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emf" ContentType="image/x-emf"/>
  <Default Extension="vml" ContentType="application/vnd.openxmlformats-officedocument.vmlDrawing"/>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embeddings/oleObject1.bin" ContentType="application/vnd.openxmlformats-officedocument.oleObject"/>
  <Override PartName="/ppt/embeddings/oleObject2.bin" ContentType="application/vnd.openxmlformats-officedocument.oleObject"/>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embeddings/oleObject3.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50"/>
  </p:notesMasterIdLst>
  <p:sldIdLst>
    <p:sldId id="509" r:id="rId2"/>
    <p:sldId id="632" r:id="rId3"/>
    <p:sldId id="634" r:id="rId4"/>
    <p:sldId id="635" r:id="rId5"/>
    <p:sldId id="695" r:id="rId6"/>
    <p:sldId id="438" r:id="rId7"/>
    <p:sldId id="427" r:id="rId8"/>
    <p:sldId id="426" r:id="rId9"/>
    <p:sldId id="429" r:id="rId10"/>
    <p:sldId id="430" r:id="rId11"/>
    <p:sldId id="636" r:id="rId12"/>
    <p:sldId id="637" r:id="rId13"/>
    <p:sldId id="638" r:id="rId14"/>
    <p:sldId id="639" r:id="rId15"/>
    <p:sldId id="640" r:id="rId16"/>
    <p:sldId id="641" r:id="rId17"/>
    <p:sldId id="441" r:id="rId18"/>
    <p:sldId id="443" r:id="rId19"/>
    <p:sldId id="511" r:id="rId20"/>
    <p:sldId id="512" r:id="rId21"/>
    <p:sldId id="513" r:id="rId22"/>
    <p:sldId id="654" r:id="rId23"/>
    <p:sldId id="655" r:id="rId24"/>
    <p:sldId id="656" r:id="rId25"/>
    <p:sldId id="657" r:id="rId26"/>
    <p:sldId id="658" r:id="rId27"/>
    <p:sldId id="659" r:id="rId28"/>
    <p:sldId id="660" r:id="rId29"/>
    <p:sldId id="661" r:id="rId30"/>
    <p:sldId id="662" r:id="rId31"/>
    <p:sldId id="663" r:id="rId32"/>
    <p:sldId id="667" r:id="rId33"/>
    <p:sldId id="668" r:id="rId34"/>
    <p:sldId id="669" r:id="rId35"/>
    <p:sldId id="670" r:id="rId36"/>
    <p:sldId id="671" r:id="rId37"/>
    <p:sldId id="672" r:id="rId38"/>
    <p:sldId id="673" r:id="rId39"/>
    <p:sldId id="674" r:id="rId40"/>
    <p:sldId id="675" r:id="rId41"/>
    <p:sldId id="676" r:id="rId42"/>
    <p:sldId id="677" r:id="rId43"/>
    <p:sldId id="679" r:id="rId44"/>
    <p:sldId id="680" r:id="rId45"/>
    <p:sldId id="681" r:id="rId46"/>
    <p:sldId id="682" r:id="rId47"/>
    <p:sldId id="683" r:id="rId48"/>
    <p:sldId id="684" r:id="rId49"/>
  </p:sldIdLst>
  <p:sldSz cx="9144000" cy="6858000" type="screen4x3"/>
  <p:notesSz cx="6858000" cy="9144000"/>
  <p:defaultTextStyle>
    <a:defPPr>
      <a:defRPr lang="en-US"/>
    </a:defPPr>
    <a:lvl1pPr algn="ctr" rtl="0" fontAlgn="base">
      <a:spcBef>
        <a:spcPct val="0"/>
      </a:spcBef>
      <a:spcAft>
        <a:spcPct val="0"/>
      </a:spcAft>
      <a:defRPr sz="2400" kern="1200" baseline="30000">
        <a:solidFill>
          <a:schemeClr val="tx1"/>
        </a:solidFill>
        <a:latin typeface="Tahoma" pitchFamily="34" charset="0"/>
        <a:ea typeface="+mn-ea"/>
        <a:cs typeface="+mn-cs"/>
      </a:defRPr>
    </a:lvl1pPr>
    <a:lvl2pPr marL="457200" algn="ctr" rtl="0" fontAlgn="base">
      <a:spcBef>
        <a:spcPct val="0"/>
      </a:spcBef>
      <a:spcAft>
        <a:spcPct val="0"/>
      </a:spcAft>
      <a:defRPr sz="2400" kern="1200" baseline="30000">
        <a:solidFill>
          <a:schemeClr val="tx1"/>
        </a:solidFill>
        <a:latin typeface="Tahoma" pitchFamily="34" charset="0"/>
        <a:ea typeface="+mn-ea"/>
        <a:cs typeface="+mn-cs"/>
      </a:defRPr>
    </a:lvl2pPr>
    <a:lvl3pPr marL="914400" algn="ctr" rtl="0" fontAlgn="base">
      <a:spcBef>
        <a:spcPct val="0"/>
      </a:spcBef>
      <a:spcAft>
        <a:spcPct val="0"/>
      </a:spcAft>
      <a:defRPr sz="2400" kern="1200" baseline="30000">
        <a:solidFill>
          <a:schemeClr val="tx1"/>
        </a:solidFill>
        <a:latin typeface="Tahoma" pitchFamily="34" charset="0"/>
        <a:ea typeface="+mn-ea"/>
        <a:cs typeface="+mn-cs"/>
      </a:defRPr>
    </a:lvl3pPr>
    <a:lvl4pPr marL="1371600" algn="ctr" rtl="0" fontAlgn="base">
      <a:spcBef>
        <a:spcPct val="0"/>
      </a:spcBef>
      <a:spcAft>
        <a:spcPct val="0"/>
      </a:spcAft>
      <a:defRPr sz="2400" kern="1200" baseline="30000">
        <a:solidFill>
          <a:schemeClr val="tx1"/>
        </a:solidFill>
        <a:latin typeface="Tahoma" pitchFamily="34" charset="0"/>
        <a:ea typeface="+mn-ea"/>
        <a:cs typeface="+mn-cs"/>
      </a:defRPr>
    </a:lvl4pPr>
    <a:lvl5pPr marL="1828800" algn="ctr" rtl="0" fontAlgn="base">
      <a:spcBef>
        <a:spcPct val="0"/>
      </a:spcBef>
      <a:spcAft>
        <a:spcPct val="0"/>
      </a:spcAft>
      <a:defRPr sz="2400" kern="1200" baseline="30000">
        <a:solidFill>
          <a:schemeClr val="tx1"/>
        </a:solidFill>
        <a:latin typeface="Tahoma" pitchFamily="34" charset="0"/>
        <a:ea typeface="+mn-ea"/>
        <a:cs typeface="+mn-cs"/>
      </a:defRPr>
    </a:lvl5pPr>
    <a:lvl6pPr marL="2286000" algn="l" defTabSz="914400" rtl="0" eaLnBrk="1" latinLnBrk="0" hangingPunct="1">
      <a:defRPr sz="2400" kern="1200" baseline="30000">
        <a:solidFill>
          <a:schemeClr val="tx1"/>
        </a:solidFill>
        <a:latin typeface="Tahoma" pitchFamily="34" charset="0"/>
        <a:ea typeface="+mn-ea"/>
        <a:cs typeface="+mn-cs"/>
      </a:defRPr>
    </a:lvl6pPr>
    <a:lvl7pPr marL="2743200" algn="l" defTabSz="914400" rtl="0" eaLnBrk="1" latinLnBrk="0" hangingPunct="1">
      <a:defRPr sz="2400" kern="1200" baseline="30000">
        <a:solidFill>
          <a:schemeClr val="tx1"/>
        </a:solidFill>
        <a:latin typeface="Tahoma" pitchFamily="34" charset="0"/>
        <a:ea typeface="+mn-ea"/>
        <a:cs typeface="+mn-cs"/>
      </a:defRPr>
    </a:lvl7pPr>
    <a:lvl8pPr marL="3200400" algn="l" defTabSz="914400" rtl="0" eaLnBrk="1" latinLnBrk="0" hangingPunct="1">
      <a:defRPr sz="2400" kern="1200" baseline="30000">
        <a:solidFill>
          <a:schemeClr val="tx1"/>
        </a:solidFill>
        <a:latin typeface="Tahoma" pitchFamily="34" charset="0"/>
        <a:ea typeface="+mn-ea"/>
        <a:cs typeface="+mn-cs"/>
      </a:defRPr>
    </a:lvl8pPr>
    <a:lvl9pPr marL="3657600" algn="l" defTabSz="914400" rtl="0" eaLnBrk="1" latinLnBrk="0" hangingPunct="1">
      <a:defRPr sz="2400" kern="1200" baseline="30000">
        <a:solidFill>
          <a:schemeClr val="tx1"/>
        </a:solidFill>
        <a:latin typeface="Tahoma"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1E5F7"/>
    <a:srgbClr val="CC3300"/>
    <a:srgbClr val="006600"/>
    <a:srgbClr val="0000FF"/>
    <a:srgbClr val="DDDDDD"/>
    <a:srgbClr val="F2D1F7"/>
    <a:srgbClr val="F1D9BD"/>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22565" autoAdjust="0"/>
    <p:restoredTop sz="92997" autoAdjust="0"/>
  </p:normalViewPr>
  <p:slideViewPr>
    <p:cSldViewPr>
      <p:cViewPr varScale="1">
        <p:scale>
          <a:sx n="118" d="100"/>
          <a:sy n="118" d="100"/>
        </p:scale>
        <p:origin x="-1752" y="-11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272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notesMaster" Target="notesMasters/notesMaster1.xml"/><Relationship Id="rId51" Type="http://schemas.openxmlformats.org/officeDocument/2006/relationships/printerSettings" Target="printerSettings/printerSettings1.bin"/><Relationship Id="rId52" Type="http://schemas.openxmlformats.org/officeDocument/2006/relationships/presProps" Target="presProps.xml"/><Relationship Id="rId53" Type="http://schemas.openxmlformats.org/officeDocument/2006/relationships/viewProps" Target="viewProps.xml"/><Relationship Id="rId54" Type="http://schemas.openxmlformats.org/officeDocument/2006/relationships/theme" Target="theme/theme1.xml"/><Relationship Id="rId55"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 Id="rId2"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974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baseline="0">
                <a:latin typeface="Times New Roman" pitchFamily="18" charset="0"/>
              </a:defRPr>
            </a:lvl1pPr>
          </a:lstStyle>
          <a:p>
            <a:pPr>
              <a:defRPr/>
            </a:pPr>
            <a:endParaRPr lang="en-US"/>
          </a:p>
        </p:txBody>
      </p:sp>
      <p:sp>
        <p:nvSpPr>
          <p:cNvPr id="159747"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aseline="0">
                <a:latin typeface="Times New Roman" pitchFamily="18" charset="0"/>
              </a:defRPr>
            </a:lvl1pPr>
          </a:lstStyle>
          <a:p>
            <a:pPr>
              <a:defRPr/>
            </a:pPr>
            <a:endParaRPr lang="en-US"/>
          </a:p>
        </p:txBody>
      </p:sp>
      <p:sp>
        <p:nvSpPr>
          <p:cNvPr id="5222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59749"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59750"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baseline="0">
                <a:latin typeface="Times New Roman" pitchFamily="18" charset="0"/>
              </a:defRPr>
            </a:lvl1pPr>
          </a:lstStyle>
          <a:p>
            <a:pPr>
              <a:defRPr/>
            </a:pPr>
            <a:endParaRPr lang="en-US"/>
          </a:p>
        </p:txBody>
      </p:sp>
      <p:sp>
        <p:nvSpPr>
          <p:cNvPr id="159751"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baseline="0">
                <a:latin typeface="Times New Roman" pitchFamily="18" charset="0"/>
              </a:defRPr>
            </a:lvl1pPr>
          </a:lstStyle>
          <a:p>
            <a:pPr>
              <a:defRPr/>
            </a:pPr>
            <a:fld id="{4C4FE597-1173-4C28-BCD7-7EDC2E6F2E45}" type="slidenum">
              <a:rPr lang="en-US"/>
              <a:pPr>
                <a:defRPr/>
              </a:pPr>
              <a:t>‹#›</a:t>
            </a:fld>
            <a:endParaRPr lang="en-US"/>
          </a:p>
        </p:txBody>
      </p:sp>
    </p:spTree>
    <p:extLst>
      <p:ext uri="{BB962C8B-B14F-4D97-AF65-F5344CB8AC3E}">
        <p14:creationId xmlns:p14="http://schemas.microsoft.com/office/powerpoint/2010/main" val="343562738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a:spcBef>
                <a:spcPct val="0"/>
              </a:spcBef>
            </a:pPr>
            <a:endParaRPr lang="en-GB">
              <a:latin typeface="Calibri" charset="0"/>
            </a:endParaRPr>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Lucida Sans Unicode" charset="0"/>
                <a:ea typeface="ＭＳ Ｐゴシック" charset="0"/>
              </a:defRPr>
            </a:lvl1pPr>
            <a:lvl2pPr marL="742950" indent="-285750">
              <a:defRPr>
                <a:solidFill>
                  <a:schemeClr val="tx1"/>
                </a:solidFill>
                <a:latin typeface="Lucida Sans Unicode" charset="0"/>
                <a:ea typeface="ＭＳ Ｐゴシック" charset="0"/>
              </a:defRPr>
            </a:lvl2pPr>
            <a:lvl3pPr marL="1143000" indent="-228600">
              <a:defRPr>
                <a:solidFill>
                  <a:schemeClr val="tx1"/>
                </a:solidFill>
                <a:latin typeface="Lucida Sans Unicode" charset="0"/>
                <a:ea typeface="ＭＳ Ｐゴシック" charset="0"/>
              </a:defRPr>
            </a:lvl3pPr>
            <a:lvl4pPr marL="1600200" indent="-228600">
              <a:defRPr>
                <a:solidFill>
                  <a:schemeClr val="tx1"/>
                </a:solidFill>
                <a:latin typeface="Lucida Sans Unicode" charset="0"/>
                <a:ea typeface="ＭＳ Ｐゴシック" charset="0"/>
              </a:defRPr>
            </a:lvl4pPr>
            <a:lvl5pPr marL="2057400" indent="-228600">
              <a:defRPr>
                <a:solidFill>
                  <a:schemeClr val="tx1"/>
                </a:solidFill>
                <a:latin typeface="Lucida Sans Unicode" charset="0"/>
                <a:ea typeface="ＭＳ Ｐゴシック" charset="0"/>
              </a:defRPr>
            </a:lvl5pPr>
            <a:lvl6pPr marL="2514600" indent="-228600" fontAlgn="base">
              <a:spcBef>
                <a:spcPct val="0"/>
              </a:spcBef>
              <a:spcAft>
                <a:spcPct val="0"/>
              </a:spcAft>
              <a:defRPr>
                <a:solidFill>
                  <a:schemeClr val="tx1"/>
                </a:solidFill>
                <a:latin typeface="Lucida Sans Unicode" charset="0"/>
                <a:ea typeface="ＭＳ Ｐゴシック" charset="0"/>
              </a:defRPr>
            </a:lvl6pPr>
            <a:lvl7pPr marL="2971800" indent="-228600" fontAlgn="base">
              <a:spcBef>
                <a:spcPct val="0"/>
              </a:spcBef>
              <a:spcAft>
                <a:spcPct val="0"/>
              </a:spcAft>
              <a:defRPr>
                <a:solidFill>
                  <a:schemeClr val="tx1"/>
                </a:solidFill>
                <a:latin typeface="Lucida Sans Unicode" charset="0"/>
                <a:ea typeface="ＭＳ Ｐゴシック" charset="0"/>
              </a:defRPr>
            </a:lvl7pPr>
            <a:lvl8pPr marL="3429000" indent="-228600" fontAlgn="base">
              <a:spcBef>
                <a:spcPct val="0"/>
              </a:spcBef>
              <a:spcAft>
                <a:spcPct val="0"/>
              </a:spcAft>
              <a:defRPr>
                <a:solidFill>
                  <a:schemeClr val="tx1"/>
                </a:solidFill>
                <a:latin typeface="Lucida Sans Unicode" charset="0"/>
                <a:ea typeface="ＭＳ Ｐゴシック" charset="0"/>
              </a:defRPr>
            </a:lvl8pPr>
            <a:lvl9pPr marL="3886200" indent="-228600" fontAlgn="base">
              <a:spcBef>
                <a:spcPct val="0"/>
              </a:spcBef>
              <a:spcAft>
                <a:spcPct val="0"/>
              </a:spcAft>
              <a:defRPr>
                <a:solidFill>
                  <a:schemeClr val="tx1"/>
                </a:solidFill>
                <a:latin typeface="Lucida Sans Unicode" charset="0"/>
                <a:ea typeface="ＭＳ Ｐゴシック" charset="0"/>
              </a:defRPr>
            </a:lvl9pPr>
          </a:lstStyle>
          <a:p>
            <a:fld id="{41F0A187-A304-CC41-A9D1-6CD8D4AB6391}" type="slidenum">
              <a:rPr lang="en-GB">
                <a:latin typeface="Calibri" charset="0"/>
              </a:rPr>
              <a:pPr/>
              <a:t>2</a:t>
            </a:fld>
            <a:endParaRPr lang="en-GB">
              <a:latin typeface="Calibri"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645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a:spcBef>
                <a:spcPct val="0"/>
              </a:spcBef>
            </a:pPr>
            <a:endParaRPr lang="en-GB">
              <a:latin typeface="Calibri" charset="0"/>
            </a:endParaRPr>
          </a:p>
        </p:txBody>
      </p:sp>
      <p:sp>
        <p:nvSpPr>
          <p:cNvPr id="645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Lucida Sans Unicode" charset="0"/>
                <a:ea typeface="ＭＳ Ｐゴシック" charset="0"/>
              </a:defRPr>
            </a:lvl1pPr>
            <a:lvl2pPr marL="742950" indent="-285750">
              <a:defRPr>
                <a:solidFill>
                  <a:schemeClr val="tx1"/>
                </a:solidFill>
                <a:latin typeface="Lucida Sans Unicode" charset="0"/>
                <a:ea typeface="ＭＳ Ｐゴシック" charset="0"/>
              </a:defRPr>
            </a:lvl2pPr>
            <a:lvl3pPr marL="1143000" indent="-228600">
              <a:defRPr>
                <a:solidFill>
                  <a:schemeClr val="tx1"/>
                </a:solidFill>
                <a:latin typeface="Lucida Sans Unicode" charset="0"/>
                <a:ea typeface="ＭＳ Ｐゴシック" charset="0"/>
              </a:defRPr>
            </a:lvl3pPr>
            <a:lvl4pPr marL="1600200" indent="-228600">
              <a:defRPr>
                <a:solidFill>
                  <a:schemeClr val="tx1"/>
                </a:solidFill>
                <a:latin typeface="Lucida Sans Unicode" charset="0"/>
                <a:ea typeface="ＭＳ Ｐゴシック" charset="0"/>
              </a:defRPr>
            </a:lvl4pPr>
            <a:lvl5pPr marL="2057400" indent="-228600">
              <a:defRPr>
                <a:solidFill>
                  <a:schemeClr val="tx1"/>
                </a:solidFill>
                <a:latin typeface="Lucida Sans Unicode" charset="0"/>
                <a:ea typeface="ＭＳ Ｐゴシック" charset="0"/>
              </a:defRPr>
            </a:lvl5pPr>
            <a:lvl6pPr marL="2514600" indent="-228600" fontAlgn="base">
              <a:spcBef>
                <a:spcPct val="0"/>
              </a:spcBef>
              <a:spcAft>
                <a:spcPct val="0"/>
              </a:spcAft>
              <a:defRPr>
                <a:solidFill>
                  <a:schemeClr val="tx1"/>
                </a:solidFill>
                <a:latin typeface="Lucida Sans Unicode" charset="0"/>
                <a:ea typeface="ＭＳ Ｐゴシック" charset="0"/>
              </a:defRPr>
            </a:lvl6pPr>
            <a:lvl7pPr marL="2971800" indent="-228600" fontAlgn="base">
              <a:spcBef>
                <a:spcPct val="0"/>
              </a:spcBef>
              <a:spcAft>
                <a:spcPct val="0"/>
              </a:spcAft>
              <a:defRPr>
                <a:solidFill>
                  <a:schemeClr val="tx1"/>
                </a:solidFill>
                <a:latin typeface="Lucida Sans Unicode" charset="0"/>
                <a:ea typeface="ＭＳ Ｐゴシック" charset="0"/>
              </a:defRPr>
            </a:lvl7pPr>
            <a:lvl8pPr marL="3429000" indent="-228600" fontAlgn="base">
              <a:spcBef>
                <a:spcPct val="0"/>
              </a:spcBef>
              <a:spcAft>
                <a:spcPct val="0"/>
              </a:spcAft>
              <a:defRPr>
                <a:solidFill>
                  <a:schemeClr val="tx1"/>
                </a:solidFill>
                <a:latin typeface="Lucida Sans Unicode" charset="0"/>
                <a:ea typeface="ＭＳ Ｐゴシック" charset="0"/>
              </a:defRPr>
            </a:lvl8pPr>
            <a:lvl9pPr marL="3886200" indent="-228600" fontAlgn="base">
              <a:spcBef>
                <a:spcPct val="0"/>
              </a:spcBef>
              <a:spcAft>
                <a:spcPct val="0"/>
              </a:spcAft>
              <a:defRPr>
                <a:solidFill>
                  <a:schemeClr val="tx1"/>
                </a:solidFill>
                <a:latin typeface="Lucida Sans Unicode" charset="0"/>
                <a:ea typeface="ＭＳ Ｐゴシック" charset="0"/>
              </a:defRPr>
            </a:lvl9pPr>
          </a:lstStyle>
          <a:p>
            <a:fld id="{9C9BB500-9CC6-0F44-8AC6-40B1AC8FFD6B}" type="slidenum">
              <a:rPr lang="en-GB">
                <a:latin typeface="Calibri" charset="0"/>
              </a:rPr>
              <a:pPr/>
              <a:t>14</a:t>
            </a:fld>
            <a:endParaRPr lang="en-GB">
              <a:latin typeface="Calibri"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655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a:spcBef>
                <a:spcPct val="0"/>
              </a:spcBef>
            </a:pPr>
            <a:endParaRPr lang="en-GB">
              <a:latin typeface="Calibri" charset="0"/>
            </a:endParaRPr>
          </a:p>
        </p:txBody>
      </p:sp>
      <p:sp>
        <p:nvSpPr>
          <p:cNvPr id="655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Lucida Sans Unicode" charset="0"/>
                <a:ea typeface="ＭＳ Ｐゴシック" charset="0"/>
              </a:defRPr>
            </a:lvl1pPr>
            <a:lvl2pPr marL="742950" indent="-285750">
              <a:defRPr>
                <a:solidFill>
                  <a:schemeClr val="tx1"/>
                </a:solidFill>
                <a:latin typeface="Lucida Sans Unicode" charset="0"/>
                <a:ea typeface="ＭＳ Ｐゴシック" charset="0"/>
              </a:defRPr>
            </a:lvl2pPr>
            <a:lvl3pPr marL="1143000" indent="-228600">
              <a:defRPr>
                <a:solidFill>
                  <a:schemeClr val="tx1"/>
                </a:solidFill>
                <a:latin typeface="Lucida Sans Unicode" charset="0"/>
                <a:ea typeface="ＭＳ Ｐゴシック" charset="0"/>
              </a:defRPr>
            </a:lvl3pPr>
            <a:lvl4pPr marL="1600200" indent="-228600">
              <a:defRPr>
                <a:solidFill>
                  <a:schemeClr val="tx1"/>
                </a:solidFill>
                <a:latin typeface="Lucida Sans Unicode" charset="0"/>
                <a:ea typeface="ＭＳ Ｐゴシック" charset="0"/>
              </a:defRPr>
            </a:lvl4pPr>
            <a:lvl5pPr marL="2057400" indent="-228600">
              <a:defRPr>
                <a:solidFill>
                  <a:schemeClr val="tx1"/>
                </a:solidFill>
                <a:latin typeface="Lucida Sans Unicode" charset="0"/>
                <a:ea typeface="ＭＳ Ｐゴシック" charset="0"/>
              </a:defRPr>
            </a:lvl5pPr>
            <a:lvl6pPr marL="2514600" indent="-228600" fontAlgn="base">
              <a:spcBef>
                <a:spcPct val="0"/>
              </a:spcBef>
              <a:spcAft>
                <a:spcPct val="0"/>
              </a:spcAft>
              <a:defRPr>
                <a:solidFill>
                  <a:schemeClr val="tx1"/>
                </a:solidFill>
                <a:latin typeface="Lucida Sans Unicode" charset="0"/>
                <a:ea typeface="ＭＳ Ｐゴシック" charset="0"/>
              </a:defRPr>
            </a:lvl6pPr>
            <a:lvl7pPr marL="2971800" indent="-228600" fontAlgn="base">
              <a:spcBef>
                <a:spcPct val="0"/>
              </a:spcBef>
              <a:spcAft>
                <a:spcPct val="0"/>
              </a:spcAft>
              <a:defRPr>
                <a:solidFill>
                  <a:schemeClr val="tx1"/>
                </a:solidFill>
                <a:latin typeface="Lucida Sans Unicode" charset="0"/>
                <a:ea typeface="ＭＳ Ｐゴシック" charset="0"/>
              </a:defRPr>
            </a:lvl7pPr>
            <a:lvl8pPr marL="3429000" indent="-228600" fontAlgn="base">
              <a:spcBef>
                <a:spcPct val="0"/>
              </a:spcBef>
              <a:spcAft>
                <a:spcPct val="0"/>
              </a:spcAft>
              <a:defRPr>
                <a:solidFill>
                  <a:schemeClr val="tx1"/>
                </a:solidFill>
                <a:latin typeface="Lucida Sans Unicode" charset="0"/>
                <a:ea typeface="ＭＳ Ｐゴシック" charset="0"/>
              </a:defRPr>
            </a:lvl8pPr>
            <a:lvl9pPr marL="3886200" indent="-228600" fontAlgn="base">
              <a:spcBef>
                <a:spcPct val="0"/>
              </a:spcBef>
              <a:spcAft>
                <a:spcPct val="0"/>
              </a:spcAft>
              <a:defRPr>
                <a:solidFill>
                  <a:schemeClr val="tx1"/>
                </a:solidFill>
                <a:latin typeface="Lucida Sans Unicode" charset="0"/>
                <a:ea typeface="ＭＳ Ｐゴシック" charset="0"/>
              </a:defRPr>
            </a:lvl9pPr>
          </a:lstStyle>
          <a:p>
            <a:fld id="{C3EAF262-0D96-4642-8DEC-0DBC02544A14}" type="slidenum">
              <a:rPr lang="en-GB">
                <a:latin typeface="Calibri" charset="0"/>
              </a:rPr>
              <a:pPr/>
              <a:t>15</a:t>
            </a:fld>
            <a:endParaRPr lang="en-GB">
              <a:latin typeface="Calibri"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665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a:spcBef>
                <a:spcPct val="0"/>
              </a:spcBef>
            </a:pPr>
            <a:endParaRPr lang="en-GB">
              <a:latin typeface="Calibri" charset="0"/>
            </a:endParaRPr>
          </a:p>
        </p:txBody>
      </p:sp>
      <p:sp>
        <p:nvSpPr>
          <p:cNvPr id="665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Lucida Sans Unicode" charset="0"/>
                <a:ea typeface="ＭＳ Ｐゴシック" charset="0"/>
              </a:defRPr>
            </a:lvl1pPr>
            <a:lvl2pPr marL="742950" indent="-285750">
              <a:defRPr>
                <a:solidFill>
                  <a:schemeClr val="tx1"/>
                </a:solidFill>
                <a:latin typeface="Lucida Sans Unicode" charset="0"/>
                <a:ea typeface="ＭＳ Ｐゴシック" charset="0"/>
              </a:defRPr>
            </a:lvl2pPr>
            <a:lvl3pPr marL="1143000" indent="-228600">
              <a:defRPr>
                <a:solidFill>
                  <a:schemeClr val="tx1"/>
                </a:solidFill>
                <a:latin typeface="Lucida Sans Unicode" charset="0"/>
                <a:ea typeface="ＭＳ Ｐゴシック" charset="0"/>
              </a:defRPr>
            </a:lvl3pPr>
            <a:lvl4pPr marL="1600200" indent="-228600">
              <a:defRPr>
                <a:solidFill>
                  <a:schemeClr val="tx1"/>
                </a:solidFill>
                <a:latin typeface="Lucida Sans Unicode" charset="0"/>
                <a:ea typeface="ＭＳ Ｐゴシック" charset="0"/>
              </a:defRPr>
            </a:lvl4pPr>
            <a:lvl5pPr marL="2057400" indent="-228600">
              <a:defRPr>
                <a:solidFill>
                  <a:schemeClr val="tx1"/>
                </a:solidFill>
                <a:latin typeface="Lucida Sans Unicode" charset="0"/>
                <a:ea typeface="ＭＳ Ｐゴシック" charset="0"/>
              </a:defRPr>
            </a:lvl5pPr>
            <a:lvl6pPr marL="2514600" indent="-228600" fontAlgn="base">
              <a:spcBef>
                <a:spcPct val="0"/>
              </a:spcBef>
              <a:spcAft>
                <a:spcPct val="0"/>
              </a:spcAft>
              <a:defRPr>
                <a:solidFill>
                  <a:schemeClr val="tx1"/>
                </a:solidFill>
                <a:latin typeface="Lucida Sans Unicode" charset="0"/>
                <a:ea typeface="ＭＳ Ｐゴシック" charset="0"/>
              </a:defRPr>
            </a:lvl6pPr>
            <a:lvl7pPr marL="2971800" indent="-228600" fontAlgn="base">
              <a:spcBef>
                <a:spcPct val="0"/>
              </a:spcBef>
              <a:spcAft>
                <a:spcPct val="0"/>
              </a:spcAft>
              <a:defRPr>
                <a:solidFill>
                  <a:schemeClr val="tx1"/>
                </a:solidFill>
                <a:latin typeface="Lucida Sans Unicode" charset="0"/>
                <a:ea typeface="ＭＳ Ｐゴシック" charset="0"/>
              </a:defRPr>
            </a:lvl7pPr>
            <a:lvl8pPr marL="3429000" indent="-228600" fontAlgn="base">
              <a:spcBef>
                <a:spcPct val="0"/>
              </a:spcBef>
              <a:spcAft>
                <a:spcPct val="0"/>
              </a:spcAft>
              <a:defRPr>
                <a:solidFill>
                  <a:schemeClr val="tx1"/>
                </a:solidFill>
                <a:latin typeface="Lucida Sans Unicode" charset="0"/>
                <a:ea typeface="ＭＳ Ｐゴシック" charset="0"/>
              </a:defRPr>
            </a:lvl8pPr>
            <a:lvl9pPr marL="3886200" indent="-228600" fontAlgn="base">
              <a:spcBef>
                <a:spcPct val="0"/>
              </a:spcBef>
              <a:spcAft>
                <a:spcPct val="0"/>
              </a:spcAft>
              <a:defRPr>
                <a:solidFill>
                  <a:schemeClr val="tx1"/>
                </a:solidFill>
                <a:latin typeface="Lucida Sans Unicode" charset="0"/>
                <a:ea typeface="ＭＳ Ｐゴシック" charset="0"/>
              </a:defRPr>
            </a:lvl9pPr>
          </a:lstStyle>
          <a:p>
            <a:fld id="{9BDFD76A-EC0E-9F4E-B324-E03C35DFAEB4}" type="slidenum">
              <a:rPr lang="en-GB">
                <a:latin typeface="Calibri" charset="0"/>
              </a:rPr>
              <a:pPr/>
              <a:t>16</a:t>
            </a:fld>
            <a:endParaRPr lang="en-GB">
              <a:latin typeface="Calibri"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734CBC92-E0FB-4E8A-A3A9-C0F772FC764D}" type="slidenum">
              <a:rPr lang="en-US"/>
              <a:pPr/>
              <a:t>17</a:t>
            </a:fld>
            <a:endParaRPr lang="en-US"/>
          </a:p>
        </p:txBody>
      </p:sp>
      <p:sp>
        <p:nvSpPr>
          <p:cNvPr id="14848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0"/>
              </a:spcBef>
              <a:defRPr sz="2400">
                <a:solidFill>
                  <a:schemeClr val="tx1"/>
                </a:solidFill>
                <a:latin typeface="Times New Roman" pitchFamily="18" charset="0"/>
              </a:defRPr>
            </a:lvl1pPr>
            <a:lvl2pPr marL="742950" indent="-285750">
              <a:spcBef>
                <a:spcPct val="0"/>
              </a:spcBef>
              <a:defRPr sz="2400">
                <a:solidFill>
                  <a:schemeClr val="tx1"/>
                </a:solidFill>
                <a:latin typeface="Times New Roman" pitchFamily="18" charset="0"/>
              </a:defRPr>
            </a:lvl2pPr>
            <a:lvl3pPr marL="1143000" indent="-228600">
              <a:spcBef>
                <a:spcPct val="0"/>
              </a:spcBef>
              <a:defRPr sz="2400">
                <a:solidFill>
                  <a:schemeClr val="tx1"/>
                </a:solidFill>
                <a:latin typeface="Times New Roman" pitchFamily="18" charset="0"/>
              </a:defRPr>
            </a:lvl3pPr>
            <a:lvl4pPr marL="1600200" indent="-228600">
              <a:spcBef>
                <a:spcPct val="0"/>
              </a:spcBef>
              <a:defRPr sz="2400">
                <a:solidFill>
                  <a:schemeClr val="tx1"/>
                </a:solidFill>
                <a:latin typeface="Times New Roman" pitchFamily="18" charset="0"/>
              </a:defRPr>
            </a:lvl4pPr>
            <a:lvl5pPr marL="2057400" indent="-228600">
              <a:spcBef>
                <a:spcPct val="0"/>
              </a:spcBef>
              <a:defRPr sz="2400">
                <a:solidFill>
                  <a:schemeClr val="tx1"/>
                </a:solidFill>
                <a:latin typeface="Times New Roman" pitchFamily="18" charset="0"/>
              </a:defRPr>
            </a:lvl5pPr>
            <a:lvl6pPr marL="2514600" indent="-228600" fontAlgn="base">
              <a:spcBef>
                <a:spcPct val="0"/>
              </a:spcBef>
              <a:spcAft>
                <a:spcPct val="0"/>
              </a:spcAft>
              <a:defRPr sz="2400">
                <a:solidFill>
                  <a:schemeClr val="tx1"/>
                </a:solidFill>
                <a:latin typeface="Times New Roman" pitchFamily="18" charset="0"/>
              </a:defRPr>
            </a:lvl6pPr>
            <a:lvl7pPr marL="2971800" indent="-228600" fontAlgn="base">
              <a:spcBef>
                <a:spcPct val="0"/>
              </a:spcBef>
              <a:spcAft>
                <a:spcPct val="0"/>
              </a:spcAft>
              <a:defRPr sz="2400">
                <a:solidFill>
                  <a:schemeClr val="tx1"/>
                </a:solidFill>
                <a:latin typeface="Times New Roman" pitchFamily="18" charset="0"/>
              </a:defRPr>
            </a:lvl7pPr>
            <a:lvl8pPr marL="3429000" indent="-228600" fontAlgn="base">
              <a:spcBef>
                <a:spcPct val="0"/>
              </a:spcBef>
              <a:spcAft>
                <a:spcPct val="0"/>
              </a:spcAft>
              <a:defRPr sz="2400">
                <a:solidFill>
                  <a:schemeClr val="tx1"/>
                </a:solidFill>
                <a:latin typeface="Times New Roman" pitchFamily="18" charset="0"/>
              </a:defRPr>
            </a:lvl8pPr>
            <a:lvl9pPr marL="3886200" indent="-228600" fontAlgn="base">
              <a:spcBef>
                <a:spcPct val="0"/>
              </a:spcBef>
              <a:spcAft>
                <a:spcPct val="0"/>
              </a:spcAft>
              <a:defRPr sz="2400">
                <a:solidFill>
                  <a:schemeClr val="tx1"/>
                </a:solidFill>
                <a:latin typeface="Times New Roman" pitchFamily="18" charset="0"/>
              </a:defRPr>
            </a:lvl9pPr>
          </a:lstStyle>
          <a:p>
            <a:pPr algn="r"/>
            <a:fld id="{461D6C4F-ACF2-4C5B-A876-0026D4DD86AC}" type="slidenum">
              <a:rPr lang="fr-CA" sz="1200" b="0">
                <a:latin typeface="Arial" pitchFamily="34" charset="0"/>
                <a:ea typeface="MS PGothic" pitchFamily="34" charset="-128"/>
              </a:rPr>
              <a:pPr algn="r"/>
              <a:t>17</a:t>
            </a:fld>
            <a:endParaRPr lang="fr-CA" sz="1200" b="0">
              <a:latin typeface="Arial" pitchFamily="34" charset="0"/>
              <a:ea typeface="MS PGothic" pitchFamily="34" charset="-128"/>
            </a:endParaRPr>
          </a:p>
        </p:txBody>
      </p:sp>
      <p:sp>
        <p:nvSpPr>
          <p:cNvPr id="148483" name="Rectangle 2"/>
          <p:cNvSpPr>
            <a:spLocks noGrp="1" noRot="1" noChangeAspect="1" noChangeArrowheads="1" noTextEdit="1"/>
          </p:cNvSpPr>
          <p:nvPr>
            <p:ph type="sldImg"/>
          </p:nvPr>
        </p:nvSpPr>
        <p:spPr>
          <a:xfrm>
            <a:off x="1150938" y="676275"/>
            <a:ext cx="4627562" cy="3470275"/>
          </a:xfrm>
          <a:ln/>
        </p:spPr>
      </p:sp>
      <p:sp>
        <p:nvSpPr>
          <p:cNvPr id="148484" name="Rectangle 3"/>
          <p:cNvSpPr>
            <a:spLocks noGrp="1" noChangeArrowheads="1"/>
          </p:cNvSpPr>
          <p:nvPr>
            <p:ph type="body" idx="1"/>
          </p:nvPr>
        </p:nvSpPr>
        <p:spPr>
          <a:xfrm>
            <a:off x="685800" y="4371975"/>
            <a:ext cx="5486400" cy="3319463"/>
          </a:xfrm>
          <a:noFill/>
        </p:spPr>
        <p:txBody>
          <a:bodyPr lIns="91435" tIns="45718" rIns="91435" bIns="45718"/>
          <a:lstStyle/>
          <a:p>
            <a:pPr marL="185738" indent="-185738"/>
            <a:r>
              <a:rPr lang="en-US" b="1" dirty="0"/>
              <a:t>Key Point</a:t>
            </a:r>
          </a:p>
          <a:p>
            <a:pPr marL="185738" indent="-185738">
              <a:buFontTx/>
              <a:buChar char="•"/>
            </a:pPr>
            <a:r>
              <a:rPr lang="en-US" sz="1000" dirty="0"/>
              <a:t>Essentially, the key to good insulin therapy is to balance good glycemic control with a low risk of hypoglycemia.</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a:defRPr sz="1200">
                <a:solidFill>
                  <a:schemeClr val="tx1"/>
                </a:solidFill>
                <a:latin typeface="Times New Roman" charset="0"/>
                <a:ea typeface="ＭＳ Ｐゴシック" charset="0"/>
                <a:cs typeface="ＭＳ Ｐゴシック" charset="0"/>
              </a:defRPr>
            </a:lvl1pPr>
            <a:lvl2pPr marL="742950" indent="-285750">
              <a:defRPr sz="1200">
                <a:solidFill>
                  <a:schemeClr val="tx1"/>
                </a:solidFill>
                <a:latin typeface="Times New Roman" charset="0"/>
                <a:ea typeface="ＭＳ Ｐゴシック" charset="0"/>
              </a:defRPr>
            </a:lvl2pPr>
            <a:lvl3pPr marL="1143000" indent="-228600">
              <a:defRPr sz="1200">
                <a:solidFill>
                  <a:schemeClr val="tx1"/>
                </a:solidFill>
                <a:latin typeface="Times New Roman" charset="0"/>
                <a:ea typeface="ＭＳ Ｐゴシック" charset="0"/>
              </a:defRPr>
            </a:lvl3pPr>
            <a:lvl4pPr marL="1600200" indent="-228600">
              <a:defRPr sz="1200">
                <a:solidFill>
                  <a:schemeClr val="tx1"/>
                </a:solidFill>
                <a:latin typeface="Times New Roman" charset="0"/>
                <a:ea typeface="ＭＳ Ｐゴシック" charset="0"/>
              </a:defRPr>
            </a:lvl4pPr>
            <a:lvl5pPr marL="2057400" indent="-228600">
              <a:defRPr sz="1200">
                <a:solidFill>
                  <a:schemeClr val="tx1"/>
                </a:solidFill>
                <a:latin typeface="Times New Roman" charset="0"/>
                <a:ea typeface="ＭＳ Ｐゴシック" charset="0"/>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0"/>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0"/>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0"/>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0"/>
              </a:defRPr>
            </a:lvl9pPr>
          </a:lstStyle>
          <a:p>
            <a:pPr>
              <a:defRPr/>
            </a:pPr>
            <a:fld id="{F313AC0B-4957-C74D-9AE0-BA1E51BE4F1D}" type="slidenum">
              <a:rPr lang="en-US" smtClean="0"/>
              <a:pPr>
                <a:defRPr/>
              </a:pPr>
              <a:t>22</a:t>
            </a:fld>
            <a:endParaRPr lang="en-US" smtClean="0"/>
          </a:p>
        </p:txBody>
      </p:sp>
      <p:sp>
        <p:nvSpPr>
          <p:cNvPr id="7170" name="Rectangle 2"/>
          <p:cNvSpPr>
            <a:spLocks noGrp="1" noRot="1" noChangeAspect="1" noChangeArrowheads="1" noTextEdit="1"/>
          </p:cNvSpPr>
          <p:nvPr>
            <p:ph type="sldImg"/>
          </p:nvPr>
        </p:nvSpPr>
        <p:spPr>
          <a:ln/>
        </p:spPr>
      </p:sp>
      <p:sp>
        <p:nvSpPr>
          <p:cNvPr id="7171" name="Rectangle 3"/>
          <p:cNvSpPr>
            <a:spLocks noGrp="1" noChangeArrowheads="1"/>
          </p:cNvSpPr>
          <p:nvPr>
            <p:ph type="body" idx="1"/>
          </p:nvPr>
        </p:nvSpPr>
        <p:spPr/>
        <p:txBody>
          <a:bodyPr/>
          <a:lstStyle/>
          <a:p>
            <a:pPr>
              <a:defRPr/>
            </a:pPr>
            <a:endParaRPr lang="en-GB"/>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a:defRPr sz="1200">
                <a:solidFill>
                  <a:schemeClr val="tx1"/>
                </a:solidFill>
                <a:latin typeface="Times New Roman" charset="0"/>
                <a:ea typeface="ＭＳ Ｐゴシック" charset="0"/>
                <a:cs typeface="ＭＳ Ｐゴシック" charset="0"/>
              </a:defRPr>
            </a:lvl1pPr>
            <a:lvl2pPr marL="742950" indent="-285750">
              <a:defRPr sz="1200">
                <a:solidFill>
                  <a:schemeClr val="tx1"/>
                </a:solidFill>
                <a:latin typeface="Times New Roman" charset="0"/>
                <a:ea typeface="ＭＳ Ｐゴシック" charset="0"/>
              </a:defRPr>
            </a:lvl2pPr>
            <a:lvl3pPr marL="1143000" indent="-228600">
              <a:defRPr sz="1200">
                <a:solidFill>
                  <a:schemeClr val="tx1"/>
                </a:solidFill>
                <a:latin typeface="Times New Roman" charset="0"/>
                <a:ea typeface="ＭＳ Ｐゴシック" charset="0"/>
              </a:defRPr>
            </a:lvl3pPr>
            <a:lvl4pPr marL="1600200" indent="-228600">
              <a:defRPr sz="1200">
                <a:solidFill>
                  <a:schemeClr val="tx1"/>
                </a:solidFill>
                <a:latin typeface="Times New Roman" charset="0"/>
                <a:ea typeface="ＭＳ Ｐゴシック" charset="0"/>
              </a:defRPr>
            </a:lvl4pPr>
            <a:lvl5pPr marL="2057400" indent="-228600">
              <a:defRPr sz="1200">
                <a:solidFill>
                  <a:schemeClr val="tx1"/>
                </a:solidFill>
                <a:latin typeface="Times New Roman" charset="0"/>
                <a:ea typeface="ＭＳ Ｐゴシック" charset="0"/>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0"/>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0"/>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0"/>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0"/>
              </a:defRPr>
            </a:lvl9pPr>
          </a:lstStyle>
          <a:p>
            <a:pPr>
              <a:defRPr/>
            </a:pPr>
            <a:fld id="{8C7C57B4-F13B-964F-843D-4999E4F9A811}" type="slidenum">
              <a:rPr lang="en-US" smtClean="0"/>
              <a:pPr>
                <a:defRPr/>
              </a:pPr>
              <a:t>24</a:t>
            </a:fld>
            <a:endParaRPr lang="en-US" smtClean="0"/>
          </a:p>
        </p:txBody>
      </p:sp>
      <p:sp>
        <p:nvSpPr>
          <p:cNvPr id="737282" name="Rectangle 2"/>
          <p:cNvSpPr>
            <a:spLocks noGrp="1" noRot="1" noChangeAspect="1" noChangeArrowheads="1" noTextEdit="1"/>
          </p:cNvSpPr>
          <p:nvPr>
            <p:ph type="sldImg"/>
          </p:nvPr>
        </p:nvSpPr>
        <p:spPr>
          <a:xfrm>
            <a:off x="1144588" y="685800"/>
            <a:ext cx="4570412" cy="3429000"/>
          </a:xfrm>
          <a:ln/>
        </p:spPr>
      </p:sp>
      <p:sp>
        <p:nvSpPr>
          <p:cNvPr id="737283" name="Rectangle 3"/>
          <p:cNvSpPr>
            <a:spLocks noGrp="1" noChangeArrowheads="1"/>
          </p:cNvSpPr>
          <p:nvPr>
            <p:ph type="body" idx="1"/>
          </p:nvPr>
        </p:nvSpPr>
        <p:spPr/>
        <p:txBody>
          <a:bodyPr/>
          <a:lstStyle/>
          <a:p>
            <a:pPr>
              <a:defRPr/>
            </a:pPr>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593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a:spcBef>
                <a:spcPct val="0"/>
              </a:spcBef>
            </a:pPr>
            <a:endParaRPr lang="en-GB">
              <a:latin typeface="Calibri" charset="0"/>
            </a:endParaRPr>
          </a:p>
        </p:txBody>
      </p:sp>
      <p:sp>
        <p:nvSpPr>
          <p:cNvPr id="593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Lucida Sans Unicode" charset="0"/>
                <a:ea typeface="ＭＳ Ｐゴシック" charset="0"/>
              </a:defRPr>
            </a:lvl1pPr>
            <a:lvl2pPr marL="742950" indent="-285750">
              <a:defRPr>
                <a:solidFill>
                  <a:schemeClr val="tx1"/>
                </a:solidFill>
                <a:latin typeface="Lucida Sans Unicode" charset="0"/>
                <a:ea typeface="ＭＳ Ｐゴシック" charset="0"/>
              </a:defRPr>
            </a:lvl2pPr>
            <a:lvl3pPr marL="1143000" indent="-228600">
              <a:defRPr>
                <a:solidFill>
                  <a:schemeClr val="tx1"/>
                </a:solidFill>
                <a:latin typeface="Lucida Sans Unicode" charset="0"/>
                <a:ea typeface="ＭＳ Ｐゴシック" charset="0"/>
              </a:defRPr>
            </a:lvl3pPr>
            <a:lvl4pPr marL="1600200" indent="-228600">
              <a:defRPr>
                <a:solidFill>
                  <a:schemeClr val="tx1"/>
                </a:solidFill>
                <a:latin typeface="Lucida Sans Unicode" charset="0"/>
                <a:ea typeface="ＭＳ Ｐゴシック" charset="0"/>
              </a:defRPr>
            </a:lvl4pPr>
            <a:lvl5pPr marL="2057400" indent="-228600">
              <a:defRPr>
                <a:solidFill>
                  <a:schemeClr val="tx1"/>
                </a:solidFill>
                <a:latin typeface="Lucida Sans Unicode" charset="0"/>
                <a:ea typeface="ＭＳ Ｐゴシック" charset="0"/>
              </a:defRPr>
            </a:lvl5pPr>
            <a:lvl6pPr marL="2514600" indent="-228600" fontAlgn="base">
              <a:spcBef>
                <a:spcPct val="0"/>
              </a:spcBef>
              <a:spcAft>
                <a:spcPct val="0"/>
              </a:spcAft>
              <a:defRPr>
                <a:solidFill>
                  <a:schemeClr val="tx1"/>
                </a:solidFill>
                <a:latin typeface="Lucida Sans Unicode" charset="0"/>
                <a:ea typeface="ＭＳ Ｐゴシック" charset="0"/>
              </a:defRPr>
            </a:lvl6pPr>
            <a:lvl7pPr marL="2971800" indent="-228600" fontAlgn="base">
              <a:spcBef>
                <a:spcPct val="0"/>
              </a:spcBef>
              <a:spcAft>
                <a:spcPct val="0"/>
              </a:spcAft>
              <a:defRPr>
                <a:solidFill>
                  <a:schemeClr val="tx1"/>
                </a:solidFill>
                <a:latin typeface="Lucida Sans Unicode" charset="0"/>
                <a:ea typeface="ＭＳ Ｐゴシック" charset="0"/>
              </a:defRPr>
            </a:lvl7pPr>
            <a:lvl8pPr marL="3429000" indent="-228600" fontAlgn="base">
              <a:spcBef>
                <a:spcPct val="0"/>
              </a:spcBef>
              <a:spcAft>
                <a:spcPct val="0"/>
              </a:spcAft>
              <a:defRPr>
                <a:solidFill>
                  <a:schemeClr val="tx1"/>
                </a:solidFill>
                <a:latin typeface="Lucida Sans Unicode" charset="0"/>
                <a:ea typeface="ＭＳ Ｐゴシック" charset="0"/>
              </a:defRPr>
            </a:lvl8pPr>
            <a:lvl9pPr marL="3886200" indent="-228600" fontAlgn="base">
              <a:spcBef>
                <a:spcPct val="0"/>
              </a:spcBef>
              <a:spcAft>
                <a:spcPct val="0"/>
              </a:spcAft>
              <a:defRPr>
                <a:solidFill>
                  <a:schemeClr val="tx1"/>
                </a:solidFill>
                <a:latin typeface="Lucida Sans Unicode" charset="0"/>
                <a:ea typeface="ＭＳ Ｐゴシック" charset="0"/>
              </a:defRPr>
            </a:lvl9pPr>
          </a:lstStyle>
          <a:p>
            <a:fld id="{F6370F07-CBAB-6741-AA99-0FFF2BB3DDF7}" type="slidenum">
              <a:rPr lang="en-GB">
                <a:latin typeface="Calibri" charset="0"/>
              </a:rPr>
              <a:pPr/>
              <a:t>3</a:t>
            </a:fld>
            <a:endParaRPr lang="en-GB">
              <a:latin typeface="Calibri"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604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a:spcBef>
                <a:spcPct val="0"/>
              </a:spcBef>
            </a:pPr>
            <a:endParaRPr lang="en-GB">
              <a:latin typeface="Calibri" charset="0"/>
            </a:endParaRPr>
          </a:p>
        </p:txBody>
      </p:sp>
      <p:sp>
        <p:nvSpPr>
          <p:cNvPr id="604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Lucida Sans Unicode" charset="0"/>
                <a:ea typeface="ＭＳ Ｐゴシック" charset="0"/>
              </a:defRPr>
            </a:lvl1pPr>
            <a:lvl2pPr marL="742950" indent="-285750">
              <a:defRPr>
                <a:solidFill>
                  <a:schemeClr val="tx1"/>
                </a:solidFill>
                <a:latin typeface="Lucida Sans Unicode" charset="0"/>
                <a:ea typeface="ＭＳ Ｐゴシック" charset="0"/>
              </a:defRPr>
            </a:lvl2pPr>
            <a:lvl3pPr marL="1143000" indent="-228600">
              <a:defRPr>
                <a:solidFill>
                  <a:schemeClr val="tx1"/>
                </a:solidFill>
                <a:latin typeface="Lucida Sans Unicode" charset="0"/>
                <a:ea typeface="ＭＳ Ｐゴシック" charset="0"/>
              </a:defRPr>
            </a:lvl3pPr>
            <a:lvl4pPr marL="1600200" indent="-228600">
              <a:defRPr>
                <a:solidFill>
                  <a:schemeClr val="tx1"/>
                </a:solidFill>
                <a:latin typeface="Lucida Sans Unicode" charset="0"/>
                <a:ea typeface="ＭＳ Ｐゴシック" charset="0"/>
              </a:defRPr>
            </a:lvl4pPr>
            <a:lvl5pPr marL="2057400" indent="-228600">
              <a:defRPr>
                <a:solidFill>
                  <a:schemeClr val="tx1"/>
                </a:solidFill>
                <a:latin typeface="Lucida Sans Unicode" charset="0"/>
                <a:ea typeface="ＭＳ Ｐゴシック" charset="0"/>
              </a:defRPr>
            </a:lvl5pPr>
            <a:lvl6pPr marL="2514600" indent="-228600" fontAlgn="base">
              <a:spcBef>
                <a:spcPct val="0"/>
              </a:spcBef>
              <a:spcAft>
                <a:spcPct val="0"/>
              </a:spcAft>
              <a:defRPr>
                <a:solidFill>
                  <a:schemeClr val="tx1"/>
                </a:solidFill>
                <a:latin typeface="Lucida Sans Unicode" charset="0"/>
                <a:ea typeface="ＭＳ Ｐゴシック" charset="0"/>
              </a:defRPr>
            </a:lvl6pPr>
            <a:lvl7pPr marL="2971800" indent="-228600" fontAlgn="base">
              <a:spcBef>
                <a:spcPct val="0"/>
              </a:spcBef>
              <a:spcAft>
                <a:spcPct val="0"/>
              </a:spcAft>
              <a:defRPr>
                <a:solidFill>
                  <a:schemeClr val="tx1"/>
                </a:solidFill>
                <a:latin typeface="Lucida Sans Unicode" charset="0"/>
                <a:ea typeface="ＭＳ Ｐゴシック" charset="0"/>
              </a:defRPr>
            </a:lvl7pPr>
            <a:lvl8pPr marL="3429000" indent="-228600" fontAlgn="base">
              <a:spcBef>
                <a:spcPct val="0"/>
              </a:spcBef>
              <a:spcAft>
                <a:spcPct val="0"/>
              </a:spcAft>
              <a:defRPr>
                <a:solidFill>
                  <a:schemeClr val="tx1"/>
                </a:solidFill>
                <a:latin typeface="Lucida Sans Unicode" charset="0"/>
                <a:ea typeface="ＭＳ Ｐゴシック" charset="0"/>
              </a:defRPr>
            </a:lvl8pPr>
            <a:lvl9pPr marL="3886200" indent="-228600" fontAlgn="base">
              <a:spcBef>
                <a:spcPct val="0"/>
              </a:spcBef>
              <a:spcAft>
                <a:spcPct val="0"/>
              </a:spcAft>
              <a:defRPr>
                <a:solidFill>
                  <a:schemeClr val="tx1"/>
                </a:solidFill>
                <a:latin typeface="Lucida Sans Unicode" charset="0"/>
                <a:ea typeface="ＭＳ Ｐゴシック" charset="0"/>
              </a:defRPr>
            </a:lvl9pPr>
          </a:lstStyle>
          <a:p>
            <a:fld id="{25C8607C-B8F2-A64E-8664-D9A739D12B4A}" type="slidenum">
              <a:rPr lang="en-GB">
                <a:latin typeface="Calibri" charset="0"/>
              </a:rPr>
              <a:pPr/>
              <a:t>4</a:t>
            </a:fld>
            <a:endParaRPr lang="en-GB">
              <a:latin typeface="Calibri"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AABA8F44-C9D6-4384-A6EE-72BA11B56A57}" type="slidenum">
              <a:rPr lang="en-GB" smtClean="0"/>
              <a:t>7</a:t>
            </a:fld>
            <a:endParaRPr lang="en-GB"/>
          </a:p>
        </p:txBody>
      </p:sp>
    </p:spTree>
    <p:extLst>
      <p:ext uri="{BB962C8B-B14F-4D97-AF65-F5344CB8AC3E}">
        <p14:creationId xmlns:p14="http://schemas.microsoft.com/office/powerpoint/2010/main" val="41577253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9930E55-7527-4B5D-AC67-321DFD5F2DBA}" type="slidenum">
              <a:rPr lang="en-US"/>
              <a:pPr/>
              <a:t>8</a:t>
            </a:fld>
            <a:endParaRPr lang="en-US"/>
          </a:p>
        </p:txBody>
      </p:sp>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p:txBody>
          <a:bodyPr/>
          <a:lstStyle/>
          <a:p>
            <a:r>
              <a:rPr lang="en-US" dirty="0"/>
              <a:t/>
            </a:r>
            <a:br>
              <a:rPr lang="en-US" dirty="0"/>
            </a:br>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95E5C55-154D-4236-A300-ECBA6AA98D6F}" type="slidenum">
              <a:rPr lang="en-US"/>
              <a:pPr/>
              <a:t>9</a:t>
            </a:fld>
            <a:endParaRPr lang="en-US"/>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p:txBody>
          <a:bodyPr/>
          <a:lstStyle/>
          <a:p>
            <a:endParaRPr lang="en-US" sz="1000"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614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a:spcBef>
                <a:spcPct val="0"/>
              </a:spcBef>
            </a:pPr>
            <a:endParaRPr lang="en-GB">
              <a:latin typeface="Calibri" charset="0"/>
            </a:endParaRPr>
          </a:p>
        </p:txBody>
      </p:sp>
      <p:sp>
        <p:nvSpPr>
          <p:cNvPr id="614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Lucida Sans Unicode" charset="0"/>
                <a:ea typeface="ＭＳ Ｐゴシック" charset="0"/>
              </a:defRPr>
            </a:lvl1pPr>
            <a:lvl2pPr marL="742950" indent="-285750">
              <a:defRPr>
                <a:solidFill>
                  <a:schemeClr val="tx1"/>
                </a:solidFill>
                <a:latin typeface="Lucida Sans Unicode" charset="0"/>
                <a:ea typeface="ＭＳ Ｐゴシック" charset="0"/>
              </a:defRPr>
            </a:lvl2pPr>
            <a:lvl3pPr marL="1143000" indent="-228600">
              <a:defRPr>
                <a:solidFill>
                  <a:schemeClr val="tx1"/>
                </a:solidFill>
                <a:latin typeface="Lucida Sans Unicode" charset="0"/>
                <a:ea typeface="ＭＳ Ｐゴシック" charset="0"/>
              </a:defRPr>
            </a:lvl3pPr>
            <a:lvl4pPr marL="1600200" indent="-228600">
              <a:defRPr>
                <a:solidFill>
                  <a:schemeClr val="tx1"/>
                </a:solidFill>
                <a:latin typeface="Lucida Sans Unicode" charset="0"/>
                <a:ea typeface="ＭＳ Ｐゴシック" charset="0"/>
              </a:defRPr>
            </a:lvl4pPr>
            <a:lvl5pPr marL="2057400" indent="-228600">
              <a:defRPr>
                <a:solidFill>
                  <a:schemeClr val="tx1"/>
                </a:solidFill>
                <a:latin typeface="Lucida Sans Unicode" charset="0"/>
                <a:ea typeface="ＭＳ Ｐゴシック" charset="0"/>
              </a:defRPr>
            </a:lvl5pPr>
            <a:lvl6pPr marL="2514600" indent="-228600" fontAlgn="base">
              <a:spcBef>
                <a:spcPct val="0"/>
              </a:spcBef>
              <a:spcAft>
                <a:spcPct val="0"/>
              </a:spcAft>
              <a:defRPr>
                <a:solidFill>
                  <a:schemeClr val="tx1"/>
                </a:solidFill>
                <a:latin typeface="Lucida Sans Unicode" charset="0"/>
                <a:ea typeface="ＭＳ Ｐゴシック" charset="0"/>
              </a:defRPr>
            </a:lvl6pPr>
            <a:lvl7pPr marL="2971800" indent="-228600" fontAlgn="base">
              <a:spcBef>
                <a:spcPct val="0"/>
              </a:spcBef>
              <a:spcAft>
                <a:spcPct val="0"/>
              </a:spcAft>
              <a:defRPr>
                <a:solidFill>
                  <a:schemeClr val="tx1"/>
                </a:solidFill>
                <a:latin typeface="Lucida Sans Unicode" charset="0"/>
                <a:ea typeface="ＭＳ Ｐゴシック" charset="0"/>
              </a:defRPr>
            </a:lvl7pPr>
            <a:lvl8pPr marL="3429000" indent="-228600" fontAlgn="base">
              <a:spcBef>
                <a:spcPct val="0"/>
              </a:spcBef>
              <a:spcAft>
                <a:spcPct val="0"/>
              </a:spcAft>
              <a:defRPr>
                <a:solidFill>
                  <a:schemeClr val="tx1"/>
                </a:solidFill>
                <a:latin typeface="Lucida Sans Unicode" charset="0"/>
                <a:ea typeface="ＭＳ Ｐゴシック" charset="0"/>
              </a:defRPr>
            </a:lvl8pPr>
            <a:lvl9pPr marL="3886200" indent="-228600" fontAlgn="base">
              <a:spcBef>
                <a:spcPct val="0"/>
              </a:spcBef>
              <a:spcAft>
                <a:spcPct val="0"/>
              </a:spcAft>
              <a:defRPr>
                <a:solidFill>
                  <a:schemeClr val="tx1"/>
                </a:solidFill>
                <a:latin typeface="Lucida Sans Unicode" charset="0"/>
                <a:ea typeface="ＭＳ Ｐゴシック" charset="0"/>
              </a:defRPr>
            </a:lvl9pPr>
          </a:lstStyle>
          <a:p>
            <a:fld id="{AC33BBDD-FF86-BA4C-B792-30303B9F1E5D}" type="slidenum">
              <a:rPr lang="en-GB">
                <a:latin typeface="Calibri" charset="0"/>
              </a:rPr>
              <a:pPr/>
              <a:t>11</a:t>
            </a:fld>
            <a:endParaRPr lang="en-GB">
              <a:latin typeface="Calibri"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624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a:spcBef>
                <a:spcPct val="0"/>
              </a:spcBef>
            </a:pPr>
            <a:endParaRPr lang="en-GB">
              <a:latin typeface="Calibri" charset="0"/>
            </a:endParaRPr>
          </a:p>
        </p:txBody>
      </p:sp>
      <p:sp>
        <p:nvSpPr>
          <p:cNvPr id="624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Lucida Sans Unicode" charset="0"/>
                <a:ea typeface="ＭＳ Ｐゴシック" charset="0"/>
              </a:defRPr>
            </a:lvl1pPr>
            <a:lvl2pPr marL="742950" indent="-285750">
              <a:defRPr>
                <a:solidFill>
                  <a:schemeClr val="tx1"/>
                </a:solidFill>
                <a:latin typeface="Lucida Sans Unicode" charset="0"/>
                <a:ea typeface="ＭＳ Ｐゴシック" charset="0"/>
              </a:defRPr>
            </a:lvl2pPr>
            <a:lvl3pPr marL="1143000" indent="-228600">
              <a:defRPr>
                <a:solidFill>
                  <a:schemeClr val="tx1"/>
                </a:solidFill>
                <a:latin typeface="Lucida Sans Unicode" charset="0"/>
                <a:ea typeface="ＭＳ Ｐゴシック" charset="0"/>
              </a:defRPr>
            </a:lvl3pPr>
            <a:lvl4pPr marL="1600200" indent="-228600">
              <a:defRPr>
                <a:solidFill>
                  <a:schemeClr val="tx1"/>
                </a:solidFill>
                <a:latin typeface="Lucida Sans Unicode" charset="0"/>
                <a:ea typeface="ＭＳ Ｐゴシック" charset="0"/>
              </a:defRPr>
            </a:lvl4pPr>
            <a:lvl5pPr marL="2057400" indent="-228600">
              <a:defRPr>
                <a:solidFill>
                  <a:schemeClr val="tx1"/>
                </a:solidFill>
                <a:latin typeface="Lucida Sans Unicode" charset="0"/>
                <a:ea typeface="ＭＳ Ｐゴシック" charset="0"/>
              </a:defRPr>
            </a:lvl5pPr>
            <a:lvl6pPr marL="2514600" indent="-228600" fontAlgn="base">
              <a:spcBef>
                <a:spcPct val="0"/>
              </a:spcBef>
              <a:spcAft>
                <a:spcPct val="0"/>
              </a:spcAft>
              <a:defRPr>
                <a:solidFill>
                  <a:schemeClr val="tx1"/>
                </a:solidFill>
                <a:latin typeface="Lucida Sans Unicode" charset="0"/>
                <a:ea typeface="ＭＳ Ｐゴシック" charset="0"/>
              </a:defRPr>
            </a:lvl6pPr>
            <a:lvl7pPr marL="2971800" indent="-228600" fontAlgn="base">
              <a:spcBef>
                <a:spcPct val="0"/>
              </a:spcBef>
              <a:spcAft>
                <a:spcPct val="0"/>
              </a:spcAft>
              <a:defRPr>
                <a:solidFill>
                  <a:schemeClr val="tx1"/>
                </a:solidFill>
                <a:latin typeface="Lucida Sans Unicode" charset="0"/>
                <a:ea typeface="ＭＳ Ｐゴシック" charset="0"/>
              </a:defRPr>
            </a:lvl7pPr>
            <a:lvl8pPr marL="3429000" indent="-228600" fontAlgn="base">
              <a:spcBef>
                <a:spcPct val="0"/>
              </a:spcBef>
              <a:spcAft>
                <a:spcPct val="0"/>
              </a:spcAft>
              <a:defRPr>
                <a:solidFill>
                  <a:schemeClr val="tx1"/>
                </a:solidFill>
                <a:latin typeface="Lucida Sans Unicode" charset="0"/>
                <a:ea typeface="ＭＳ Ｐゴシック" charset="0"/>
              </a:defRPr>
            </a:lvl8pPr>
            <a:lvl9pPr marL="3886200" indent="-228600" fontAlgn="base">
              <a:spcBef>
                <a:spcPct val="0"/>
              </a:spcBef>
              <a:spcAft>
                <a:spcPct val="0"/>
              </a:spcAft>
              <a:defRPr>
                <a:solidFill>
                  <a:schemeClr val="tx1"/>
                </a:solidFill>
                <a:latin typeface="Lucida Sans Unicode" charset="0"/>
                <a:ea typeface="ＭＳ Ｐゴシック" charset="0"/>
              </a:defRPr>
            </a:lvl9pPr>
          </a:lstStyle>
          <a:p>
            <a:fld id="{FB671829-FE45-BE43-A87A-F99E6C87E711}" type="slidenum">
              <a:rPr lang="en-GB">
                <a:latin typeface="Calibri" charset="0"/>
              </a:rPr>
              <a:pPr/>
              <a:t>12</a:t>
            </a:fld>
            <a:endParaRPr lang="en-GB">
              <a:latin typeface="Calibri"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634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a:spcBef>
                <a:spcPct val="0"/>
              </a:spcBef>
            </a:pPr>
            <a:endParaRPr lang="en-GB">
              <a:latin typeface="Calibri" charset="0"/>
            </a:endParaRPr>
          </a:p>
        </p:txBody>
      </p:sp>
      <p:sp>
        <p:nvSpPr>
          <p:cNvPr id="634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Lucida Sans Unicode" charset="0"/>
                <a:ea typeface="ＭＳ Ｐゴシック" charset="0"/>
              </a:defRPr>
            </a:lvl1pPr>
            <a:lvl2pPr marL="742950" indent="-285750">
              <a:defRPr>
                <a:solidFill>
                  <a:schemeClr val="tx1"/>
                </a:solidFill>
                <a:latin typeface="Lucida Sans Unicode" charset="0"/>
                <a:ea typeface="ＭＳ Ｐゴシック" charset="0"/>
              </a:defRPr>
            </a:lvl2pPr>
            <a:lvl3pPr marL="1143000" indent="-228600">
              <a:defRPr>
                <a:solidFill>
                  <a:schemeClr val="tx1"/>
                </a:solidFill>
                <a:latin typeface="Lucida Sans Unicode" charset="0"/>
                <a:ea typeface="ＭＳ Ｐゴシック" charset="0"/>
              </a:defRPr>
            </a:lvl3pPr>
            <a:lvl4pPr marL="1600200" indent="-228600">
              <a:defRPr>
                <a:solidFill>
                  <a:schemeClr val="tx1"/>
                </a:solidFill>
                <a:latin typeface="Lucida Sans Unicode" charset="0"/>
                <a:ea typeface="ＭＳ Ｐゴシック" charset="0"/>
              </a:defRPr>
            </a:lvl4pPr>
            <a:lvl5pPr marL="2057400" indent="-228600">
              <a:defRPr>
                <a:solidFill>
                  <a:schemeClr val="tx1"/>
                </a:solidFill>
                <a:latin typeface="Lucida Sans Unicode" charset="0"/>
                <a:ea typeface="ＭＳ Ｐゴシック" charset="0"/>
              </a:defRPr>
            </a:lvl5pPr>
            <a:lvl6pPr marL="2514600" indent="-228600" fontAlgn="base">
              <a:spcBef>
                <a:spcPct val="0"/>
              </a:spcBef>
              <a:spcAft>
                <a:spcPct val="0"/>
              </a:spcAft>
              <a:defRPr>
                <a:solidFill>
                  <a:schemeClr val="tx1"/>
                </a:solidFill>
                <a:latin typeface="Lucida Sans Unicode" charset="0"/>
                <a:ea typeface="ＭＳ Ｐゴシック" charset="0"/>
              </a:defRPr>
            </a:lvl6pPr>
            <a:lvl7pPr marL="2971800" indent="-228600" fontAlgn="base">
              <a:spcBef>
                <a:spcPct val="0"/>
              </a:spcBef>
              <a:spcAft>
                <a:spcPct val="0"/>
              </a:spcAft>
              <a:defRPr>
                <a:solidFill>
                  <a:schemeClr val="tx1"/>
                </a:solidFill>
                <a:latin typeface="Lucida Sans Unicode" charset="0"/>
                <a:ea typeface="ＭＳ Ｐゴシック" charset="0"/>
              </a:defRPr>
            </a:lvl7pPr>
            <a:lvl8pPr marL="3429000" indent="-228600" fontAlgn="base">
              <a:spcBef>
                <a:spcPct val="0"/>
              </a:spcBef>
              <a:spcAft>
                <a:spcPct val="0"/>
              </a:spcAft>
              <a:defRPr>
                <a:solidFill>
                  <a:schemeClr val="tx1"/>
                </a:solidFill>
                <a:latin typeface="Lucida Sans Unicode" charset="0"/>
                <a:ea typeface="ＭＳ Ｐゴシック" charset="0"/>
              </a:defRPr>
            </a:lvl8pPr>
            <a:lvl9pPr marL="3886200" indent="-228600" fontAlgn="base">
              <a:spcBef>
                <a:spcPct val="0"/>
              </a:spcBef>
              <a:spcAft>
                <a:spcPct val="0"/>
              </a:spcAft>
              <a:defRPr>
                <a:solidFill>
                  <a:schemeClr val="tx1"/>
                </a:solidFill>
                <a:latin typeface="Lucida Sans Unicode" charset="0"/>
                <a:ea typeface="ＭＳ Ｐゴシック" charset="0"/>
              </a:defRPr>
            </a:lvl9pPr>
          </a:lstStyle>
          <a:p>
            <a:fld id="{B509CE1A-836F-354D-B99B-A50E5A5D07E8}" type="slidenum">
              <a:rPr lang="en-GB">
                <a:latin typeface="Calibri" charset="0"/>
              </a:rPr>
              <a:pPr/>
              <a:t>13</a:t>
            </a:fld>
            <a:endParaRPr lang="en-GB">
              <a:latin typeface="Calibri"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4763" y="887413"/>
            <a:ext cx="8389937" cy="5087937"/>
            <a:chOff x="3" y="559"/>
            <a:chExt cx="5285" cy="3205"/>
          </a:xfrm>
        </p:grpSpPr>
        <p:grpSp>
          <p:nvGrpSpPr>
            <p:cNvPr id="5" name="Group 3"/>
            <p:cNvGrpSpPr>
              <a:grpSpLocks/>
            </p:cNvGrpSpPr>
            <p:nvPr userDrawn="1"/>
          </p:nvGrpSpPr>
          <p:grpSpPr bwMode="auto">
            <a:xfrm>
              <a:off x="3" y="559"/>
              <a:ext cx="4192" cy="1796"/>
              <a:chOff x="3" y="559"/>
              <a:chExt cx="4192" cy="1796"/>
            </a:xfrm>
          </p:grpSpPr>
          <p:sp>
            <p:nvSpPr>
              <p:cNvPr id="10" name="Line 4"/>
              <p:cNvSpPr>
                <a:spLocks noChangeShapeType="1"/>
              </p:cNvSpPr>
              <p:nvPr userDrawn="1"/>
            </p:nvSpPr>
            <p:spPr bwMode="ltGray">
              <a:xfrm>
                <a:off x="506" y="559"/>
                <a:ext cx="0" cy="1796"/>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Line 5"/>
              <p:cNvSpPr>
                <a:spLocks noChangeShapeType="1"/>
              </p:cNvSpPr>
              <p:nvPr userDrawn="1"/>
            </p:nvSpPr>
            <p:spPr bwMode="ltGray">
              <a:xfrm flipH="1" flipV="1">
                <a:off x="3" y="1924"/>
                <a:ext cx="3211" cy="1"/>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Line 6"/>
              <p:cNvSpPr>
                <a:spLocks noChangeShapeType="1"/>
              </p:cNvSpPr>
              <p:nvPr userDrawn="1"/>
            </p:nvSpPr>
            <p:spPr bwMode="ltGray">
              <a:xfrm flipH="1" flipV="1">
                <a:off x="384" y="938"/>
                <a:ext cx="3811" cy="1"/>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Arc 7"/>
              <p:cNvSpPr>
                <a:spLocks/>
              </p:cNvSpPr>
              <p:nvPr userDrawn="1"/>
            </p:nvSpPr>
            <p:spPr bwMode="ltGray">
              <a:xfrm rot="16200000" flipH="1">
                <a:off x="426" y="860"/>
                <a:ext cx="156" cy="157"/>
              </a:xfrm>
              <a:custGeom>
                <a:avLst/>
                <a:gdLst>
                  <a:gd name="T0" fmla="*/ 0 w 43195"/>
                  <a:gd name="T1" fmla="*/ 0 h 43200"/>
                  <a:gd name="T2" fmla="*/ 0 w 43195"/>
                  <a:gd name="T3" fmla="*/ 0 h 43200"/>
                  <a:gd name="T4" fmla="*/ 0 w 43195"/>
                  <a:gd name="T5" fmla="*/ 0 h 43200"/>
                  <a:gd name="T6" fmla="*/ 0 60000 65536"/>
                  <a:gd name="T7" fmla="*/ 0 60000 65536"/>
                  <a:gd name="T8" fmla="*/ 0 60000 65536"/>
                </a:gdLst>
                <a:ahLst/>
                <a:cxnLst>
                  <a:cxn ang="T6">
                    <a:pos x="T0" y="T1"/>
                  </a:cxn>
                  <a:cxn ang="T7">
                    <a:pos x="T2" y="T3"/>
                  </a:cxn>
                  <a:cxn ang="T8">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w="9525">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 name="Group 8"/>
            <p:cNvGrpSpPr>
              <a:grpSpLocks/>
            </p:cNvGrpSpPr>
            <p:nvPr userDrawn="1"/>
          </p:nvGrpSpPr>
          <p:grpSpPr bwMode="auto">
            <a:xfrm>
              <a:off x="1480" y="1952"/>
              <a:ext cx="3808" cy="1812"/>
              <a:chOff x="1480" y="1952"/>
              <a:chExt cx="3808" cy="1812"/>
            </a:xfrm>
          </p:grpSpPr>
          <p:sp>
            <p:nvSpPr>
              <p:cNvPr id="7" name="Line 9"/>
              <p:cNvSpPr>
                <a:spLocks noChangeShapeType="1"/>
              </p:cNvSpPr>
              <p:nvPr userDrawn="1"/>
            </p:nvSpPr>
            <p:spPr bwMode="ltGray">
              <a:xfrm flipV="1">
                <a:off x="1480" y="3442"/>
                <a:ext cx="3808" cy="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 name="Line 10"/>
              <p:cNvSpPr>
                <a:spLocks noChangeShapeType="1"/>
              </p:cNvSpPr>
              <p:nvPr userDrawn="1"/>
            </p:nvSpPr>
            <p:spPr bwMode="ltGray">
              <a:xfrm flipH="1">
                <a:off x="5172" y="1952"/>
                <a:ext cx="0" cy="1812"/>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Arc 11"/>
              <p:cNvSpPr>
                <a:spLocks/>
              </p:cNvSpPr>
              <p:nvPr userDrawn="1"/>
            </p:nvSpPr>
            <p:spPr bwMode="ltGray">
              <a:xfrm rot="5400000">
                <a:off x="5097" y="3346"/>
                <a:ext cx="156" cy="157"/>
              </a:xfrm>
              <a:custGeom>
                <a:avLst/>
                <a:gdLst>
                  <a:gd name="T0" fmla="*/ 0 w 43195"/>
                  <a:gd name="T1" fmla="*/ 0 h 43200"/>
                  <a:gd name="T2" fmla="*/ 0 w 43195"/>
                  <a:gd name="T3" fmla="*/ 0 h 43200"/>
                  <a:gd name="T4" fmla="*/ 0 w 43195"/>
                  <a:gd name="T5" fmla="*/ 0 h 43200"/>
                  <a:gd name="T6" fmla="*/ 0 60000 65536"/>
                  <a:gd name="T7" fmla="*/ 0 60000 65536"/>
                  <a:gd name="T8" fmla="*/ 0 60000 65536"/>
                </a:gdLst>
                <a:ahLst/>
                <a:cxnLst>
                  <a:cxn ang="T6">
                    <a:pos x="T0" y="T1"/>
                  </a:cxn>
                  <a:cxn ang="T7">
                    <a:pos x="T2" y="T3"/>
                  </a:cxn>
                  <a:cxn ang="T8">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w="9525">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76812" name="Rectangle 12"/>
          <p:cNvSpPr>
            <a:spLocks noGrp="1" noChangeArrowheads="1"/>
          </p:cNvSpPr>
          <p:nvPr>
            <p:ph type="ctrTitle"/>
          </p:nvPr>
        </p:nvSpPr>
        <p:spPr>
          <a:xfrm>
            <a:off x="990600" y="1752600"/>
            <a:ext cx="7772400" cy="1143000"/>
          </a:xfrm>
        </p:spPr>
        <p:txBody>
          <a:bodyPr anchor="b"/>
          <a:lstStyle>
            <a:lvl1pPr>
              <a:defRPr/>
            </a:lvl1pPr>
          </a:lstStyle>
          <a:p>
            <a:pPr lvl="0"/>
            <a:r>
              <a:rPr lang="en-US" noProof="0" smtClean="0"/>
              <a:t>Click to edit Master title style</a:t>
            </a:r>
          </a:p>
        </p:txBody>
      </p:sp>
      <p:sp>
        <p:nvSpPr>
          <p:cNvPr id="76813" name="Rectangle 13" descr="Rectangle: Click to edit Master text styles&#10;Second level&#10;Third level&#10;Fourth level&#10;Fifth level"/>
          <p:cNvSpPr>
            <a:spLocks noGrp="1" noChangeArrowheads="1"/>
          </p:cNvSpPr>
          <p:nvPr>
            <p:ph type="subTitle" idx="1"/>
          </p:nvPr>
        </p:nvSpPr>
        <p:spPr>
          <a:xfrm>
            <a:off x="990600" y="3309938"/>
            <a:ext cx="6400800" cy="1752600"/>
          </a:xfrm>
        </p:spPr>
        <p:txBody>
          <a:bodyPr/>
          <a:lstStyle>
            <a:lvl1pPr marL="0" indent="0">
              <a:buFontTx/>
              <a:buNone/>
              <a:defRPr/>
            </a:lvl1pPr>
          </a:lstStyle>
          <a:p>
            <a:pPr lvl="0"/>
            <a:r>
              <a:rPr lang="en-US" noProof="0" smtClean="0"/>
              <a:t>Click to edit Master subtitle style</a:t>
            </a:r>
          </a:p>
        </p:txBody>
      </p:sp>
      <p:sp>
        <p:nvSpPr>
          <p:cNvPr id="14" name="Rectangle 14"/>
          <p:cNvSpPr>
            <a:spLocks noGrp="1" noChangeArrowheads="1"/>
          </p:cNvSpPr>
          <p:nvPr>
            <p:ph type="dt" sz="quarter" idx="10"/>
          </p:nvPr>
        </p:nvSpPr>
        <p:spPr bwMode="auto">
          <a:xfrm>
            <a:off x="685800" y="6248400"/>
            <a:ext cx="19050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400" baseline="0"/>
            </a:lvl1pPr>
          </a:lstStyle>
          <a:p>
            <a:pPr>
              <a:defRPr/>
            </a:pPr>
            <a:endParaRPr lang="en-US"/>
          </a:p>
        </p:txBody>
      </p:sp>
      <p:sp>
        <p:nvSpPr>
          <p:cNvPr id="15" name="Rectangle 15"/>
          <p:cNvSpPr>
            <a:spLocks noGrp="1" noChangeArrowheads="1"/>
          </p:cNvSpPr>
          <p:nvPr>
            <p:ph type="ftr" sz="quarter" idx="11"/>
          </p:nvPr>
        </p:nvSpPr>
        <p:spPr bwMode="auto">
          <a:xfrm>
            <a:off x="3124200" y="6248400"/>
            <a:ext cx="28956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400" baseline="0"/>
            </a:lvl1pPr>
          </a:lstStyle>
          <a:p>
            <a:pPr>
              <a:defRPr/>
            </a:pPr>
            <a:endParaRPr lang="en-US"/>
          </a:p>
        </p:txBody>
      </p:sp>
      <p:sp>
        <p:nvSpPr>
          <p:cNvPr id="16" name="Rectangle 16"/>
          <p:cNvSpPr>
            <a:spLocks noGrp="1" noChangeArrowheads="1"/>
          </p:cNvSpPr>
          <p:nvPr>
            <p:ph type="sldNum" sz="quarter" idx="12"/>
          </p:nvPr>
        </p:nvSpPr>
        <p:spPr>
          <a:xfrm>
            <a:off x="6553200" y="6248400"/>
            <a:ext cx="1905000" cy="457200"/>
          </a:xfrm>
        </p:spPr>
        <p:txBody>
          <a:bodyPr/>
          <a:lstStyle>
            <a:lvl1pPr>
              <a:defRPr/>
            </a:lvl1pPr>
          </a:lstStyle>
          <a:p>
            <a:pPr>
              <a:defRPr/>
            </a:pPr>
            <a:fld id="{252127A1-42C0-45D2-A4D2-543FE17B437D}" type="slidenum">
              <a:rPr lang="en-US"/>
              <a:pPr>
                <a:defRPr/>
              </a:pPr>
              <a:t>‹#›</a:t>
            </a:fld>
            <a:endParaRPr lang="en-US"/>
          </a:p>
        </p:txBody>
      </p:sp>
    </p:spTree>
    <p:extLst>
      <p:ext uri="{BB962C8B-B14F-4D97-AF65-F5344CB8AC3E}">
        <p14:creationId xmlns:p14="http://schemas.microsoft.com/office/powerpoint/2010/main" val="4081885538"/>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
          <p:cNvSpPr>
            <a:spLocks noGrp="1" noChangeArrowheads="1"/>
          </p:cNvSpPr>
          <p:nvPr>
            <p:ph type="sldNum" sz="quarter" idx="10"/>
          </p:nvPr>
        </p:nvSpPr>
        <p:spPr>
          <a:ln/>
        </p:spPr>
        <p:txBody>
          <a:bodyPr/>
          <a:lstStyle>
            <a:lvl1pPr>
              <a:defRPr/>
            </a:lvl1pPr>
          </a:lstStyle>
          <a:p>
            <a:pPr>
              <a:defRPr/>
            </a:pPr>
            <a:fld id="{280233AA-D32D-4970-BFC0-2EF0066BDDFA}" type="slidenum">
              <a:rPr lang="en-US"/>
              <a:pPr>
                <a:defRPr/>
              </a:pPr>
              <a:t>‹#›</a:t>
            </a:fld>
            <a:endParaRPr lang="en-US"/>
          </a:p>
        </p:txBody>
      </p:sp>
    </p:spTree>
    <p:extLst>
      <p:ext uri="{BB962C8B-B14F-4D97-AF65-F5344CB8AC3E}">
        <p14:creationId xmlns:p14="http://schemas.microsoft.com/office/powerpoint/2010/main" val="38893533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2750" y="304800"/>
            <a:ext cx="2076450" cy="5715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33400" y="304800"/>
            <a:ext cx="6076950" cy="5715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
          <p:cNvSpPr>
            <a:spLocks noGrp="1" noChangeArrowheads="1"/>
          </p:cNvSpPr>
          <p:nvPr>
            <p:ph type="sldNum" sz="quarter" idx="10"/>
          </p:nvPr>
        </p:nvSpPr>
        <p:spPr>
          <a:ln/>
        </p:spPr>
        <p:txBody>
          <a:bodyPr/>
          <a:lstStyle>
            <a:lvl1pPr>
              <a:defRPr/>
            </a:lvl1pPr>
          </a:lstStyle>
          <a:p>
            <a:pPr>
              <a:defRPr/>
            </a:pPr>
            <a:fld id="{FEAD49DC-D6C9-4DCB-A1F4-810A16B0BF4E}" type="slidenum">
              <a:rPr lang="en-US"/>
              <a:pPr>
                <a:defRPr/>
              </a:pPr>
              <a:t>‹#›</a:t>
            </a:fld>
            <a:endParaRPr lang="en-US"/>
          </a:p>
        </p:txBody>
      </p:sp>
    </p:spTree>
    <p:extLst>
      <p:ext uri="{BB962C8B-B14F-4D97-AF65-F5344CB8AC3E}">
        <p14:creationId xmlns:p14="http://schemas.microsoft.com/office/powerpoint/2010/main" val="30483857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229600" cy="9906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295400"/>
            <a:ext cx="4038600" cy="472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800600" y="1295400"/>
            <a:ext cx="4038600" cy="472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0"/>
          <p:cNvSpPr>
            <a:spLocks noGrp="1" noChangeArrowheads="1"/>
          </p:cNvSpPr>
          <p:nvPr>
            <p:ph type="sldNum" sz="quarter" idx="10"/>
          </p:nvPr>
        </p:nvSpPr>
        <p:spPr>
          <a:ln/>
        </p:spPr>
        <p:txBody>
          <a:bodyPr/>
          <a:lstStyle>
            <a:lvl1pPr>
              <a:defRPr/>
            </a:lvl1pPr>
          </a:lstStyle>
          <a:p>
            <a:pPr>
              <a:defRPr/>
            </a:pPr>
            <a:fld id="{F0F1EA8F-C64D-4012-A346-816D1994E0DE}" type="slidenum">
              <a:rPr lang="en-US"/>
              <a:pPr>
                <a:defRPr/>
              </a:pPr>
              <a:t>‹#›</a:t>
            </a:fld>
            <a:endParaRPr lang="en-US"/>
          </a:p>
        </p:txBody>
      </p:sp>
    </p:spTree>
    <p:extLst>
      <p:ext uri="{BB962C8B-B14F-4D97-AF65-F5344CB8AC3E}">
        <p14:creationId xmlns:p14="http://schemas.microsoft.com/office/powerpoint/2010/main" val="19576271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229600" cy="990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09600" y="1295400"/>
            <a:ext cx="4038600" cy="472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00600" y="1295400"/>
            <a:ext cx="4038600" cy="472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0"/>
          <p:cNvSpPr>
            <a:spLocks noGrp="1" noChangeArrowheads="1"/>
          </p:cNvSpPr>
          <p:nvPr>
            <p:ph type="sldNum" sz="quarter" idx="10"/>
          </p:nvPr>
        </p:nvSpPr>
        <p:spPr>
          <a:ln/>
        </p:spPr>
        <p:txBody>
          <a:bodyPr/>
          <a:lstStyle>
            <a:lvl1pPr>
              <a:defRPr/>
            </a:lvl1pPr>
          </a:lstStyle>
          <a:p>
            <a:pPr>
              <a:defRPr/>
            </a:pPr>
            <a:fld id="{57FE4B38-F8E4-44F8-A163-7640A9A089C9}" type="slidenum">
              <a:rPr lang="en-US"/>
              <a:pPr>
                <a:defRPr/>
              </a:pPr>
              <a:t>‹#›</a:t>
            </a:fld>
            <a:endParaRPr lang="en-US"/>
          </a:p>
        </p:txBody>
      </p:sp>
    </p:spTree>
    <p:extLst>
      <p:ext uri="{BB962C8B-B14F-4D97-AF65-F5344CB8AC3E}">
        <p14:creationId xmlns:p14="http://schemas.microsoft.com/office/powerpoint/2010/main" val="24169930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229600" cy="990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09600" y="1295400"/>
            <a:ext cx="4038600" cy="472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800600" y="1295400"/>
            <a:ext cx="4038600" cy="2286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800600" y="3733800"/>
            <a:ext cx="4038600" cy="2286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10"/>
          <p:cNvSpPr>
            <a:spLocks noGrp="1" noChangeArrowheads="1"/>
          </p:cNvSpPr>
          <p:nvPr>
            <p:ph type="sldNum" sz="quarter" idx="10"/>
          </p:nvPr>
        </p:nvSpPr>
        <p:spPr>
          <a:ln/>
        </p:spPr>
        <p:txBody>
          <a:bodyPr/>
          <a:lstStyle>
            <a:lvl1pPr>
              <a:defRPr/>
            </a:lvl1pPr>
          </a:lstStyle>
          <a:p>
            <a:pPr>
              <a:defRPr/>
            </a:pPr>
            <a:fld id="{D9E77BCD-BD0F-474E-829D-B1FFAA72BD2D}" type="slidenum">
              <a:rPr lang="en-US"/>
              <a:pPr>
                <a:defRPr/>
              </a:pPr>
              <a:t>‹#›</a:t>
            </a:fld>
            <a:endParaRPr lang="en-US"/>
          </a:p>
        </p:txBody>
      </p:sp>
    </p:spTree>
    <p:extLst>
      <p:ext uri="{BB962C8B-B14F-4D97-AF65-F5344CB8AC3E}">
        <p14:creationId xmlns:p14="http://schemas.microsoft.com/office/powerpoint/2010/main" val="22740800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chart">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vert="horz"/>
          <a:lstStyle/>
          <a:p>
            <a:r>
              <a:rPr lang="en-US" smtClean="0"/>
              <a:t>Click to edit Master title style</a:t>
            </a:r>
            <a:endParaRPr lang="en-US"/>
          </a:p>
        </p:txBody>
      </p:sp>
      <p:sp>
        <p:nvSpPr>
          <p:cNvPr id="3" name="Chart Placeholder 2"/>
          <p:cNvSpPr>
            <a:spLocks noGrp="1"/>
          </p:cNvSpPr>
          <p:nvPr>
            <p:ph type="chart" idx="1"/>
          </p:nvPr>
        </p:nvSpPr>
        <p:spPr>
          <a:xfrm>
            <a:off x="457200" y="1600200"/>
            <a:ext cx="8229600" cy="4525963"/>
          </a:xfrm>
          <a:prstGeom prst="rect">
            <a:avLst/>
          </a:prstGeom>
        </p:spPr>
        <p:txBody>
          <a:bodyPr vert="horz"/>
          <a:lstStyle/>
          <a:p>
            <a:pPr lvl="0"/>
            <a:endParaRPr lang="en-US" noProof="0" smtClean="0"/>
          </a:p>
        </p:txBody>
      </p:sp>
    </p:spTree>
    <p:extLst>
      <p:ext uri="{BB962C8B-B14F-4D97-AF65-F5344CB8AC3E}">
        <p14:creationId xmlns:p14="http://schemas.microsoft.com/office/powerpoint/2010/main" val="2249148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
          <p:cNvSpPr>
            <a:spLocks noGrp="1" noChangeArrowheads="1"/>
          </p:cNvSpPr>
          <p:nvPr>
            <p:ph type="sldNum" sz="quarter" idx="10"/>
          </p:nvPr>
        </p:nvSpPr>
        <p:spPr>
          <a:ln/>
        </p:spPr>
        <p:txBody>
          <a:bodyPr/>
          <a:lstStyle>
            <a:lvl1pPr>
              <a:defRPr/>
            </a:lvl1pPr>
          </a:lstStyle>
          <a:p>
            <a:pPr>
              <a:defRPr/>
            </a:pPr>
            <a:fld id="{384E0B2E-25D2-4354-A0F7-E081D3529FAA}" type="slidenum">
              <a:rPr lang="en-US"/>
              <a:pPr>
                <a:defRPr/>
              </a:pPr>
              <a:t>‹#›</a:t>
            </a:fld>
            <a:endParaRPr lang="en-US"/>
          </a:p>
        </p:txBody>
      </p:sp>
    </p:spTree>
    <p:extLst>
      <p:ext uri="{BB962C8B-B14F-4D97-AF65-F5344CB8AC3E}">
        <p14:creationId xmlns:p14="http://schemas.microsoft.com/office/powerpoint/2010/main" val="10649766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0"/>
          <p:cNvSpPr>
            <a:spLocks noGrp="1" noChangeArrowheads="1"/>
          </p:cNvSpPr>
          <p:nvPr>
            <p:ph type="sldNum" sz="quarter" idx="10"/>
          </p:nvPr>
        </p:nvSpPr>
        <p:spPr>
          <a:ln/>
        </p:spPr>
        <p:txBody>
          <a:bodyPr/>
          <a:lstStyle>
            <a:lvl1pPr>
              <a:defRPr/>
            </a:lvl1pPr>
          </a:lstStyle>
          <a:p>
            <a:pPr>
              <a:defRPr/>
            </a:pPr>
            <a:fld id="{EC50607B-FDB6-451D-9F97-1DF798883B94}" type="slidenum">
              <a:rPr lang="en-US"/>
              <a:pPr>
                <a:defRPr/>
              </a:pPr>
              <a:t>‹#›</a:t>
            </a:fld>
            <a:endParaRPr lang="en-US"/>
          </a:p>
        </p:txBody>
      </p:sp>
    </p:spTree>
    <p:extLst>
      <p:ext uri="{BB962C8B-B14F-4D97-AF65-F5344CB8AC3E}">
        <p14:creationId xmlns:p14="http://schemas.microsoft.com/office/powerpoint/2010/main" val="21819289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295400"/>
            <a:ext cx="40386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00600" y="1295400"/>
            <a:ext cx="40386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0"/>
          <p:cNvSpPr>
            <a:spLocks noGrp="1" noChangeArrowheads="1"/>
          </p:cNvSpPr>
          <p:nvPr>
            <p:ph type="sldNum" sz="quarter" idx="10"/>
          </p:nvPr>
        </p:nvSpPr>
        <p:spPr>
          <a:ln/>
        </p:spPr>
        <p:txBody>
          <a:bodyPr/>
          <a:lstStyle>
            <a:lvl1pPr>
              <a:defRPr/>
            </a:lvl1pPr>
          </a:lstStyle>
          <a:p>
            <a:pPr>
              <a:defRPr/>
            </a:pPr>
            <a:fld id="{1D513DD5-4D4F-494F-B352-44F5C4283439}" type="slidenum">
              <a:rPr lang="en-US"/>
              <a:pPr>
                <a:defRPr/>
              </a:pPr>
              <a:t>‹#›</a:t>
            </a:fld>
            <a:endParaRPr lang="en-US"/>
          </a:p>
        </p:txBody>
      </p:sp>
    </p:spTree>
    <p:extLst>
      <p:ext uri="{BB962C8B-B14F-4D97-AF65-F5344CB8AC3E}">
        <p14:creationId xmlns:p14="http://schemas.microsoft.com/office/powerpoint/2010/main" val="39831025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0"/>
          <p:cNvSpPr>
            <a:spLocks noGrp="1" noChangeArrowheads="1"/>
          </p:cNvSpPr>
          <p:nvPr>
            <p:ph type="sldNum" sz="quarter" idx="10"/>
          </p:nvPr>
        </p:nvSpPr>
        <p:spPr>
          <a:ln/>
        </p:spPr>
        <p:txBody>
          <a:bodyPr/>
          <a:lstStyle>
            <a:lvl1pPr>
              <a:defRPr/>
            </a:lvl1pPr>
          </a:lstStyle>
          <a:p>
            <a:pPr>
              <a:defRPr/>
            </a:pPr>
            <a:fld id="{2AA1680E-533F-4F6D-B3FD-EE5D11EC5738}" type="slidenum">
              <a:rPr lang="en-US"/>
              <a:pPr>
                <a:defRPr/>
              </a:pPr>
              <a:t>‹#›</a:t>
            </a:fld>
            <a:endParaRPr lang="en-US"/>
          </a:p>
        </p:txBody>
      </p:sp>
    </p:spTree>
    <p:extLst>
      <p:ext uri="{BB962C8B-B14F-4D97-AF65-F5344CB8AC3E}">
        <p14:creationId xmlns:p14="http://schemas.microsoft.com/office/powerpoint/2010/main" val="40072983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0"/>
          <p:cNvSpPr>
            <a:spLocks noGrp="1" noChangeArrowheads="1"/>
          </p:cNvSpPr>
          <p:nvPr>
            <p:ph type="sldNum" sz="quarter" idx="10"/>
          </p:nvPr>
        </p:nvSpPr>
        <p:spPr>
          <a:ln/>
        </p:spPr>
        <p:txBody>
          <a:bodyPr/>
          <a:lstStyle>
            <a:lvl1pPr>
              <a:defRPr/>
            </a:lvl1pPr>
          </a:lstStyle>
          <a:p>
            <a:pPr>
              <a:defRPr/>
            </a:pPr>
            <a:fld id="{D28D6684-BFF5-429B-B755-4F25663D8894}" type="slidenum">
              <a:rPr lang="en-US"/>
              <a:pPr>
                <a:defRPr/>
              </a:pPr>
              <a:t>‹#›</a:t>
            </a:fld>
            <a:endParaRPr lang="en-US"/>
          </a:p>
        </p:txBody>
      </p:sp>
    </p:spTree>
    <p:extLst>
      <p:ext uri="{BB962C8B-B14F-4D97-AF65-F5344CB8AC3E}">
        <p14:creationId xmlns:p14="http://schemas.microsoft.com/office/powerpoint/2010/main" val="20551811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Rectangle 10"/>
          <p:cNvSpPr>
            <a:spLocks noGrp="1" noChangeArrowheads="1"/>
          </p:cNvSpPr>
          <p:nvPr>
            <p:ph type="sldNum" sz="quarter" idx="10"/>
          </p:nvPr>
        </p:nvSpPr>
        <p:spPr>
          <a:ln/>
        </p:spPr>
        <p:txBody>
          <a:bodyPr/>
          <a:lstStyle>
            <a:lvl1pPr>
              <a:defRPr/>
            </a:lvl1pPr>
          </a:lstStyle>
          <a:p>
            <a:pPr>
              <a:defRPr/>
            </a:pPr>
            <a:fld id="{7EAD352D-ACF4-455F-B3AF-663A0852B0EE}" type="slidenum">
              <a:rPr lang="en-US"/>
              <a:pPr>
                <a:defRPr/>
              </a:pPr>
              <a:t>‹#›</a:t>
            </a:fld>
            <a:endParaRPr lang="en-US"/>
          </a:p>
        </p:txBody>
      </p:sp>
    </p:spTree>
    <p:extLst>
      <p:ext uri="{BB962C8B-B14F-4D97-AF65-F5344CB8AC3E}">
        <p14:creationId xmlns:p14="http://schemas.microsoft.com/office/powerpoint/2010/main" val="33927216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
          <p:cNvSpPr>
            <a:spLocks noGrp="1" noChangeArrowheads="1"/>
          </p:cNvSpPr>
          <p:nvPr>
            <p:ph type="sldNum" sz="quarter" idx="10"/>
          </p:nvPr>
        </p:nvSpPr>
        <p:spPr>
          <a:ln/>
        </p:spPr>
        <p:txBody>
          <a:bodyPr/>
          <a:lstStyle>
            <a:lvl1pPr>
              <a:defRPr/>
            </a:lvl1pPr>
          </a:lstStyle>
          <a:p>
            <a:pPr>
              <a:defRPr/>
            </a:pPr>
            <a:fld id="{BBEE9927-12CF-4FB7-BD0C-7B78FF90913A}" type="slidenum">
              <a:rPr lang="en-US"/>
              <a:pPr>
                <a:defRPr/>
              </a:pPr>
              <a:t>‹#›</a:t>
            </a:fld>
            <a:endParaRPr lang="en-US"/>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2377948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
          <p:cNvSpPr>
            <a:spLocks noGrp="1" noChangeArrowheads="1"/>
          </p:cNvSpPr>
          <p:nvPr>
            <p:ph type="sldNum" sz="quarter" idx="10"/>
          </p:nvPr>
        </p:nvSpPr>
        <p:spPr>
          <a:ln/>
        </p:spPr>
        <p:txBody>
          <a:bodyPr/>
          <a:lstStyle>
            <a:lvl1pPr>
              <a:defRPr/>
            </a:lvl1pPr>
          </a:lstStyle>
          <a:p>
            <a:pPr>
              <a:defRPr/>
            </a:pPr>
            <a:fld id="{CF67716D-A9FB-4725-8859-8465A74D48B8}" type="slidenum">
              <a:rPr lang="en-US"/>
              <a:pPr>
                <a:defRPr/>
              </a:pPr>
              <a:t>‹#›</a:t>
            </a:fld>
            <a:endParaRPr lang="en-US"/>
          </a:p>
        </p:txBody>
      </p:sp>
    </p:spTree>
    <p:extLst>
      <p:ext uri="{BB962C8B-B14F-4D97-AF65-F5344CB8AC3E}">
        <p14:creationId xmlns:p14="http://schemas.microsoft.com/office/powerpoint/2010/main" val="113556517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3352800" y="0"/>
            <a:ext cx="5791200" cy="152400"/>
          </a:xfrm>
          <a:prstGeom prst="rect">
            <a:avLst/>
          </a:prstGeom>
          <a:solidFill>
            <a:srgbClr val="3399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aseline="30000">
                <a:solidFill>
                  <a:schemeClr val="tx1"/>
                </a:solidFill>
                <a:latin typeface="Tahoma" pitchFamily="34" charset="0"/>
              </a:defRPr>
            </a:lvl1pPr>
            <a:lvl2pPr marL="742950" indent="-285750" eaLnBrk="0" hangingPunct="0">
              <a:defRPr sz="2400" baseline="30000">
                <a:solidFill>
                  <a:schemeClr val="tx1"/>
                </a:solidFill>
                <a:latin typeface="Tahoma" pitchFamily="34" charset="0"/>
              </a:defRPr>
            </a:lvl2pPr>
            <a:lvl3pPr marL="1143000" indent="-228600" eaLnBrk="0" hangingPunct="0">
              <a:defRPr sz="2400" baseline="30000">
                <a:solidFill>
                  <a:schemeClr val="tx1"/>
                </a:solidFill>
                <a:latin typeface="Tahoma" pitchFamily="34" charset="0"/>
              </a:defRPr>
            </a:lvl3pPr>
            <a:lvl4pPr marL="1600200" indent="-228600" eaLnBrk="0" hangingPunct="0">
              <a:defRPr sz="2400" baseline="30000">
                <a:solidFill>
                  <a:schemeClr val="tx1"/>
                </a:solidFill>
                <a:latin typeface="Tahoma" pitchFamily="34" charset="0"/>
              </a:defRPr>
            </a:lvl4pPr>
            <a:lvl5pPr marL="2057400" indent="-228600" eaLnBrk="0" hangingPunct="0">
              <a:defRPr sz="2400" baseline="30000">
                <a:solidFill>
                  <a:schemeClr val="tx1"/>
                </a:solidFill>
                <a:latin typeface="Tahoma" pitchFamily="34" charset="0"/>
              </a:defRPr>
            </a:lvl5pPr>
            <a:lvl6pPr marL="2514600" indent="-228600" algn="ctr" eaLnBrk="0" fontAlgn="base" hangingPunct="0">
              <a:spcBef>
                <a:spcPct val="0"/>
              </a:spcBef>
              <a:spcAft>
                <a:spcPct val="0"/>
              </a:spcAft>
              <a:defRPr sz="2400" baseline="30000">
                <a:solidFill>
                  <a:schemeClr val="tx1"/>
                </a:solidFill>
                <a:latin typeface="Tahoma" pitchFamily="34" charset="0"/>
              </a:defRPr>
            </a:lvl6pPr>
            <a:lvl7pPr marL="2971800" indent="-228600" algn="ctr" eaLnBrk="0" fontAlgn="base" hangingPunct="0">
              <a:spcBef>
                <a:spcPct val="0"/>
              </a:spcBef>
              <a:spcAft>
                <a:spcPct val="0"/>
              </a:spcAft>
              <a:defRPr sz="2400" baseline="30000">
                <a:solidFill>
                  <a:schemeClr val="tx1"/>
                </a:solidFill>
                <a:latin typeface="Tahoma" pitchFamily="34" charset="0"/>
              </a:defRPr>
            </a:lvl7pPr>
            <a:lvl8pPr marL="3429000" indent="-228600" algn="ctr" eaLnBrk="0" fontAlgn="base" hangingPunct="0">
              <a:spcBef>
                <a:spcPct val="0"/>
              </a:spcBef>
              <a:spcAft>
                <a:spcPct val="0"/>
              </a:spcAft>
              <a:defRPr sz="2400" baseline="30000">
                <a:solidFill>
                  <a:schemeClr val="tx1"/>
                </a:solidFill>
                <a:latin typeface="Tahoma" pitchFamily="34" charset="0"/>
              </a:defRPr>
            </a:lvl8pPr>
            <a:lvl9pPr marL="3886200" indent="-228600" algn="ctr" eaLnBrk="0" fontAlgn="base" hangingPunct="0">
              <a:spcBef>
                <a:spcPct val="0"/>
              </a:spcBef>
              <a:spcAft>
                <a:spcPct val="0"/>
              </a:spcAft>
              <a:defRPr sz="2400" baseline="30000">
                <a:solidFill>
                  <a:schemeClr val="tx1"/>
                </a:solidFill>
                <a:latin typeface="Tahoma" pitchFamily="34" charset="0"/>
              </a:defRPr>
            </a:lvl9pPr>
          </a:lstStyle>
          <a:p>
            <a:pPr eaLnBrk="1" hangingPunct="1">
              <a:defRPr/>
            </a:pPr>
            <a:endParaRPr lang="en-US" altLang="en-US" smtClean="0"/>
          </a:p>
        </p:txBody>
      </p:sp>
      <p:sp>
        <p:nvSpPr>
          <p:cNvPr id="1027" name="Line 3"/>
          <p:cNvSpPr>
            <a:spLocks noChangeShapeType="1"/>
          </p:cNvSpPr>
          <p:nvPr/>
        </p:nvSpPr>
        <p:spPr bwMode="ltGray">
          <a:xfrm>
            <a:off x="8839200" y="0"/>
            <a:ext cx="0" cy="2362200"/>
          </a:xfrm>
          <a:prstGeom prst="line">
            <a:avLst/>
          </a:prstGeom>
          <a:noFill/>
          <a:ln w="9525">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028" name="Group 4"/>
          <p:cNvGrpSpPr>
            <a:grpSpLocks/>
          </p:cNvGrpSpPr>
          <p:nvPr/>
        </p:nvGrpSpPr>
        <p:grpSpPr bwMode="auto">
          <a:xfrm>
            <a:off x="381000" y="1143000"/>
            <a:ext cx="1784350" cy="2324100"/>
            <a:chOff x="96" y="916"/>
            <a:chExt cx="2208" cy="2876"/>
          </a:xfrm>
        </p:grpSpPr>
        <p:sp>
          <p:nvSpPr>
            <p:cNvPr id="1033" name="Line 5"/>
            <p:cNvSpPr>
              <a:spLocks noChangeShapeType="1"/>
            </p:cNvSpPr>
            <p:nvPr/>
          </p:nvSpPr>
          <p:spPr bwMode="ltGray">
            <a:xfrm flipH="1">
              <a:off x="96" y="1037"/>
              <a:ext cx="2208" cy="0"/>
            </a:xfrm>
            <a:prstGeom prst="line">
              <a:avLst/>
            </a:prstGeom>
            <a:noFill/>
            <a:ln w="9525">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4" name="Line 6"/>
            <p:cNvSpPr>
              <a:spLocks noChangeShapeType="1"/>
            </p:cNvSpPr>
            <p:nvPr/>
          </p:nvSpPr>
          <p:spPr bwMode="ltGray">
            <a:xfrm>
              <a:off x="336" y="920"/>
              <a:ext cx="0" cy="2872"/>
            </a:xfrm>
            <a:prstGeom prst="line">
              <a:avLst/>
            </a:prstGeom>
            <a:noFill/>
            <a:ln w="9525">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5" name="Arc 7"/>
            <p:cNvSpPr>
              <a:spLocks/>
            </p:cNvSpPr>
            <p:nvPr/>
          </p:nvSpPr>
          <p:spPr bwMode="ltGray">
            <a:xfrm flipH="1">
              <a:off x="217" y="916"/>
              <a:ext cx="239" cy="239"/>
            </a:xfrm>
            <a:custGeom>
              <a:avLst/>
              <a:gdLst>
                <a:gd name="T0" fmla="*/ 0 w 43195"/>
                <a:gd name="T1" fmla="*/ 0 h 43200"/>
                <a:gd name="T2" fmla="*/ 0 w 43195"/>
                <a:gd name="T3" fmla="*/ 0 h 43200"/>
                <a:gd name="T4" fmla="*/ 0 w 43195"/>
                <a:gd name="T5" fmla="*/ 0 h 43200"/>
                <a:gd name="T6" fmla="*/ 0 60000 65536"/>
                <a:gd name="T7" fmla="*/ 0 60000 65536"/>
                <a:gd name="T8" fmla="*/ 0 60000 65536"/>
              </a:gdLst>
              <a:ahLst/>
              <a:cxnLst>
                <a:cxn ang="T6">
                  <a:pos x="T0" y="T1"/>
                </a:cxn>
                <a:cxn ang="T7">
                  <a:pos x="T2" y="T3"/>
                </a:cxn>
                <a:cxn ang="T8">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w="9525">
              <a:solidFill>
                <a:srgbClr val="3399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029" name="Rectangle 8"/>
          <p:cNvSpPr>
            <a:spLocks noGrp="1" noChangeArrowheads="1"/>
          </p:cNvSpPr>
          <p:nvPr>
            <p:ph type="title"/>
          </p:nvPr>
        </p:nvSpPr>
        <p:spPr bwMode="auto">
          <a:xfrm>
            <a:off x="533400" y="304800"/>
            <a:ext cx="82296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30" name="Rectangle 9" descr="Rectangle: Click to edit Master text styles&#10;Second level&#10;Third level&#10;Fourth level&#10;Fifth level"/>
          <p:cNvSpPr>
            <a:spLocks noGrp="1" noChangeArrowheads="1"/>
          </p:cNvSpPr>
          <p:nvPr>
            <p:ph type="body" idx="1"/>
          </p:nvPr>
        </p:nvSpPr>
        <p:spPr bwMode="auto">
          <a:xfrm>
            <a:off x="609600" y="1295400"/>
            <a:ext cx="8229600"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dirty="0" smtClean="0"/>
              <a:t>Click to edit Master text styles</a:t>
            </a:r>
          </a:p>
          <a:p>
            <a:pPr lvl="1"/>
            <a:r>
              <a:rPr lang="en-US" altLang="en-US" dirty="0" smtClean="0"/>
              <a:t>Second level</a:t>
            </a:r>
          </a:p>
          <a:p>
            <a:pPr lvl="2"/>
            <a:r>
              <a:rPr lang="en-US" altLang="en-US" dirty="0" smtClean="0"/>
              <a:t>Third level</a:t>
            </a:r>
          </a:p>
        </p:txBody>
      </p:sp>
      <p:sp>
        <p:nvSpPr>
          <p:cNvPr id="75786" name="Rectangle 10"/>
          <p:cNvSpPr>
            <a:spLocks noGrp="1" noChangeArrowheads="1"/>
          </p:cNvSpPr>
          <p:nvPr>
            <p:ph type="sldNum" sz="quarter" idx="4"/>
          </p:nvPr>
        </p:nvSpPr>
        <p:spPr bwMode="auto">
          <a:xfrm>
            <a:off x="8382000" y="6477000"/>
            <a:ext cx="7620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400" baseline="0"/>
            </a:lvl1pPr>
          </a:lstStyle>
          <a:p>
            <a:pPr>
              <a:defRPr/>
            </a:pPr>
            <a:fld id="{C641CA6D-DECB-457A-B34E-AAAF8D564563}"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35"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41" r:id="rId15"/>
  </p:sldLayoutIdLst>
  <p:hf sldNum="0" hdr="0" dt="0"/>
  <p:txStyles>
    <p:titleStyle>
      <a:lvl1pPr algn="l" rtl="0" eaLnBrk="0" fontAlgn="base" hangingPunct="0">
        <a:spcBef>
          <a:spcPct val="0"/>
        </a:spcBef>
        <a:spcAft>
          <a:spcPct val="0"/>
        </a:spcAft>
        <a:defRPr sz="2800" b="1">
          <a:solidFill>
            <a:schemeClr val="tx2"/>
          </a:solidFill>
          <a:latin typeface="+mj-lt"/>
          <a:ea typeface="+mj-ea"/>
          <a:cs typeface="+mj-cs"/>
        </a:defRPr>
      </a:lvl1pPr>
      <a:lvl2pPr algn="l" rtl="0" eaLnBrk="0" fontAlgn="base" hangingPunct="0">
        <a:spcBef>
          <a:spcPct val="0"/>
        </a:spcBef>
        <a:spcAft>
          <a:spcPct val="0"/>
        </a:spcAft>
        <a:defRPr sz="2800" b="1">
          <a:solidFill>
            <a:schemeClr val="tx2"/>
          </a:solidFill>
          <a:latin typeface="Tahoma" pitchFamily="34" charset="0"/>
        </a:defRPr>
      </a:lvl2pPr>
      <a:lvl3pPr algn="l" rtl="0" eaLnBrk="0" fontAlgn="base" hangingPunct="0">
        <a:spcBef>
          <a:spcPct val="0"/>
        </a:spcBef>
        <a:spcAft>
          <a:spcPct val="0"/>
        </a:spcAft>
        <a:defRPr sz="2800" b="1">
          <a:solidFill>
            <a:schemeClr val="tx2"/>
          </a:solidFill>
          <a:latin typeface="Tahoma" pitchFamily="34" charset="0"/>
        </a:defRPr>
      </a:lvl3pPr>
      <a:lvl4pPr algn="l" rtl="0" eaLnBrk="0" fontAlgn="base" hangingPunct="0">
        <a:spcBef>
          <a:spcPct val="0"/>
        </a:spcBef>
        <a:spcAft>
          <a:spcPct val="0"/>
        </a:spcAft>
        <a:defRPr sz="2800" b="1">
          <a:solidFill>
            <a:schemeClr val="tx2"/>
          </a:solidFill>
          <a:latin typeface="Tahoma" pitchFamily="34" charset="0"/>
        </a:defRPr>
      </a:lvl4pPr>
      <a:lvl5pPr algn="l" rtl="0" eaLnBrk="0" fontAlgn="base" hangingPunct="0">
        <a:spcBef>
          <a:spcPct val="0"/>
        </a:spcBef>
        <a:spcAft>
          <a:spcPct val="0"/>
        </a:spcAft>
        <a:defRPr sz="2800" b="1">
          <a:solidFill>
            <a:schemeClr val="tx2"/>
          </a:solidFill>
          <a:latin typeface="Tahoma" pitchFamily="34" charset="0"/>
        </a:defRPr>
      </a:lvl5pPr>
      <a:lvl6pPr marL="457200" algn="l" rtl="0" fontAlgn="base">
        <a:spcBef>
          <a:spcPct val="0"/>
        </a:spcBef>
        <a:spcAft>
          <a:spcPct val="0"/>
        </a:spcAft>
        <a:defRPr sz="2800" b="1">
          <a:solidFill>
            <a:schemeClr val="tx2"/>
          </a:solidFill>
          <a:latin typeface="Tahoma" pitchFamily="34" charset="0"/>
        </a:defRPr>
      </a:lvl6pPr>
      <a:lvl7pPr marL="914400" algn="l" rtl="0" fontAlgn="base">
        <a:spcBef>
          <a:spcPct val="0"/>
        </a:spcBef>
        <a:spcAft>
          <a:spcPct val="0"/>
        </a:spcAft>
        <a:defRPr sz="2800" b="1">
          <a:solidFill>
            <a:schemeClr val="tx2"/>
          </a:solidFill>
          <a:latin typeface="Tahoma" pitchFamily="34" charset="0"/>
        </a:defRPr>
      </a:lvl7pPr>
      <a:lvl8pPr marL="1371600" algn="l" rtl="0" fontAlgn="base">
        <a:spcBef>
          <a:spcPct val="0"/>
        </a:spcBef>
        <a:spcAft>
          <a:spcPct val="0"/>
        </a:spcAft>
        <a:defRPr sz="2800" b="1">
          <a:solidFill>
            <a:schemeClr val="tx2"/>
          </a:solidFill>
          <a:latin typeface="Tahoma" pitchFamily="34" charset="0"/>
        </a:defRPr>
      </a:lvl8pPr>
      <a:lvl9pPr marL="1828800" algn="l" rtl="0" fontAlgn="base">
        <a:spcBef>
          <a:spcPct val="0"/>
        </a:spcBef>
        <a:spcAft>
          <a:spcPct val="0"/>
        </a:spcAft>
        <a:defRPr sz="2800" b="1">
          <a:solidFill>
            <a:schemeClr val="tx2"/>
          </a:solidFill>
          <a:latin typeface="Tahoma" pitchFamily="34" charset="0"/>
        </a:defRPr>
      </a:lvl9pPr>
    </p:titleStyle>
    <p:bodyStyle>
      <a:lvl1pPr marL="195263" indent="-195263" algn="l" rtl="0" eaLnBrk="0" fontAlgn="base" hangingPunct="0">
        <a:spcBef>
          <a:spcPct val="20000"/>
        </a:spcBef>
        <a:spcAft>
          <a:spcPct val="0"/>
        </a:spcAft>
        <a:buClr>
          <a:schemeClr val="hlink"/>
        </a:buClr>
        <a:buSzPct val="80000"/>
        <a:buChar char="•"/>
        <a:defRPr sz="2400">
          <a:solidFill>
            <a:srgbClr val="000000"/>
          </a:solidFill>
          <a:latin typeface="+mn-lt"/>
          <a:ea typeface="+mn-ea"/>
          <a:cs typeface="+mn-cs"/>
        </a:defRPr>
      </a:lvl1pPr>
      <a:lvl2pPr marL="573088" indent="-187325" algn="l" rtl="0" eaLnBrk="0" fontAlgn="base" hangingPunct="0">
        <a:spcBef>
          <a:spcPct val="20000"/>
        </a:spcBef>
        <a:spcAft>
          <a:spcPct val="0"/>
        </a:spcAft>
        <a:buClr>
          <a:schemeClr val="tx1"/>
        </a:buClr>
        <a:buSzPct val="60000"/>
        <a:buChar char="o"/>
        <a:defRPr sz="2000">
          <a:solidFill>
            <a:schemeClr val="tx1"/>
          </a:solidFill>
          <a:latin typeface="+mn-lt"/>
        </a:defRPr>
      </a:lvl2pPr>
      <a:lvl3pPr marL="1044575" indent="-184150" algn="l" rtl="0" eaLnBrk="0" fontAlgn="base" hangingPunct="0">
        <a:spcBef>
          <a:spcPct val="20000"/>
        </a:spcBef>
        <a:spcAft>
          <a:spcPct val="0"/>
        </a:spcAft>
        <a:buClr>
          <a:schemeClr val="hlink"/>
        </a:buClr>
        <a:buSzPct val="80000"/>
        <a:buFont typeface="Wingdings" pitchFamily="2" charset="2"/>
        <a:buChar char="w"/>
        <a:defRPr>
          <a:solidFill>
            <a:schemeClr val="tx1"/>
          </a:solidFill>
          <a:latin typeface="+mn-lt"/>
        </a:defRPr>
      </a:lvl3pPr>
      <a:lvl4pPr marL="1693863" indent="-228600" algn="l" rtl="0" eaLnBrk="0" fontAlgn="base" hangingPunct="0">
        <a:spcBef>
          <a:spcPct val="20000"/>
        </a:spcBef>
        <a:spcAft>
          <a:spcPct val="0"/>
        </a:spcAft>
        <a:buClr>
          <a:schemeClr val="tx1"/>
        </a:buClr>
        <a:buSzPct val="65000"/>
        <a:buFont typeface="Wingdings" pitchFamily="2" charset="2"/>
        <a:buChar char="n"/>
        <a:defRPr sz="2000">
          <a:solidFill>
            <a:schemeClr val="tx1"/>
          </a:solidFill>
          <a:latin typeface="+mn-lt"/>
        </a:defRPr>
      </a:lvl4pPr>
      <a:lvl5pPr marL="2112963" indent="-228600" algn="l" rtl="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mn-lt"/>
        </a:defRPr>
      </a:lvl5pPr>
      <a:lvl6pPr marL="2570163"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3027363"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84563"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941763"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6.wmf"/><Relationship Id="rId5" Type="http://schemas.openxmlformats.org/officeDocument/2006/relationships/oleObject" Target="../embeddings/oleObject2.bin"/><Relationship Id="rId6" Type="http://schemas.openxmlformats.org/officeDocument/2006/relationships/image" Target="../media/image7.wmf"/><Relationship Id="rId1" Type="http://schemas.openxmlformats.org/officeDocument/2006/relationships/vmlDrawing" Target="../drawings/vmlDrawing1.vml"/><Relationship Id="rId2"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emf"/></Relationships>
</file>

<file path=ppt/slides/_rels/slide24.xml.rels><?xml version="1.0" encoding="UTF-8" standalone="yes"?>
<Relationships xmlns="http://schemas.openxmlformats.org/package/2006/relationships"><Relationship Id="rId11" Type="http://schemas.openxmlformats.org/officeDocument/2006/relationships/image" Target="../media/image21.jpeg"/><Relationship Id="rId12" Type="http://schemas.openxmlformats.org/officeDocument/2006/relationships/image" Target="../media/image22.jpeg"/><Relationship Id="rId13" Type="http://schemas.openxmlformats.org/officeDocument/2006/relationships/image" Target="../media/image23.jpeg"/><Relationship Id="rId14" Type="http://schemas.openxmlformats.org/officeDocument/2006/relationships/image" Target="../media/image24.png"/><Relationship Id="rId15" Type="http://schemas.openxmlformats.org/officeDocument/2006/relationships/image" Target="../media/image25.png"/><Relationship Id="rId16" Type="http://schemas.openxmlformats.org/officeDocument/2006/relationships/image" Target="../media/image26.jpeg"/><Relationship Id="rId17" Type="http://schemas.openxmlformats.org/officeDocument/2006/relationships/image" Target="../media/image27.jpeg"/><Relationship Id="rId18" Type="http://schemas.openxmlformats.org/officeDocument/2006/relationships/image" Target="../media/image28.png"/><Relationship Id="rId19" Type="http://schemas.openxmlformats.org/officeDocument/2006/relationships/image" Target="../media/image29.jpeg"/><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13.jpeg"/><Relationship Id="rId4" Type="http://schemas.openxmlformats.org/officeDocument/2006/relationships/image" Target="../media/image14.png"/><Relationship Id="rId5" Type="http://schemas.openxmlformats.org/officeDocument/2006/relationships/image" Target="../media/image15.png"/><Relationship Id="rId6" Type="http://schemas.openxmlformats.org/officeDocument/2006/relationships/image" Target="../media/image16.jpeg"/><Relationship Id="rId7" Type="http://schemas.openxmlformats.org/officeDocument/2006/relationships/image" Target="../media/image17.jpeg"/><Relationship Id="rId8" Type="http://schemas.openxmlformats.org/officeDocument/2006/relationships/image" Target="../media/image18.jpeg"/><Relationship Id="rId9" Type="http://schemas.openxmlformats.org/officeDocument/2006/relationships/image" Target="../media/image19.png"/><Relationship Id="rId10" Type="http://schemas.openxmlformats.org/officeDocument/2006/relationships/image" Target="../media/image20.jpe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3.jpe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4.jpe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5.jpe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6.w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7.jpe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8.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9.jpe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0.jpeg"/></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3.bin"/><Relationship Id="rId4" Type="http://schemas.openxmlformats.org/officeDocument/2006/relationships/image" Target="../media/image41.emf"/><Relationship Id="rId1" Type="http://schemas.openxmlformats.org/officeDocument/2006/relationships/vmlDrawing" Target="../drawings/vmlDrawing2.vml"/><Relationship Id="rId2" Type="http://schemas.openxmlformats.org/officeDocument/2006/relationships/slideLayout" Target="../slideLayouts/slideLayout1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gi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4.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4"/>
          <p:cNvSpPr>
            <a:spLocks noChangeArrowheads="1"/>
          </p:cNvSpPr>
          <p:nvPr/>
        </p:nvSpPr>
        <p:spPr bwMode="auto">
          <a:xfrm>
            <a:off x="228600" y="715963"/>
            <a:ext cx="83058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endParaRPr lang="en-US" altLang="en-US" sz="2000" baseline="0">
              <a:latin typeface="Arial" charset="0"/>
            </a:endParaRPr>
          </a:p>
          <a:p>
            <a:pPr algn="l">
              <a:spcBef>
                <a:spcPct val="50000"/>
              </a:spcBef>
            </a:pPr>
            <a:endParaRPr lang="en-US" altLang="en-US" sz="2000" baseline="0">
              <a:latin typeface="Arial" charset="0"/>
            </a:endParaRPr>
          </a:p>
        </p:txBody>
      </p:sp>
      <p:sp>
        <p:nvSpPr>
          <p:cNvPr id="17411" name="Rectangle 7"/>
          <p:cNvSpPr>
            <a:spLocks noChangeArrowheads="1"/>
          </p:cNvSpPr>
          <p:nvPr/>
        </p:nvSpPr>
        <p:spPr bwMode="auto">
          <a:xfrm>
            <a:off x="1819275" y="17668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ltLang="en-US"/>
          </a:p>
        </p:txBody>
      </p:sp>
      <p:sp>
        <p:nvSpPr>
          <p:cNvPr id="17412" name="Rectangle 8"/>
          <p:cNvSpPr>
            <a:spLocks noGrp="1" noChangeArrowheads="1"/>
          </p:cNvSpPr>
          <p:nvPr>
            <p:ph type="ctrTitle"/>
          </p:nvPr>
        </p:nvSpPr>
        <p:spPr/>
        <p:txBody>
          <a:bodyPr/>
          <a:lstStyle/>
          <a:p>
            <a:pPr eaLnBrk="1" hangingPunct="1"/>
            <a:r>
              <a:rPr lang="en-US" altLang="en-US" dirty="0" smtClean="0"/>
              <a:t>Diagnostic and Therapeutic Devices</a:t>
            </a:r>
            <a:br>
              <a:rPr lang="en-US" altLang="en-US" dirty="0" smtClean="0"/>
            </a:br>
            <a:r>
              <a:rPr lang="en-US" altLang="en-US" dirty="0"/>
              <a:t/>
            </a:r>
            <a:br>
              <a:rPr lang="en-US" altLang="en-US" dirty="0"/>
            </a:br>
            <a:r>
              <a:rPr lang="en-US" altLang="en-US" dirty="0" smtClean="0"/>
              <a:t>Case Study: Diabetes</a:t>
            </a:r>
          </a:p>
        </p:txBody>
      </p:sp>
      <p:sp>
        <p:nvSpPr>
          <p:cNvPr id="2" name="Footer Placeholder 1"/>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5319022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Text Box 4"/>
          <p:cNvSpPr txBox="1">
            <a:spLocks noChangeArrowheads="1"/>
          </p:cNvSpPr>
          <p:nvPr/>
        </p:nvSpPr>
        <p:spPr bwMode="auto">
          <a:xfrm>
            <a:off x="3962400" y="838200"/>
            <a:ext cx="28352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omic Sans MS" pitchFamily="66" charset="0"/>
              </a:defRPr>
            </a:lvl1pPr>
            <a:lvl2pPr marL="742950" indent="-285750" eaLnBrk="0" hangingPunct="0">
              <a:defRPr sz="2400">
                <a:solidFill>
                  <a:schemeClr val="tx1"/>
                </a:solidFill>
                <a:latin typeface="Comic Sans MS" pitchFamily="66" charset="0"/>
              </a:defRPr>
            </a:lvl2pPr>
            <a:lvl3pPr marL="1143000" indent="-228600" eaLnBrk="0" hangingPunct="0">
              <a:defRPr sz="2400">
                <a:solidFill>
                  <a:schemeClr val="tx1"/>
                </a:solidFill>
                <a:latin typeface="Comic Sans MS" pitchFamily="66" charset="0"/>
              </a:defRPr>
            </a:lvl3pPr>
            <a:lvl4pPr marL="1600200" indent="-228600" eaLnBrk="0" hangingPunct="0">
              <a:defRPr sz="2400">
                <a:solidFill>
                  <a:schemeClr val="tx1"/>
                </a:solidFill>
                <a:latin typeface="Comic Sans MS" pitchFamily="66" charset="0"/>
              </a:defRPr>
            </a:lvl4pPr>
            <a:lvl5pPr marL="2057400" indent="-228600" eaLnBrk="0" hangingPunct="0">
              <a:defRPr sz="2400">
                <a:solidFill>
                  <a:schemeClr val="tx1"/>
                </a:solidFill>
                <a:latin typeface="Comic Sans MS" pitchFamily="66" charset="0"/>
              </a:defRPr>
            </a:lvl5pPr>
            <a:lvl6pPr marL="2514600" indent="-228600" eaLnBrk="0" fontAlgn="base" hangingPunct="0">
              <a:spcBef>
                <a:spcPct val="0"/>
              </a:spcBef>
              <a:spcAft>
                <a:spcPct val="0"/>
              </a:spcAft>
              <a:defRPr sz="2400">
                <a:solidFill>
                  <a:schemeClr val="tx1"/>
                </a:solidFill>
                <a:latin typeface="Comic Sans MS" pitchFamily="66" charset="0"/>
              </a:defRPr>
            </a:lvl6pPr>
            <a:lvl7pPr marL="2971800" indent="-228600" eaLnBrk="0" fontAlgn="base" hangingPunct="0">
              <a:spcBef>
                <a:spcPct val="0"/>
              </a:spcBef>
              <a:spcAft>
                <a:spcPct val="0"/>
              </a:spcAft>
              <a:defRPr sz="2400">
                <a:solidFill>
                  <a:schemeClr val="tx1"/>
                </a:solidFill>
                <a:latin typeface="Comic Sans MS" pitchFamily="66" charset="0"/>
              </a:defRPr>
            </a:lvl7pPr>
            <a:lvl8pPr marL="3429000" indent="-228600" eaLnBrk="0" fontAlgn="base" hangingPunct="0">
              <a:spcBef>
                <a:spcPct val="0"/>
              </a:spcBef>
              <a:spcAft>
                <a:spcPct val="0"/>
              </a:spcAft>
              <a:defRPr sz="2400">
                <a:solidFill>
                  <a:schemeClr val="tx1"/>
                </a:solidFill>
                <a:latin typeface="Comic Sans MS" pitchFamily="66" charset="0"/>
              </a:defRPr>
            </a:lvl8pPr>
            <a:lvl9pPr marL="3886200" indent="-228600" eaLnBrk="0" fontAlgn="base" hangingPunct="0">
              <a:spcBef>
                <a:spcPct val="0"/>
              </a:spcBef>
              <a:spcAft>
                <a:spcPct val="0"/>
              </a:spcAft>
              <a:defRPr sz="2400">
                <a:solidFill>
                  <a:schemeClr val="tx1"/>
                </a:solidFill>
                <a:latin typeface="Comic Sans MS" pitchFamily="66" charset="0"/>
              </a:defRPr>
            </a:lvl9pPr>
          </a:lstStyle>
          <a:p>
            <a:pPr eaLnBrk="1" hangingPunct="1"/>
            <a:r>
              <a:rPr lang="en-US"/>
              <a:t>Insulin is the key…</a:t>
            </a:r>
          </a:p>
        </p:txBody>
      </p:sp>
      <p:graphicFrame>
        <p:nvGraphicFramePr>
          <p:cNvPr id="2050" name="Object 6"/>
          <p:cNvGraphicFramePr>
            <a:graphicFrameLocks noChangeAspect="1"/>
          </p:cNvGraphicFramePr>
          <p:nvPr/>
        </p:nvGraphicFramePr>
        <p:xfrm>
          <a:off x="1524000" y="381000"/>
          <a:ext cx="1571625" cy="1827213"/>
        </p:xfrm>
        <a:graphic>
          <a:graphicData uri="http://schemas.openxmlformats.org/presentationml/2006/ole">
            <mc:AlternateContent xmlns:mc="http://schemas.openxmlformats.org/markup-compatibility/2006">
              <mc:Choice xmlns:v="urn:schemas-microsoft-com:vml" Requires="v">
                <p:oleObj spid="_x0000_s1118" name="Clip" r:id="rId3" imgW="1572120" imgH="1827000" progId="MS_ClipArt_Gallery.5">
                  <p:embed/>
                </p:oleObj>
              </mc:Choice>
              <mc:Fallback>
                <p:oleObj name="Clip" r:id="rId3" imgW="1572120" imgH="1827000" progId="MS_ClipArt_Gallery.5">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381000"/>
                        <a:ext cx="1571625" cy="1827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51" name="Object 7"/>
          <p:cNvGraphicFramePr>
            <a:graphicFrameLocks noChangeAspect="1"/>
          </p:cNvGraphicFramePr>
          <p:nvPr/>
        </p:nvGraphicFramePr>
        <p:xfrm>
          <a:off x="5562600" y="2057400"/>
          <a:ext cx="2851150" cy="2827338"/>
        </p:xfrm>
        <a:graphic>
          <a:graphicData uri="http://schemas.openxmlformats.org/presentationml/2006/ole">
            <mc:AlternateContent xmlns:mc="http://schemas.openxmlformats.org/markup-compatibility/2006">
              <mc:Choice xmlns:v="urn:schemas-microsoft-com:vml" Requires="v">
                <p:oleObj spid="_x0000_s1119" name="Clip" r:id="rId5" imgW="3461400" imgH="3432600" progId="MS_ClipArt_Gallery.5">
                  <p:embed/>
                </p:oleObj>
              </mc:Choice>
              <mc:Fallback>
                <p:oleObj name="Clip" r:id="rId5" imgW="3461400" imgH="3432600" progId="MS_ClipArt_Gallery.5">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62600" y="2057400"/>
                        <a:ext cx="2851150" cy="282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53" name="Text Box 8"/>
          <p:cNvSpPr txBox="1">
            <a:spLocks noChangeArrowheads="1"/>
          </p:cNvSpPr>
          <p:nvPr/>
        </p:nvSpPr>
        <p:spPr bwMode="auto">
          <a:xfrm>
            <a:off x="685800" y="2819400"/>
            <a:ext cx="396240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omic Sans MS" pitchFamily="66" charset="0"/>
              </a:defRPr>
            </a:lvl1pPr>
            <a:lvl2pPr marL="742950" indent="-285750" eaLnBrk="0" hangingPunct="0">
              <a:defRPr sz="2400">
                <a:solidFill>
                  <a:schemeClr val="tx1"/>
                </a:solidFill>
                <a:latin typeface="Comic Sans MS" pitchFamily="66" charset="0"/>
              </a:defRPr>
            </a:lvl2pPr>
            <a:lvl3pPr marL="1143000" indent="-228600" eaLnBrk="0" hangingPunct="0">
              <a:defRPr sz="2400">
                <a:solidFill>
                  <a:schemeClr val="tx1"/>
                </a:solidFill>
                <a:latin typeface="Comic Sans MS" pitchFamily="66" charset="0"/>
              </a:defRPr>
            </a:lvl3pPr>
            <a:lvl4pPr marL="1600200" indent="-228600" eaLnBrk="0" hangingPunct="0">
              <a:defRPr sz="2400">
                <a:solidFill>
                  <a:schemeClr val="tx1"/>
                </a:solidFill>
                <a:latin typeface="Comic Sans MS" pitchFamily="66" charset="0"/>
              </a:defRPr>
            </a:lvl4pPr>
            <a:lvl5pPr marL="2057400" indent="-228600" eaLnBrk="0" hangingPunct="0">
              <a:defRPr sz="2400">
                <a:solidFill>
                  <a:schemeClr val="tx1"/>
                </a:solidFill>
                <a:latin typeface="Comic Sans MS" pitchFamily="66" charset="0"/>
              </a:defRPr>
            </a:lvl5pPr>
            <a:lvl6pPr marL="2514600" indent="-228600" eaLnBrk="0" fontAlgn="base" hangingPunct="0">
              <a:spcBef>
                <a:spcPct val="0"/>
              </a:spcBef>
              <a:spcAft>
                <a:spcPct val="0"/>
              </a:spcAft>
              <a:defRPr sz="2400">
                <a:solidFill>
                  <a:schemeClr val="tx1"/>
                </a:solidFill>
                <a:latin typeface="Comic Sans MS" pitchFamily="66" charset="0"/>
              </a:defRPr>
            </a:lvl6pPr>
            <a:lvl7pPr marL="2971800" indent="-228600" eaLnBrk="0" fontAlgn="base" hangingPunct="0">
              <a:spcBef>
                <a:spcPct val="0"/>
              </a:spcBef>
              <a:spcAft>
                <a:spcPct val="0"/>
              </a:spcAft>
              <a:defRPr sz="2400">
                <a:solidFill>
                  <a:schemeClr val="tx1"/>
                </a:solidFill>
                <a:latin typeface="Comic Sans MS" pitchFamily="66" charset="0"/>
              </a:defRPr>
            </a:lvl7pPr>
            <a:lvl8pPr marL="3429000" indent="-228600" eaLnBrk="0" fontAlgn="base" hangingPunct="0">
              <a:spcBef>
                <a:spcPct val="0"/>
              </a:spcBef>
              <a:spcAft>
                <a:spcPct val="0"/>
              </a:spcAft>
              <a:defRPr sz="2400">
                <a:solidFill>
                  <a:schemeClr val="tx1"/>
                </a:solidFill>
                <a:latin typeface="Comic Sans MS" pitchFamily="66" charset="0"/>
              </a:defRPr>
            </a:lvl8pPr>
            <a:lvl9pPr marL="3886200" indent="-228600" eaLnBrk="0" fontAlgn="base" hangingPunct="0">
              <a:spcBef>
                <a:spcPct val="0"/>
              </a:spcBef>
              <a:spcAft>
                <a:spcPct val="0"/>
              </a:spcAft>
              <a:defRPr sz="2400">
                <a:solidFill>
                  <a:schemeClr val="tx1"/>
                </a:solidFill>
                <a:latin typeface="Comic Sans MS" pitchFamily="66" charset="0"/>
              </a:defRPr>
            </a:lvl9pPr>
          </a:lstStyle>
          <a:p>
            <a:pPr eaLnBrk="1" hangingPunct="1"/>
            <a:r>
              <a:rPr lang="en-US"/>
              <a:t>…that “unlocks” the body’s cells so glucose can enter the cells and be burned for energy.</a:t>
            </a:r>
          </a:p>
        </p:txBody>
      </p:sp>
      <p:sp>
        <p:nvSpPr>
          <p:cNvPr id="2054" name="Text Box 9"/>
          <p:cNvSpPr txBox="1">
            <a:spLocks noChangeArrowheads="1"/>
          </p:cNvSpPr>
          <p:nvPr/>
        </p:nvSpPr>
        <p:spPr bwMode="auto">
          <a:xfrm>
            <a:off x="304800" y="5334000"/>
            <a:ext cx="801687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omic Sans MS" pitchFamily="66" charset="0"/>
              </a:defRPr>
            </a:lvl1pPr>
            <a:lvl2pPr marL="742950" indent="-285750" eaLnBrk="0" hangingPunct="0">
              <a:defRPr sz="2400">
                <a:solidFill>
                  <a:schemeClr val="tx1"/>
                </a:solidFill>
                <a:latin typeface="Comic Sans MS" pitchFamily="66" charset="0"/>
              </a:defRPr>
            </a:lvl2pPr>
            <a:lvl3pPr marL="1143000" indent="-228600" eaLnBrk="0" hangingPunct="0">
              <a:defRPr sz="2400">
                <a:solidFill>
                  <a:schemeClr val="tx1"/>
                </a:solidFill>
                <a:latin typeface="Comic Sans MS" pitchFamily="66" charset="0"/>
              </a:defRPr>
            </a:lvl3pPr>
            <a:lvl4pPr marL="1600200" indent="-228600" eaLnBrk="0" hangingPunct="0">
              <a:defRPr sz="2400">
                <a:solidFill>
                  <a:schemeClr val="tx1"/>
                </a:solidFill>
                <a:latin typeface="Comic Sans MS" pitchFamily="66" charset="0"/>
              </a:defRPr>
            </a:lvl4pPr>
            <a:lvl5pPr marL="2057400" indent="-228600" eaLnBrk="0" hangingPunct="0">
              <a:defRPr sz="2400">
                <a:solidFill>
                  <a:schemeClr val="tx1"/>
                </a:solidFill>
                <a:latin typeface="Comic Sans MS" pitchFamily="66" charset="0"/>
              </a:defRPr>
            </a:lvl5pPr>
            <a:lvl6pPr marL="2514600" indent="-228600" eaLnBrk="0" fontAlgn="base" hangingPunct="0">
              <a:spcBef>
                <a:spcPct val="0"/>
              </a:spcBef>
              <a:spcAft>
                <a:spcPct val="0"/>
              </a:spcAft>
              <a:defRPr sz="2400">
                <a:solidFill>
                  <a:schemeClr val="tx1"/>
                </a:solidFill>
                <a:latin typeface="Comic Sans MS" pitchFamily="66" charset="0"/>
              </a:defRPr>
            </a:lvl6pPr>
            <a:lvl7pPr marL="2971800" indent="-228600" eaLnBrk="0" fontAlgn="base" hangingPunct="0">
              <a:spcBef>
                <a:spcPct val="0"/>
              </a:spcBef>
              <a:spcAft>
                <a:spcPct val="0"/>
              </a:spcAft>
              <a:defRPr sz="2400">
                <a:solidFill>
                  <a:schemeClr val="tx1"/>
                </a:solidFill>
                <a:latin typeface="Comic Sans MS" pitchFamily="66" charset="0"/>
              </a:defRPr>
            </a:lvl7pPr>
            <a:lvl8pPr marL="3429000" indent="-228600" eaLnBrk="0" fontAlgn="base" hangingPunct="0">
              <a:spcBef>
                <a:spcPct val="0"/>
              </a:spcBef>
              <a:spcAft>
                <a:spcPct val="0"/>
              </a:spcAft>
              <a:defRPr sz="2400">
                <a:solidFill>
                  <a:schemeClr val="tx1"/>
                </a:solidFill>
                <a:latin typeface="Comic Sans MS" pitchFamily="66" charset="0"/>
              </a:defRPr>
            </a:lvl8pPr>
            <a:lvl9pPr marL="3886200" indent="-228600" eaLnBrk="0" fontAlgn="base" hangingPunct="0">
              <a:spcBef>
                <a:spcPct val="0"/>
              </a:spcBef>
              <a:spcAft>
                <a:spcPct val="0"/>
              </a:spcAft>
              <a:defRPr sz="2400">
                <a:solidFill>
                  <a:schemeClr val="tx1"/>
                </a:solidFill>
                <a:latin typeface="Comic Sans MS" pitchFamily="66" charset="0"/>
              </a:defRPr>
            </a:lvl9pPr>
          </a:lstStyle>
          <a:p>
            <a:pPr eaLnBrk="1" hangingPunct="1"/>
            <a:r>
              <a:rPr lang="en-US"/>
              <a:t>Without insulin,the body’s cells can’t burn</a:t>
            </a:r>
          </a:p>
          <a:p>
            <a:pPr eaLnBrk="1" hangingPunct="1"/>
            <a:r>
              <a:rPr lang="en-US"/>
              <a:t>glucose for energy and sugar accumulates in the blood. </a:t>
            </a:r>
          </a:p>
        </p:txBody>
      </p:sp>
    </p:spTree>
    <p:extLst>
      <p:ext uri="{BB962C8B-B14F-4D97-AF65-F5344CB8AC3E}">
        <p14:creationId xmlns:p14="http://schemas.microsoft.com/office/powerpoint/2010/main" val="3127393761"/>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Content Placeholder 1"/>
          <p:cNvSpPr>
            <a:spLocks noGrp="1"/>
          </p:cNvSpPr>
          <p:nvPr>
            <p:ph idx="1"/>
          </p:nvPr>
        </p:nvSpPr>
        <p:spPr>
          <a:xfrm>
            <a:off x="457200" y="1357313"/>
            <a:ext cx="8229600" cy="4649787"/>
          </a:xfrm>
        </p:spPr>
        <p:txBody>
          <a:bodyPr/>
          <a:lstStyle/>
          <a:p>
            <a:r>
              <a:rPr lang="en-GB" sz="3200" dirty="0">
                <a:latin typeface="Lucida Sans Unicode" charset="0"/>
              </a:rPr>
              <a:t>Type 1 Diabetes Mellitus </a:t>
            </a:r>
          </a:p>
          <a:p>
            <a:r>
              <a:rPr lang="en-GB" sz="3200" dirty="0">
                <a:latin typeface="Lucida Sans Unicode" charset="0"/>
              </a:rPr>
              <a:t>Type 2 Diabetes Mellitus</a:t>
            </a:r>
          </a:p>
          <a:p>
            <a:r>
              <a:rPr lang="en-GB" sz="3200" dirty="0">
                <a:latin typeface="Lucida Sans Unicode" charset="0"/>
              </a:rPr>
              <a:t>Gestational Diabetes</a:t>
            </a:r>
          </a:p>
          <a:p>
            <a:pPr marL="0" indent="0">
              <a:buNone/>
            </a:pPr>
            <a:endParaRPr lang="en-GB" sz="3200" dirty="0">
              <a:latin typeface="Lucida Sans Unicode" charset="0"/>
            </a:endParaRPr>
          </a:p>
        </p:txBody>
      </p:sp>
      <p:sp>
        <p:nvSpPr>
          <p:cNvPr id="3" name="Title 2"/>
          <p:cNvSpPr>
            <a:spLocks noGrp="1"/>
          </p:cNvSpPr>
          <p:nvPr>
            <p:ph type="title"/>
          </p:nvPr>
        </p:nvSpPr>
        <p:spPr/>
        <p:txBody>
          <a:bodyPr>
            <a:normAutofit/>
          </a:bodyPr>
          <a:lstStyle/>
          <a:p>
            <a:pPr fontAlgn="auto">
              <a:spcAft>
                <a:spcPts val="0"/>
              </a:spcAft>
              <a:defRPr/>
            </a:pPr>
            <a:r>
              <a:rPr lang="en-GB" dirty="0" smtClean="0">
                <a:ea typeface="+mj-ea"/>
              </a:rPr>
              <a:t>Types of Diabetes</a:t>
            </a:r>
            <a:br>
              <a:rPr lang="en-GB" dirty="0" smtClean="0">
                <a:ea typeface="+mj-ea"/>
              </a:rPr>
            </a:br>
            <a:endParaRPr lang="en-GB" dirty="0">
              <a:ea typeface="+mj-ea"/>
            </a:endParaRPr>
          </a:p>
        </p:txBody>
      </p:sp>
    </p:spTree>
    <p:extLst>
      <p:ext uri="{BB962C8B-B14F-4D97-AF65-F5344CB8AC3E}">
        <p14:creationId xmlns:p14="http://schemas.microsoft.com/office/powerpoint/2010/main" val="3017519364"/>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nSpc>
                <a:spcPct val="80000"/>
              </a:lnSpc>
              <a:spcBef>
                <a:spcPts val="1800"/>
              </a:spcBef>
            </a:pPr>
            <a:r>
              <a:rPr lang="en-GB" sz="2100" dirty="0">
                <a:latin typeface="Lucida Sans Unicode" charset="0"/>
              </a:rPr>
              <a:t>Was previously called insulin-dependent diabetes mellitus (IDDM) or juvenile-onset diabetes. </a:t>
            </a:r>
          </a:p>
          <a:p>
            <a:pPr>
              <a:lnSpc>
                <a:spcPct val="80000"/>
              </a:lnSpc>
              <a:spcBef>
                <a:spcPts val="1800"/>
              </a:spcBef>
            </a:pPr>
            <a:r>
              <a:rPr lang="en-GB" sz="2100" dirty="0">
                <a:latin typeface="Lucida Sans Unicode" charset="0"/>
              </a:rPr>
              <a:t>Type 1 diabetes develops when the body’s immune system destroys pancreatic beta cells, the only cells in the body that make the hormone insulin that regulates blood glucose. </a:t>
            </a:r>
          </a:p>
          <a:p>
            <a:pPr>
              <a:lnSpc>
                <a:spcPct val="80000"/>
              </a:lnSpc>
              <a:spcBef>
                <a:spcPts val="1800"/>
              </a:spcBef>
            </a:pPr>
            <a:r>
              <a:rPr lang="en-GB" sz="2100" dirty="0">
                <a:latin typeface="Lucida Sans Unicode" charset="0"/>
              </a:rPr>
              <a:t>This form of diabetes usually strikes children and young adults, although disease onset can occur at any age. </a:t>
            </a:r>
          </a:p>
          <a:p>
            <a:pPr>
              <a:lnSpc>
                <a:spcPct val="80000"/>
              </a:lnSpc>
              <a:spcBef>
                <a:spcPts val="1800"/>
              </a:spcBef>
            </a:pPr>
            <a:r>
              <a:rPr lang="en-GB" sz="2100" dirty="0">
                <a:latin typeface="Lucida Sans Unicode" charset="0"/>
              </a:rPr>
              <a:t>Type 1 diabetes may account for 5% to 10% of all diagnosed cases of diabetes. </a:t>
            </a:r>
          </a:p>
          <a:p>
            <a:pPr>
              <a:lnSpc>
                <a:spcPct val="80000"/>
              </a:lnSpc>
              <a:spcBef>
                <a:spcPts val="1800"/>
              </a:spcBef>
            </a:pPr>
            <a:r>
              <a:rPr lang="en-GB" sz="2100" dirty="0">
                <a:latin typeface="Lucida Sans Unicode" charset="0"/>
              </a:rPr>
              <a:t>Risk factors for type 1 diabetes may include autoimmune, genetic, and environmental factors.</a:t>
            </a:r>
          </a:p>
          <a:p>
            <a:pPr>
              <a:lnSpc>
                <a:spcPct val="80000"/>
              </a:lnSpc>
            </a:pPr>
            <a:endParaRPr lang="en-GB" sz="2100" dirty="0">
              <a:latin typeface="Lucida Sans Unicode" charset="0"/>
            </a:endParaRPr>
          </a:p>
        </p:txBody>
      </p:sp>
      <p:sp>
        <p:nvSpPr>
          <p:cNvPr id="3" name="Title 2"/>
          <p:cNvSpPr>
            <a:spLocks noGrp="1"/>
          </p:cNvSpPr>
          <p:nvPr>
            <p:ph type="title"/>
          </p:nvPr>
        </p:nvSpPr>
        <p:spPr/>
        <p:txBody>
          <a:bodyPr/>
          <a:lstStyle/>
          <a:p>
            <a:pPr fontAlgn="auto">
              <a:spcAft>
                <a:spcPts val="0"/>
              </a:spcAft>
              <a:defRPr/>
            </a:pPr>
            <a:r>
              <a:rPr lang="en-GB" dirty="0" smtClean="0">
                <a:ea typeface="+mj-ea"/>
              </a:rPr>
              <a:t>Type 1 diabetes </a:t>
            </a:r>
            <a:endParaRPr lang="en-GB" dirty="0">
              <a:ea typeface="+mj-ea"/>
            </a:endParaRPr>
          </a:p>
        </p:txBody>
      </p:sp>
    </p:spTree>
    <p:extLst>
      <p:ext uri="{BB962C8B-B14F-4D97-AF65-F5344CB8AC3E}">
        <p14:creationId xmlns:p14="http://schemas.microsoft.com/office/powerpoint/2010/main" val="1868142818"/>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371600"/>
            <a:ext cx="8229600" cy="4948237"/>
          </a:xfrm>
        </p:spPr>
        <p:txBody>
          <a:bodyPr>
            <a:normAutofit fontScale="92500"/>
          </a:bodyPr>
          <a:lstStyle/>
          <a:p>
            <a:pPr marL="365760" indent="-256032" fontAlgn="auto">
              <a:spcBef>
                <a:spcPts val="1200"/>
              </a:spcBef>
              <a:spcAft>
                <a:spcPts val="0"/>
              </a:spcAft>
              <a:buFont typeface="Wingdings 3"/>
              <a:buChar char=""/>
              <a:defRPr/>
            </a:pPr>
            <a:r>
              <a:rPr lang="en-GB" dirty="0" smtClean="0">
                <a:ea typeface="+mn-ea"/>
              </a:rPr>
              <a:t>Was previously called non-insulin-dependent diabetes mellitus (NIDDM) or adult-onset diabetes. </a:t>
            </a:r>
          </a:p>
          <a:p>
            <a:pPr marL="365760" indent="-256032" fontAlgn="auto">
              <a:spcBef>
                <a:spcPts val="1200"/>
              </a:spcBef>
              <a:spcAft>
                <a:spcPts val="0"/>
              </a:spcAft>
              <a:buFont typeface="Wingdings 3"/>
              <a:buChar char=""/>
              <a:defRPr/>
            </a:pPr>
            <a:r>
              <a:rPr lang="en-GB" dirty="0" smtClean="0">
                <a:ea typeface="+mn-ea"/>
              </a:rPr>
              <a:t>Type 2 diabetes may account for about 90% to 95% of all diagnosed cases of diabetes. </a:t>
            </a:r>
          </a:p>
          <a:p>
            <a:pPr marL="365760" indent="-256032" fontAlgn="auto">
              <a:spcBef>
                <a:spcPts val="1200"/>
              </a:spcBef>
              <a:spcAft>
                <a:spcPts val="0"/>
              </a:spcAft>
              <a:buFont typeface="Wingdings 3"/>
              <a:buChar char=""/>
              <a:defRPr/>
            </a:pPr>
            <a:r>
              <a:rPr lang="en-GB" dirty="0" smtClean="0">
                <a:ea typeface="+mn-ea"/>
              </a:rPr>
              <a:t>It usually begins as insulin resistance, a disorder in which the cells do not use insulin properly. As the need for insulin rises, the pancreas gradually loses its ability to produce insulin. </a:t>
            </a:r>
          </a:p>
          <a:p>
            <a:pPr marL="365760" indent="-256032" fontAlgn="auto">
              <a:spcBef>
                <a:spcPts val="1200"/>
              </a:spcBef>
              <a:spcAft>
                <a:spcPts val="0"/>
              </a:spcAft>
              <a:buFont typeface="Wingdings 3"/>
              <a:buChar char=""/>
              <a:defRPr/>
            </a:pPr>
            <a:r>
              <a:rPr lang="en-GB" dirty="0" smtClean="0">
                <a:ea typeface="+mn-ea"/>
              </a:rPr>
              <a:t>Type 2 diabetes is associated with older age, obesity, family history of diabetes, history of gestational diabetes, impaired glucose metabolism, physical inactivity, and race/ethnicity. </a:t>
            </a:r>
          </a:p>
          <a:p>
            <a:pPr marL="365760" indent="-256032" fontAlgn="auto">
              <a:spcBef>
                <a:spcPts val="1200"/>
              </a:spcBef>
              <a:spcAft>
                <a:spcPts val="0"/>
              </a:spcAft>
              <a:buFont typeface="Wingdings 3"/>
              <a:buChar char=""/>
              <a:defRPr/>
            </a:pPr>
            <a:r>
              <a:rPr lang="en-GB" dirty="0" smtClean="0">
                <a:ea typeface="+mn-ea"/>
              </a:rPr>
              <a:t>Type 2 diabetes is increasingly being diagnosed in children and adolescents.</a:t>
            </a:r>
            <a:endParaRPr lang="en-GB" dirty="0">
              <a:ea typeface="+mn-ea"/>
            </a:endParaRPr>
          </a:p>
        </p:txBody>
      </p:sp>
      <p:sp>
        <p:nvSpPr>
          <p:cNvPr id="3" name="Title 2"/>
          <p:cNvSpPr>
            <a:spLocks noGrp="1"/>
          </p:cNvSpPr>
          <p:nvPr>
            <p:ph type="title"/>
          </p:nvPr>
        </p:nvSpPr>
        <p:spPr/>
        <p:txBody>
          <a:bodyPr/>
          <a:lstStyle/>
          <a:p>
            <a:pPr fontAlgn="auto">
              <a:spcAft>
                <a:spcPts val="0"/>
              </a:spcAft>
              <a:defRPr/>
            </a:pPr>
            <a:r>
              <a:rPr lang="en-GB" sz="4000" dirty="0" smtClean="0">
                <a:solidFill>
                  <a:srgbClr val="303000"/>
                </a:solidFill>
                <a:ea typeface="+mj-ea"/>
              </a:rPr>
              <a:t>Type 2 diabetes </a:t>
            </a:r>
            <a:endParaRPr lang="en-GB" sz="4000" dirty="0">
              <a:solidFill>
                <a:srgbClr val="303000"/>
              </a:solidFill>
              <a:ea typeface="+mj-ea"/>
            </a:endParaRPr>
          </a:p>
        </p:txBody>
      </p:sp>
    </p:spTree>
    <p:extLst>
      <p:ext uri="{BB962C8B-B14F-4D97-AF65-F5344CB8AC3E}">
        <p14:creationId xmlns:p14="http://schemas.microsoft.com/office/powerpoint/2010/main" val="1953198890"/>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fontAlgn="auto">
              <a:spcAft>
                <a:spcPts val="0"/>
              </a:spcAft>
              <a:defRPr/>
            </a:pPr>
            <a:endParaRPr lang="en-GB" dirty="0">
              <a:ea typeface="+mj-ea"/>
            </a:endParaRPr>
          </a:p>
        </p:txBody>
      </p:sp>
      <p:pic>
        <p:nvPicPr>
          <p:cNvPr id="17411" name="Picture 4"/>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285750" y="1000125"/>
            <a:ext cx="4071938" cy="4786313"/>
          </a:xfrm>
        </p:spPr>
      </p:pic>
      <p:pic>
        <p:nvPicPr>
          <p:cNvPr id="17412"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86313" y="1000125"/>
            <a:ext cx="4071937" cy="478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45583962"/>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fontAlgn="auto">
              <a:spcAft>
                <a:spcPts val="0"/>
              </a:spcAft>
              <a:defRPr/>
            </a:pPr>
            <a:endParaRPr lang="en-GB">
              <a:ea typeface="+mj-ea"/>
            </a:endParaRPr>
          </a:p>
        </p:txBody>
      </p:sp>
      <p:pic>
        <p:nvPicPr>
          <p:cNvPr id="18435"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l="6503" t="2222" r="4878" b="4443"/>
          <a:stretch>
            <a:fillRect/>
          </a:stretch>
        </p:blipFill>
        <p:spPr>
          <a:xfrm>
            <a:off x="142875" y="0"/>
            <a:ext cx="8899525" cy="6858000"/>
          </a:xfrm>
        </p:spPr>
      </p:pic>
    </p:spTree>
    <p:extLst>
      <p:ext uri="{BB962C8B-B14F-4D97-AF65-F5344CB8AC3E}">
        <p14:creationId xmlns:p14="http://schemas.microsoft.com/office/powerpoint/2010/main" val="80280928"/>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290638"/>
            <a:ext cx="8229600" cy="4805362"/>
          </a:xfrm>
        </p:spPr>
        <p:txBody>
          <a:bodyPr>
            <a:normAutofit fontScale="92500" lnSpcReduction="10000"/>
          </a:bodyPr>
          <a:lstStyle/>
          <a:p>
            <a:pPr marL="365760" indent="-256032" fontAlgn="auto">
              <a:spcBef>
                <a:spcPts val="1200"/>
              </a:spcBef>
              <a:spcAft>
                <a:spcPts val="0"/>
              </a:spcAft>
              <a:buFont typeface="Wingdings 3"/>
              <a:buChar char=""/>
              <a:defRPr/>
            </a:pPr>
            <a:r>
              <a:rPr lang="en-GB" dirty="0" smtClean="0">
                <a:ea typeface="+mn-ea"/>
              </a:rPr>
              <a:t>A form of glucose intolerance that is diagnosed in some women during pregnancy. </a:t>
            </a:r>
          </a:p>
          <a:p>
            <a:pPr marL="365760" indent="-256032" fontAlgn="auto">
              <a:spcBef>
                <a:spcPts val="1200"/>
              </a:spcBef>
              <a:spcAft>
                <a:spcPts val="0"/>
              </a:spcAft>
              <a:buFont typeface="Wingdings 3"/>
              <a:buChar char=""/>
              <a:defRPr/>
            </a:pPr>
            <a:r>
              <a:rPr lang="en-GB" dirty="0" smtClean="0">
                <a:ea typeface="+mn-ea"/>
              </a:rPr>
              <a:t>Gestational diabetes occurs more frequently among African Americans, Hispanic/Latino Americans and Indians. It is also more common among obese women and women with a family history of diabetes. </a:t>
            </a:r>
          </a:p>
          <a:p>
            <a:pPr marL="365760" indent="-256032" fontAlgn="auto">
              <a:spcBef>
                <a:spcPts val="1200"/>
              </a:spcBef>
              <a:spcAft>
                <a:spcPts val="0"/>
              </a:spcAft>
              <a:buFont typeface="Wingdings 3"/>
              <a:buChar char=""/>
              <a:defRPr/>
            </a:pPr>
            <a:r>
              <a:rPr lang="en-GB" dirty="0" smtClean="0">
                <a:ea typeface="+mn-ea"/>
              </a:rPr>
              <a:t>During pregnancy, gestational diabetes requires treatment to normalize maternal blood glucose levels to avoid complications in the infant. </a:t>
            </a:r>
          </a:p>
          <a:p>
            <a:pPr marL="365760" indent="-256032" fontAlgn="auto">
              <a:spcBef>
                <a:spcPts val="1200"/>
              </a:spcBef>
              <a:spcAft>
                <a:spcPts val="0"/>
              </a:spcAft>
              <a:buFont typeface="Wingdings 3"/>
              <a:buChar char=""/>
              <a:defRPr/>
            </a:pPr>
            <a:r>
              <a:rPr lang="en-GB" dirty="0" smtClean="0">
                <a:ea typeface="+mn-ea"/>
              </a:rPr>
              <a:t>After pregnancy, 5% to 10% of women with gestational diabetes are found to have type 2 diabetes. </a:t>
            </a:r>
          </a:p>
          <a:p>
            <a:pPr marL="365760" indent="-256032" fontAlgn="auto">
              <a:spcBef>
                <a:spcPts val="1200"/>
              </a:spcBef>
              <a:spcAft>
                <a:spcPts val="0"/>
              </a:spcAft>
              <a:buFont typeface="Wingdings 3"/>
              <a:buChar char=""/>
              <a:defRPr/>
            </a:pPr>
            <a:r>
              <a:rPr lang="en-GB" dirty="0" smtClean="0">
                <a:ea typeface="+mn-ea"/>
              </a:rPr>
              <a:t>Women who have had gestational diabetes have a 20% to 50% chance of developing diabetes in the next 5-10 years.</a:t>
            </a:r>
            <a:endParaRPr lang="en-GB" dirty="0">
              <a:ea typeface="+mn-ea"/>
            </a:endParaRPr>
          </a:p>
        </p:txBody>
      </p:sp>
      <p:sp>
        <p:nvSpPr>
          <p:cNvPr id="3" name="Title 2"/>
          <p:cNvSpPr>
            <a:spLocks noGrp="1"/>
          </p:cNvSpPr>
          <p:nvPr>
            <p:ph type="title"/>
          </p:nvPr>
        </p:nvSpPr>
        <p:spPr/>
        <p:txBody>
          <a:bodyPr/>
          <a:lstStyle/>
          <a:p>
            <a:pPr fontAlgn="auto">
              <a:spcAft>
                <a:spcPts val="0"/>
              </a:spcAft>
              <a:defRPr/>
            </a:pPr>
            <a:r>
              <a:rPr lang="en-GB" sz="4000" dirty="0" smtClean="0">
                <a:solidFill>
                  <a:srgbClr val="303000"/>
                </a:solidFill>
                <a:ea typeface="+mj-ea"/>
              </a:rPr>
              <a:t>Gestational diabetes </a:t>
            </a:r>
            <a:endParaRPr lang="en-GB" sz="4000" dirty="0">
              <a:solidFill>
                <a:srgbClr val="303000"/>
              </a:solidFill>
              <a:ea typeface="+mj-ea"/>
            </a:endParaRPr>
          </a:p>
        </p:txBody>
      </p:sp>
    </p:spTree>
    <p:extLst>
      <p:ext uri="{BB962C8B-B14F-4D97-AF65-F5344CB8AC3E}">
        <p14:creationId xmlns:p14="http://schemas.microsoft.com/office/powerpoint/2010/main" val="2437080179"/>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idx="4294967295"/>
          </p:nvPr>
        </p:nvSpPr>
        <p:spPr>
          <a:xfrm>
            <a:off x="0" y="152401"/>
            <a:ext cx="9144000" cy="1066800"/>
          </a:xfrm>
        </p:spPr>
        <p:txBody>
          <a:bodyPr>
            <a:normAutofit fontScale="90000"/>
          </a:bodyPr>
          <a:lstStyle/>
          <a:p>
            <a:pPr algn="ctr"/>
            <a:r>
              <a:rPr lang="en-US" sz="3200" b="1" dirty="0">
                <a:solidFill>
                  <a:srgbClr val="303000"/>
                </a:solidFill>
                <a:effectLst>
                  <a:outerShdw blurRad="38100" dist="38100" dir="2700000" algn="tl">
                    <a:srgbClr val="000000"/>
                  </a:outerShdw>
                </a:effectLst>
              </a:rPr>
              <a:t>Balancing Good Glycemic Control with </a:t>
            </a:r>
            <a:r>
              <a:rPr lang="en-US" sz="3200" b="1" dirty="0" smtClean="0">
                <a:solidFill>
                  <a:srgbClr val="303000"/>
                </a:solidFill>
                <a:effectLst>
                  <a:outerShdw blurRad="38100" dist="38100" dir="2700000" algn="tl">
                    <a:srgbClr val="000000"/>
                  </a:outerShdw>
                </a:effectLst>
              </a:rPr>
              <a:t>a </a:t>
            </a:r>
            <a:r>
              <a:rPr lang="en-US" sz="3200" b="1" dirty="0">
                <a:solidFill>
                  <a:srgbClr val="303000"/>
                </a:solidFill>
                <a:effectLst>
                  <a:outerShdw blurRad="38100" dist="38100" dir="2700000" algn="tl">
                    <a:srgbClr val="000000"/>
                  </a:outerShdw>
                </a:effectLst>
              </a:rPr>
              <a:t>Low Risk of Hypoglycemia…</a:t>
            </a:r>
          </a:p>
        </p:txBody>
      </p:sp>
      <p:sp>
        <p:nvSpPr>
          <p:cNvPr id="147459" name="Text Box 3"/>
          <p:cNvSpPr txBox="1">
            <a:spLocks noChangeArrowheads="1"/>
          </p:cNvSpPr>
          <p:nvPr/>
        </p:nvSpPr>
        <p:spPr bwMode="invGray">
          <a:xfrm>
            <a:off x="755650" y="6078538"/>
            <a:ext cx="3103563" cy="379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0"/>
              </a:spcBef>
              <a:defRPr sz="2400">
                <a:solidFill>
                  <a:schemeClr val="tx1"/>
                </a:solidFill>
                <a:latin typeface="Times New Roman" pitchFamily="18" charset="0"/>
              </a:defRPr>
            </a:lvl1pPr>
            <a:lvl2pPr marL="742950" indent="-285750">
              <a:spcBef>
                <a:spcPct val="0"/>
              </a:spcBef>
              <a:defRPr sz="2400">
                <a:solidFill>
                  <a:schemeClr val="tx1"/>
                </a:solidFill>
                <a:latin typeface="Times New Roman" pitchFamily="18" charset="0"/>
              </a:defRPr>
            </a:lvl2pPr>
            <a:lvl3pPr marL="1143000" indent="-228600">
              <a:spcBef>
                <a:spcPct val="0"/>
              </a:spcBef>
              <a:defRPr sz="2400">
                <a:solidFill>
                  <a:schemeClr val="tx1"/>
                </a:solidFill>
                <a:latin typeface="Times New Roman" pitchFamily="18" charset="0"/>
              </a:defRPr>
            </a:lvl3pPr>
            <a:lvl4pPr marL="1600200" indent="-228600">
              <a:spcBef>
                <a:spcPct val="0"/>
              </a:spcBef>
              <a:defRPr sz="2400">
                <a:solidFill>
                  <a:schemeClr val="tx1"/>
                </a:solidFill>
                <a:latin typeface="Times New Roman" pitchFamily="18" charset="0"/>
              </a:defRPr>
            </a:lvl4pPr>
            <a:lvl5pPr marL="2057400" indent="-228600">
              <a:spcBef>
                <a:spcPct val="0"/>
              </a:spcBef>
              <a:defRPr sz="2400">
                <a:solidFill>
                  <a:schemeClr val="tx1"/>
                </a:solidFill>
                <a:latin typeface="Times New Roman" pitchFamily="18" charset="0"/>
              </a:defRPr>
            </a:lvl5pPr>
            <a:lvl6pPr marL="2514600" indent="-228600" fontAlgn="base">
              <a:spcBef>
                <a:spcPct val="0"/>
              </a:spcBef>
              <a:spcAft>
                <a:spcPct val="0"/>
              </a:spcAft>
              <a:defRPr sz="2400">
                <a:solidFill>
                  <a:schemeClr val="tx1"/>
                </a:solidFill>
                <a:latin typeface="Times New Roman" pitchFamily="18" charset="0"/>
              </a:defRPr>
            </a:lvl6pPr>
            <a:lvl7pPr marL="2971800" indent="-228600" fontAlgn="base">
              <a:spcBef>
                <a:spcPct val="0"/>
              </a:spcBef>
              <a:spcAft>
                <a:spcPct val="0"/>
              </a:spcAft>
              <a:defRPr sz="2400">
                <a:solidFill>
                  <a:schemeClr val="tx1"/>
                </a:solidFill>
                <a:latin typeface="Times New Roman" pitchFamily="18" charset="0"/>
              </a:defRPr>
            </a:lvl7pPr>
            <a:lvl8pPr marL="3429000" indent="-228600" fontAlgn="base">
              <a:spcBef>
                <a:spcPct val="0"/>
              </a:spcBef>
              <a:spcAft>
                <a:spcPct val="0"/>
              </a:spcAft>
              <a:defRPr sz="2400">
                <a:solidFill>
                  <a:schemeClr val="tx1"/>
                </a:solidFill>
                <a:latin typeface="Times New Roman" pitchFamily="18" charset="0"/>
              </a:defRPr>
            </a:lvl8pPr>
            <a:lvl9pPr marL="3886200" indent="-228600" fontAlgn="base">
              <a:spcBef>
                <a:spcPct val="0"/>
              </a:spcBef>
              <a:spcAft>
                <a:spcPct val="0"/>
              </a:spcAft>
              <a:defRPr sz="2400">
                <a:solidFill>
                  <a:schemeClr val="tx1"/>
                </a:solidFill>
                <a:latin typeface="Times New Roman" pitchFamily="18" charset="0"/>
              </a:defRPr>
            </a:lvl9pPr>
          </a:lstStyle>
          <a:p>
            <a:pPr algn="ctr">
              <a:spcBef>
                <a:spcPct val="50000"/>
              </a:spcBef>
            </a:pPr>
            <a:r>
              <a:rPr lang="en-US" sz="2800" dirty="0">
                <a:solidFill>
                  <a:srgbClr val="FF0000"/>
                </a:solidFill>
                <a:latin typeface="Arial" pitchFamily="34" charset="0"/>
                <a:ea typeface="MS PGothic" pitchFamily="34" charset="-128"/>
              </a:rPr>
              <a:t>Hypoglycemia</a:t>
            </a:r>
          </a:p>
        </p:txBody>
      </p:sp>
      <p:sp>
        <p:nvSpPr>
          <p:cNvPr id="147460" name="Text Box 4"/>
          <p:cNvSpPr txBox="1">
            <a:spLocks noChangeArrowheads="1"/>
          </p:cNvSpPr>
          <p:nvPr/>
        </p:nvSpPr>
        <p:spPr bwMode="invGray">
          <a:xfrm>
            <a:off x="4643438" y="1989138"/>
            <a:ext cx="3748087" cy="609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0"/>
              </a:spcBef>
              <a:defRPr sz="2400">
                <a:solidFill>
                  <a:schemeClr val="tx1"/>
                </a:solidFill>
                <a:latin typeface="Times New Roman" pitchFamily="18" charset="0"/>
              </a:defRPr>
            </a:lvl1pPr>
            <a:lvl2pPr marL="742950" indent="-285750">
              <a:spcBef>
                <a:spcPct val="0"/>
              </a:spcBef>
              <a:defRPr sz="2400">
                <a:solidFill>
                  <a:schemeClr val="tx1"/>
                </a:solidFill>
                <a:latin typeface="Times New Roman" pitchFamily="18" charset="0"/>
              </a:defRPr>
            </a:lvl2pPr>
            <a:lvl3pPr marL="1143000" indent="-228600">
              <a:spcBef>
                <a:spcPct val="0"/>
              </a:spcBef>
              <a:defRPr sz="2400">
                <a:solidFill>
                  <a:schemeClr val="tx1"/>
                </a:solidFill>
                <a:latin typeface="Times New Roman" pitchFamily="18" charset="0"/>
              </a:defRPr>
            </a:lvl3pPr>
            <a:lvl4pPr marL="1600200" indent="-228600">
              <a:spcBef>
                <a:spcPct val="0"/>
              </a:spcBef>
              <a:defRPr sz="2400">
                <a:solidFill>
                  <a:schemeClr val="tx1"/>
                </a:solidFill>
                <a:latin typeface="Times New Roman" pitchFamily="18" charset="0"/>
              </a:defRPr>
            </a:lvl4pPr>
            <a:lvl5pPr marL="2057400" indent="-228600">
              <a:spcBef>
                <a:spcPct val="0"/>
              </a:spcBef>
              <a:defRPr sz="2400">
                <a:solidFill>
                  <a:schemeClr val="tx1"/>
                </a:solidFill>
                <a:latin typeface="Times New Roman" pitchFamily="18" charset="0"/>
              </a:defRPr>
            </a:lvl5pPr>
            <a:lvl6pPr marL="2514600" indent="-228600" fontAlgn="base">
              <a:spcBef>
                <a:spcPct val="0"/>
              </a:spcBef>
              <a:spcAft>
                <a:spcPct val="0"/>
              </a:spcAft>
              <a:defRPr sz="2400">
                <a:solidFill>
                  <a:schemeClr val="tx1"/>
                </a:solidFill>
                <a:latin typeface="Times New Roman" pitchFamily="18" charset="0"/>
              </a:defRPr>
            </a:lvl6pPr>
            <a:lvl7pPr marL="2971800" indent="-228600" fontAlgn="base">
              <a:spcBef>
                <a:spcPct val="0"/>
              </a:spcBef>
              <a:spcAft>
                <a:spcPct val="0"/>
              </a:spcAft>
              <a:defRPr sz="2400">
                <a:solidFill>
                  <a:schemeClr val="tx1"/>
                </a:solidFill>
                <a:latin typeface="Times New Roman" pitchFamily="18" charset="0"/>
              </a:defRPr>
            </a:lvl7pPr>
            <a:lvl8pPr marL="3429000" indent="-228600" fontAlgn="base">
              <a:spcBef>
                <a:spcPct val="0"/>
              </a:spcBef>
              <a:spcAft>
                <a:spcPct val="0"/>
              </a:spcAft>
              <a:defRPr sz="2400">
                <a:solidFill>
                  <a:schemeClr val="tx1"/>
                </a:solidFill>
                <a:latin typeface="Times New Roman" pitchFamily="18" charset="0"/>
              </a:defRPr>
            </a:lvl8pPr>
            <a:lvl9pPr marL="3886200" indent="-228600" fontAlgn="base">
              <a:spcBef>
                <a:spcPct val="0"/>
              </a:spcBef>
              <a:spcAft>
                <a:spcPct val="0"/>
              </a:spcAft>
              <a:defRPr sz="2400">
                <a:solidFill>
                  <a:schemeClr val="tx1"/>
                </a:solidFill>
                <a:latin typeface="Times New Roman" pitchFamily="18" charset="0"/>
              </a:defRPr>
            </a:lvl9pPr>
          </a:lstStyle>
          <a:p>
            <a:pPr algn="ctr">
              <a:lnSpc>
                <a:spcPct val="90000"/>
              </a:lnSpc>
              <a:spcBef>
                <a:spcPct val="50000"/>
              </a:spcBef>
            </a:pPr>
            <a:r>
              <a:rPr lang="en-US" sz="2800">
                <a:solidFill>
                  <a:srgbClr val="FF0000"/>
                </a:solidFill>
                <a:latin typeface="Arial" pitchFamily="34" charset="0"/>
                <a:ea typeface="MS PGothic" pitchFamily="34" charset="-128"/>
              </a:rPr>
              <a:t>Glycemic </a:t>
            </a:r>
            <a:br>
              <a:rPr lang="en-US" sz="2800">
                <a:solidFill>
                  <a:srgbClr val="FF0000"/>
                </a:solidFill>
                <a:latin typeface="Arial" pitchFamily="34" charset="0"/>
                <a:ea typeface="MS PGothic" pitchFamily="34" charset="-128"/>
              </a:rPr>
            </a:br>
            <a:r>
              <a:rPr lang="en-US" sz="2800">
                <a:solidFill>
                  <a:srgbClr val="FF0000"/>
                </a:solidFill>
                <a:latin typeface="Arial" pitchFamily="34" charset="0"/>
                <a:ea typeface="MS PGothic" pitchFamily="34" charset="-128"/>
              </a:rPr>
              <a:t>control</a:t>
            </a:r>
          </a:p>
        </p:txBody>
      </p:sp>
      <p:sp>
        <p:nvSpPr>
          <p:cNvPr id="104453" name="AutoShape 5"/>
          <p:cNvSpPr>
            <a:spLocks noChangeArrowheads="1"/>
          </p:cNvSpPr>
          <p:nvPr/>
        </p:nvSpPr>
        <p:spPr bwMode="invGray">
          <a:xfrm>
            <a:off x="1657350" y="4570413"/>
            <a:ext cx="1176338" cy="1446212"/>
          </a:xfrm>
          <a:prstGeom prst="upArrow">
            <a:avLst>
              <a:gd name="adj1" fmla="val 50000"/>
              <a:gd name="adj2" fmla="val 30735"/>
            </a:avLst>
          </a:prstGeom>
          <a:solidFill>
            <a:srgbClr val="FFFF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pPr algn="ctr" eaLnBrk="0" hangingPunct="0">
              <a:spcBef>
                <a:spcPct val="0"/>
              </a:spcBef>
              <a:defRPr/>
            </a:pPr>
            <a:endParaRPr lang="en-CA" sz="2800" b="0">
              <a:solidFill>
                <a:srgbClr val="1F62AB"/>
              </a:solidFill>
              <a:latin typeface="Arial" charset="0"/>
              <a:ea typeface="ＭＳ Ｐゴシック" pitchFamily="34" charset="-128"/>
            </a:endParaRPr>
          </a:p>
        </p:txBody>
      </p:sp>
      <p:sp>
        <p:nvSpPr>
          <p:cNvPr id="147462" name="AutoShape 6"/>
          <p:cNvSpPr>
            <a:spLocks noChangeArrowheads="1"/>
          </p:cNvSpPr>
          <p:nvPr/>
        </p:nvSpPr>
        <p:spPr bwMode="invGray">
          <a:xfrm rot="10800000">
            <a:off x="5937250" y="2927350"/>
            <a:ext cx="1176338" cy="1500188"/>
          </a:xfrm>
          <a:prstGeom prst="upArrow">
            <a:avLst>
              <a:gd name="adj1" fmla="val 50000"/>
              <a:gd name="adj2" fmla="val 31883"/>
            </a:avLst>
          </a:prstGeom>
          <a:gradFill rotWithShape="1">
            <a:gsLst>
              <a:gs pos="0">
                <a:srgbClr val="2F7618"/>
              </a:gs>
              <a:gs pos="100000">
                <a:srgbClr val="66FF33"/>
              </a:gs>
            </a:gsLst>
            <a:lin ang="5400000" scaled="1"/>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pPr>
              <a:spcBef>
                <a:spcPct val="0"/>
              </a:spcBef>
            </a:pPr>
            <a:endParaRPr lang="en-CA" sz="1800" b="0">
              <a:solidFill>
                <a:schemeClr val="tx1"/>
              </a:solidFill>
              <a:latin typeface="Arial" pitchFamily="34" charset="0"/>
              <a:ea typeface="MS PGothic" pitchFamily="34" charset="-128"/>
            </a:endParaRPr>
          </a:p>
        </p:txBody>
      </p:sp>
      <p:sp>
        <p:nvSpPr>
          <p:cNvPr id="147463" name="AutoShape 7"/>
          <p:cNvSpPr>
            <a:spLocks noChangeArrowheads="1"/>
          </p:cNvSpPr>
          <p:nvPr/>
        </p:nvSpPr>
        <p:spPr bwMode="invGray">
          <a:xfrm>
            <a:off x="3903663" y="4618038"/>
            <a:ext cx="1217612" cy="1162050"/>
          </a:xfrm>
          <a:prstGeom prst="triangle">
            <a:avLst>
              <a:gd name="adj" fmla="val 50000"/>
            </a:avLst>
          </a:prstGeom>
          <a:solidFill>
            <a:srgbClr val="00CC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pPr>
              <a:spcBef>
                <a:spcPct val="0"/>
              </a:spcBef>
            </a:pPr>
            <a:endParaRPr lang="en-CA" sz="1800" b="0">
              <a:solidFill>
                <a:schemeClr val="tx1"/>
              </a:solidFill>
              <a:latin typeface="Arial" pitchFamily="34" charset="0"/>
              <a:ea typeface="MS PGothic" pitchFamily="34" charset="-128"/>
            </a:endParaRPr>
          </a:p>
        </p:txBody>
      </p:sp>
      <p:sp>
        <p:nvSpPr>
          <p:cNvPr id="147464" name="Line 8"/>
          <p:cNvSpPr>
            <a:spLocks noChangeShapeType="1"/>
          </p:cNvSpPr>
          <p:nvPr/>
        </p:nvSpPr>
        <p:spPr bwMode="invGray">
          <a:xfrm>
            <a:off x="1443038" y="4522788"/>
            <a:ext cx="6205537" cy="0"/>
          </a:xfrm>
          <a:prstGeom prst="line">
            <a:avLst/>
          </a:prstGeom>
          <a:noFill/>
          <a:ln w="88900">
            <a:solidFill>
              <a:srgbClr val="00CCFF"/>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2" name="Rectangle 1"/>
          <p:cNvSpPr/>
          <p:nvPr/>
        </p:nvSpPr>
        <p:spPr>
          <a:xfrm>
            <a:off x="4191000" y="5943600"/>
            <a:ext cx="4572000" cy="830997"/>
          </a:xfrm>
          <a:prstGeom prst="rect">
            <a:avLst/>
          </a:prstGeom>
        </p:spPr>
        <p:txBody>
          <a:bodyPr>
            <a:spAutoFit/>
          </a:bodyPr>
          <a:lstStyle/>
          <a:p>
            <a:pPr marL="185738" indent="-185738">
              <a:buFontTx/>
              <a:buChar char="•"/>
            </a:pPr>
            <a:r>
              <a:rPr lang="en-US" dirty="0"/>
              <a:t>Essentially, the key to good insulin therapy is to balance good glycemic control with a low risk of hypoglycemia.</a:t>
            </a:r>
          </a:p>
        </p:txBody>
      </p:sp>
    </p:spTree>
    <p:extLst>
      <p:ext uri="{BB962C8B-B14F-4D97-AF65-F5344CB8AC3E}">
        <p14:creationId xmlns:p14="http://schemas.microsoft.com/office/powerpoint/2010/main" val="298523755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IE" sz="4000" dirty="0" smtClean="0">
                <a:solidFill>
                  <a:srgbClr val="303000"/>
                </a:solidFill>
                <a:effectLst/>
                <a:latin typeface="Times New Roman" pitchFamily="18" charset="0"/>
              </a:rPr>
              <a:t>Diagnosis</a:t>
            </a:r>
            <a:endParaRPr lang="en-US" sz="4000" dirty="0" smtClean="0">
              <a:solidFill>
                <a:srgbClr val="303000"/>
              </a:solidFill>
              <a:effectLst/>
              <a:latin typeface="Times New Roman" pitchFamily="18" charset="0"/>
            </a:endParaRPr>
          </a:p>
        </p:txBody>
      </p:sp>
      <p:sp>
        <p:nvSpPr>
          <p:cNvPr id="2" name="Content Placeholder 1"/>
          <p:cNvSpPr>
            <a:spLocks noGrp="1"/>
          </p:cNvSpPr>
          <p:nvPr>
            <p:ph sz="quarter" idx="1"/>
          </p:nvPr>
        </p:nvSpPr>
        <p:spPr/>
        <p:txBody>
          <a:bodyPr/>
          <a:lstStyle/>
          <a:p>
            <a:r>
              <a:rPr lang="en-US" dirty="0" smtClean="0"/>
              <a:t>Fasting plasma glucose &gt; 126 mg/dl</a:t>
            </a:r>
          </a:p>
          <a:p>
            <a:r>
              <a:rPr lang="en-US" dirty="0" smtClean="0"/>
              <a:t>Random plasma glucose &gt; 200 mg/dl plus symptoms</a:t>
            </a:r>
          </a:p>
          <a:p>
            <a:r>
              <a:rPr lang="en-US" dirty="0" smtClean="0"/>
              <a:t>Two hour OGTT (oral glucose tolerance test) level &gt; 200 mg/dl using a glucose load of 75 g (normal &lt; 140 mg/dl)</a:t>
            </a:r>
          </a:p>
          <a:p>
            <a:endParaRPr lang="en-US" dirty="0" smtClean="0"/>
          </a:p>
          <a:p>
            <a:endParaRPr lang="en-US" dirty="0"/>
          </a:p>
          <a:p>
            <a:endParaRPr lang="en-US" dirty="0" smtClean="0"/>
          </a:p>
          <a:p>
            <a:r>
              <a:rPr lang="en-US" dirty="0" smtClean="0"/>
              <a:t>Normal fasting 70-125 mg/dl, after meals &lt; 180 mg/dl</a:t>
            </a:r>
            <a:endParaRPr lang="en-US" dirty="0"/>
          </a:p>
        </p:txBody>
      </p:sp>
    </p:spTree>
    <p:extLst>
      <p:ext uri="{BB962C8B-B14F-4D97-AF65-F5344CB8AC3E}">
        <p14:creationId xmlns:p14="http://schemas.microsoft.com/office/powerpoint/2010/main" val="705914780"/>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lgn="ctr" eaLnBrk="1" hangingPunct="1">
              <a:defRPr/>
            </a:pPr>
            <a:r>
              <a:rPr lang="en-US" sz="4000" dirty="0" smtClean="0">
                <a:solidFill>
                  <a:srgbClr val="303000"/>
                </a:solidFill>
                <a:cs typeface="+mj-cs"/>
              </a:rPr>
              <a:t>Why Glucose Sensing??</a:t>
            </a:r>
          </a:p>
        </p:txBody>
      </p:sp>
      <p:sp>
        <p:nvSpPr>
          <p:cNvPr id="5123" name="Rectangle 3"/>
          <p:cNvSpPr>
            <a:spLocks noGrp="1" noChangeArrowheads="1"/>
          </p:cNvSpPr>
          <p:nvPr>
            <p:ph type="body" idx="1"/>
          </p:nvPr>
        </p:nvSpPr>
        <p:spPr/>
        <p:txBody>
          <a:bodyPr/>
          <a:lstStyle/>
          <a:p>
            <a:pPr eaLnBrk="1" hangingPunct="1">
              <a:lnSpc>
                <a:spcPct val="90000"/>
              </a:lnSpc>
              <a:defRPr/>
            </a:pPr>
            <a:r>
              <a:rPr lang="en-US" sz="2400" i="1">
                <a:latin typeface="Arial" charset="0"/>
                <a:ea typeface="ＭＳ Ｐゴシック" charset="0"/>
              </a:rPr>
              <a:t>More </a:t>
            </a:r>
            <a:r>
              <a:rPr lang="ja-JP" altLang="en-US" sz="2400" i="1">
                <a:latin typeface="Arial" charset="0"/>
                <a:ea typeface="ＭＳ Ｐゴシック" charset="0"/>
              </a:rPr>
              <a:t>“</a:t>
            </a:r>
            <a:r>
              <a:rPr lang="en-US" altLang="ja-JP" sz="2400" i="1">
                <a:latin typeface="Arial" charset="0"/>
                <a:ea typeface="ＭＳ Ｐゴシック" charset="0"/>
              </a:rPr>
              <a:t>real time</a:t>
            </a:r>
            <a:r>
              <a:rPr lang="ja-JP" altLang="en-US" sz="2400" i="1">
                <a:latin typeface="Arial" charset="0"/>
                <a:ea typeface="ＭＳ Ｐゴシック" charset="0"/>
              </a:rPr>
              <a:t>”</a:t>
            </a:r>
            <a:r>
              <a:rPr lang="en-US" altLang="ja-JP" sz="2400" i="1">
                <a:latin typeface="Arial" charset="0"/>
                <a:ea typeface="ＭＳ Ｐゴシック" charset="0"/>
              </a:rPr>
              <a:t> assessment </a:t>
            </a:r>
          </a:p>
          <a:p>
            <a:pPr eaLnBrk="1" hangingPunct="1">
              <a:lnSpc>
                <a:spcPct val="90000"/>
              </a:lnSpc>
              <a:defRPr/>
            </a:pPr>
            <a:r>
              <a:rPr lang="en-US" sz="2400" i="1">
                <a:latin typeface="Arial" charset="0"/>
                <a:ea typeface="ＭＳ Ｐゴシック" charset="0"/>
              </a:rPr>
              <a:t>Ability to detect hypoglycemia and hyperglycemia at </a:t>
            </a:r>
            <a:r>
              <a:rPr lang="ja-JP" altLang="en-US" sz="2400" i="1">
                <a:latin typeface="Arial" charset="0"/>
                <a:ea typeface="ＭＳ Ｐゴシック" charset="0"/>
              </a:rPr>
              <a:t>“</a:t>
            </a:r>
            <a:r>
              <a:rPr lang="en-US" altLang="ja-JP" sz="2400" i="1">
                <a:latin typeface="Arial" charset="0"/>
                <a:ea typeface="ＭＳ Ｐゴシック" charset="0"/>
              </a:rPr>
              <a:t>odd</a:t>
            </a:r>
            <a:r>
              <a:rPr lang="ja-JP" altLang="en-US" sz="2400" i="1">
                <a:latin typeface="Arial" charset="0"/>
                <a:ea typeface="ＭＳ Ｐゴシック" charset="0"/>
              </a:rPr>
              <a:t>”</a:t>
            </a:r>
            <a:r>
              <a:rPr lang="en-US" altLang="ja-JP" sz="2400" i="1">
                <a:latin typeface="Arial" charset="0"/>
                <a:ea typeface="ＭＳ Ｐゴシック" charset="0"/>
              </a:rPr>
              <a:t> times</a:t>
            </a:r>
          </a:p>
          <a:p>
            <a:pPr eaLnBrk="1" hangingPunct="1">
              <a:lnSpc>
                <a:spcPct val="90000"/>
              </a:lnSpc>
              <a:defRPr/>
            </a:pPr>
            <a:r>
              <a:rPr lang="en-US" sz="2400" i="1">
                <a:latin typeface="Arial" charset="0"/>
                <a:ea typeface="ＭＳ Ｐゴシック" charset="0"/>
              </a:rPr>
              <a:t>Better administration and correlation of insulin dosages—less guessing</a:t>
            </a:r>
          </a:p>
          <a:p>
            <a:pPr eaLnBrk="1" hangingPunct="1">
              <a:lnSpc>
                <a:spcPct val="90000"/>
              </a:lnSpc>
              <a:defRPr/>
            </a:pPr>
            <a:r>
              <a:rPr lang="en-US" sz="2400" i="1">
                <a:latin typeface="Arial" charset="0"/>
                <a:ea typeface="ＭＳ Ｐゴシック" charset="0"/>
              </a:rPr>
              <a:t>May uncover eating disorders and other issues related to stress, diet and exercise</a:t>
            </a:r>
          </a:p>
          <a:p>
            <a:pPr eaLnBrk="1" hangingPunct="1">
              <a:lnSpc>
                <a:spcPct val="90000"/>
              </a:lnSpc>
              <a:defRPr/>
            </a:pPr>
            <a:r>
              <a:rPr lang="en-US" sz="2400" i="1" u="sng">
                <a:latin typeface="Arial" charset="0"/>
                <a:ea typeface="ＭＳ Ｐゴシック" charset="0"/>
              </a:rPr>
              <a:t>Patient compliance with monitoring an issue</a:t>
            </a:r>
            <a:r>
              <a:rPr lang="en-US" sz="2400" i="1">
                <a:latin typeface="Arial" charset="0"/>
                <a:ea typeface="ＭＳ Ｐゴシック" charset="0"/>
              </a:rPr>
              <a:t>– many do not like to </a:t>
            </a:r>
            <a:r>
              <a:rPr lang="ja-JP" altLang="en-US" sz="2400" i="1">
                <a:latin typeface="Arial" charset="0"/>
                <a:ea typeface="ＭＳ Ｐゴシック" charset="0"/>
              </a:rPr>
              <a:t>“</a:t>
            </a:r>
            <a:r>
              <a:rPr lang="en-US" altLang="ja-JP" sz="2400" i="1">
                <a:latin typeface="Arial" charset="0"/>
                <a:ea typeface="ＭＳ Ｐゴシック" charset="0"/>
              </a:rPr>
              <a:t>poke</a:t>
            </a:r>
            <a:r>
              <a:rPr lang="ja-JP" altLang="en-US" sz="2400" i="1">
                <a:latin typeface="Arial" charset="0"/>
                <a:ea typeface="ＭＳ Ｐゴシック" charset="0"/>
              </a:rPr>
              <a:t>”</a:t>
            </a:r>
            <a:r>
              <a:rPr lang="en-US" altLang="ja-JP" sz="2400" i="1">
                <a:latin typeface="Arial" charset="0"/>
                <a:ea typeface="ＭＳ Ｐゴシック" charset="0"/>
              </a:rPr>
              <a:t> fingers or other sites so often.  Pain and discomfort, lack of blood obtained, lost strips, etc. </a:t>
            </a:r>
            <a:endParaRPr lang="en-US" sz="2400" i="1">
              <a:latin typeface="Arial" charset="0"/>
              <a:ea typeface="ＭＳ Ｐゴシック" charset="0"/>
            </a:endParaRPr>
          </a:p>
        </p:txBody>
      </p:sp>
    </p:spTree>
    <p:extLst>
      <p:ext uri="{BB962C8B-B14F-4D97-AF65-F5344CB8AC3E}">
        <p14:creationId xmlns:p14="http://schemas.microsoft.com/office/powerpoint/2010/main" val="3434767994"/>
      </p:ext>
    </p:extLst>
  </p:cSld>
  <p:clrMapOvr>
    <a:masterClrMapping/>
  </p:clrMapOvr>
  <p:transition xmlns:p14="http://schemas.microsoft.com/office/powerpoint/2010/main">
    <p:wipe dir="d"/>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7" presetClass="entr" presetSubtype="0" fill="hold" grpId="0" nodeType="with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fade">
                                      <p:cBhvr>
                                        <p:cTn id="7" dur="1000"/>
                                        <p:tgtEl>
                                          <p:spTgt spid="5122"/>
                                        </p:tgtEl>
                                      </p:cBhvr>
                                    </p:animEffect>
                                    <p:anim calcmode="lin" valueType="num">
                                      <p:cBhvr>
                                        <p:cTn id="8" dur="1000" fill="hold"/>
                                        <p:tgtEl>
                                          <p:spTgt spid="5122"/>
                                        </p:tgtEl>
                                        <p:attrNameLst>
                                          <p:attrName>ppt_x</p:attrName>
                                        </p:attrNameLst>
                                      </p:cBhvr>
                                      <p:tavLst>
                                        <p:tav tm="0">
                                          <p:val>
                                            <p:strVal val="#ppt_x"/>
                                          </p:val>
                                        </p:tav>
                                        <p:tav tm="100000">
                                          <p:val>
                                            <p:strVal val="#ppt_x"/>
                                          </p:val>
                                        </p:tav>
                                      </p:tavLst>
                                    </p:anim>
                                    <p:anim calcmode="lin" valueType="num">
                                      <p:cBhvr>
                                        <p:cTn id="9" dur="898" decel="100000" fill="hold"/>
                                        <p:tgtEl>
                                          <p:spTgt spid="5122"/>
                                        </p:tgtEl>
                                        <p:attrNameLst>
                                          <p:attrName>ppt_y</p:attrName>
                                        </p:attrNameLst>
                                      </p:cBhvr>
                                      <p:tavLst>
                                        <p:tav tm="0">
                                          <p:val>
                                            <p:strVal val="#ppt_y+1"/>
                                          </p:val>
                                        </p:tav>
                                        <p:tav tm="100000">
                                          <p:val>
                                            <p:strVal val="#ppt_y-.03"/>
                                          </p:val>
                                        </p:tav>
                                      </p:tavLst>
                                    </p:anim>
                                    <p:anim calcmode="lin" valueType="num">
                                      <p:cBhvr>
                                        <p:cTn id="10" dur="100" accel="100000" fill="hold">
                                          <p:stCondLst>
                                            <p:cond delay="898"/>
                                          </p:stCondLst>
                                        </p:cTn>
                                        <p:tgtEl>
                                          <p:spTgt spid="5122"/>
                                        </p:tgtEl>
                                        <p:attrNameLst>
                                          <p:attrName>ppt_y</p:attrName>
                                        </p:attrNameLst>
                                      </p:cBhvr>
                                      <p:tavLst>
                                        <p:tav tm="0">
                                          <p:val>
                                            <p:strVal val="#ppt_y-.03"/>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37" presetClass="entr" presetSubtype="0" fill="hold" grpId="0" nodeType="clickEffect">
                                  <p:stCondLst>
                                    <p:cond delay="0"/>
                                  </p:stCondLst>
                                  <p:childTnLst>
                                    <p:set>
                                      <p:cBhvr>
                                        <p:cTn id="14" dur="1" fill="hold">
                                          <p:stCondLst>
                                            <p:cond delay="0"/>
                                          </p:stCondLst>
                                        </p:cTn>
                                        <p:tgtEl>
                                          <p:spTgt spid="5123">
                                            <p:txEl>
                                              <p:pRg st="0" end="0"/>
                                            </p:txEl>
                                          </p:spTgt>
                                        </p:tgtEl>
                                        <p:attrNameLst>
                                          <p:attrName>style.visibility</p:attrName>
                                        </p:attrNameLst>
                                      </p:cBhvr>
                                      <p:to>
                                        <p:strVal val="visible"/>
                                      </p:to>
                                    </p:set>
                                    <p:animEffect transition="in" filter="fade">
                                      <p:cBhvr>
                                        <p:cTn id="15" dur="1000"/>
                                        <p:tgtEl>
                                          <p:spTgt spid="5123">
                                            <p:txEl>
                                              <p:pRg st="0" end="0"/>
                                            </p:txEl>
                                          </p:spTgt>
                                        </p:tgtEl>
                                      </p:cBhvr>
                                    </p:animEffect>
                                    <p:anim calcmode="lin" valueType="num">
                                      <p:cBhvr>
                                        <p:cTn id="16" dur="1000" fill="hold"/>
                                        <p:tgtEl>
                                          <p:spTgt spid="5123">
                                            <p:txEl>
                                              <p:pRg st="0" end="0"/>
                                            </p:txEl>
                                          </p:spTgt>
                                        </p:tgtEl>
                                        <p:attrNameLst>
                                          <p:attrName>ppt_x</p:attrName>
                                        </p:attrNameLst>
                                      </p:cBhvr>
                                      <p:tavLst>
                                        <p:tav tm="0">
                                          <p:val>
                                            <p:strVal val="#ppt_x"/>
                                          </p:val>
                                        </p:tav>
                                        <p:tav tm="100000">
                                          <p:val>
                                            <p:strVal val="#ppt_x"/>
                                          </p:val>
                                        </p:tav>
                                      </p:tavLst>
                                    </p:anim>
                                    <p:anim calcmode="lin" valueType="num">
                                      <p:cBhvr>
                                        <p:cTn id="17" dur="898" decel="100000" fill="hold"/>
                                        <p:tgtEl>
                                          <p:spTgt spid="5123">
                                            <p:txEl>
                                              <p:pRg st="0" end="0"/>
                                            </p:txEl>
                                          </p:spTgt>
                                        </p:tgtEl>
                                        <p:attrNameLst>
                                          <p:attrName>ppt_y</p:attrName>
                                        </p:attrNameLst>
                                      </p:cBhvr>
                                      <p:tavLst>
                                        <p:tav tm="0">
                                          <p:val>
                                            <p:strVal val="#ppt_y+1"/>
                                          </p:val>
                                        </p:tav>
                                        <p:tav tm="100000">
                                          <p:val>
                                            <p:strVal val="#ppt_y-.03"/>
                                          </p:val>
                                        </p:tav>
                                      </p:tavLst>
                                    </p:anim>
                                    <p:anim calcmode="lin" valueType="num">
                                      <p:cBhvr>
                                        <p:cTn id="18" dur="100" accel="100000" fill="hold">
                                          <p:stCondLst>
                                            <p:cond delay="898"/>
                                          </p:stCondLst>
                                        </p:cTn>
                                        <p:tgtEl>
                                          <p:spTgt spid="5123">
                                            <p:txEl>
                                              <p:pRg st="0" end="0"/>
                                            </p:txEl>
                                          </p:spTgt>
                                        </p:tgtEl>
                                        <p:attrNameLst>
                                          <p:attrName>ppt_y</p:attrName>
                                        </p:attrNameLst>
                                      </p:cBhvr>
                                      <p:tavLst>
                                        <p:tav tm="0">
                                          <p:val>
                                            <p:strVal val="#ppt_y-.03"/>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37" presetClass="entr" presetSubtype="0" fill="hold" grpId="0" nodeType="clickEffect">
                                  <p:stCondLst>
                                    <p:cond delay="0"/>
                                  </p:stCondLst>
                                  <p:childTnLst>
                                    <p:set>
                                      <p:cBhvr>
                                        <p:cTn id="22" dur="1" fill="hold">
                                          <p:stCondLst>
                                            <p:cond delay="0"/>
                                          </p:stCondLst>
                                        </p:cTn>
                                        <p:tgtEl>
                                          <p:spTgt spid="5123">
                                            <p:txEl>
                                              <p:pRg st="1" end="1"/>
                                            </p:txEl>
                                          </p:spTgt>
                                        </p:tgtEl>
                                        <p:attrNameLst>
                                          <p:attrName>style.visibility</p:attrName>
                                        </p:attrNameLst>
                                      </p:cBhvr>
                                      <p:to>
                                        <p:strVal val="visible"/>
                                      </p:to>
                                    </p:set>
                                    <p:animEffect transition="in" filter="fade">
                                      <p:cBhvr>
                                        <p:cTn id="23" dur="1000"/>
                                        <p:tgtEl>
                                          <p:spTgt spid="5123">
                                            <p:txEl>
                                              <p:pRg st="1" end="1"/>
                                            </p:txEl>
                                          </p:spTgt>
                                        </p:tgtEl>
                                      </p:cBhvr>
                                    </p:animEffect>
                                    <p:anim calcmode="lin" valueType="num">
                                      <p:cBhvr>
                                        <p:cTn id="24" dur="1000" fill="hold"/>
                                        <p:tgtEl>
                                          <p:spTgt spid="5123">
                                            <p:txEl>
                                              <p:pRg st="1" end="1"/>
                                            </p:txEl>
                                          </p:spTgt>
                                        </p:tgtEl>
                                        <p:attrNameLst>
                                          <p:attrName>ppt_x</p:attrName>
                                        </p:attrNameLst>
                                      </p:cBhvr>
                                      <p:tavLst>
                                        <p:tav tm="0">
                                          <p:val>
                                            <p:strVal val="#ppt_x"/>
                                          </p:val>
                                        </p:tav>
                                        <p:tav tm="100000">
                                          <p:val>
                                            <p:strVal val="#ppt_x"/>
                                          </p:val>
                                        </p:tav>
                                      </p:tavLst>
                                    </p:anim>
                                    <p:anim calcmode="lin" valueType="num">
                                      <p:cBhvr>
                                        <p:cTn id="25" dur="898" decel="100000" fill="hold"/>
                                        <p:tgtEl>
                                          <p:spTgt spid="5123">
                                            <p:txEl>
                                              <p:pRg st="1" end="1"/>
                                            </p:txEl>
                                          </p:spTgt>
                                        </p:tgtEl>
                                        <p:attrNameLst>
                                          <p:attrName>ppt_y</p:attrName>
                                        </p:attrNameLst>
                                      </p:cBhvr>
                                      <p:tavLst>
                                        <p:tav tm="0">
                                          <p:val>
                                            <p:strVal val="#ppt_y+1"/>
                                          </p:val>
                                        </p:tav>
                                        <p:tav tm="100000">
                                          <p:val>
                                            <p:strVal val="#ppt_y-.03"/>
                                          </p:val>
                                        </p:tav>
                                      </p:tavLst>
                                    </p:anim>
                                    <p:anim calcmode="lin" valueType="num">
                                      <p:cBhvr>
                                        <p:cTn id="26" dur="100" accel="100000" fill="hold">
                                          <p:stCondLst>
                                            <p:cond delay="898"/>
                                          </p:stCondLst>
                                        </p:cTn>
                                        <p:tgtEl>
                                          <p:spTgt spid="5123">
                                            <p:txEl>
                                              <p:pRg st="1" end="1"/>
                                            </p:txEl>
                                          </p:spTgt>
                                        </p:tgtEl>
                                        <p:attrNameLst>
                                          <p:attrName>ppt_y</p:attrName>
                                        </p:attrNameLst>
                                      </p:cBhvr>
                                      <p:tavLst>
                                        <p:tav tm="0">
                                          <p:val>
                                            <p:strVal val="#ppt_y-.03"/>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37" presetClass="entr" presetSubtype="0" fill="hold" grpId="0" nodeType="clickEffect">
                                  <p:stCondLst>
                                    <p:cond delay="0"/>
                                  </p:stCondLst>
                                  <p:childTnLst>
                                    <p:set>
                                      <p:cBhvr>
                                        <p:cTn id="30" dur="1" fill="hold">
                                          <p:stCondLst>
                                            <p:cond delay="0"/>
                                          </p:stCondLst>
                                        </p:cTn>
                                        <p:tgtEl>
                                          <p:spTgt spid="5123">
                                            <p:txEl>
                                              <p:pRg st="2" end="2"/>
                                            </p:txEl>
                                          </p:spTgt>
                                        </p:tgtEl>
                                        <p:attrNameLst>
                                          <p:attrName>style.visibility</p:attrName>
                                        </p:attrNameLst>
                                      </p:cBhvr>
                                      <p:to>
                                        <p:strVal val="visible"/>
                                      </p:to>
                                    </p:set>
                                    <p:animEffect transition="in" filter="fade">
                                      <p:cBhvr>
                                        <p:cTn id="31" dur="1000"/>
                                        <p:tgtEl>
                                          <p:spTgt spid="5123">
                                            <p:txEl>
                                              <p:pRg st="2" end="2"/>
                                            </p:txEl>
                                          </p:spTgt>
                                        </p:tgtEl>
                                      </p:cBhvr>
                                    </p:animEffect>
                                    <p:anim calcmode="lin" valueType="num">
                                      <p:cBhvr>
                                        <p:cTn id="32" dur="1000" fill="hold"/>
                                        <p:tgtEl>
                                          <p:spTgt spid="5123">
                                            <p:txEl>
                                              <p:pRg st="2" end="2"/>
                                            </p:txEl>
                                          </p:spTgt>
                                        </p:tgtEl>
                                        <p:attrNameLst>
                                          <p:attrName>ppt_x</p:attrName>
                                        </p:attrNameLst>
                                      </p:cBhvr>
                                      <p:tavLst>
                                        <p:tav tm="0">
                                          <p:val>
                                            <p:strVal val="#ppt_x"/>
                                          </p:val>
                                        </p:tav>
                                        <p:tav tm="100000">
                                          <p:val>
                                            <p:strVal val="#ppt_x"/>
                                          </p:val>
                                        </p:tav>
                                      </p:tavLst>
                                    </p:anim>
                                    <p:anim calcmode="lin" valueType="num">
                                      <p:cBhvr>
                                        <p:cTn id="33" dur="898" decel="100000" fill="hold"/>
                                        <p:tgtEl>
                                          <p:spTgt spid="5123">
                                            <p:txEl>
                                              <p:pRg st="2" end="2"/>
                                            </p:txEl>
                                          </p:spTgt>
                                        </p:tgtEl>
                                        <p:attrNameLst>
                                          <p:attrName>ppt_y</p:attrName>
                                        </p:attrNameLst>
                                      </p:cBhvr>
                                      <p:tavLst>
                                        <p:tav tm="0">
                                          <p:val>
                                            <p:strVal val="#ppt_y+1"/>
                                          </p:val>
                                        </p:tav>
                                        <p:tav tm="100000">
                                          <p:val>
                                            <p:strVal val="#ppt_y-.03"/>
                                          </p:val>
                                        </p:tav>
                                      </p:tavLst>
                                    </p:anim>
                                    <p:anim calcmode="lin" valueType="num">
                                      <p:cBhvr>
                                        <p:cTn id="34" dur="100" accel="100000" fill="hold">
                                          <p:stCondLst>
                                            <p:cond delay="898"/>
                                          </p:stCondLst>
                                        </p:cTn>
                                        <p:tgtEl>
                                          <p:spTgt spid="5123">
                                            <p:txEl>
                                              <p:pRg st="2" end="2"/>
                                            </p:txEl>
                                          </p:spTgt>
                                        </p:tgtEl>
                                        <p:attrNameLst>
                                          <p:attrName>ppt_y</p:attrName>
                                        </p:attrNameLst>
                                      </p:cBhvr>
                                      <p:tavLst>
                                        <p:tav tm="0">
                                          <p:val>
                                            <p:strVal val="#ppt_y-.03"/>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37" presetClass="entr" presetSubtype="0" fill="hold" grpId="0" nodeType="clickEffect">
                                  <p:stCondLst>
                                    <p:cond delay="0"/>
                                  </p:stCondLst>
                                  <p:childTnLst>
                                    <p:set>
                                      <p:cBhvr>
                                        <p:cTn id="38" dur="1" fill="hold">
                                          <p:stCondLst>
                                            <p:cond delay="0"/>
                                          </p:stCondLst>
                                        </p:cTn>
                                        <p:tgtEl>
                                          <p:spTgt spid="5123">
                                            <p:txEl>
                                              <p:pRg st="3" end="3"/>
                                            </p:txEl>
                                          </p:spTgt>
                                        </p:tgtEl>
                                        <p:attrNameLst>
                                          <p:attrName>style.visibility</p:attrName>
                                        </p:attrNameLst>
                                      </p:cBhvr>
                                      <p:to>
                                        <p:strVal val="visible"/>
                                      </p:to>
                                    </p:set>
                                    <p:animEffect transition="in" filter="fade">
                                      <p:cBhvr>
                                        <p:cTn id="39" dur="1000"/>
                                        <p:tgtEl>
                                          <p:spTgt spid="5123">
                                            <p:txEl>
                                              <p:pRg st="3" end="3"/>
                                            </p:txEl>
                                          </p:spTgt>
                                        </p:tgtEl>
                                      </p:cBhvr>
                                    </p:animEffect>
                                    <p:anim calcmode="lin" valueType="num">
                                      <p:cBhvr>
                                        <p:cTn id="40" dur="1000" fill="hold"/>
                                        <p:tgtEl>
                                          <p:spTgt spid="5123">
                                            <p:txEl>
                                              <p:pRg st="3" end="3"/>
                                            </p:txEl>
                                          </p:spTgt>
                                        </p:tgtEl>
                                        <p:attrNameLst>
                                          <p:attrName>ppt_x</p:attrName>
                                        </p:attrNameLst>
                                      </p:cBhvr>
                                      <p:tavLst>
                                        <p:tav tm="0">
                                          <p:val>
                                            <p:strVal val="#ppt_x"/>
                                          </p:val>
                                        </p:tav>
                                        <p:tav tm="100000">
                                          <p:val>
                                            <p:strVal val="#ppt_x"/>
                                          </p:val>
                                        </p:tav>
                                      </p:tavLst>
                                    </p:anim>
                                    <p:anim calcmode="lin" valueType="num">
                                      <p:cBhvr>
                                        <p:cTn id="41" dur="898" decel="100000" fill="hold"/>
                                        <p:tgtEl>
                                          <p:spTgt spid="5123">
                                            <p:txEl>
                                              <p:pRg st="3" end="3"/>
                                            </p:txEl>
                                          </p:spTgt>
                                        </p:tgtEl>
                                        <p:attrNameLst>
                                          <p:attrName>ppt_y</p:attrName>
                                        </p:attrNameLst>
                                      </p:cBhvr>
                                      <p:tavLst>
                                        <p:tav tm="0">
                                          <p:val>
                                            <p:strVal val="#ppt_y+1"/>
                                          </p:val>
                                        </p:tav>
                                        <p:tav tm="100000">
                                          <p:val>
                                            <p:strVal val="#ppt_y-.03"/>
                                          </p:val>
                                        </p:tav>
                                      </p:tavLst>
                                    </p:anim>
                                    <p:anim calcmode="lin" valueType="num">
                                      <p:cBhvr>
                                        <p:cTn id="42" dur="100" accel="100000" fill="hold">
                                          <p:stCondLst>
                                            <p:cond delay="898"/>
                                          </p:stCondLst>
                                        </p:cTn>
                                        <p:tgtEl>
                                          <p:spTgt spid="5123">
                                            <p:txEl>
                                              <p:pRg st="3" end="3"/>
                                            </p:txEl>
                                          </p:spTgt>
                                        </p:tgtEl>
                                        <p:attrNameLst>
                                          <p:attrName>ppt_y</p:attrName>
                                        </p:attrNameLst>
                                      </p:cBhvr>
                                      <p:tavLst>
                                        <p:tav tm="0">
                                          <p:val>
                                            <p:strVal val="#ppt_y-.03"/>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37" presetClass="entr" presetSubtype="0" fill="hold" grpId="0" nodeType="clickEffect">
                                  <p:stCondLst>
                                    <p:cond delay="0"/>
                                  </p:stCondLst>
                                  <p:childTnLst>
                                    <p:set>
                                      <p:cBhvr>
                                        <p:cTn id="46" dur="1" fill="hold">
                                          <p:stCondLst>
                                            <p:cond delay="0"/>
                                          </p:stCondLst>
                                        </p:cTn>
                                        <p:tgtEl>
                                          <p:spTgt spid="5123">
                                            <p:txEl>
                                              <p:pRg st="4" end="4"/>
                                            </p:txEl>
                                          </p:spTgt>
                                        </p:tgtEl>
                                        <p:attrNameLst>
                                          <p:attrName>style.visibility</p:attrName>
                                        </p:attrNameLst>
                                      </p:cBhvr>
                                      <p:to>
                                        <p:strVal val="visible"/>
                                      </p:to>
                                    </p:set>
                                    <p:animEffect transition="in" filter="fade">
                                      <p:cBhvr>
                                        <p:cTn id="47" dur="1000"/>
                                        <p:tgtEl>
                                          <p:spTgt spid="5123">
                                            <p:txEl>
                                              <p:pRg st="4" end="4"/>
                                            </p:txEl>
                                          </p:spTgt>
                                        </p:tgtEl>
                                      </p:cBhvr>
                                    </p:animEffect>
                                    <p:anim calcmode="lin" valueType="num">
                                      <p:cBhvr>
                                        <p:cTn id="48" dur="1000" fill="hold"/>
                                        <p:tgtEl>
                                          <p:spTgt spid="5123">
                                            <p:txEl>
                                              <p:pRg st="4" end="4"/>
                                            </p:txEl>
                                          </p:spTgt>
                                        </p:tgtEl>
                                        <p:attrNameLst>
                                          <p:attrName>ppt_x</p:attrName>
                                        </p:attrNameLst>
                                      </p:cBhvr>
                                      <p:tavLst>
                                        <p:tav tm="0">
                                          <p:val>
                                            <p:strVal val="#ppt_x"/>
                                          </p:val>
                                        </p:tav>
                                        <p:tav tm="100000">
                                          <p:val>
                                            <p:strVal val="#ppt_x"/>
                                          </p:val>
                                        </p:tav>
                                      </p:tavLst>
                                    </p:anim>
                                    <p:anim calcmode="lin" valueType="num">
                                      <p:cBhvr>
                                        <p:cTn id="49" dur="898" decel="100000" fill="hold"/>
                                        <p:tgtEl>
                                          <p:spTgt spid="5123">
                                            <p:txEl>
                                              <p:pRg st="4" end="4"/>
                                            </p:txEl>
                                          </p:spTgt>
                                        </p:tgtEl>
                                        <p:attrNameLst>
                                          <p:attrName>ppt_y</p:attrName>
                                        </p:attrNameLst>
                                      </p:cBhvr>
                                      <p:tavLst>
                                        <p:tav tm="0">
                                          <p:val>
                                            <p:strVal val="#ppt_y+1"/>
                                          </p:val>
                                        </p:tav>
                                        <p:tav tm="100000">
                                          <p:val>
                                            <p:strVal val="#ppt_y-.03"/>
                                          </p:val>
                                        </p:tav>
                                      </p:tavLst>
                                    </p:anim>
                                    <p:anim calcmode="lin" valueType="num">
                                      <p:cBhvr>
                                        <p:cTn id="50" dur="100" accel="100000" fill="hold">
                                          <p:stCondLst>
                                            <p:cond delay="898"/>
                                          </p:stCondLst>
                                        </p:cTn>
                                        <p:tgtEl>
                                          <p:spTgt spid="5123">
                                            <p:txEl>
                                              <p:pRg st="4" end="4"/>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p:bldP spid="512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28625" y="1214438"/>
            <a:ext cx="8229600" cy="4805362"/>
          </a:xfrm>
        </p:spPr>
        <p:txBody>
          <a:bodyPr>
            <a:normAutofit/>
          </a:bodyPr>
          <a:lstStyle/>
          <a:p>
            <a:pPr>
              <a:lnSpc>
                <a:spcPct val="90000"/>
              </a:lnSpc>
            </a:pPr>
            <a:r>
              <a:rPr lang="en-GB" sz="2300">
                <a:latin typeface="Lucida Sans Unicode" charset="0"/>
              </a:rPr>
              <a:t>Diabetes mellitus (DM) is a group of diseases characterized by high levels of blood glucose resulting from defects in insulin production, insulin action, or both. </a:t>
            </a:r>
          </a:p>
          <a:p>
            <a:pPr>
              <a:lnSpc>
                <a:spcPct val="90000"/>
              </a:lnSpc>
            </a:pPr>
            <a:endParaRPr lang="en-GB" sz="2300">
              <a:latin typeface="Lucida Sans Unicode" charset="0"/>
            </a:endParaRPr>
          </a:p>
          <a:p>
            <a:pPr>
              <a:lnSpc>
                <a:spcPct val="90000"/>
              </a:lnSpc>
            </a:pPr>
            <a:r>
              <a:rPr lang="en-GB" sz="2300">
                <a:latin typeface="Lucida Sans Unicode" charset="0"/>
              </a:rPr>
              <a:t>The term diabetes mellitus describes a metabolic disorder of multiple aetiology characterized by chronic hyperglycaemia with disturbances of carbohydrate, fat and protein metabolism resulting from defects in insulin secretion, insulin action, or both.</a:t>
            </a:r>
          </a:p>
          <a:p>
            <a:pPr>
              <a:lnSpc>
                <a:spcPct val="90000"/>
              </a:lnSpc>
            </a:pPr>
            <a:endParaRPr lang="en-GB" sz="2300">
              <a:latin typeface="Lucida Sans Unicode" charset="0"/>
            </a:endParaRPr>
          </a:p>
          <a:p>
            <a:pPr>
              <a:lnSpc>
                <a:spcPct val="90000"/>
              </a:lnSpc>
            </a:pPr>
            <a:r>
              <a:rPr lang="en-GB" sz="2300">
                <a:latin typeface="Lucida Sans Unicode" charset="0"/>
              </a:rPr>
              <a:t>The effects of diabetes mellitus include long–term damage, dysfunction and failure of various organs.</a:t>
            </a:r>
          </a:p>
        </p:txBody>
      </p:sp>
      <p:sp>
        <p:nvSpPr>
          <p:cNvPr id="3" name="Title 2"/>
          <p:cNvSpPr>
            <a:spLocks noGrp="1"/>
          </p:cNvSpPr>
          <p:nvPr>
            <p:ph type="title"/>
          </p:nvPr>
        </p:nvSpPr>
        <p:spPr/>
        <p:txBody>
          <a:bodyPr>
            <a:normAutofit/>
          </a:bodyPr>
          <a:lstStyle/>
          <a:p>
            <a:pPr fontAlgn="auto">
              <a:spcAft>
                <a:spcPts val="0"/>
              </a:spcAft>
              <a:defRPr/>
            </a:pPr>
            <a:r>
              <a:rPr lang="en-GB" dirty="0" smtClean="0">
                <a:ea typeface="+mj-ea"/>
              </a:rPr>
              <a:t>What is diabetes? </a:t>
            </a:r>
            <a:br>
              <a:rPr lang="en-GB" dirty="0" smtClean="0">
                <a:ea typeface="+mj-ea"/>
              </a:rPr>
            </a:br>
            <a:endParaRPr lang="en-GB" dirty="0">
              <a:ea typeface="+mj-ea"/>
            </a:endParaRPr>
          </a:p>
        </p:txBody>
      </p:sp>
    </p:spTree>
    <p:extLst>
      <p:ext uri="{BB962C8B-B14F-4D97-AF65-F5344CB8AC3E}">
        <p14:creationId xmlns:p14="http://schemas.microsoft.com/office/powerpoint/2010/main" val="947571258"/>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ctr" eaLnBrk="1" hangingPunct="1">
              <a:defRPr/>
            </a:pPr>
            <a:r>
              <a:rPr lang="en-US" dirty="0" smtClean="0">
                <a:solidFill>
                  <a:srgbClr val="303000"/>
                </a:solidFill>
                <a:cs typeface="+mj-cs"/>
              </a:rPr>
              <a:t>Why Glucose Sensing??</a:t>
            </a:r>
          </a:p>
        </p:txBody>
      </p:sp>
      <p:sp>
        <p:nvSpPr>
          <p:cNvPr id="7171" name="Rectangle 3"/>
          <p:cNvSpPr>
            <a:spLocks noGrp="1" noChangeArrowheads="1"/>
          </p:cNvSpPr>
          <p:nvPr>
            <p:ph type="body" idx="1"/>
          </p:nvPr>
        </p:nvSpPr>
        <p:spPr/>
        <p:txBody>
          <a:bodyPr/>
          <a:lstStyle/>
          <a:p>
            <a:pPr eaLnBrk="1" hangingPunct="1">
              <a:lnSpc>
                <a:spcPct val="90000"/>
              </a:lnSpc>
              <a:defRPr/>
            </a:pPr>
            <a:r>
              <a:rPr lang="en-US" sz="2400" i="1" u="sng" dirty="0">
                <a:latin typeface="Arial" charset="0"/>
                <a:ea typeface="ＭＳ Ｐゴシック" charset="0"/>
              </a:rPr>
              <a:t>Goal</a:t>
            </a:r>
            <a:r>
              <a:rPr lang="en-US" sz="2400" i="1" dirty="0">
                <a:latin typeface="Arial" charset="0"/>
                <a:ea typeface="ＭＳ Ｐゴシック" charset="0"/>
              </a:rPr>
              <a:t>– Closing the Loop</a:t>
            </a:r>
          </a:p>
          <a:p>
            <a:pPr eaLnBrk="1" hangingPunct="1">
              <a:lnSpc>
                <a:spcPct val="90000"/>
              </a:lnSpc>
              <a:defRPr/>
            </a:pPr>
            <a:r>
              <a:rPr lang="en-US" sz="2400" i="1" dirty="0">
                <a:latin typeface="Arial" charset="0"/>
                <a:ea typeface="ＭＳ Ｐゴシック" charset="0"/>
              </a:rPr>
              <a:t>An artificial pancreas</a:t>
            </a:r>
          </a:p>
          <a:p>
            <a:pPr eaLnBrk="1" hangingPunct="1">
              <a:lnSpc>
                <a:spcPct val="90000"/>
              </a:lnSpc>
              <a:defRPr/>
            </a:pPr>
            <a:r>
              <a:rPr lang="en-US" sz="2400" i="1" dirty="0">
                <a:latin typeface="Arial" charset="0"/>
                <a:ea typeface="ＭＳ Ｐゴシック" charset="0"/>
              </a:rPr>
              <a:t>Provide accurate and specific data to control glucose levels – many individuals keep blood glucoses higher than optimal to avoid hypoglycemia</a:t>
            </a:r>
          </a:p>
          <a:p>
            <a:pPr eaLnBrk="1" hangingPunct="1">
              <a:lnSpc>
                <a:spcPct val="90000"/>
              </a:lnSpc>
              <a:defRPr/>
            </a:pPr>
            <a:r>
              <a:rPr lang="en-US" sz="2400" i="1" dirty="0">
                <a:latin typeface="Arial" charset="0"/>
                <a:ea typeface="ＭＳ Ｐゴシック" charset="0"/>
              </a:rPr>
              <a:t>Fear of hypoglycemia in the middle of the night– not waking up</a:t>
            </a:r>
          </a:p>
          <a:p>
            <a:pPr eaLnBrk="1" hangingPunct="1">
              <a:lnSpc>
                <a:spcPct val="90000"/>
              </a:lnSpc>
              <a:defRPr/>
            </a:pPr>
            <a:r>
              <a:rPr lang="ja-JP" altLang="en-US" sz="2400" i="1" dirty="0">
                <a:latin typeface="Arial" charset="0"/>
                <a:ea typeface="ＭＳ Ｐゴシック" charset="0"/>
              </a:rPr>
              <a:t>“</a:t>
            </a:r>
            <a:r>
              <a:rPr lang="en-US" altLang="ja-JP" sz="2400" i="1" dirty="0">
                <a:solidFill>
                  <a:srgbClr val="CC3300"/>
                </a:solidFill>
                <a:latin typeface="Arial" charset="0"/>
                <a:ea typeface="ＭＳ Ｐゴシック" charset="0"/>
              </a:rPr>
              <a:t>Take the worry</a:t>
            </a:r>
            <a:r>
              <a:rPr lang="ja-JP" altLang="en-US" sz="2400" i="1" dirty="0">
                <a:solidFill>
                  <a:srgbClr val="CC3300"/>
                </a:solidFill>
                <a:latin typeface="Arial" charset="0"/>
                <a:ea typeface="ＭＳ Ｐゴシック" charset="0"/>
              </a:rPr>
              <a:t>”</a:t>
            </a:r>
            <a:r>
              <a:rPr lang="en-US" altLang="ja-JP" sz="2400" i="1" dirty="0">
                <a:solidFill>
                  <a:srgbClr val="CC3300"/>
                </a:solidFill>
                <a:latin typeface="Arial" charset="0"/>
                <a:ea typeface="ＭＳ Ｐゴシック" charset="0"/>
              </a:rPr>
              <a:t> out of diabetes treatment – Type 1 patients in particular; parents, children and physicians</a:t>
            </a:r>
          </a:p>
          <a:p>
            <a:pPr eaLnBrk="1" hangingPunct="1">
              <a:lnSpc>
                <a:spcPct val="90000"/>
              </a:lnSpc>
              <a:buFontTx/>
              <a:buNone/>
              <a:defRPr/>
            </a:pPr>
            <a:endParaRPr lang="en-US" sz="2400" i="1" dirty="0">
              <a:latin typeface="Arial" charset="0"/>
              <a:ea typeface="ＭＳ Ｐゴシック" charset="0"/>
            </a:endParaRPr>
          </a:p>
        </p:txBody>
      </p:sp>
    </p:spTree>
    <p:extLst>
      <p:ext uri="{BB962C8B-B14F-4D97-AF65-F5344CB8AC3E}">
        <p14:creationId xmlns:p14="http://schemas.microsoft.com/office/powerpoint/2010/main" val="158972676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withEffect">
                                  <p:stCondLst>
                                    <p:cond delay="0"/>
                                  </p:stCondLst>
                                  <p:childTnLst>
                                    <p:set>
                                      <p:cBhvr>
                                        <p:cTn id="6" dur="1" fill="hold">
                                          <p:stCondLst>
                                            <p:cond delay="0"/>
                                          </p:stCondLst>
                                        </p:cTn>
                                        <p:tgtEl>
                                          <p:spTgt spid="7170"/>
                                        </p:tgtEl>
                                        <p:attrNameLst>
                                          <p:attrName>style.visibility</p:attrName>
                                        </p:attrNameLst>
                                      </p:cBhvr>
                                      <p:to>
                                        <p:strVal val="visible"/>
                                      </p:to>
                                    </p:set>
                                    <p:animEffect transition="in" filter="dissolve">
                                      <p:cBhvr>
                                        <p:cTn id="7" dur="500"/>
                                        <p:tgtEl>
                                          <p:spTgt spid="717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171">
                                            <p:txEl>
                                              <p:pRg st="0" end="0"/>
                                            </p:txEl>
                                          </p:spTgt>
                                        </p:tgtEl>
                                        <p:attrNameLst>
                                          <p:attrName>style.visibility</p:attrName>
                                        </p:attrNameLst>
                                      </p:cBhvr>
                                      <p:to>
                                        <p:strVal val="visible"/>
                                      </p:to>
                                    </p:set>
                                    <p:animEffect transition="in" filter="dissolve">
                                      <p:cBhvr>
                                        <p:cTn id="12" dur="500"/>
                                        <p:tgtEl>
                                          <p:spTgt spid="7171">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7171">
                                            <p:txEl>
                                              <p:pRg st="1" end="1"/>
                                            </p:txEl>
                                          </p:spTgt>
                                        </p:tgtEl>
                                        <p:attrNameLst>
                                          <p:attrName>style.visibility</p:attrName>
                                        </p:attrNameLst>
                                      </p:cBhvr>
                                      <p:to>
                                        <p:strVal val="visible"/>
                                      </p:to>
                                    </p:set>
                                    <p:animEffect transition="in" filter="dissolve">
                                      <p:cBhvr>
                                        <p:cTn id="17" dur="500"/>
                                        <p:tgtEl>
                                          <p:spTgt spid="7171">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7171">
                                            <p:txEl>
                                              <p:pRg st="2" end="2"/>
                                            </p:txEl>
                                          </p:spTgt>
                                        </p:tgtEl>
                                        <p:attrNameLst>
                                          <p:attrName>style.visibility</p:attrName>
                                        </p:attrNameLst>
                                      </p:cBhvr>
                                      <p:to>
                                        <p:strVal val="visible"/>
                                      </p:to>
                                    </p:set>
                                    <p:animEffect transition="in" filter="dissolve">
                                      <p:cBhvr>
                                        <p:cTn id="22" dur="500"/>
                                        <p:tgtEl>
                                          <p:spTgt spid="7171">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7171">
                                            <p:txEl>
                                              <p:pRg st="3" end="3"/>
                                            </p:txEl>
                                          </p:spTgt>
                                        </p:tgtEl>
                                        <p:attrNameLst>
                                          <p:attrName>style.visibility</p:attrName>
                                        </p:attrNameLst>
                                      </p:cBhvr>
                                      <p:to>
                                        <p:strVal val="visible"/>
                                      </p:to>
                                    </p:set>
                                    <p:animEffect transition="in" filter="dissolve">
                                      <p:cBhvr>
                                        <p:cTn id="27" dur="500"/>
                                        <p:tgtEl>
                                          <p:spTgt spid="7171">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7171">
                                            <p:txEl>
                                              <p:pRg st="4" end="4"/>
                                            </p:txEl>
                                          </p:spTgt>
                                        </p:tgtEl>
                                        <p:attrNameLst>
                                          <p:attrName>style.visibility</p:attrName>
                                        </p:attrNameLst>
                                      </p:cBhvr>
                                      <p:to>
                                        <p:strVal val="visible"/>
                                      </p:to>
                                    </p:set>
                                    <p:animEffect transition="in" filter="dissolve">
                                      <p:cBhvr>
                                        <p:cTn id="32" dur="500"/>
                                        <p:tgtEl>
                                          <p:spTgt spid="717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p:bldP spid="7171" grpId="0" build="p"/>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algn="ctr" eaLnBrk="1" hangingPunct="1">
              <a:defRPr/>
            </a:pPr>
            <a:r>
              <a:rPr lang="en-US" sz="3200" dirty="0" smtClean="0">
                <a:solidFill>
                  <a:schemeClr val="bg1">
                    <a:lumMod val="10000"/>
                  </a:schemeClr>
                </a:solidFill>
                <a:cs typeface="+mj-cs"/>
              </a:rPr>
              <a:t>Optimal Conditions for Glucose Measurement</a:t>
            </a:r>
          </a:p>
        </p:txBody>
      </p:sp>
      <p:sp>
        <p:nvSpPr>
          <p:cNvPr id="8195" name="Rectangle 3"/>
          <p:cNvSpPr>
            <a:spLocks noGrp="1" noChangeArrowheads="1"/>
          </p:cNvSpPr>
          <p:nvPr>
            <p:ph type="body" idx="1"/>
          </p:nvPr>
        </p:nvSpPr>
        <p:spPr/>
        <p:txBody>
          <a:bodyPr/>
          <a:lstStyle/>
          <a:p>
            <a:pPr eaLnBrk="1" hangingPunct="1">
              <a:lnSpc>
                <a:spcPct val="90000"/>
              </a:lnSpc>
              <a:defRPr/>
            </a:pPr>
            <a:r>
              <a:rPr lang="en-US" sz="2800" i="1" dirty="0" smtClean="0">
                <a:solidFill>
                  <a:schemeClr val="tx1"/>
                </a:solidFill>
                <a:cs typeface="+mn-cs"/>
              </a:rPr>
              <a:t>Immediate availability of results and measurements</a:t>
            </a:r>
          </a:p>
          <a:p>
            <a:pPr eaLnBrk="1" hangingPunct="1">
              <a:lnSpc>
                <a:spcPct val="90000"/>
              </a:lnSpc>
              <a:defRPr/>
            </a:pPr>
            <a:r>
              <a:rPr lang="en-US" sz="2800" i="1" dirty="0" smtClean="0">
                <a:solidFill>
                  <a:schemeClr val="tx1"/>
                </a:solidFill>
                <a:cs typeface="+mn-cs"/>
              </a:rPr>
              <a:t>High frequency of measurements</a:t>
            </a:r>
          </a:p>
          <a:p>
            <a:pPr lvl="1" eaLnBrk="1" hangingPunct="1">
              <a:lnSpc>
                <a:spcPct val="90000"/>
              </a:lnSpc>
              <a:defRPr/>
            </a:pPr>
            <a:r>
              <a:rPr lang="en-US" sz="2400" i="1" dirty="0" smtClean="0"/>
              <a:t>Measurements every 2-5 minutes would be ideal</a:t>
            </a:r>
          </a:p>
          <a:p>
            <a:pPr lvl="1" eaLnBrk="1" hangingPunct="1">
              <a:lnSpc>
                <a:spcPct val="90000"/>
              </a:lnSpc>
              <a:defRPr/>
            </a:pPr>
            <a:r>
              <a:rPr lang="en-US" sz="2400" i="1" dirty="0" smtClean="0"/>
              <a:t>Ability to detect rapid rise or decline is necessity</a:t>
            </a:r>
          </a:p>
          <a:p>
            <a:pPr eaLnBrk="1" hangingPunct="1">
              <a:lnSpc>
                <a:spcPct val="90000"/>
              </a:lnSpc>
              <a:defRPr/>
            </a:pPr>
            <a:r>
              <a:rPr lang="en-US" sz="2800" i="1" dirty="0" smtClean="0">
                <a:solidFill>
                  <a:schemeClr val="tx1"/>
                </a:solidFill>
                <a:cs typeface="+mn-cs"/>
              </a:rPr>
              <a:t>Need quick signal stability after initiation or placement</a:t>
            </a:r>
          </a:p>
          <a:p>
            <a:pPr eaLnBrk="1" hangingPunct="1">
              <a:lnSpc>
                <a:spcPct val="90000"/>
              </a:lnSpc>
              <a:defRPr/>
            </a:pPr>
            <a:r>
              <a:rPr lang="en-US" sz="2800" i="1" dirty="0" smtClean="0">
                <a:solidFill>
                  <a:schemeClr val="tx1"/>
                </a:solidFill>
                <a:cs typeface="+mn-cs"/>
              </a:rPr>
              <a:t>Stability over prolonged period of time (&gt;3 days necessary)</a:t>
            </a:r>
          </a:p>
        </p:txBody>
      </p:sp>
    </p:spTree>
    <p:extLst>
      <p:ext uri="{BB962C8B-B14F-4D97-AF65-F5344CB8AC3E}">
        <p14:creationId xmlns:p14="http://schemas.microsoft.com/office/powerpoint/2010/main" val="1842091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withEffect">
                                  <p:stCondLst>
                                    <p:cond delay="0"/>
                                  </p:stCondLst>
                                  <p:childTnLst>
                                    <p:set>
                                      <p:cBhvr>
                                        <p:cTn id="6" dur="1" fill="hold">
                                          <p:stCondLst>
                                            <p:cond delay="0"/>
                                          </p:stCondLst>
                                        </p:cTn>
                                        <p:tgtEl>
                                          <p:spTgt spid="8194"/>
                                        </p:tgtEl>
                                        <p:attrNameLst>
                                          <p:attrName>style.visibility</p:attrName>
                                        </p:attrNameLst>
                                      </p:cBhvr>
                                      <p:to>
                                        <p:strVal val="visible"/>
                                      </p:to>
                                    </p:set>
                                    <p:animEffect transition="in" filter="dissolve">
                                      <p:cBhvr>
                                        <p:cTn id="7" dur="500"/>
                                        <p:tgtEl>
                                          <p:spTgt spid="819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195">
                                            <p:txEl>
                                              <p:pRg st="0" end="0"/>
                                            </p:txEl>
                                          </p:spTgt>
                                        </p:tgtEl>
                                        <p:attrNameLst>
                                          <p:attrName>style.visibility</p:attrName>
                                        </p:attrNameLst>
                                      </p:cBhvr>
                                      <p:to>
                                        <p:strVal val="visible"/>
                                      </p:to>
                                    </p:set>
                                    <p:animEffect transition="in" filter="dissolve">
                                      <p:cBhvr>
                                        <p:cTn id="12" dur="500"/>
                                        <p:tgtEl>
                                          <p:spTgt spid="8195">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8195">
                                            <p:txEl>
                                              <p:pRg st="1" end="1"/>
                                            </p:txEl>
                                          </p:spTgt>
                                        </p:tgtEl>
                                        <p:attrNameLst>
                                          <p:attrName>style.visibility</p:attrName>
                                        </p:attrNameLst>
                                      </p:cBhvr>
                                      <p:to>
                                        <p:strVal val="visible"/>
                                      </p:to>
                                    </p:set>
                                    <p:animEffect transition="in" filter="dissolve">
                                      <p:cBhvr>
                                        <p:cTn id="17" dur="500"/>
                                        <p:tgtEl>
                                          <p:spTgt spid="8195">
                                            <p:txEl>
                                              <p:pRg st="1" end="1"/>
                                            </p:txEl>
                                          </p:spTgt>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8195">
                                            <p:txEl>
                                              <p:pRg st="2" end="2"/>
                                            </p:txEl>
                                          </p:spTgt>
                                        </p:tgtEl>
                                        <p:attrNameLst>
                                          <p:attrName>style.visibility</p:attrName>
                                        </p:attrNameLst>
                                      </p:cBhvr>
                                      <p:to>
                                        <p:strVal val="visible"/>
                                      </p:to>
                                    </p:set>
                                    <p:animEffect transition="in" filter="dissolve">
                                      <p:cBhvr>
                                        <p:cTn id="20" dur="500"/>
                                        <p:tgtEl>
                                          <p:spTgt spid="8195">
                                            <p:txEl>
                                              <p:pRg st="2" end="2"/>
                                            </p:txEl>
                                          </p:spTgt>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8195">
                                            <p:txEl>
                                              <p:pRg st="3" end="3"/>
                                            </p:txEl>
                                          </p:spTgt>
                                        </p:tgtEl>
                                        <p:attrNameLst>
                                          <p:attrName>style.visibility</p:attrName>
                                        </p:attrNameLst>
                                      </p:cBhvr>
                                      <p:to>
                                        <p:strVal val="visible"/>
                                      </p:to>
                                    </p:set>
                                    <p:animEffect transition="in" filter="dissolve">
                                      <p:cBhvr>
                                        <p:cTn id="23" dur="500"/>
                                        <p:tgtEl>
                                          <p:spTgt spid="8195">
                                            <p:txEl>
                                              <p:pRg st="3" end="3"/>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8195">
                                            <p:txEl>
                                              <p:pRg st="4" end="4"/>
                                            </p:txEl>
                                          </p:spTgt>
                                        </p:tgtEl>
                                        <p:attrNameLst>
                                          <p:attrName>style.visibility</p:attrName>
                                        </p:attrNameLst>
                                      </p:cBhvr>
                                      <p:to>
                                        <p:strVal val="visible"/>
                                      </p:to>
                                    </p:set>
                                    <p:animEffect transition="in" filter="dissolve">
                                      <p:cBhvr>
                                        <p:cTn id="28" dur="500"/>
                                        <p:tgtEl>
                                          <p:spTgt spid="8195">
                                            <p:txEl>
                                              <p:pRg st="4" end="4"/>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8195">
                                            <p:txEl>
                                              <p:pRg st="5" end="5"/>
                                            </p:txEl>
                                          </p:spTgt>
                                        </p:tgtEl>
                                        <p:attrNameLst>
                                          <p:attrName>style.visibility</p:attrName>
                                        </p:attrNameLst>
                                      </p:cBhvr>
                                      <p:to>
                                        <p:strVal val="visible"/>
                                      </p:to>
                                    </p:set>
                                    <p:animEffect transition="in" filter="dissolve">
                                      <p:cBhvr>
                                        <p:cTn id="33" dur="500"/>
                                        <p:tgtEl>
                                          <p:spTgt spid="819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p:bldP spid="8195"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9" name="Rectangle 21"/>
          <p:cNvSpPr>
            <a:spLocks noChangeArrowheads="1"/>
          </p:cNvSpPr>
          <p:nvPr/>
        </p:nvSpPr>
        <p:spPr bwMode="auto">
          <a:xfrm>
            <a:off x="2743200" y="3886200"/>
            <a:ext cx="152400" cy="762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2053" name="Rectangle 5"/>
          <p:cNvSpPr>
            <a:spLocks noGrp="1" noChangeArrowheads="1"/>
          </p:cNvSpPr>
          <p:nvPr>
            <p:ph type="subTitle" idx="1"/>
          </p:nvPr>
        </p:nvSpPr>
        <p:spPr>
          <a:xfrm>
            <a:off x="838200" y="5715000"/>
            <a:ext cx="4930775" cy="609600"/>
          </a:xfrm>
        </p:spPr>
        <p:txBody>
          <a:bodyPr/>
          <a:lstStyle/>
          <a:p>
            <a:pPr>
              <a:lnSpc>
                <a:spcPct val="80000"/>
              </a:lnSpc>
              <a:defRPr/>
            </a:pPr>
            <a:r>
              <a:rPr lang="en-US" sz="2000">
                <a:solidFill>
                  <a:srgbClr val="005195"/>
                </a:solidFill>
                <a:latin typeface="Arial" charset="0"/>
                <a:ea typeface="ＭＳ Ｐゴシック" charset="0"/>
              </a:rPr>
              <a:t>First CGM-ready insulin pump with automatic insulin shut-off mechanism</a:t>
            </a:r>
          </a:p>
          <a:p>
            <a:pPr>
              <a:lnSpc>
                <a:spcPct val="80000"/>
              </a:lnSpc>
              <a:defRPr/>
            </a:pPr>
            <a:r>
              <a:rPr lang="fr-CH" sz="1000">
                <a:solidFill>
                  <a:schemeClr val="accent2"/>
                </a:solidFill>
                <a:latin typeface="Arial" charset="0"/>
                <a:ea typeface="ＭＳ Ｐゴシック" charset="0"/>
              </a:rPr>
              <a:t> </a:t>
            </a:r>
            <a:endParaRPr lang="en-US" sz="1000">
              <a:solidFill>
                <a:schemeClr val="accent2"/>
              </a:solidFill>
              <a:latin typeface="Arial" charset="0"/>
              <a:ea typeface="ＭＳ Ｐゴシック" charset="0"/>
            </a:endParaRPr>
          </a:p>
          <a:p>
            <a:pPr>
              <a:lnSpc>
                <a:spcPct val="80000"/>
              </a:lnSpc>
              <a:defRPr/>
            </a:pPr>
            <a:r>
              <a:rPr lang="en-US" sz="500">
                <a:solidFill>
                  <a:schemeClr val="accent2"/>
                </a:solidFill>
                <a:latin typeface="Arial" charset="0"/>
                <a:ea typeface="ＭＳ Ｐゴシック" charset="0"/>
              </a:rPr>
              <a:t> </a:t>
            </a:r>
          </a:p>
          <a:p>
            <a:pPr>
              <a:lnSpc>
                <a:spcPct val="80000"/>
              </a:lnSpc>
              <a:defRPr/>
            </a:pPr>
            <a:r>
              <a:rPr lang="en-US" sz="500">
                <a:solidFill>
                  <a:srgbClr val="005195"/>
                </a:solidFill>
                <a:latin typeface="Arial" charset="0"/>
                <a:ea typeface="ＭＳ Ｐゴシック" charset="0"/>
              </a:rPr>
              <a:t>Medtronic Confidential – June 2009</a:t>
            </a:r>
          </a:p>
        </p:txBody>
      </p:sp>
      <p:sp>
        <p:nvSpPr>
          <p:cNvPr id="2054" name="Rectangle 6"/>
          <p:cNvSpPr>
            <a:spLocks noGrp="1" noChangeArrowheads="1"/>
          </p:cNvSpPr>
          <p:nvPr>
            <p:ph type="ctrTitle"/>
          </p:nvPr>
        </p:nvSpPr>
        <p:spPr>
          <a:xfrm>
            <a:off x="838200" y="381000"/>
            <a:ext cx="7391400" cy="762000"/>
          </a:xfrm>
        </p:spPr>
        <p:txBody>
          <a:bodyPr/>
          <a:lstStyle/>
          <a:p>
            <a:pPr>
              <a:defRPr/>
            </a:pPr>
            <a:r>
              <a:rPr lang="en-US" sz="3200" dirty="0" err="1">
                <a:solidFill>
                  <a:srgbClr val="303000"/>
                </a:solidFill>
                <a:latin typeface="Arial" charset="0"/>
                <a:ea typeface="ＭＳ Ｐゴシック" charset="0"/>
              </a:rPr>
              <a:t>MiniMed</a:t>
            </a:r>
            <a:r>
              <a:rPr lang="en-US" sz="3200" dirty="0">
                <a:solidFill>
                  <a:srgbClr val="303000"/>
                </a:solidFill>
                <a:latin typeface="Arial" charset="0"/>
                <a:ea typeface="ＭＳ Ｐゴシック" charset="0"/>
              </a:rPr>
              <a:t> Paradigm</a:t>
            </a:r>
            <a:r>
              <a:rPr lang="en-US" sz="3200" baseline="30000" dirty="0">
                <a:solidFill>
                  <a:srgbClr val="303000"/>
                </a:solidFill>
                <a:latin typeface="Arial" charset="0"/>
                <a:ea typeface="ＭＳ Ｐゴシック" charset="0"/>
                <a:cs typeface="Arial" charset="0"/>
              </a:rPr>
              <a:t>®</a:t>
            </a:r>
            <a:r>
              <a:rPr lang="en-US" sz="3200" dirty="0">
                <a:solidFill>
                  <a:srgbClr val="303000"/>
                </a:solidFill>
                <a:latin typeface="Arial" charset="0"/>
                <a:ea typeface="ＭＳ Ｐゴシック" charset="0"/>
              </a:rPr>
              <a:t> </a:t>
            </a:r>
            <a:r>
              <a:rPr lang="en-US" sz="3200" dirty="0" err="1">
                <a:solidFill>
                  <a:srgbClr val="303000"/>
                </a:solidFill>
                <a:latin typeface="Arial" charset="0"/>
                <a:ea typeface="ＭＳ Ｐゴシック" charset="0"/>
              </a:rPr>
              <a:t>Veo</a:t>
            </a:r>
            <a:r>
              <a:rPr lang="en-US" sz="3200" dirty="0">
                <a:solidFill>
                  <a:srgbClr val="303000"/>
                </a:solidFill>
                <a:latin typeface="Arial" charset="0"/>
                <a:ea typeface="ＭＳ Ｐゴシック" charset="0"/>
                <a:cs typeface="Arial" charset="0"/>
              </a:rPr>
              <a:t>™</a:t>
            </a:r>
            <a:r>
              <a:rPr lang="en-US" sz="3200" dirty="0">
                <a:solidFill>
                  <a:srgbClr val="303000"/>
                </a:solidFill>
                <a:latin typeface="Arial" charset="0"/>
                <a:ea typeface="ＭＳ Ｐゴシック" charset="0"/>
              </a:rPr>
              <a:t> System</a:t>
            </a:r>
            <a:br>
              <a:rPr lang="en-US" sz="3200" dirty="0">
                <a:solidFill>
                  <a:srgbClr val="303000"/>
                </a:solidFill>
                <a:latin typeface="Arial" charset="0"/>
                <a:ea typeface="ＭＳ Ｐゴシック" charset="0"/>
              </a:rPr>
            </a:br>
            <a:r>
              <a:rPr lang="en-US" sz="3200" i="1" dirty="0">
                <a:solidFill>
                  <a:schemeClr val="bg1">
                    <a:lumMod val="10000"/>
                  </a:schemeClr>
                </a:solidFill>
                <a:latin typeface="Arial" charset="0"/>
                <a:ea typeface="ＭＳ Ｐゴシック" charset="0"/>
              </a:rPr>
              <a:t>A new era in diabetes management</a:t>
            </a:r>
          </a:p>
        </p:txBody>
      </p:sp>
      <p:pic>
        <p:nvPicPr>
          <p:cNvPr id="156677" name="Picture 22" descr="Veo System superray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435031">
            <a:off x="1316250" y="1295400"/>
            <a:ext cx="6553200" cy="491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94485733"/>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5778" name="Rectangle 2"/>
          <p:cNvSpPr>
            <a:spLocks noGrp="1" noChangeArrowheads="1"/>
          </p:cNvSpPr>
          <p:nvPr>
            <p:ph type="title"/>
          </p:nvPr>
        </p:nvSpPr>
        <p:spPr>
          <a:xfrm>
            <a:off x="609600" y="457200"/>
            <a:ext cx="8153400" cy="876300"/>
          </a:xfrm>
        </p:spPr>
        <p:txBody>
          <a:bodyPr/>
          <a:lstStyle/>
          <a:p>
            <a:pPr>
              <a:defRPr/>
            </a:pPr>
            <a:r>
              <a:rPr lang="fr-CH" sz="3200" dirty="0">
                <a:solidFill>
                  <a:srgbClr val="303000"/>
                </a:solidFill>
              </a:rPr>
              <a:t>Is </a:t>
            </a:r>
            <a:r>
              <a:rPr lang="fr-CH" sz="3200" dirty="0" err="1">
                <a:solidFill>
                  <a:srgbClr val="303000"/>
                </a:solidFill>
              </a:rPr>
              <a:t>Hypoglycaemia</a:t>
            </a:r>
            <a:r>
              <a:rPr lang="fr-CH" sz="3200" dirty="0">
                <a:solidFill>
                  <a:srgbClr val="303000"/>
                </a:solidFill>
              </a:rPr>
              <a:t> a </a:t>
            </a:r>
            <a:r>
              <a:rPr lang="fr-CH" sz="3200" dirty="0" err="1">
                <a:solidFill>
                  <a:srgbClr val="303000"/>
                </a:solidFill>
              </a:rPr>
              <a:t>Clinical</a:t>
            </a:r>
            <a:r>
              <a:rPr lang="fr-CH" sz="3200" dirty="0">
                <a:solidFill>
                  <a:srgbClr val="303000"/>
                </a:solidFill>
              </a:rPr>
              <a:t> Challenge?</a:t>
            </a:r>
            <a:endParaRPr lang="en-US" sz="3200" dirty="0">
              <a:solidFill>
                <a:srgbClr val="303000"/>
              </a:solidFill>
            </a:endParaRPr>
          </a:p>
        </p:txBody>
      </p:sp>
      <p:sp>
        <p:nvSpPr>
          <p:cNvPr id="715779" name="Rectangle 3"/>
          <p:cNvSpPr>
            <a:spLocks noGrp="1" noChangeArrowheads="1"/>
          </p:cNvSpPr>
          <p:nvPr>
            <p:ph type="body" idx="1"/>
          </p:nvPr>
        </p:nvSpPr>
        <p:spPr>
          <a:xfrm>
            <a:off x="457200" y="1676400"/>
            <a:ext cx="7391400" cy="4419600"/>
          </a:xfrm>
        </p:spPr>
        <p:txBody>
          <a:bodyPr/>
          <a:lstStyle/>
          <a:p>
            <a:pPr>
              <a:defRPr/>
            </a:pPr>
            <a:r>
              <a:rPr lang="fr-CH" dirty="0"/>
              <a:t>Do </a:t>
            </a:r>
            <a:r>
              <a:rPr lang="fr-CH" dirty="0" err="1" smtClean="0"/>
              <a:t>some</a:t>
            </a:r>
            <a:r>
              <a:rPr lang="fr-CH" dirty="0" smtClean="0"/>
              <a:t> </a:t>
            </a:r>
            <a:r>
              <a:rPr lang="fr-CH" dirty="0"/>
              <a:t>patients </a:t>
            </a:r>
            <a:r>
              <a:rPr lang="fr-CH" dirty="0" err="1"/>
              <a:t>suffer</a:t>
            </a:r>
            <a:r>
              <a:rPr lang="fr-CH" dirty="0"/>
              <a:t> </a:t>
            </a:r>
            <a:r>
              <a:rPr lang="fr-CH" dirty="0" err="1"/>
              <a:t>from</a:t>
            </a:r>
            <a:r>
              <a:rPr lang="fr-CH" dirty="0"/>
              <a:t>:</a:t>
            </a:r>
          </a:p>
          <a:p>
            <a:pPr lvl="1">
              <a:defRPr/>
            </a:pPr>
            <a:r>
              <a:rPr lang="fr-CH" sz="1800" dirty="0" err="1"/>
              <a:t>Hypoglycaemia</a:t>
            </a:r>
            <a:r>
              <a:rPr lang="fr-CH" sz="1800" dirty="0"/>
              <a:t> </a:t>
            </a:r>
            <a:r>
              <a:rPr lang="fr-CH" sz="1800" dirty="0" err="1"/>
              <a:t>Unawareness</a:t>
            </a:r>
            <a:r>
              <a:rPr lang="fr-CH" sz="1800" dirty="0"/>
              <a:t>?</a:t>
            </a:r>
          </a:p>
          <a:p>
            <a:pPr lvl="1">
              <a:defRPr/>
            </a:pPr>
            <a:r>
              <a:rPr lang="fr-CH" sz="1800" dirty="0"/>
              <a:t>Nocturnal </a:t>
            </a:r>
            <a:r>
              <a:rPr lang="fr-CH" sz="1800" dirty="0" err="1"/>
              <a:t>Hypoglycaemia</a:t>
            </a:r>
            <a:r>
              <a:rPr lang="fr-CH" sz="1800" dirty="0"/>
              <a:t>?</a:t>
            </a:r>
          </a:p>
          <a:p>
            <a:pPr lvl="1">
              <a:defRPr/>
            </a:pPr>
            <a:r>
              <a:rPr lang="fr-CH" sz="1800" dirty="0"/>
              <a:t>Or a </a:t>
            </a:r>
            <a:r>
              <a:rPr lang="fr-CH" sz="1800" dirty="0" err="1"/>
              <a:t>fear</a:t>
            </a:r>
            <a:r>
              <a:rPr lang="fr-CH" sz="1800" dirty="0"/>
              <a:t> of </a:t>
            </a:r>
            <a:r>
              <a:rPr lang="fr-CH" sz="1800" dirty="0" err="1"/>
              <a:t>Hypoglycaemia</a:t>
            </a:r>
            <a:r>
              <a:rPr lang="fr-CH" sz="1800" dirty="0"/>
              <a:t>?</a:t>
            </a:r>
            <a:endParaRPr lang="en-US" sz="1800" dirty="0"/>
          </a:p>
        </p:txBody>
      </p:sp>
      <p:pic>
        <p:nvPicPr>
          <p:cNvPr id="715784"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3400" y="3581400"/>
            <a:ext cx="4448175" cy="2495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spTree>
    <p:extLst>
      <p:ext uri="{BB962C8B-B14F-4D97-AF65-F5344CB8AC3E}">
        <p14:creationId xmlns:p14="http://schemas.microsoft.com/office/powerpoint/2010/main" val="302030643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715784"/>
                                        </p:tgtEl>
                                        <p:attrNameLst>
                                          <p:attrName>style.visibility</p:attrName>
                                        </p:attrNameLst>
                                      </p:cBhvr>
                                      <p:to>
                                        <p:strVal val="visible"/>
                                      </p:to>
                                    </p:set>
                                    <p:animEffect transition="in" filter="fade">
                                      <p:cBhvr>
                                        <p:cTn id="7" dur="2000"/>
                                        <p:tgtEl>
                                          <p:spTgt spid="7157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6258" name="Rectangle 2"/>
          <p:cNvSpPr>
            <a:spLocks noChangeArrowheads="1"/>
          </p:cNvSpPr>
          <p:nvPr/>
        </p:nvSpPr>
        <p:spPr bwMode="auto">
          <a:xfrm>
            <a:off x="381000" y="114300"/>
            <a:ext cx="7858125" cy="946150"/>
          </a:xfrm>
          <a:prstGeom prst="rect">
            <a:avLst/>
          </a:prstGeom>
          <a:noFill/>
          <a:ln>
            <a:noFill/>
          </a:ln>
          <a:effectLst>
            <a:outerShdw blurRad="63500" dist="12700" dir="5400000" algn="ctr" rotWithShape="0">
              <a:schemeClr val="bg2">
                <a:alpha val="50000"/>
              </a:scheme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a:defRPr/>
            </a:pPr>
            <a:endParaRPr lang="en-GB" b="1">
              <a:solidFill>
                <a:srgbClr val="FF9900"/>
              </a:solidFill>
              <a:ea typeface="MS PGothic" charset="0"/>
              <a:cs typeface="MS PGothic" charset="0"/>
            </a:endParaRPr>
          </a:p>
        </p:txBody>
      </p:sp>
      <p:sp>
        <p:nvSpPr>
          <p:cNvPr id="736297" name="Rectangle 41"/>
          <p:cNvSpPr>
            <a:spLocks noChangeArrowheads="1"/>
          </p:cNvSpPr>
          <p:nvPr/>
        </p:nvSpPr>
        <p:spPr bwMode="auto">
          <a:xfrm>
            <a:off x="152400" y="381000"/>
            <a:ext cx="8307388"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r>
              <a:rPr lang="en-US" sz="4400" b="1" dirty="0">
                <a:solidFill>
                  <a:srgbClr val="303000"/>
                </a:solidFill>
                <a:ea typeface="MS PGothic" charset="0"/>
                <a:cs typeface="MS PGothic" charset="0"/>
              </a:rPr>
              <a:t>Why Is Continuous Glucose Monitoring in Diabetes So Important? </a:t>
            </a:r>
          </a:p>
        </p:txBody>
      </p:sp>
      <p:sp>
        <p:nvSpPr>
          <p:cNvPr id="736298" name="Text Box 42"/>
          <p:cNvSpPr txBox="1">
            <a:spLocks noChangeArrowheads="1"/>
          </p:cNvSpPr>
          <p:nvPr/>
        </p:nvSpPr>
        <p:spPr bwMode="auto">
          <a:xfrm>
            <a:off x="207963" y="5454650"/>
            <a:ext cx="8785225" cy="584775"/>
          </a:xfrm>
          <a:prstGeom prst="rect">
            <a:avLst/>
          </a:prstGeom>
          <a:noFill/>
          <a:ln w="28575">
            <a:solidFill>
              <a:srgbClr val="FF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lIns="0" rIns="0">
            <a:spAutoFit/>
          </a:bodyPr>
          <a:lstStyle/>
          <a:p>
            <a:pPr>
              <a:defRPr/>
            </a:pPr>
            <a:r>
              <a:rPr lang="en-US" b="1">
                <a:solidFill>
                  <a:srgbClr val="FF6600"/>
                </a:solidFill>
              </a:rPr>
              <a:t>CGM completes the fingerstick picture. The use of alerts allow early patient intervention to reduce the severity and duration of highs and lows</a:t>
            </a:r>
          </a:p>
        </p:txBody>
      </p:sp>
      <p:grpSp>
        <p:nvGrpSpPr>
          <p:cNvPr id="160772" name="Group 49"/>
          <p:cNvGrpSpPr>
            <a:grpSpLocks/>
          </p:cNvGrpSpPr>
          <p:nvPr/>
        </p:nvGrpSpPr>
        <p:grpSpPr bwMode="auto">
          <a:xfrm>
            <a:off x="990600" y="1371600"/>
            <a:ext cx="7162800" cy="3935413"/>
            <a:chOff x="624" y="864"/>
            <a:chExt cx="4512" cy="2479"/>
          </a:xfrm>
        </p:grpSpPr>
        <p:grpSp>
          <p:nvGrpSpPr>
            <p:cNvPr id="160773" name="Group 3"/>
            <p:cNvGrpSpPr>
              <a:grpSpLocks/>
            </p:cNvGrpSpPr>
            <p:nvPr/>
          </p:nvGrpSpPr>
          <p:grpSpPr bwMode="auto">
            <a:xfrm>
              <a:off x="624" y="875"/>
              <a:ext cx="4505" cy="2468"/>
              <a:chOff x="631" y="1103"/>
              <a:chExt cx="4505" cy="2468"/>
            </a:xfrm>
          </p:grpSpPr>
          <p:grpSp>
            <p:nvGrpSpPr>
              <p:cNvPr id="160775" name="Group 4"/>
              <p:cNvGrpSpPr>
                <a:grpSpLocks/>
              </p:cNvGrpSpPr>
              <p:nvPr/>
            </p:nvGrpSpPr>
            <p:grpSpPr bwMode="auto">
              <a:xfrm>
                <a:off x="2177" y="2122"/>
                <a:ext cx="1462" cy="919"/>
                <a:chOff x="3680" y="1240"/>
                <a:chExt cx="860" cy="634"/>
              </a:xfrm>
            </p:grpSpPr>
            <p:pic>
              <p:nvPicPr>
                <p:cNvPr id="736261" name="Picture 5" descr="Hightech-orange-line"/>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80" y="1240"/>
                  <a:ext cx="860" cy="6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pic>
              <p:nvPicPr>
                <p:cNvPr id="160808" name="Picture 6" descr="red_ball"/>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59" y="1517"/>
                  <a:ext cx="39" cy="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0809" name="Picture 7" descr="red_ball"/>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40" y="1550"/>
                  <a:ext cx="38" cy="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0810" name="Picture 8" descr="red_ball"/>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39" y="1593"/>
                  <a:ext cx="39" cy="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0811" name="Picture 9" descr="red_ball"/>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429" y="1485"/>
                  <a:ext cx="38" cy="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60776" name="Picture 10" descr="CGMS_sensor_fingers_original"/>
              <p:cNvPicPr>
                <a:picLocks noChangeAspect="1" noChangeArrowheads="1"/>
              </p:cNvPicPr>
              <p:nvPr/>
            </p:nvPicPr>
            <p:blipFill>
              <a:blip r:embed="rId6">
                <a:lum bright="24000"/>
                <a:extLst>
                  <a:ext uri="{28A0092B-C50C-407E-A947-70E740481C1C}">
                    <a14:useLocalDpi xmlns:a14="http://schemas.microsoft.com/office/drawing/2010/main" val="0"/>
                  </a:ext>
                </a:extLst>
              </a:blip>
              <a:srcRect/>
              <a:stretch>
                <a:fillRect/>
              </a:stretch>
            </p:blipFill>
            <p:spPr bwMode="auto">
              <a:xfrm>
                <a:off x="2179" y="1103"/>
                <a:ext cx="1453" cy="10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0777" name="Picture 11" descr="fingerstick"/>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1" y="1103"/>
                <a:ext cx="1488" cy="1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60778" name="Group 12"/>
              <p:cNvGrpSpPr>
                <a:grpSpLocks/>
              </p:cNvGrpSpPr>
              <p:nvPr/>
            </p:nvGrpSpPr>
            <p:grpSpPr bwMode="auto">
              <a:xfrm>
                <a:off x="3690" y="2111"/>
                <a:ext cx="1446" cy="930"/>
                <a:chOff x="3855" y="964"/>
                <a:chExt cx="1761" cy="1296"/>
              </a:xfrm>
            </p:grpSpPr>
            <p:grpSp>
              <p:nvGrpSpPr>
                <p:cNvPr id="160789" name="Group 13"/>
                <p:cNvGrpSpPr>
                  <a:grpSpLocks/>
                </p:cNvGrpSpPr>
                <p:nvPr/>
              </p:nvGrpSpPr>
              <p:grpSpPr bwMode="auto">
                <a:xfrm>
                  <a:off x="3888" y="964"/>
                  <a:ext cx="1728" cy="1296"/>
                  <a:chOff x="3888" y="1632"/>
                  <a:chExt cx="1728" cy="1296"/>
                </a:xfrm>
              </p:grpSpPr>
              <p:pic>
                <p:nvPicPr>
                  <p:cNvPr id="160791" name="Picture 14" descr="Hightech-background"/>
                  <p:cNvPicPr>
                    <a:picLocks noChangeAspect="1" noChangeArrowheads="1"/>
                  </p:cNvPicPr>
                  <p:nvPr/>
                </p:nvPicPr>
                <p:blipFill>
                  <a:blip r:embed="rId8" cstate="print">
                    <a:extLst>
                      <a:ext uri="{28A0092B-C50C-407E-A947-70E740481C1C}">
                        <a14:useLocalDpi xmlns:a14="http://schemas.microsoft.com/office/drawing/2010/main" val="0"/>
                      </a:ext>
                    </a:extLst>
                  </a:blip>
                  <a:srcRect l="615" t="7207" r="3745" b="6807"/>
                  <a:stretch>
                    <a:fillRect/>
                  </a:stretch>
                </p:blipFill>
                <p:spPr bwMode="auto">
                  <a:xfrm>
                    <a:off x="3888" y="1632"/>
                    <a:ext cx="1680" cy="1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0792" name="Picture 15" descr="red_ball"/>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046" y="2180"/>
                    <a:ext cx="77"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0793" name="Picture 16" descr="red_ball"/>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406" y="2240"/>
                    <a:ext cx="77" cy="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0794" name="Picture 17" descr="red_ball"/>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803" y="2320"/>
                    <a:ext cx="77" cy="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0795" name="Picture 18" descr="red_ball"/>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380" y="2120"/>
                    <a:ext cx="75"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60796" name="Group 19"/>
                  <p:cNvGrpSpPr>
                    <a:grpSpLocks/>
                  </p:cNvGrpSpPr>
                  <p:nvPr/>
                </p:nvGrpSpPr>
                <p:grpSpPr bwMode="auto">
                  <a:xfrm>
                    <a:off x="3888" y="1632"/>
                    <a:ext cx="1728" cy="1296"/>
                    <a:chOff x="182" y="800"/>
                    <a:chExt cx="4552" cy="3088"/>
                  </a:xfrm>
                </p:grpSpPr>
                <p:pic>
                  <p:nvPicPr>
                    <p:cNvPr id="160803" name="Picture 20" descr="Hightech-background"/>
                    <p:cNvPicPr>
                      <a:picLocks noChangeAspect="1" noChangeArrowheads="1"/>
                    </p:cNvPicPr>
                    <p:nvPr/>
                  </p:nvPicPr>
                  <p:blipFill>
                    <a:blip r:embed="rId10" cstate="print">
                      <a:extLst>
                        <a:ext uri="{28A0092B-C50C-407E-A947-70E740481C1C}">
                          <a14:useLocalDpi xmlns:a14="http://schemas.microsoft.com/office/drawing/2010/main" val="0"/>
                        </a:ext>
                      </a:extLst>
                    </a:blip>
                    <a:srcRect l="684" t="7111" r="2051" b="7111"/>
                    <a:stretch>
                      <a:fillRect/>
                    </a:stretch>
                  </p:blipFill>
                  <p:spPr bwMode="auto">
                    <a:xfrm>
                      <a:off x="182" y="800"/>
                      <a:ext cx="4552" cy="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0804" name="Picture 21" descr="Hightech-blue-line-00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146" y="995"/>
                      <a:ext cx="1582" cy="1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0805" name="Picture 22" descr="Hightech-blue-line-00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949" y="1812"/>
                      <a:ext cx="1339" cy="1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0806" name="Picture 23" descr="Hightech-blue-line-00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20" y="1057"/>
                      <a:ext cx="1761" cy="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60797" name="Picture 24" descr="red_ball"/>
                  <p:cNvPicPr>
                    <a:picLocks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4016" y="2213"/>
                    <a:ext cx="79" cy="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0798" name="Picture 25" descr="red_ball"/>
                  <p:cNvPicPr>
                    <a:picLocks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4389" y="2272"/>
                    <a:ext cx="79"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0799" name="Picture 26" descr="red_ball"/>
                  <p:cNvPicPr>
                    <a:picLocks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4800" y="2352"/>
                    <a:ext cx="79" cy="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0800" name="Picture 27" descr="red_ball"/>
                  <p:cNvPicPr>
                    <a:picLocks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5397" y="2153"/>
                    <a:ext cx="79" cy="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0801" name="Picture 28" descr="Hightech-sound"/>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368" y="2448"/>
                    <a:ext cx="268" cy="305"/>
                  </a:xfrm>
                  <a:prstGeom prst="rect">
                    <a:avLst/>
                  </a:prstGeom>
                  <a:noFill/>
                  <a:ln>
                    <a:noFill/>
                  </a:ln>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0802" name="Picture 29" descr="Hightech-sound"/>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752" y="1824"/>
                    <a:ext cx="268" cy="305"/>
                  </a:xfrm>
                  <a:prstGeom prst="rect">
                    <a:avLst/>
                  </a:prstGeom>
                  <a:noFill/>
                  <a:ln>
                    <a:noFill/>
                  </a:ln>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60790" name="Picture 30" descr="Hightech-sound"/>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855" y="1104"/>
                  <a:ext cx="305" cy="347"/>
                </a:xfrm>
                <a:prstGeom prst="rect">
                  <a:avLst/>
                </a:prstGeom>
                <a:noFill/>
                <a:ln>
                  <a:noFill/>
                </a:ln>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736287" name="Picture 3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716" y="1103"/>
                <a:ext cx="1408" cy="10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sp>
            <p:nvSpPr>
              <p:cNvPr id="736288" name="Text Box 32"/>
              <p:cNvSpPr txBox="1">
                <a:spLocks noChangeArrowheads="1"/>
              </p:cNvSpPr>
              <p:nvPr/>
            </p:nvSpPr>
            <p:spPr bwMode="auto">
              <a:xfrm>
                <a:off x="727" y="3051"/>
                <a:ext cx="1298"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lIns="91430" tIns="45716" rIns="91430" bIns="45716">
                <a:spAutoFit/>
              </a:bodyPr>
              <a:lstStyle>
                <a:lvl1pPr defTabSz="912813">
                  <a:defRPr sz="2400">
                    <a:solidFill>
                      <a:schemeClr val="tx1"/>
                    </a:solidFill>
                    <a:latin typeface="Arial" charset="0"/>
                    <a:ea typeface="ヒラギノ角ゴ Pro W3" charset="0"/>
                    <a:cs typeface="ヒラギノ角ゴ Pro W3" charset="0"/>
                  </a:defRPr>
                </a:lvl1pPr>
                <a:lvl2pPr marL="800100" indent="-342900" defTabSz="912813">
                  <a:defRPr sz="2400">
                    <a:solidFill>
                      <a:schemeClr val="tx1"/>
                    </a:solidFill>
                    <a:latin typeface="Arial" charset="0"/>
                    <a:ea typeface="ヒラギノ角ゴ Pro W3" charset="0"/>
                    <a:cs typeface="ヒラギノ角ゴ Pro W3" charset="0"/>
                  </a:defRPr>
                </a:lvl2pPr>
                <a:lvl3pPr marL="1257300" indent="-344488" defTabSz="912813">
                  <a:defRPr sz="2400">
                    <a:solidFill>
                      <a:schemeClr val="tx1"/>
                    </a:solidFill>
                    <a:latin typeface="Arial" charset="0"/>
                    <a:ea typeface="ヒラギノ角ゴ Pro W3" charset="0"/>
                    <a:cs typeface="ヒラギノ角ゴ Pro W3" charset="0"/>
                  </a:defRPr>
                </a:lvl3pPr>
                <a:lvl4pPr marL="1712913" indent="-341313" defTabSz="912813">
                  <a:defRPr sz="2400">
                    <a:solidFill>
                      <a:schemeClr val="tx1"/>
                    </a:solidFill>
                    <a:latin typeface="Arial" charset="0"/>
                    <a:ea typeface="ヒラギノ角ゴ Pro W3" charset="0"/>
                    <a:cs typeface="ヒラギノ角ゴ Pro W3" charset="0"/>
                  </a:defRPr>
                </a:lvl4pPr>
                <a:lvl5pPr marL="2171700" indent="-342900" defTabSz="912813">
                  <a:defRPr sz="2400">
                    <a:solidFill>
                      <a:schemeClr val="tx1"/>
                    </a:solidFill>
                    <a:latin typeface="Arial" charset="0"/>
                    <a:ea typeface="ヒラギノ角ゴ Pro W3" charset="0"/>
                    <a:cs typeface="ヒラギノ角ゴ Pro W3" charset="0"/>
                  </a:defRPr>
                </a:lvl5pPr>
                <a:lvl6pPr marL="2628900" indent="-342900" defTabSz="912813"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6pPr>
                <a:lvl7pPr marL="3086100" indent="-342900" defTabSz="912813"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7pPr>
                <a:lvl8pPr marL="3543300" indent="-342900" defTabSz="912813"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8pPr>
                <a:lvl9pPr marL="4000500" indent="-342900" defTabSz="912813"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9pPr>
              </a:lstStyle>
              <a:p>
                <a:pPr>
                  <a:spcBef>
                    <a:spcPct val="25000"/>
                  </a:spcBef>
                  <a:spcAft>
                    <a:spcPct val="25000"/>
                  </a:spcAft>
                  <a:defRPr/>
                </a:pPr>
                <a:r>
                  <a:rPr lang="en-US" sz="1600" b="1" smtClean="0">
                    <a:solidFill>
                      <a:srgbClr val="00529B"/>
                    </a:solidFill>
                    <a:ea typeface="MS PGothic" charset="0"/>
                    <a:cs typeface="MS PGothic" charset="0"/>
                  </a:rPr>
                  <a:t>Finger stick testing with meter/strip</a:t>
                </a:r>
              </a:p>
            </p:txBody>
          </p:sp>
          <p:sp>
            <p:nvSpPr>
              <p:cNvPr id="736289" name="Text Box 33"/>
              <p:cNvSpPr txBox="1">
                <a:spLocks noChangeArrowheads="1"/>
              </p:cNvSpPr>
              <p:nvPr/>
            </p:nvSpPr>
            <p:spPr bwMode="auto">
              <a:xfrm>
                <a:off x="2276" y="3051"/>
                <a:ext cx="1296"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lIns="91430" tIns="45716" rIns="91430" bIns="45716">
                <a:spAutoFit/>
              </a:bodyPr>
              <a:lstStyle>
                <a:lvl1pPr defTabSz="912813">
                  <a:defRPr sz="2400">
                    <a:solidFill>
                      <a:schemeClr val="tx1"/>
                    </a:solidFill>
                    <a:latin typeface="Arial" charset="0"/>
                    <a:ea typeface="ヒラギノ角ゴ Pro W3" charset="0"/>
                    <a:cs typeface="ヒラギノ角ゴ Pro W3" charset="0"/>
                  </a:defRPr>
                </a:lvl1pPr>
                <a:lvl2pPr marL="800100" indent="-342900" defTabSz="912813">
                  <a:defRPr sz="2400">
                    <a:solidFill>
                      <a:schemeClr val="tx1"/>
                    </a:solidFill>
                    <a:latin typeface="Arial" charset="0"/>
                    <a:ea typeface="ヒラギノ角ゴ Pro W3" charset="0"/>
                    <a:cs typeface="ヒラギノ角ゴ Pro W3" charset="0"/>
                  </a:defRPr>
                </a:lvl2pPr>
                <a:lvl3pPr marL="1257300" indent="-344488" defTabSz="912813">
                  <a:defRPr sz="2400">
                    <a:solidFill>
                      <a:schemeClr val="tx1"/>
                    </a:solidFill>
                    <a:latin typeface="Arial" charset="0"/>
                    <a:ea typeface="ヒラギノ角ゴ Pro W3" charset="0"/>
                    <a:cs typeface="ヒラギノ角ゴ Pro W3" charset="0"/>
                  </a:defRPr>
                </a:lvl3pPr>
                <a:lvl4pPr marL="1712913" indent="-341313" defTabSz="912813">
                  <a:defRPr sz="2400">
                    <a:solidFill>
                      <a:schemeClr val="tx1"/>
                    </a:solidFill>
                    <a:latin typeface="Arial" charset="0"/>
                    <a:ea typeface="ヒラギノ角ゴ Pro W3" charset="0"/>
                    <a:cs typeface="ヒラギノ角ゴ Pro W3" charset="0"/>
                  </a:defRPr>
                </a:lvl4pPr>
                <a:lvl5pPr marL="2171700" indent="-342900" defTabSz="912813">
                  <a:defRPr sz="2400">
                    <a:solidFill>
                      <a:schemeClr val="tx1"/>
                    </a:solidFill>
                    <a:latin typeface="Arial" charset="0"/>
                    <a:ea typeface="ヒラギノ角ゴ Pro W3" charset="0"/>
                    <a:cs typeface="ヒラギノ角ゴ Pro W3" charset="0"/>
                  </a:defRPr>
                </a:lvl5pPr>
                <a:lvl6pPr marL="2628900" indent="-342900" defTabSz="912813"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6pPr>
                <a:lvl7pPr marL="3086100" indent="-342900" defTabSz="912813"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7pPr>
                <a:lvl8pPr marL="3543300" indent="-342900" defTabSz="912813"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8pPr>
                <a:lvl9pPr marL="4000500" indent="-342900" defTabSz="912813"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9pPr>
              </a:lstStyle>
              <a:p>
                <a:pPr>
                  <a:spcBef>
                    <a:spcPct val="25000"/>
                  </a:spcBef>
                  <a:spcAft>
                    <a:spcPct val="25000"/>
                  </a:spcAft>
                  <a:defRPr/>
                </a:pPr>
                <a:r>
                  <a:rPr lang="en-US" sz="1600" b="1" smtClean="0">
                    <a:solidFill>
                      <a:srgbClr val="00529B"/>
                    </a:solidFill>
                    <a:ea typeface="MS PGothic" charset="0"/>
                    <a:cs typeface="MS PGothic" charset="0"/>
                  </a:rPr>
                  <a:t>Continuous</a:t>
                </a:r>
                <a:br>
                  <a:rPr lang="en-US" sz="1600" b="1" smtClean="0">
                    <a:solidFill>
                      <a:srgbClr val="00529B"/>
                    </a:solidFill>
                    <a:ea typeface="MS PGothic" charset="0"/>
                    <a:cs typeface="MS PGothic" charset="0"/>
                  </a:rPr>
                </a:br>
                <a:r>
                  <a:rPr lang="en-US" sz="1600" b="1" smtClean="0">
                    <a:solidFill>
                      <a:srgbClr val="00529B"/>
                    </a:solidFill>
                    <a:ea typeface="MS PGothic" charset="0"/>
                    <a:cs typeface="MS PGothic" charset="0"/>
                  </a:rPr>
                  <a:t>sensing</a:t>
                </a:r>
              </a:p>
            </p:txBody>
          </p:sp>
          <p:sp>
            <p:nvSpPr>
              <p:cNvPr id="736290" name="Text Box 34"/>
              <p:cNvSpPr txBox="1">
                <a:spLocks noChangeArrowheads="1"/>
              </p:cNvSpPr>
              <p:nvPr/>
            </p:nvSpPr>
            <p:spPr bwMode="auto">
              <a:xfrm>
                <a:off x="3799" y="3051"/>
                <a:ext cx="1248" cy="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lIns="91430" tIns="45716" rIns="91430" bIns="45716">
                <a:spAutoFit/>
              </a:bodyPr>
              <a:lstStyle>
                <a:lvl1pPr defTabSz="912813">
                  <a:defRPr sz="2400">
                    <a:solidFill>
                      <a:schemeClr val="tx1"/>
                    </a:solidFill>
                    <a:latin typeface="Arial" charset="0"/>
                    <a:ea typeface="ヒラギノ角ゴ Pro W3" charset="0"/>
                    <a:cs typeface="ヒラギノ角ゴ Pro W3" charset="0"/>
                  </a:defRPr>
                </a:lvl1pPr>
                <a:lvl2pPr marL="800100" indent="-342900" defTabSz="912813">
                  <a:defRPr sz="2400">
                    <a:solidFill>
                      <a:schemeClr val="tx1"/>
                    </a:solidFill>
                    <a:latin typeface="Arial" charset="0"/>
                    <a:ea typeface="ヒラギノ角ゴ Pro W3" charset="0"/>
                    <a:cs typeface="ヒラギノ角ゴ Pro W3" charset="0"/>
                  </a:defRPr>
                </a:lvl2pPr>
                <a:lvl3pPr marL="1257300" indent="-344488" defTabSz="912813">
                  <a:defRPr sz="2400">
                    <a:solidFill>
                      <a:schemeClr val="tx1"/>
                    </a:solidFill>
                    <a:latin typeface="Arial" charset="0"/>
                    <a:ea typeface="ヒラギノ角ゴ Pro W3" charset="0"/>
                    <a:cs typeface="ヒラギノ角ゴ Pro W3" charset="0"/>
                  </a:defRPr>
                </a:lvl3pPr>
                <a:lvl4pPr marL="1712913" indent="-341313" defTabSz="912813">
                  <a:defRPr sz="2400">
                    <a:solidFill>
                      <a:schemeClr val="tx1"/>
                    </a:solidFill>
                    <a:latin typeface="Arial" charset="0"/>
                    <a:ea typeface="ヒラギノ角ゴ Pro W3" charset="0"/>
                    <a:cs typeface="ヒラギノ角ゴ Pro W3" charset="0"/>
                  </a:defRPr>
                </a:lvl4pPr>
                <a:lvl5pPr marL="2171700" indent="-342900" defTabSz="912813">
                  <a:defRPr sz="2400">
                    <a:solidFill>
                      <a:schemeClr val="tx1"/>
                    </a:solidFill>
                    <a:latin typeface="Arial" charset="0"/>
                    <a:ea typeface="ヒラギノ角ゴ Pro W3" charset="0"/>
                    <a:cs typeface="ヒラギノ角ゴ Pro W3" charset="0"/>
                  </a:defRPr>
                </a:lvl5pPr>
                <a:lvl6pPr marL="2628900" indent="-342900" defTabSz="912813"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6pPr>
                <a:lvl7pPr marL="3086100" indent="-342900" defTabSz="912813"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7pPr>
                <a:lvl8pPr marL="3543300" indent="-342900" defTabSz="912813"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8pPr>
                <a:lvl9pPr marL="4000500" indent="-342900" defTabSz="912813"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9pPr>
              </a:lstStyle>
              <a:p>
                <a:pPr>
                  <a:spcBef>
                    <a:spcPct val="25000"/>
                  </a:spcBef>
                  <a:spcAft>
                    <a:spcPct val="25000"/>
                  </a:spcAft>
                  <a:defRPr/>
                </a:pPr>
                <a:r>
                  <a:rPr lang="en-US" sz="1600" b="1" smtClean="0">
                    <a:solidFill>
                      <a:srgbClr val="00529B"/>
                    </a:solidFill>
                    <a:ea typeface="MS PGothic" charset="0"/>
                    <a:cs typeface="MS PGothic" charset="0"/>
                  </a:rPr>
                  <a:t>Continuous sensing with alerts</a:t>
                </a:r>
              </a:p>
            </p:txBody>
          </p:sp>
          <p:grpSp>
            <p:nvGrpSpPr>
              <p:cNvPr id="160783" name="Group 35"/>
              <p:cNvGrpSpPr>
                <a:grpSpLocks/>
              </p:cNvGrpSpPr>
              <p:nvPr/>
            </p:nvGrpSpPr>
            <p:grpSpPr bwMode="auto">
              <a:xfrm>
                <a:off x="634" y="2124"/>
                <a:ext cx="1485" cy="917"/>
                <a:chOff x="192" y="2160"/>
                <a:chExt cx="1680" cy="1283"/>
              </a:xfrm>
            </p:grpSpPr>
            <p:pic>
              <p:nvPicPr>
                <p:cNvPr id="160784" name="Picture 36" descr="Hightech-background"/>
                <p:cNvPicPr>
                  <a:picLocks noChangeAspect="1" noChangeArrowheads="1"/>
                </p:cNvPicPr>
                <p:nvPr/>
              </p:nvPicPr>
              <p:blipFill>
                <a:blip r:embed="rId17" cstate="print">
                  <a:extLst>
                    <a:ext uri="{28A0092B-C50C-407E-A947-70E740481C1C}">
                      <a14:useLocalDpi xmlns:a14="http://schemas.microsoft.com/office/drawing/2010/main" val="0"/>
                    </a:ext>
                  </a:extLst>
                </a:blip>
                <a:srcRect l="615" t="7207" r="3745" b="6807"/>
                <a:stretch>
                  <a:fillRect/>
                </a:stretch>
              </p:blipFill>
              <p:spPr bwMode="auto">
                <a:xfrm>
                  <a:off x="192" y="2160"/>
                  <a:ext cx="1680" cy="1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0785" name="Picture 37" descr="red_ball"/>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350" y="2708"/>
                  <a:ext cx="77"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0786" name="Picture 38" descr="red_ball"/>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710" y="2768"/>
                  <a:ext cx="77" cy="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0787" name="Picture 39" descr="red_ball"/>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1107" y="2848"/>
                  <a:ext cx="77" cy="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0788" name="Picture 40" descr="red_ball"/>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684" y="2648"/>
                  <a:ext cx="75"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pic>
          <p:nvPicPr>
            <p:cNvPr id="736304" name="Picture 48"/>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696" y="864"/>
              <a:ext cx="1440" cy="10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grpSp>
    </p:spTree>
    <p:extLst>
      <p:ext uri="{BB962C8B-B14F-4D97-AF65-F5344CB8AC3E}">
        <p14:creationId xmlns:p14="http://schemas.microsoft.com/office/powerpoint/2010/main" val="168543735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9874" name="Rectangle 2"/>
          <p:cNvSpPr>
            <a:spLocks noGrp="1" noChangeArrowheads="1"/>
          </p:cNvSpPr>
          <p:nvPr>
            <p:ph type="title"/>
          </p:nvPr>
        </p:nvSpPr>
        <p:spPr>
          <a:xfrm>
            <a:off x="152400" y="304800"/>
            <a:ext cx="8991600" cy="876300"/>
          </a:xfrm>
        </p:spPr>
        <p:txBody>
          <a:bodyPr/>
          <a:lstStyle/>
          <a:p>
            <a:pPr>
              <a:defRPr/>
            </a:pPr>
            <a:r>
              <a:rPr lang="en-US" dirty="0" err="1" smtClean="0">
                <a:solidFill>
                  <a:srgbClr val="303000"/>
                </a:solidFill>
                <a:latin typeface="Arial" charset="0"/>
                <a:ea typeface="ＭＳ Ｐゴシック" charset="0"/>
              </a:rPr>
              <a:t>MiniMed</a:t>
            </a:r>
            <a:r>
              <a:rPr lang="en-US" dirty="0" smtClean="0">
                <a:solidFill>
                  <a:srgbClr val="303000"/>
                </a:solidFill>
                <a:latin typeface="Arial" charset="0"/>
                <a:ea typeface="ＭＳ Ｐゴシック" charset="0"/>
              </a:rPr>
              <a:t> </a:t>
            </a:r>
            <a:r>
              <a:rPr lang="en-US" dirty="0">
                <a:solidFill>
                  <a:srgbClr val="303000"/>
                </a:solidFill>
                <a:latin typeface="Arial" charset="0"/>
                <a:ea typeface="ＭＳ Ｐゴシック" charset="0"/>
              </a:rPr>
              <a:t>Paradigm</a:t>
            </a:r>
            <a:r>
              <a:rPr lang="en-US" baseline="30000" dirty="0">
                <a:solidFill>
                  <a:srgbClr val="303000"/>
                </a:solidFill>
                <a:latin typeface="Arial" charset="0"/>
                <a:ea typeface="ＭＳ Ｐゴシック" charset="0"/>
                <a:cs typeface="Arial" charset="0"/>
              </a:rPr>
              <a:t>®</a:t>
            </a:r>
            <a:r>
              <a:rPr lang="en-US" dirty="0">
                <a:solidFill>
                  <a:srgbClr val="303000"/>
                </a:solidFill>
                <a:latin typeface="Arial" charset="0"/>
                <a:ea typeface="ＭＳ Ｐゴシック" charset="0"/>
              </a:rPr>
              <a:t> </a:t>
            </a:r>
            <a:r>
              <a:rPr lang="en-US" dirty="0" err="1">
                <a:solidFill>
                  <a:srgbClr val="303000"/>
                </a:solidFill>
                <a:latin typeface="Arial" charset="0"/>
                <a:ea typeface="ＭＳ Ｐゴシック" charset="0"/>
              </a:rPr>
              <a:t>Veo</a:t>
            </a:r>
            <a:r>
              <a:rPr lang="en-US" baseline="30000" dirty="0">
                <a:solidFill>
                  <a:srgbClr val="303000"/>
                </a:solidFill>
                <a:latin typeface="Arial" charset="0"/>
                <a:ea typeface="ＭＳ Ｐゴシック" charset="0"/>
                <a:cs typeface="Arial" charset="0"/>
              </a:rPr>
              <a:t>™ </a:t>
            </a:r>
            <a:r>
              <a:rPr lang="en-US" dirty="0">
                <a:solidFill>
                  <a:srgbClr val="303000"/>
                </a:solidFill>
                <a:latin typeface="Arial" charset="0"/>
                <a:ea typeface="ＭＳ Ｐゴシック" charset="0"/>
              </a:rPr>
              <a:t>System</a:t>
            </a:r>
            <a:br>
              <a:rPr lang="en-US" dirty="0">
                <a:solidFill>
                  <a:srgbClr val="303000"/>
                </a:solidFill>
                <a:latin typeface="Arial" charset="0"/>
                <a:ea typeface="ＭＳ Ｐゴシック" charset="0"/>
              </a:rPr>
            </a:br>
            <a:r>
              <a:rPr lang="en-US" sz="1500" dirty="0">
                <a:solidFill>
                  <a:srgbClr val="303000"/>
                </a:solidFill>
                <a:latin typeface="Arial" charset="0"/>
                <a:ea typeface="ＭＳ Ｐゴシック" charset="0"/>
              </a:rPr>
              <a:t>A new era in diabetes management</a:t>
            </a:r>
            <a:br>
              <a:rPr lang="en-US" sz="1500" dirty="0">
                <a:solidFill>
                  <a:srgbClr val="303000"/>
                </a:solidFill>
                <a:latin typeface="Arial" charset="0"/>
                <a:ea typeface="ＭＳ Ｐゴシック" charset="0"/>
              </a:rPr>
            </a:br>
            <a:endParaRPr lang="en-US" sz="1500" dirty="0">
              <a:solidFill>
                <a:srgbClr val="303000"/>
              </a:solidFill>
              <a:latin typeface="Arial" charset="0"/>
              <a:ea typeface="ＭＳ Ｐゴシック" charset="0"/>
            </a:endParaRPr>
          </a:p>
        </p:txBody>
      </p:sp>
      <p:sp>
        <p:nvSpPr>
          <p:cNvPr id="719875" name="Rectangle 3"/>
          <p:cNvSpPr>
            <a:spLocks noGrp="1" noChangeArrowheads="1"/>
          </p:cNvSpPr>
          <p:nvPr>
            <p:ph type="body" idx="1"/>
          </p:nvPr>
        </p:nvSpPr>
        <p:spPr>
          <a:xfrm>
            <a:off x="533400" y="2057400"/>
            <a:ext cx="5562600" cy="4114800"/>
          </a:xfrm>
        </p:spPr>
        <p:txBody>
          <a:bodyPr/>
          <a:lstStyle/>
          <a:p>
            <a:pPr>
              <a:lnSpc>
                <a:spcPct val="80000"/>
              </a:lnSpc>
              <a:buFontTx/>
              <a:buNone/>
              <a:defRPr/>
            </a:pPr>
            <a:endParaRPr lang="fr-CH" sz="1800" dirty="0">
              <a:latin typeface="Arial" charset="0"/>
              <a:ea typeface="ＭＳ Ｐゴシック" charset="0"/>
            </a:endParaRPr>
          </a:p>
          <a:p>
            <a:pPr>
              <a:lnSpc>
                <a:spcPct val="80000"/>
              </a:lnSpc>
              <a:defRPr/>
            </a:pPr>
            <a:r>
              <a:rPr lang="fr-CH" sz="2000" dirty="0" err="1">
                <a:latin typeface="Arial" charset="0"/>
                <a:ea typeface="ＭＳ Ｐゴシック" charset="0"/>
              </a:rPr>
              <a:t>Greater</a:t>
            </a:r>
            <a:r>
              <a:rPr lang="fr-CH" sz="2000" dirty="0">
                <a:latin typeface="Arial" charset="0"/>
                <a:ea typeface="ＭＳ Ｐゴシック" charset="0"/>
              </a:rPr>
              <a:t> protection </a:t>
            </a:r>
            <a:r>
              <a:rPr lang="fr-CH" sz="2000" dirty="0" err="1">
                <a:latin typeface="Arial" charset="0"/>
                <a:ea typeface="ＭＳ Ｐゴシック" charset="0"/>
              </a:rPr>
              <a:t>from</a:t>
            </a:r>
            <a:r>
              <a:rPr lang="fr-CH" sz="2000" dirty="0">
                <a:latin typeface="Arial" charset="0"/>
                <a:ea typeface="ＭＳ Ｐゴシック" charset="0"/>
              </a:rPr>
              <a:t> </a:t>
            </a:r>
            <a:r>
              <a:rPr lang="fr-CH" sz="2000" dirty="0" err="1">
                <a:latin typeface="Arial" charset="0"/>
                <a:ea typeface="ＭＳ Ｐゴシック" charset="0"/>
              </a:rPr>
              <a:t>severe</a:t>
            </a:r>
            <a:r>
              <a:rPr lang="fr-CH" sz="2000" dirty="0">
                <a:latin typeface="Arial" charset="0"/>
                <a:ea typeface="ＭＳ Ｐゴシック" charset="0"/>
              </a:rPr>
              <a:t> </a:t>
            </a:r>
            <a:r>
              <a:rPr lang="fr-CH" sz="2000" dirty="0" err="1">
                <a:latin typeface="Arial" charset="0"/>
                <a:ea typeface="ＭＳ Ｐゴシック" charset="0"/>
              </a:rPr>
              <a:t>hypoglycaemia</a:t>
            </a:r>
            <a:endParaRPr lang="fr-CH" sz="2000" dirty="0">
              <a:latin typeface="Arial" charset="0"/>
              <a:ea typeface="ＭＳ Ｐゴシック" charset="0"/>
            </a:endParaRPr>
          </a:p>
          <a:p>
            <a:pPr lvl="1">
              <a:lnSpc>
                <a:spcPct val="80000"/>
              </a:lnSpc>
              <a:defRPr/>
            </a:pPr>
            <a:r>
              <a:rPr lang="fr-CH" sz="1600" dirty="0" err="1">
                <a:latin typeface="Arial" charset="0"/>
                <a:ea typeface="ＭＳ Ｐゴシック" charset="0"/>
              </a:rPr>
              <a:t>Automatic</a:t>
            </a:r>
            <a:r>
              <a:rPr lang="fr-CH" sz="1600" dirty="0">
                <a:latin typeface="Arial" charset="0"/>
                <a:ea typeface="ＭＳ Ｐゴシック" charset="0"/>
              </a:rPr>
              <a:t> </a:t>
            </a:r>
            <a:r>
              <a:rPr lang="fr-CH" sz="1600" dirty="0" err="1">
                <a:latin typeface="Arial" charset="0"/>
                <a:ea typeface="ＭＳ Ｐゴシック" charset="0"/>
              </a:rPr>
              <a:t>insulin</a:t>
            </a:r>
            <a:r>
              <a:rPr lang="fr-CH" sz="1600" dirty="0">
                <a:latin typeface="Arial" charset="0"/>
                <a:ea typeface="ＭＳ Ｐゴシック" charset="0"/>
              </a:rPr>
              <a:t> </a:t>
            </a:r>
            <a:r>
              <a:rPr lang="fr-CH" sz="1600" dirty="0" err="1">
                <a:latin typeface="Arial" charset="0"/>
                <a:ea typeface="ＭＳ Ｐゴシック" charset="0"/>
              </a:rPr>
              <a:t>shut</a:t>
            </a:r>
            <a:r>
              <a:rPr lang="fr-CH" sz="1600" dirty="0">
                <a:latin typeface="Arial" charset="0"/>
                <a:ea typeface="ＭＳ Ｐゴシック" charset="0"/>
              </a:rPr>
              <a:t>-off </a:t>
            </a:r>
            <a:r>
              <a:rPr lang="fr-CH" sz="1600" dirty="0" err="1">
                <a:latin typeface="Arial" charset="0"/>
                <a:ea typeface="ＭＳ Ｐゴシック" charset="0"/>
              </a:rPr>
              <a:t>mechanism</a:t>
            </a:r>
            <a:r>
              <a:rPr lang="fr-CH" sz="1600" dirty="0">
                <a:latin typeface="Arial" charset="0"/>
                <a:ea typeface="ＭＳ Ｐゴシック" charset="0"/>
              </a:rPr>
              <a:t> –  </a:t>
            </a:r>
          </a:p>
          <a:p>
            <a:pPr lvl="1">
              <a:lnSpc>
                <a:spcPct val="80000"/>
              </a:lnSpc>
              <a:buFontTx/>
              <a:buNone/>
              <a:defRPr/>
            </a:pPr>
            <a:r>
              <a:rPr lang="fr-CH" sz="1600" dirty="0">
                <a:solidFill>
                  <a:srgbClr val="FF6600"/>
                </a:solidFill>
                <a:latin typeface="Arial" charset="0"/>
                <a:ea typeface="ＭＳ Ｐゴシック" charset="0"/>
              </a:rPr>
              <a:t>	</a:t>
            </a:r>
            <a:r>
              <a:rPr lang="fr-CH" sz="1600" dirty="0" err="1">
                <a:solidFill>
                  <a:srgbClr val="FF6600"/>
                </a:solidFill>
                <a:latin typeface="Arial" charset="0"/>
                <a:ea typeface="ＭＳ Ｐゴシック" charset="0"/>
              </a:rPr>
              <a:t>Low</a:t>
            </a:r>
            <a:r>
              <a:rPr lang="fr-CH" sz="1600" dirty="0">
                <a:solidFill>
                  <a:srgbClr val="FF6600"/>
                </a:solidFill>
                <a:latin typeface="Arial" charset="0"/>
                <a:ea typeface="ＭＳ Ｐゴシック" charset="0"/>
              </a:rPr>
              <a:t> Glucose Suspend (LGS)</a:t>
            </a:r>
          </a:p>
          <a:p>
            <a:pPr lvl="1">
              <a:lnSpc>
                <a:spcPct val="80000"/>
              </a:lnSpc>
              <a:buFontTx/>
              <a:buNone/>
              <a:defRPr/>
            </a:pPr>
            <a:endParaRPr lang="fr-CH" sz="1600" dirty="0">
              <a:solidFill>
                <a:srgbClr val="FF6600"/>
              </a:solidFill>
              <a:latin typeface="Arial" charset="0"/>
              <a:ea typeface="ＭＳ Ｐゴシック" charset="0"/>
            </a:endParaRPr>
          </a:p>
          <a:p>
            <a:pPr>
              <a:lnSpc>
                <a:spcPct val="80000"/>
              </a:lnSpc>
              <a:defRPr/>
            </a:pPr>
            <a:r>
              <a:rPr lang="fr-CH" sz="2000" dirty="0" err="1">
                <a:latin typeface="Arial" charset="0"/>
                <a:ea typeface="ＭＳ Ｐゴシック" charset="0"/>
              </a:rPr>
              <a:t>Greater</a:t>
            </a:r>
            <a:r>
              <a:rPr lang="fr-CH" sz="2000" dirty="0">
                <a:latin typeface="Arial" charset="0"/>
                <a:ea typeface="ＭＳ Ｐゴシック" charset="0"/>
              </a:rPr>
              <a:t> protection </a:t>
            </a:r>
            <a:r>
              <a:rPr lang="fr-CH" sz="2000" dirty="0" err="1">
                <a:latin typeface="Arial" charset="0"/>
                <a:ea typeface="ＭＳ Ｐゴシック" charset="0"/>
              </a:rPr>
              <a:t>from</a:t>
            </a:r>
            <a:r>
              <a:rPr lang="fr-CH" sz="2000" dirty="0">
                <a:latin typeface="Arial" charset="0"/>
                <a:ea typeface="ＭＳ Ｐゴシック" charset="0"/>
              </a:rPr>
              <a:t> </a:t>
            </a:r>
            <a:r>
              <a:rPr lang="fr-CH" sz="2000" dirty="0" err="1">
                <a:latin typeface="Arial" charset="0"/>
                <a:ea typeface="ＭＳ Ｐゴシック" charset="0"/>
              </a:rPr>
              <a:t>glycaemic</a:t>
            </a:r>
            <a:r>
              <a:rPr lang="fr-CH" sz="2000" dirty="0">
                <a:latin typeface="Arial" charset="0"/>
                <a:ea typeface="ＭＳ Ｐゴシック" charset="0"/>
              </a:rPr>
              <a:t> excursions</a:t>
            </a:r>
          </a:p>
          <a:p>
            <a:pPr lvl="1">
              <a:lnSpc>
                <a:spcPct val="80000"/>
              </a:lnSpc>
              <a:defRPr/>
            </a:pPr>
            <a:r>
              <a:rPr lang="fr-CH" sz="1800" dirty="0">
                <a:latin typeface="Arial" charset="0"/>
                <a:ea typeface="ＭＳ Ｐゴシック" charset="0"/>
              </a:rPr>
              <a:t>CGM-</a:t>
            </a:r>
            <a:r>
              <a:rPr lang="fr-CH" sz="1800" dirty="0" err="1">
                <a:latin typeface="Arial" charset="0"/>
                <a:ea typeface="ＭＳ Ｐゴシック" charset="0"/>
              </a:rPr>
              <a:t>ready</a:t>
            </a:r>
            <a:r>
              <a:rPr lang="fr-CH" sz="1800" dirty="0">
                <a:latin typeface="Arial" charset="0"/>
                <a:ea typeface="ＭＳ Ｐゴシック" charset="0"/>
              </a:rPr>
              <a:t> </a:t>
            </a:r>
            <a:r>
              <a:rPr lang="fr-CH" sz="1800" dirty="0" err="1">
                <a:latin typeface="Arial" charset="0"/>
                <a:ea typeface="ＭＳ Ｐゴシック" charset="0"/>
              </a:rPr>
              <a:t>insulin</a:t>
            </a:r>
            <a:r>
              <a:rPr lang="fr-CH" sz="1800" dirty="0">
                <a:latin typeface="Arial" charset="0"/>
                <a:ea typeface="ＭＳ Ｐゴシック" charset="0"/>
              </a:rPr>
              <a:t> </a:t>
            </a:r>
            <a:r>
              <a:rPr lang="fr-CH" sz="1800" dirty="0" err="1">
                <a:latin typeface="Arial" charset="0"/>
                <a:ea typeface="ＭＳ Ｐゴシック" charset="0"/>
              </a:rPr>
              <a:t>pump</a:t>
            </a:r>
            <a:endParaRPr lang="fr-CH" sz="1800" dirty="0">
              <a:latin typeface="Arial" charset="0"/>
              <a:ea typeface="ＭＳ Ｐゴシック" charset="0"/>
            </a:endParaRPr>
          </a:p>
          <a:p>
            <a:pPr lvl="2">
              <a:lnSpc>
                <a:spcPct val="80000"/>
              </a:lnSpc>
              <a:buFontTx/>
              <a:buNone/>
              <a:defRPr/>
            </a:pPr>
            <a:endParaRPr lang="fr-CH" sz="1600" dirty="0">
              <a:latin typeface="Arial" charset="0"/>
              <a:ea typeface="ＭＳ Ｐゴシック" charset="0"/>
            </a:endParaRPr>
          </a:p>
          <a:p>
            <a:pPr lvl="1">
              <a:lnSpc>
                <a:spcPct val="80000"/>
              </a:lnSpc>
              <a:defRPr/>
            </a:pPr>
            <a:r>
              <a:rPr lang="en-US" sz="1800" dirty="0">
                <a:latin typeface="Arial" charset="0"/>
                <a:ea typeface="ＭＳ Ｐゴシック" charset="0"/>
              </a:rPr>
              <a:t>CGM alerts </a:t>
            </a:r>
          </a:p>
          <a:p>
            <a:pPr lvl="2">
              <a:lnSpc>
                <a:spcPct val="80000"/>
              </a:lnSpc>
              <a:defRPr/>
            </a:pPr>
            <a:r>
              <a:rPr lang="en-US" sz="1600" dirty="0">
                <a:latin typeface="Arial" charset="0"/>
                <a:ea typeface="ＭＳ Ｐゴシック" charset="0"/>
              </a:rPr>
              <a:t>Give early warnings of </a:t>
            </a:r>
            <a:r>
              <a:rPr lang="en-US" sz="1600" dirty="0" smtClean="0">
                <a:latin typeface="Arial" charset="0"/>
                <a:ea typeface="ＭＳ Ｐゴシック" charset="0"/>
              </a:rPr>
              <a:t>glycemic </a:t>
            </a:r>
            <a:r>
              <a:rPr lang="en-US" sz="1600" dirty="0">
                <a:latin typeface="Arial" charset="0"/>
                <a:ea typeface="ＭＳ Ｐゴシック" charset="0"/>
              </a:rPr>
              <a:t>excursions</a:t>
            </a:r>
          </a:p>
          <a:p>
            <a:pPr lvl="2">
              <a:lnSpc>
                <a:spcPct val="80000"/>
              </a:lnSpc>
              <a:defRPr/>
            </a:pPr>
            <a:r>
              <a:rPr lang="fr-CH" sz="1600" dirty="0">
                <a:latin typeface="Arial" charset="0"/>
                <a:ea typeface="ＭＳ Ｐゴシック" charset="0"/>
              </a:rPr>
              <a:t>Reduce the duration of </a:t>
            </a:r>
            <a:r>
              <a:rPr lang="fr-CH" sz="1600" dirty="0" smtClean="0">
                <a:latin typeface="Arial" charset="0"/>
                <a:ea typeface="ＭＳ Ｐゴシック" charset="0"/>
              </a:rPr>
              <a:t>hypoglycemic </a:t>
            </a:r>
            <a:r>
              <a:rPr lang="fr-CH" sz="1600" dirty="0">
                <a:latin typeface="Arial" charset="0"/>
                <a:ea typeface="ＭＳ Ｐゴシック" charset="0"/>
              </a:rPr>
              <a:t>excursions</a:t>
            </a:r>
            <a:r>
              <a:rPr lang="fr-CH" sz="1600" baseline="30000" dirty="0">
                <a:latin typeface="Arial" charset="0"/>
                <a:ea typeface="ＭＳ Ｐゴシック" charset="0"/>
              </a:rPr>
              <a:t>2</a:t>
            </a:r>
          </a:p>
          <a:p>
            <a:pPr lvl="2">
              <a:lnSpc>
                <a:spcPct val="80000"/>
              </a:lnSpc>
              <a:buFontTx/>
              <a:buNone/>
              <a:defRPr/>
            </a:pPr>
            <a:endParaRPr lang="en-US" sz="1600" baseline="30000" dirty="0">
              <a:latin typeface="Arial" charset="0"/>
              <a:ea typeface="ＭＳ Ｐゴシック" charset="0"/>
            </a:endParaRPr>
          </a:p>
          <a:p>
            <a:pPr lvl="1">
              <a:lnSpc>
                <a:spcPct val="80000"/>
              </a:lnSpc>
              <a:defRPr/>
            </a:pPr>
            <a:r>
              <a:rPr lang="fr-CH" sz="1800" dirty="0" err="1">
                <a:latin typeface="Arial" charset="0"/>
                <a:ea typeface="ＭＳ Ｐゴシック" charset="0"/>
              </a:rPr>
              <a:t>Improved</a:t>
            </a:r>
            <a:r>
              <a:rPr lang="fr-CH" sz="1800" dirty="0">
                <a:latin typeface="Arial" charset="0"/>
                <a:ea typeface="ＭＳ Ｐゴシック" charset="0"/>
              </a:rPr>
              <a:t> </a:t>
            </a:r>
            <a:r>
              <a:rPr lang="fr-CH" sz="1800" dirty="0" err="1">
                <a:latin typeface="Arial" charset="0"/>
                <a:ea typeface="ＭＳ Ｐゴシック" charset="0"/>
              </a:rPr>
              <a:t>sensor</a:t>
            </a:r>
            <a:r>
              <a:rPr lang="fr-CH" sz="1800" dirty="0">
                <a:latin typeface="Arial" charset="0"/>
                <a:ea typeface="ＭＳ Ｐゴシック" charset="0"/>
              </a:rPr>
              <a:t> s</a:t>
            </a:r>
            <a:r>
              <a:rPr lang="en-US" sz="1800" dirty="0" err="1">
                <a:latin typeface="Arial" charset="0"/>
                <a:ea typeface="ＭＳ Ｐゴシック" charset="0"/>
              </a:rPr>
              <a:t>ensitivity</a:t>
            </a:r>
            <a:r>
              <a:rPr lang="en-US" sz="1800" dirty="0">
                <a:latin typeface="Arial" charset="0"/>
                <a:ea typeface="ＭＳ Ｐゴシック" charset="0"/>
              </a:rPr>
              <a:t> in the </a:t>
            </a:r>
            <a:r>
              <a:rPr lang="en-US" sz="1800" dirty="0" err="1" smtClean="0">
                <a:latin typeface="Arial" charset="0"/>
                <a:ea typeface="ＭＳ Ｐゴシック" charset="0"/>
              </a:rPr>
              <a:t>hypoglycaemic</a:t>
            </a:r>
            <a:r>
              <a:rPr lang="en-US" sz="1800" dirty="0" smtClean="0">
                <a:latin typeface="Arial" charset="0"/>
                <a:ea typeface="ＭＳ Ｐゴシック" charset="0"/>
              </a:rPr>
              <a:t> </a:t>
            </a:r>
            <a:r>
              <a:rPr lang="en-US" sz="1800" dirty="0">
                <a:latin typeface="Arial" charset="0"/>
                <a:ea typeface="ＭＳ Ｐゴシック" charset="0"/>
              </a:rPr>
              <a:t>range</a:t>
            </a:r>
          </a:p>
          <a:p>
            <a:pPr lvl="1">
              <a:lnSpc>
                <a:spcPct val="80000"/>
              </a:lnSpc>
              <a:buFontTx/>
              <a:buNone/>
              <a:defRPr/>
            </a:pPr>
            <a:endParaRPr lang="fr-CH" sz="1600" dirty="0">
              <a:solidFill>
                <a:srgbClr val="FF6600"/>
              </a:solidFill>
              <a:latin typeface="Arial" charset="0"/>
              <a:ea typeface="ＭＳ Ｐゴシック" charset="0"/>
            </a:endParaRPr>
          </a:p>
        </p:txBody>
      </p:sp>
      <p:sp>
        <p:nvSpPr>
          <p:cNvPr id="162819" name="Rectangle 8"/>
          <p:cNvSpPr>
            <a:spLocks noChangeArrowheads="1"/>
          </p:cNvSpPr>
          <p:nvPr/>
        </p:nvSpPr>
        <p:spPr bwMode="auto">
          <a:xfrm>
            <a:off x="1219200" y="1371600"/>
            <a:ext cx="7162800" cy="83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169863" indent="-169863">
              <a:spcBef>
                <a:spcPct val="50000"/>
              </a:spcBef>
            </a:pPr>
            <a:endParaRPr lang="en-US" sz="1500">
              <a:solidFill>
                <a:srgbClr val="005195"/>
              </a:solidFill>
            </a:endParaRPr>
          </a:p>
        </p:txBody>
      </p:sp>
      <p:sp>
        <p:nvSpPr>
          <p:cNvPr id="719882" name="Rectangle 10"/>
          <p:cNvSpPr>
            <a:spLocks noChangeArrowheads="1"/>
          </p:cNvSpPr>
          <p:nvPr/>
        </p:nvSpPr>
        <p:spPr bwMode="auto">
          <a:xfrm>
            <a:off x="609600" y="1295400"/>
            <a:ext cx="8077200" cy="99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169863" indent="-169863" algn="l">
              <a:spcBef>
                <a:spcPct val="50000"/>
              </a:spcBef>
              <a:buFontTx/>
              <a:buChar char="•"/>
            </a:pPr>
            <a:r>
              <a:rPr lang="fr-CH" sz="2800" dirty="0" err="1">
                <a:solidFill>
                  <a:srgbClr val="00529B"/>
                </a:solidFill>
              </a:rPr>
              <a:t>Closing</a:t>
            </a:r>
            <a:r>
              <a:rPr lang="fr-CH" sz="2800" dirty="0">
                <a:solidFill>
                  <a:srgbClr val="00529B"/>
                </a:solidFill>
              </a:rPr>
              <a:t> the </a:t>
            </a:r>
            <a:r>
              <a:rPr lang="fr-CH" sz="2800" dirty="0" err="1">
                <a:solidFill>
                  <a:srgbClr val="00529B"/>
                </a:solidFill>
              </a:rPr>
              <a:t>loop</a:t>
            </a:r>
            <a:r>
              <a:rPr lang="fr-CH" sz="2800" dirty="0">
                <a:solidFill>
                  <a:srgbClr val="00529B"/>
                </a:solidFill>
              </a:rPr>
              <a:t> </a:t>
            </a:r>
          </a:p>
          <a:p>
            <a:pPr marL="684213" lvl="1" indent="-227013" algn="l">
              <a:spcBef>
                <a:spcPct val="20000"/>
              </a:spcBef>
              <a:buFontTx/>
              <a:buChar char="–"/>
            </a:pPr>
            <a:r>
              <a:rPr lang="en-US" sz="2800" dirty="0">
                <a:solidFill>
                  <a:srgbClr val="00529B"/>
                </a:solidFill>
              </a:rPr>
              <a:t>First device to offer sensor-driven adjustments to insulin delivery</a:t>
            </a:r>
            <a:r>
              <a:rPr lang="en-US" sz="2800" dirty="0"/>
              <a:t> </a:t>
            </a:r>
          </a:p>
        </p:txBody>
      </p:sp>
      <p:sp>
        <p:nvSpPr>
          <p:cNvPr id="719884" name="Rectangle 12"/>
          <p:cNvSpPr>
            <a:spLocks noChangeArrowheads="1"/>
          </p:cNvSpPr>
          <p:nvPr/>
        </p:nvSpPr>
        <p:spPr bwMode="auto">
          <a:xfrm>
            <a:off x="5562600" y="6629400"/>
            <a:ext cx="1905000" cy="25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nchor="b">
            <a:spAutoFit/>
          </a:bodyPr>
          <a:lstStyle/>
          <a:p>
            <a:pPr>
              <a:lnSpc>
                <a:spcPct val="90000"/>
              </a:lnSpc>
              <a:defRPr/>
            </a:pPr>
            <a:r>
              <a:rPr lang="en-US" sz="600">
                <a:solidFill>
                  <a:srgbClr val="B2B2B2"/>
                </a:solidFill>
              </a:rPr>
              <a:t>2. Bode B., et al. Diabetes Technology and Therapeutics. Volume 6, Number 2, 2004</a:t>
            </a:r>
          </a:p>
        </p:txBody>
      </p:sp>
      <p:sp>
        <p:nvSpPr>
          <p:cNvPr id="719887" name="Text Box 15"/>
          <p:cNvSpPr txBox="1">
            <a:spLocks noChangeArrowheads="1"/>
          </p:cNvSpPr>
          <p:nvPr/>
        </p:nvSpPr>
        <p:spPr bwMode="auto">
          <a:xfrm>
            <a:off x="5105400" y="5971322"/>
            <a:ext cx="3886200" cy="81047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a:spAutoFit/>
          </a:bodyPr>
          <a:lstStyle>
            <a:lvl1pPr marL="457200" indent="-457200">
              <a:defRPr sz="2400">
                <a:solidFill>
                  <a:schemeClr val="tx1"/>
                </a:solidFill>
                <a:latin typeface="Arial" charset="0"/>
                <a:ea typeface="ヒラギノ角ゴ Pro W3" charset="0"/>
                <a:cs typeface="ヒラギノ角ゴ Pro W3" charset="0"/>
              </a:defRPr>
            </a:lvl1pPr>
            <a:lvl2pPr marL="914400" indent="-457200">
              <a:defRPr sz="2400">
                <a:solidFill>
                  <a:schemeClr val="tx1"/>
                </a:solidFill>
                <a:latin typeface="Arial" charset="0"/>
                <a:ea typeface="ヒラギノ角ゴ Pro W3" charset="0"/>
                <a:cs typeface="ヒラギノ角ゴ Pro W3" charset="0"/>
              </a:defRPr>
            </a:lvl2pPr>
            <a:lvl3pPr marL="1371600" indent="-457200">
              <a:defRPr sz="2400">
                <a:solidFill>
                  <a:schemeClr val="tx1"/>
                </a:solidFill>
                <a:latin typeface="Arial" charset="0"/>
                <a:ea typeface="ヒラギノ角ゴ Pro W3" charset="0"/>
                <a:cs typeface="ヒラギノ角ゴ Pro W3" charset="0"/>
              </a:defRPr>
            </a:lvl3pPr>
            <a:lvl4pPr marL="1828800" indent="-457200">
              <a:defRPr sz="2400">
                <a:solidFill>
                  <a:schemeClr val="tx1"/>
                </a:solidFill>
                <a:latin typeface="Arial" charset="0"/>
                <a:ea typeface="ヒラギノ角ゴ Pro W3" charset="0"/>
                <a:cs typeface="ヒラギノ角ゴ Pro W3" charset="0"/>
              </a:defRPr>
            </a:lvl4pPr>
            <a:lvl5pPr marL="2286000" indent="-457200">
              <a:defRPr sz="2400">
                <a:solidFill>
                  <a:schemeClr val="tx1"/>
                </a:solidFill>
                <a:latin typeface="Arial" charset="0"/>
                <a:ea typeface="ヒラギノ角ゴ Pro W3" charset="0"/>
                <a:cs typeface="ヒラギノ角ゴ Pro W3" charset="0"/>
              </a:defRPr>
            </a:lvl5pPr>
            <a:lvl6pPr marL="2743200" indent="-4572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6pPr>
            <a:lvl7pPr marL="3200400" indent="-4572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7pPr>
            <a:lvl8pPr marL="3657600" indent="-4572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8pPr>
            <a:lvl9pPr marL="4114800" indent="-4572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9pPr>
          </a:lstStyle>
          <a:p>
            <a:pPr>
              <a:spcBef>
                <a:spcPct val="50000"/>
              </a:spcBef>
              <a:defRPr/>
            </a:pPr>
            <a:r>
              <a:rPr lang="fr-CH" sz="1400" dirty="0" smtClean="0"/>
              <a:t>	</a:t>
            </a:r>
            <a:r>
              <a:rPr lang="fr-CH" sz="1400" dirty="0" smtClean="0">
                <a:solidFill>
                  <a:srgbClr val="A6A7A8"/>
                </a:solidFill>
              </a:rPr>
              <a:t>1. Pickup JC, Sutton AJ. </a:t>
            </a:r>
            <a:r>
              <a:rPr lang="fr-CH" sz="1400" dirty="0" err="1" smtClean="0">
                <a:solidFill>
                  <a:srgbClr val="A6A7A8"/>
                </a:solidFill>
              </a:rPr>
              <a:t>Severe</a:t>
            </a:r>
            <a:r>
              <a:rPr lang="fr-CH" sz="1400" dirty="0" smtClean="0">
                <a:solidFill>
                  <a:srgbClr val="A6A7A8"/>
                </a:solidFill>
              </a:rPr>
              <a:t> </a:t>
            </a:r>
            <a:r>
              <a:rPr lang="fr-CH" sz="1400" dirty="0" err="1" smtClean="0">
                <a:solidFill>
                  <a:srgbClr val="A6A7A8"/>
                </a:solidFill>
              </a:rPr>
              <a:t>hypoglycaemia</a:t>
            </a:r>
            <a:r>
              <a:rPr lang="fr-CH" sz="1400" dirty="0" smtClean="0">
                <a:solidFill>
                  <a:srgbClr val="A6A7A8"/>
                </a:solidFill>
              </a:rPr>
              <a:t> and </a:t>
            </a:r>
            <a:r>
              <a:rPr lang="fr-CH" sz="1400" dirty="0" err="1" smtClean="0">
                <a:solidFill>
                  <a:srgbClr val="A6A7A8"/>
                </a:solidFill>
              </a:rPr>
              <a:t>glycaemic</a:t>
            </a:r>
            <a:r>
              <a:rPr lang="fr-CH" sz="1400" dirty="0" smtClean="0">
                <a:solidFill>
                  <a:srgbClr val="A6A7A8"/>
                </a:solidFill>
              </a:rPr>
              <a:t> control in Type 1 </a:t>
            </a:r>
            <a:r>
              <a:rPr lang="fr-CH" sz="1400" dirty="0" err="1" smtClean="0">
                <a:solidFill>
                  <a:srgbClr val="A6A7A8"/>
                </a:solidFill>
              </a:rPr>
              <a:t>diabetes</a:t>
            </a:r>
            <a:r>
              <a:rPr lang="fr-CH" sz="1400" dirty="0" smtClean="0">
                <a:solidFill>
                  <a:srgbClr val="A6A7A8"/>
                </a:solidFill>
              </a:rPr>
              <a:t>: </a:t>
            </a:r>
            <a:r>
              <a:rPr lang="fr-CH" sz="1400" dirty="0" err="1" smtClean="0">
                <a:solidFill>
                  <a:srgbClr val="A6A7A8"/>
                </a:solidFill>
              </a:rPr>
              <a:t>meta-analysis</a:t>
            </a:r>
            <a:r>
              <a:rPr lang="fr-CH" sz="1400" dirty="0" smtClean="0">
                <a:solidFill>
                  <a:srgbClr val="A6A7A8"/>
                </a:solidFill>
              </a:rPr>
              <a:t> of multiple </a:t>
            </a:r>
            <a:r>
              <a:rPr lang="fr-CH" sz="1400" dirty="0" err="1" smtClean="0">
                <a:solidFill>
                  <a:srgbClr val="A6A7A8"/>
                </a:solidFill>
              </a:rPr>
              <a:t>daily</a:t>
            </a:r>
            <a:r>
              <a:rPr lang="fr-CH" sz="1400" dirty="0" smtClean="0">
                <a:solidFill>
                  <a:srgbClr val="A6A7A8"/>
                </a:solidFill>
              </a:rPr>
              <a:t> injections </a:t>
            </a:r>
            <a:r>
              <a:rPr lang="fr-CH" sz="1400" dirty="0" err="1" smtClean="0">
                <a:solidFill>
                  <a:srgbClr val="A6A7A8"/>
                </a:solidFill>
              </a:rPr>
              <a:t>compared</a:t>
            </a:r>
            <a:r>
              <a:rPr lang="fr-CH" sz="1400" dirty="0" smtClean="0">
                <a:solidFill>
                  <a:srgbClr val="A6A7A8"/>
                </a:solidFill>
              </a:rPr>
              <a:t> </a:t>
            </a:r>
            <a:r>
              <a:rPr lang="fr-CH" sz="1400" dirty="0" err="1" smtClean="0">
                <a:solidFill>
                  <a:srgbClr val="A6A7A8"/>
                </a:solidFill>
              </a:rPr>
              <a:t>with</a:t>
            </a:r>
            <a:r>
              <a:rPr lang="fr-CH" sz="1400" dirty="0" smtClean="0">
                <a:solidFill>
                  <a:srgbClr val="A6A7A8"/>
                </a:solidFill>
              </a:rPr>
              <a:t> </a:t>
            </a:r>
            <a:r>
              <a:rPr lang="fr-CH" sz="1400" dirty="0" err="1" smtClean="0">
                <a:solidFill>
                  <a:srgbClr val="A6A7A8"/>
                </a:solidFill>
              </a:rPr>
              <a:t>continuous</a:t>
            </a:r>
            <a:r>
              <a:rPr lang="fr-CH" sz="1400" dirty="0" smtClean="0">
                <a:solidFill>
                  <a:srgbClr val="A6A7A8"/>
                </a:solidFill>
              </a:rPr>
              <a:t> </a:t>
            </a:r>
            <a:r>
              <a:rPr lang="fr-CH" sz="1400" dirty="0" err="1" smtClean="0">
                <a:solidFill>
                  <a:srgbClr val="A6A7A8"/>
                </a:solidFill>
              </a:rPr>
              <a:t>subcutaneous</a:t>
            </a:r>
            <a:r>
              <a:rPr lang="fr-CH" sz="1400" dirty="0" smtClean="0">
                <a:solidFill>
                  <a:srgbClr val="A6A7A8"/>
                </a:solidFill>
              </a:rPr>
              <a:t> </a:t>
            </a:r>
            <a:r>
              <a:rPr lang="fr-CH" sz="1400" dirty="0" err="1" smtClean="0">
                <a:solidFill>
                  <a:srgbClr val="A6A7A8"/>
                </a:solidFill>
              </a:rPr>
              <a:t>insulin</a:t>
            </a:r>
            <a:r>
              <a:rPr lang="fr-CH" sz="1400" dirty="0" smtClean="0">
                <a:solidFill>
                  <a:srgbClr val="A6A7A8"/>
                </a:solidFill>
              </a:rPr>
              <a:t> infusion. </a:t>
            </a:r>
            <a:r>
              <a:rPr lang="fr-CH" sz="1400" dirty="0" err="1" smtClean="0">
                <a:solidFill>
                  <a:srgbClr val="A6A7A8"/>
                </a:solidFill>
              </a:rPr>
              <a:t>Diabet</a:t>
            </a:r>
            <a:r>
              <a:rPr lang="fr-CH" sz="1400" dirty="0" smtClean="0">
                <a:solidFill>
                  <a:srgbClr val="A6A7A8"/>
                </a:solidFill>
              </a:rPr>
              <a:t> Med. 2008;25:765-774</a:t>
            </a:r>
            <a:r>
              <a:rPr lang="fr-CH" sz="1400" dirty="0" smtClean="0"/>
              <a:t>	</a:t>
            </a:r>
            <a:endParaRPr lang="en-US" sz="1400" dirty="0" smtClean="0"/>
          </a:p>
        </p:txBody>
      </p:sp>
      <p:pic>
        <p:nvPicPr>
          <p:cNvPr id="719888" name="Picture 1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96940" y="2743200"/>
            <a:ext cx="3048000" cy="207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spTree>
    <p:extLst>
      <p:ext uri="{BB962C8B-B14F-4D97-AF65-F5344CB8AC3E}">
        <p14:creationId xmlns:p14="http://schemas.microsoft.com/office/powerpoint/2010/main" val="104087732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1000"/>
                                  </p:stCondLst>
                                  <p:childTnLst>
                                    <p:set>
                                      <p:cBhvr>
                                        <p:cTn id="6" dur="1" fill="hold">
                                          <p:stCondLst>
                                            <p:cond delay="0"/>
                                          </p:stCondLst>
                                        </p:cTn>
                                        <p:tgtEl>
                                          <p:spTgt spid="719882"/>
                                        </p:tgtEl>
                                        <p:attrNameLst>
                                          <p:attrName>style.visibility</p:attrName>
                                        </p:attrNameLst>
                                      </p:cBhvr>
                                      <p:to>
                                        <p:strVal val="visible"/>
                                      </p:to>
                                    </p:set>
                                  </p:childTnLst>
                                </p:cTn>
                              </p:par>
                            </p:childTnLst>
                          </p:cTn>
                        </p:par>
                        <p:par>
                          <p:cTn id="7" fill="hold" nodeType="afterGroup">
                            <p:stCondLst>
                              <p:cond delay="1000"/>
                            </p:stCondLst>
                            <p:childTnLst>
                              <p:par>
                                <p:cTn id="8" presetID="3" presetClass="entr" presetSubtype="10" fill="hold" grpId="0" nodeType="afterEffect">
                                  <p:stCondLst>
                                    <p:cond delay="2000"/>
                                  </p:stCondLst>
                                  <p:childTnLst>
                                    <p:set>
                                      <p:cBhvr>
                                        <p:cTn id="9" dur="1" fill="hold">
                                          <p:stCondLst>
                                            <p:cond delay="0"/>
                                          </p:stCondLst>
                                        </p:cTn>
                                        <p:tgtEl>
                                          <p:spTgt spid="719875">
                                            <p:txEl>
                                              <p:pRg st="1" end="1"/>
                                            </p:txEl>
                                          </p:spTgt>
                                        </p:tgtEl>
                                        <p:attrNameLst>
                                          <p:attrName>style.visibility</p:attrName>
                                        </p:attrNameLst>
                                      </p:cBhvr>
                                      <p:to>
                                        <p:strVal val="visible"/>
                                      </p:to>
                                    </p:set>
                                    <p:animEffect transition="in" filter="blinds(horizontal)">
                                      <p:cBhvr>
                                        <p:cTn id="10" dur="1000"/>
                                        <p:tgtEl>
                                          <p:spTgt spid="719875">
                                            <p:txEl>
                                              <p:pRg st="1" end="1"/>
                                            </p:txEl>
                                          </p:spTgt>
                                        </p:tgtEl>
                                      </p:cBhvr>
                                    </p:animEffect>
                                  </p:childTnLst>
                                </p:cTn>
                              </p:par>
                            </p:childTnLst>
                          </p:cTn>
                        </p:par>
                        <p:par>
                          <p:cTn id="11" fill="hold" nodeType="afterGroup">
                            <p:stCondLst>
                              <p:cond delay="4000"/>
                            </p:stCondLst>
                            <p:childTnLst>
                              <p:par>
                                <p:cTn id="12" presetID="3" presetClass="entr" presetSubtype="10" fill="hold" grpId="0" nodeType="afterEffect">
                                  <p:stCondLst>
                                    <p:cond delay="0"/>
                                  </p:stCondLst>
                                  <p:childTnLst>
                                    <p:set>
                                      <p:cBhvr>
                                        <p:cTn id="13" dur="1" fill="hold">
                                          <p:stCondLst>
                                            <p:cond delay="0"/>
                                          </p:stCondLst>
                                        </p:cTn>
                                        <p:tgtEl>
                                          <p:spTgt spid="719875">
                                            <p:txEl>
                                              <p:pRg st="2" end="2"/>
                                            </p:txEl>
                                          </p:spTgt>
                                        </p:tgtEl>
                                        <p:attrNameLst>
                                          <p:attrName>style.visibility</p:attrName>
                                        </p:attrNameLst>
                                      </p:cBhvr>
                                      <p:to>
                                        <p:strVal val="visible"/>
                                      </p:to>
                                    </p:set>
                                    <p:animEffect transition="in" filter="blinds(horizontal)">
                                      <p:cBhvr>
                                        <p:cTn id="14" dur="1000"/>
                                        <p:tgtEl>
                                          <p:spTgt spid="719875">
                                            <p:txEl>
                                              <p:pRg st="2" end="2"/>
                                            </p:txEl>
                                          </p:spTgt>
                                        </p:tgtEl>
                                      </p:cBhvr>
                                    </p:animEffect>
                                  </p:childTnLst>
                                </p:cTn>
                              </p:par>
                              <p:par>
                                <p:cTn id="15" presetID="3" presetClass="entr" presetSubtype="10" fill="hold" grpId="0" nodeType="withEffect">
                                  <p:stCondLst>
                                    <p:cond delay="0"/>
                                  </p:stCondLst>
                                  <p:childTnLst>
                                    <p:set>
                                      <p:cBhvr>
                                        <p:cTn id="16" dur="1" fill="hold">
                                          <p:stCondLst>
                                            <p:cond delay="0"/>
                                          </p:stCondLst>
                                        </p:cTn>
                                        <p:tgtEl>
                                          <p:spTgt spid="719875">
                                            <p:txEl>
                                              <p:pRg st="3" end="3"/>
                                            </p:txEl>
                                          </p:spTgt>
                                        </p:tgtEl>
                                        <p:attrNameLst>
                                          <p:attrName>style.visibility</p:attrName>
                                        </p:attrNameLst>
                                      </p:cBhvr>
                                      <p:to>
                                        <p:strVal val="visible"/>
                                      </p:to>
                                    </p:set>
                                    <p:animEffect transition="in" filter="blinds(horizontal)">
                                      <p:cBhvr>
                                        <p:cTn id="17" dur="1000"/>
                                        <p:tgtEl>
                                          <p:spTgt spid="719875">
                                            <p:txEl>
                                              <p:pRg st="3" end="3"/>
                                            </p:txEl>
                                          </p:spTgt>
                                        </p:tgtEl>
                                      </p:cBhvr>
                                    </p:animEffect>
                                  </p:childTnLst>
                                </p:cTn>
                              </p:par>
                            </p:childTnLst>
                          </p:cTn>
                        </p:par>
                        <p:par>
                          <p:cTn id="18" fill="hold" nodeType="afterGroup">
                            <p:stCondLst>
                              <p:cond delay="5000"/>
                            </p:stCondLst>
                            <p:childTnLst>
                              <p:par>
                                <p:cTn id="19" presetID="3" presetClass="entr" presetSubtype="10" fill="hold" grpId="0" nodeType="afterEffect">
                                  <p:stCondLst>
                                    <p:cond delay="3000"/>
                                  </p:stCondLst>
                                  <p:childTnLst>
                                    <p:set>
                                      <p:cBhvr>
                                        <p:cTn id="20" dur="1" fill="hold">
                                          <p:stCondLst>
                                            <p:cond delay="0"/>
                                          </p:stCondLst>
                                        </p:cTn>
                                        <p:tgtEl>
                                          <p:spTgt spid="719875">
                                            <p:txEl>
                                              <p:pRg st="5" end="5"/>
                                            </p:txEl>
                                          </p:spTgt>
                                        </p:tgtEl>
                                        <p:attrNameLst>
                                          <p:attrName>style.visibility</p:attrName>
                                        </p:attrNameLst>
                                      </p:cBhvr>
                                      <p:to>
                                        <p:strVal val="visible"/>
                                      </p:to>
                                    </p:set>
                                    <p:animEffect transition="in" filter="blinds(horizontal)">
                                      <p:cBhvr>
                                        <p:cTn id="21" dur="1000"/>
                                        <p:tgtEl>
                                          <p:spTgt spid="719875">
                                            <p:txEl>
                                              <p:pRg st="5" end="5"/>
                                            </p:txEl>
                                          </p:spTgt>
                                        </p:tgtEl>
                                      </p:cBhvr>
                                    </p:animEffect>
                                  </p:childTnLst>
                                </p:cTn>
                              </p:par>
                              <p:par>
                                <p:cTn id="22" presetID="3" presetClass="entr" presetSubtype="10" fill="hold" grpId="0" nodeType="withEffect">
                                  <p:stCondLst>
                                    <p:cond delay="3000"/>
                                  </p:stCondLst>
                                  <p:childTnLst>
                                    <p:set>
                                      <p:cBhvr>
                                        <p:cTn id="23" dur="1" fill="hold">
                                          <p:stCondLst>
                                            <p:cond delay="0"/>
                                          </p:stCondLst>
                                        </p:cTn>
                                        <p:tgtEl>
                                          <p:spTgt spid="719875">
                                            <p:txEl>
                                              <p:pRg st="6" end="6"/>
                                            </p:txEl>
                                          </p:spTgt>
                                        </p:tgtEl>
                                        <p:attrNameLst>
                                          <p:attrName>style.visibility</p:attrName>
                                        </p:attrNameLst>
                                      </p:cBhvr>
                                      <p:to>
                                        <p:strVal val="visible"/>
                                      </p:to>
                                    </p:set>
                                    <p:animEffect transition="in" filter="blinds(horizontal)">
                                      <p:cBhvr>
                                        <p:cTn id="24" dur="1000"/>
                                        <p:tgtEl>
                                          <p:spTgt spid="719875">
                                            <p:txEl>
                                              <p:pRg st="6" end="6"/>
                                            </p:txEl>
                                          </p:spTgt>
                                        </p:tgtEl>
                                      </p:cBhvr>
                                    </p:animEffect>
                                  </p:childTnLst>
                                </p:cTn>
                              </p:par>
                            </p:childTnLst>
                          </p:cTn>
                        </p:par>
                        <p:par>
                          <p:cTn id="25" fill="hold" nodeType="afterGroup">
                            <p:stCondLst>
                              <p:cond delay="9000"/>
                            </p:stCondLst>
                            <p:childTnLst>
                              <p:par>
                                <p:cTn id="26" presetID="3" presetClass="entr" presetSubtype="10" fill="hold" grpId="0" nodeType="afterEffect">
                                  <p:stCondLst>
                                    <p:cond delay="3000"/>
                                  </p:stCondLst>
                                  <p:childTnLst>
                                    <p:set>
                                      <p:cBhvr>
                                        <p:cTn id="27" dur="1" fill="hold">
                                          <p:stCondLst>
                                            <p:cond delay="0"/>
                                          </p:stCondLst>
                                        </p:cTn>
                                        <p:tgtEl>
                                          <p:spTgt spid="719875">
                                            <p:txEl>
                                              <p:pRg st="8" end="8"/>
                                            </p:txEl>
                                          </p:spTgt>
                                        </p:tgtEl>
                                        <p:attrNameLst>
                                          <p:attrName>style.visibility</p:attrName>
                                        </p:attrNameLst>
                                      </p:cBhvr>
                                      <p:to>
                                        <p:strVal val="visible"/>
                                      </p:to>
                                    </p:set>
                                    <p:animEffect transition="in" filter="blinds(horizontal)">
                                      <p:cBhvr>
                                        <p:cTn id="28" dur="1000"/>
                                        <p:tgtEl>
                                          <p:spTgt spid="719875">
                                            <p:txEl>
                                              <p:pRg st="8" end="8"/>
                                            </p:txEl>
                                          </p:spTgt>
                                        </p:tgtEl>
                                      </p:cBhvr>
                                    </p:animEffect>
                                  </p:childTnLst>
                                </p:cTn>
                              </p:par>
                            </p:childTnLst>
                          </p:cTn>
                        </p:par>
                        <p:par>
                          <p:cTn id="29" fill="hold" nodeType="afterGroup">
                            <p:stCondLst>
                              <p:cond delay="13000"/>
                            </p:stCondLst>
                            <p:childTnLst>
                              <p:par>
                                <p:cTn id="30" presetID="3" presetClass="entr" presetSubtype="10" fill="hold" grpId="0" nodeType="afterEffect">
                                  <p:stCondLst>
                                    <p:cond delay="0"/>
                                  </p:stCondLst>
                                  <p:childTnLst>
                                    <p:set>
                                      <p:cBhvr>
                                        <p:cTn id="31" dur="1" fill="hold">
                                          <p:stCondLst>
                                            <p:cond delay="0"/>
                                          </p:stCondLst>
                                        </p:cTn>
                                        <p:tgtEl>
                                          <p:spTgt spid="719875">
                                            <p:txEl>
                                              <p:pRg st="9" end="9"/>
                                            </p:txEl>
                                          </p:spTgt>
                                        </p:tgtEl>
                                        <p:attrNameLst>
                                          <p:attrName>style.visibility</p:attrName>
                                        </p:attrNameLst>
                                      </p:cBhvr>
                                      <p:to>
                                        <p:strVal val="visible"/>
                                      </p:to>
                                    </p:set>
                                    <p:animEffect transition="in" filter="blinds(horizontal)">
                                      <p:cBhvr>
                                        <p:cTn id="32" dur="1000"/>
                                        <p:tgtEl>
                                          <p:spTgt spid="719875">
                                            <p:txEl>
                                              <p:pRg st="9" end="9"/>
                                            </p:txEl>
                                          </p:spTgt>
                                        </p:tgtEl>
                                      </p:cBhvr>
                                    </p:animEffect>
                                  </p:childTnLst>
                                </p:cTn>
                              </p:par>
                            </p:childTnLst>
                          </p:cTn>
                        </p:par>
                        <p:par>
                          <p:cTn id="33" fill="hold" nodeType="afterGroup">
                            <p:stCondLst>
                              <p:cond delay="14000"/>
                            </p:stCondLst>
                            <p:childTnLst>
                              <p:par>
                                <p:cTn id="34" presetID="3" presetClass="entr" presetSubtype="10" fill="hold" grpId="0" nodeType="afterEffect">
                                  <p:stCondLst>
                                    <p:cond delay="0"/>
                                  </p:stCondLst>
                                  <p:childTnLst>
                                    <p:set>
                                      <p:cBhvr>
                                        <p:cTn id="35" dur="1" fill="hold">
                                          <p:stCondLst>
                                            <p:cond delay="0"/>
                                          </p:stCondLst>
                                        </p:cTn>
                                        <p:tgtEl>
                                          <p:spTgt spid="719875">
                                            <p:txEl>
                                              <p:pRg st="10" end="10"/>
                                            </p:txEl>
                                          </p:spTgt>
                                        </p:tgtEl>
                                        <p:attrNameLst>
                                          <p:attrName>style.visibility</p:attrName>
                                        </p:attrNameLst>
                                      </p:cBhvr>
                                      <p:to>
                                        <p:strVal val="visible"/>
                                      </p:to>
                                    </p:set>
                                    <p:animEffect transition="in" filter="blinds(horizontal)">
                                      <p:cBhvr>
                                        <p:cTn id="36" dur="1000"/>
                                        <p:tgtEl>
                                          <p:spTgt spid="719875">
                                            <p:txEl>
                                              <p:pRg st="10" end="10"/>
                                            </p:txEl>
                                          </p:spTgt>
                                        </p:tgtEl>
                                      </p:cBhvr>
                                    </p:animEffect>
                                  </p:childTnLst>
                                </p:cTn>
                              </p:par>
                            </p:childTnLst>
                          </p:cTn>
                        </p:par>
                        <p:par>
                          <p:cTn id="37" fill="hold" nodeType="afterGroup">
                            <p:stCondLst>
                              <p:cond delay="15000"/>
                            </p:stCondLst>
                            <p:childTnLst>
                              <p:par>
                                <p:cTn id="38" presetID="3" presetClass="entr" presetSubtype="10" fill="hold" grpId="0" nodeType="afterEffect">
                                  <p:stCondLst>
                                    <p:cond delay="3000"/>
                                  </p:stCondLst>
                                  <p:childTnLst>
                                    <p:set>
                                      <p:cBhvr>
                                        <p:cTn id="39" dur="1" fill="hold">
                                          <p:stCondLst>
                                            <p:cond delay="0"/>
                                          </p:stCondLst>
                                        </p:cTn>
                                        <p:tgtEl>
                                          <p:spTgt spid="719875">
                                            <p:txEl>
                                              <p:pRg st="12" end="12"/>
                                            </p:txEl>
                                          </p:spTgt>
                                        </p:tgtEl>
                                        <p:attrNameLst>
                                          <p:attrName>style.visibility</p:attrName>
                                        </p:attrNameLst>
                                      </p:cBhvr>
                                      <p:to>
                                        <p:strVal val="visible"/>
                                      </p:to>
                                    </p:set>
                                    <p:animEffect transition="in" filter="blinds(horizontal)">
                                      <p:cBhvr>
                                        <p:cTn id="40" dur="1000"/>
                                        <p:tgtEl>
                                          <p:spTgt spid="719875">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9875" grpId="0" build="p"/>
      <p:bldP spid="71988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6" name="Rectangle 4"/>
          <p:cNvSpPr>
            <a:spLocks noGrp="1" noChangeArrowheads="1"/>
          </p:cNvSpPr>
          <p:nvPr>
            <p:ph type="title"/>
          </p:nvPr>
        </p:nvSpPr>
        <p:spPr/>
        <p:txBody>
          <a:bodyPr/>
          <a:lstStyle/>
          <a:p>
            <a:pPr algn="ctr" eaLnBrk="1" hangingPunct="1">
              <a:defRPr/>
            </a:pPr>
            <a:r>
              <a:rPr lang="en-US" sz="3200" dirty="0">
                <a:solidFill>
                  <a:srgbClr val="303000"/>
                </a:solidFill>
                <a:latin typeface="Arial" charset="0"/>
                <a:ea typeface="ＭＳ Ｐゴシック" charset="0"/>
              </a:rPr>
              <a:t>Modified Home Use of CGMS—Guardian System</a:t>
            </a:r>
          </a:p>
        </p:txBody>
      </p:sp>
      <p:pic>
        <p:nvPicPr>
          <p:cNvPr id="125958" name="Picture 6" descr="Guardian"/>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295400" y="1752600"/>
            <a:ext cx="7315200" cy="42672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808080">
                      <a:alpha val="74997"/>
                    </a:srgbClr>
                  </a:outerShdw>
                </a:effectLst>
              </a14:hiddenEffects>
            </a:ext>
          </a:extLst>
        </p:spPr>
      </p:pic>
    </p:spTree>
    <p:extLst>
      <p:ext uri="{BB962C8B-B14F-4D97-AF65-F5344CB8AC3E}">
        <p14:creationId xmlns:p14="http://schemas.microsoft.com/office/powerpoint/2010/main" val="2524333846"/>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p:txBody>
          <a:bodyPr/>
          <a:lstStyle/>
          <a:p>
            <a:pPr algn="ctr" eaLnBrk="1" hangingPunct="1">
              <a:defRPr/>
            </a:pPr>
            <a:r>
              <a:rPr lang="en-US" sz="3200" dirty="0" smtClean="0">
                <a:solidFill>
                  <a:srgbClr val="303000"/>
                </a:solidFill>
                <a:cs typeface="+mj-cs"/>
              </a:rPr>
              <a:t>Guardian Home System</a:t>
            </a:r>
          </a:p>
        </p:txBody>
      </p:sp>
      <p:sp>
        <p:nvSpPr>
          <p:cNvPr id="128003" name="Rectangle 3"/>
          <p:cNvSpPr>
            <a:spLocks noGrp="1" noChangeArrowheads="1"/>
          </p:cNvSpPr>
          <p:nvPr>
            <p:ph type="body" idx="1"/>
          </p:nvPr>
        </p:nvSpPr>
        <p:spPr/>
        <p:txBody>
          <a:bodyPr/>
          <a:lstStyle/>
          <a:p>
            <a:pPr eaLnBrk="1" hangingPunct="1">
              <a:lnSpc>
                <a:spcPct val="90000"/>
              </a:lnSpc>
              <a:defRPr/>
            </a:pPr>
            <a:r>
              <a:rPr lang="en-US" sz="2400" i="1" dirty="0">
                <a:latin typeface="Arial" charset="0"/>
                <a:ea typeface="ＭＳ Ｐゴシック" charset="0"/>
              </a:rPr>
              <a:t>Sensor can be set to </a:t>
            </a:r>
            <a:r>
              <a:rPr lang="ja-JP" altLang="en-US" sz="2400" i="1" dirty="0">
                <a:latin typeface="Arial" charset="0"/>
                <a:ea typeface="ＭＳ Ｐゴシック" charset="0"/>
              </a:rPr>
              <a:t>“</a:t>
            </a:r>
            <a:r>
              <a:rPr lang="en-US" altLang="ja-JP" sz="2400" i="1" dirty="0">
                <a:latin typeface="Arial" charset="0"/>
                <a:ea typeface="ＭＳ Ｐゴシック" charset="0"/>
              </a:rPr>
              <a:t>alarm</a:t>
            </a:r>
            <a:r>
              <a:rPr lang="ja-JP" altLang="en-US" sz="2400" i="1" dirty="0">
                <a:latin typeface="Arial" charset="0"/>
                <a:ea typeface="ＭＳ Ｐゴシック" charset="0"/>
              </a:rPr>
              <a:t>”</a:t>
            </a:r>
            <a:r>
              <a:rPr lang="en-US" altLang="ja-JP" sz="2400" i="1" dirty="0">
                <a:latin typeface="Arial" charset="0"/>
                <a:ea typeface="ＭＳ Ｐゴシック" charset="0"/>
              </a:rPr>
              <a:t> at certain levels both high and low</a:t>
            </a:r>
          </a:p>
          <a:p>
            <a:pPr eaLnBrk="1" hangingPunct="1">
              <a:lnSpc>
                <a:spcPct val="90000"/>
              </a:lnSpc>
              <a:defRPr/>
            </a:pPr>
            <a:r>
              <a:rPr lang="en-US" sz="2400" i="1" dirty="0">
                <a:latin typeface="Arial" charset="0"/>
                <a:ea typeface="ＭＳ Ｐゴシック" charset="0"/>
              </a:rPr>
              <a:t>Monitor can be placed up to 6 feet away; does not have to be worn </a:t>
            </a:r>
          </a:p>
          <a:p>
            <a:pPr eaLnBrk="1" hangingPunct="1">
              <a:lnSpc>
                <a:spcPct val="90000"/>
              </a:lnSpc>
              <a:defRPr/>
            </a:pPr>
            <a:r>
              <a:rPr lang="en-US" sz="2400" i="1" dirty="0">
                <a:latin typeface="Arial" charset="0"/>
                <a:ea typeface="ＭＳ Ｐゴシック" charset="0"/>
              </a:rPr>
              <a:t>Monitor can store up to 21 days of data</a:t>
            </a:r>
          </a:p>
          <a:p>
            <a:pPr eaLnBrk="1" hangingPunct="1">
              <a:lnSpc>
                <a:spcPct val="90000"/>
              </a:lnSpc>
              <a:defRPr/>
            </a:pPr>
            <a:r>
              <a:rPr lang="en-US" sz="2400" i="1" dirty="0">
                <a:latin typeface="Arial" charset="0"/>
                <a:ea typeface="ＭＳ Ｐゴシック" charset="0"/>
              </a:rPr>
              <a:t>Can be downloaded to personal computer</a:t>
            </a:r>
          </a:p>
          <a:p>
            <a:pPr eaLnBrk="1" hangingPunct="1">
              <a:lnSpc>
                <a:spcPct val="90000"/>
              </a:lnSpc>
              <a:defRPr/>
            </a:pPr>
            <a:r>
              <a:rPr lang="en-US" sz="2400" i="1" dirty="0">
                <a:solidFill>
                  <a:srgbClr val="FF0000"/>
                </a:solidFill>
                <a:latin typeface="Arial" charset="0"/>
                <a:ea typeface="ＭＳ Ｐゴシック" charset="0"/>
              </a:rPr>
              <a:t>Still needs calibration similar to CGMS system</a:t>
            </a:r>
          </a:p>
          <a:p>
            <a:pPr eaLnBrk="1" hangingPunct="1">
              <a:lnSpc>
                <a:spcPct val="90000"/>
              </a:lnSpc>
              <a:defRPr/>
            </a:pPr>
            <a:r>
              <a:rPr lang="en-US" sz="2400" i="1" dirty="0">
                <a:solidFill>
                  <a:srgbClr val="FF0000"/>
                </a:solidFill>
                <a:latin typeface="Arial" charset="0"/>
                <a:ea typeface="ＭＳ Ｐゴシック" charset="0"/>
              </a:rPr>
              <a:t>Alerts or alarms need to be verified with </a:t>
            </a:r>
            <a:r>
              <a:rPr lang="ja-JP" altLang="en-US" sz="2400" i="1" dirty="0">
                <a:solidFill>
                  <a:srgbClr val="FF0000"/>
                </a:solidFill>
                <a:latin typeface="Arial" charset="0"/>
                <a:ea typeface="ＭＳ Ｐゴシック" charset="0"/>
              </a:rPr>
              <a:t>“</a:t>
            </a:r>
            <a:r>
              <a:rPr lang="en-US" altLang="ja-JP" sz="2400" i="1" dirty="0">
                <a:solidFill>
                  <a:srgbClr val="FF0000"/>
                </a:solidFill>
                <a:latin typeface="Arial" charset="0"/>
                <a:ea typeface="ＭＳ Ｐゴシック" charset="0"/>
              </a:rPr>
              <a:t>finger stick</a:t>
            </a:r>
            <a:r>
              <a:rPr lang="ja-JP" altLang="en-US" sz="2400" i="1" dirty="0">
                <a:solidFill>
                  <a:srgbClr val="FF0000"/>
                </a:solidFill>
                <a:latin typeface="Arial" charset="0"/>
                <a:ea typeface="ＭＳ Ｐゴシック" charset="0"/>
              </a:rPr>
              <a:t>”</a:t>
            </a:r>
            <a:r>
              <a:rPr lang="en-US" altLang="ja-JP" sz="2400" i="1" dirty="0">
                <a:solidFill>
                  <a:srgbClr val="FF0000"/>
                </a:solidFill>
                <a:latin typeface="Arial" charset="0"/>
                <a:ea typeface="ＭＳ Ｐゴシック" charset="0"/>
              </a:rPr>
              <a:t> glucose</a:t>
            </a:r>
          </a:p>
          <a:p>
            <a:pPr eaLnBrk="1" hangingPunct="1">
              <a:lnSpc>
                <a:spcPct val="90000"/>
              </a:lnSpc>
              <a:defRPr/>
            </a:pPr>
            <a:r>
              <a:rPr lang="en-US" sz="2400" i="1" dirty="0">
                <a:solidFill>
                  <a:srgbClr val="FF0000"/>
                </a:solidFill>
                <a:latin typeface="Arial" charset="0"/>
                <a:ea typeface="ＭＳ Ｐゴシック" charset="0"/>
              </a:rPr>
              <a:t>Cost is not set at present (~ $800- $1500 anticipated)</a:t>
            </a:r>
          </a:p>
        </p:txBody>
      </p:sp>
    </p:spTree>
    <p:extLst>
      <p:ext uri="{BB962C8B-B14F-4D97-AF65-F5344CB8AC3E}">
        <p14:creationId xmlns:p14="http://schemas.microsoft.com/office/powerpoint/2010/main" val="2614900387"/>
      </p:ext>
    </p:extLst>
  </p:cSld>
  <p:clrMapOvr>
    <a:masterClrMapping/>
  </p:clrMapOvr>
  <p:transition xmlns:p14="http://schemas.microsoft.com/office/powerpoint/2010/main">
    <p:split orient="vert" dir="in"/>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128002"/>
                                        </p:tgtEl>
                                        <p:attrNameLst>
                                          <p:attrName>style.visibility</p:attrName>
                                        </p:attrNameLst>
                                      </p:cBhvr>
                                      <p:to>
                                        <p:strVal val="visible"/>
                                      </p:to>
                                    </p:set>
                                    <p:anim calcmode="lin" valueType="num">
                                      <p:cBhvr>
                                        <p:cTn id="7" dur="1000" fill="hold"/>
                                        <p:tgtEl>
                                          <p:spTgt spid="128002"/>
                                        </p:tgtEl>
                                        <p:attrNameLst>
                                          <p:attrName>ppt_w</p:attrName>
                                        </p:attrNameLst>
                                      </p:cBhvr>
                                      <p:tavLst>
                                        <p:tav tm="0">
                                          <p:val>
                                            <p:strVal val="#ppt_w+.3"/>
                                          </p:val>
                                        </p:tav>
                                        <p:tav tm="100000">
                                          <p:val>
                                            <p:strVal val="#ppt_w"/>
                                          </p:val>
                                        </p:tav>
                                      </p:tavLst>
                                    </p:anim>
                                    <p:anim calcmode="lin" valueType="num">
                                      <p:cBhvr>
                                        <p:cTn id="8" dur="1000" fill="hold"/>
                                        <p:tgtEl>
                                          <p:spTgt spid="128002"/>
                                        </p:tgtEl>
                                        <p:attrNameLst>
                                          <p:attrName>ppt_h</p:attrName>
                                        </p:attrNameLst>
                                      </p:cBhvr>
                                      <p:tavLst>
                                        <p:tav tm="0">
                                          <p:val>
                                            <p:strVal val="#ppt_h"/>
                                          </p:val>
                                        </p:tav>
                                        <p:tav tm="100000">
                                          <p:val>
                                            <p:strVal val="#ppt_h"/>
                                          </p:val>
                                        </p:tav>
                                      </p:tavLst>
                                    </p:anim>
                                    <p:animEffect transition="in" filter="fade">
                                      <p:cBhvr>
                                        <p:cTn id="9" dur="1000"/>
                                        <p:tgtEl>
                                          <p:spTgt spid="128002"/>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0" presetClass="entr" presetSubtype="0" decel="100000" fill="hold" grpId="0" nodeType="clickEffect">
                                  <p:stCondLst>
                                    <p:cond delay="0"/>
                                  </p:stCondLst>
                                  <p:childTnLst>
                                    <p:set>
                                      <p:cBhvr>
                                        <p:cTn id="13" dur="1" fill="hold">
                                          <p:stCondLst>
                                            <p:cond delay="0"/>
                                          </p:stCondLst>
                                        </p:cTn>
                                        <p:tgtEl>
                                          <p:spTgt spid="128003">
                                            <p:txEl>
                                              <p:pRg st="0" end="0"/>
                                            </p:txEl>
                                          </p:spTgt>
                                        </p:tgtEl>
                                        <p:attrNameLst>
                                          <p:attrName>style.visibility</p:attrName>
                                        </p:attrNameLst>
                                      </p:cBhvr>
                                      <p:to>
                                        <p:strVal val="visible"/>
                                      </p:to>
                                    </p:set>
                                    <p:anim calcmode="lin" valueType="num">
                                      <p:cBhvr>
                                        <p:cTn id="14" dur="1000" fill="hold"/>
                                        <p:tgtEl>
                                          <p:spTgt spid="128003">
                                            <p:txEl>
                                              <p:pRg st="0" end="0"/>
                                            </p:txEl>
                                          </p:spTgt>
                                        </p:tgtEl>
                                        <p:attrNameLst>
                                          <p:attrName>ppt_w</p:attrName>
                                        </p:attrNameLst>
                                      </p:cBhvr>
                                      <p:tavLst>
                                        <p:tav tm="0">
                                          <p:val>
                                            <p:strVal val="#ppt_w+.3"/>
                                          </p:val>
                                        </p:tav>
                                        <p:tav tm="100000">
                                          <p:val>
                                            <p:strVal val="#ppt_w"/>
                                          </p:val>
                                        </p:tav>
                                      </p:tavLst>
                                    </p:anim>
                                    <p:anim calcmode="lin" valueType="num">
                                      <p:cBhvr>
                                        <p:cTn id="15" dur="1000" fill="hold"/>
                                        <p:tgtEl>
                                          <p:spTgt spid="128003">
                                            <p:txEl>
                                              <p:pRg st="0" end="0"/>
                                            </p:txEl>
                                          </p:spTgt>
                                        </p:tgtEl>
                                        <p:attrNameLst>
                                          <p:attrName>ppt_h</p:attrName>
                                        </p:attrNameLst>
                                      </p:cBhvr>
                                      <p:tavLst>
                                        <p:tav tm="0">
                                          <p:val>
                                            <p:strVal val="#ppt_h"/>
                                          </p:val>
                                        </p:tav>
                                        <p:tav tm="100000">
                                          <p:val>
                                            <p:strVal val="#ppt_h"/>
                                          </p:val>
                                        </p:tav>
                                      </p:tavLst>
                                    </p:anim>
                                    <p:animEffect transition="in" filter="fade">
                                      <p:cBhvr>
                                        <p:cTn id="16" dur="1000"/>
                                        <p:tgtEl>
                                          <p:spTgt spid="128003">
                                            <p:txEl>
                                              <p:pRg st="0" end="0"/>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0" presetClass="entr" presetSubtype="0" decel="100000" fill="hold" grpId="0" nodeType="clickEffect">
                                  <p:stCondLst>
                                    <p:cond delay="0"/>
                                  </p:stCondLst>
                                  <p:childTnLst>
                                    <p:set>
                                      <p:cBhvr>
                                        <p:cTn id="20" dur="1" fill="hold">
                                          <p:stCondLst>
                                            <p:cond delay="0"/>
                                          </p:stCondLst>
                                        </p:cTn>
                                        <p:tgtEl>
                                          <p:spTgt spid="128003">
                                            <p:txEl>
                                              <p:pRg st="1" end="1"/>
                                            </p:txEl>
                                          </p:spTgt>
                                        </p:tgtEl>
                                        <p:attrNameLst>
                                          <p:attrName>style.visibility</p:attrName>
                                        </p:attrNameLst>
                                      </p:cBhvr>
                                      <p:to>
                                        <p:strVal val="visible"/>
                                      </p:to>
                                    </p:set>
                                    <p:anim calcmode="lin" valueType="num">
                                      <p:cBhvr>
                                        <p:cTn id="21" dur="1000" fill="hold"/>
                                        <p:tgtEl>
                                          <p:spTgt spid="128003">
                                            <p:txEl>
                                              <p:pRg st="1" end="1"/>
                                            </p:txEl>
                                          </p:spTgt>
                                        </p:tgtEl>
                                        <p:attrNameLst>
                                          <p:attrName>ppt_w</p:attrName>
                                        </p:attrNameLst>
                                      </p:cBhvr>
                                      <p:tavLst>
                                        <p:tav tm="0">
                                          <p:val>
                                            <p:strVal val="#ppt_w+.3"/>
                                          </p:val>
                                        </p:tav>
                                        <p:tav tm="100000">
                                          <p:val>
                                            <p:strVal val="#ppt_w"/>
                                          </p:val>
                                        </p:tav>
                                      </p:tavLst>
                                    </p:anim>
                                    <p:anim calcmode="lin" valueType="num">
                                      <p:cBhvr>
                                        <p:cTn id="22" dur="1000" fill="hold"/>
                                        <p:tgtEl>
                                          <p:spTgt spid="128003">
                                            <p:txEl>
                                              <p:pRg st="1" end="1"/>
                                            </p:txEl>
                                          </p:spTgt>
                                        </p:tgtEl>
                                        <p:attrNameLst>
                                          <p:attrName>ppt_h</p:attrName>
                                        </p:attrNameLst>
                                      </p:cBhvr>
                                      <p:tavLst>
                                        <p:tav tm="0">
                                          <p:val>
                                            <p:strVal val="#ppt_h"/>
                                          </p:val>
                                        </p:tav>
                                        <p:tav tm="100000">
                                          <p:val>
                                            <p:strVal val="#ppt_h"/>
                                          </p:val>
                                        </p:tav>
                                      </p:tavLst>
                                    </p:anim>
                                    <p:animEffect transition="in" filter="fade">
                                      <p:cBhvr>
                                        <p:cTn id="23" dur="1000"/>
                                        <p:tgtEl>
                                          <p:spTgt spid="128003">
                                            <p:txEl>
                                              <p:pRg st="1" end="1"/>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50" presetClass="entr" presetSubtype="0" decel="100000" fill="hold" grpId="0" nodeType="clickEffect">
                                  <p:stCondLst>
                                    <p:cond delay="0"/>
                                  </p:stCondLst>
                                  <p:childTnLst>
                                    <p:set>
                                      <p:cBhvr>
                                        <p:cTn id="27" dur="1" fill="hold">
                                          <p:stCondLst>
                                            <p:cond delay="0"/>
                                          </p:stCondLst>
                                        </p:cTn>
                                        <p:tgtEl>
                                          <p:spTgt spid="128003">
                                            <p:txEl>
                                              <p:pRg st="2" end="2"/>
                                            </p:txEl>
                                          </p:spTgt>
                                        </p:tgtEl>
                                        <p:attrNameLst>
                                          <p:attrName>style.visibility</p:attrName>
                                        </p:attrNameLst>
                                      </p:cBhvr>
                                      <p:to>
                                        <p:strVal val="visible"/>
                                      </p:to>
                                    </p:set>
                                    <p:anim calcmode="lin" valueType="num">
                                      <p:cBhvr>
                                        <p:cTn id="28" dur="1000" fill="hold"/>
                                        <p:tgtEl>
                                          <p:spTgt spid="128003">
                                            <p:txEl>
                                              <p:pRg st="2" end="2"/>
                                            </p:txEl>
                                          </p:spTgt>
                                        </p:tgtEl>
                                        <p:attrNameLst>
                                          <p:attrName>ppt_w</p:attrName>
                                        </p:attrNameLst>
                                      </p:cBhvr>
                                      <p:tavLst>
                                        <p:tav tm="0">
                                          <p:val>
                                            <p:strVal val="#ppt_w+.3"/>
                                          </p:val>
                                        </p:tav>
                                        <p:tav tm="100000">
                                          <p:val>
                                            <p:strVal val="#ppt_w"/>
                                          </p:val>
                                        </p:tav>
                                      </p:tavLst>
                                    </p:anim>
                                    <p:anim calcmode="lin" valueType="num">
                                      <p:cBhvr>
                                        <p:cTn id="29" dur="1000" fill="hold"/>
                                        <p:tgtEl>
                                          <p:spTgt spid="128003">
                                            <p:txEl>
                                              <p:pRg st="2" end="2"/>
                                            </p:txEl>
                                          </p:spTgt>
                                        </p:tgtEl>
                                        <p:attrNameLst>
                                          <p:attrName>ppt_h</p:attrName>
                                        </p:attrNameLst>
                                      </p:cBhvr>
                                      <p:tavLst>
                                        <p:tav tm="0">
                                          <p:val>
                                            <p:strVal val="#ppt_h"/>
                                          </p:val>
                                        </p:tav>
                                        <p:tav tm="100000">
                                          <p:val>
                                            <p:strVal val="#ppt_h"/>
                                          </p:val>
                                        </p:tav>
                                      </p:tavLst>
                                    </p:anim>
                                    <p:animEffect transition="in" filter="fade">
                                      <p:cBhvr>
                                        <p:cTn id="30" dur="1000"/>
                                        <p:tgtEl>
                                          <p:spTgt spid="128003">
                                            <p:txEl>
                                              <p:pRg st="2" end="2"/>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50" presetClass="entr" presetSubtype="0" decel="100000" fill="hold" grpId="0" nodeType="clickEffect">
                                  <p:stCondLst>
                                    <p:cond delay="0"/>
                                  </p:stCondLst>
                                  <p:childTnLst>
                                    <p:set>
                                      <p:cBhvr>
                                        <p:cTn id="34" dur="1" fill="hold">
                                          <p:stCondLst>
                                            <p:cond delay="0"/>
                                          </p:stCondLst>
                                        </p:cTn>
                                        <p:tgtEl>
                                          <p:spTgt spid="128003">
                                            <p:txEl>
                                              <p:pRg st="3" end="3"/>
                                            </p:txEl>
                                          </p:spTgt>
                                        </p:tgtEl>
                                        <p:attrNameLst>
                                          <p:attrName>style.visibility</p:attrName>
                                        </p:attrNameLst>
                                      </p:cBhvr>
                                      <p:to>
                                        <p:strVal val="visible"/>
                                      </p:to>
                                    </p:set>
                                    <p:anim calcmode="lin" valueType="num">
                                      <p:cBhvr>
                                        <p:cTn id="35" dur="1000" fill="hold"/>
                                        <p:tgtEl>
                                          <p:spTgt spid="128003">
                                            <p:txEl>
                                              <p:pRg st="3" end="3"/>
                                            </p:txEl>
                                          </p:spTgt>
                                        </p:tgtEl>
                                        <p:attrNameLst>
                                          <p:attrName>ppt_w</p:attrName>
                                        </p:attrNameLst>
                                      </p:cBhvr>
                                      <p:tavLst>
                                        <p:tav tm="0">
                                          <p:val>
                                            <p:strVal val="#ppt_w+.3"/>
                                          </p:val>
                                        </p:tav>
                                        <p:tav tm="100000">
                                          <p:val>
                                            <p:strVal val="#ppt_w"/>
                                          </p:val>
                                        </p:tav>
                                      </p:tavLst>
                                    </p:anim>
                                    <p:anim calcmode="lin" valueType="num">
                                      <p:cBhvr>
                                        <p:cTn id="36" dur="1000" fill="hold"/>
                                        <p:tgtEl>
                                          <p:spTgt spid="128003">
                                            <p:txEl>
                                              <p:pRg st="3" end="3"/>
                                            </p:txEl>
                                          </p:spTgt>
                                        </p:tgtEl>
                                        <p:attrNameLst>
                                          <p:attrName>ppt_h</p:attrName>
                                        </p:attrNameLst>
                                      </p:cBhvr>
                                      <p:tavLst>
                                        <p:tav tm="0">
                                          <p:val>
                                            <p:strVal val="#ppt_h"/>
                                          </p:val>
                                        </p:tav>
                                        <p:tav tm="100000">
                                          <p:val>
                                            <p:strVal val="#ppt_h"/>
                                          </p:val>
                                        </p:tav>
                                      </p:tavLst>
                                    </p:anim>
                                    <p:animEffect transition="in" filter="fade">
                                      <p:cBhvr>
                                        <p:cTn id="37" dur="1000"/>
                                        <p:tgtEl>
                                          <p:spTgt spid="128003">
                                            <p:txEl>
                                              <p:pRg st="3" end="3"/>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50" presetClass="entr" presetSubtype="0" decel="100000" fill="hold" grpId="0" nodeType="clickEffect">
                                  <p:stCondLst>
                                    <p:cond delay="0"/>
                                  </p:stCondLst>
                                  <p:childTnLst>
                                    <p:set>
                                      <p:cBhvr>
                                        <p:cTn id="41" dur="1" fill="hold">
                                          <p:stCondLst>
                                            <p:cond delay="0"/>
                                          </p:stCondLst>
                                        </p:cTn>
                                        <p:tgtEl>
                                          <p:spTgt spid="128003">
                                            <p:txEl>
                                              <p:pRg st="4" end="4"/>
                                            </p:txEl>
                                          </p:spTgt>
                                        </p:tgtEl>
                                        <p:attrNameLst>
                                          <p:attrName>style.visibility</p:attrName>
                                        </p:attrNameLst>
                                      </p:cBhvr>
                                      <p:to>
                                        <p:strVal val="visible"/>
                                      </p:to>
                                    </p:set>
                                    <p:anim calcmode="lin" valueType="num">
                                      <p:cBhvr>
                                        <p:cTn id="42" dur="1000" fill="hold"/>
                                        <p:tgtEl>
                                          <p:spTgt spid="128003">
                                            <p:txEl>
                                              <p:pRg st="4" end="4"/>
                                            </p:txEl>
                                          </p:spTgt>
                                        </p:tgtEl>
                                        <p:attrNameLst>
                                          <p:attrName>ppt_w</p:attrName>
                                        </p:attrNameLst>
                                      </p:cBhvr>
                                      <p:tavLst>
                                        <p:tav tm="0">
                                          <p:val>
                                            <p:strVal val="#ppt_w+.3"/>
                                          </p:val>
                                        </p:tav>
                                        <p:tav tm="100000">
                                          <p:val>
                                            <p:strVal val="#ppt_w"/>
                                          </p:val>
                                        </p:tav>
                                      </p:tavLst>
                                    </p:anim>
                                    <p:anim calcmode="lin" valueType="num">
                                      <p:cBhvr>
                                        <p:cTn id="43" dur="1000" fill="hold"/>
                                        <p:tgtEl>
                                          <p:spTgt spid="128003">
                                            <p:txEl>
                                              <p:pRg st="4" end="4"/>
                                            </p:txEl>
                                          </p:spTgt>
                                        </p:tgtEl>
                                        <p:attrNameLst>
                                          <p:attrName>ppt_h</p:attrName>
                                        </p:attrNameLst>
                                      </p:cBhvr>
                                      <p:tavLst>
                                        <p:tav tm="0">
                                          <p:val>
                                            <p:strVal val="#ppt_h"/>
                                          </p:val>
                                        </p:tav>
                                        <p:tav tm="100000">
                                          <p:val>
                                            <p:strVal val="#ppt_h"/>
                                          </p:val>
                                        </p:tav>
                                      </p:tavLst>
                                    </p:anim>
                                    <p:animEffect transition="in" filter="fade">
                                      <p:cBhvr>
                                        <p:cTn id="44" dur="1000"/>
                                        <p:tgtEl>
                                          <p:spTgt spid="128003">
                                            <p:txEl>
                                              <p:pRg st="4" end="4"/>
                                            </p:txEl>
                                          </p:spTgt>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50" presetClass="entr" presetSubtype="0" decel="100000" fill="hold" grpId="0" nodeType="clickEffect">
                                  <p:stCondLst>
                                    <p:cond delay="0"/>
                                  </p:stCondLst>
                                  <p:childTnLst>
                                    <p:set>
                                      <p:cBhvr>
                                        <p:cTn id="48" dur="1" fill="hold">
                                          <p:stCondLst>
                                            <p:cond delay="0"/>
                                          </p:stCondLst>
                                        </p:cTn>
                                        <p:tgtEl>
                                          <p:spTgt spid="128003">
                                            <p:txEl>
                                              <p:pRg st="5" end="5"/>
                                            </p:txEl>
                                          </p:spTgt>
                                        </p:tgtEl>
                                        <p:attrNameLst>
                                          <p:attrName>style.visibility</p:attrName>
                                        </p:attrNameLst>
                                      </p:cBhvr>
                                      <p:to>
                                        <p:strVal val="visible"/>
                                      </p:to>
                                    </p:set>
                                    <p:anim calcmode="lin" valueType="num">
                                      <p:cBhvr>
                                        <p:cTn id="49" dur="1000" fill="hold"/>
                                        <p:tgtEl>
                                          <p:spTgt spid="128003">
                                            <p:txEl>
                                              <p:pRg st="5" end="5"/>
                                            </p:txEl>
                                          </p:spTgt>
                                        </p:tgtEl>
                                        <p:attrNameLst>
                                          <p:attrName>ppt_w</p:attrName>
                                        </p:attrNameLst>
                                      </p:cBhvr>
                                      <p:tavLst>
                                        <p:tav tm="0">
                                          <p:val>
                                            <p:strVal val="#ppt_w+.3"/>
                                          </p:val>
                                        </p:tav>
                                        <p:tav tm="100000">
                                          <p:val>
                                            <p:strVal val="#ppt_w"/>
                                          </p:val>
                                        </p:tav>
                                      </p:tavLst>
                                    </p:anim>
                                    <p:anim calcmode="lin" valueType="num">
                                      <p:cBhvr>
                                        <p:cTn id="50" dur="1000" fill="hold"/>
                                        <p:tgtEl>
                                          <p:spTgt spid="128003">
                                            <p:txEl>
                                              <p:pRg st="5" end="5"/>
                                            </p:txEl>
                                          </p:spTgt>
                                        </p:tgtEl>
                                        <p:attrNameLst>
                                          <p:attrName>ppt_h</p:attrName>
                                        </p:attrNameLst>
                                      </p:cBhvr>
                                      <p:tavLst>
                                        <p:tav tm="0">
                                          <p:val>
                                            <p:strVal val="#ppt_h"/>
                                          </p:val>
                                        </p:tav>
                                        <p:tav tm="100000">
                                          <p:val>
                                            <p:strVal val="#ppt_h"/>
                                          </p:val>
                                        </p:tav>
                                      </p:tavLst>
                                    </p:anim>
                                    <p:animEffect transition="in" filter="fade">
                                      <p:cBhvr>
                                        <p:cTn id="51" dur="1000"/>
                                        <p:tgtEl>
                                          <p:spTgt spid="128003">
                                            <p:txEl>
                                              <p:pRg st="5" end="5"/>
                                            </p:txEl>
                                          </p:spTgt>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50" presetClass="entr" presetSubtype="0" decel="100000" fill="hold" grpId="0" nodeType="clickEffect">
                                  <p:stCondLst>
                                    <p:cond delay="0"/>
                                  </p:stCondLst>
                                  <p:childTnLst>
                                    <p:set>
                                      <p:cBhvr>
                                        <p:cTn id="55" dur="1" fill="hold">
                                          <p:stCondLst>
                                            <p:cond delay="0"/>
                                          </p:stCondLst>
                                        </p:cTn>
                                        <p:tgtEl>
                                          <p:spTgt spid="128003">
                                            <p:txEl>
                                              <p:pRg st="6" end="6"/>
                                            </p:txEl>
                                          </p:spTgt>
                                        </p:tgtEl>
                                        <p:attrNameLst>
                                          <p:attrName>style.visibility</p:attrName>
                                        </p:attrNameLst>
                                      </p:cBhvr>
                                      <p:to>
                                        <p:strVal val="visible"/>
                                      </p:to>
                                    </p:set>
                                    <p:anim calcmode="lin" valueType="num">
                                      <p:cBhvr>
                                        <p:cTn id="56" dur="1000" fill="hold"/>
                                        <p:tgtEl>
                                          <p:spTgt spid="128003">
                                            <p:txEl>
                                              <p:pRg st="6" end="6"/>
                                            </p:txEl>
                                          </p:spTgt>
                                        </p:tgtEl>
                                        <p:attrNameLst>
                                          <p:attrName>ppt_w</p:attrName>
                                        </p:attrNameLst>
                                      </p:cBhvr>
                                      <p:tavLst>
                                        <p:tav tm="0">
                                          <p:val>
                                            <p:strVal val="#ppt_w+.3"/>
                                          </p:val>
                                        </p:tav>
                                        <p:tav tm="100000">
                                          <p:val>
                                            <p:strVal val="#ppt_w"/>
                                          </p:val>
                                        </p:tav>
                                      </p:tavLst>
                                    </p:anim>
                                    <p:anim calcmode="lin" valueType="num">
                                      <p:cBhvr>
                                        <p:cTn id="57" dur="1000" fill="hold"/>
                                        <p:tgtEl>
                                          <p:spTgt spid="128003">
                                            <p:txEl>
                                              <p:pRg st="6" end="6"/>
                                            </p:txEl>
                                          </p:spTgt>
                                        </p:tgtEl>
                                        <p:attrNameLst>
                                          <p:attrName>ppt_h</p:attrName>
                                        </p:attrNameLst>
                                      </p:cBhvr>
                                      <p:tavLst>
                                        <p:tav tm="0">
                                          <p:val>
                                            <p:strVal val="#ppt_h"/>
                                          </p:val>
                                        </p:tav>
                                        <p:tav tm="100000">
                                          <p:val>
                                            <p:strVal val="#ppt_h"/>
                                          </p:val>
                                        </p:tav>
                                      </p:tavLst>
                                    </p:anim>
                                    <p:animEffect transition="in" filter="fade">
                                      <p:cBhvr>
                                        <p:cTn id="58" dur="1000"/>
                                        <p:tgtEl>
                                          <p:spTgt spid="12800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02" grpId="0"/>
      <p:bldP spid="128003" grpId="0" build="p"/>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1076" name="Rectangle 4"/>
          <p:cNvSpPr>
            <a:spLocks noGrp="1" noChangeArrowheads="1"/>
          </p:cNvSpPr>
          <p:nvPr>
            <p:ph type="ctrTitle"/>
          </p:nvPr>
        </p:nvSpPr>
        <p:spPr/>
        <p:txBody>
          <a:bodyPr/>
          <a:lstStyle/>
          <a:p>
            <a:pPr algn="ctr" eaLnBrk="1" hangingPunct="1">
              <a:defRPr/>
            </a:pPr>
            <a:r>
              <a:rPr lang="en-US" sz="3600" i="1" dirty="0" smtClean="0">
                <a:cs typeface="+mj-cs"/>
              </a:rPr>
              <a:t>Implantable Subcutaneous Systems</a:t>
            </a:r>
          </a:p>
        </p:txBody>
      </p:sp>
      <p:sp>
        <p:nvSpPr>
          <p:cNvPr id="131077" name="Rectangle 5"/>
          <p:cNvSpPr>
            <a:spLocks noGrp="1" noChangeArrowheads="1"/>
          </p:cNvSpPr>
          <p:nvPr>
            <p:ph type="subTitle" idx="1"/>
          </p:nvPr>
        </p:nvSpPr>
        <p:spPr/>
        <p:txBody>
          <a:bodyPr/>
          <a:lstStyle/>
          <a:p>
            <a:pPr algn="ctr" eaLnBrk="1" hangingPunct="1">
              <a:defRPr/>
            </a:pPr>
            <a:r>
              <a:rPr lang="en-US" sz="2800" dirty="0" smtClean="0">
                <a:solidFill>
                  <a:srgbClr val="FF0000"/>
                </a:solidFill>
                <a:cs typeface="+mn-cs"/>
              </a:rPr>
              <a:t>Enzyme electrode system</a:t>
            </a:r>
          </a:p>
          <a:p>
            <a:pPr algn="ctr" eaLnBrk="1" hangingPunct="1">
              <a:defRPr/>
            </a:pPr>
            <a:r>
              <a:rPr lang="en-US" sz="2800" dirty="0" smtClean="0">
                <a:solidFill>
                  <a:srgbClr val="FF0000"/>
                </a:solidFill>
                <a:cs typeface="+mn-cs"/>
              </a:rPr>
              <a:t>Electrochemical device</a:t>
            </a:r>
          </a:p>
        </p:txBody>
      </p:sp>
    </p:spTree>
    <p:extLst>
      <p:ext uri="{BB962C8B-B14F-4D97-AF65-F5344CB8AC3E}">
        <p14:creationId xmlns:p14="http://schemas.microsoft.com/office/powerpoint/2010/main" val="4162329869"/>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31076"/>
                                        </p:tgtEl>
                                        <p:attrNameLst>
                                          <p:attrName>style.visibility</p:attrName>
                                        </p:attrNameLst>
                                      </p:cBhvr>
                                      <p:to>
                                        <p:strVal val="visible"/>
                                      </p:to>
                                    </p:set>
                                    <p:animEffect transition="in" filter="fade">
                                      <p:cBhvr>
                                        <p:cTn id="7" dur="2000"/>
                                        <p:tgtEl>
                                          <p:spTgt spid="13107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1077"/>
                                        </p:tgtEl>
                                        <p:attrNameLst>
                                          <p:attrName>style.visibility</p:attrName>
                                        </p:attrNameLst>
                                      </p:cBhvr>
                                      <p:to>
                                        <p:strVal val="visible"/>
                                      </p:to>
                                    </p:set>
                                    <p:animEffect transition="in" filter="fade">
                                      <p:cBhvr>
                                        <p:cTn id="10" dur="2000"/>
                                        <p:tgtEl>
                                          <p:spTgt spid="1310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76" grpId="0"/>
      <p:bldP spid="13107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4" name="Rectangle 4"/>
          <p:cNvSpPr>
            <a:spLocks noGrp="1" noChangeArrowheads="1"/>
          </p:cNvSpPr>
          <p:nvPr>
            <p:ph type="title"/>
          </p:nvPr>
        </p:nvSpPr>
        <p:spPr/>
        <p:txBody>
          <a:bodyPr/>
          <a:lstStyle/>
          <a:p>
            <a:pPr algn="ctr" eaLnBrk="1" hangingPunct="1">
              <a:defRPr/>
            </a:pPr>
            <a:r>
              <a:rPr lang="en-US" sz="3200" dirty="0" err="1" smtClean="0">
                <a:solidFill>
                  <a:srgbClr val="303000"/>
                </a:solidFill>
                <a:cs typeface="+mj-cs"/>
              </a:rPr>
              <a:t>DexCom</a:t>
            </a:r>
            <a:r>
              <a:rPr lang="en-US" sz="3200" dirty="0" smtClean="0">
                <a:solidFill>
                  <a:srgbClr val="303000"/>
                </a:solidFill>
                <a:cs typeface="+mj-cs"/>
              </a:rPr>
              <a:t> Subcutaneous Sensor System</a:t>
            </a:r>
          </a:p>
        </p:txBody>
      </p:sp>
      <p:pic>
        <p:nvPicPr>
          <p:cNvPr id="133126" name="Picture 6" descr="dexcom senso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28600" y="2362200"/>
            <a:ext cx="8686800" cy="303847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808080">
                      <a:alpha val="74997"/>
                    </a:srgbClr>
                  </a:outerShdw>
                </a:effectLst>
              </a14:hiddenEffects>
            </a:ext>
          </a:extLst>
        </p:spPr>
      </p:pic>
      <p:sp>
        <p:nvSpPr>
          <p:cNvPr id="133127" name="Text Box 7"/>
          <p:cNvSpPr txBox="1">
            <a:spLocks noChangeArrowheads="1"/>
          </p:cNvSpPr>
          <p:nvPr/>
        </p:nvSpPr>
        <p:spPr bwMode="auto">
          <a:xfrm>
            <a:off x="685800" y="5943600"/>
            <a:ext cx="31765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p>
            <a:pPr>
              <a:defRPr/>
            </a:pPr>
            <a:r>
              <a:rPr lang="en-US" sz="2000" i="0">
                <a:cs typeface="+mn-cs"/>
              </a:rPr>
              <a:t>Implantable Sensor device</a:t>
            </a:r>
          </a:p>
        </p:txBody>
      </p:sp>
      <p:sp>
        <p:nvSpPr>
          <p:cNvPr id="133128" name="Text Box 8"/>
          <p:cNvSpPr txBox="1">
            <a:spLocks noChangeArrowheads="1"/>
          </p:cNvSpPr>
          <p:nvPr/>
        </p:nvSpPr>
        <p:spPr bwMode="auto">
          <a:xfrm>
            <a:off x="5410200" y="5943600"/>
            <a:ext cx="29908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p>
            <a:pPr>
              <a:defRPr/>
            </a:pPr>
            <a:r>
              <a:rPr lang="en-US" sz="2000" i="0">
                <a:cs typeface="+mn-cs"/>
              </a:rPr>
              <a:t>Pager monitoring system</a:t>
            </a:r>
          </a:p>
        </p:txBody>
      </p:sp>
    </p:spTree>
    <p:extLst>
      <p:ext uri="{BB962C8B-B14F-4D97-AF65-F5344CB8AC3E}">
        <p14:creationId xmlns:p14="http://schemas.microsoft.com/office/powerpoint/2010/main" val="1699464133"/>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a:lnSpc>
                <a:spcPct val="90000"/>
              </a:lnSpc>
            </a:pPr>
            <a:r>
              <a:rPr lang="en-GB" dirty="0">
                <a:latin typeface="Lucida Sans Unicode" charset="0"/>
              </a:rPr>
              <a:t>Diabetes mellitus may present with characteristic symptoms such as thirst, polyuria, blurring of vision, and weight loss. </a:t>
            </a:r>
          </a:p>
          <a:p>
            <a:pPr>
              <a:lnSpc>
                <a:spcPct val="90000"/>
              </a:lnSpc>
            </a:pPr>
            <a:endParaRPr lang="en-GB" dirty="0" smtClean="0">
              <a:latin typeface="Lucida Sans Unicode" charset="0"/>
            </a:endParaRPr>
          </a:p>
          <a:p>
            <a:pPr>
              <a:lnSpc>
                <a:spcPct val="90000"/>
              </a:lnSpc>
            </a:pPr>
            <a:r>
              <a:rPr lang="en-GB" dirty="0" smtClean="0">
                <a:latin typeface="Lucida Sans Unicode" charset="0"/>
              </a:rPr>
              <a:t>The </a:t>
            </a:r>
            <a:r>
              <a:rPr lang="en-GB" dirty="0">
                <a:latin typeface="Lucida Sans Unicode" charset="0"/>
              </a:rPr>
              <a:t>long–term effects of diabetes mellitus include progressive development of the specific complications of retinopathy with potential blindness, nephropathy that may lead to renal failure, and/or neuropathy with risk of foot ulcers, </a:t>
            </a:r>
            <a:r>
              <a:rPr lang="en-GB" dirty="0" smtClean="0">
                <a:latin typeface="Lucida Sans Unicode" charset="0"/>
              </a:rPr>
              <a:t>amputation</a:t>
            </a:r>
            <a:endParaRPr lang="en-GB" dirty="0">
              <a:latin typeface="Lucida Sans Unicode" charset="0"/>
            </a:endParaRPr>
          </a:p>
          <a:p>
            <a:pPr>
              <a:lnSpc>
                <a:spcPct val="90000"/>
              </a:lnSpc>
            </a:pPr>
            <a:endParaRPr lang="en-GB" dirty="0">
              <a:latin typeface="Lucida Sans Unicode" charset="0"/>
            </a:endParaRPr>
          </a:p>
          <a:p>
            <a:pPr>
              <a:lnSpc>
                <a:spcPct val="90000"/>
              </a:lnSpc>
            </a:pPr>
            <a:r>
              <a:rPr lang="en-GB" dirty="0">
                <a:latin typeface="Lucida Sans Unicode" charset="0"/>
              </a:rPr>
              <a:t>People with diabetes are at increased risk of cardiovascular, peripheral vascular and cerebrovascular disease.</a:t>
            </a:r>
          </a:p>
        </p:txBody>
      </p:sp>
      <p:sp>
        <p:nvSpPr>
          <p:cNvPr id="3" name="Title 2"/>
          <p:cNvSpPr>
            <a:spLocks noGrp="1"/>
          </p:cNvSpPr>
          <p:nvPr>
            <p:ph type="title"/>
          </p:nvPr>
        </p:nvSpPr>
        <p:spPr/>
        <p:txBody>
          <a:bodyPr/>
          <a:lstStyle/>
          <a:p>
            <a:pPr fontAlgn="auto">
              <a:spcAft>
                <a:spcPts val="0"/>
              </a:spcAft>
              <a:defRPr/>
            </a:pPr>
            <a:r>
              <a:rPr lang="en-GB" dirty="0" smtClean="0">
                <a:ea typeface="+mj-ea"/>
              </a:rPr>
              <a:t>Diabetes Long-term effects</a:t>
            </a:r>
            <a:endParaRPr lang="en-GB" dirty="0">
              <a:ea typeface="+mj-ea"/>
            </a:endParaRPr>
          </a:p>
        </p:txBody>
      </p:sp>
    </p:spTree>
    <p:extLst>
      <p:ext uri="{BB962C8B-B14F-4D97-AF65-F5344CB8AC3E}">
        <p14:creationId xmlns:p14="http://schemas.microsoft.com/office/powerpoint/2010/main" val="1711999968"/>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p:txBody>
          <a:bodyPr/>
          <a:lstStyle/>
          <a:p>
            <a:pPr algn="ctr" eaLnBrk="1" hangingPunct="1">
              <a:defRPr/>
            </a:pPr>
            <a:r>
              <a:rPr lang="en-US" sz="3200" dirty="0" err="1" smtClean="0">
                <a:solidFill>
                  <a:srgbClr val="303000"/>
                </a:solidFill>
                <a:cs typeface="+mj-cs"/>
              </a:rPr>
              <a:t>DexCom</a:t>
            </a:r>
            <a:r>
              <a:rPr lang="en-US" sz="3200" dirty="0" smtClean="0">
                <a:solidFill>
                  <a:srgbClr val="303000"/>
                </a:solidFill>
                <a:cs typeface="+mj-cs"/>
              </a:rPr>
              <a:t> Subcutaneous Sensor System</a:t>
            </a:r>
          </a:p>
        </p:txBody>
      </p:sp>
      <p:sp>
        <p:nvSpPr>
          <p:cNvPr id="135171" name="Rectangle 3"/>
          <p:cNvSpPr>
            <a:spLocks noGrp="1" noChangeArrowheads="1"/>
          </p:cNvSpPr>
          <p:nvPr>
            <p:ph type="body" idx="1"/>
          </p:nvPr>
        </p:nvSpPr>
        <p:spPr/>
        <p:txBody>
          <a:bodyPr/>
          <a:lstStyle/>
          <a:p>
            <a:pPr eaLnBrk="1" hangingPunct="1">
              <a:lnSpc>
                <a:spcPct val="90000"/>
              </a:lnSpc>
              <a:defRPr/>
            </a:pPr>
            <a:r>
              <a:rPr lang="en-US" sz="2600" i="1" dirty="0">
                <a:solidFill>
                  <a:schemeClr val="bg1">
                    <a:lumMod val="10000"/>
                  </a:schemeClr>
                </a:solidFill>
                <a:latin typeface="Arial" charset="0"/>
                <a:ea typeface="ＭＳ Ｐゴシック" charset="0"/>
              </a:rPr>
              <a:t>Special </a:t>
            </a:r>
            <a:r>
              <a:rPr lang="en-US" sz="2600" i="1" dirty="0" err="1">
                <a:solidFill>
                  <a:schemeClr val="bg1">
                    <a:lumMod val="10000"/>
                  </a:schemeClr>
                </a:solidFill>
                <a:latin typeface="Arial" charset="0"/>
                <a:ea typeface="ＭＳ Ｐゴシック" charset="0"/>
              </a:rPr>
              <a:t>bioprotective</a:t>
            </a:r>
            <a:r>
              <a:rPr lang="en-US" sz="2600" i="1" dirty="0">
                <a:solidFill>
                  <a:schemeClr val="bg1">
                    <a:lumMod val="10000"/>
                  </a:schemeClr>
                </a:solidFill>
                <a:latin typeface="Arial" charset="0"/>
                <a:ea typeface="ＭＳ Ｐゴシック" charset="0"/>
              </a:rPr>
              <a:t> layer prevents foreign body reaction with sensor</a:t>
            </a:r>
          </a:p>
          <a:p>
            <a:pPr eaLnBrk="1" hangingPunct="1">
              <a:lnSpc>
                <a:spcPct val="90000"/>
              </a:lnSpc>
              <a:defRPr/>
            </a:pPr>
            <a:r>
              <a:rPr lang="en-US" sz="2600" i="1" dirty="0">
                <a:solidFill>
                  <a:schemeClr val="bg1">
                    <a:lumMod val="10000"/>
                  </a:schemeClr>
                </a:solidFill>
                <a:latin typeface="Arial" charset="0"/>
                <a:ea typeface="ＭＳ Ｐゴシック" charset="0"/>
              </a:rPr>
              <a:t>Can measure </a:t>
            </a:r>
            <a:r>
              <a:rPr lang="en-US" sz="2600" i="1" dirty="0" smtClean="0">
                <a:solidFill>
                  <a:schemeClr val="bg1">
                    <a:lumMod val="10000"/>
                  </a:schemeClr>
                </a:solidFill>
                <a:latin typeface="Arial" charset="0"/>
                <a:ea typeface="ＭＳ Ｐゴシック" charset="0"/>
              </a:rPr>
              <a:t>glucose </a:t>
            </a:r>
            <a:r>
              <a:rPr lang="en-US" sz="2600" i="1" dirty="0">
                <a:solidFill>
                  <a:schemeClr val="bg1">
                    <a:lumMod val="10000"/>
                  </a:schemeClr>
                </a:solidFill>
                <a:latin typeface="Arial" charset="0"/>
                <a:ea typeface="ＭＳ Ｐゴシック" charset="0"/>
              </a:rPr>
              <a:t>ranging from 40 mg/dl to 700 mg/dl (2.2-38.9 </a:t>
            </a:r>
            <a:r>
              <a:rPr lang="en-US" sz="2600" i="1" dirty="0" err="1">
                <a:solidFill>
                  <a:schemeClr val="bg1">
                    <a:lumMod val="10000"/>
                  </a:schemeClr>
                </a:solidFill>
                <a:latin typeface="Arial" charset="0"/>
                <a:ea typeface="ＭＳ Ｐゴシック" charset="0"/>
              </a:rPr>
              <a:t>mmol</a:t>
            </a:r>
            <a:r>
              <a:rPr lang="en-US" sz="2600" i="1" dirty="0">
                <a:solidFill>
                  <a:schemeClr val="bg1">
                    <a:lumMod val="10000"/>
                  </a:schemeClr>
                </a:solidFill>
                <a:latin typeface="Arial" charset="0"/>
                <a:ea typeface="ＭＳ Ｐゴシック" charset="0"/>
              </a:rPr>
              <a:t>/L)</a:t>
            </a:r>
          </a:p>
          <a:p>
            <a:pPr eaLnBrk="1" hangingPunct="1">
              <a:lnSpc>
                <a:spcPct val="90000"/>
              </a:lnSpc>
              <a:defRPr/>
            </a:pPr>
            <a:r>
              <a:rPr lang="en-US" sz="2600" i="1" dirty="0">
                <a:solidFill>
                  <a:schemeClr val="bg1">
                    <a:lumMod val="10000"/>
                  </a:schemeClr>
                </a:solidFill>
                <a:latin typeface="Arial" charset="0"/>
                <a:ea typeface="ＭＳ Ｐゴシック" charset="0"/>
              </a:rPr>
              <a:t>Recalibration every 20 days</a:t>
            </a:r>
          </a:p>
          <a:p>
            <a:pPr eaLnBrk="1" hangingPunct="1">
              <a:lnSpc>
                <a:spcPct val="90000"/>
              </a:lnSpc>
              <a:defRPr/>
            </a:pPr>
            <a:r>
              <a:rPr lang="en-US" sz="2600" i="1" dirty="0">
                <a:solidFill>
                  <a:schemeClr val="bg1">
                    <a:lumMod val="10000"/>
                  </a:schemeClr>
                </a:solidFill>
                <a:latin typeface="Arial" charset="0"/>
                <a:ea typeface="ＭＳ Ｐゴシック" charset="0"/>
              </a:rPr>
              <a:t>160 – 180 day lifespan for sensor</a:t>
            </a:r>
          </a:p>
          <a:p>
            <a:pPr eaLnBrk="1" hangingPunct="1">
              <a:lnSpc>
                <a:spcPct val="90000"/>
              </a:lnSpc>
              <a:defRPr/>
            </a:pPr>
            <a:r>
              <a:rPr lang="en-US" sz="2600" i="1" dirty="0">
                <a:solidFill>
                  <a:schemeClr val="bg1">
                    <a:lumMod val="10000"/>
                  </a:schemeClr>
                </a:solidFill>
                <a:latin typeface="Arial" charset="0"/>
                <a:ea typeface="ＭＳ Ｐゴシック" charset="0"/>
              </a:rPr>
              <a:t>Still need to do HGM 2-3 times/day to initiate glucose algorithm</a:t>
            </a:r>
          </a:p>
          <a:p>
            <a:pPr eaLnBrk="1" hangingPunct="1">
              <a:lnSpc>
                <a:spcPct val="90000"/>
              </a:lnSpc>
              <a:defRPr/>
            </a:pPr>
            <a:r>
              <a:rPr lang="en-US" sz="2600" i="1" dirty="0">
                <a:solidFill>
                  <a:schemeClr val="bg1">
                    <a:lumMod val="10000"/>
                  </a:schemeClr>
                </a:solidFill>
                <a:latin typeface="Arial" charset="0"/>
                <a:ea typeface="ＭＳ Ｐゴシック" charset="0"/>
              </a:rPr>
              <a:t>Easily implanted in subcutaneous tissue</a:t>
            </a:r>
          </a:p>
          <a:p>
            <a:pPr eaLnBrk="1" hangingPunct="1">
              <a:lnSpc>
                <a:spcPct val="90000"/>
              </a:lnSpc>
              <a:defRPr/>
            </a:pPr>
            <a:r>
              <a:rPr lang="en-US" sz="2600" i="1" dirty="0">
                <a:solidFill>
                  <a:schemeClr val="bg1">
                    <a:lumMod val="10000"/>
                  </a:schemeClr>
                </a:solidFill>
                <a:latin typeface="Arial" charset="0"/>
                <a:ea typeface="ＭＳ Ｐゴシック" charset="0"/>
              </a:rPr>
              <a:t>Can be accomplished as outpatient procedure</a:t>
            </a:r>
          </a:p>
        </p:txBody>
      </p:sp>
      <p:sp>
        <p:nvSpPr>
          <p:cNvPr id="135172" name="Rectangle 4"/>
          <p:cNvSpPr>
            <a:spLocks noChangeArrowheads="1"/>
          </p:cNvSpPr>
          <p:nvPr/>
        </p:nvSpPr>
        <p:spPr bwMode="auto">
          <a:xfrm>
            <a:off x="2686050" y="6243638"/>
            <a:ext cx="370205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p>
            <a:pPr>
              <a:defRPr/>
            </a:pPr>
            <a:r>
              <a:rPr lang="en-US" sz="1600">
                <a:cs typeface="+mn-cs"/>
              </a:rPr>
              <a:t>Diabetes Care 27:734, 2004</a:t>
            </a:r>
          </a:p>
          <a:p>
            <a:pPr>
              <a:defRPr/>
            </a:pPr>
            <a:r>
              <a:rPr lang="en-US" sz="1600">
                <a:cs typeface="+mn-cs"/>
              </a:rPr>
              <a:t>Endocrinology Clinics NA 33:175, 2004</a:t>
            </a:r>
          </a:p>
        </p:txBody>
      </p:sp>
    </p:spTree>
    <p:extLst>
      <p:ext uri="{BB962C8B-B14F-4D97-AF65-F5344CB8AC3E}">
        <p14:creationId xmlns:p14="http://schemas.microsoft.com/office/powerpoint/2010/main" val="389775902"/>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35170"/>
                                        </p:tgtEl>
                                        <p:attrNameLst>
                                          <p:attrName>style.visibility</p:attrName>
                                        </p:attrNameLst>
                                      </p:cBhvr>
                                      <p:to>
                                        <p:strVal val="visible"/>
                                      </p:to>
                                    </p:set>
                                    <p:anim calcmode="lin" valueType="num">
                                      <p:cBhvr>
                                        <p:cTn id="7" dur="1000" fill="hold"/>
                                        <p:tgtEl>
                                          <p:spTgt spid="135170"/>
                                        </p:tgtEl>
                                        <p:attrNameLst>
                                          <p:attrName>ppt_x</p:attrName>
                                        </p:attrNameLst>
                                      </p:cBhvr>
                                      <p:tavLst>
                                        <p:tav tm="0">
                                          <p:val>
                                            <p:strVal val="#ppt_x-.2"/>
                                          </p:val>
                                        </p:tav>
                                        <p:tav tm="100000">
                                          <p:val>
                                            <p:strVal val="#ppt_x"/>
                                          </p:val>
                                        </p:tav>
                                      </p:tavLst>
                                    </p:anim>
                                    <p:anim calcmode="lin" valueType="num">
                                      <p:cBhvr>
                                        <p:cTn id="8" dur="1000" fill="hold"/>
                                        <p:tgtEl>
                                          <p:spTgt spid="135170"/>
                                        </p:tgtEl>
                                        <p:attrNameLst>
                                          <p:attrName>ppt_y</p:attrName>
                                        </p:attrNameLst>
                                      </p:cBhvr>
                                      <p:tavLst>
                                        <p:tav tm="0">
                                          <p:val>
                                            <p:strVal val="#ppt_y"/>
                                          </p:val>
                                        </p:tav>
                                        <p:tav tm="100000">
                                          <p:val>
                                            <p:strVal val="#ppt_y"/>
                                          </p:val>
                                        </p:tav>
                                      </p:tavLst>
                                    </p:anim>
                                    <p:animEffect transition="in" filter="wipe(right)" prLst="gradientSize: 0.1">
                                      <p:cBhvr>
                                        <p:cTn id="9" dur="1000"/>
                                        <p:tgtEl>
                                          <p:spTgt spid="135170"/>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44" presetClass="entr" presetSubtype="0" fill="hold" grpId="0" nodeType="clickEffect">
                                  <p:stCondLst>
                                    <p:cond delay="0"/>
                                  </p:stCondLst>
                                  <p:childTnLst>
                                    <p:set>
                                      <p:cBhvr>
                                        <p:cTn id="13" dur="1" fill="hold">
                                          <p:stCondLst>
                                            <p:cond delay="0"/>
                                          </p:stCondLst>
                                        </p:cTn>
                                        <p:tgtEl>
                                          <p:spTgt spid="135171">
                                            <p:txEl>
                                              <p:pRg st="0" end="0"/>
                                            </p:txEl>
                                          </p:spTgt>
                                        </p:tgtEl>
                                        <p:attrNameLst>
                                          <p:attrName>style.visibility</p:attrName>
                                        </p:attrNameLst>
                                      </p:cBhvr>
                                      <p:to>
                                        <p:strVal val="visible"/>
                                      </p:to>
                                    </p:set>
                                    <p:animEffect transition="in" filter="fade">
                                      <p:cBhvr>
                                        <p:cTn id="14" dur="500"/>
                                        <p:tgtEl>
                                          <p:spTgt spid="135171">
                                            <p:txEl>
                                              <p:pRg st="0" end="0"/>
                                            </p:txEl>
                                          </p:spTgt>
                                        </p:tgtEl>
                                      </p:cBhvr>
                                    </p:animEffect>
                                    <p:anim calcmode="lin" valueType="num">
                                      <p:cBhvr>
                                        <p:cTn id="15" dur="500" fill="hold"/>
                                        <p:tgtEl>
                                          <p:spTgt spid="135171">
                                            <p:txEl>
                                              <p:pRg st="0" end="0"/>
                                            </p:txEl>
                                          </p:spTgt>
                                        </p:tgtEl>
                                        <p:attrNameLst>
                                          <p:attrName>ppt_x</p:attrName>
                                        </p:attrNameLst>
                                      </p:cBhvr>
                                      <p:tavLst>
                                        <p:tav tm="0">
                                          <p:val>
                                            <p:strVal val="#ppt_x"/>
                                          </p:val>
                                        </p:tav>
                                        <p:tav tm="100000">
                                          <p:val>
                                            <p:strVal val="#ppt_x"/>
                                          </p:val>
                                        </p:tav>
                                      </p:tavLst>
                                    </p:anim>
                                    <p:anim calcmode="lin" valueType="num">
                                      <p:cBhvr>
                                        <p:cTn id="16" dur="500" fill="hold"/>
                                        <p:tgtEl>
                                          <p:spTgt spid="135171">
                                            <p:txEl>
                                              <p:pRg st="0" end="0"/>
                                            </p:txEl>
                                          </p:spTgt>
                                        </p:tgtEl>
                                        <p:attrNameLst>
                                          <p:attrName>ppt_y</p:attrName>
                                        </p:attrNameLst>
                                      </p:cBhvr>
                                      <p:tavLst>
                                        <p:tav tm="0">
                                          <p:val>
                                            <p:strVal val="#ppt_y+.05"/>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4" presetClass="entr" presetSubtype="0" fill="hold" grpId="0" nodeType="clickEffect">
                                  <p:stCondLst>
                                    <p:cond delay="0"/>
                                  </p:stCondLst>
                                  <p:childTnLst>
                                    <p:set>
                                      <p:cBhvr>
                                        <p:cTn id="20" dur="1" fill="hold">
                                          <p:stCondLst>
                                            <p:cond delay="0"/>
                                          </p:stCondLst>
                                        </p:cTn>
                                        <p:tgtEl>
                                          <p:spTgt spid="135171">
                                            <p:txEl>
                                              <p:pRg st="1" end="1"/>
                                            </p:txEl>
                                          </p:spTgt>
                                        </p:tgtEl>
                                        <p:attrNameLst>
                                          <p:attrName>style.visibility</p:attrName>
                                        </p:attrNameLst>
                                      </p:cBhvr>
                                      <p:to>
                                        <p:strVal val="visible"/>
                                      </p:to>
                                    </p:set>
                                    <p:animEffect transition="in" filter="fade">
                                      <p:cBhvr>
                                        <p:cTn id="21" dur="500"/>
                                        <p:tgtEl>
                                          <p:spTgt spid="135171">
                                            <p:txEl>
                                              <p:pRg st="1" end="1"/>
                                            </p:txEl>
                                          </p:spTgt>
                                        </p:tgtEl>
                                      </p:cBhvr>
                                    </p:animEffect>
                                    <p:anim calcmode="lin" valueType="num">
                                      <p:cBhvr>
                                        <p:cTn id="22" dur="500" fill="hold"/>
                                        <p:tgtEl>
                                          <p:spTgt spid="135171">
                                            <p:txEl>
                                              <p:pRg st="1" end="1"/>
                                            </p:txEl>
                                          </p:spTgt>
                                        </p:tgtEl>
                                        <p:attrNameLst>
                                          <p:attrName>ppt_x</p:attrName>
                                        </p:attrNameLst>
                                      </p:cBhvr>
                                      <p:tavLst>
                                        <p:tav tm="0">
                                          <p:val>
                                            <p:strVal val="#ppt_x"/>
                                          </p:val>
                                        </p:tav>
                                        <p:tav tm="100000">
                                          <p:val>
                                            <p:strVal val="#ppt_x"/>
                                          </p:val>
                                        </p:tav>
                                      </p:tavLst>
                                    </p:anim>
                                    <p:anim calcmode="lin" valueType="num">
                                      <p:cBhvr>
                                        <p:cTn id="23" dur="500" fill="hold"/>
                                        <p:tgtEl>
                                          <p:spTgt spid="135171">
                                            <p:txEl>
                                              <p:pRg st="1" end="1"/>
                                            </p:txEl>
                                          </p:spTgt>
                                        </p:tgtEl>
                                        <p:attrNameLst>
                                          <p:attrName>ppt_y</p:attrName>
                                        </p:attrNameLst>
                                      </p:cBhvr>
                                      <p:tavLst>
                                        <p:tav tm="0">
                                          <p:val>
                                            <p:strVal val="#ppt_y+.05"/>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4" presetClass="entr" presetSubtype="0" fill="hold" grpId="0" nodeType="clickEffect">
                                  <p:stCondLst>
                                    <p:cond delay="0"/>
                                  </p:stCondLst>
                                  <p:childTnLst>
                                    <p:set>
                                      <p:cBhvr>
                                        <p:cTn id="27" dur="1" fill="hold">
                                          <p:stCondLst>
                                            <p:cond delay="0"/>
                                          </p:stCondLst>
                                        </p:cTn>
                                        <p:tgtEl>
                                          <p:spTgt spid="135171">
                                            <p:txEl>
                                              <p:pRg st="2" end="2"/>
                                            </p:txEl>
                                          </p:spTgt>
                                        </p:tgtEl>
                                        <p:attrNameLst>
                                          <p:attrName>style.visibility</p:attrName>
                                        </p:attrNameLst>
                                      </p:cBhvr>
                                      <p:to>
                                        <p:strVal val="visible"/>
                                      </p:to>
                                    </p:set>
                                    <p:animEffect transition="in" filter="fade">
                                      <p:cBhvr>
                                        <p:cTn id="28" dur="500"/>
                                        <p:tgtEl>
                                          <p:spTgt spid="135171">
                                            <p:txEl>
                                              <p:pRg st="2" end="2"/>
                                            </p:txEl>
                                          </p:spTgt>
                                        </p:tgtEl>
                                      </p:cBhvr>
                                    </p:animEffect>
                                    <p:anim calcmode="lin" valueType="num">
                                      <p:cBhvr>
                                        <p:cTn id="29" dur="500" fill="hold"/>
                                        <p:tgtEl>
                                          <p:spTgt spid="135171">
                                            <p:txEl>
                                              <p:pRg st="2" end="2"/>
                                            </p:txEl>
                                          </p:spTgt>
                                        </p:tgtEl>
                                        <p:attrNameLst>
                                          <p:attrName>ppt_x</p:attrName>
                                        </p:attrNameLst>
                                      </p:cBhvr>
                                      <p:tavLst>
                                        <p:tav tm="0">
                                          <p:val>
                                            <p:strVal val="#ppt_x"/>
                                          </p:val>
                                        </p:tav>
                                        <p:tav tm="100000">
                                          <p:val>
                                            <p:strVal val="#ppt_x"/>
                                          </p:val>
                                        </p:tav>
                                      </p:tavLst>
                                    </p:anim>
                                    <p:anim calcmode="lin" valueType="num">
                                      <p:cBhvr>
                                        <p:cTn id="30" dur="500" fill="hold"/>
                                        <p:tgtEl>
                                          <p:spTgt spid="135171">
                                            <p:txEl>
                                              <p:pRg st="2" end="2"/>
                                            </p:txEl>
                                          </p:spTgt>
                                        </p:tgtEl>
                                        <p:attrNameLst>
                                          <p:attrName>ppt_y</p:attrName>
                                        </p:attrNameLst>
                                      </p:cBhvr>
                                      <p:tavLst>
                                        <p:tav tm="0">
                                          <p:val>
                                            <p:strVal val="#ppt_y+.05"/>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44" presetClass="entr" presetSubtype="0" fill="hold" grpId="0" nodeType="clickEffect">
                                  <p:stCondLst>
                                    <p:cond delay="0"/>
                                  </p:stCondLst>
                                  <p:childTnLst>
                                    <p:set>
                                      <p:cBhvr>
                                        <p:cTn id="34" dur="1" fill="hold">
                                          <p:stCondLst>
                                            <p:cond delay="0"/>
                                          </p:stCondLst>
                                        </p:cTn>
                                        <p:tgtEl>
                                          <p:spTgt spid="135171">
                                            <p:txEl>
                                              <p:pRg st="3" end="3"/>
                                            </p:txEl>
                                          </p:spTgt>
                                        </p:tgtEl>
                                        <p:attrNameLst>
                                          <p:attrName>style.visibility</p:attrName>
                                        </p:attrNameLst>
                                      </p:cBhvr>
                                      <p:to>
                                        <p:strVal val="visible"/>
                                      </p:to>
                                    </p:set>
                                    <p:animEffect transition="in" filter="fade">
                                      <p:cBhvr>
                                        <p:cTn id="35" dur="500"/>
                                        <p:tgtEl>
                                          <p:spTgt spid="135171">
                                            <p:txEl>
                                              <p:pRg st="3" end="3"/>
                                            </p:txEl>
                                          </p:spTgt>
                                        </p:tgtEl>
                                      </p:cBhvr>
                                    </p:animEffect>
                                    <p:anim calcmode="lin" valueType="num">
                                      <p:cBhvr>
                                        <p:cTn id="36" dur="500" fill="hold"/>
                                        <p:tgtEl>
                                          <p:spTgt spid="135171">
                                            <p:txEl>
                                              <p:pRg st="3" end="3"/>
                                            </p:txEl>
                                          </p:spTgt>
                                        </p:tgtEl>
                                        <p:attrNameLst>
                                          <p:attrName>ppt_x</p:attrName>
                                        </p:attrNameLst>
                                      </p:cBhvr>
                                      <p:tavLst>
                                        <p:tav tm="0">
                                          <p:val>
                                            <p:strVal val="#ppt_x"/>
                                          </p:val>
                                        </p:tav>
                                        <p:tav tm="100000">
                                          <p:val>
                                            <p:strVal val="#ppt_x"/>
                                          </p:val>
                                        </p:tav>
                                      </p:tavLst>
                                    </p:anim>
                                    <p:anim calcmode="lin" valueType="num">
                                      <p:cBhvr>
                                        <p:cTn id="37" dur="500" fill="hold"/>
                                        <p:tgtEl>
                                          <p:spTgt spid="135171">
                                            <p:txEl>
                                              <p:pRg st="3" end="3"/>
                                            </p:txEl>
                                          </p:spTgt>
                                        </p:tgtEl>
                                        <p:attrNameLst>
                                          <p:attrName>ppt_y</p:attrName>
                                        </p:attrNameLst>
                                      </p:cBhvr>
                                      <p:tavLst>
                                        <p:tav tm="0">
                                          <p:val>
                                            <p:strVal val="#ppt_y+.05"/>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44" presetClass="entr" presetSubtype="0" fill="hold" grpId="0" nodeType="clickEffect">
                                  <p:stCondLst>
                                    <p:cond delay="0"/>
                                  </p:stCondLst>
                                  <p:childTnLst>
                                    <p:set>
                                      <p:cBhvr>
                                        <p:cTn id="41" dur="1" fill="hold">
                                          <p:stCondLst>
                                            <p:cond delay="0"/>
                                          </p:stCondLst>
                                        </p:cTn>
                                        <p:tgtEl>
                                          <p:spTgt spid="135171">
                                            <p:txEl>
                                              <p:pRg st="4" end="4"/>
                                            </p:txEl>
                                          </p:spTgt>
                                        </p:tgtEl>
                                        <p:attrNameLst>
                                          <p:attrName>style.visibility</p:attrName>
                                        </p:attrNameLst>
                                      </p:cBhvr>
                                      <p:to>
                                        <p:strVal val="visible"/>
                                      </p:to>
                                    </p:set>
                                    <p:animEffect transition="in" filter="fade">
                                      <p:cBhvr>
                                        <p:cTn id="42" dur="500"/>
                                        <p:tgtEl>
                                          <p:spTgt spid="135171">
                                            <p:txEl>
                                              <p:pRg st="4" end="4"/>
                                            </p:txEl>
                                          </p:spTgt>
                                        </p:tgtEl>
                                      </p:cBhvr>
                                    </p:animEffect>
                                    <p:anim calcmode="lin" valueType="num">
                                      <p:cBhvr>
                                        <p:cTn id="43" dur="500" fill="hold"/>
                                        <p:tgtEl>
                                          <p:spTgt spid="135171">
                                            <p:txEl>
                                              <p:pRg st="4" end="4"/>
                                            </p:txEl>
                                          </p:spTgt>
                                        </p:tgtEl>
                                        <p:attrNameLst>
                                          <p:attrName>ppt_x</p:attrName>
                                        </p:attrNameLst>
                                      </p:cBhvr>
                                      <p:tavLst>
                                        <p:tav tm="0">
                                          <p:val>
                                            <p:strVal val="#ppt_x"/>
                                          </p:val>
                                        </p:tav>
                                        <p:tav tm="100000">
                                          <p:val>
                                            <p:strVal val="#ppt_x"/>
                                          </p:val>
                                        </p:tav>
                                      </p:tavLst>
                                    </p:anim>
                                    <p:anim calcmode="lin" valueType="num">
                                      <p:cBhvr>
                                        <p:cTn id="44" dur="500" fill="hold"/>
                                        <p:tgtEl>
                                          <p:spTgt spid="135171">
                                            <p:txEl>
                                              <p:pRg st="4" end="4"/>
                                            </p:txEl>
                                          </p:spTgt>
                                        </p:tgtEl>
                                        <p:attrNameLst>
                                          <p:attrName>ppt_y</p:attrName>
                                        </p:attrNameLst>
                                      </p:cBhvr>
                                      <p:tavLst>
                                        <p:tav tm="0">
                                          <p:val>
                                            <p:strVal val="#ppt_y+.05"/>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44" presetClass="entr" presetSubtype="0" fill="hold" grpId="0" nodeType="clickEffect">
                                  <p:stCondLst>
                                    <p:cond delay="0"/>
                                  </p:stCondLst>
                                  <p:childTnLst>
                                    <p:set>
                                      <p:cBhvr>
                                        <p:cTn id="48" dur="1" fill="hold">
                                          <p:stCondLst>
                                            <p:cond delay="0"/>
                                          </p:stCondLst>
                                        </p:cTn>
                                        <p:tgtEl>
                                          <p:spTgt spid="135171">
                                            <p:txEl>
                                              <p:pRg st="5" end="5"/>
                                            </p:txEl>
                                          </p:spTgt>
                                        </p:tgtEl>
                                        <p:attrNameLst>
                                          <p:attrName>style.visibility</p:attrName>
                                        </p:attrNameLst>
                                      </p:cBhvr>
                                      <p:to>
                                        <p:strVal val="visible"/>
                                      </p:to>
                                    </p:set>
                                    <p:animEffect transition="in" filter="fade">
                                      <p:cBhvr>
                                        <p:cTn id="49" dur="500"/>
                                        <p:tgtEl>
                                          <p:spTgt spid="135171">
                                            <p:txEl>
                                              <p:pRg st="5" end="5"/>
                                            </p:txEl>
                                          </p:spTgt>
                                        </p:tgtEl>
                                      </p:cBhvr>
                                    </p:animEffect>
                                    <p:anim calcmode="lin" valueType="num">
                                      <p:cBhvr>
                                        <p:cTn id="50" dur="500" fill="hold"/>
                                        <p:tgtEl>
                                          <p:spTgt spid="135171">
                                            <p:txEl>
                                              <p:pRg st="5" end="5"/>
                                            </p:txEl>
                                          </p:spTgt>
                                        </p:tgtEl>
                                        <p:attrNameLst>
                                          <p:attrName>ppt_x</p:attrName>
                                        </p:attrNameLst>
                                      </p:cBhvr>
                                      <p:tavLst>
                                        <p:tav tm="0">
                                          <p:val>
                                            <p:strVal val="#ppt_x"/>
                                          </p:val>
                                        </p:tav>
                                        <p:tav tm="100000">
                                          <p:val>
                                            <p:strVal val="#ppt_x"/>
                                          </p:val>
                                        </p:tav>
                                      </p:tavLst>
                                    </p:anim>
                                    <p:anim calcmode="lin" valueType="num">
                                      <p:cBhvr>
                                        <p:cTn id="51" dur="500" fill="hold"/>
                                        <p:tgtEl>
                                          <p:spTgt spid="135171">
                                            <p:txEl>
                                              <p:pRg st="5" end="5"/>
                                            </p:txEl>
                                          </p:spTgt>
                                        </p:tgtEl>
                                        <p:attrNameLst>
                                          <p:attrName>ppt_y</p:attrName>
                                        </p:attrNameLst>
                                      </p:cBhvr>
                                      <p:tavLst>
                                        <p:tav tm="0">
                                          <p:val>
                                            <p:strVal val="#ppt_y+.05"/>
                                          </p:val>
                                        </p:tav>
                                        <p:tav tm="100000">
                                          <p:val>
                                            <p:strVal val="#ppt_y"/>
                                          </p:val>
                                        </p:tav>
                                      </p:tavLst>
                                    </p:anim>
                                  </p:childTnLst>
                                </p:cTn>
                              </p:par>
                            </p:childTnLst>
                          </p:cTn>
                        </p:par>
                      </p:childTnLst>
                    </p:cTn>
                  </p:par>
                  <p:par>
                    <p:cTn id="52" fill="hold" nodeType="clickPar">
                      <p:stCondLst>
                        <p:cond delay="indefinite"/>
                      </p:stCondLst>
                      <p:childTnLst>
                        <p:par>
                          <p:cTn id="53" fill="hold" nodeType="withGroup">
                            <p:stCondLst>
                              <p:cond delay="0"/>
                            </p:stCondLst>
                            <p:childTnLst>
                              <p:par>
                                <p:cTn id="54" presetID="44" presetClass="entr" presetSubtype="0" fill="hold" grpId="0" nodeType="clickEffect">
                                  <p:stCondLst>
                                    <p:cond delay="0"/>
                                  </p:stCondLst>
                                  <p:childTnLst>
                                    <p:set>
                                      <p:cBhvr>
                                        <p:cTn id="55" dur="1" fill="hold">
                                          <p:stCondLst>
                                            <p:cond delay="0"/>
                                          </p:stCondLst>
                                        </p:cTn>
                                        <p:tgtEl>
                                          <p:spTgt spid="135171">
                                            <p:txEl>
                                              <p:pRg st="6" end="6"/>
                                            </p:txEl>
                                          </p:spTgt>
                                        </p:tgtEl>
                                        <p:attrNameLst>
                                          <p:attrName>style.visibility</p:attrName>
                                        </p:attrNameLst>
                                      </p:cBhvr>
                                      <p:to>
                                        <p:strVal val="visible"/>
                                      </p:to>
                                    </p:set>
                                    <p:animEffect transition="in" filter="fade">
                                      <p:cBhvr>
                                        <p:cTn id="56" dur="500"/>
                                        <p:tgtEl>
                                          <p:spTgt spid="135171">
                                            <p:txEl>
                                              <p:pRg st="6" end="6"/>
                                            </p:txEl>
                                          </p:spTgt>
                                        </p:tgtEl>
                                      </p:cBhvr>
                                    </p:animEffect>
                                    <p:anim calcmode="lin" valueType="num">
                                      <p:cBhvr>
                                        <p:cTn id="57" dur="500" fill="hold"/>
                                        <p:tgtEl>
                                          <p:spTgt spid="135171">
                                            <p:txEl>
                                              <p:pRg st="6" end="6"/>
                                            </p:txEl>
                                          </p:spTgt>
                                        </p:tgtEl>
                                        <p:attrNameLst>
                                          <p:attrName>ppt_x</p:attrName>
                                        </p:attrNameLst>
                                      </p:cBhvr>
                                      <p:tavLst>
                                        <p:tav tm="0">
                                          <p:val>
                                            <p:strVal val="#ppt_x"/>
                                          </p:val>
                                        </p:tav>
                                        <p:tav tm="100000">
                                          <p:val>
                                            <p:strVal val="#ppt_x"/>
                                          </p:val>
                                        </p:tav>
                                      </p:tavLst>
                                    </p:anim>
                                    <p:anim calcmode="lin" valueType="num">
                                      <p:cBhvr>
                                        <p:cTn id="58" dur="500" fill="hold"/>
                                        <p:tgtEl>
                                          <p:spTgt spid="135171">
                                            <p:txEl>
                                              <p:pRg st="6" end="6"/>
                                            </p:txEl>
                                          </p:spTgt>
                                        </p:tgtEl>
                                        <p:attrNameLst>
                                          <p:attrName>ppt_y</p:attrName>
                                        </p:attrNameLst>
                                      </p:cBhvr>
                                      <p:tavLst>
                                        <p:tav tm="0">
                                          <p:val>
                                            <p:strVal val="#ppt_y+.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170" grpId="0"/>
      <p:bldP spid="135171" grpId="0" build="p"/>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4628" name="Rectangle 4"/>
          <p:cNvSpPr>
            <a:spLocks noGrp="1" noChangeArrowheads="1"/>
          </p:cNvSpPr>
          <p:nvPr>
            <p:ph type="title"/>
          </p:nvPr>
        </p:nvSpPr>
        <p:spPr>
          <a:xfrm>
            <a:off x="533400" y="381000"/>
            <a:ext cx="8229600" cy="990600"/>
          </a:xfrm>
        </p:spPr>
        <p:txBody>
          <a:bodyPr/>
          <a:lstStyle/>
          <a:p>
            <a:pPr algn="ctr" eaLnBrk="1" hangingPunct="1">
              <a:defRPr/>
            </a:pPr>
            <a:r>
              <a:rPr lang="en-US" sz="3200" dirty="0" err="1" smtClean="0">
                <a:solidFill>
                  <a:srgbClr val="303000"/>
                </a:solidFill>
                <a:cs typeface="+mj-cs"/>
              </a:rPr>
              <a:t>Therasense</a:t>
            </a:r>
            <a:r>
              <a:rPr lang="en-US" sz="3200" dirty="0" smtClean="0">
                <a:solidFill>
                  <a:srgbClr val="303000"/>
                </a:solidFill>
                <a:cs typeface="+mj-cs"/>
              </a:rPr>
              <a:t> Navigator System</a:t>
            </a:r>
          </a:p>
        </p:txBody>
      </p:sp>
      <p:sp>
        <p:nvSpPr>
          <p:cNvPr id="154630" name="Rectangle 6"/>
          <p:cNvSpPr>
            <a:spLocks noGrp="1" noChangeArrowheads="1"/>
          </p:cNvSpPr>
          <p:nvPr>
            <p:ph type="body" sz="half" idx="2"/>
          </p:nvPr>
        </p:nvSpPr>
        <p:spPr>
          <a:xfrm>
            <a:off x="4648200" y="1524000"/>
            <a:ext cx="3810000" cy="4495800"/>
          </a:xfrm>
        </p:spPr>
        <p:txBody>
          <a:bodyPr/>
          <a:lstStyle/>
          <a:p>
            <a:pPr eaLnBrk="1" hangingPunct="1">
              <a:lnSpc>
                <a:spcPct val="80000"/>
              </a:lnSpc>
              <a:defRPr/>
            </a:pPr>
            <a:r>
              <a:rPr lang="en-US" sz="2400" i="1" dirty="0" smtClean="0">
                <a:cs typeface="+mn-cs"/>
              </a:rPr>
              <a:t>Interstitial System</a:t>
            </a:r>
          </a:p>
          <a:p>
            <a:pPr eaLnBrk="1" hangingPunct="1">
              <a:lnSpc>
                <a:spcPct val="80000"/>
              </a:lnSpc>
              <a:defRPr/>
            </a:pPr>
            <a:r>
              <a:rPr lang="en-US" sz="2400" i="1" dirty="0" smtClean="0">
                <a:cs typeface="+mn-cs"/>
              </a:rPr>
              <a:t>Wireless system</a:t>
            </a:r>
          </a:p>
          <a:p>
            <a:pPr eaLnBrk="1" hangingPunct="1">
              <a:lnSpc>
                <a:spcPct val="80000"/>
              </a:lnSpc>
              <a:defRPr/>
            </a:pPr>
            <a:r>
              <a:rPr lang="en-US" sz="2400" i="1" dirty="0" smtClean="0">
                <a:cs typeface="+mn-cs"/>
              </a:rPr>
              <a:t>Needs calibration 1-2 times per day</a:t>
            </a:r>
          </a:p>
          <a:p>
            <a:pPr eaLnBrk="1" hangingPunct="1">
              <a:lnSpc>
                <a:spcPct val="80000"/>
              </a:lnSpc>
              <a:defRPr/>
            </a:pPr>
            <a:r>
              <a:rPr lang="en-US" sz="2400" i="1" dirty="0" smtClean="0">
                <a:cs typeface="+mn-cs"/>
              </a:rPr>
              <a:t>Readings every 1-2 minutes conceptualized</a:t>
            </a:r>
          </a:p>
          <a:p>
            <a:pPr eaLnBrk="1" hangingPunct="1">
              <a:lnSpc>
                <a:spcPct val="80000"/>
              </a:lnSpc>
              <a:defRPr/>
            </a:pPr>
            <a:r>
              <a:rPr lang="en-US" sz="2400" i="1" dirty="0" smtClean="0">
                <a:cs typeface="+mn-cs"/>
              </a:rPr>
              <a:t>High and low glucose alarms to be incorporated</a:t>
            </a:r>
          </a:p>
          <a:p>
            <a:pPr eaLnBrk="1" hangingPunct="1">
              <a:lnSpc>
                <a:spcPct val="80000"/>
              </a:lnSpc>
              <a:defRPr/>
            </a:pPr>
            <a:r>
              <a:rPr lang="en-US" sz="2400" i="1" dirty="0" smtClean="0">
                <a:cs typeface="+mn-cs"/>
              </a:rPr>
              <a:t>Currently experimental</a:t>
            </a:r>
          </a:p>
          <a:p>
            <a:pPr eaLnBrk="1" hangingPunct="1">
              <a:lnSpc>
                <a:spcPct val="80000"/>
              </a:lnSpc>
              <a:defRPr/>
            </a:pPr>
            <a:r>
              <a:rPr lang="en-US" sz="2400" i="1" dirty="0" smtClean="0">
                <a:cs typeface="+mn-cs"/>
              </a:rPr>
              <a:t>Withdrawn from trials</a:t>
            </a:r>
          </a:p>
        </p:txBody>
      </p:sp>
      <p:pic>
        <p:nvPicPr>
          <p:cNvPr id="154631" name="Picture 7" descr="navigator_woman"/>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1600200" y="1981200"/>
            <a:ext cx="2030413" cy="414337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808080">
                      <a:alpha val="74997"/>
                    </a:srgbClr>
                  </a:outerShdw>
                </a:effectLst>
              </a14:hiddenEffects>
            </a:ext>
          </a:extLst>
        </p:spPr>
      </p:pic>
    </p:spTree>
    <p:extLst>
      <p:ext uri="{BB962C8B-B14F-4D97-AF65-F5344CB8AC3E}">
        <p14:creationId xmlns:p14="http://schemas.microsoft.com/office/powerpoint/2010/main" val="3879535109"/>
      </p:ext>
    </p:extLst>
  </p:cSld>
  <p:clrMapOvr>
    <a:masterClrMapping/>
  </p:clrMapOvr>
  <p:transition xmlns:p14="http://schemas.microsoft.com/office/powerpoint/2010/main">
    <p:comb/>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0" presetClass="entr" presetSubtype="0" fill="hold" grpId="0" nodeType="withEffect">
                                  <p:stCondLst>
                                    <p:cond delay="0"/>
                                  </p:stCondLst>
                                  <p:childTnLst>
                                    <p:set>
                                      <p:cBhvr>
                                        <p:cTn id="6" dur="1" fill="hold">
                                          <p:stCondLst>
                                            <p:cond delay="0"/>
                                          </p:stCondLst>
                                        </p:cTn>
                                        <p:tgtEl>
                                          <p:spTgt spid="154628"/>
                                        </p:tgtEl>
                                        <p:attrNameLst>
                                          <p:attrName>style.visibility</p:attrName>
                                        </p:attrNameLst>
                                      </p:cBhvr>
                                      <p:to>
                                        <p:strVal val="visible"/>
                                      </p:to>
                                    </p:set>
                                    <p:animEffect transition="in" filter="fade">
                                      <p:cBhvr>
                                        <p:cTn id="7" dur="800" decel="100000"/>
                                        <p:tgtEl>
                                          <p:spTgt spid="154628"/>
                                        </p:tgtEl>
                                      </p:cBhvr>
                                    </p:animEffect>
                                    <p:anim calcmode="lin" valueType="num">
                                      <p:cBhvr>
                                        <p:cTn id="8" dur="800" decel="100000" fill="hold"/>
                                        <p:tgtEl>
                                          <p:spTgt spid="154628"/>
                                        </p:tgtEl>
                                        <p:attrNameLst>
                                          <p:attrName>style.rotation</p:attrName>
                                        </p:attrNameLst>
                                      </p:cBhvr>
                                      <p:tavLst>
                                        <p:tav tm="0">
                                          <p:val>
                                            <p:fltVal val="-90"/>
                                          </p:val>
                                        </p:tav>
                                        <p:tav tm="100000">
                                          <p:val>
                                            <p:fltVal val="0"/>
                                          </p:val>
                                        </p:tav>
                                      </p:tavLst>
                                    </p:anim>
                                    <p:anim calcmode="lin" valueType="num">
                                      <p:cBhvr>
                                        <p:cTn id="9" dur="800" decel="100000" fill="hold"/>
                                        <p:tgtEl>
                                          <p:spTgt spid="154628"/>
                                        </p:tgtEl>
                                        <p:attrNameLst>
                                          <p:attrName>ppt_x</p:attrName>
                                        </p:attrNameLst>
                                      </p:cBhvr>
                                      <p:tavLst>
                                        <p:tav tm="0">
                                          <p:val>
                                            <p:strVal val="#ppt_x+0.4"/>
                                          </p:val>
                                        </p:tav>
                                        <p:tav tm="100000">
                                          <p:val>
                                            <p:strVal val="#ppt_x-0.05"/>
                                          </p:val>
                                        </p:tav>
                                      </p:tavLst>
                                    </p:anim>
                                    <p:anim calcmode="lin" valueType="num">
                                      <p:cBhvr>
                                        <p:cTn id="10" dur="800" decel="100000" fill="hold"/>
                                        <p:tgtEl>
                                          <p:spTgt spid="154628"/>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154628"/>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154628"/>
                                        </p:tgtEl>
                                        <p:attrNameLst>
                                          <p:attrName>ppt_y</p:attrName>
                                        </p:attrNameLst>
                                      </p:cBhvr>
                                      <p:tavLst>
                                        <p:tav tm="0">
                                          <p:val>
                                            <p:strVal val="#ppt_y+0.1"/>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47" presetClass="entr" presetSubtype="0" fill="hold" grpId="0" nodeType="clickEffect">
                                  <p:stCondLst>
                                    <p:cond delay="0"/>
                                  </p:stCondLst>
                                  <p:childTnLst>
                                    <p:set>
                                      <p:cBhvr>
                                        <p:cTn id="16" dur="1" fill="hold">
                                          <p:stCondLst>
                                            <p:cond delay="0"/>
                                          </p:stCondLst>
                                        </p:cTn>
                                        <p:tgtEl>
                                          <p:spTgt spid="154630">
                                            <p:txEl>
                                              <p:pRg st="0" end="0"/>
                                            </p:txEl>
                                          </p:spTgt>
                                        </p:tgtEl>
                                        <p:attrNameLst>
                                          <p:attrName>style.visibility</p:attrName>
                                        </p:attrNameLst>
                                      </p:cBhvr>
                                      <p:to>
                                        <p:strVal val="visible"/>
                                      </p:to>
                                    </p:set>
                                    <p:animEffect transition="in" filter="fade">
                                      <p:cBhvr>
                                        <p:cTn id="17" dur="1000"/>
                                        <p:tgtEl>
                                          <p:spTgt spid="154630">
                                            <p:txEl>
                                              <p:pRg st="0" end="0"/>
                                            </p:txEl>
                                          </p:spTgt>
                                        </p:tgtEl>
                                      </p:cBhvr>
                                    </p:animEffect>
                                    <p:anim calcmode="lin" valueType="num">
                                      <p:cBhvr>
                                        <p:cTn id="18" dur="1000" fill="hold"/>
                                        <p:tgtEl>
                                          <p:spTgt spid="154630">
                                            <p:txEl>
                                              <p:pRg st="0" end="0"/>
                                            </p:txEl>
                                          </p:spTgt>
                                        </p:tgtEl>
                                        <p:attrNameLst>
                                          <p:attrName>ppt_x</p:attrName>
                                        </p:attrNameLst>
                                      </p:cBhvr>
                                      <p:tavLst>
                                        <p:tav tm="0">
                                          <p:val>
                                            <p:strVal val="#ppt_x"/>
                                          </p:val>
                                        </p:tav>
                                        <p:tav tm="100000">
                                          <p:val>
                                            <p:strVal val="#ppt_x"/>
                                          </p:val>
                                        </p:tav>
                                      </p:tavLst>
                                    </p:anim>
                                    <p:anim calcmode="lin" valueType="num">
                                      <p:cBhvr>
                                        <p:cTn id="19" dur="1000" fill="hold"/>
                                        <p:tgtEl>
                                          <p:spTgt spid="15463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47" presetClass="entr" presetSubtype="0" fill="hold" grpId="0" nodeType="clickEffect">
                                  <p:stCondLst>
                                    <p:cond delay="0"/>
                                  </p:stCondLst>
                                  <p:childTnLst>
                                    <p:set>
                                      <p:cBhvr>
                                        <p:cTn id="23" dur="1" fill="hold">
                                          <p:stCondLst>
                                            <p:cond delay="0"/>
                                          </p:stCondLst>
                                        </p:cTn>
                                        <p:tgtEl>
                                          <p:spTgt spid="154630">
                                            <p:txEl>
                                              <p:pRg st="1" end="1"/>
                                            </p:txEl>
                                          </p:spTgt>
                                        </p:tgtEl>
                                        <p:attrNameLst>
                                          <p:attrName>style.visibility</p:attrName>
                                        </p:attrNameLst>
                                      </p:cBhvr>
                                      <p:to>
                                        <p:strVal val="visible"/>
                                      </p:to>
                                    </p:set>
                                    <p:animEffect transition="in" filter="fade">
                                      <p:cBhvr>
                                        <p:cTn id="24" dur="1000"/>
                                        <p:tgtEl>
                                          <p:spTgt spid="154630">
                                            <p:txEl>
                                              <p:pRg st="1" end="1"/>
                                            </p:txEl>
                                          </p:spTgt>
                                        </p:tgtEl>
                                      </p:cBhvr>
                                    </p:animEffect>
                                    <p:anim calcmode="lin" valueType="num">
                                      <p:cBhvr>
                                        <p:cTn id="25" dur="1000" fill="hold"/>
                                        <p:tgtEl>
                                          <p:spTgt spid="154630">
                                            <p:txEl>
                                              <p:pRg st="1" end="1"/>
                                            </p:txEl>
                                          </p:spTgt>
                                        </p:tgtEl>
                                        <p:attrNameLst>
                                          <p:attrName>ppt_x</p:attrName>
                                        </p:attrNameLst>
                                      </p:cBhvr>
                                      <p:tavLst>
                                        <p:tav tm="0">
                                          <p:val>
                                            <p:strVal val="#ppt_x"/>
                                          </p:val>
                                        </p:tav>
                                        <p:tav tm="100000">
                                          <p:val>
                                            <p:strVal val="#ppt_x"/>
                                          </p:val>
                                        </p:tav>
                                      </p:tavLst>
                                    </p:anim>
                                    <p:anim calcmode="lin" valueType="num">
                                      <p:cBhvr>
                                        <p:cTn id="26" dur="1000" fill="hold"/>
                                        <p:tgtEl>
                                          <p:spTgt spid="154630">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47" presetClass="entr" presetSubtype="0" fill="hold" grpId="0" nodeType="clickEffect">
                                  <p:stCondLst>
                                    <p:cond delay="0"/>
                                  </p:stCondLst>
                                  <p:childTnLst>
                                    <p:set>
                                      <p:cBhvr>
                                        <p:cTn id="30" dur="1" fill="hold">
                                          <p:stCondLst>
                                            <p:cond delay="0"/>
                                          </p:stCondLst>
                                        </p:cTn>
                                        <p:tgtEl>
                                          <p:spTgt spid="154630">
                                            <p:txEl>
                                              <p:pRg st="2" end="2"/>
                                            </p:txEl>
                                          </p:spTgt>
                                        </p:tgtEl>
                                        <p:attrNameLst>
                                          <p:attrName>style.visibility</p:attrName>
                                        </p:attrNameLst>
                                      </p:cBhvr>
                                      <p:to>
                                        <p:strVal val="visible"/>
                                      </p:to>
                                    </p:set>
                                    <p:animEffect transition="in" filter="fade">
                                      <p:cBhvr>
                                        <p:cTn id="31" dur="1000"/>
                                        <p:tgtEl>
                                          <p:spTgt spid="154630">
                                            <p:txEl>
                                              <p:pRg st="2" end="2"/>
                                            </p:txEl>
                                          </p:spTgt>
                                        </p:tgtEl>
                                      </p:cBhvr>
                                    </p:animEffect>
                                    <p:anim calcmode="lin" valueType="num">
                                      <p:cBhvr>
                                        <p:cTn id="32" dur="1000" fill="hold"/>
                                        <p:tgtEl>
                                          <p:spTgt spid="154630">
                                            <p:txEl>
                                              <p:pRg st="2" end="2"/>
                                            </p:txEl>
                                          </p:spTgt>
                                        </p:tgtEl>
                                        <p:attrNameLst>
                                          <p:attrName>ppt_x</p:attrName>
                                        </p:attrNameLst>
                                      </p:cBhvr>
                                      <p:tavLst>
                                        <p:tav tm="0">
                                          <p:val>
                                            <p:strVal val="#ppt_x"/>
                                          </p:val>
                                        </p:tav>
                                        <p:tav tm="100000">
                                          <p:val>
                                            <p:strVal val="#ppt_x"/>
                                          </p:val>
                                        </p:tav>
                                      </p:tavLst>
                                    </p:anim>
                                    <p:anim calcmode="lin" valueType="num">
                                      <p:cBhvr>
                                        <p:cTn id="33" dur="1000" fill="hold"/>
                                        <p:tgtEl>
                                          <p:spTgt spid="154630">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47" presetClass="entr" presetSubtype="0" fill="hold" grpId="0" nodeType="clickEffect">
                                  <p:stCondLst>
                                    <p:cond delay="0"/>
                                  </p:stCondLst>
                                  <p:childTnLst>
                                    <p:set>
                                      <p:cBhvr>
                                        <p:cTn id="37" dur="1" fill="hold">
                                          <p:stCondLst>
                                            <p:cond delay="0"/>
                                          </p:stCondLst>
                                        </p:cTn>
                                        <p:tgtEl>
                                          <p:spTgt spid="154630">
                                            <p:txEl>
                                              <p:pRg st="3" end="3"/>
                                            </p:txEl>
                                          </p:spTgt>
                                        </p:tgtEl>
                                        <p:attrNameLst>
                                          <p:attrName>style.visibility</p:attrName>
                                        </p:attrNameLst>
                                      </p:cBhvr>
                                      <p:to>
                                        <p:strVal val="visible"/>
                                      </p:to>
                                    </p:set>
                                    <p:animEffect transition="in" filter="fade">
                                      <p:cBhvr>
                                        <p:cTn id="38" dur="1000"/>
                                        <p:tgtEl>
                                          <p:spTgt spid="154630">
                                            <p:txEl>
                                              <p:pRg st="3" end="3"/>
                                            </p:txEl>
                                          </p:spTgt>
                                        </p:tgtEl>
                                      </p:cBhvr>
                                    </p:animEffect>
                                    <p:anim calcmode="lin" valueType="num">
                                      <p:cBhvr>
                                        <p:cTn id="39" dur="1000" fill="hold"/>
                                        <p:tgtEl>
                                          <p:spTgt spid="154630">
                                            <p:txEl>
                                              <p:pRg st="3" end="3"/>
                                            </p:txEl>
                                          </p:spTgt>
                                        </p:tgtEl>
                                        <p:attrNameLst>
                                          <p:attrName>ppt_x</p:attrName>
                                        </p:attrNameLst>
                                      </p:cBhvr>
                                      <p:tavLst>
                                        <p:tav tm="0">
                                          <p:val>
                                            <p:strVal val="#ppt_x"/>
                                          </p:val>
                                        </p:tav>
                                        <p:tav tm="100000">
                                          <p:val>
                                            <p:strVal val="#ppt_x"/>
                                          </p:val>
                                        </p:tav>
                                      </p:tavLst>
                                    </p:anim>
                                    <p:anim calcmode="lin" valueType="num">
                                      <p:cBhvr>
                                        <p:cTn id="40" dur="1000" fill="hold"/>
                                        <p:tgtEl>
                                          <p:spTgt spid="154630">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47" presetClass="entr" presetSubtype="0" fill="hold" grpId="0" nodeType="clickEffect">
                                  <p:stCondLst>
                                    <p:cond delay="0"/>
                                  </p:stCondLst>
                                  <p:childTnLst>
                                    <p:set>
                                      <p:cBhvr>
                                        <p:cTn id="44" dur="1" fill="hold">
                                          <p:stCondLst>
                                            <p:cond delay="0"/>
                                          </p:stCondLst>
                                        </p:cTn>
                                        <p:tgtEl>
                                          <p:spTgt spid="154630">
                                            <p:txEl>
                                              <p:pRg st="4" end="4"/>
                                            </p:txEl>
                                          </p:spTgt>
                                        </p:tgtEl>
                                        <p:attrNameLst>
                                          <p:attrName>style.visibility</p:attrName>
                                        </p:attrNameLst>
                                      </p:cBhvr>
                                      <p:to>
                                        <p:strVal val="visible"/>
                                      </p:to>
                                    </p:set>
                                    <p:animEffect transition="in" filter="fade">
                                      <p:cBhvr>
                                        <p:cTn id="45" dur="1000"/>
                                        <p:tgtEl>
                                          <p:spTgt spid="154630">
                                            <p:txEl>
                                              <p:pRg st="4" end="4"/>
                                            </p:txEl>
                                          </p:spTgt>
                                        </p:tgtEl>
                                      </p:cBhvr>
                                    </p:animEffect>
                                    <p:anim calcmode="lin" valueType="num">
                                      <p:cBhvr>
                                        <p:cTn id="46" dur="1000" fill="hold"/>
                                        <p:tgtEl>
                                          <p:spTgt spid="154630">
                                            <p:txEl>
                                              <p:pRg st="4" end="4"/>
                                            </p:txEl>
                                          </p:spTgt>
                                        </p:tgtEl>
                                        <p:attrNameLst>
                                          <p:attrName>ppt_x</p:attrName>
                                        </p:attrNameLst>
                                      </p:cBhvr>
                                      <p:tavLst>
                                        <p:tav tm="0">
                                          <p:val>
                                            <p:strVal val="#ppt_x"/>
                                          </p:val>
                                        </p:tav>
                                        <p:tav tm="100000">
                                          <p:val>
                                            <p:strVal val="#ppt_x"/>
                                          </p:val>
                                        </p:tav>
                                      </p:tavLst>
                                    </p:anim>
                                    <p:anim calcmode="lin" valueType="num">
                                      <p:cBhvr>
                                        <p:cTn id="47" dur="1000" fill="hold"/>
                                        <p:tgtEl>
                                          <p:spTgt spid="154630">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8" fill="hold" nodeType="clickPar">
                      <p:stCondLst>
                        <p:cond delay="indefinite"/>
                      </p:stCondLst>
                      <p:childTnLst>
                        <p:par>
                          <p:cTn id="49" fill="hold" nodeType="withGroup">
                            <p:stCondLst>
                              <p:cond delay="0"/>
                            </p:stCondLst>
                            <p:childTnLst>
                              <p:par>
                                <p:cTn id="50" presetID="47" presetClass="entr" presetSubtype="0" fill="hold" grpId="0" nodeType="clickEffect">
                                  <p:stCondLst>
                                    <p:cond delay="0"/>
                                  </p:stCondLst>
                                  <p:childTnLst>
                                    <p:set>
                                      <p:cBhvr>
                                        <p:cTn id="51" dur="1" fill="hold">
                                          <p:stCondLst>
                                            <p:cond delay="0"/>
                                          </p:stCondLst>
                                        </p:cTn>
                                        <p:tgtEl>
                                          <p:spTgt spid="154630">
                                            <p:txEl>
                                              <p:pRg st="5" end="5"/>
                                            </p:txEl>
                                          </p:spTgt>
                                        </p:tgtEl>
                                        <p:attrNameLst>
                                          <p:attrName>style.visibility</p:attrName>
                                        </p:attrNameLst>
                                      </p:cBhvr>
                                      <p:to>
                                        <p:strVal val="visible"/>
                                      </p:to>
                                    </p:set>
                                    <p:animEffect transition="in" filter="fade">
                                      <p:cBhvr>
                                        <p:cTn id="52" dur="1000"/>
                                        <p:tgtEl>
                                          <p:spTgt spid="154630">
                                            <p:txEl>
                                              <p:pRg st="5" end="5"/>
                                            </p:txEl>
                                          </p:spTgt>
                                        </p:tgtEl>
                                      </p:cBhvr>
                                    </p:animEffect>
                                    <p:anim calcmode="lin" valueType="num">
                                      <p:cBhvr>
                                        <p:cTn id="53" dur="1000" fill="hold"/>
                                        <p:tgtEl>
                                          <p:spTgt spid="154630">
                                            <p:txEl>
                                              <p:pRg st="5" end="5"/>
                                            </p:txEl>
                                          </p:spTgt>
                                        </p:tgtEl>
                                        <p:attrNameLst>
                                          <p:attrName>ppt_x</p:attrName>
                                        </p:attrNameLst>
                                      </p:cBhvr>
                                      <p:tavLst>
                                        <p:tav tm="0">
                                          <p:val>
                                            <p:strVal val="#ppt_x"/>
                                          </p:val>
                                        </p:tav>
                                        <p:tav tm="100000">
                                          <p:val>
                                            <p:strVal val="#ppt_x"/>
                                          </p:val>
                                        </p:tav>
                                      </p:tavLst>
                                    </p:anim>
                                    <p:anim calcmode="lin" valueType="num">
                                      <p:cBhvr>
                                        <p:cTn id="54" dur="1000" fill="hold"/>
                                        <p:tgtEl>
                                          <p:spTgt spid="154630">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5" fill="hold" nodeType="clickPar">
                      <p:stCondLst>
                        <p:cond delay="indefinite"/>
                      </p:stCondLst>
                      <p:childTnLst>
                        <p:par>
                          <p:cTn id="56" fill="hold" nodeType="withGroup">
                            <p:stCondLst>
                              <p:cond delay="0"/>
                            </p:stCondLst>
                            <p:childTnLst>
                              <p:par>
                                <p:cTn id="57" presetID="47" presetClass="entr" presetSubtype="0" fill="hold" grpId="0" nodeType="clickEffect">
                                  <p:stCondLst>
                                    <p:cond delay="0"/>
                                  </p:stCondLst>
                                  <p:childTnLst>
                                    <p:set>
                                      <p:cBhvr>
                                        <p:cTn id="58" dur="1" fill="hold">
                                          <p:stCondLst>
                                            <p:cond delay="0"/>
                                          </p:stCondLst>
                                        </p:cTn>
                                        <p:tgtEl>
                                          <p:spTgt spid="154630">
                                            <p:txEl>
                                              <p:pRg st="6" end="6"/>
                                            </p:txEl>
                                          </p:spTgt>
                                        </p:tgtEl>
                                        <p:attrNameLst>
                                          <p:attrName>style.visibility</p:attrName>
                                        </p:attrNameLst>
                                      </p:cBhvr>
                                      <p:to>
                                        <p:strVal val="visible"/>
                                      </p:to>
                                    </p:set>
                                    <p:animEffect transition="in" filter="fade">
                                      <p:cBhvr>
                                        <p:cTn id="59" dur="1000"/>
                                        <p:tgtEl>
                                          <p:spTgt spid="154630">
                                            <p:txEl>
                                              <p:pRg st="6" end="6"/>
                                            </p:txEl>
                                          </p:spTgt>
                                        </p:tgtEl>
                                      </p:cBhvr>
                                    </p:animEffect>
                                    <p:anim calcmode="lin" valueType="num">
                                      <p:cBhvr>
                                        <p:cTn id="60" dur="1000" fill="hold"/>
                                        <p:tgtEl>
                                          <p:spTgt spid="154630">
                                            <p:txEl>
                                              <p:pRg st="6" end="6"/>
                                            </p:txEl>
                                          </p:spTgt>
                                        </p:tgtEl>
                                        <p:attrNameLst>
                                          <p:attrName>ppt_x</p:attrName>
                                        </p:attrNameLst>
                                      </p:cBhvr>
                                      <p:tavLst>
                                        <p:tav tm="0">
                                          <p:val>
                                            <p:strVal val="#ppt_x"/>
                                          </p:val>
                                        </p:tav>
                                        <p:tav tm="100000">
                                          <p:val>
                                            <p:strVal val="#ppt_x"/>
                                          </p:val>
                                        </p:tav>
                                      </p:tavLst>
                                    </p:anim>
                                    <p:anim calcmode="lin" valueType="num">
                                      <p:cBhvr>
                                        <p:cTn id="61" dur="1000" fill="hold"/>
                                        <p:tgtEl>
                                          <p:spTgt spid="154630">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28" grpId="0"/>
      <p:bldP spid="154630" grpId="0" build="p"/>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60" name="Rectangle 4"/>
          <p:cNvSpPr>
            <a:spLocks noGrp="1" noChangeArrowheads="1"/>
          </p:cNvSpPr>
          <p:nvPr>
            <p:ph type="ctrTitle"/>
          </p:nvPr>
        </p:nvSpPr>
        <p:spPr/>
        <p:txBody>
          <a:bodyPr/>
          <a:lstStyle/>
          <a:p>
            <a:pPr algn="ctr" eaLnBrk="1" hangingPunct="1">
              <a:defRPr/>
            </a:pPr>
            <a:r>
              <a:rPr lang="en-US" sz="3200" i="1" dirty="0" smtClean="0">
                <a:solidFill>
                  <a:srgbClr val="303000"/>
                </a:solidFill>
                <a:cs typeface="+mj-cs"/>
              </a:rPr>
              <a:t>Open-flow </a:t>
            </a:r>
            <a:r>
              <a:rPr lang="en-US" sz="3200" i="1" dirty="0" err="1" smtClean="0">
                <a:solidFill>
                  <a:srgbClr val="303000"/>
                </a:solidFill>
                <a:cs typeface="+mj-cs"/>
              </a:rPr>
              <a:t>Microperfusion</a:t>
            </a:r>
            <a:r>
              <a:rPr lang="en-US" sz="3200" i="1" dirty="0" smtClean="0">
                <a:solidFill>
                  <a:srgbClr val="303000"/>
                </a:solidFill>
                <a:cs typeface="+mj-cs"/>
              </a:rPr>
              <a:t> Systems</a:t>
            </a:r>
          </a:p>
        </p:txBody>
      </p:sp>
      <p:sp>
        <p:nvSpPr>
          <p:cNvPr id="147461" name="Rectangle 5"/>
          <p:cNvSpPr>
            <a:spLocks noGrp="1" noChangeArrowheads="1"/>
          </p:cNvSpPr>
          <p:nvPr>
            <p:ph type="subTitle" idx="1"/>
          </p:nvPr>
        </p:nvSpPr>
        <p:spPr/>
        <p:txBody>
          <a:bodyPr/>
          <a:lstStyle/>
          <a:p>
            <a:pPr eaLnBrk="1" hangingPunct="1">
              <a:lnSpc>
                <a:spcPct val="90000"/>
              </a:lnSpc>
              <a:defRPr/>
            </a:pPr>
            <a:r>
              <a:rPr lang="en-US" i="1" dirty="0" smtClean="0">
                <a:solidFill>
                  <a:srgbClr val="FF0000"/>
                </a:solidFill>
                <a:cs typeface="+mn-cs"/>
              </a:rPr>
              <a:t>ADICOL Project-</a:t>
            </a:r>
            <a:r>
              <a:rPr lang="en-US" i="1" dirty="0" err="1" smtClean="0">
                <a:solidFill>
                  <a:srgbClr val="FF0000"/>
                </a:solidFill>
                <a:cs typeface="+mn-cs"/>
              </a:rPr>
              <a:t>Disetronic</a:t>
            </a:r>
            <a:r>
              <a:rPr lang="en-US" i="1" dirty="0" smtClean="0">
                <a:solidFill>
                  <a:srgbClr val="FF0000"/>
                </a:solidFill>
                <a:cs typeface="+mn-cs"/>
              </a:rPr>
              <a:t>/Roche</a:t>
            </a:r>
          </a:p>
          <a:p>
            <a:pPr eaLnBrk="1" hangingPunct="1">
              <a:lnSpc>
                <a:spcPct val="90000"/>
              </a:lnSpc>
              <a:defRPr/>
            </a:pPr>
            <a:r>
              <a:rPr lang="en-US" sz="2400" i="1" dirty="0" smtClean="0">
                <a:solidFill>
                  <a:srgbClr val="FF0000"/>
                </a:solidFill>
                <a:cs typeface="+mn-cs"/>
              </a:rPr>
              <a:t>Advanced Insulin Infusion with a Control Loop</a:t>
            </a:r>
          </a:p>
        </p:txBody>
      </p:sp>
    </p:spTree>
    <p:extLst>
      <p:ext uri="{BB962C8B-B14F-4D97-AF65-F5344CB8AC3E}">
        <p14:creationId xmlns:p14="http://schemas.microsoft.com/office/powerpoint/2010/main" val="2337959564"/>
      </p:ext>
    </p:extLst>
  </p:cSld>
  <p:clrMapOvr>
    <a:masterClrMapping/>
  </p:clrMapOvr>
  <p:transition xmlns:p14="http://schemas.microsoft.com/office/powerpoint/2010/main">
    <p:wipe dir="d"/>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7" presetClass="entr" presetSubtype="0" fill="hold" grpId="0" nodeType="withEffect">
                                  <p:stCondLst>
                                    <p:cond delay="0"/>
                                  </p:stCondLst>
                                  <p:childTnLst>
                                    <p:set>
                                      <p:cBhvr>
                                        <p:cTn id="6" dur="1" fill="hold">
                                          <p:stCondLst>
                                            <p:cond delay="0"/>
                                          </p:stCondLst>
                                        </p:cTn>
                                        <p:tgtEl>
                                          <p:spTgt spid="147460"/>
                                        </p:tgtEl>
                                        <p:attrNameLst>
                                          <p:attrName>style.visibility</p:attrName>
                                        </p:attrNameLst>
                                      </p:cBhvr>
                                      <p:to>
                                        <p:strVal val="visible"/>
                                      </p:to>
                                    </p:set>
                                    <p:animEffect transition="in" filter="fade">
                                      <p:cBhvr>
                                        <p:cTn id="7" dur="1000"/>
                                        <p:tgtEl>
                                          <p:spTgt spid="147460"/>
                                        </p:tgtEl>
                                      </p:cBhvr>
                                    </p:animEffect>
                                    <p:anim calcmode="lin" valueType="num">
                                      <p:cBhvr>
                                        <p:cTn id="8" dur="1000" fill="hold"/>
                                        <p:tgtEl>
                                          <p:spTgt spid="147460"/>
                                        </p:tgtEl>
                                        <p:attrNameLst>
                                          <p:attrName>ppt_x</p:attrName>
                                        </p:attrNameLst>
                                      </p:cBhvr>
                                      <p:tavLst>
                                        <p:tav tm="0">
                                          <p:val>
                                            <p:strVal val="#ppt_x"/>
                                          </p:val>
                                        </p:tav>
                                        <p:tav tm="100000">
                                          <p:val>
                                            <p:strVal val="#ppt_x"/>
                                          </p:val>
                                        </p:tav>
                                      </p:tavLst>
                                    </p:anim>
                                    <p:anim calcmode="lin" valueType="num">
                                      <p:cBhvr>
                                        <p:cTn id="9" dur="898" decel="100000" fill="hold"/>
                                        <p:tgtEl>
                                          <p:spTgt spid="147460"/>
                                        </p:tgtEl>
                                        <p:attrNameLst>
                                          <p:attrName>ppt_y</p:attrName>
                                        </p:attrNameLst>
                                      </p:cBhvr>
                                      <p:tavLst>
                                        <p:tav tm="0">
                                          <p:val>
                                            <p:strVal val="#ppt_y+1"/>
                                          </p:val>
                                        </p:tav>
                                        <p:tav tm="100000">
                                          <p:val>
                                            <p:strVal val="#ppt_y-.03"/>
                                          </p:val>
                                        </p:tav>
                                      </p:tavLst>
                                    </p:anim>
                                    <p:anim calcmode="lin" valueType="num">
                                      <p:cBhvr>
                                        <p:cTn id="10" dur="100" accel="100000" fill="hold">
                                          <p:stCondLst>
                                            <p:cond delay="898"/>
                                          </p:stCondLst>
                                        </p:cTn>
                                        <p:tgtEl>
                                          <p:spTgt spid="147460"/>
                                        </p:tgtEl>
                                        <p:attrNameLst>
                                          <p:attrName>ppt_y</p:attrName>
                                        </p:attrNameLst>
                                      </p:cBhvr>
                                      <p:tavLst>
                                        <p:tav tm="0">
                                          <p:val>
                                            <p:strVal val="#ppt_y-.03"/>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37" presetClass="entr" presetSubtype="0" fill="hold" grpId="0" nodeType="clickEffect">
                                  <p:stCondLst>
                                    <p:cond delay="0"/>
                                  </p:stCondLst>
                                  <p:childTnLst>
                                    <p:set>
                                      <p:cBhvr>
                                        <p:cTn id="14" dur="1" fill="hold">
                                          <p:stCondLst>
                                            <p:cond delay="0"/>
                                          </p:stCondLst>
                                        </p:cTn>
                                        <p:tgtEl>
                                          <p:spTgt spid="147461">
                                            <p:txEl>
                                              <p:pRg st="0" end="0"/>
                                            </p:txEl>
                                          </p:spTgt>
                                        </p:tgtEl>
                                        <p:attrNameLst>
                                          <p:attrName>style.visibility</p:attrName>
                                        </p:attrNameLst>
                                      </p:cBhvr>
                                      <p:to>
                                        <p:strVal val="visible"/>
                                      </p:to>
                                    </p:set>
                                    <p:animEffect transition="in" filter="fade">
                                      <p:cBhvr>
                                        <p:cTn id="15" dur="1000"/>
                                        <p:tgtEl>
                                          <p:spTgt spid="147461">
                                            <p:txEl>
                                              <p:pRg st="0" end="0"/>
                                            </p:txEl>
                                          </p:spTgt>
                                        </p:tgtEl>
                                      </p:cBhvr>
                                    </p:animEffect>
                                    <p:anim calcmode="lin" valueType="num">
                                      <p:cBhvr>
                                        <p:cTn id="16" dur="1000" fill="hold"/>
                                        <p:tgtEl>
                                          <p:spTgt spid="147461">
                                            <p:txEl>
                                              <p:pRg st="0" end="0"/>
                                            </p:txEl>
                                          </p:spTgt>
                                        </p:tgtEl>
                                        <p:attrNameLst>
                                          <p:attrName>ppt_x</p:attrName>
                                        </p:attrNameLst>
                                      </p:cBhvr>
                                      <p:tavLst>
                                        <p:tav tm="0">
                                          <p:val>
                                            <p:strVal val="#ppt_x"/>
                                          </p:val>
                                        </p:tav>
                                        <p:tav tm="100000">
                                          <p:val>
                                            <p:strVal val="#ppt_x"/>
                                          </p:val>
                                        </p:tav>
                                      </p:tavLst>
                                    </p:anim>
                                    <p:anim calcmode="lin" valueType="num">
                                      <p:cBhvr>
                                        <p:cTn id="17" dur="898" decel="100000" fill="hold"/>
                                        <p:tgtEl>
                                          <p:spTgt spid="147461">
                                            <p:txEl>
                                              <p:pRg st="0" end="0"/>
                                            </p:txEl>
                                          </p:spTgt>
                                        </p:tgtEl>
                                        <p:attrNameLst>
                                          <p:attrName>ppt_y</p:attrName>
                                        </p:attrNameLst>
                                      </p:cBhvr>
                                      <p:tavLst>
                                        <p:tav tm="0">
                                          <p:val>
                                            <p:strVal val="#ppt_y+1"/>
                                          </p:val>
                                        </p:tav>
                                        <p:tav tm="100000">
                                          <p:val>
                                            <p:strVal val="#ppt_y-.03"/>
                                          </p:val>
                                        </p:tav>
                                      </p:tavLst>
                                    </p:anim>
                                    <p:anim calcmode="lin" valueType="num">
                                      <p:cBhvr>
                                        <p:cTn id="18" dur="100" accel="100000" fill="hold">
                                          <p:stCondLst>
                                            <p:cond delay="898"/>
                                          </p:stCondLst>
                                        </p:cTn>
                                        <p:tgtEl>
                                          <p:spTgt spid="147461">
                                            <p:txEl>
                                              <p:pRg st="0" end="0"/>
                                            </p:txEl>
                                          </p:spTgt>
                                        </p:tgtEl>
                                        <p:attrNameLst>
                                          <p:attrName>ppt_y</p:attrName>
                                        </p:attrNameLst>
                                      </p:cBhvr>
                                      <p:tavLst>
                                        <p:tav tm="0">
                                          <p:val>
                                            <p:strVal val="#ppt_y-.03"/>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37" presetClass="entr" presetSubtype="0" fill="hold" grpId="0" nodeType="clickEffect">
                                  <p:stCondLst>
                                    <p:cond delay="0"/>
                                  </p:stCondLst>
                                  <p:childTnLst>
                                    <p:set>
                                      <p:cBhvr>
                                        <p:cTn id="22" dur="1" fill="hold">
                                          <p:stCondLst>
                                            <p:cond delay="0"/>
                                          </p:stCondLst>
                                        </p:cTn>
                                        <p:tgtEl>
                                          <p:spTgt spid="147461">
                                            <p:txEl>
                                              <p:pRg st="1" end="1"/>
                                            </p:txEl>
                                          </p:spTgt>
                                        </p:tgtEl>
                                        <p:attrNameLst>
                                          <p:attrName>style.visibility</p:attrName>
                                        </p:attrNameLst>
                                      </p:cBhvr>
                                      <p:to>
                                        <p:strVal val="visible"/>
                                      </p:to>
                                    </p:set>
                                    <p:animEffect transition="in" filter="fade">
                                      <p:cBhvr>
                                        <p:cTn id="23" dur="1000"/>
                                        <p:tgtEl>
                                          <p:spTgt spid="147461">
                                            <p:txEl>
                                              <p:pRg st="1" end="1"/>
                                            </p:txEl>
                                          </p:spTgt>
                                        </p:tgtEl>
                                      </p:cBhvr>
                                    </p:animEffect>
                                    <p:anim calcmode="lin" valueType="num">
                                      <p:cBhvr>
                                        <p:cTn id="24" dur="1000" fill="hold"/>
                                        <p:tgtEl>
                                          <p:spTgt spid="147461">
                                            <p:txEl>
                                              <p:pRg st="1" end="1"/>
                                            </p:txEl>
                                          </p:spTgt>
                                        </p:tgtEl>
                                        <p:attrNameLst>
                                          <p:attrName>ppt_x</p:attrName>
                                        </p:attrNameLst>
                                      </p:cBhvr>
                                      <p:tavLst>
                                        <p:tav tm="0">
                                          <p:val>
                                            <p:strVal val="#ppt_x"/>
                                          </p:val>
                                        </p:tav>
                                        <p:tav tm="100000">
                                          <p:val>
                                            <p:strVal val="#ppt_x"/>
                                          </p:val>
                                        </p:tav>
                                      </p:tavLst>
                                    </p:anim>
                                    <p:anim calcmode="lin" valueType="num">
                                      <p:cBhvr>
                                        <p:cTn id="25" dur="898" decel="100000" fill="hold"/>
                                        <p:tgtEl>
                                          <p:spTgt spid="147461">
                                            <p:txEl>
                                              <p:pRg st="1" end="1"/>
                                            </p:txEl>
                                          </p:spTgt>
                                        </p:tgtEl>
                                        <p:attrNameLst>
                                          <p:attrName>ppt_y</p:attrName>
                                        </p:attrNameLst>
                                      </p:cBhvr>
                                      <p:tavLst>
                                        <p:tav tm="0">
                                          <p:val>
                                            <p:strVal val="#ppt_y+1"/>
                                          </p:val>
                                        </p:tav>
                                        <p:tav tm="100000">
                                          <p:val>
                                            <p:strVal val="#ppt_y-.03"/>
                                          </p:val>
                                        </p:tav>
                                      </p:tavLst>
                                    </p:anim>
                                    <p:anim calcmode="lin" valueType="num">
                                      <p:cBhvr>
                                        <p:cTn id="26" dur="100" accel="100000" fill="hold">
                                          <p:stCondLst>
                                            <p:cond delay="898"/>
                                          </p:stCondLst>
                                        </p:cTn>
                                        <p:tgtEl>
                                          <p:spTgt spid="147461">
                                            <p:txEl>
                                              <p:pRg st="1" end="1"/>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60" grpId="0"/>
      <p:bldP spid="147461"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8" name="Rectangle 4"/>
          <p:cNvSpPr>
            <a:spLocks noGrp="1" noChangeArrowheads="1"/>
          </p:cNvSpPr>
          <p:nvPr>
            <p:ph type="title"/>
          </p:nvPr>
        </p:nvSpPr>
        <p:spPr/>
        <p:txBody>
          <a:bodyPr/>
          <a:lstStyle/>
          <a:p>
            <a:pPr algn="ctr" eaLnBrk="1" hangingPunct="1">
              <a:defRPr/>
            </a:pPr>
            <a:r>
              <a:rPr lang="en-US" sz="3200" i="1" dirty="0">
                <a:solidFill>
                  <a:srgbClr val="303000"/>
                </a:solidFill>
                <a:latin typeface="Arial" charset="0"/>
                <a:ea typeface="ＭＳ Ｐゴシック" charset="0"/>
              </a:rPr>
              <a:t>ADICOL Project –</a:t>
            </a:r>
            <a:r>
              <a:rPr lang="en-US" sz="3200" i="1" dirty="0" err="1">
                <a:solidFill>
                  <a:srgbClr val="303000"/>
                </a:solidFill>
                <a:latin typeface="Arial" charset="0"/>
                <a:ea typeface="ＭＳ Ｐゴシック" charset="0"/>
              </a:rPr>
              <a:t>Disetronic</a:t>
            </a:r>
            <a:r>
              <a:rPr lang="en-US" sz="3200" i="1" dirty="0">
                <a:solidFill>
                  <a:srgbClr val="303000"/>
                </a:solidFill>
                <a:latin typeface="Arial" charset="0"/>
                <a:ea typeface="ＭＳ Ｐゴシック" charset="0"/>
              </a:rPr>
              <a:t> / Roche</a:t>
            </a:r>
          </a:p>
        </p:txBody>
      </p:sp>
      <p:sp>
        <p:nvSpPr>
          <p:cNvPr id="149510" name="Rectangle 6"/>
          <p:cNvSpPr>
            <a:spLocks noGrp="1" noChangeArrowheads="1"/>
          </p:cNvSpPr>
          <p:nvPr>
            <p:ph type="body" sz="half" idx="2"/>
          </p:nvPr>
        </p:nvSpPr>
        <p:spPr/>
        <p:txBody>
          <a:bodyPr/>
          <a:lstStyle/>
          <a:p>
            <a:pPr eaLnBrk="1" hangingPunct="1">
              <a:defRPr/>
            </a:pPr>
            <a:r>
              <a:rPr lang="en-US" sz="2400" i="1">
                <a:latin typeface="Arial" charset="0"/>
                <a:ea typeface="ＭＳ Ｐゴシック" charset="0"/>
              </a:rPr>
              <a:t>Inserted into the subcutaneous adipose tissue</a:t>
            </a:r>
          </a:p>
          <a:p>
            <a:pPr eaLnBrk="1" hangingPunct="1">
              <a:defRPr/>
            </a:pPr>
            <a:r>
              <a:rPr lang="en-US" sz="2400" i="1">
                <a:latin typeface="Arial" charset="0"/>
                <a:ea typeface="ＭＳ Ｐゴシック" charset="0"/>
              </a:rPr>
              <a:t>Double lumen catheter</a:t>
            </a:r>
          </a:p>
          <a:p>
            <a:pPr eaLnBrk="1" hangingPunct="1">
              <a:defRPr/>
            </a:pPr>
            <a:r>
              <a:rPr lang="en-US" sz="2400" i="1">
                <a:latin typeface="Arial" charset="0"/>
                <a:ea typeface="ＭＳ Ｐゴシック" charset="0"/>
              </a:rPr>
              <a:t>Acquires glucose readings every 30 minutes</a:t>
            </a:r>
          </a:p>
          <a:p>
            <a:pPr eaLnBrk="1" hangingPunct="1">
              <a:defRPr/>
            </a:pPr>
            <a:r>
              <a:rPr lang="en-US" sz="2400" i="1" u="sng">
                <a:latin typeface="Arial" charset="0"/>
                <a:ea typeface="ＭＳ Ｐゴシック" charset="0"/>
              </a:rPr>
              <a:t>Goal – </a:t>
            </a:r>
            <a:r>
              <a:rPr lang="en-US" sz="2400" i="1">
                <a:latin typeface="Arial" charset="0"/>
                <a:ea typeface="ＭＳ Ｐゴシック" charset="0"/>
              </a:rPr>
              <a:t>subcutaneous glucose sensing/insulin delivery system</a:t>
            </a:r>
            <a:endParaRPr lang="en-US" sz="2400" i="1" u="sng">
              <a:latin typeface="Arial" charset="0"/>
              <a:ea typeface="ＭＳ Ｐゴシック" charset="0"/>
            </a:endParaRPr>
          </a:p>
        </p:txBody>
      </p:sp>
      <p:pic>
        <p:nvPicPr>
          <p:cNvPr id="149511" name="Picture 7" descr="monito10"/>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1049338" y="1981200"/>
            <a:ext cx="3081337" cy="4114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808080">
                      <a:alpha val="74997"/>
                    </a:srgbClr>
                  </a:outerShdw>
                </a:effectLst>
              </a14:hiddenEffects>
            </a:ext>
          </a:extLst>
        </p:spPr>
      </p:pic>
    </p:spTree>
    <p:extLst>
      <p:ext uri="{BB962C8B-B14F-4D97-AF65-F5344CB8AC3E}">
        <p14:creationId xmlns:p14="http://schemas.microsoft.com/office/powerpoint/2010/main" val="968775946"/>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7" name="Rectangle 5"/>
          <p:cNvSpPr>
            <a:spLocks noGrp="1" noChangeArrowheads="1"/>
          </p:cNvSpPr>
          <p:nvPr>
            <p:ph type="title"/>
          </p:nvPr>
        </p:nvSpPr>
        <p:spPr/>
        <p:txBody>
          <a:bodyPr/>
          <a:lstStyle/>
          <a:p>
            <a:pPr algn="ctr" eaLnBrk="1" hangingPunct="1">
              <a:defRPr/>
            </a:pPr>
            <a:r>
              <a:rPr lang="en-US" sz="3200" i="1" dirty="0">
                <a:solidFill>
                  <a:srgbClr val="303000"/>
                </a:solidFill>
                <a:latin typeface="Arial" charset="0"/>
                <a:ea typeface="ＭＳ Ｐゴシック" charset="0"/>
              </a:rPr>
              <a:t>ADICOL Project –</a:t>
            </a:r>
            <a:r>
              <a:rPr lang="en-US" sz="3200" i="1" dirty="0" err="1">
                <a:solidFill>
                  <a:srgbClr val="303000"/>
                </a:solidFill>
                <a:latin typeface="Arial" charset="0"/>
                <a:ea typeface="ＭＳ Ｐゴシック" charset="0"/>
              </a:rPr>
              <a:t>Disetronic</a:t>
            </a:r>
            <a:r>
              <a:rPr lang="en-US" sz="3200" i="1" dirty="0">
                <a:solidFill>
                  <a:srgbClr val="303000"/>
                </a:solidFill>
                <a:latin typeface="Arial" charset="0"/>
                <a:ea typeface="ＭＳ Ｐゴシック" charset="0"/>
              </a:rPr>
              <a:t> / Roche</a:t>
            </a:r>
          </a:p>
        </p:txBody>
      </p:sp>
      <p:pic>
        <p:nvPicPr>
          <p:cNvPr id="151559" name="Picture 7" descr="monito5"/>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447800" y="1524000"/>
            <a:ext cx="4175125" cy="46958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808080">
                      <a:alpha val="74997"/>
                    </a:srgbClr>
                  </a:outerShdw>
                </a:effectLst>
              </a14:hiddenEffects>
            </a:ext>
          </a:extLst>
        </p:spPr>
      </p:pic>
      <p:sp>
        <p:nvSpPr>
          <p:cNvPr id="151560" name="Text Box 8"/>
          <p:cNvSpPr txBox="1">
            <a:spLocks noChangeArrowheads="1"/>
          </p:cNvSpPr>
          <p:nvPr/>
        </p:nvSpPr>
        <p:spPr bwMode="auto">
          <a:xfrm>
            <a:off x="6080125" y="2630488"/>
            <a:ext cx="2846388"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p>
            <a:pPr algn="l">
              <a:defRPr/>
            </a:pPr>
            <a:r>
              <a:rPr lang="en-US" sz="2400" i="0">
                <a:cs typeface="+mn-cs"/>
              </a:rPr>
              <a:t>Large bore catheter</a:t>
            </a:r>
          </a:p>
          <a:p>
            <a:pPr algn="l">
              <a:defRPr/>
            </a:pPr>
            <a:endParaRPr lang="en-US" sz="2400" i="0">
              <a:cs typeface="+mn-cs"/>
            </a:endParaRPr>
          </a:p>
          <a:p>
            <a:pPr algn="l">
              <a:defRPr/>
            </a:pPr>
            <a:r>
              <a:rPr lang="en-US" sz="2400" i="0">
                <a:cs typeface="+mn-cs"/>
              </a:rPr>
              <a:t>Readings only </a:t>
            </a:r>
          </a:p>
          <a:p>
            <a:pPr algn="l">
              <a:defRPr/>
            </a:pPr>
            <a:r>
              <a:rPr lang="en-US" sz="2400" i="0">
                <a:cs typeface="+mn-cs"/>
              </a:rPr>
              <a:t>  every 30 minutes</a:t>
            </a:r>
          </a:p>
          <a:p>
            <a:pPr algn="l">
              <a:defRPr/>
            </a:pPr>
            <a:endParaRPr lang="en-US" sz="2400" i="0">
              <a:cs typeface="+mn-cs"/>
            </a:endParaRPr>
          </a:p>
          <a:p>
            <a:pPr algn="l">
              <a:defRPr/>
            </a:pPr>
            <a:r>
              <a:rPr lang="en-US" sz="2400" i="0">
                <a:cs typeface="+mn-cs"/>
              </a:rPr>
              <a:t>Small study sample</a:t>
            </a:r>
          </a:p>
          <a:p>
            <a:pPr algn="l">
              <a:defRPr/>
            </a:pPr>
            <a:r>
              <a:rPr lang="en-US" sz="2400" i="0">
                <a:cs typeface="+mn-cs"/>
              </a:rPr>
              <a:t>   with patient use</a:t>
            </a:r>
          </a:p>
        </p:txBody>
      </p:sp>
    </p:spTree>
    <p:extLst>
      <p:ext uri="{BB962C8B-B14F-4D97-AF65-F5344CB8AC3E}">
        <p14:creationId xmlns:p14="http://schemas.microsoft.com/office/powerpoint/2010/main" val="2626859615"/>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6" name="Rectangle 4"/>
          <p:cNvSpPr>
            <a:spLocks noGrp="1" noChangeArrowheads="1"/>
          </p:cNvSpPr>
          <p:nvPr>
            <p:ph type="ctrTitle"/>
          </p:nvPr>
        </p:nvSpPr>
        <p:spPr/>
        <p:txBody>
          <a:bodyPr/>
          <a:lstStyle/>
          <a:p>
            <a:pPr algn="ctr" eaLnBrk="1" hangingPunct="1">
              <a:defRPr/>
            </a:pPr>
            <a:r>
              <a:rPr lang="en-US" sz="3600" i="1" dirty="0" smtClean="0">
                <a:solidFill>
                  <a:srgbClr val="303000"/>
                </a:solidFill>
                <a:cs typeface="+mj-cs"/>
              </a:rPr>
              <a:t>Infrared Spectroscopy</a:t>
            </a:r>
          </a:p>
        </p:txBody>
      </p:sp>
      <p:sp>
        <p:nvSpPr>
          <p:cNvPr id="156677" name="Rectangle 5"/>
          <p:cNvSpPr>
            <a:spLocks noGrp="1" noChangeArrowheads="1"/>
          </p:cNvSpPr>
          <p:nvPr>
            <p:ph type="subTitle" idx="1"/>
          </p:nvPr>
        </p:nvSpPr>
        <p:spPr/>
        <p:txBody>
          <a:bodyPr/>
          <a:lstStyle/>
          <a:p>
            <a:pPr algn="ctr" eaLnBrk="1" hangingPunct="1">
              <a:defRPr/>
            </a:pPr>
            <a:r>
              <a:rPr lang="en-US" i="1" dirty="0" smtClean="0">
                <a:solidFill>
                  <a:srgbClr val="303000"/>
                </a:solidFill>
                <a:cs typeface="+mn-cs"/>
              </a:rPr>
              <a:t>Animas Corporation Continuous Glucose Monitoring System</a:t>
            </a:r>
          </a:p>
        </p:txBody>
      </p:sp>
    </p:spTree>
    <p:extLst>
      <p:ext uri="{BB962C8B-B14F-4D97-AF65-F5344CB8AC3E}">
        <p14:creationId xmlns:p14="http://schemas.microsoft.com/office/powerpoint/2010/main" val="896327809"/>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p:txBody>
          <a:bodyPr/>
          <a:lstStyle/>
          <a:p>
            <a:pPr algn="ctr" eaLnBrk="1" hangingPunct="1">
              <a:defRPr/>
            </a:pPr>
            <a:r>
              <a:rPr lang="en-US" sz="3200" i="1" smtClean="0">
                <a:cs typeface="+mj-cs"/>
              </a:rPr>
              <a:t>Infrared Spectroscopy</a:t>
            </a:r>
          </a:p>
        </p:txBody>
      </p:sp>
      <p:sp>
        <p:nvSpPr>
          <p:cNvPr id="158723" name="Rectangle 3"/>
          <p:cNvSpPr>
            <a:spLocks noGrp="1" noChangeArrowheads="1"/>
          </p:cNvSpPr>
          <p:nvPr>
            <p:ph type="body" idx="1"/>
          </p:nvPr>
        </p:nvSpPr>
        <p:spPr/>
        <p:txBody>
          <a:bodyPr/>
          <a:lstStyle/>
          <a:p>
            <a:pPr eaLnBrk="1" hangingPunct="1">
              <a:defRPr/>
            </a:pPr>
            <a:r>
              <a:rPr lang="en-US" sz="2400" i="1" dirty="0">
                <a:latin typeface="Arial" charset="0"/>
                <a:ea typeface="ＭＳ Ｐゴシック" charset="0"/>
              </a:rPr>
              <a:t>Infrared light is absorbed by molecules</a:t>
            </a:r>
          </a:p>
          <a:p>
            <a:pPr eaLnBrk="1" hangingPunct="1">
              <a:defRPr/>
            </a:pPr>
            <a:r>
              <a:rPr lang="en-US" sz="2400" i="1" dirty="0">
                <a:latin typeface="Arial" charset="0"/>
                <a:ea typeface="ＭＳ Ｐゴシック" charset="0"/>
              </a:rPr>
              <a:t>Each molecule has its own spectra (absorption characteristic)—similar to its own footprint</a:t>
            </a:r>
          </a:p>
          <a:p>
            <a:pPr eaLnBrk="1" hangingPunct="1">
              <a:defRPr/>
            </a:pPr>
            <a:r>
              <a:rPr lang="en-US" sz="2400" i="1" dirty="0">
                <a:latin typeface="Arial" charset="0"/>
                <a:ea typeface="ＭＳ Ｐゴシック" charset="0"/>
              </a:rPr>
              <a:t>Theoretically-by measuring the absorbed light vs. wavelength, one could delineate the species and concentration</a:t>
            </a:r>
          </a:p>
          <a:p>
            <a:pPr eaLnBrk="1" hangingPunct="1">
              <a:defRPr/>
            </a:pPr>
            <a:r>
              <a:rPr lang="en-US" sz="2400" i="1" dirty="0">
                <a:latin typeface="Arial" charset="0"/>
                <a:ea typeface="ＭＳ Ｐゴシック" charset="0"/>
              </a:rPr>
              <a:t>In reality– this is difficult</a:t>
            </a:r>
          </a:p>
          <a:p>
            <a:pPr lvl="1" eaLnBrk="1" hangingPunct="1">
              <a:defRPr/>
            </a:pPr>
            <a:r>
              <a:rPr lang="en-US" sz="2000" b="1" i="1" dirty="0">
                <a:solidFill>
                  <a:srgbClr val="303000"/>
                </a:solidFill>
                <a:latin typeface="Arial" charset="0"/>
                <a:ea typeface="ＭＳ Ｐゴシック" charset="0"/>
              </a:rPr>
              <a:t>Water absorbs most IR light</a:t>
            </a:r>
          </a:p>
          <a:p>
            <a:pPr lvl="1" eaLnBrk="1" hangingPunct="1">
              <a:defRPr/>
            </a:pPr>
            <a:r>
              <a:rPr lang="en-US" sz="2000" b="1" i="1" dirty="0">
                <a:solidFill>
                  <a:srgbClr val="303000"/>
                </a:solidFill>
                <a:latin typeface="Arial" charset="0"/>
                <a:ea typeface="ＭＳ Ｐゴシック" charset="0"/>
              </a:rPr>
              <a:t>Blood scatters light</a:t>
            </a:r>
          </a:p>
          <a:p>
            <a:pPr lvl="1" eaLnBrk="1" hangingPunct="1">
              <a:defRPr/>
            </a:pPr>
            <a:r>
              <a:rPr lang="en-US" sz="2000" b="1" i="1" dirty="0">
                <a:solidFill>
                  <a:srgbClr val="303000"/>
                </a:solidFill>
                <a:latin typeface="Arial" charset="0"/>
                <a:ea typeface="ＭＳ Ｐゴシック" charset="0"/>
              </a:rPr>
              <a:t>Different species overlap in their spectra or footprint</a:t>
            </a:r>
          </a:p>
        </p:txBody>
      </p:sp>
    </p:spTree>
    <p:extLst>
      <p:ext uri="{BB962C8B-B14F-4D97-AF65-F5344CB8AC3E}">
        <p14:creationId xmlns:p14="http://schemas.microsoft.com/office/powerpoint/2010/main" val="293240738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withEffect">
                                  <p:stCondLst>
                                    <p:cond delay="0"/>
                                  </p:stCondLst>
                                  <p:childTnLst>
                                    <p:set>
                                      <p:cBhvr>
                                        <p:cTn id="6" dur="1" fill="hold">
                                          <p:stCondLst>
                                            <p:cond delay="0"/>
                                          </p:stCondLst>
                                        </p:cTn>
                                        <p:tgtEl>
                                          <p:spTgt spid="158722"/>
                                        </p:tgtEl>
                                        <p:attrNameLst>
                                          <p:attrName>style.visibility</p:attrName>
                                        </p:attrNameLst>
                                      </p:cBhvr>
                                      <p:to>
                                        <p:strVal val="visible"/>
                                      </p:to>
                                    </p:set>
                                    <p:animEffect transition="in" filter="dissolve">
                                      <p:cBhvr>
                                        <p:cTn id="7" dur="500"/>
                                        <p:tgtEl>
                                          <p:spTgt spid="15872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58723">
                                            <p:txEl>
                                              <p:pRg st="0" end="0"/>
                                            </p:txEl>
                                          </p:spTgt>
                                        </p:tgtEl>
                                        <p:attrNameLst>
                                          <p:attrName>style.visibility</p:attrName>
                                        </p:attrNameLst>
                                      </p:cBhvr>
                                      <p:to>
                                        <p:strVal val="visible"/>
                                      </p:to>
                                    </p:set>
                                    <p:animEffect transition="in" filter="dissolve">
                                      <p:cBhvr>
                                        <p:cTn id="12" dur="500"/>
                                        <p:tgtEl>
                                          <p:spTgt spid="158723">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58723">
                                            <p:txEl>
                                              <p:pRg st="1" end="1"/>
                                            </p:txEl>
                                          </p:spTgt>
                                        </p:tgtEl>
                                        <p:attrNameLst>
                                          <p:attrName>style.visibility</p:attrName>
                                        </p:attrNameLst>
                                      </p:cBhvr>
                                      <p:to>
                                        <p:strVal val="visible"/>
                                      </p:to>
                                    </p:set>
                                    <p:animEffect transition="in" filter="dissolve">
                                      <p:cBhvr>
                                        <p:cTn id="17" dur="500"/>
                                        <p:tgtEl>
                                          <p:spTgt spid="158723">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58723">
                                            <p:txEl>
                                              <p:pRg st="2" end="2"/>
                                            </p:txEl>
                                          </p:spTgt>
                                        </p:tgtEl>
                                        <p:attrNameLst>
                                          <p:attrName>style.visibility</p:attrName>
                                        </p:attrNameLst>
                                      </p:cBhvr>
                                      <p:to>
                                        <p:strVal val="visible"/>
                                      </p:to>
                                    </p:set>
                                    <p:animEffect transition="in" filter="dissolve">
                                      <p:cBhvr>
                                        <p:cTn id="22" dur="500"/>
                                        <p:tgtEl>
                                          <p:spTgt spid="158723">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58723">
                                            <p:txEl>
                                              <p:pRg st="3" end="3"/>
                                            </p:txEl>
                                          </p:spTgt>
                                        </p:tgtEl>
                                        <p:attrNameLst>
                                          <p:attrName>style.visibility</p:attrName>
                                        </p:attrNameLst>
                                      </p:cBhvr>
                                      <p:to>
                                        <p:strVal val="visible"/>
                                      </p:to>
                                    </p:set>
                                    <p:animEffect transition="in" filter="dissolve">
                                      <p:cBhvr>
                                        <p:cTn id="27" dur="500"/>
                                        <p:tgtEl>
                                          <p:spTgt spid="158723">
                                            <p:txEl>
                                              <p:pRg st="3" end="3"/>
                                            </p:txEl>
                                          </p:spTgt>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158723">
                                            <p:txEl>
                                              <p:pRg st="4" end="4"/>
                                            </p:txEl>
                                          </p:spTgt>
                                        </p:tgtEl>
                                        <p:attrNameLst>
                                          <p:attrName>style.visibility</p:attrName>
                                        </p:attrNameLst>
                                      </p:cBhvr>
                                      <p:to>
                                        <p:strVal val="visible"/>
                                      </p:to>
                                    </p:set>
                                    <p:animEffect transition="in" filter="dissolve">
                                      <p:cBhvr>
                                        <p:cTn id="30" dur="500"/>
                                        <p:tgtEl>
                                          <p:spTgt spid="158723">
                                            <p:txEl>
                                              <p:pRg st="4" end="4"/>
                                            </p:txEl>
                                          </p:spTgt>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158723">
                                            <p:txEl>
                                              <p:pRg st="5" end="5"/>
                                            </p:txEl>
                                          </p:spTgt>
                                        </p:tgtEl>
                                        <p:attrNameLst>
                                          <p:attrName>style.visibility</p:attrName>
                                        </p:attrNameLst>
                                      </p:cBhvr>
                                      <p:to>
                                        <p:strVal val="visible"/>
                                      </p:to>
                                    </p:set>
                                    <p:animEffect transition="in" filter="dissolve">
                                      <p:cBhvr>
                                        <p:cTn id="33" dur="500"/>
                                        <p:tgtEl>
                                          <p:spTgt spid="158723">
                                            <p:txEl>
                                              <p:pRg st="5" end="5"/>
                                            </p:txEl>
                                          </p:spTgt>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158723">
                                            <p:txEl>
                                              <p:pRg st="6" end="6"/>
                                            </p:txEl>
                                          </p:spTgt>
                                        </p:tgtEl>
                                        <p:attrNameLst>
                                          <p:attrName>style.visibility</p:attrName>
                                        </p:attrNameLst>
                                      </p:cBhvr>
                                      <p:to>
                                        <p:strVal val="visible"/>
                                      </p:to>
                                    </p:set>
                                    <p:animEffect transition="in" filter="dissolve">
                                      <p:cBhvr>
                                        <p:cTn id="36" dur="500"/>
                                        <p:tgtEl>
                                          <p:spTgt spid="15872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22" grpId="0"/>
      <p:bldP spid="15872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257" name="Rectangle 513"/>
          <p:cNvSpPr>
            <a:spLocks noGrp="1" noChangeArrowheads="1"/>
          </p:cNvSpPr>
          <p:nvPr>
            <p:ph type="title"/>
          </p:nvPr>
        </p:nvSpPr>
        <p:spPr/>
        <p:txBody>
          <a:bodyPr/>
          <a:lstStyle/>
          <a:p>
            <a:pPr algn="ctr" eaLnBrk="1" hangingPunct="1">
              <a:defRPr/>
            </a:pPr>
            <a:r>
              <a:rPr lang="en-US" sz="2800" i="1" smtClean="0">
                <a:cs typeface="+mj-cs"/>
              </a:rPr>
              <a:t>Spectra of Water, Hemoglobin, Blood &amp; Glucose</a:t>
            </a:r>
          </a:p>
        </p:txBody>
      </p:sp>
      <p:sp>
        <p:nvSpPr>
          <p:cNvPr id="196610" name="Rectangle 6"/>
          <p:cNvSpPr>
            <a:spLocks noChangeArrowheads="1"/>
          </p:cNvSpPr>
          <p:nvPr/>
        </p:nvSpPr>
        <p:spPr bwMode="auto">
          <a:xfrm>
            <a:off x="1200150" y="1971675"/>
            <a:ext cx="1905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lang="en-US" sz="600" i="0">
                <a:solidFill>
                  <a:srgbClr val="000000"/>
                </a:solidFill>
                <a:latin typeface="Times New Roman" charset="0"/>
              </a:rPr>
              <a:t> </a:t>
            </a:r>
            <a:endParaRPr lang="en-US" sz="4600" b="1">
              <a:solidFill>
                <a:srgbClr val="000000"/>
              </a:solidFill>
              <a:latin typeface="Times New Roman" charset="0"/>
            </a:endParaRPr>
          </a:p>
        </p:txBody>
      </p:sp>
      <p:sp>
        <p:nvSpPr>
          <p:cNvPr id="196611" name="Rectangle 7"/>
          <p:cNvSpPr>
            <a:spLocks noChangeArrowheads="1"/>
          </p:cNvSpPr>
          <p:nvPr/>
        </p:nvSpPr>
        <p:spPr bwMode="auto">
          <a:xfrm>
            <a:off x="1200150" y="2060575"/>
            <a:ext cx="1905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lang="en-US" sz="600" i="0">
                <a:solidFill>
                  <a:srgbClr val="000000"/>
                </a:solidFill>
                <a:latin typeface="Times New Roman" charset="0"/>
              </a:rPr>
              <a:t> </a:t>
            </a:r>
            <a:endParaRPr lang="en-US" sz="4600" b="1">
              <a:solidFill>
                <a:srgbClr val="000000"/>
              </a:solidFill>
              <a:latin typeface="Times New Roman" charset="0"/>
            </a:endParaRPr>
          </a:p>
        </p:txBody>
      </p:sp>
      <p:sp>
        <p:nvSpPr>
          <p:cNvPr id="196612" name="Rectangle 8"/>
          <p:cNvSpPr>
            <a:spLocks noChangeArrowheads="1"/>
          </p:cNvSpPr>
          <p:nvPr/>
        </p:nvSpPr>
        <p:spPr bwMode="auto">
          <a:xfrm>
            <a:off x="1200150" y="2149475"/>
            <a:ext cx="1905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lang="en-US" sz="600" i="0">
                <a:solidFill>
                  <a:srgbClr val="000000"/>
                </a:solidFill>
                <a:latin typeface="Times New Roman" charset="0"/>
              </a:rPr>
              <a:t> </a:t>
            </a:r>
            <a:endParaRPr lang="en-US" sz="4600" b="1">
              <a:solidFill>
                <a:srgbClr val="000000"/>
              </a:solidFill>
              <a:latin typeface="Times New Roman" charset="0"/>
            </a:endParaRPr>
          </a:p>
        </p:txBody>
      </p:sp>
      <p:sp>
        <p:nvSpPr>
          <p:cNvPr id="196613" name="Line 9"/>
          <p:cNvSpPr>
            <a:spLocks noChangeShapeType="1"/>
          </p:cNvSpPr>
          <p:nvPr/>
        </p:nvSpPr>
        <p:spPr bwMode="auto">
          <a:xfrm>
            <a:off x="809625" y="1828800"/>
            <a:ext cx="3548063" cy="1588"/>
          </a:xfrm>
          <a:prstGeom prst="line">
            <a:avLst/>
          </a:prstGeom>
          <a:noFill/>
          <a:ln w="317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614" name="Rectangle 10"/>
          <p:cNvSpPr>
            <a:spLocks noChangeArrowheads="1"/>
          </p:cNvSpPr>
          <p:nvPr/>
        </p:nvSpPr>
        <p:spPr bwMode="auto">
          <a:xfrm>
            <a:off x="809625" y="1831975"/>
            <a:ext cx="3548063" cy="2219325"/>
          </a:xfrm>
          <a:prstGeom prst="rect">
            <a:avLst/>
          </a:prstGeom>
          <a:noFill/>
          <a:ln w="3175">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6615" name="Freeform 11"/>
          <p:cNvSpPr>
            <a:spLocks/>
          </p:cNvSpPr>
          <p:nvPr/>
        </p:nvSpPr>
        <p:spPr bwMode="auto">
          <a:xfrm>
            <a:off x="811213" y="1833563"/>
            <a:ext cx="3543300" cy="2212975"/>
          </a:xfrm>
          <a:custGeom>
            <a:avLst/>
            <a:gdLst>
              <a:gd name="T0" fmla="*/ 2147483647 w 6694"/>
              <a:gd name="T1" fmla="*/ 0 h 4178"/>
              <a:gd name="T2" fmla="*/ 2147483647 w 6694"/>
              <a:gd name="T3" fmla="*/ 2147483647 h 4178"/>
              <a:gd name="T4" fmla="*/ 0 w 6694"/>
              <a:gd name="T5" fmla="*/ 2147483647 h 4178"/>
              <a:gd name="T6" fmla="*/ 0 60000 65536"/>
              <a:gd name="T7" fmla="*/ 0 60000 65536"/>
              <a:gd name="T8" fmla="*/ 0 60000 65536"/>
            </a:gdLst>
            <a:ahLst/>
            <a:cxnLst>
              <a:cxn ang="T6">
                <a:pos x="T0" y="T1"/>
              </a:cxn>
              <a:cxn ang="T7">
                <a:pos x="T2" y="T3"/>
              </a:cxn>
              <a:cxn ang="T8">
                <a:pos x="T4" y="T5"/>
              </a:cxn>
            </a:cxnLst>
            <a:rect l="0" t="0" r="r" b="b"/>
            <a:pathLst>
              <a:path w="6694" h="4178">
                <a:moveTo>
                  <a:pt x="6694" y="0"/>
                </a:moveTo>
                <a:lnTo>
                  <a:pt x="6694" y="4178"/>
                </a:lnTo>
                <a:lnTo>
                  <a:pt x="0" y="4178"/>
                </a:lnTo>
              </a:path>
            </a:pathLst>
          </a:custGeom>
          <a:noFill/>
          <a:ln w="3175">
            <a:solidFill>
              <a:srgbClr val="A0A0A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6616" name="Freeform 12"/>
          <p:cNvSpPr>
            <a:spLocks/>
          </p:cNvSpPr>
          <p:nvPr/>
        </p:nvSpPr>
        <p:spPr bwMode="auto">
          <a:xfrm>
            <a:off x="1063625" y="3367088"/>
            <a:ext cx="1189038" cy="401637"/>
          </a:xfrm>
          <a:custGeom>
            <a:avLst/>
            <a:gdLst>
              <a:gd name="T0" fmla="*/ 2147483647 w 2247"/>
              <a:gd name="T1" fmla="*/ 2147483647 h 758"/>
              <a:gd name="T2" fmla="*/ 2147483647 w 2247"/>
              <a:gd name="T3" fmla="*/ 2147483647 h 758"/>
              <a:gd name="T4" fmla="*/ 2147483647 w 2247"/>
              <a:gd name="T5" fmla="*/ 2147483647 h 758"/>
              <a:gd name="T6" fmla="*/ 2147483647 w 2247"/>
              <a:gd name="T7" fmla="*/ 2147483647 h 758"/>
              <a:gd name="T8" fmla="*/ 2147483647 w 2247"/>
              <a:gd name="T9" fmla="*/ 2147483647 h 758"/>
              <a:gd name="T10" fmla="*/ 2147483647 w 2247"/>
              <a:gd name="T11" fmla="*/ 2147483647 h 758"/>
              <a:gd name="T12" fmla="*/ 2147483647 w 2247"/>
              <a:gd name="T13" fmla="*/ 2147483647 h 758"/>
              <a:gd name="T14" fmla="*/ 2147483647 w 2247"/>
              <a:gd name="T15" fmla="*/ 2147483647 h 758"/>
              <a:gd name="T16" fmla="*/ 2147483647 w 2247"/>
              <a:gd name="T17" fmla="*/ 2147483647 h 758"/>
              <a:gd name="T18" fmla="*/ 2147483647 w 2247"/>
              <a:gd name="T19" fmla="*/ 2147483647 h 758"/>
              <a:gd name="T20" fmla="*/ 2147483647 w 2247"/>
              <a:gd name="T21" fmla="*/ 2147483647 h 758"/>
              <a:gd name="T22" fmla="*/ 2147483647 w 2247"/>
              <a:gd name="T23" fmla="*/ 2147483647 h 758"/>
              <a:gd name="T24" fmla="*/ 2147483647 w 2247"/>
              <a:gd name="T25" fmla="*/ 2147483647 h 758"/>
              <a:gd name="T26" fmla="*/ 2147483647 w 2247"/>
              <a:gd name="T27" fmla="*/ 2147483647 h 758"/>
              <a:gd name="T28" fmla="*/ 2147483647 w 2247"/>
              <a:gd name="T29" fmla="*/ 2147483647 h 758"/>
              <a:gd name="T30" fmla="*/ 2147483647 w 2247"/>
              <a:gd name="T31" fmla="*/ 2147483647 h 758"/>
              <a:gd name="T32" fmla="*/ 2147483647 w 2247"/>
              <a:gd name="T33" fmla="*/ 2147483647 h 758"/>
              <a:gd name="T34" fmla="*/ 2147483647 w 2247"/>
              <a:gd name="T35" fmla="*/ 2147483647 h 758"/>
              <a:gd name="T36" fmla="*/ 2147483647 w 2247"/>
              <a:gd name="T37" fmla="*/ 2147483647 h 758"/>
              <a:gd name="T38" fmla="*/ 2147483647 w 2247"/>
              <a:gd name="T39" fmla="*/ 2147483647 h 758"/>
              <a:gd name="T40" fmla="*/ 2147483647 w 2247"/>
              <a:gd name="T41" fmla="*/ 2147483647 h 758"/>
              <a:gd name="T42" fmla="*/ 2147483647 w 2247"/>
              <a:gd name="T43" fmla="*/ 2147483647 h 758"/>
              <a:gd name="T44" fmla="*/ 2147483647 w 2247"/>
              <a:gd name="T45" fmla="*/ 2147483647 h 758"/>
              <a:gd name="T46" fmla="*/ 2147483647 w 2247"/>
              <a:gd name="T47" fmla="*/ 2147483647 h 758"/>
              <a:gd name="T48" fmla="*/ 2147483647 w 2247"/>
              <a:gd name="T49" fmla="*/ 2147483647 h 758"/>
              <a:gd name="T50" fmla="*/ 2147483647 w 2247"/>
              <a:gd name="T51" fmla="*/ 2147483647 h 758"/>
              <a:gd name="T52" fmla="*/ 2147483647 w 2247"/>
              <a:gd name="T53" fmla="*/ 2147483647 h 758"/>
              <a:gd name="T54" fmla="*/ 2147483647 w 2247"/>
              <a:gd name="T55" fmla="*/ 2147483647 h 758"/>
              <a:gd name="T56" fmla="*/ 2147483647 w 2247"/>
              <a:gd name="T57" fmla="*/ 2147483647 h 758"/>
              <a:gd name="T58" fmla="*/ 2147483647 w 2247"/>
              <a:gd name="T59" fmla="*/ 2147483647 h 758"/>
              <a:gd name="T60" fmla="*/ 2147483647 w 2247"/>
              <a:gd name="T61" fmla="*/ 2147483647 h 758"/>
              <a:gd name="T62" fmla="*/ 2147483647 w 2247"/>
              <a:gd name="T63" fmla="*/ 2147483647 h 758"/>
              <a:gd name="T64" fmla="*/ 2147483647 w 2247"/>
              <a:gd name="T65" fmla="*/ 2147483647 h 758"/>
              <a:gd name="T66" fmla="*/ 2147483647 w 2247"/>
              <a:gd name="T67" fmla="*/ 2147483647 h 758"/>
              <a:gd name="T68" fmla="*/ 2147483647 w 2247"/>
              <a:gd name="T69" fmla="*/ 2147483647 h 758"/>
              <a:gd name="T70" fmla="*/ 2147483647 w 2247"/>
              <a:gd name="T71" fmla="*/ 2147483647 h 758"/>
              <a:gd name="T72" fmla="*/ 2147483647 w 2247"/>
              <a:gd name="T73" fmla="*/ 2147483647 h 758"/>
              <a:gd name="T74" fmla="*/ 2147483647 w 2247"/>
              <a:gd name="T75" fmla="*/ 2147483647 h 758"/>
              <a:gd name="T76" fmla="*/ 2147483647 w 2247"/>
              <a:gd name="T77" fmla="*/ 2147483647 h 758"/>
              <a:gd name="T78" fmla="*/ 2147483647 w 2247"/>
              <a:gd name="T79" fmla="*/ 2147483647 h 758"/>
              <a:gd name="T80" fmla="*/ 2147483647 w 2247"/>
              <a:gd name="T81" fmla="*/ 2147483647 h 758"/>
              <a:gd name="T82" fmla="*/ 2147483647 w 2247"/>
              <a:gd name="T83" fmla="*/ 2147483647 h 758"/>
              <a:gd name="T84" fmla="*/ 2147483647 w 2247"/>
              <a:gd name="T85" fmla="*/ 2147483647 h 758"/>
              <a:gd name="T86" fmla="*/ 2147483647 w 2247"/>
              <a:gd name="T87" fmla="*/ 2147483647 h 758"/>
              <a:gd name="T88" fmla="*/ 2147483647 w 2247"/>
              <a:gd name="T89" fmla="*/ 2147483647 h 758"/>
              <a:gd name="T90" fmla="*/ 2147483647 w 2247"/>
              <a:gd name="T91" fmla="*/ 2147483647 h 758"/>
              <a:gd name="T92" fmla="*/ 2147483647 w 2247"/>
              <a:gd name="T93" fmla="*/ 2147483647 h 758"/>
              <a:gd name="T94" fmla="*/ 2147483647 w 2247"/>
              <a:gd name="T95" fmla="*/ 2147483647 h 758"/>
              <a:gd name="T96" fmla="*/ 2147483647 w 2247"/>
              <a:gd name="T97" fmla="*/ 2147483647 h 758"/>
              <a:gd name="T98" fmla="*/ 2147483647 w 2247"/>
              <a:gd name="T99" fmla="*/ 2147483647 h 758"/>
              <a:gd name="T100" fmla="*/ 2147483647 w 2247"/>
              <a:gd name="T101" fmla="*/ 2147483647 h 758"/>
              <a:gd name="T102" fmla="*/ 2147483647 w 2247"/>
              <a:gd name="T103" fmla="*/ 2147483647 h 758"/>
              <a:gd name="T104" fmla="*/ 2147483647 w 2247"/>
              <a:gd name="T105" fmla="*/ 2147483647 h 758"/>
              <a:gd name="T106" fmla="*/ 2147483647 w 2247"/>
              <a:gd name="T107" fmla="*/ 2147483647 h 758"/>
              <a:gd name="T108" fmla="*/ 2147483647 w 2247"/>
              <a:gd name="T109" fmla="*/ 2147483647 h 758"/>
              <a:gd name="T110" fmla="*/ 2147483647 w 2247"/>
              <a:gd name="T111" fmla="*/ 2147483647 h 758"/>
              <a:gd name="T112" fmla="*/ 2147483647 w 2247"/>
              <a:gd name="T113" fmla="*/ 2147483647 h 758"/>
              <a:gd name="T114" fmla="*/ 2147483647 w 2247"/>
              <a:gd name="T115" fmla="*/ 2147483647 h 758"/>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2247" h="758">
                <a:moveTo>
                  <a:pt x="0" y="592"/>
                </a:moveTo>
                <a:lnTo>
                  <a:pt x="0" y="584"/>
                </a:lnTo>
                <a:lnTo>
                  <a:pt x="0" y="592"/>
                </a:lnTo>
                <a:lnTo>
                  <a:pt x="7" y="592"/>
                </a:lnTo>
                <a:lnTo>
                  <a:pt x="13" y="592"/>
                </a:lnTo>
                <a:lnTo>
                  <a:pt x="13" y="598"/>
                </a:lnTo>
                <a:lnTo>
                  <a:pt x="20" y="598"/>
                </a:lnTo>
                <a:lnTo>
                  <a:pt x="26" y="598"/>
                </a:lnTo>
                <a:lnTo>
                  <a:pt x="26" y="605"/>
                </a:lnTo>
                <a:lnTo>
                  <a:pt x="33" y="605"/>
                </a:lnTo>
                <a:lnTo>
                  <a:pt x="33" y="611"/>
                </a:lnTo>
                <a:lnTo>
                  <a:pt x="39" y="611"/>
                </a:lnTo>
                <a:lnTo>
                  <a:pt x="46" y="611"/>
                </a:lnTo>
                <a:lnTo>
                  <a:pt x="46" y="618"/>
                </a:lnTo>
                <a:lnTo>
                  <a:pt x="54" y="618"/>
                </a:lnTo>
                <a:lnTo>
                  <a:pt x="60" y="618"/>
                </a:lnTo>
                <a:lnTo>
                  <a:pt x="60" y="624"/>
                </a:lnTo>
                <a:lnTo>
                  <a:pt x="67" y="624"/>
                </a:lnTo>
                <a:lnTo>
                  <a:pt x="73" y="624"/>
                </a:lnTo>
                <a:lnTo>
                  <a:pt x="73" y="631"/>
                </a:lnTo>
                <a:lnTo>
                  <a:pt x="80" y="631"/>
                </a:lnTo>
                <a:lnTo>
                  <a:pt x="87" y="631"/>
                </a:lnTo>
                <a:lnTo>
                  <a:pt x="87" y="638"/>
                </a:lnTo>
                <a:lnTo>
                  <a:pt x="95" y="638"/>
                </a:lnTo>
                <a:lnTo>
                  <a:pt x="100" y="638"/>
                </a:lnTo>
                <a:lnTo>
                  <a:pt x="100" y="644"/>
                </a:lnTo>
                <a:lnTo>
                  <a:pt x="108" y="644"/>
                </a:lnTo>
                <a:lnTo>
                  <a:pt x="114" y="644"/>
                </a:lnTo>
                <a:lnTo>
                  <a:pt x="114" y="652"/>
                </a:lnTo>
                <a:lnTo>
                  <a:pt x="121" y="652"/>
                </a:lnTo>
                <a:lnTo>
                  <a:pt x="134" y="652"/>
                </a:lnTo>
                <a:lnTo>
                  <a:pt x="141" y="652"/>
                </a:lnTo>
                <a:lnTo>
                  <a:pt x="141" y="657"/>
                </a:lnTo>
                <a:lnTo>
                  <a:pt x="147" y="657"/>
                </a:lnTo>
                <a:lnTo>
                  <a:pt x="160" y="657"/>
                </a:lnTo>
                <a:lnTo>
                  <a:pt x="168" y="657"/>
                </a:lnTo>
                <a:lnTo>
                  <a:pt x="168" y="665"/>
                </a:lnTo>
                <a:lnTo>
                  <a:pt x="175" y="665"/>
                </a:lnTo>
                <a:lnTo>
                  <a:pt x="181" y="665"/>
                </a:lnTo>
                <a:lnTo>
                  <a:pt x="188" y="665"/>
                </a:lnTo>
                <a:lnTo>
                  <a:pt x="188" y="672"/>
                </a:lnTo>
                <a:lnTo>
                  <a:pt x="194" y="672"/>
                </a:lnTo>
                <a:lnTo>
                  <a:pt x="201" y="672"/>
                </a:lnTo>
                <a:lnTo>
                  <a:pt x="207" y="672"/>
                </a:lnTo>
                <a:lnTo>
                  <a:pt x="207" y="678"/>
                </a:lnTo>
                <a:lnTo>
                  <a:pt x="214" y="678"/>
                </a:lnTo>
                <a:lnTo>
                  <a:pt x="222" y="678"/>
                </a:lnTo>
                <a:lnTo>
                  <a:pt x="228" y="678"/>
                </a:lnTo>
                <a:lnTo>
                  <a:pt x="228" y="685"/>
                </a:lnTo>
                <a:lnTo>
                  <a:pt x="235" y="685"/>
                </a:lnTo>
                <a:lnTo>
                  <a:pt x="241" y="685"/>
                </a:lnTo>
                <a:lnTo>
                  <a:pt x="248" y="685"/>
                </a:lnTo>
                <a:lnTo>
                  <a:pt x="248" y="691"/>
                </a:lnTo>
                <a:lnTo>
                  <a:pt x="255" y="691"/>
                </a:lnTo>
                <a:lnTo>
                  <a:pt x="268" y="691"/>
                </a:lnTo>
                <a:lnTo>
                  <a:pt x="274" y="691"/>
                </a:lnTo>
                <a:lnTo>
                  <a:pt x="274" y="698"/>
                </a:lnTo>
                <a:lnTo>
                  <a:pt x="282" y="698"/>
                </a:lnTo>
                <a:lnTo>
                  <a:pt x="302" y="698"/>
                </a:lnTo>
                <a:lnTo>
                  <a:pt x="308" y="698"/>
                </a:lnTo>
                <a:lnTo>
                  <a:pt x="308" y="704"/>
                </a:lnTo>
                <a:lnTo>
                  <a:pt x="315" y="704"/>
                </a:lnTo>
                <a:lnTo>
                  <a:pt x="368" y="704"/>
                </a:lnTo>
                <a:lnTo>
                  <a:pt x="375" y="704"/>
                </a:lnTo>
                <a:lnTo>
                  <a:pt x="375" y="711"/>
                </a:lnTo>
                <a:lnTo>
                  <a:pt x="382" y="711"/>
                </a:lnTo>
                <a:lnTo>
                  <a:pt x="409" y="711"/>
                </a:lnTo>
                <a:lnTo>
                  <a:pt x="416" y="711"/>
                </a:lnTo>
                <a:lnTo>
                  <a:pt x="416" y="719"/>
                </a:lnTo>
                <a:lnTo>
                  <a:pt x="422" y="719"/>
                </a:lnTo>
                <a:lnTo>
                  <a:pt x="429" y="719"/>
                </a:lnTo>
                <a:lnTo>
                  <a:pt x="435" y="719"/>
                </a:lnTo>
                <a:lnTo>
                  <a:pt x="435" y="725"/>
                </a:lnTo>
                <a:lnTo>
                  <a:pt x="442" y="725"/>
                </a:lnTo>
                <a:lnTo>
                  <a:pt x="455" y="725"/>
                </a:lnTo>
                <a:lnTo>
                  <a:pt x="463" y="725"/>
                </a:lnTo>
                <a:lnTo>
                  <a:pt x="463" y="732"/>
                </a:lnTo>
                <a:lnTo>
                  <a:pt x="470" y="732"/>
                </a:lnTo>
                <a:lnTo>
                  <a:pt x="489" y="732"/>
                </a:lnTo>
                <a:lnTo>
                  <a:pt x="496" y="732"/>
                </a:lnTo>
                <a:lnTo>
                  <a:pt x="496" y="738"/>
                </a:lnTo>
                <a:lnTo>
                  <a:pt x="504" y="738"/>
                </a:lnTo>
                <a:lnTo>
                  <a:pt x="543" y="738"/>
                </a:lnTo>
                <a:lnTo>
                  <a:pt x="550" y="738"/>
                </a:lnTo>
                <a:lnTo>
                  <a:pt x="550" y="745"/>
                </a:lnTo>
                <a:lnTo>
                  <a:pt x="556" y="745"/>
                </a:lnTo>
                <a:lnTo>
                  <a:pt x="631" y="745"/>
                </a:lnTo>
                <a:lnTo>
                  <a:pt x="637" y="745"/>
                </a:lnTo>
                <a:lnTo>
                  <a:pt x="637" y="752"/>
                </a:lnTo>
                <a:lnTo>
                  <a:pt x="644" y="752"/>
                </a:lnTo>
                <a:lnTo>
                  <a:pt x="670" y="752"/>
                </a:lnTo>
                <a:lnTo>
                  <a:pt x="678" y="752"/>
                </a:lnTo>
                <a:lnTo>
                  <a:pt x="678" y="745"/>
                </a:lnTo>
                <a:lnTo>
                  <a:pt x="683" y="745"/>
                </a:lnTo>
                <a:lnTo>
                  <a:pt x="711" y="745"/>
                </a:lnTo>
                <a:lnTo>
                  <a:pt x="717" y="745"/>
                </a:lnTo>
                <a:lnTo>
                  <a:pt x="717" y="738"/>
                </a:lnTo>
                <a:lnTo>
                  <a:pt x="724" y="738"/>
                </a:lnTo>
                <a:lnTo>
                  <a:pt x="737" y="738"/>
                </a:lnTo>
                <a:lnTo>
                  <a:pt x="745" y="738"/>
                </a:lnTo>
                <a:lnTo>
                  <a:pt x="745" y="732"/>
                </a:lnTo>
                <a:lnTo>
                  <a:pt x="751" y="732"/>
                </a:lnTo>
                <a:lnTo>
                  <a:pt x="758" y="732"/>
                </a:lnTo>
                <a:lnTo>
                  <a:pt x="764" y="732"/>
                </a:lnTo>
                <a:lnTo>
                  <a:pt x="764" y="725"/>
                </a:lnTo>
                <a:lnTo>
                  <a:pt x="771" y="725"/>
                </a:lnTo>
                <a:lnTo>
                  <a:pt x="777" y="725"/>
                </a:lnTo>
                <a:lnTo>
                  <a:pt x="784" y="725"/>
                </a:lnTo>
                <a:lnTo>
                  <a:pt x="784" y="719"/>
                </a:lnTo>
                <a:lnTo>
                  <a:pt x="791" y="719"/>
                </a:lnTo>
                <a:lnTo>
                  <a:pt x="805" y="719"/>
                </a:lnTo>
                <a:lnTo>
                  <a:pt x="810" y="719"/>
                </a:lnTo>
                <a:lnTo>
                  <a:pt x="810" y="711"/>
                </a:lnTo>
                <a:lnTo>
                  <a:pt x="818" y="711"/>
                </a:lnTo>
                <a:lnTo>
                  <a:pt x="879" y="711"/>
                </a:lnTo>
                <a:lnTo>
                  <a:pt x="885" y="711"/>
                </a:lnTo>
                <a:lnTo>
                  <a:pt x="885" y="719"/>
                </a:lnTo>
                <a:lnTo>
                  <a:pt x="892" y="719"/>
                </a:lnTo>
                <a:lnTo>
                  <a:pt x="905" y="719"/>
                </a:lnTo>
                <a:lnTo>
                  <a:pt x="913" y="719"/>
                </a:lnTo>
                <a:lnTo>
                  <a:pt x="913" y="725"/>
                </a:lnTo>
                <a:lnTo>
                  <a:pt x="919" y="725"/>
                </a:lnTo>
                <a:lnTo>
                  <a:pt x="926" y="725"/>
                </a:lnTo>
                <a:lnTo>
                  <a:pt x="926" y="732"/>
                </a:lnTo>
                <a:lnTo>
                  <a:pt x="932" y="732"/>
                </a:lnTo>
                <a:lnTo>
                  <a:pt x="939" y="732"/>
                </a:lnTo>
                <a:lnTo>
                  <a:pt x="939" y="738"/>
                </a:lnTo>
                <a:lnTo>
                  <a:pt x="945" y="738"/>
                </a:lnTo>
                <a:lnTo>
                  <a:pt x="952" y="738"/>
                </a:lnTo>
                <a:lnTo>
                  <a:pt x="952" y="745"/>
                </a:lnTo>
                <a:lnTo>
                  <a:pt x="960" y="745"/>
                </a:lnTo>
                <a:lnTo>
                  <a:pt x="965" y="745"/>
                </a:lnTo>
                <a:lnTo>
                  <a:pt x="965" y="752"/>
                </a:lnTo>
                <a:lnTo>
                  <a:pt x="973" y="752"/>
                </a:lnTo>
                <a:lnTo>
                  <a:pt x="978" y="752"/>
                </a:lnTo>
                <a:lnTo>
                  <a:pt x="986" y="752"/>
                </a:lnTo>
                <a:lnTo>
                  <a:pt x="986" y="758"/>
                </a:lnTo>
                <a:lnTo>
                  <a:pt x="993" y="758"/>
                </a:lnTo>
                <a:lnTo>
                  <a:pt x="999" y="758"/>
                </a:lnTo>
                <a:lnTo>
                  <a:pt x="1006" y="758"/>
                </a:lnTo>
                <a:lnTo>
                  <a:pt x="1006" y="752"/>
                </a:lnTo>
                <a:lnTo>
                  <a:pt x="1012" y="752"/>
                </a:lnTo>
                <a:lnTo>
                  <a:pt x="1019" y="752"/>
                </a:lnTo>
                <a:lnTo>
                  <a:pt x="1025" y="752"/>
                </a:lnTo>
                <a:lnTo>
                  <a:pt x="1025" y="745"/>
                </a:lnTo>
                <a:lnTo>
                  <a:pt x="1033" y="745"/>
                </a:lnTo>
                <a:lnTo>
                  <a:pt x="1040" y="745"/>
                </a:lnTo>
                <a:lnTo>
                  <a:pt x="1040" y="738"/>
                </a:lnTo>
                <a:lnTo>
                  <a:pt x="1046" y="738"/>
                </a:lnTo>
                <a:lnTo>
                  <a:pt x="1046" y="725"/>
                </a:lnTo>
                <a:lnTo>
                  <a:pt x="1053" y="725"/>
                </a:lnTo>
                <a:lnTo>
                  <a:pt x="1053" y="719"/>
                </a:lnTo>
                <a:lnTo>
                  <a:pt x="1059" y="719"/>
                </a:lnTo>
                <a:lnTo>
                  <a:pt x="1059" y="711"/>
                </a:lnTo>
                <a:lnTo>
                  <a:pt x="1066" y="711"/>
                </a:lnTo>
                <a:lnTo>
                  <a:pt x="1066" y="698"/>
                </a:lnTo>
                <a:lnTo>
                  <a:pt x="1073" y="698"/>
                </a:lnTo>
                <a:lnTo>
                  <a:pt x="1073" y="691"/>
                </a:lnTo>
                <a:lnTo>
                  <a:pt x="1079" y="691"/>
                </a:lnTo>
                <a:lnTo>
                  <a:pt x="1079" y="678"/>
                </a:lnTo>
                <a:lnTo>
                  <a:pt x="1087" y="678"/>
                </a:lnTo>
                <a:lnTo>
                  <a:pt x="1087" y="672"/>
                </a:lnTo>
                <a:lnTo>
                  <a:pt x="1092" y="672"/>
                </a:lnTo>
                <a:lnTo>
                  <a:pt x="1092" y="657"/>
                </a:lnTo>
                <a:lnTo>
                  <a:pt x="1100" y="657"/>
                </a:lnTo>
                <a:lnTo>
                  <a:pt x="1100" y="644"/>
                </a:lnTo>
                <a:lnTo>
                  <a:pt x="1106" y="644"/>
                </a:lnTo>
                <a:lnTo>
                  <a:pt x="1106" y="631"/>
                </a:lnTo>
                <a:lnTo>
                  <a:pt x="1113" y="631"/>
                </a:lnTo>
                <a:lnTo>
                  <a:pt x="1113" y="624"/>
                </a:lnTo>
                <a:lnTo>
                  <a:pt x="1120" y="624"/>
                </a:lnTo>
                <a:lnTo>
                  <a:pt x="1120" y="611"/>
                </a:lnTo>
                <a:lnTo>
                  <a:pt x="1126" y="611"/>
                </a:lnTo>
                <a:lnTo>
                  <a:pt x="1126" y="598"/>
                </a:lnTo>
                <a:lnTo>
                  <a:pt x="1133" y="598"/>
                </a:lnTo>
                <a:lnTo>
                  <a:pt x="1133" y="584"/>
                </a:lnTo>
                <a:lnTo>
                  <a:pt x="1139" y="584"/>
                </a:lnTo>
                <a:lnTo>
                  <a:pt x="1139" y="577"/>
                </a:lnTo>
                <a:lnTo>
                  <a:pt x="1147" y="577"/>
                </a:lnTo>
                <a:lnTo>
                  <a:pt x="1147" y="564"/>
                </a:lnTo>
                <a:lnTo>
                  <a:pt x="1154" y="564"/>
                </a:lnTo>
                <a:lnTo>
                  <a:pt x="1154" y="558"/>
                </a:lnTo>
                <a:lnTo>
                  <a:pt x="1160" y="558"/>
                </a:lnTo>
                <a:lnTo>
                  <a:pt x="1160" y="543"/>
                </a:lnTo>
                <a:lnTo>
                  <a:pt x="1167" y="543"/>
                </a:lnTo>
                <a:lnTo>
                  <a:pt x="1167" y="536"/>
                </a:lnTo>
                <a:lnTo>
                  <a:pt x="1173" y="536"/>
                </a:lnTo>
                <a:lnTo>
                  <a:pt x="1173" y="530"/>
                </a:lnTo>
                <a:lnTo>
                  <a:pt x="1180" y="530"/>
                </a:lnTo>
                <a:lnTo>
                  <a:pt x="1180" y="523"/>
                </a:lnTo>
                <a:lnTo>
                  <a:pt x="1186" y="523"/>
                </a:lnTo>
                <a:lnTo>
                  <a:pt x="1186" y="510"/>
                </a:lnTo>
                <a:lnTo>
                  <a:pt x="1193" y="510"/>
                </a:lnTo>
                <a:lnTo>
                  <a:pt x="1193" y="504"/>
                </a:lnTo>
                <a:lnTo>
                  <a:pt x="1201" y="504"/>
                </a:lnTo>
                <a:lnTo>
                  <a:pt x="1201" y="497"/>
                </a:lnTo>
                <a:lnTo>
                  <a:pt x="1208" y="497"/>
                </a:lnTo>
                <a:lnTo>
                  <a:pt x="1208" y="489"/>
                </a:lnTo>
                <a:lnTo>
                  <a:pt x="1214" y="489"/>
                </a:lnTo>
                <a:lnTo>
                  <a:pt x="1214" y="484"/>
                </a:lnTo>
                <a:lnTo>
                  <a:pt x="1221" y="484"/>
                </a:lnTo>
                <a:lnTo>
                  <a:pt x="1221" y="476"/>
                </a:lnTo>
                <a:lnTo>
                  <a:pt x="1227" y="476"/>
                </a:lnTo>
                <a:lnTo>
                  <a:pt x="1234" y="476"/>
                </a:lnTo>
                <a:lnTo>
                  <a:pt x="1234" y="470"/>
                </a:lnTo>
                <a:lnTo>
                  <a:pt x="1241" y="470"/>
                </a:lnTo>
                <a:lnTo>
                  <a:pt x="1241" y="463"/>
                </a:lnTo>
                <a:lnTo>
                  <a:pt x="1247" y="463"/>
                </a:lnTo>
                <a:lnTo>
                  <a:pt x="1247" y="456"/>
                </a:lnTo>
                <a:lnTo>
                  <a:pt x="1255" y="456"/>
                </a:lnTo>
                <a:lnTo>
                  <a:pt x="1260" y="456"/>
                </a:lnTo>
                <a:lnTo>
                  <a:pt x="1260" y="450"/>
                </a:lnTo>
                <a:lnTo>
                  <a:pt x="1268" y="450"/>
                </a:lnTo>
                <a:lnTo>
                  <a:pt x="1268" y="443"/>
                </a:lnTo>
                <a:lnTo>
                  <a:pt x="1274" y="443"/>
                </a:lnTo>
                <a:lnTo>
                  <a:pt x="1274" y="437"/>
                </a:lnTo>
                <a:lnTo>
                  <a:pt x="1281" y="437"/>
                </a:lnTo>
                <a:lnTo>
                  <a:pt x="1288" y="437"/>
                </a:lnTo>
                <a:lnTo>
                  <a:pt x="1288" y="429"/>
                </a:lnTo>
                <a:lnTo>
                  <a:pt x="1294" y="429"/>
                </a:lnTo>
                <a:lnTo>
                  <a:pt x="1294" y="424"/>
                </a:lnTo>
                <a:lnTo>
                  <a:pt x="1301" y="424"/>
                </a:lnTo>
                <a:lnTo>
                  <a:pt x="1301" y="416"/>
                </a:lnTo>
                <a:lnTo>
                  <a:pt x="1307" y="416"/>
                </a:lnTo>
                <a:lnTo>
                  <a:pt x="1307" y="409"/>
                </a:lnTo>
                <a:lnTo>
                  <a:pt x="1315" y="409"/>
                </a:lnTo>
                <a:lnTo>
                  <a:pt x="1315" y="403"/>
                </a:lnTo>
                <a:lnTo>
                  <a:pt x="1322" y="403"/>
                </a:lnTo>
                <a:lnTo>
                  <a:pt x="1322" y="396"/>
                </a:lnTo>
                <a:lnTo>
                  <a:pt x="1328" y="396"/>
                </a:lnTo>
                <a:lnTo>
                  <a:pt x="1328" y="390"/>
                </a:lnTo>
                <a:lnTo>
                  <a:pt x="1335" y="390"/>
                </a:lnTo>
                <a:lnTo>
                  <a:pt x="1335" y="375"/>
                </a:lnTo>
                <a:lnTo>
                  <a:pt x="1341" y="375"/>
                </a:lnTo>
                <a:lnTo>
                  <a:pt x="1341" y="370"/>
                </a:lnTo>
                <a:lnTo>
                  <a:pt x="1348" y="370"/>
                </a:lnTo>
                <a:lnTo>
                  <a:pt x="1348" y="362"/>
                </a:lnTo>
                <a:lnTo>
                  <a:pt x="1354" y="362"/>
                </a:lnTo>
                <a:lnTo>
                  <a:pt x="1354" y="356"/>
                </a:lnTo>
                <a:lnTo>
                  <a:pt x="1361" y="356"/>
                </a:lnTo>
                <a:lnTo>
                  <a:pt x="1361" y="349"/>
                </a:lnTo>
                <a:lnTo>
                  <a:pt x="1369" y="349"/>
                </a:lnTo>
                <a:lnTo>
                  <a:pt x="1369" y="342"/>
                </a:lnTo>
                <a:lnTo>
                  <a:pt x="1374" y="342"/>
                </a:lnTo>
                <a:lnTo>
                  <a:pt x="1374" y="329"/>
                </a:lnTo>
                <a:lnTo>
                  <a:pt x="1382" y="329"/>
                </a:lnTo>
                <a:lnTo>
                  <a:pt x="1382" y="321"/>
                </a:lnTo>
                <a:lnTo>
                  <a:pt x="1388" y="321"/>
                </a:lnTo>
                <a:lnTo>
                  <a:pt x="1388" y="315"/>
                </a:lnTo>
                <a:lnTo>
                  <a:pt x="1395" y="315"/>
                </a:lnTo>
                <a:lnTo>
                  <a:pt x="1395" y="308"/>
                </a:lnTo>
                <a:lnTo>
                  <a:pt x="1402" y="308"/>
                </a:lnTo>
                <a:lnTo>
                  <a:pt x="1402" y="302"/>
                </a:lnTo>
                <a:lnTo>
                  <a:pt x="1408" y="302"/>
                </a:lnTo>
                <a:lnTo>
                  <a:pt x="1408" y="295"/>
                </a:lnTo>
                <a:lnTo>
                  <a:pt x="1415" y="295"/>
                </a:lnTo>
                <a:lnTo>
                  <a:pt x="1415" y="288"/>
                </a:lnTo>
                <a:lnTo>
                  <a:pt x="1421" y="288"/>
                </a:lnTo>
                <a:lnTo>
                  <a:pt x="1421" y="282"/>
                </a:lnTo>
                <a:lnTo>
                  <a:pt x="1428" y="282"/>
                </a:lnTo>
                <a:lnTo>
                  <a:pt x="1428" y="275"/>
                </a:lnTo>
                <a:lnTo>
                  <a:pt x="1434" y="275"/>
                </a:lnTo>
                <a:lnTo>
                  <a:pt x="1434" y="261"/>
                </a:lnTo>
                <a:lnTo>
                  <a:pt x="1442" y="261"/>
                </a:lnTo>
                <a:lnTo>
                  <a:pt x="1442" y="256"/>
                </a:lnTo>
                <a:lnTo>
                  <a:pt x="1449" y="256"/>
                </a:lnTo>
                <a:lnTo>
                  <a:pt x="1449" y="241"/>
                </a:lnTo>
                <a:lnTo>
                  <a:pt x="1455" y="241"/>
                </a:lnTo>
                <a:lnTo>
                  <a:pt x="1455" y="235"/>
                </a:lnTo>
                <a:lnTo>
                  <a:pt x="1462" y="235"/>
                </a:lnTo>
                <a:lnTo>
                  <a:pt x="1462" y="222"/>
                </a:lnTo>
                <a:lnTo>
                  <a:pt x="1468" y="222"/>
                </a:lnTo>
                <a:lnTo>
                  <a:pt x="1468" y="215"/>
                </a:lnTo>
                <a:lnTo>
                  <a:pt x="1475" y="215"/>
                </a:lnTo>
                <a:lnTo>
                  <a:pt x="1475" y="202"/>
                </a:lnTo>
                <a:lnTo>
                  <a:pt x="1483" y="202"/>
                </a:lnTo>
                <a:lnTo>
                  <a:pt x="1483" y="194"/>
                </a:lnTo>
                <a:lnTo>
                  <a:pt x="1488" y="194"/>
                </a:lnTo>
                <a:lnTo>
                  <a:pt x="1488" y="181"/>
                </a:lnTo>
                <a:lnTo>
                  <a:pt x="1496" y="181"/>
                </a:lnTo>
                <a:lnTo>
                  <a:pt x="1496" y="168"/>
                </a:lnTo>
                <a:lnTo>
                  <a:pt x="1502" y="168"/>
                </a:lnTo>
                <a:lnTo>
                  <a:pt x="1502" y="161"/>
                </a:lnTo>
                <a:lnTo>
                  <a:pt x="1509" y="161"/>
                </a:lnTo>
                <a:lnTo>
                  <a:pt x="1509" y="147"/>
                </a:lnTo>
                <a:lnTo>
                  <a:pt x="1515" y="147"/>
                </a:lnTo>
                <a:lnTo>
                  <a:pt x="1515" y="142"/>
                </a:lnTo>
                <a:lnTo>
                  <a:pt x="1522" y="142"/>
                </a:lnTo>
                <a:lnTo>
                  <a:pt x="1522" y="127"/>
                </a:lnTo>
                <a:lnTo>
                  <a:pt x="1529" y="127"/>
                </a:lnTo>
                <a:lnTo>
                  <a:pt x="1529" y="114"/>
                </a:lnTo>
                <a:lnTo>
                  <a:pt x="1535" y="114"/>
                </a:lnTo>
                <a:lnTo>
                  <a:pt x="1535" y="107"/>
                </a:lnTo>
                <a:lnTo>
                  <a:pt x="1542" y="107"/>
                </a:lnTo>
                <a:lnTo>
                  <a:pt x="1542" y="93"/>
                </a:lnTo>
                <a:lnTo>
                  <a:pt x="1548" y="93"/>
                </a:lnTo>
                <a:lnTo>
                  <a:pt x="1548" y="88"/>
                </a:lnTo>
                <a:lnTo>
                  <a:pt x="1556" y="88"/>
                </a:lnTo>
                <a:lnTo>
                  <a:pt x="1556" y="73"/>
                </a:lnTo>
                <a:lnTo>
                  <a:pt x="1563" y="73"/>
                </a:lnTo>
                <a:lnTo>
                  <a:pt x="1563" y="60"/>
                </a:lnTo>
                <a:lnTo>
                  <a:pt x="1570" y="60"/>
                </a:lnTo>
                <a:lnTo>
                  <a:pt x="1570" y="54"/>
                </a:lnTo>
                <a:lnTo>
                  <a:pt x="1576" y="54"/>
                </a:lnTo>
                <a:lnTo>
                  <a:pt x="1576" y="39"/>
                </a:lnTo>
                <a:lnTo>
                  <a:pt x="1583" y="39"/>
                </a:lnTo>
                <a:lnTo>
                  <a:pt x="1583" y="33"/>
                </a:lnTo>
                <a:lnTo>
                  <a:pt x="1589" y="33"/>
                </a:lnTo>
                <a:lnTo>
                  <a:pt x="1589" y="26"/>
                </a:lnTo>
                <a:lnTo>
                  <a:pt x="1596" y="26"/>
                </a:lnTo>
                <a:lnTo>
                  <a:pt x="1596" y="13"/>
                </a:lnTo>
                <a:lnTo>
                  <a:pt x="1602" y="13"/>
                </a:lnTo>
                <a:lnTo>
                  <a:pt x="1602" y="7"/>
                </a:lnTo>
                <a:lnTo>
                  <a:pt x="1610" y="7"/>
                </a:lnTo>
                <a:lnTo>
                  <a:pt x="1617" y="7"/>
                </a:lnTo>
                <a:lnTo>
                  <a:pt x="1617" y="0"/>
                </a:lnTo>
                <a:lnTo>
                  <a:pt x="1623" y="0"/>
                </a:lnTo>
                <a:lnTo>
                  <a:pt x="1651" y="0"/>
                </a:lnTo>
                <a:lnTo>
                  <a:pt x="1656" y="0"/>
                </a:lnTo>
                <a:lnTo>
                  <a:pt x="1656" y="7"/>
                </a:lnTo>
                <a:lnTo>
                  <a:pt x="1664" y="7"/>
                </a:lnTo>
                <a:lnTo>
                  <a:pt x="1670" y="7"/>
                </a:lnTo>
                <a:lnTo>
                  <a:pt x="1670" y="13"/>
                </a:lnTo>
                <a:lnTo>
                  <a:pt x="1677" y="13"/>
                </a:lnTo>
                <a:lnTo>
                  <a:pt x="1677" y="20"/>
                </a:lnTo>
                <a:lnTo>
                  <a:pt x="1683" y="20"/>
                </a:lnTo>
                <a:lnTo>
                  <a:pt x="1683" y="26"/>
                </a:lnTo>
                <a:lnTo>
                  <a:pt x="1690" y="26"/>
                </a:lnTo>
                <a:lnTo>
                  <a:pt x="1690" y="33"/>
                </a:lnTo>
                <a:lnTo>
                  <a:pt x="1697" y="33"/>
                </a:lnTo>
                <a:lnTo>
                  <a:pt x="1697" y="39"/>
                </a:lnTo>
                <a:lnTo>
                  <a:pt x="1703" y="39"/>
                </a:lnTo>
                <a:lnTo>
                  <a:pt x="1703" y="47"/>
                </a:lnTo>
                <a:lnTo>
                  <a:pt x="1710" y="47"/>
                </a:lnTo>
                <a:lnTo>
                  <a:pt x="1710" y="54"/>
                </a:lnTo>
                <a:lnTo>
                  <a:pt x="1716" y="54"/>
                </a:lnTo>
                <a:lnTo>
                  <a:pt x="1716" y="60"/>
                </a:lnTo>
                <a:lnTo>
                  <a:pt x="1724" y="60"/>
                </a:lnTo>
                <a:lnTo>
                  <a:pt x="1724" y="67"/>
                </a:lnTo>
                <a:lnTo>
                  <a:pt x="1731" y="67"/>
                </a:lnTo>
                <a:lnTo>
                  <a:pt x="1731" y="80"/>
                </a:lnTo>
                <a:lnTo>
                  <a:pt x="1737" y="80"/>
                </a:lnTo>
                <a:lnTo>
                  <a:pt x="1737" y="88"/>
                </a:lnTo>
                <a:lnTo>
                  <a:pt x="1744" y="88"/>
                </a:lnTo>
                <a:lnTo>
                  <a:pt x="1744" y="93"/>
                </a:lnTo>
                <a:lnTo>
                  <a:pt x="1750" y="93"/>
                </a:lnTo>
                <a:lnTo>
                  <a:pt x="1750" y="107"/>
                </a:lnTo>
                <a:lnTo>
                  <a:pt x="1757" y="107"/>
                </a:lnTo>
                <a:lnTo>
                  <a:pt x="1757" y="114"/>
                </a:lnTo>
                <a:lnTo>
                  <a:pt x="1763" y="114"/>
                </a:lnTo>
                <a:lnTo>
                  <a:pt x="1763" y="127"/>
                </a:lnTo>
                <a:lnTo>
                  <a:pt x="1770" y="127"/>
                </a:lnTo>
                <a:lnTo>
                  <a:pt x="1770" y="134"/>
                </a:lnTo>
                <a:lnTo>
                  <a:pt x="1778" y="134"/>
                </a:lnTo>
                <a:lnTo>
                  <a:pt x="1778" y="147"/>
                </a:lnTo>
                <a:lnTo>
                  <a:pt x="1783" y="147"/>
                </a:lnTo>
                <a:lnTo>
                  <a:pt x="1783" y="161"/>
                </a:lnTo>
                <a:lnTo>
                  <a:pt x="1791" y="161"/>
                </a:lnTo>
                <a:lnTo>
                  <a:pt x="1791" y="168"/>
                </a:lnTo>
                <a:lnTo>
                  <a:pt x="1797" y="168"/>
                </a:lnTo>
                <a:lnTo>
                  <a:pt x="1797" y="175"/>
                </a:lnTo>
                <a:lnTo>
                  <a:pt x="1804" y="175"/>
                </a:lnTo>
                <a:lnTo>
                  <a:pt x="1804" y="188"/>
                </a:lnTo>
                <a:lnTo>
                  <a:pt x="1811" y="188"/>
                </a:lnTo>
                <a:lnTo>
                  <a:pt x="1811" y="194"/>
                </a:lnTo>
                <a:lnTo>
                  <a:pt x="1817" y="194"/>
                </a:lnTo>
                <a:lnTo>
                  <a:pt x="1817" y="202"/>
                </a:lnTo>
                <a:lnTo>
                  <a:pt x="1824" y="202"/>
                </a:lnTo>
                <a:lnTo>
                  <a:pt x="1824" y="207"/>
                </a:lnTo>
                <a:lnTo>
                  <a:pt x="1830" y="207"/>
                </a:lnTo>
                <a:lnTo>
                  <a:pt x="1830" y="215"/>
                </a:lnTo>
                <a:lnTo>
                  <a:pt x="1838" y="215"/>
                </a:lnTo>
                <a:lnTo>
                  <a:pt x="1838" y="222"/>
                </a:lnTo>
                <a:lnTo>
                  <a:pt x="1843" y="222"/>
                </a:lnTo>
                <a:lnTo>
                  <a:pt x="1851" y="222"/>
                </a:lnTo>
                <a:lnTo>
                  <a:pt x="1851" y="228"/>
                </a:lnTo>
                <a:lnTo>
                  <a:pt x="1858" y="228"/>
                </a:lnTo>
                <a:lnTo>
                  <a:pt x="1864" y="228"/>
                </a:lnTo>
                <a:lnTo>
                  <a:pt x="1871" y="228"/>
                </a:lnTo>
                <a:lnTo>
                  <a:pt x="1871" y="235"/>
                </a:lnTo>
                <a:lnTo>
                  <a:pt x="1877" y="235"/>
                </a:lnTo>
                <a:lnTo>
                  <a:pt x="1897" y="235"/>
                </a:lnTo>
                <a:lnTo>
                  <a:pt x="1905" y="235"/>
                </a:lnTo>
                <a:lnTo>
                  <a:pt x="1905" y="241"/>
                </a:lnTo>
                <a:lnTo>
                  <a:pt x="1911" y="241"/>
                </a:lnTo>
                <a:lnTo>
                  <a:pt x="1918" y="241"/>
                </a:lnTo>
                <a:lnTo>
                  <a:pt x="1918" y="248"/>
                </a:lnTo>
                <a:lnTo>
                  <a:pt x="1924" y="248"/>
                </a:lnTo>
                <a:lnTo>
                  <a:pt x="1931" y="248"/>
                </a:lnTo>
                <a:lnTo>
                  <a:pt x="1931" y="256"/>
                </a:lnTo>
                <a:lnTo>
                  <a:pt x="1938" y="256"/>
                </a:lnTo>
                <a:lnTo>
                  <a:pt x="1946" y="256"/>
                </a:lnTo>
                <a:lnTo>
                  <a:pt x="1946" y="261"/>
                </a:lnTo>
                <a:lnTo>
                  <a:pt x="1951" y="261"/>
                </a:lnTo>
                <a:lnTo>
                  <a:pt x="1951" y="269"/>
                </a:lnTo>
                <a:lnTo>
                  <a:pt x="1959" y="269"/>
                </a:lnTo>
                <a:lnTo>
                  <a:pt x="1959" y="275"/>
                </a:lnTo>
                <a:lnTo>
                  <a:pt x="1965" y="275"/>
                </a:lnTo>
                <a:lnTo>
                  <a:pt x="1965" y="282"/>
                </a:lnTo>
                <a:lnTo>
                  <a:pt x="1972" y="282"/>
                </a:lnTo>
                <a:lnTo>
                  <a:pt x="1979" y="282"/>
                </a:lnTo>
                <a:lnTo>
                  <a:pt x="1979" y="288"/>
                </a:lnTo>
                <a:lnTo>
                  <a:pt x="1985" y="288"/>
                </a:lnTo>
                <a:lnTo>
                  <a:pt x="1985" y="295"/>
                </a:lnTo>
                <a:lnTo>
                  <a:pt x="1992" y="295"/>
                </a:lnTo>
                <a:lnTo>
                  <a:pt x="1992" y="302"/>
                </a:lnTo>
                <a:lnTo>
                  <a:pt x="1998" y="302"/>
                </a:lnTo>
                <a:lnTo>
                  <a:pt x="1998" y="308"/>
                </a:lnTo>
                <a:lnTo>
                  <a:pt x="2006" y="308"/>
                </a:lnTo>
                <a:lnTo>
                  <a:pt x="2011" y="308"/>
                </a:lnTo>
                <a:lnTo>
                  <a:pt x="2011" y="315"/>
                </a:lnTo>
                <a:lnTo>
                  <a:pt x="2019" y="315"/>
                </a:lnTo>
                <a:lnTo>
                  <a:pt x="2019" y="321"/>
                </a:lnTo>
                <a:lnTo>
                  <a:pt x="2026" y="321"/>
                </a:lnTo>
                <a:lnTo>
                  <a:pt x="2026" y="329"/>
                </a:lnTo>
                <a:lnTo>
                  <a:pt x="2032" y="329"/>
                </a:lnTo>
                <a:lnTo>
                  <a:pt x="2032" y="336"/>
                </a:lnTo>
                <a:lnTo>
                  <a:pt x="2039" y="336"/>
                </a:lnTo>
                <a:lnTo>
                  <a:pt x="2039" y="342"/>
                </a:lnTo>
                <a:lnTo>
                  <a:pt x="2045" y="342"/>
                </a:lnTo>
                <a:lnTo>
                  <a:pt x="2045" y="349"/>
                </a:lnTo>
                <a:lnTo>
                  <a:pt x="2052" y="349"/>
                </a:lnTo>
                <a:lnTo>
                  <a:pt x="2060" y="349"/>
                </a:lnTo>
                <a:lnTo>
                  <a:pt x="2060" y="356"/>
                </a:lnTo>
                <a:lnTo>
                  <a:pt x="2065" y="356"/>
                </a:lnTo>
                <a:lnTo>
                  <a:pt x="2065" y="362"/>
                </a:lnTo>
                <a:lnTo>
                  <a:pt x="2073" y="362"/>
                </a:lnTo>
                <a:lnTo>
                  <a:pt x="2073" y="370"/>
                </a:lnTo>
                <a:lnTo>
                  <a:pt x="2079" y="370"/>
                </a:lnTo>
                <a:lnTo>
                  <a:pt x="2086" y="370"/>
                </a:lnTo>
                <a:lnTo>
                  <a:pt x="2086" y="375"/>
                </a:lnTo>
                <a:lnTo>
                  <a:pt x="2092" y="375"/>
                </a:lnTo>
                <a:lnTo>
                  <a:pt x="2092" y="383"/>
                </a:lnTo>
                <a:lnTo>
                  <a:pt x="2099" y="383"/>
                </a:lnTo>
                <a:lnTo>
                  <a:pt x="2106" y="383"/>
                </a:lnTo>
                <a:lnTo>
                  <a:pt x="2106" y="390"/>
                </a:lnTo>
                <a:lnTo>
                  <a:pt x="2112" y="390"/>
                </a:lnTo>
                <a:lnTo>
                  <a:pt x="2125" y="390"/>
                </a:lnTo>
                <a:lnTo>
                  <a:pt x="2133" y="390"/>
                </a:lnTo>
                <a:lnTo>
                  <a:pt x="2133" y="396"/>
                </a:lnTo>
                <a:lnTo>
                  <a:pt x="2140" y="396"/>
                </a:lnTo>
                <a:lnTo>
                  <a:pt x="2153" y="396"/>
                </a:lnTo>
                <a:lnTo>
                  <a:pt x="2159" y="396"/>
                </a:lnTo>
                <a:lnTo>
                  <a:pt x="2159" y="403"/>
                </a:lnTo>
                <a:lnTo>
                  <a:pt x="2166" y="403"/>
                </a:lnTo>
                <a:lnTo>
                  <a:pt x="2172" y="403"/>
                </a:lnTo>
                <a:lnTo>
                  <a:pt x="2172" y="409"/>
                </a:lnTo>
                <a:lnTo>
                  <a:pt x="2179" y="409"/>
                </a:lnTo>
                <a:lnTo>
                  <a:pt x="2187" y="409"/>
                </a:lnTo>
                <a:lnTo>
                  <a:pt x="2187" y="416"/>
                </a:lnTo>
                <a:lnTo>
                  <a:pt x="2193" y="416"/>
                </a:lnTo>
                <a:lnTo>
                  <a:pt x="2200" y="416"/>
                </a:lnTo>
                <a:lnTo>
                  <a:pt x="2200" y="424"/>
                </a:lnTo>
                <a:lnTo>
                  <a:pt x="2206" y="424"/>
                </a:lnTo>
                <a:lnTo>
                  <a:pt x="2206" y="429"/>
                </a:lnTo>
                <a:lnTo>
                  <a:pt x="2213" y="429"/>
                </a:lnTo>
                <a:lnTo>
                  <a:pt x="2213" y="437"/>
                </a:lnTo>
                <a:lnTo>
                  <a:pt x="2220" y="437"/>
                </a:lnTo>
                <a:lnTo>
                  <a:pt x="2220" y="443"/>
                </a:lnTo>
                <a:lnTo>
                  <a:pt x="2226" y="443"/>
                </a:lnTo>
                <a:lnTo>
                  <a:pt x="2226" y="450"/>
                </a:lnTo>
                <a:lnTo>
                  <a:pt x="2233" y="450"/>
                </a:lnTo>
                <a:lnTo>
                  <a:pt x="2233" y="456"/>
                </a:lnTo>
                <a:lnTo>
                  <a:pt x="2239" y="456"/>
                </a:lnTo>
                <a:lnTo>
                  <a:pt x="2239" y="463"/>
                </a:lnTo>
                <a:lnTo>
                  <a:pt x="2247" y="463"/>
                </a:lnTo>
                <a:lnTo>
                  <a:pt x="2247" y="470"/>
                </a:lnTo>
              </a:path>
            </a:pathLst>
          </a:custGeom>
          <a:noFill/>
          <a:ln w="3175">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6617" name="Freeform 13"/>
          <p:cNvSpPr>
            <a:spLocks/>
          </p:cNvSpPr>
          <p:nvPr/>
        </p:nvSpPr>
        <p:spPr bwMode="auto">
          <a:xfrm>
            <a:off x="2255838" y="2876550"/>
            <a:ext cx="944562" cy="981075"/>
          </a:xfrm>
          <a:custGeom>
            <a:avLst/>
            <a:gdLst>
              <a:gd name="T0" fmla="*/ 2147483647 w 1786"/>
              <a:gd name="T1" fmla="*/ 2147483647 h 1854"/>
              <a:gd name="T2" fmla="*/ 2147483647 w 1786"/>
              <a:gd name="T3" fmla="*/ 2147483647 h 1854"/>
              <a:gd name="T4" fmla="*/ 2147483647 w 1786"/>
              <a:gd name="T5" fmla="*/ 2147483647 h 1854"/>
              <a:gd name="T6" fmla="*/ 2147483647 w 1786"/>
              <a:gd name="T7" fmla="*/ 2147483647 h 1854"/>
              <a:gd name="T8" fmla="*/ 2147483647 w 1786"/>
              <a:gd name="T9" fmla="*/ 2147483647 h 1854"/>
              <a:gd name="T10" fmla="*/ 2147483647 w 1786"/>
              <a:gd name="T11" fmla="*/ 2147483647 h 1854"/>
              <a:gd name="T12" fmla="*/ 2147483647 w 1786"/>
              <a:gd name="T13" fmla="*/ 2147483647 h 1854"/>
              <a:gd name="T14" fmla="*/ 2147483647 w 1786"/>
              <a:gd name="T15" fmla="*/ 2147483647 h 1854"/>
              <a:gd name="T16" fmla="*/ 2147483647 w 1786"/>
              <a:gd name="T17" fmla="*/ 2147483647 h 1854"/>
              <a:gd name="T18" fmla="*/ 2147483647 w 1786"/>
              <a:gd name="T19" fmla="*/ 2147483647 h 1854"/>
              <a:gd name="T20" fmla="*/ 2147483647 w 1786"/>
              <a:gd name="T21" fmla="*/ 2147483647 h 1854"/>
              <a:gd name="T22" fmla="*/ 2147483647 w 1786"/>
              <a:gd name="T23" fmla="*/ 2147483647 h 1854"/>
              <a:gd name="T24" fmla="*/ 2147483647 w 1786"/>
              <a:gd name="T25" fmla="*/ 2147483647 h 1854"/>
              <a:gd name="T26" fmla="*/ 2147483647 w 1786"/>
              <a:gd name="T27" fmla="*/ 2147483647 h 1854"/>
              <a:gd name="T28" fmla="*/ 2147483647 w 1786"/>
              <a:gd name="T29" fmla="*/ 2147483647 h 1854"/>
              <a:gd name="T30" fmla="*/ 2147483647 w 1786"/>
              <a:gd name="T31" fmla="*/ 2147483647 h 1854"/>
              <a:gd name="T32" fmla="*/ 2147483647 w 1786"/>
              <a:gd name="T33" fmla="*/ 2147483647 h 1854"/>
              <a:gd name="T34" fmla="*/ 2147483647 w 1786"/>
              <a:gd name="T35" fmla="*/ 2147483647 h 1854"/>
              <a:gd name="T36" fmla="*/ 2147483647 w 1786"/>
              <a:gd name="T37" fmla="*/ 2147483647 h 1854"/>
              <a:gd name="T38" fmla="*/ 2147483647 w 1786"/>
              <a:gd name="T39" fmla="*/ 2147483647 h 1854"/>
              <a:gd name="T40" fmla="*/ 2147483647 w 1786"/>
              <a:gd name="T41" fmla="*/ 2147483647 h 1854"/>
              <a:gd name="T42" fmla="*/ 2147483647 w 1786"/>
              <a:gd name="T43" fmla="*/ 2147483647 h 1854"/>
              <a:gd name="T44" fmla="*/ 2147483647 w 1786"/>
              <a:gd name="T45" fmla="*/ 2147483647 h 1854"/>
              <a:gd name="T46" fmla="*/ 2147483647 w 1786"/>
              <a:gd name="T47" fmla="*/ 2147483647 h 1854"/>
              <a:gd name="T48" fmla="*/ 2147483647 w 1786"/>
              <a:gd name="T49" fmla="*/ 2147483647 h 1854"/>
              <a:gd name="T50" fmla="*/ 2147483647 w 1786"/>
              <a:gd name="T51" fmla="*/ 2147483647 h 1854"/>
              <a:gd name="T52" fmla="*/ 2147483647 w 1786"/>
              <a:gd name="T53" fmla="*/ 2147483647 h 1854"/>
              <a:gd name="T54" fmla="*/ 2147483647 w 1786"/>
              <a:gd name="T55" fmla="*/ 2147483647 h 1854"/>
              <a:gd name="T56" fmla="*/ 2147483647 w 1786"/>
              <a:gd name="T57" fmla="*/ 2147483647 h 1854"/>
              <a:gd name="T58" fmla="*/ 2147483647 w 1786"/>
              <a:gd name="T59" fmla="*/ 2147483647 h 1854"/>
              <a:gd name="T60" fmla="*/ 2147483647 w 1786"/>
              <a:gd name="T61" fmla="*/ 2147483647 h 1854"/>
              <a:gd name="T62" fmla="*/ 2147483647 w 1786"/>
              <a:gd name="T63" fmla="*/ 2147483647 h 1854"/>
              <a:gd name="T64" fmla="*/ 2147483647 w 1786"/>
              <a:gd name="T65" fmla="*/ 2147483647 h 1854"/>
              <a:gd name="T66" fmla="*/ 2147483647 w 1786"/>
              <a:gd name="T67" fmla="*/ 2147483647 h 1854"/>
              <a:gd name="T68" fmla="*/ 2147483647 w 1786"/>
              <a:gd name="T69" fmla="*/ 2147483647 h 1854"/>
              <a:gd name="T70" fmla="*/ 2147483647 w 1786"/>
              <a:gd name="T71" fmla="*/ 2147483647 h 1854"/>
              <a:gd name="T72" fmla="*/ 2147483647 w 1786"/>
              <a:gd name="T73" fmla="*/ 2147483647 h 1854"/>
              <a:gd name="T74" fmla="*/ 2147483647 w 1786"/>
              <a:gd name="T75" fmla="*/ 2147483647 h 1854"/>
              <a:gd name="T76" fmla="*/ 2147483647 w 1786"/>
              <a:gd name="T77" fmla="*/ 2147483647 h 1854"/>
              <a:gd name="T78" fmla="*/ 2147483647 w 1786"/>
              <a:gd name="T79" fmla="*/ 2147483647 h 1854"/>
              <a:gd name="T80" fmla="*/ 2147483647 w 1786"/>
              <a:gd name="T81" fmla="*/ 2147483647 h 1854"/>
              <a:gd name="T82" fmla="*/ 2147483647 w 1786"/>
              <a:gd name="T83" fmla="*/ 2147483647 h 1854"/>
              <a:gd name="T84" fmla="*/ 2147483647 w 1786"/>
              <a:gd name="T85" fmla="*/ 2147483647 h 1854"/>
              <a:gd name="T86" fmla="*/ 2147483647 w 1786"/>
              <a:gd name="T87" fmla="*/ 2147483647 h 1854"/>
              <a:gd name="T88" fmla="*/ 2147483647 w 1786"/>
              <a:gd name="T89" fmla="*/ 2147483647 h 1854"/>
              <a:gd name="T90" fmla="*/ 2147483647 w 1786"/>
              <a:gd name="T91" fmla="*/ 0 h 1854"/>
              <a:gd name="T92" fmla="*/ 2147483647 w 1786"/>
              <a:gd name="T93" fmla="*/ 2147483647 h 1854"/>
              <a:gd name="T94" fmla="*/ 2147483647 w 1786"/>
              <a:gd name="T95" fmla="*/ 2147483647 h 1854"/>
              <a:gd name="T96" fmla="*/ 2147483647 w 1786"/>
              <a:gd name="T97" fmla="*/ 2147483647 h 1854"/>
              <a:gd name="T98" fmla="*/ 2147483647 w 1786"/>
              <a:gd name="T99" fmla="*/ 2147483647 h 1854"/>
              <a:gd name="T100" fmla="*/ 2147483647 w 1786"/>
              <a:gd name="T101" fmla="*/ 2147483647 h 1854"/>
              <a:gd name="T102" fmla="*/ 2147483647 w 1786"/>
              <a:gd name="T103" fmla="*/ 2147483647 h 1854"/>
              <a:gd name="T104" fmla="*/ 2147483647 w 1786"/>
              <a:gd name="T105" fmla="*/ 2147483647 h 1854"/>
              <a:gd name="T106" fmla="*/ 2147483647 w 1786"/>
              <a:gd name="T107" fmla="*/ 2147483647 h 1854"/>
              <a:gd name="T108" fmla="*/ 2147483647 w 1786"/>
              <a:gd name="T109" fmla="*/ 2147483647 h 1854"/>
              <a:gd name="T110" fmla="*/ 2147483647 w 1786"/>
              <a:gd name="T111" fmla="*/ 2147483647 h 1854"/>
              <a:gd name="T112" fmla="*/ 2147483647 w 1786"/>
              <a:gd name="T113" fmla="*/ 2147483647 h 1854"/>
              <a:gd name="T114" fmla="*/ 2147483647 w 1786"/>
              <a:gd name="T115" fmla="*/ 2147483647 h 1854"/>
              <a:gd name="T116" fmla="*/ 2147483647 w 1786"/>
              <a:gd name="T117" fmla="*/ 2147483647 h 185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1786" h="1854">
                <a:moveTo>
                  <a:pt x="0" y="1398"/>
                </a:moveTo>
                <a:lnTo>
                  <a:pt x="0" y="1398"/>
                </a:lnTo>
                <a:lnTo>
                  <a:pt x="8" y="1398"/>
                </a:lnTo>
                <a:lnTo>
                  <a:pt x="8" y="1404"/>
                </a:lnTo>
                <a:lnTo>
                  <a:pt x="15" y="1404"/>
                </a:lnTo>
                <a:lnTo>
                  <a:pt x="15" y="1412"/>
                </a:lnTo>
                <a:lnTo>
                  <a:pt x="21" y="1412"/>
                </a:lnTo>
                <a:lnTo>
                  <a:pt x="28" y="1412"/>
                </a:lnTo>
                <a:lnTo>
                  <a:pt x="28" y="1417"/>
                </a:lnTo>
                <a:lnTo>
                  <a:pt x="34" y="1417"/>
                </a:lnTo>
                <a:lnTo>
                  <a:pt x="34" y="1425"/>
                </a:lnTo>
                <a:lnTo>
                  <a:pt x="41" y="1425"/>
                </a:lnTo>
                <a:lnTo>
                  <a:pt x="49" y="1425"/>
                </a:lnTo>
                <a:lnTo>
                  <a:pt x="54" y="1425"/>
                </a:lnTo>
                <a:lnTo>
                  <a:pt x="54" y="1432"/>
                </a:lnTo>
                <a:lnTo>
                  <a:pt x="62" y="1432"/>
                </a:lnTo>
                <a:lnTo>
                  <a:pt x="75" y="1432"/>
                </a:lnTo>
                <a:lnTo>
                  <a:pt x="82" y="1432"/>
                </a:lnTo>
                <a:lnTo>
                  <a:pt x="82" y="1425"/>
                </a:lnTo>
                <a:lnTo>
                  <a:pt x="88" y="1425"/>
                </a:lnTo>
                <a:lnTo>
                  <a:pt x="95" y="1425"/>
                </a:lnTo>
                <a:lnTo>
                  <a:pt x="95" y="1417"/>
                </a:lnTo>
                <a:lnTo>
                  <a:pt x="103" y="1417"/>
                </a:lnTo>
                <a:lnTo>
                  <a:pt x="103" y="1412"/>
                </a:lnTo>
                <a:lnTo>
                  <a:pt x="109" y="1412"/>
                </a:lnTo>
                <a:lnTo>
                  <a:pt x="109" y="1404"/>
                </a:lnTo>
                <a:lnTo>
                  <a:pt x="116" y="1404"/>
                </a:lnTo>
                <a:lnTo>
                  <a:pt x="116" y="1398"/>
                </a:lnTo>
                <a:lnTo>
                  <a:pt x="122" y="1398"/>
                </a:lnTo>
                <a:lnTo>
                  <a:pt x="122" y="1391"/>
                </a:lnTo>
                <a:lnTo>
                  <a:pt x="129" y="1391"/>
                </a:lnTo>
                <a:lnTo>
                  <a:pt x="129" y="1378"/>
                </a:lnTo>
                <a:lnTo>
                  <a:pt x="136" y="1378"/>
                </a:lnTo>
                <a:lnTo>
                  <a:pt x="136" y="1365"/>
                </a:lnTo>
                <a:lnTo>
                  <a:pt x="142" y="1365"/>
                </a:lnTo>
                <a:lnTo>
                  <a:pt x="142" y="1352"/>
                </a:lnTo>
                <a:lnTo>
                  <a:pt x="149" y="1352"/>
                </a:lnTo>
                <a:lnTo>
                  <a:pt x="149" y="1337"/>
                </a:lnTo>
                <a:lnTo>
                  <a:pt x="155" y="1337"/>
                </a:lnTo>
                <a:lnTo>
                  <a:pt x="155" y="1324"/>
                </a:lnTo>
                <a:lnTo>
                  <a:pt x="163" y="1324"/>
                </a:lnTo>
                <a:lnTo>
                  <a:pt x="163" y="1303"/>
                </a:lnTo>
                <a:lnTo>
                  <a:pt x="168" y="1303"/>
                </a:lnTo>
                <a:lnTo>
                  <a:pt x="168" y="1290"/>
                </a:lnTo>
                <a:lnTo>
                  <a:pt x="176" y="1290"/>
                </a:lnTo>
                <a:lnTo>
                  <a:pt x="176" y="1270"/>
                </a:lnTo>
                <a:lnTo>
                  <a:pt x="183" y="1270"/>
                </a:lnTo>
                <a:lnTo>
                  <a:pt x="183" y="1249"/>
                </a:lnTo>
                <a:lnTo>
                  <a:pt x="189" y="1249"/>
                </a:lnTo>
                <a:lnTo>
                  <a:pt x="189" y="1230"/>
                </a:lnTo>
                <a:lnTo>
                  <a:pt x="196" y="1230"/>
                </a:lnTo>
                <a:lnTo>
                  <a:pt x="196" y="1216"/>
                </a:lnTo>
                <a:lnTo>
                  <a:pt x="202" y="1216"/>
                </a:lnTo>
                <a:lnTo>
                  <a:pt x="202" y="1197"/>
                </a:lnTo>
                <a:lnTo>
                  <a:pt x="209" y="1197"/>
                </a:lnTo>
                <a:lnTo>
                  <a:pt x="209" y="1176"/>
                </a:lnTo>
                <a:lnTo>
                  <a:pt x="217" y="1176"/>
                </a:lnTo>
                <a:lnTo>
                  <a:pt x="217" y="1163"/>
                </a:lnTo>
                <a:lnTo>
                  <a:pt x="222" y="1163"/>
                </a:lnTo>
                <a:lnTo>
                  <a:pt x="222" y="1143"/>
                </a:lnTo>
                <a:lnTo>
                  <a:pt x="230" y="1143"/>
                </a:lnTo>
                <a:lnTo>
                  <a:pt x="230" y="1130"/>
                </a:lnTo>
                <a:lnTo>
                  <a:pt x="236" y="1130"/>
                </a:lnTo>
                <a:lnTo>
                  <a:pt x="236" y="1109"/>
                </a:lnTo>
                <a:lnTo>
                  <a:pt x="243" y="1109"/>
                </a:lnTo>
                <a:lnTo>
                  <a:pt x="243" y="1096"/>
                </a:lnTo>
                <a:lnTo>
                  <a:pt x="249" y="1096"/>
                </a:lnTo>
                <a:lnTo>
                  <a:pt x="249" y="1083"/>
                </a:lnTo>
                <a:lnTo>
                  <a:pt x="256" y="1083"/>
                </a:lnTo>
                <a:lnTo>
                  <a:pt x="256" y="1075"/>
                </a:lnTo>
                <a:lnTo>
                  <a:pt x="263" y="1075"/>
                </a:lnTo>
                <a:lnTo>
                  <a:pt x="263" y="1062"/>
                </a:lnTo>
                <a:lnTo>
                  <a:pt x="269" y="1062"/>
                </a:lnTo>
                <a:lnTo>
                  <a:pt x="269" y="1048"/>
                </a:lnTo>
                <a:lnTo>
                  <a:pt x="277" y="1048"/>
                </a:lnTo>
                <a:lnTo>
                  <a:pt x="282" y="1048"/>
                </a:lnTo>
                <a:lnTo>
                  <a:pt x="282" y="1042"/>
                </a:lnTo>
                <a:lnTo>
                  <a:pt x="290" y="1042"/>
                </a:lnTo>
                <a:lnTo>
                  <a:pt x="297" y="1042"/>
                </a:lnTo>
                <a:lnTo>
                  <a:pt x="303" y="1042"/>
                </a:lnTo>
                <a:lnTo>
                  <a:pt x="303" y="1035"/>
                </a:lnTo>
                <a:lnTo>
                  <a:pt x="310" y="1035"/>
                </a:lnTo>
                <a:lnTo>
                  <a:pt x="310" y="1042"/>
                </a:lnTo>
                <a:lnTo>
                  <a:pt x="316" y="1042"/>
                </a:lnTo>
                <a:lnTo>
                  <a:pt x="377" y="1042"/>
                </a:lnTo>
                <a:lnTo>
                  <a:pt x="383" y="1042"/>
                </a:lnTo>
                <a:lnTo>
                  <a:pt x="383" y="1035"/>
                </a:lnTo>
                <a:lnTo>
                  <a:pt x="390" y="1035"/>
                </a:lnTo>
                <a:lnTo>
                  <a:pt x="396" y="1035"/>
                </a:lnTo>
                <a:lnTo>
                  <a:pt x="396" y="1021"/>
                </a:lnTo>
                <a:lnTo>
                  <a:pt x="404" y="1021"/>
                </a:lnTo>
                <a:lnTo>
                  <a:pt x="404" y="1016"/>
                </a:lnTo>
                <a:lnTo>
                  <a:pt x="409" y="1016"/>
                </a:lnTo>
                <a:lnTo>
                  <a:pt x="409" y="1008"/>
                </a:lnTo>
                <a:lnTo>
                  <a:pt x="417" y="1008"/>
                </a:lnTo>
                <a:lnTo>
                  <a:pt x="417" y="1001"/>
                </a:lnTo>
                <a:lnTo>
                  <a:pt x="424" y="1001"/>
                </a:lnTo>
                <a:lnTo>
                  <a:pt x="424" y="995"/>
                </a:lnTo>
                <a:lnTo>
                  <a:pt x="430" y="995"/>
                </a:lnTo>
                <a:lnTo>
                  <a:pt x="430" y="982"/>
                </a:lnTo>
                <a:lnTo>
                  <a:pt x="437" y="982"/>
                </a:lnTo>
                <a:lnTo>
                  <a:pt x="437" y="975"/>
                </a:lnTo>
                <a:lnTo>
                  <a:pt x="445" y="975"/>
                </a:lnTo>
                <a:lnTo>
                  <a:pt x="445" y="961"/>
                </a:lnTo>
                <a:lnTo>
                  <a:pt x="450" y="961"/>
                </a:lnTo>
                <a:lnTo>
                  <a:pt x="450" y="954"/>
                </a:lnTo>
                <a:lnTo>
                  <a:pt x="458" y="954"/>
                </a:lnTo>
                <a:lnTo>
                  <a:pt x="458" y="948"/>
                </a:lnTo>
                <a:lnTo>
                  <a:pt x="465" y="948"/>
                </a:lnTo>
                <a:lnTo>
                  <a:pt x="465" y="935"/>
                </a:lnTo>
                <a:lnTo>
                  <a:pt x="471" y="935"/>
                </a:lnTo>
                <a:lnTo>
                  <a:pt x="471" y="928"/>
                </a:lnTo>
                <a:lnTo>
                  <a:pt x="478" y="928"/>
                </a:lnTo>
                <a:lnTo>
                  <a:pt x="478" y="921"/>
                </a:lnTo>
                <a:lnTo>
                  <a:pt x="484" y="921"/>
                </a:lnTo>
                <a:lnTo>
                  <a:pt x="484" y="915"/>
                </a:lnTo>
                <a:lnTo>
                  <a:pt x="491" y="915"/>
                </a:lnTo>
                <a:lnTo>
                  <a:pt x="497" y="915"/>
                </a:lnTo>
                <a:lnTo>
                  <a:pt x="497" y="907"/>
                </a:lnTo>
                <a:lnTo>
                  <a:pt x="504" y="907"/>
                </a:lnTo>
                <a:lnTo>
                  <a:pt x="504" y="902"/>
                </a:lnTo>
                <a:lnTo>
                  <a:pt x="512" y="902"/>
                </a:lnTo>
                <a:lnTo>
                  <a:pt x="518" y="902"/>
                </a:lnTo>
                <a:lnTo>
                  <a:pt x="525" y="902"/>
                </a:lnTo>
                <a:lnTo>
                  <a:pt x="525" y="907"/>
                </a:lnTo>
                <a:lnTo>
                  <a:pt x="531" y="907"/>
                </a:lnTo>
                <a:lnTo>
                  <a:pt x="531" y="915"/>
                </a:lnTo>
                <a:lnTo>
                  <a:pt x="538" y="915"/>
                </a:lnTo>
                <a:lnTo>
                  <a:pt x="538" y="921"/>
                </a:lnTo>
                <a:lnTo>
                  <a:pt x="545" y="921"/>
                </a:lnTo>
                <a:lnTo>
                  <a:pt x="545" y="928"/>
                </a:lnTo>
                <a:lnTo>
                  <a:pt x="551" y="928"/>
                </a:lnTo>
                <a:lnTo>
                  <a:pt x="551" y="948"/>
                </a:lnTo>
                <a:lnTo>
                  <a:pt x="558" y="948"/>
                </a:lnTo>
                <a:lnTo>
                  <a:pt x="558" y="961"/>
                </a:lnTo>
                <a:lnTo>
                  <a:pt x="564" y="961"/>
                </a:lnTo>
                <a:lnTo>
                  <a:pt x="564" y="975"/>
                </a:lnTo>
                <a:lnTo>
                  <a:pt x="572" y="975"/>
                </a:lnTo>
                <a:lnTo>
                  <a:pt x="572" y="995"/>
                </a:lnTo>
                <a:lnTo>
                  <a:pt x="577" y="995"/>
                </a:lnTo>
                <a:lnTo>
                  <a:pt x="577" y="1008"/>
                </a:lnTo>
                <a:lnTo>
                  <a:pt x="585" y="1008"/>
                </a:lnTo>
                <a:lnTo>
                  <a:pt x="585" y="1029"/>
                </a:lnTo>
                <a:lnTo>
                  <a:pt x="592" y="1029"/>
                </a:lnTo>
                <a:lnTo>
                  <a:pt x="592" y="1048"/>
                </a:lnTo>
                <a:lnTo>
                  <a:pt x="598" y="1048"/>
                </a:lnTo>
                <a:lnTo>
                  <a:pt x="598" y="1070"/>
                </a:lnTo>
                <a:lnTo>
                  <a:pt x="605" y="1070"/>
                </a:lnTo>
                <a:lnTo>
                  <a:pt x="605" y="1083"/>
                </a:lnTo>
                <a:lnTo>
                  <a:pt x="611" y="1083"/>
                </a:lnTo>
                <a:lnTo>
                  <a:pt x="611" y="1103"/>
                </a:lnTo>
                <a:lnTo>
                  <a:pt x="618" y="1103"/>
                </a:lnTo>
                <a:lnTo>
                  <a:pt x="618" y="1116"/>
                </a:lnTo>
                <a:lnTo>
                  <a:pt x="626" y="1116"/>
                </a:lnTo>
                <a:lnTo>
                  <a:pt x="626" y="1135"/>
                </a:lnTo>
                <a:lnTo>
                  <a:pt x="632" y="1135"/>
                </a:lnTo>
                <a:lnTo>
                  <a:pt x="632" y="1150"/>
                </a:lnTo>
                <a:lnTo>
                  <a:pt x="639" y="1150"/>
                </a:lnTo>
                <a:lnTo>
                  <a:pt x="639" y="1163"/>
                </a:lnTo>
                <a:lnTo>
                  <a:pt x="645" y="1163"/>
                </a:lnTo>
                <a:lnTo>
                  <a:pt x="645" y="1176"/>
                </a:lnTo>
                <a:lnTo>
                  <a:pt x="652" y="1176"/>
                </a:lnTo>
                <a:lnTo>
                  <a:pt x="652" y="1189"/>
                </a:lnTo>
                <a:lnTo>
                  <a:pt x="658" y="1189"/>
                </a:lnTo>
                <a:lnTo>
                  <a:pt x="658" y="1197"/>
                </a:lnTo>
                <a:lnTo>
                  <a:pt x="665" y="1197"/>
                </a:lnTo>
                <a:lnTo>
                  <a:pt x="665" y="1210"/>
                </a:lnTo>
                <a:lnTo>
                  <a:pt x="672" y="1210"/>
                </a:lnTo>
                <a:lnTo>
                  <a:pt x="672" y="1216"/>
                </a:lnTo>
                <a:lnTo>
                  <a:pt x="678" y="1216"/>
                </a:lnTo>
                <a:lnTo>
                  <a:pt x="678" y="1223"/>
                </a:lnTo>
                <a:lnTo>
                  <a:pt x="686" y="1223"/>
                </a:lnTo>
                <a:lnTo>
                  <a:pt x="686" y="1230"/>
                </a:lnTo>
                <a:lnTo>
                  <a:pt x="691" y="1230"/>
                </a:lnTo>
                <a:lnTo>
                  <a:pt x="691" y="1236"/>
                </a:lnTo>
                <a:lnTo>
                  <a:pt x="699" y="1236"/>
                </a:lnTo>
                <a:lnTo>
                  <a:pt x="699" y="1243"/>
                </a:lnTo>
                <a:lnTo>
                  <a:pt x="706" y="1243"/>
                </a:lnTo>
                <a:lnTo>
                  <a:pt x="706" y="1249"/>
                </a:lnTo>
                <a:lnTo>
                  <a:pt x="712" y="1249"/>
                </a:lnTo>
                <a:lnTo>
                  <a:pt x="712" y="1257"/>
                </a:lnTo>
                <a:lnTo>
                  <a:pt x="719" y="1257"/>
                </a:lnTo>
                <a:lnTo>
                  <a:pt x="719" y="1264"/>
                </a:lnTo>
                <a:lnTo>
                  <a:pt x="725" y="1264"/>
                </a:lnTo>
                <a:lnTo>
                  <a:pt x="725" y="1270"/>
                </a:lnTo>
                <a:lnTo>
                  <a:pt x="732" y="1270"/>
                </a:lnTo>
                <a:lnTo>
                  <a:pt x="738" y="1270"/>
                </a:lnTo>
                <a:lnTo>
                  <a:pt x="738" y="1277"/>
                </a:lnTo>
                <a:lnTo>
                  <a:pt x="745" y="1277"/>
                </a:lnTo>
                <a:lnTo>
                  <a:pt x="753" y="1277"/>
                </a:lnTo>
                <a:lnTo>
                  <a:pt x="753" y="1284"/>
                </a:lnTo>
                <a:lnTo>
                  <a:pt x="759" y="1284"/>
                </a:lnTo>
                <a:lnTo>
                  <a:pt x="766" y="1284"/>
                </a:lnTo>
                <a:lnTo>
                  <a:pt x="766" y="1290"/>
                </a:lnTo>
                <a:lnTo>
                  <a:pt x="772" y="1290"/>
                </a:lnTo>
                <a:lnTo>
                  <a:pt x="779" y="1290"/>
                </a:lnTo>
                <a:lnTo>
                  <a:pt x="786" y="1290"/>
                </a:lnTo>
                <a:lnTo>
                  <a:pt x="786" y="1298"/>
                </a:lnTo>
                <a:lnTo>
                  <a:pt x="792" y="1298"/>
                </a:lnTo>
                <a:lnTo>
                  <a:pt x="800" y="1298"/>
                </a:lnTo>
                <a:lnTo>
                  <a:pt x="807" y="1298"/>
                </a:lnTo>
                <a:lnTo>
                  <a:pt x="807" y="1303"/>
                </a:lnTo>
                <a:lnTo>
                  <a:pt x="813" y="1303"/>
                </a:lnTo>
                <a:lnTo>
                  <a:pt x="820" y="1303"/>
                </a:lnTo>
                <a:lnTo>
                  <a:pt x="820" y="1311"/>
                </a:lnTo>
                <a:lnTo>
                  <a:pt x="826" y="1311"/>
                </a:lnTo>
                <a:lnTo>
                  <a:pt x="833" y="1311"/>
                </a:lnTo>
                <a:lnTo>
                  <a:pt x="833" y="1318"/>
                </a:lnTo>
                <a:lnTo>
                  <a:pt x="840" y="1318"/>
                </a:lnTo>
                <a:lnTo>
                  <a:pt x="846" y="1318"/>
                </a:lnTo>
                <a:lnTo>
                  <a:pt x="846" y="1324"/>
                </a:lnTo>
                <a:lnTo>
                  <a:pt x="854" y="1324"/>
                </a:lnTo>
                <a:lnTo>
                  <a:pt x="854" y="1331"/>
                </a:lnTo>
                <a:lnTo>
                  <a:pt x="859" y="1331"/>
                </a:lnTo>
                <a:lnTo>
                  <a:pt x="867" y="1331"/>
                </a:lnTo>
                <a:lnTo>
                  <a:pt x="867" y="1337"/>
                </a:lnTo>
                <a:lnTo>
                  <a:pt x="874" y="1337"/>
                </a:lnTo>
                <a:lnTo>
                  <a:pt x="880" y="1337"/>
                </a:lnTo>
                <a:lnTo>
                  <a:pt x="880" y="1344"/>
                </a:lnTo>
                <a:lnTo>
                  <a:pt x="887" y="1344"/>
                </a:lnTo>
                <a:lnTo>
                  <a:pt x="887" y="1352"/>
                </a:lnTo>
                <a:lnTo>
                  <a:pt x="893" y="1352"/>
                </a:lnTo>
                <a:lnTo>
                  <a:pt x="900" y="1352"/>
                </a:lnTo>
                <a:lnTo>
                  <a:pt x="900" y="1357"/>
                </a:lnTo>
                <a:lnTo>
                  <a:pt x="906" y="1357"/>
                </a:lnTo>
                <a:lnTo>
                  <a:pt x="913" y="1357"/>
                </a:lnTo>
                <a:lnTo>
                  <a:pt x="913" y="1365"/>
                </a:lnTo>
                <a:lnTo>
                  <a:pt x="921" y="1365"/>
                </a:lnTo>
                <a:lnTo>
                  <a:pt x="921" y="1371"/>
                </a:lnTo>
                <a:lnTo>
                  <a:pt x="927" y="1371"/>
                </a:lnTo>
                <a:lnTo>
                  <a:pt x="927" y="1378"/>
                </a:lnTo>
                <a:lnTo>
                  <a:pt x="934" y="1378"/>
                </a:lnTo>
                <a:lnTo>
                  <a:pt x="940" y="1378"/>
                </a:lnTo>
                <a:lnTo>
                  <a:pt x="940" y="1384"/>
                </a:lnTo>
                <a:lnTo>
                  <a:pt x="947" y="1384"/>
                </a:lnTo>
                <a:lnTo>
                  <a:pt x="947" y="1391"/>
                </a:lnTo>
                <a:lnTo>
                  <a:pt x="954" y="1391"/>
                </a:lnTo>
                <a:lnTo>
                  <a:pt x="954" y="1398"/>
                </a:lnTo>
                <a:lnTo>
                  <a:pt x="960" y="1398"/>
                </a:lnTo>
                <a:lnTo>
                  <a:pt x="960" y="1404"/>
                </a:lnTo>
                <a:lnTo>
                  <a:pt x="968" y="1404"/>
                </a:lnTo>
                <a:lnTo>
                  <a:pt x="968" y="1412"/>
                </a:lnTo>
                <a:lnTo>
                  <a:pt x="973" y="1412"/>
                </a:lnTo>
                <a:lnTo>
                  <a:pt x="973" y="1417"/>
                </a:lnTo>
                <a:lnTo>
                  <a:pt x="981" y="1417"/>
                </a:lnTo>
                <a:lnTo>
                  <a:pt x="981" y="1425"/>
                </a:lnTo>
                <a:lnTo>
                  <a:pt x="987" y="1425"/>
                </a:lnTo>
                <a:lnTo>
                  <a:pt x="987" y="1432"/>
                </a:lnTo>
                <a:lnTo>
                  <a:pt x="994" y="1432"/>
                </a:lnTo>
                <a:lnTo>
                  <a:pt x="994" y="1438"/>
                </a:lnTo>
                <a:lnTo>
                  <a:pt x="1001" y="1438"/>
                </a:lnTo>
                <a:lnTo>
                  <a:pt x="1001" y="1445"/>
                </a:lnTo>
                <a:lnTo>
                  <a:pt x="1007" y="1445"/>
                </a:lnTo>
                <a:lnTo>
                  <a:pt x="1007" y="1451"/>
                </a:lnTo>
                <a:lnTo>
                  <a:pt x="1014" y="1451"/>
                </a:lnTo>
                <a:lnTo>
                  <a:pt x="1014" y="1458"/>
                </a:lnTo>
                <a:lnTo>
                  <a:pt x="1020" y="1458"/>
                </a:lnTo>
                <a:lnTo>
                  <a:pt x="1020" y="1464"/>
                </a:lnTo>
                <a:lnTo>
                  <a:pt x="1027" y="1464"/>
                </a:lnTo>
                <a:lnTo>
                  <a:pt x="1027" y="1479"/>
                </a:lnTo>
                <a:lnTo>
                  <a:pt x="1035" y="1479"/>
                </a:lnTo>
                <a:lnTo>
                  <a:pt x="1035" y="1486"/>
                </a:lnTo>
                <a:lnTo>
                  <a:pt x="1041" y="1486"/>
                </a:lnTo>
                <a:lnTo>
                  <a:pt x="1041" y="1492"/>
                </a:lnTo>
                <a:lnTo>
                  <a:pt x="1048" y="1492"/>
                </a:lnTo>
                <a:lnTo>
                  <a:pt x="1048" y="1499"/>
                </a:lnTo>
                <a:lnTo>
                  <a:pt x="1054" y="1499"/>
                </a:lnTo>
                <a:lnTo>
                  <a:pt x="1054" y="1505"/>
                </a:lnTo>
                <a:lnTo>
                  <a:pt x="1061" y="1505"/>
                </a:lnTo>
                <a:lnTo>
                  <a:pt x="1061" y="1512"/>
                </a:lnTo>
                <a:lnTo>
                  <a:pt x="1067" y="1512"/>
                </a:lnTo>
                <a:lnTo>
                  <a:pt x="1074" y="1512"/>
                </a:lnTo>
                <a:lnTo>
                  <a:pt x="1074" y="1520"/>
                </a:lnTo>
                <a:lnTo>
                  <a:pt x="1082" y="1520"/>
                </a:lnTo>
                <a:lnTo>
                  <a:pt x="1082" y="1526"/>
                </a:lnTo>
                <a:lnTo>
                  <a:pt x="1087" y="1526"/>
                </a:lnTo>
                <a:lnTo>
                  <a:pt x="1087" y="1533"/>
                </a:lnTo>
                <a:lnTo>
                  <a:pt x="1095" y="1533"/>
                </a:lnTo>
                <a:lnTo>
                  <a:pt x="1095" y="1539"/>
                </a:lnTo>
                <a:lnTo>
                  <a:pt x="1100" y="1539"/>
                </a:lnTo>
                <a:lnTo>
                  <a:pt x="1100" y="1546"/>
                </a:lnTo>
                <a:lnTo>
                  <a:pt x="1108" y="1546"/>
                </a:lnTo>
                <a:lnTo>
                  <a:pt x="1108" y="1552"/>
                </a:lnTo>
                <a:lnTo>
                  <a:pt x="1115" y="1552"/>
                </a:lnTo>
                <a:lnTo>
                  <a:pt x="1121" y="1552"/>
                </a:lnTo>
                <a:lnTo>
                  <a:pt x="1121" y="1559"/>
                </a:lnTo>
                <a:lnTo>
                  <a:pt x="1128" y="1559"/>
                </a:lnTo>
                <a:lnTo>
                  <a:pt x="1128" y="1566"/>
                </a:lnTo>
                <a:lnTo>
                  <a:pt x="1134" y="1566"/>
                </a:lnTo>
                <a:lnTo>
                  <a:pt x="1134" y="1572"/>
                </a:lnTo>
                <a:lnTo>
                  <a:pt x="1141" y="1572"/>
                </a:lnTo>
                <a:lnTo>
                  <a:pt x="1141" y="1580"/>
                </a:lnTo>
                <a:lnTo>
                  <a:pt x="1147" y="1580"/>
                </a:lnTo>
                <a:lnTo>
                  <a:pt x="1147" y="1585"/>
                </a:lnTo>
                <a:lnTo>
                  <a:pt x="1155" y="1585"/>
                </a:lnTo>
                <a:lnTo>
                  <a:pt x="1155" y="1593"/>
                </a:lnTo>
                <a:lnTo>
                  <a:pt x="1162" y="1593"/>
                </a:lnTo>
                <a:lnTo>
                  <a:pt x="1162" y="1600"/>
                </a:lnTo>
                <a:lnTo>
                  <a:pt x="1168" y="1600"/>
                </a:lnTo>
                <a:lnTo>
                  <a:pt x="1168" y="1606"/>
                </a:lnTo>
                <a:lnTo>
                  <a:pt x="1175" y="1606"/>
                </a:lnTo>
                <a:lnTo>
                  <a:pt x="1175" y="1613"/>
                </a:lnTo>
                <a:lnTo>
                  <a:pt x="1182" y="1613"/>
                </a:lnTo>
                <a:lnTo>
                  <a:pt x="1182" y="1626"/>
                </a:lnTo>
                <a:lnTo>
                  <a:pt x="1188" y="1626"/>
                </a:lnTo>
                <a:lnTo>
                  <a:pt x="1188" y="1639"/>
                </a:lnTo>
                <a:lnTo>
                  <a:pt x="1195" y="1639"/>
                </a:lnTo>
                <a:lnTo>
                  <a:pt x="1195" y="1647"/>
                </a:lnTo>
                <a:lnTo>
                  <a:pt x="1203" y="1647"/>
                </a:lnTo>
                <a:lnTo>
                  <a:pt x="1203" y="1660"/>
                </a:lnTo>
                <a:lnTo>
                  <a:pt x="1209" y="1660"/>
                </a:lnTo>
                <a:lnTo>
                  <a:pt x="1209" y="1673"/>
                </a:lnTo>
                <a:lnTo>
                  <a:pt x="1216" y="1673"/>
                </a:lnTo>
                <a:lnTo>
                  <a:pt x="1216" y="1686"/>
                </a:lnTo>
                <a:lnTo>
                  <a:pt x="1222" y="1686"/>
                </a:lnTo>
                <a:lnTo>
                  <a:pt x="1222" y="1707"/>
                </a:lnTo>
                <a:lnTo>
                  <a:pt x="1229" y="1707"/>
                </a:lnTo>
                <a:lnTo>
                  <a:pt x="1229" y="1727"/>
                </a:lnTo>
                <a:lnTo>
                  <a:pt x="1235" y="1727"/>
                </a:lnTo>
                <a:lnTo>
                  <a:pt x="1235" y="1748"/>
                </a:lnTo>
                <a:lnTo>
                  <a:pt x="1242" y="1748"/>
                </a:lnTo>
                <a:lnTo>
                  <a:pt x="1242" y="1768"/>
                </a:lnTo>
                <a:lnTo>
                  <a:pt x="1250" y="1768"/>
                </a:lnTo>
                <a:lnTo>
                  <a:pt x="1250" y="1781"/>
                </a:lnTo>
                <a:lnTo>
                  <a:pt x="1255" y="1781"/>
                </a:lnTo>
                <a:lnTo>
                  <a:pt x="1255" y="1800"/>
                </a:lnTo>
                <a:lnTo>
                  <a:pt x="1263" y="1800"/>
                </a:lnTo>
                <a:lnTo>
                  <a:pt x="1263" y="1815"/>
                </a:lnTo>
                <a:lnTo>
                  <a:pt x="1269" y="1815"/>
                </a:lnTo>
                <a:lnTo>
                  <a:pt x="1269" y="1828"/>
                </a:lnTo>
                <a:lnTo>
                  <a:pt x="1276" y="1828"/>
                </a:lnTo>
                <a:lnTo>
                  <a:pt x="1276" y="1841"/>
                </a:lnTo>
                <a:lnTo>
                  <a:pt x="1283" y="1841"/>
                </a:lnTo>
                <a:lnTo>
                  <a:pt x="1283" y="1854"/>
                </a:lnTo>
                <a:lnTo>
                  <a:pt x="1289" y="1854"/>
                </a:lnTo>
                <a:lnTo>
                  <a:pt x="1289" y="1841"/>
                </a:lnTo>
                <a:lnTo>
                  <a:pt x="1296" y="1841"/>
                </a:lnTo>
                <a:lnTo>
                  <a:pt x="1296" y="1808"/>
                </a:lnTo>
                <a:lnTo>
                  <a:pt x="1302" y="1808"/>
                </a:lnTo>
                <a:lnTo>
                  <a:pt x="1302" y="1774"/>
                </a:lnTo>
                <a:lnTo>
                  <a:pt x="1309" y="1774"/>
                </a:lnTo>
                <a:lnTo>
                  <a:pt x="1309" y="1740"/>
                </a:lnTo>
                <a:lnTo>
                  <a:pt x="1315" y="1740"/>
                </a:lnTo>
                <a:lnTo>
                  <a:pt x="1315" y="1707"/>
                </a:lnTo>
                <a:lnTo>
                  <a:pt x="1323" y="1707"/>
                </a:lnTo>
                <a:lnTo>
                  <a:pt x="1323" y="1639"/>
                </a:lnTo>
                <a:lnTo>
                  <a:pt x="1330" y="1639"/>
                </a:lnTo>
                <a:lnTo>
                  <a:pt x="1330" y="1479"/>
                </a:lnTo>
                <a:lnTo>
                  <a:pt x="1336" y="1479"/>
                </a:lnTo>
                <a:lnTo>
                  <a:pt x="1336" y="1311"/>
                </a:lnTo>
                <a:lnTo>
                  <a:pt x="1343" y="1311"/>
                </a:lnTo>
                <a:lnTo>
                  <a:pt x="1343" y="1143"/>
                </a:lnTo>
                <a:lnTo>
                  <a:pt x="1349" y="1143"/>
                </a:lnTo>
                <a:lnTo>
                  <a:pt x="1349" y="975"/>
                </a:lnTo>
                <a:lnTo>
                  <a:pt x="1356" y="975"/>
                </a:lnTo>
                <a:lnTo>
                  <a:pt x="1356" y="807"/>
                </a:lnTo>
                <a:lnTo>
                  <a:pt x="1363" y="807"/>
                </a:lnTo>
                <a:lnTo>
                  <a:pt x="1363" y="659"/>
                </a:lnTo>
                <a:lnTo>
                  <a:pt x="1369" y="659"/>
                </a:lnTo>
                <a:lnTo>
                  <a:pt x="1369" y="519"/>
                </a:lnTo>
                <a:lnTo>
                  <a:pt x="1377" y="519"/>
                </a:lnTo>
                <a:lnTo>
                  <a:pt x="1377" y="377"/>
                </a:lnTo>
                <a:lnTo>
                  <a:pt x="1382" y="377"/>
                </a:lnTo>
                <a:lnTo>
                  <a:pt x="1382" y="243"/>
                </a:lnTo>
                <a:lnTo>
                  <a:pt x="1390" y="243"/>
                </a:lnTo>
                <a:lnTo>
                  <a:pt x="1390" y="102"/>
                </a:lnTo>
                <a:lnTo>
                  <a:pt x="1396" y="102"/>
                </a:lnTo>
                <a:lnTo>
                  <a:pt x="1396" y="0"/>
                </a:lnTo>
                <a:lnTo>
                  <a:pt x="1403" y="0"/>
                </a:lnTo>
                <a:lnTo>
                  <a:pt x="1403" y="35"/>
                </a:lnTo>
                <a:lnTo>
                  <a:pt x="1410" y="35"/>
                </a:lnTo>
                <a:lnTo>
                  <a:pt x="1410" y="88"/>
                </a:lnTo>
                <a:lnTo>
                  <a:pt x="1416" y="88"/>
                </a:lnTo>
                <a:lnTo>
                  <a:pt x="1416" y="142"/>
                </a:lnTo>
                <a:lnTo>
                  <a:pt x="1423" y="142"/>
                </a:lnTo>
                <a:lnTo>
                  <a:pt x="1423" y="188"/>
                </a:lnTo>
                <a:lnTo>
                  <a:pt x="1429" y="188"/>
                </a:lnTo>
                <a:lnTo>
                  <a:pt x="1429" y="250"/>
                </a:lnTo>
                <a:lnTo>
                  <a:pt x="1437" y="250"/>
                </a:lnTo>
                <a:lnTo>
                  <a:pt x="1437" y="330"/>
                </a:lnTo>
                <a:lnTo>
                  <a:pt x="1444" y="330"/>
                </a:lnTo>
                <a:lnTo>
                  <a:pt x="1444" y="451"/>
                </a:lnTo>
                <a:lnTo>
                  <a:pt x="1450" y="451"/>
                </a:lnTo>
                <a:lnTo>
                  <a:pt x="1450" y="571"/>
                </a:lnTo>
                <a:lnTo>
                  <a:pt x="1457" y="571"/>
                </a:lnTo>
                <a:lnTo>
                  <a:pt x="1457" y="693"/>
                </a:lnTo>
                <a:lnTo>
                  <a:pt x="1463" y="693"/>
                </a:lnTo>
                <a:lnTo>
                  <a:pt x="1463" y="814"/>
                </a:lnTo>
                <a:lnTo>
                  <a:pt x="1470" y="814"/>
                </a:lnTo>
                <a:lnTo>
                  <a:pt x="1470" y="928"/>
                </a:lnTo>
                <a:lnTo>
                  <a:pt x="1476" y="928"/>
                </a:lnTo>
                <a:lnTo>
                  <a:pt x="1476" y="1016"/>
                </a:lnTo>
                <a:lnTo>
                  <a:pt x="1483" y="1016"/>
                </a:lnTo>
                <a:lnTo>
                  <a:pt x="1483" y="1083"/>
                </a:lnTo>
                <a:lnTo>
                  <a:pt x="1491" y="1083"/>
                </a:lnTo>
                <a:lnTo>
                  <a:pt x="1491" y="1156"/>
                </a:lnTo>
                <a:lnTo>
                  <a:pt x="1496" y="1156"/>
                </a:lnTo>
                <a:lnTo>
                  <a:pt x="1496" y="1230"/>
                </a:lnTo>
                <a:lnTo>
                  <a:pt x="1504" y="1230"/>
                </a:lnTo>
                <a:lnTo>
                  <a:pt x="1504" y="1303"/>
                </a:lnTo>
                <a:lnTo>
                  <a:pt x="1510" y="1303"/>
                </a:lnTo>
                <a:lnTo>
                  <a:pt x="1510" y="1357"/>
                </a:lnTo>
                <a:lnTo>
                  <a:pt x="1517" y="1357"/>
                </a:lnTo>
                <a:lnTo>
                  <a:pt x="1517" y="1337"/>
                </a:lnTo>
                <a:lnTo>
                  <a:pt x="1524" y="1337"/>
                </a:lnTo>
                <a:lnTo>
                  <a:pt x="1524" y="1311"/>
                </a:lnTo>
                <a:lnTo>
                  <a:pt x="1530" y="1311"/>
                </a:lnTo>
                <a:lnTo>
                  <a:pt x="1530" y="1284"/>
                </a:lnTo>
                <a:lnTo>
                  <a:pt x="1537" y="1284"/>
                </a:lnTo>
                <a:lnTo>
                  <a:pt x="1537" y="1264"/>
                </a:lnTo>
                <a:lnTo>
                  <a:pt x="1543" y="1264"/>
                </a:lnTo>
                <a:lnTo>
                  <a:pt x="1543" y="1236"/>
                </a:lnTo>
                <a:lnTo>
                  <a:pt x="1550" y="1236"/>
                </a:lnTo>
                <a:lnTo>
                  <a:pt x="1550" y="1197"/>
                </a:lnTo>
                <a:lnTo>
                  <a:pt x="1558" y="1197"/>
                </a:lnTo>
                <a:lnTo>
                  <a:pt x="1558" y="1143"/>
                </a:lnTo>
                <a:lnTo>
                  <a:pt x="1564" y="1143"/>
                </a:lnTo>
                <a:lnTo>
                  <a:pt x="1564" y="1089"/>
                </a:lnTo>
                <a:lnTo>
                  <a:pt x="1571" y="1089"/>
                </a:lnTo>
                <a:lnTo>
                  <a:pt x="1571" y="1029"/>
                </a:lnTo>
                <a:lnTo>
                  <a:pt x="1578" y="1029"/>
                </a:lnTo>
                <a:lnTo>
                  <a:pt x="1578" y="975"/>
                </a:lnTo>
                <a:lnTo>
                  <a:pt x="1584" y="975"/>
                </a:lnTo>
                <a:lnTo>
                  <a:pt x="1584" y="921"/>
                </a:lnTo>
                <a:lnTo>
                  <a:pt x="1591" y="921"/>
                </a:lnTo>
                <a:lnTo>
                  <a:pt x="1591" y="902"/>
                </a:lnTo>
                <a:lnTo>
                  <a:pt x="1597" y="902"/>
                </a:lnTo>
                <a:lnTo>
                  <a:pt x="1618" y="902"/>
                </a:lnTo>
                <a:lnTo>
                  <a:pt x="1625" y="902"/>
                </a:lnTo>
                <a:lnTo>
                  <a:pt x="1625" y="907"/>
                </a:lnTo>
                <a:lnTo>
                  <a:pt x="1631" y="907"/>
                </a:lnTo>
                <a:lnTo>
                  <a:pt x="1631" y="935"/>
                </a:lnTo>
                <a:lnTo>
                  <a:pt x="1638" y="935"/>
                </a:lnTo>
                <a:lnTo>
                  <a:pt x="1638" y="982"/>
                </a:lnTo>
                <a:lnTo>
                  <a:pt x="1644" y="982"/>
                </a:lnTo>
                <a:lnTo>
                  <a:pt x="1644" y="1021"/>
                </a:lnTo>
                <a:lnTo>
                  <a:pt x="1651" y="1021"/>
                </a:lnTo>
                <a:lnTo>
                  <a:pt x="1651" y="1070"/>
                </a:lnTo>
                <a:lnTo>
                  <a:pt x="1659" y="1070"/>
                </a:lnTo>
                <a:lnTo>
                  <a:pt x="1659" y="1109"/>
                </a:lnTo>
                <a:lnTo>
                  <a:pt x="1664" y="1109"/>
                </a:lnTo>
                <a:lnTo>
                  <a:pt x="1664" y="1156"/>
                </a:lnTo>
                <a:lnTo>
                  <a:pt x="1672" y="1156"/>
                </a:lnTo>
                <a:lnTo>
                  <a:pt x="1672" y="1203"/>
                </a:lnTo>
                <a:lnTo>
                  <a:pt x="1678" y="1203"/>
                </a:lnTo>
                <a:lnTo>
                  <a:pt x="1678" y="1257"/>
                </a:lnTo>
                <a:lnTo>
                  <a:pt x="1685" y="1257"/>
                </a:lnTo>
                <a:lnTo>
                  <a:pt x="1685" y="1303"/>
                </a:lnTo>
                <a:lnTo>
                  <a:pt x="1692" y="1303"/>
                </a:lnTo>
                <a:lnTo>
                  <a:pt x="1692" y="1357"/>
                </a:lnTo>
                <a:lnTo>
                  <a:pt x="1698" y="1357"/>
                </a:lnTo>
                <a:lnTo>
                  <a:pt x="1698" y="1404"/>
                </a:lnTo>
                <a:lnTo>
                  <a:pt x="1705" y="1404"/>
                </a:lnTo>
                <a:lnTo>
                  <a:pt x="1705" y="1451"/>
                </a:lnTo>
                <a:lnTo>
                  <a:pt x="1711" y="1451"/>
                </a:lnTo>
                <a:lnTo>
                  <a:pt x="1711" y="1432"/>
                </a:lnTo>
                <a:lnTo>
                  <a:pt x="1718" y="1432"/>
                </a:lnTo>
                <a:lnTo>
                  <a:pt x="1718" y="1412"/>
                </a:lnTo>
                <a:lnTo>
                  <a:pt x="1724" y="1412"/>
                </a:lnTo>
                <a:lnTo>
                  <a:pt x="1724" y="1384"/>
                </a:lnTo>
                <a:lnTo>
                  <a:pt x="1732" y="1384"/>
                </a:lnTo>
                <a:lnTo>
                  <a:pt x="1732" y="1357"/>
                </a:lnTo>
                <a:lnTo>
                  <a:pt x="1739" y="1357"/>
                </a:lnTo>
                <a:lnTo>
                  <a:pt x="1739" y="1337"/>
                </a:lnTo>
                <a:lnTo>
                  <a:pt x="1745" y="1337"/>
                </a:lnTo>
                <a:lnTo>
                  <a:pt x="1745" y="1311"/>
                </a:lnTo>
                <a:lnTo>
                  <a:pt x="1752" y="1311"/>
                </a:lnTo>
                <a:lnTo>
                  <a:pt x="1752" y="1277"/>
                </a:lnTo>
                <a:lnTo>
                  <a:pt x="1758" y="1277"/>
                </a:lnTo>
                <a:lnTo>
                  <a:pt x="1758" y="1249"/>
                </a:lnTo>
                <a:lnTo>
                  <a:pt x="1765" y="1249"/>
                </a:lnTo>
                <a:lnTo>
                  <a:pt x="1765" y="1223"/>
                </a:lnTo>
                <a:lnTo>
                  <a:pt x="1773" y="1223"/>
                </a:lnTo>
                <a:lnTo>
                  <a:pt x="1773" y="1189"/>
                </a:lnTo>
                <a:lnTo>
                  <a:pt x="1778" y="1189"/>
                </a:lnTo>
                <a:lnTo>
                  <a:pt x="1778" y="1163"/>
                </a:lnTo>
                <a:lnTo>
                  <a:pt x="1786" y="1163"/>
                </a:lnTo>
                <a:lnTo>
                  <a:pt x="1786" y="1130"/>
                </a:lnTo>
              </a:path>
            </a:pathLst>
          </a:custGeom>
          <a:noFill/>
          <a:ln w="3175">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6618" name="Freeform 14"/>
          <p:cNvSpPr>
            <a:spLocks/>
          </p:cNvSpPr>
          <p:nvPr/>
        </p:nvSpPr>
        <p:spPr bwMode="auto">
          <a:xfrm>
            <a:off x="3203575" y="1843088"/>
            <a:ext cx="892175" cy="1631950"/>
          </a:xfrm>
          <a:custGeom>
            <a:avLst/>
            <a:gdLst>
              <a:gd name="T0" fmla="*/ 2147483647 w 1684"/>
              <a:gd name="T1" fmla="*/ 2147483647 h 3084"/>
              <a:gd name="T2" fmla="*/ 2147483647 w 1684"/>
              <a:gd name="T3" fmla="*/ 2147483647 h 3084"/>
              <a:gd name="T4" fmla="*/ 2147483647 w 1684"/>
              <a:gd name="T5" fmla="*/ 2147483647 h 3084"/>
              <a:gd name="T6" fmla="*/ 2147483647 w 1684"/>
              <a:gd name="T7" fmla="*/ 2147483647 h 3084"/>
              <a:gd name="T8" fmla="*/ 2147483647 w 1684"/>
              <a:gd name="T9" fmla="*/ 2147483647 h 3084"/>
              <a:gd name="T10" fmla="*/ 2147483647 w 1684"/>
              <a:gd name="T11" fmla="*/ 2147483647 h 3084"/>
              <a:gd name="T12" fmla="*/ 2147483647 w 1684"/>
              <a:gd name="T13" fmla="*/ 2147483647 h 3084"/>
              <a:gd name="T14" fmla="*/ 2147483647 w 1684"/>
              <a:gd name="T15" fmla="*/ 2147483647 h 3084"/>
              <a:gd name="T16" fmla="*/ 2147483647 w 1684"/>
              <a:gd name="T17" fmla="*/ 2147483647 h 3084"/>
              <a:gd name="T18" fmla="*/ 2147483647 w 1684"/>
              <a:gd name="T19" fmla="*/ 2147483647 h 3084"/>
              <a:gd name="T20" fmla="*/ 2147483647 w 1684"/>
              <a:gd name="T21" fmla="*/ 2147483647 h 3084"/>
              <a:gd name="T22" fmla="*/ 2147483647 w 1684"/>
              <a:gd name="T23" fmla="*/ 2147483647 h 3084"/>
              <a:gd name="T24" fmla="*/ 2147483647 w 1684"/>
              <a:gd name="T25" fmla="*/ 2147483647 h 3084"/>
              <a:gd name="T26" fmla="*/ 2147483647 w 1684"/>
              <a:gd name="T27" fmla="*/ 2147483647 h 3084"/>
              <a:gd name="T28" fmla="*/ 2147483647 w 1684"/>
              <a:gd name="T29" fmla="*/ 2147483647 h 3084"/>
              <a:gd name="T30" fmla="*/ 2147483647 w 1684"/>
              <a:gd name="T31" fmla="*/ 2147483647 h 3084"/>
              <a:gd name="T32" fmla="*/ 2147483647 w 1684"/>
              <a:gd name="T33" fmla="*/ 2147483647 h 3084"/>
              <a:gd name="T34" fmla="*/ 2147483647 w 1684"/>
              <a:gd name="T35" fmla="*/ 2147483647 h 3084"/>
              <a:gd name="T36" fmla="*/ 2147483647 w 1684"/>
              <a:gd name="T37" fmla="*/ 2147483647 h 3084"/>
              <a:gd name="T38" fmla="*/ 2147483647 w 1684"/>
              <a:gd name="T39" fmla="*/ 2147483647 h 3084"/>
              <a:gd name="T40" fmla="*/ 2147483647 w 1684"/>
              <a:gd name="T41" fmla="*/ 2147483647 h 3084"/>
              <a:gd name="T42" fmla="*/ 2147483647 w 1684"/>
              <a:gd name="T43" fmla="*/ 2147483647 h 3084"/>
              <a:gd name="T44" fmla="*/ 2147483647 w 1684"/>
              <a:gd name="T45" fmla="*/ 2147483647 h 3084"/>
              <a:gd name="T46" fmla="*/ 2147483647 w 1684"/>
              <a:gd name="T47" fmla="*/ 2147483647 h 3084"/>
              <a:gd name="T48" fmla="*/ 2147483647 w 1684"/>
              <a:gd name="T49" fmla="*/ 2147483647 h 3084"/>
              <a:gd name="T50" fmla="*/ 2147483647 w 1684"/>
              <a:gd name="T51" fmla="*/ 2147483647 h 3084"/>
              <a:gd name="T52" fmla="*/ 2147483647 w 1684"/>
              <a:gd name="T53" fmla="*/ 2147483647 h 3084"/>
              <a:gd name="T54" fmla="*/ 2147483647 w 1684"/>
              <a:gd name="T55" fmla="*/ 2147483647 h 3084"/>
              <a:gd name="T56" fmla="*/ 2147483647 w 1684"/>
              <a:gd name="T57" fmla="*/ 2147483647 h 3084"/>
              <a:gd name="T58" fmla="*/ 2147483647 w 1684"/>
              <a:gd name="T59" fmla="*/ 2147483647 h 3084"/>
              <a:gd name="T60" fmla="*/ 2147483647 w 1684"/>
              <a:gd name="T61" fmla="*/ 2147483647 h 3084"/>
              <a:gd name="T62" fmla="*/ 2147483647 w 1684"/>
              <a:gd name="T63" fmla="*/ 2147483647 h 3084"/>
              <a:gd name="T64" fmla="*/ 2147483647 w 1684"/>
              <a:gd name="T65" fmla="*/ 2147483647 h 3084"/>
              <a:gd name="T66" fmla="*/ 2147483647 w 1684"/>
              <a:gd name="T67" fmla="*/ 2147483647 h 3084"/>
              <a:gd name="T68" fmla="*/ 2147483647 w 1684"/>
              <a:gd name="T69" fmla="*/ 2147483647 h 3084"/>
              <a:gd name="T70" fmla="*/ 2147483647 w 1684"/>
              <a:gd name="T71" fmla="*/ 2147483647 h 3084"/>
              <a:gd name="T72" fmla="*/ 2147483647 w 1684"/>
              <a:gd name="T73" fmla="*/ 2147483647 h 3084"/>
              <a:gd name="T74" fmla="*/ 2147483647 w 1684"/>
              <a:gd name="T75" fmla="*/ 2147483647 h 3084"/>
              <a:gd name="T76" fmla="*/ 2147483647 w 1684"/>
              <a:gd name="T77" fmla="*/ 2147483647 h 3084"/>
              <a:gd name="T78" fmla="*/ 2147483647 w 1684"/>
              <a:gd name="T79" fmla="*/ 2147483647 h 3084"/>
              <a:gd name="T80" fmla="*/ 2147483647 w 1684"/>
              <a:gd name="T81" fmla="*/ 2147483647 h 3084"/>
              <a:gd name="T82" fmla="*/ 2147483647 w 1684"/>
              <a:gd name="T83" fmla="*/ 2147483647 h 3084"/>
              <a:gd name="T84" fmla="*/ 2147483647 w 1684"/>
              <a:gd name="T85" fmla="*/ 2147483647 h 3084"/>
              <a:gd name="T86" fmla="*/ 2147483647 w 1684"/>
              <a:gd name="T87" fmla="*/ 2147483647 h 3084"/>
              <a:gd name="T88" fmla="*/ 2147483647 w 1684"/>
              <a:gd name="T89" fmla="*/ 2147483647 h 3084"/>
              <a:gd name="T90" fmla="*/ 2147483647 w 1684"/>
              <a:gd name="T91" fmla="*/ 2147483647 h 3084"/>
              <a:gd name="T92" fmla="*/ 2147483647 w 1684"/>
              <a:gd name="T93" fmla="*/ 2147483647 h 3084"/>
              <a:gd name="T94" fmla="*/ 2147483647 w 1684"/>
              <a:gd name="T95" fmla="*/ 2147483647 h 3084"/>
              <a:gd name="T96" fmla="*/ 2147483647 w 1684"/>
              <a:gd name="T97" fmla="*/ 2147483647 h 3084"/>
              <a:gd name="T98" fmla="*/ 2147483647 w 1684"/>
              <a:gd name="T99" fmla="*/ 2147483647 h 3084"/>
              <a:gd name="T100" fmla="*/ 2147483647 w 1684"/>
              <a:gd name="T101" fmla="*/ 2147483647 h 3084"/>
              <a:gd name="T102" fmla="*/ 2147483647 w 1684"/>
              <a:gd name="T103" fmla="*/ 2147483647 h 3084"/>
              <a:gd name="T104" fmla="*/ 2147483647 w 1684"/>
              <a:gd name="T105" fmla="*/ 2147483647 h 3084"/>
              <a:gd name="T106" fmla="*/ 2147483647 w 1684"/>
              <a:gd name="T107" fmla="*/ 2147483647 h 3084"/>
              <a:gd name="T108" fmla="*/ 2147483647 w 1684"/>
              <a:gd name="T109" fmla="*/ 2147483647 h 3084"/>
              <a:gd name="T110" fmla="*/ 2147483647 w 1684"/>
              <a:gd name="T111" fmla="*/ 2147483647 h 3084"/>
              <a:gd name="T112" fmla="*/ 2147483647 w 1684"/>
              <a:gd name="T113" fmla="*/ 2147483647 h 3084"/>
              <a:gd name="T114" fmla="*/ 2147483647 w 1684"/>
              <a:gd name="T115" fmla="*/ 2147483647 h 3084"/>
              <a:gd name="T116" fmla="*/ 2147483647 w 1684"/>
              <a:gd name="T117" fmla="*/ 2147483647 h 3084"/>
              <a:gd name="T118" fmla="*/ 2147483647 w 1684"/>
              <a:gd name="T119" fmla="*/ 2147483647 h 3084"/>
              <a:gd name="T120" fmla="*/ 2147483647 w 1684"/>
              <a:gd name="T121" fmla="*/ 2147483647 h 3084"/>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1684" h="3084">
                <a:moveTo>
                  <a:pt x="0" y="3084"/>
                </a:moveTo>
                <a:lnTo>
                  <a:pt x="0" y="3029"/>
                </a:lnTo>
                <a:lnTo>
                  <a:pt x="7" y="3029"/>
                </a:lnTo>
                <a:lnTo>
                  <a:pt x="7" y="2970"/>
                </a:lnTo>
                <a:lnTo>
                  <a:pt x="13" y="2970"/>
                </a:lnTo>
                <a:lnTo>
                  <a:pt x="13" y="2915"/>
                </a:lnTo>
                <a:lnTo>
                  <a:pt x="20" y="2915"/>
                </a:lnTo>
                <a:lnTo>
                  <a:pt x="20" y="2861"/>
                </a:lnTo>
                <a:lnTo>
                  <a:pt x="27" y="2861"/>
                </a:lnTo>
                <a:lnTo>
                  <a:pt x="27" y="2801"/>
                </a:lnTo>
                <a:lnTo>
                  <a:pt x="33" y="2801"/>
                </a:lnTo>
                <a:lnTo>
                  <a:pt x="33" y="2740"/>
                </a:lnTo>
                <a:lnTo>
                  <a:pt x="40" y="2740"/>
                </a:lnTo>
                <a:lnTo>
                  <a:pt x="40" y="2673"/>
                </a:lnTo>
                <a:lnTo>
                  <a:pt x="46" y="2673"/>
                </a:lnTo>
                <a:lnTo>
                  <a:pt x="46" y="2607"/>
                </a:lnTo>
                <a:lnTo>
                  <a:pt x="54" y="2607"/>
                </a:lnTo>
                <a:lnTo>
                  <a:pt x="54" y="2533"/>
                </a:lnTo>
                <a:lnTo>
                  <a:pt x="61" y="2533"/>
                </a:lnTo>
                <a:lnTo>
                  <a:pt x="61" y="2465"/>
                </a:lnTo>
                <a:lnTo>
                  <a:pt x="67" y="2465"/>
                </a:lnTo>
                <a:lnTo>
                  <a:pt x="67" y="2392"/>
                </a:lnTo>
                <a:lnTo>
                  <a:pt x="74" y="2392"/>
                </a:lnTo>
                <a:lnTo>
                  <a:pt x="74" y="2324"/>
                </a:lnTo>
                <a:lnTo>
                  <a:pt x="80" y="2324"/>
                </a:lnTo>
                <a:lnTo>
                  <a:pt x="80" y="2264"/>
                </a:lnTo>
                <a:lnTo>
                  <a:pt x="87" y="2264"/>
                </a:lnTo>
                <a:lnTo>
                  <a:pt x="87" y="2210"/>
                </a:lnTo>
                <a:lnTo>
                  <a:pt x="93" y="2210"/>
                </a:lnTo>
                <a:lnTo>
                  <a:pt x="93" y="2163"/>
                </a:lnTo>
                <a:lnTo>
                  <a:pt x="100" y="2163"/>
                </a:lnTo>
                <a:lnTo>
                  <a:pt x="100" y="2109"/>
                </a:lnTo>
                <a:lnTo>
                  <a:pt x="108" y="2109"/>
                </a:lnTo>
                <a:lnTo>
                  <a:pt x="108" y="2056"/>
                </a:lnTo>
                <a:lnTo>
                  <a:pt x="113" y="2056"/>
                </a:lnTo>
                <a:lnTo>
                  <a:pt x="113" y="2002"/>
                </a:lnTo>
                <a:lnTo>
                  <a:pt x="121" y="2002"/>
                </a:lnTo>
                <a:lnTo>
                  <a:pt x="121" y="1961"/>
                </a:lnTo>
                <a:lnTo>
                  <a:pt x="127" y="1961"/>
                </a:lnTo>
                <a:lnTo>
                  <a:pt x="127" y="1920"/>
                </a:lnTo>
                <a:lnTo>
                  <a:pt x="134" y="1920"/>
                </a:lnTo>
                <a:lnTo>
                  <a:pt x="134" y="1888"/>
                </a:lnTo>
                <a:lnTo>
                  <a:pt x="141" y="1888"/>
                </a:lnTo>
                <a:lnTo>
                  <a:pt x="141" y="1847"/>
                </a:lnTo>
                <a:lnTo>
                  <a:pt x="149" y="1847"/>
                </a:lnTo>
                <a:lnTo>
                  <a:pt x="149" y="1808"/>
                </a:lnTo>
                <a:lnTo>
                  <a:pt x="154" y="1808"/>
                </a:lnTo>
                <a:lnTo>
                  <a:pt x="154" y="1767"/>
                </a:lnTo>
                <a:lnTo>
                  <a:pt x="162" y="1767"/>
                </a:lnTo>
                <a:lnTo>
                  <a:pt x="162" y="1733"/>
                </a:lnTo>
                <a:lnTo>
                  <a:pt x="168" y="1733"/>
                </a:lnTo>
                <a:lnTo>
                  <a:pt x="168" y="1706"/>
                </a:lnTo>
                <a:lnTo>
                  <a:pt x="175" y="1706"/>
                </a:lnTo>
                <a:lnTo>
                  <a:pt x="175" y="1679"/>
                </a:lnTo>
                <a:lnTo>
                  <a:pt x="181" y="1679"/>
                </a:lnTo>
                <a:lnTo>
                  <a:pt x="181" y="1653"/>
                </a:lnTo>
                <a:lnTo>
                  <a:pt x="188" y="1653"/>
                </a:lnTo>
                <a:lnTo>
                  <a:pt x="188" y="1625"/>
                </a:lnTo>
                <a:lnTo>
                  <a:pt x="195" y="1625"/>
                </a:lnTo>
                <a:lnTo>
                  <a:pt x="195" y="1599"/>
                </a:lnTo>
                <a:lnTo>
                  <a:pt x="201" y="1599"/>
                </a:lnTo>
                <a:lnTo>
                  <a:pt x="201" y="1565"/>
                </a:lnTo>
                <a:lnTo>
                  <a:pt x="208" y="1565"/>
                </a:lnTo>
                <a:lnTo>
                  <a:pt x="208" y="1532"/>
                </a:lnTo>
                <a:lnTo>
                  <a:pt x="214" y="1532"/>
                </a:lnTo>
                <a:lnTo>
                  <a:pt x="214" y="1491"/>
                </a:lnTo>
                <a:lnTo>
                  <a:pt x="222" y="1491"/>
                </a:lnTo>
                <a:lnTo>
                  <a:pt x="222" y="1457"/>
                </a:lnTo>
                <a:lnTo>
                  <a:pt x="229" y="1457"/>
                </a:lnTo>
                <a:lnTo>
                  <a:pt x="229" y="1418"/>
                </a:lnTo>
                <a:lnTo>
                  <a:pt x="235" y="1418"/>
                </a:lnTo>
                <a:lnTo>
                  <a:pt x="235" y="1384"/>
                </a:lnTo>
                <a:lnTo>
                  <a:pt x="242" y="1384"/>
                </a:lnTo>
                <a:lnTo>
                  <a:pt x="242" y="1343"/>
                </a:lnTo>
                <a:lnTo>
                  <a:pt x="248" y="1343"/>
                </a:lnTo>
                <a:lnTo>
                  <a:pt x="248" y="1289"/>
                </a:lnTo>
                <a:lnTo>
                  <a:pt x="255" y="1289"/>
                </a:lnTo>
                <a:lnTo>
                  <a:pt x="255" y="1229"/>
                </a:lnTo>
                <a:lnTo>
                  <a:pt x="261" y="1229"/>
                </a:lnTo>
                <a:lnTo>
                  <a:pt x="261" y="1169"/>
                </a:lnTo>
                <a:lnTo>
                  <a:pt x="268" y="1169"/>
                </a:lnTo>
                <a:lnTo>
                  <a:pt x="268" y="1108"/>
                </a:lnTo>
                <a:lnTo>
                  <a:pt x="276" y="1108"/>
                </a:lnTo>
                <a:lnTo>
                  <a:pt x="276" y="1048"/>
                </a:lnTo>
                <a:lnTo>
                  <a:pt x="281" y="1048"/>
                </a:lnTo>
                <a:lnTo>
                  <a:pt x="281" y="988"/>
                </a:lnTo>
                <a:lnTo>
                  <a:pt x="289" y="988"/>
                </a:lnTo>
                <a:lnTo>
                  <a:pt x="289" y="921"/>
                </a:lnTo>
                <a:lnTo>
                  <a:pt x="295" y="921"/>
                </a:lnTo>
                <a:lnTo>
                  <a:pt x="295" y="854"/>
                </a:lnTo>
                <a:lnTo>
                  <a:pt x="302" y="854"/>
                </a:lnTo>
                <a:lnTo>
                  <a:pt x="302" y="779"/>
                </a:lnTo>
                <a:lnTo>
                  <a:pt x="309" y="779"/>
                </a:lnTo>
                <a:lnTo>
                  <a:pt x="309" y="712"/>
                </a:lnTo>
                <a:lnTo>
                  <a:pt x="315" y="712"/>
                </a:lnTo>
                <a:lnTo>
                  <a:pt x="315" y="639"/>
                </a:lnTo>
                <a:lnTo>
                  <a:pt x="322" y="639"/>
                </a:lnTo>
                <a:lnTo>
                  <a:pt x="322" y="572"/>
                </a:lnTo>
                <a:lnTo>
                  <a:pt x="328" y="572"/>
                </a:lnTo>
                <a:lnTo>
                  <a:pt x="328" y="504"/>
                </a:lnTo>
                <a:lnTo>
                  <a:pt x="336" y="504"/>
                </a:lnTo>
                <a:lnTo>
                  <a:pt x="336" y="490"/>
                </a:lnTo>
                <a:lnTo>
                  <a:pt x="341" y="490"/>
                </a:lnTo>
                <a:lnTo>
                  <a:pt x="341" y="471"/>
                </a:lnTo>
                <a:lnTo>
                  <a:pt x="349" y="471"/>
                </a:lnTo>
                <a:lnTo>
                  <a:pt x="349" y="456"/>
                </a:lnTo>
                <a:lnTo>
                  <a:pt x="356" y="456"/>
                </a:lnTo>
                <a:lnTo>
                  <a:pt x="356" y="437"/>
                </a:lnTo>
                <a:lnTo>
                  <a:pt x="362" y="437"/>
                </a:lnTo>
                <a:lnTo>
                  <a:pt x="362" y="417"/>
                </a:lnTo>
                <a:lnTo>
                  <a:pt x="369" y="417"/>
                </a:lnTo>
                <a:lnTo>
                  <a:pt x="369" y="404"/>
                </a:lnTo>
                <a:lnTo>
                  <a:pt x="375" y="404"/>
                </a:lnTo>
                <a:lnTo>
                  <a:pt x="375" y="443"/>
                </a:lnTo>
                <a:lnTo>
                  <a:pt x="382" y="443"/>
                </a:lnTo>
                <a:lnTo>
                  <a:pt x="382" y="504"/>
                </a:lnTo>
                <a:lnTo>
                  <a:pt x="390" y="504"/>
                </a:lnTo>
                <a:lnTo>
                  <a:pt x="390" y="572"/>
                </a:lnTo>
                <a:lnTo>
                  <a:pt x="395" y="572"/>
                </a:lnTo>
                <a:lnTo>
                  <a:pt x="395" y="639"/>
                </a:lnTo>
                <a:lnTo>
                  <a:pt x="403" y="639"/>
                </a:lnTo>
                <a:lnTo>
                  <a:pt x="403" y="699"/>
                </a:lnTo>
                <a:lnTo>
                  <a:pt x="409" y="699"/>
                </a:lnTo>
                <a:lnTo>
                  <a:pt x="409" y="766"/>
                </a:lnTo>
                <a:lnTo>
                  <a:pt x="416" y="766"/>
                </a:lnTo>
                <a:lnTo>
                  <a:pt x="416" y="833"/>
                </a:lnTo>
                <a:lnTo>
                  <a:pt x="422" y="833"/>
                </a:lnTo>
                <a:lnTo>
                  <a:pt x="422" y="914"/>
                </a:lnTo>
                <a:lnTo>
                  <a:pt x="429" y="914"/>
                </a:lnTo>
                <a:lnTo>
                  <a:pt x="429" y="988"/>
                </a:lnTo>
                <a:lnTo>
                  <a:pt x="436" y="988"/>
                </a:lnTo>
                <a:lnTo>
                  <a:pt x="436" y="1068"/>
                </a:lnTo>
                <a:lnTo>
                  <a:pt x="442" y="1068"/>
                </a:lnTo>
                <a:lnTo>
                  <a:pt x="442" y="1149"/>
                </a:lnTo>
                <a:lnTo>
                  <a:pt x="449" y="1149"/>
                </a:lnTo>
                <a:lnTo>
                  <a:pt x="449" y="1229"/>
                </a:lnTo>
                <a:lnTo>
                  <a:pt x="455" y="1229"/>
                </a:lnTo>
                <a:lnTo>
                  <a:pt x="455" y="1304"/>
                </a:lnTo>
                <a:lnTo>
                  <a:pt x="463" y="1304"/>
                </a:lnTo>
                <a:lnTo>
                  <a:pt x="463" y="1364"/>
                </a:lnTo>
                <a:lnTo>
                  <a:pt x="470" y="1364"/>
                </a:lnTo>
                <a:lnTo>
                  <a:pt x="470" y="1418"/>
                </a:lnTo>
                <a:lnTo>
                  <a:pt x="476" y="1418"/>
                </a:lnTo>
                <a:lnTo>
                  <a:pt x="476" y="1464"/>
                </a:lnTo>
                <a:lnTo>
                  <a:pt x="483" y="1464"/>
                </a:lnTo>
                <a:lnTo>
                  <a:pt x="483" y="1519"/>
                </a:lnTo>
                <a:lnTo>
                  <a:pt x="489" y="1519"/>
                </a:lnTo>
                <a:lnTo>
                  <a:pt x="489" y="1565"/>
                </a:lnTo>
                <a:lnTo>
                  <a:pt x="496" y="1565"/>
                </a:lnTo>
                <a:lnTo>
                  <a:pt x="496" y="1619"/>
                </a:lnTo>
                <a:lnTo>
                  <a:pt x="504" y="1619"/>
                </a:lnTo>
                <a:lnTo>
                  <a:pt x="504" y="1666"/>
                </a:lnTo>
                <a:lnTo>
                  <a:pt x="509" y="1666"/>
                </a:lnTo>
                <a:lnTo>
                  <a:pt x="509" y="1692"/>
                </a:lnTo>
                <a:lnTo>
                  <a:pt x="517" y="1692"/>
                </a:lnTo>
                <a:lnTo>
                  <a:pt x="517" y="1720"/>
                </a:lnTo>
                <a:lnTo>
                  <a:pt x="524" y="1720"/>
                </a:lnTo>
                <a:lnTo>
                  <a:pt x="524" y="1739"/>
                </a:lnTo>
                <a:lnTo>
                  <a:pt x="530" y="1739"/>
                </a:lnTo>
                <a:lnTo>
                  <a:pt x="530" y="1767"/>
                </a:lnTo>
                <a:lnTo>
                  <a:pt x="537" y="1767"/>
                </a:lnTo>
                <a:lnTo>
                  <a:pt x="537" y="1793"/>
                </a:lnTo>
                <a:lnTo>
                  <a:pt x="543" y="1793"/>
                </a:lnTo>
                <a:lnTo>
                  <a:pt x="543" y="1821"/>
                </a:lnTo>
                <a:lnTo>
                  <a:pt x="550" y="1821"/>
                </a:lnTo>
                <a:lnTo>
                  <a:pt x="550" y="1840"/>
                </a:lnTo>
                <a:lnTo>
                  <a:pt x="558" y="1840"/>
                </a:lnTo>
                <a:lnTo>
                  <a:pt x="558" y="1847"/>
                </a:lnTo>
                <a:lnTo>
                  <a:pt x="563" y="1847"/>
                </a:lnTo>
                <a:lnTo>
                  <a:pt x="563" y="1860"/>
                </a:lnTo>
                <a:lnTo>
                  <a:pt x="571" y="1860"/>
                </a:lnTo>
                <a:lnTo>
                  <a:pt x="571" y="1874"/>
                </a:lnTo>
                <a:lnTo>
                  <a:pt x="577" y="1874"/>
                </a:lnTo>
                <a:lnTo>
                  <a:pt x="577" y="1881"/>
                </a:lnTo>
                <a:lnTo>
                  <a:pt x="584" y="1881"/>
                </a:lnTo>
                <a:lnTo>
                  <a:pt x="584" y="1894"/>
                </a:lnTo>
                <a:lnTo>
                  <a:pt x="590" y="1894"/>
                </a:lnTo>
                <a:lnTo>
                  <a:pt x="590" y="1907"/>
                </a:lnTo>
                <a:lnTo>
                  <a:pt x="597" y="1907"/>
                </a:lnTo>
                <a:lnTo>
                  <a:pt x="604" y="1907"/>
                </a:lnTo>
                <a:lnTo>
                  <a:pt x="604" y="1915"/>
                </a:lnTo>
                <a:lnTo>
                  <a:pt x="610" y="1915"/>
                </a:lnTo>
                <a:lnTo>
                  <a:pt x="638" y="1915"/>
                </a:lnTo>
                <a:lnTo>
                  <a:pt x="644" y="1915"/>
                </a:lnTo>
                <a:lnTo>
                  <a:pt x="644" y="1901"/>
                </a:lnTo>
                <a:lnTo>
                  <a:pt x="651" y="1901"/>
                </a:lnTo>
                <a:lnTo>
                  <a:pt x="651" y="1888"/>
                </a:lnTo>
                <a:lnTo>
                  <a:pt x="657" y="1888"/>
                </a:lnTo>
                <a:lnTo>
                  <a:pt x="657" y="1881"/>
                </a:lnTo>
                <a:lnTo>
                  <a:pt x="664" y="1881"/>
                </a:lnTo>
                <a:lnTo>
                  <a:pt x="664" y="1868"/>
                </a:lnTo>
                <a:lnTo>
                  <a:pt x="670" y="1868"/>
                </a:lnTo>
                <a:lnTo>
                  <a:pt x="670" y="1855"/>
                </a:lnTo>
                <a:lnTo>
                  <a:pt x="677" y="1855"/>
                </a:lnTo>
                <a:lnTo>
                  <a:pt x="677" y="1840"/>
                </a:lnTo>
                <a:lnTo>
                  <a:pt x="685" y="1840"/>
                </a:lnTo>
                <a:lnTo>
                  <a:pt x="685" y="1827"/>
                </a:lnTo>
                <a:lnTo>
                  <a:pt x="691" y="1827"/>
                </a:lnTo>
                <a:lnTo>
                  <a:pt x="691" y="1808"/>
                </a:lnTo>
                <a:lnTo>
                  <a:pt x="698" y="1808"/>
                </a:lnTo>
                <a:lnTo>
                  <a:pt x="698" y="1780"/>
                </a:lnTo>
                <a:lnTo>
                  <a:pt x="704" y="1780"/>
                </a:lnTo>
                <a:lnTo>
                  <a:pt x="704" y="1752"/>
                </a:lnTo>
                <a:lnTo>
                  <a:pt x="711" y="1752"/>
                </a:lnTo>
                <a:lnTo>
                  <a:pt x="711" y="1726"/>
                </a:lnTo>
                <a:lnTo>
                  <a:pt x="718" y="1726"/>
                </a:lnTo>
                <a:lnTo>
                  <a:pt x="718" y="1700"/>
                </a:lnTo>
                <a:lnTo>
                  <a:pt x="724" y="1700"/>
                </a:lnTo>
                <a:lnTo>
                  <a:pt x="724" y="1679"/>
                </a:lnTo>
                <a:lnTo>
                  <a:pt x="731" y="1679"/>
                </a:lnTo>
                <a:lnTo>
                  <a:pt x="731" y="1653"/>
                </a:lnTo>
                <a:lnTo>
                  <a:pt x="737" y="1653"/>
                </a:lnTo>
                <a:lnTo>
                  <a:pt x="737" y="1606"/>
                </a:lnTo>
                <a:lnTo>
                  <a:pt x="745" y="1606"/>
                </a:lnTo>
                <a:lnTo>
                  <a:pt x="745" y="1559"/>
                </a:lnTo>
                <a:lnTo>
                  <a:pt x="750" y="1559"/>
                </a:lnTo>
                <a:lnTo>
                  <a:pt x="750" y="1519"/>
                </a:lnTo>
                <a:lnTo>
                  <a:pt x="758" y="1519"/>
                </a:lnTo>
                <a:lnTo>
                  <a:pt x="758" y="1472"/>
                </a:lnTo>
                <a:lnTo>
                  <a:pt x="765" y="1472"/>
                </a:lnTo>
                <a:lnTo>
                  <a:pt x="765" y="1424"/>
                </a:lnTo>
                <a:lnTo>
                  <a:pt x="771" y="1424"/>
                </a:lnTo>
                <a:lnTo>
                  <a:pt x="771" y="1384"/>
                </a:lnTo>
                <a:lnTo>
                  <a:pt x="778" y="1384"/>
                </a:lnTo>
                <a:lnTo>
                  <a:pt x="778" y="1336"/>
                </a:lnTo>
                <a:lnTo>
                  <a:pt x="784" y="1336"/>
                </a:lnTo>
                <a:lnTo>
                  <a:pt x="784" y="1283"/>
                </a:lnTo>
                <a:lnTo>
                  <a:pt x="791" y="1283"/>
                </a:lnTo>
                <a:lnTo>
                  <a:pt x="791" y="1237"/>
                </a:lnTo>
                <a:lnTo>
                  <a:pt x="799" y="1237"/>
                </a:lnTo>
                <a:lnTo>
                  <a:pt x="799" y="1182"/>
                </a:lnTo>
                <a:lnTo>
                  <a:pt x="804" y="1182"/>
                </a:lnTo>
                <a:lnTo>
                  <a:pt x="804" y="1128"/>
                </a:lnTo>
                <a:lnTo>
                  <a:pt x="812" y="1128"/>
                </a:lnTo>
                <a:lnTo>
                  <a:pt x="812" y="1082"/>
                </a:lnTo>
                <a:lnTo>
                  <a:pt x="818" y="1082"/>
                </a:lnTo>
                <a:lnTo>
                  <a:pt x="818" y="1028"/>
                </a:lnTo>
                <a:lnTo>
                  <a:pt x="825" y="1028"/>
                </a:lnTo>
                <a:lnTo>
                  <a:pt x="825" y="975"/>
                </a:lnTo>
                <a:lnTo>
                  <a:pt x="831" y="975"/>
                </a:lnTo>
                <a:lnTo>
                  <a:pt x="831" y="906"/>
                </a:lnTo>
                <a:lnTo>
                  <a:pt x="838" y="906"/>
                </a:lnTo>
                <a:lnTo>
                  <a:pt x="838" y="839"/>
                </a:lnTo>
                <a:lnTo>
                  <a:pt x="845" y="839"/>
                </a:lnTo>
                <a:lnTo>
                  <a:pt x="845" y="779"/>
                </a:lnTo>
                <a:lnTo>
                  <a:pt x="851" y="779"/>
                </a:lnTo>
                <a:lnTo>
                  <a:pt x="851" y="712"/>
                </a:lnTo>
                <a:lnTo>
                  <a:pt x="859" y="712"/>
                </a:lnTo>
                <a:lnTo>
                  <a:pt x="859" y="645"/>
                </a:lnTo>
                <a:lnTo>
                  <a:pt x="864" y="645"/>
                </a:lnTo>
                <a:lnTo>
                  <a:pt x="864" y="577"/>
                </a:lnTo>
                <a:lnTo>
                  <a:pt x="872" y="577"/>
                </a:lnTo>
                <a:lnTo>
                  <a:pt x="872" y="510"/>
                </a:lnTo>
                <a:lnTo>
                  <a:pt x="879" y="510"/>
                </a:lnTo>
                <a:lnTo>
                  <a:pt x="879" y="450"/>
                </a:lnTo>
                <a:lnTo>
                  <a:pt x="886" y="450"/>
                </a:lnTo>
                <a:lnTo>
                  <a:pt x="886" y="383"/>
                </a:lnTo>
                <a:lnTo>
                  <a:pt x="892" y="383"/>
                </a:lnTo>
                <a:lnTo>
                  <a:pt x="892" y="323"/>
                </a:lnTo>
                <a:lnTo>
                  <a:pt x="899" y="323"/>
                </a:lnTo>
                <a:lnTo>
                  <a:pt x="899" y="255"/>
                </a:lnTo>
                <a:lnTo>
                  <a:pt x="905" y="255"/>
                </a:lnTo>
                <a:lnTo>
                  <a:pt x="905" y="195"/>
                </a:lnTo>
                <a:lnTo>
                  <a:pt x="913" y="195"/>
                </a:lnTo>
                <a:lnTo>
                  <a:pt x="913" y="127"/>
                </a:lnTo>
                <a:lnTo>
                  <a:pt x="918" y="127"/>
                </a:lnTo>
                <a:lnTo>
                  <a:pt x="918" y="68"/>
                </a:lnTo>
                <a:lnTo>
                  <a:pt x="926" y="68"/>
                </a:lnTo>
                <a:lnTo>
                  <a:pt x="926" y="47"/>
                </a:lnTo>
                <a:lnTo>
                  <a:pt x="933" y="47"/>
                </a:lnTo>
                <a:lnTo>
                  <a:pt x="933" y="40"/>
                </a:lnTo>
                <a:lnTo>
                  <a:pt x="939" y="40"/>
                </a:lnTo>
                <a:lnTo>
                  <a:pt x="939" y="34"/>
                </a:lnTo>
                <a:lnTo>
                  <a:pt x="946" y="34"/>
                </a:lnTo>
                <a:lnTo>
                  <a:pt x="946" y="27"/>
                </a:lnTo>
                <a:lnTo>
                  <a:pt x="952" y="27"/>
                </a:lnTo>
                <a:lnTo>
                  <a:pt x="952" y="13"/>
                </a:lnTo>
                <a:lnTo>
                  <a:pt x="959" y="13"/>
                </a:lnTo>
                <a:lnTo>
                  <a:pt x="959" y="6"/>
                </a:lnTo>
                <a:lnTo>
                  <a:pt x="967" y="6"/>
                </a:lnTo>
                <a:lnTo>
                  <a:pt x="967" y="0"/>
                </a:lnTo>
                <a:lnTo>
                  <a:pt x="972" y="0"/>
                </a:lnTo>
                <a:lnTo>
                  <a:pt x="972" y="21"/>
                </a:lnTo>
                <a:lnTo>
                  <a:pt x="980" y="21"/>
                </a:lnTo>
                <a:lnTo>
                  <a:pt x="980" y="47"/>
                </a:lnTo>
                <a:lnTo>
                  <a:pt x="986" y="47"/>
                </a:lnTo>
                <a:lnTo>
                  <a:pt x="986" y="81"/>
                </a:lnTo>
                <a:lnTo>
                  <a:pt x="993" y="81"/>
                </a:lnTo>
                <a:lnTo>
                  <a:pt x="993" y="114"/>
                </a:lnTo>
                <a:lnTo>
                  <a:pt x="999" y="114"/>
                </a:lnTo>
                <a:lnTo>
                  <a:pt x="999" y="148"/>
                </a:lnTo>
                <a:lnTo>
                  <a:pt x="1006" y="148"/>
                </a:lnTo>
                <a:lnTo>
                  <a:pt x="1006" y="174"/>
                </a:lnTo>
                <a:lnTo>
                  <a:pt x="1013" y="174"/>
                </a:lnTo>
                <a:lnTo>
                  <a:pt x="1013" y="208"/>
                </a:lnTo>
                <a:lnTo>
                  <a:pt x="1019" y="208"/>
                </a:lnTo>
                <a:lnTo>
                  <a:pt x="1019" y="255"/>
                </a:lnTo>
                <a:lnTo>
                  <a:pt x="1027" y="255"/>
                </a:lnTo>
                <a:lnTo>
                  <a:pt x="1027" y="316"/>
                </a:lnTo>
                <a:lnTo>
                  <a:pt x="1032" y="316"/>
                </a:lnTo>
                <a:lnTo>
                  <a:pt x="1032" y="383"/>
                </a:lnTo>
                <a:lnTo>
                  <a:pt x="1040" y="383"/>
                </a:lnTo>
                <a:lnTo>
                  <a:pt x="1040" y="443"/>
                </a:lnTo>
                <a:lnTo>
                  <a:pt x="1047" y="443"/>
                </a:lnTo>
                <a:lnTo>
                  <a:pt x="1047" y="510"/>
                </a:lnTo>
                <a:lnTo>
                  <a:pt x="1053" y="510"/>
                </a:lnTo>
                <a:lnTo>
                  <a:pt x="1053" y="572"/>
                </a:lnTo>
                <a:lnTo>
                  <a:pt x="1060" y="572"/>
                </a:lnTo>
                <a:lnTo>
                  <a:pt x="1060" y="639"/>
                </a:lnTo>
                <a:lnTo>
                  <a:pt x="1066" y="639"/>
                </a:lnTo>
                <a:lnTo>
                  <a:pt x="1066" y="699"/>
                </a:lnTo>
                <a:lnTo>
                  <a:pt x="1073" y="699"/>
                </a:lnTo>
                <a:lnTo>
                  <a:pt x="1073" y="759"/>
                </a:lnTo>
                <a:lnTo>
                  <a:pt x="1079" y="759"/>
                </a:lnTo>
                <a:lnTo>
                  <a:pt x="1079" y="820"/>
                </a:lnTo>
                <a:lnTo>
                  <a:pt x="1086" y="820"/>
                </a:lnTo>
                <a:lnTo>
                  <a:pt x="1086" y="880"/>
                </a:lnTo>
                <a:lnTo>
                  <a:pt x="1094" y="880"/>
                </a:lnTo>
                <a:lnTo>
                  <a:pt x="1094" y="934"/>
                </a:lnTo>
                <a:lnTo>
                  <a:pt x="1100" y="934"/>
                </a:lnTo>
                <a:lnTo>
                  <a:pt x="1100" y="994"/>
                </a:lnTo>
                <a:lnTo>
                  <a:pt x="1107" y="994"/>
                </a:lnTo>
                <a:lnTo>
                  <a:pt x="1107" y="1055"/>
                </a:lnTo>
                <a:lnTo>
                  <a:pt x="1113" y="1055"/>
                </a:lnTo>
                <a:lnTo>
                  <a:pt x="1113" y="1108"/>
                </a:lnTo>
                <a:lnTo>
                  <a:pt x="1120" y="1108"/>
                </a:lnTo>
                <a:lnTo>
                  <a:pt x="1120" y="1162"/>
                </a:lnTo>
                <a:lnTo>
                  <a:pt x="1127" y="1162"/>
                </a:lnTo>
                <a:lnTo>
                  <a:pt x="1127" y="1203"/>
                </a:lnTo>
                <a:lnTo>
                  <a:pt x="1133" y="1203"/>
                </a:lnTo>
                <a:lnTo>
                  <a:pt x="1133" y="1250"/>
                </a:lnTo>
                <a:lnTo>
                  <a:pt x="1140" y="1250"/>
                </a:lnTo>
                <a:lnTo>
                  <a:pt x="1140" y="1296"/>
                </a:lnTo>
                <a:lnTo>
                  <a:pt x="1146" y="1296"/>
                </a:lnTo>
                <a:lnTo>
                  <a:pt x="1146" y="1336"/>
                </a:lnTo>
                <a:lnTo>
                  <a:pt x="1154" y="1336"/>
                </a:lnTo>
                <a:lnTo>
                  <a:pt x="1154" y="1384"/>
                </a:lnTo>
                <a:lnTo>
                  <a:pt x="1159" y="1384"/>
                </a:lnTo>
                <a:lnTo>
                  <a:pt x="1159" y="1424"/>
                </a:lnTo>
                <a:lnTo>
                  <a:pt x="1167" y="1424"/>
                </a:lnTo>
                <a:lnTo>
                  <a:pt x="1167" y="1464"/>
                </a:lnTo>
                <a:lnTo>
                  <a:pt x="1174" y="1464"/>
                </a:lnTo>
                <a:lnTo>
                  <a:pt x="1174" y="1498"/>
                </a:lnTo>
                <a:lnTo>
                  <a:pt x="1180" y="1498"/>
                </a:lnTo>
                <a:lnTo>
                  <a:pt x="1180" y="1532"/>
                </a:lnTo>
                <a:lnTo>
                  <a:pt x="1187" y="1532"/>
                </a:lnTo>
                <a:lnTo>
                  <a:pt x="1187" y="1565"/>
                </a:lnTo>
                <a:lnTo>
                  <a:pt x="1193" y="1565"/>
                </a:lnTo>
                <a:lnTo>
                  <a:pt x="1193" y="1592"/>
                </a:lnTo>
                <a:lnTo>
                  <a:pt x="1200" y="1592"/>
                </a:lnTo>
                <a:lnTo>
                  <a:pt x="1200" y="1625"/>
                </a:lnTo>
                <a:lnTo>
                  <a:pt x="1208" y="1625"/>
                </a:lnTo>
                <a:lnTo>
                  <a:pt x="1208" y="1659"/>
                </a:lnTo>
                <a:lnTo>
                  <a:pt x="1214" y="1659"/>
                </a:lnTo>
                <a:lnTo>
                  <a:pt x="1214" y="1687"/>
                </a:lnTo>
                <a:lnTo>
                  <a:pt x="1221" y="1687"/>
                </a:lnTo>
                <a:lnTo>
                  <a:pt x="1221" y="1706"/>
                </a:lnTo>
                <a:lnTo>
                  <a:pt x="1227" y="1706"/>
                </a:lnTo>
                <a:lnTo>
                  <a:pt x="1227" y="1720"/>
                </a:lnTo>
                <a:lnTo>
                  <a:pt x="1234" y="1720"/>
                </a:lnTo>
                <a:lnTo>
                  <a:pt x="1234" y="1733"/>
                </a:lnTo>
                <a:lnTo>
                  <a:pt x="1240" y="1733"/>
                </a:lnTo>
                <a:lnTo>
                  <a:pt x="1240" y="1739"/>
                </a:lnTo>
                <a:lnTo>
                  <a:pt x="1247" y="1739"/>
                </a:lnTo>
                <a:lnTo>
                  <a:pt x="1247" y="1752"/>
                </a:lnTo>
                <a:lnTo>
                  <a:pt x="1254" y="1752"/>
                </a:lnTo>
                <a:lnTo>
                  <a:pt x="1254" y="1767"/>
                </a:lnTo>
                <a:lnTo>
                  <a:pt x="1262" y="1767"/>
                </a:lnTo>
                <a:lnTo>
                  <a:pt x="1262" y="1780"/>
                </a:lnTo>
                <a:lnTo>
                  <a:pt x="1268" y="1780"/>
                </a:lnTo>
                <a:lnTo>
                  <a:pt x="1268" y="1787"/>
                </a:lnTo>
                <a:lnTo>
                  <a:pt x="1275" y="1787"/>
                </a:lnTo>
                <a:lnTo>
                  <a:pt x="1275" y="1767"/>
                </a:lnTo>
                <a:lnTo>
                  <a:pt x="1281" y="1767"/>
                </a:lnTo>
                <a:lnTo>
                  <a:pt x="1281" y="1746"/>
                </a:lnTo>
                <a:lnTo>
                  <a:pt x="1288" y="1746"/>
                </a:lnTo>
                <a:lnTo>
                  <a:pt x="1288" y="1726"/>
                </a:lnTo>
                <a:lnTo>
                  <a:pt x="1295" y="1726"/>
                </a:lnTo>
                <a:lnTo>
                  <a:pt x="1295" y="1706"/>
                </a:lnTo>
                <a:lnTo>
                  <a:pt x="1301" y="1706"/>
                </a:lnTo>
                <a:lnTo>
                  <a:pt x="1301" y="1687"/>
                </a:lnTo>
                <a:lnTo>
                  <a:pt x="1309" y="1687"/>
                </a:lnTo>
                <a:lnTo>
                  <a:pt x="1309" y="1666"/>
                </a:lnTo>
                <a:lnTo>
                  <a:pt x="1314" y="1666"/>
                </a:lnTo>
                <a:lnTo>
                  <a:pt x="1314" y="1646"/>
                </a:lnTo>
                <a:lnTo>
                  <a:pt x="1322" y="1646"/>
                </a:lnTo>
                <a:lnTo>
                  <a:pt x="1322" y="1612"/>
                </a:lnTo>
                <a:lnTo>
                  <a:pt x="1327" y="1612"/>
                </a:lnTo>
                <a:lnTo>
                  <a:pt x="1327" y="1559"/>
                </a:lnTo>
                <a:lnTo>
                  <a:pt x="1335" y="1559"/>
                </a:lnTo>
                <a:lnTo>
                  <a:pt x="1335" y="1504"/>
                </a:lnTo>
                <a:lnTo>
                  <a:pt x="1342" y="1504"/>
                </a:lnTo>
                <a:lnTo>
                  <a:pt x="1342" y="1451"/>
                </a:lnTo>
                <a:lnTo>
                  <a:pt x="1348" y="1451"/>
                </a:lnTo>
                <a:lnTo>
                  <a:pt x="1348" y="1397"/>
                </a:lnTo>
                <a:lnTo>
                  <a:pt x="1355" y="1397"/>
                </a:lnTo>
                <a:lnTo>
                  <a:pt x="1355" y="1336"/>
                </a:lnTo>
                <a:lnTo>
                  <a:pt x="1361" y="1336"/>
                </a:lnTo>
                <a:lnTo>
                  <a:pt x="1361" y="1283"/>
                </a:lnTo>
                <a:lnTo>
                  <a:pt x="1368" y="1283"/>
                </a:lnTo>
                <a:lnTo>
                  <a:pt x="1368" y="1229"/>
                </a:lnTo>
                <a:lnTo>
                  <a:pt x="1376" y="1229"/>
                </a:lnTo>
                <a:lnTo>
                  <a:pt x="1376" y="1182"/>
                </a:lnTo>
                <a:lnTo>
                  <a:pt x="1382" y="1182"/>
                </a:lnTo>
                <a:lnTo>
                  <a:pt x="1382" y="1143"/>
                </a:lnTo>
                <a:lnTo>
                  <a:pt x="1389" y="1143"/>
                </a:lnTo>
                <a:lnTo>
                  <a:pt x="1389" y="1095"/>
                </a:lnTo>
                <a:lnTo>
                  <a:pt x="1395" y="1095"/>
                </a:lnTo>
                <a:lnTo>
                  <a:pt x="1395" y="1055"/>
                </a:lnTo>
                <a:lnTo>
                  <a:pt x="1402" y="1055"/>
                </a:lnTo>
                <a:lnTo>
                  <a:pt x="1402" y="1007"/>
                </a:lnTo>
                <a:lnTo>
                  <a:pt x="1408" y="1007"/>
                </a:lnTo>
                <a:lnTo>
                  <a:pt x="1408" y="968"/>
                </a:lnTo>
                <a:lnTo>
                  <a:pt x="1415" y="968"/>
                </a:lnTo>
                <a:lnTo>
                  <a:pt x="1415" y="927"/>
                </a:lnTo>
                <a:lnTo>
                  <a:pt x="1422" y="927"/>
                </a:lnTo>
                <a:lnTo>
                  <a:pt x="1422" y="880"/>
                </a:lnTo>
                <a:lnTo>
                  <a:pt x="1428" y="880"/>
                </a:lnTo>
                <a:lnTo>
                  <a:pt x="1428" y="854"/>
                </a:lnTo>
                <a:lnTo>
                  <a:pt x="1436" y="854"/>
                </a:lnTo>
                <a:lnTo>
                  <a:pt x="1436" y="826"/>
                </a:lnTo>
                <a:lnTo>
                  <a:pt x="1441" y="826"/>
                </a:lnTo>
                <a:lnTo>
                  <a:pt x="1441" y="800"/>
                </a:lnTo>
                <a:lnTo>
                  <a:pt x="1449" y="800"/>
                </a:lnTo>
                <a:lnTo>
                  <a:pt x="1449" y="766"/>
                </a:lnTo>
                <a:lnTo>
                  <a:pt x="1456" y="766"/>
                </a:lnTo>
                <a:lnTo>
                  <a:pt x="1456" y="740"/>
                </a:lnTo>
                <a:lnTo>
                  <a:pt x="1462" y="740"/>
                </a:lnTo>
                <a:lnTo>
                  <a:pt x="1462" y="712"/>
                </a:lnTo>
                <a:lnTo>
                  <a:pt x="1469" y="712"/>
                </a:lnTo>
                <a:lnTo>
                  <a:pt x="1469" y="686"/>
                </a:lnTo>
                <a:lnTo>
                  <a:pt x="1475" y="686"/>
                </a:lnTo>
                <a:lnTo>
                  <a:pt x="1475" y="658"/>
                </a:lnTo>
                <a:lnTo>
                  <a:pt x="1482" y="658"/>
                </a:lnTo>
                <a:lnTo>
                  <a:pt x="1482" y="618"/>
                </a:lnTo>
                <a:lnTo>
                  <a:pt x="1488" y="618"/>
                </a:lnTo>
                <a:lnTo>
                  <a:pt x="1488" y="577"/>
                </a:lnTo>
                <a:lnTo>
                  <a:pt x="1495" y="577"/>
                </a:lnTo>
                <a:lnTo>
                  <a:pt x="1495" y="538"/>
                </a:lnTo>
                <a:lnTo>
                  <a:pt x="1503" y="538"/>
                </a:lnTo>
                <a:lnTo>
                  <a:pt x="1503" y="497"/>
                </a:lnTo>
                <a:lnTo>
                  <a:pt x="1509" y="497"/>
                </a:lnTo>
                <a:lnTo>
                  <a:pt x="1509" y="464"/>
                </a:lnTo>
                <a:lnTo>
                  <a:pt x="1516" y="464"/>
                </a:lnTo>
                <a:lnTo>
                  <a:pt x="1516" y="423"/>
                </a:lnTo>
                <a:lnTo>
                  <a:pt x="1522" y="423"/>
                </a:lnTo>
                <a:lnTo>
                  <a:pt x="1522" y="383"/>
                </a:lnTo>
                <a:lnTo>
                  <a:pt x="1529" y="383"/>
                </a:lnTo>
                <a:lnTo>
                  <a:pt x="1529" y="350"/>
                </a:lnTo>
                <a:lnTo>
                  <a:pt x="1536" y="350"/>
                </a:lnTo>
                <a:lnTo>
                  <a:pt x="1536" y="329"/>
                </a:lnTo>
                <a:lnTo>
                  <a:pt x="1542" y="329"/>
                </a:lnTo>
                <a:lnTo>
                  <a:pt x="1542" y="316"/>
                </a:lnTo>
                <a:lnTo>
                  <a:pt x="1550" y="316"/>
                </a:lnTo>
                <a:lnTo>
                  <a:pt x="1550" y="295"/>
                </a:lnTo>
                <a:lnTo>
                  <a:pt x="1555" y="295"/>
                </a:lnTo>
                <a:lnTo>
                  <a:pt x="1555" y="282"/>
                </a:lnTo>
                <a:lnTo>
                  <a:pt x="1563" y="282"/>
                </a:lnTo>
                <a:lnTo>
                  <a:pt x="1563" y="269"/>
                </a:lnTo>
                <a:lnTo>
                  <a:pt x="1569" y="269"/>
                </a:lnTo>
                <a:lnTo>
                  <a:pt x="1569" y="249"/>
                </a:lnTo>
                <a:lnTo>
                  <a:pt x="1576" y="249"/>
                </a:lnTo>
                <a:lnTo>
                  <a:pt x="1576" y="236"/>
                </a:lnTo>
                <a:lnTo>
                  <a:pt x="1583" y="236"/>
                </a:lnTo>
                <a:lnTo>
                  <a:pt x="1583" y="228"/>
                </a:lnTo>
                <a:lnTo>
                  <a:pt x="1589" y="228"/>
                </a:lnTo>
                <a:lnTo>
                  <a:pt x="1589" y="255"/>
                </a:lnTo>
                <a:lnTo>
                  <a:pt x="1596" y="255"/>
                </a:lnTo>
                <a:lnTo>
                  <a:pt x="1596" y="295"/>
                </a:lnTo>
                <a:lnTo>
                  <a:pt x="1602" y="295"/>
                </a:lnTo>
                <a:lnTo>
                  <a:pt x="1602" y="329"/>
                </a:lnTo>
                <a:lnTo>
                  <a:pt x="1609" y="329"/>
                </a:lnTo>
                <a:lnTo>
                  <a:pt x="1609" y="370"/>
                </a:lnTo>
                <a:lnTo>
                  <a:pt x="1617" y="370"/>
                </a:lnTo>
                <a:lnTo>
                  <a:pt x="1617" y="404"/>
                </a:lnTo>
                <a:lnTo>
                  <a:pt x="1624" y="404"/>
                </a:lnTo>
                <a:lnTo>
                  <a:pt x="1624" y="443"/>
                </a:lnTo>
                <a:lnTo>
                  <a:pt x="1630" y="443"/>
                </a:lnTo>
                <a:lnTo>
                  <a:pt x="1630" y="477"/>
                </a:lnTo>
                <a:lnTo>
                  <a:pt x="1637" y="477"/>
                </a:lnTo>
                <a:lnTo>
                  <a:pt x="1637" y="510"/>
                </a:lnTo>
                <a:lnTo>
                  <a:pt x="1643" y="510"/>
                </a:lnTo>
                <a:lnTo>
                  <a:pt x="1643" y="538"/>
                </a:lnTo>
                <a:lnTo>
                  <a:pt x="1650" y="538"/>
                </a:lnTo>
                <a:lnTo>
                  <a:pt x="1650" y="558"/>
                </a:lnTo>
                <a:lnTo>
                  <a:pt x="1656" y="558"/>
                </a:lnTo>
                <a:lnTo>
                  <a:pt x="1656" y="585"/>
                </a:lnTo>
                <a:lnTo>
                  <a:pt x="1664" y="585"/>
                </a:lnTo>
                <a:lnTo>
                  <a:pt x="1664" y="605"/>
                </a:lnTo>
                <a:lnTo>
                  <a:pt x="1671" y="605"/>
                </a:lnTo>
                <a:lnTo>
                  <a:pt x="1671" y="632"/>
                </a:lnTo>
                <a:lnTo>
                  <a:pt x="1677" y="632"/>
                </a:lnTo>
                <a:lnTo>
                  <a:pt x="1677" y="652"/>
                </a:lnTo>
                <a:lnTo>
                  <a:pt x="1684" y="652"/>
                </a:lnTo>
                <a:lnTo>
                  <a:pt x="1684" y="678"/>
                </a:lnTo>
              </a:path>
            </a:pathLst>
          </a:custGeom>
          <a:noFill/>
          <a:ln w="3175">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6619" name="Freeform 15"/>
          <p:cNvSpPr>
            <a:spLocks/>
          </p:cNvSpPr>
          <p:nvPr/>
        </p:nvSpPr>
        <p:spPr bwMode="auto">
          <a:xfrm>
            <a:off x="4098925" y="2201863"/>
            <a:ext cx="244475" cy="433387"/>
          </a:xfrm>
          <a:custGeom>
            <a:avLst/>
            <a:gdLst>
              <a:gd name="T0" fmla="*/ 0 w 463"/>
              <a:gd name="T1" fmla="*/ 2147483647 h 820"/>
              <a:gd name="T2" fmla="*/ 2147483647 w 463"/>
              <a:gd name="T3" fmla="*/ 2147483647 h 820"/>
              <a:gd name="T4" fmla="*/ 2147483647 w 463"/>
              <a:gd name="T5" fmla="*/ 2147483647 h 820"/>
              <a:gd name="T6" fmla="*/ 2147483647 w 463"/>
              <a:gd name="T7" fmla="*/ 2147483647 h 820"/>
              <a:gd name="T8" fmla="*/ 2147483647 w 463"/>
              <a:gd name="T9" fmla="*/ 2147483647 h 820"/>
              <a:gd name="T10" fmla="*/ 2147483647 w 463"/>
              <a:gd name="T11" fmla="*/ 2147483647 h 820"/>
              <a:gd name="T12" fmla="*/ 2147483647 w 463"/>
              <a:gd name="T13" fmla="*/ 2147483647 h 820"/>
              <a:gd name="T14" fmla="*/ 2147483647 w 463"/>
              <a:gd name="T15" fmla="*/ 2147483647 h 820"/>
              <a:gd name="T16" fmla="*/ 2147483647 w 463"/>
              <a:gd name="T17" fmla="*/ 2147483647 h 820"/>
              <a:gd name="T18" fmla="*/ 2147483647 w 463"/>
              <a:gd name="T19" fmla="*/ 2147483647 h 820"/>
              <a:gd name="T20" fmla="*/ 2147483647 w 463"/>
              <a:gd name="T21" fmla="*/ 2147483647 h 820"/>
              <a:gd name="T22" fmla="*/ 2147483647 w 463"/>
              <a:gd name="T23" fmla="*/ 2147483647 h 820"/>
              <a:gd name="T24" fmla="*/ 2147483647 w 463"/>
              <a:gd name="T25" fmla="*/ 2147483647 h 820"/>
              <a:gd name="T26" fmla="*/ 2147483647 w 463"/>
              <a:gd name="T27" fmla="*/ 2147483647 h 820"/>
              <a:gd name="T28" fmla="*/ 2147483647 w 463"/>
              <a:gd name="T29" fmla="*/ 2147483647 h 820"/>
              <a:gd name="T30" fmla="*/ 2147483647 w 463"/>
              <a:gd name="T31" fmla="*/ 2147483647 h 820"/>
              <a:gd name="T32" fmla="*/ 2147483647 w 463"/>
              <a:gd name="T33" fmla="*/ 2147483647 h 820"/>
              <a:gd name="T34" fmla="*/ 2147483647 w 463"/>
              <a:gd name="T35" fmla="*/ 2147483647 h 820"/>
              <a:gd name="T36" fmla="*/ 2147483647 w 463"/>
              <a:gd name="T37" fmla="*/ 2147483647 h 820"/>
              <a:gd name="T38" fmla="*/ 2147483647 w 463"/>
              <a:gd name="T39" fmla="*/ 2147483647 h 820"/>
              <a:gd name="T40" fmla="*/ 2147483647 w 463"/>
              <a:gd name="T41" fmla="*/ 2147483647 h 820"/>
              <a:gd name="T42" fmla="*/ 2147483647 w 463"/>
              <a:gd name="T43" fmla="*/ 2147483647 h 820"/>
              <a:gd name="T44" fmla="*/ 2147483647 w 463"/>
              <a:gd name="T45" fmla="*/ 2147483647 h 820"/>
              <a:gd name="T46" fmla="*/ 2147483647 w 463"/>
              <a:gd name="T47" fmla="*/ 2147483647 h 820"/>
              <a:gd name="T48" fmla="*/ 2147483647 w 463"/>
              <a:gd name="T49" fmla="*/ 2147483647 h 820"/>
              <a:gd name="T50" fmla="*/ 2147483647 w 463"/>
              <a:gd name="T51" fmla="*/ 2147483647 h 820"/>
              <a:gd name="T52" fmla="*/ 2147483647 w 463"/>
              <a:gd name="T53" fmla="*/ 2147483647 h 820"/>
              <a:gd name="T54" fmla="*/ 2147483647 w 463"/>
              <a:gd name="T55" fmla="*/ 2147483647 h 820"/>
              <a:gd name="T56" fmla="*/ 2147483647 w 463"/>
              <a:gd name="T57" fmla="*/ 2147483647 h 820"/>
              <a:gd name="T58" fmla="*/ 2147483647 w 463"/>
              <a:gd name="T59" fmla="*/ 2147483647 h 820"/>
              <a:gd name="T60" fmla="*/ 2147483647 w 463"/>
              <a:gd name="T61" fmla="*/ 2147483647 h 820"/>
              <a:gd name="T62" fmla="*/ 2147483647 w 463"/>
              <a:gd name="T63" fmla="*/ 2147483647 h 820"/>
              <a:gd name="T64" fmla="*/ 2147483647 w 463"/>
              <a:gd name="T65" fmla="*/ 2147483647 h 820"/>
              <a:gd name="T66" fmla="*/ 2147483647 w 463"/>
              <a:gd name="T67" fmla="*/ 2147483647 h 820"/>
              <a:gd name="T68" fmla="*/ 2147483647 w 463"/>
              <a:gd name="T69" fmla="*/ 2147483647 h 820"/>
              <a:gd name="T70" fmla="*/ 2147483647 w 463"/>
              <a:gd name="T71" fmla="*/ 2147483647 h 820"/>
              <a:gd name="T72" fmla="*/ 2147483647 w 463"/>
              <a:gd name="T73" fmla="*/ 2147483647 h 820"/>
              <a:gd name="T74" fmla="*/ 2147483647 w 463"/>
              <a:gd name="T75" fmla="*/ 2147483647 h 820"/>
              <a:gd name="T76" fmla="*/ 2147483647 w 463"/>
              <a:gd name="T77" fmla="*/ 2147483647 h 820"/>
              <a:gd name="T78" fmla="*/ 2147483647 w 463"/>
              <a:gd name="T79" fmla="*/ 2147483647 h 820"/>
              <a:gd name="T80" fmla="*/ 2147483647 w 463"/>
              <a:gd name="T81" fmla="*/ 2147483647 h 820"/>
              <a:gd name="T82" fmla="*/ 2147483647 w 463"/>
              <a:gd name="T83" fmla="*/ 2147483647 h 820"/>
              <a:gd name="T84" fmla="*/ 2147483647 w 463"/>
              <a:gd name="T85" fmla="*/ 2147483647 h 820"/>
              <a:gd name="T86" fmla="*/ 2147483647 w 463"/>
              <a:gd name="T87" fmla="*/ 2147483647 h 820"/>
              <a:gd name="T88" fmla="*/ 2147483647 w 463"/>
              <a:gd name="T89" fmla="*/ 2147483647 h 820"/>
              <a:gd name="T90" fmla="*/ 2147483647 w 463"/>
              <a:gd name="T91" fmla="*/ 2147483647 h 820"/>
              <a:gd name="T92" fmla="*/ 2147483647 w 463"/>
              <a:gd name="T93" fmla="*/ 2147483647 h 820"/>
              <a:gd name="T94" fmla="*/ 2147483647 w 463"/>
              <a:gd name="T95" fmla="*/ 2147483647 h 820"/>
              <a:gd name="T96" fmla="*/ 2147483647 w 463"/>
              <a:gd name="T97" fmla="*/ 2147483647 h 820"/>
              <a:gd name="T98" fmla="*/ 2147483647 w 463"/>
              <a:gd name="T99" fmla="*/ 2147483647 h 820"/>
              <a:gd name="T100" fmla="*/ 2147483647 w 463"/>
              <a:gd name="T101" fmla="*/ 2147483647 h 820"/>
              <a:gd name="T102" fmla="*/ 2147483647 w 463"/>
              <a:gd name="T103" fmla="*/ 2147483647 h 820"/>
              <a:gd name="T104" fmla="*/ 2147483647 w 463"/>
              <a:gd name="T105" fmla="*/ 2147483647 h 820"/>
              <a:gd name="T106" fmla="*/ 2147483647 w 463"/>
              <a:gd name="T107" fmla="*/ 2147483647 h 820"/>
              <a:gd name="T108" fmla="*/ 2147483647 w 463"/>
              <a:gd name="T109" fmla="*/ 2147483647 h 820"/>
              <a:gd name="T110" fmla="*/ 2147483647 w 463"/>
              <a:gd name="T111" fmla="*/ 2147483647 h 820"/>
              <a:gd name="T112" fmla="*/ 2147483647 w 463"/>
              <a:gd name="T113" fmla="*/ 2147483647 h 820"/>
              <a:gd name="T114" fmla="*/ 2147483647 w 463"/>
              <a:gd name="T115" fmla="*/ 2147483647 h 820"/>
              <a:gd name="T116" fmla="*/ 2147483647 w 463"/>
              <a:gd name="T117" fmla="*/ 2147483647 h 820"/>
              <a:gd name="T118" fmla="*/ 2147483647 w 463"/>
              <a:gd name="T119" fmla="*/ 2147483647 h 820"/>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463" h="820">
                <a:moveTo>
                  <a:pt x="0" y="0"/>
                </a:moveTo>
                <a:lnTo>
                  <a:pt x="0" y="21"/>
                </a:lnTo>
                <a:lnTo>
                  <a:pt x="7" y="21"/>
                </a:lnTo>
                <a:lnTo>
                  <a:pt x="7" y="41"/>
                </a:lnTo>
                <a:lnTo>
                  <a:pt x="14" y="41"/>
                </a:lnTo>
                <a:lnTo>
                  <a:pt x="14" y="62"/>
                </a:lnTo>
                <a:lnTo>
                  <a:pt x="20" y="62"/>
                </a:lnTo>
                <a:lnTo>
                  <a:pt x="20" y="75"/>
                </a:lnTo>
                <a:lnTo>
                  <a:pt x="28" y="75"/>
                </a:lnTo>
                <a:lnTo>
                  <a:pt x="28" y="95"/>
                </a:lnTo>
                <a:lnTo>
                  <a:pt x="33" y="95"/>
                </a:lnTo>
                <a:lnTo>
                  <a:pt x="33" y="114"/>
                </a:lnTo>
                <a:lnTo>
                  <a:pt x="41" y="114"/>
                </a:lnTo>
                <a:lnTo>
                  <a:pt x="41" y="135"/>
                </a:lnTo>
                <a:lnTo>
                  <a:pt x="47" y="135"/>
                </a:lnTo>
                <a:lnTo>
                  <a:pt x="47" y="148"/>
                </a:lnTo>
                <a:lnTo>
                  <a:pt x="54" y="148"/>
                </a:lnTo>
                <a:lnTo>
                  <a:pt x="54" y="168"/>
                </a:lnTo>
                <a:lnTo>
                  <a:pt x="61" y="168"/>
                </a:lnTo>
                <a:lnTo>
                  <a:pt x="67" y="168"/>
                </a:lnTo>
                <a:lnTo>
                  <a:pt x="67" y="155"/>
                </a:lnTo>
                <a:lnTo>
                  <a:pt x="74" y="155"/>
                </a:lnTo>
                <a:lnTo>
                  <a:pt x="74" y="148"/>
                </a:lnTo>
                <a:lnTo>
                  <a:pt x="80" y="148"/>
                </a:lnTo>
                <a:lnTo>
                  <a:pt x="80" y="135"/>
                </a:lnTo>
                <a:lnTo>
                  <a:pt x="87" y="135"/>
                </a:lnTo>
                <a:lnTo>
                  <a:pt x="87" y="122"/>
                </a:lnTo>
                <a:lnTo>
                  <a:pt x="95" y="122"/>
                </a:lnTo>
                <a:lnTo>
                  <a:pt x="95" y="108"/>
                </a:lnTo>
                <a:lnTo>
                  <a:pt x="101" y="108"/>
                </a:lnTo>
                <a:lnTo>
                  <a:pt x="101" y="95"/>
                </a:lnTo>
                <a:lnTo>
                  <a:pt x="108" y="95"/>
                </a:lnTo>
                <a:lnTo>
                  <a:pt x="108" y="88"/>
                </a:lnTo>
                <a:lnTo>
                  <a:pt x="114" y="88"/>
                </a:lnTo>
                <a:lnTo>
                  <a:pt x="114" y="75"/>
                </a:lnTo>
                <a:lnTo>
                  <a:pt x="121" y="75"/>
                </a:lnTo>
                <a:lnTo>
                  <a:pt x="121" y="68"/>
                </a:lnTo>
                <a:lnTo>
                  <a:pt x="127" y="68"/>
                </a:lnTo>
                <a:lnTo>
                  <a:pt x="127" y="62"/>
                </a:lnTo>
                <a:lnTo>
                  <a:pt x="134" y="62"/>
                </a:lnTo>
                <a:lnTo>
                  <a:pt x="134" y="49"/>
                </a:lnTo>
                <a:lnTo>
                  <a:pt x="142" y="49"/>
                </a:lnTo>
                <a:lnTo>
                  <a:pt x="142" y="41"/>
                </a:lnTo>
                <a:lnTo>
                  <a:pt x="147" y="41"/>
                </a:lnTo>
                <a:lnTo>
                  <a:pt x="147" y="34"/>
                </a:lnTo>
                <a:lnTo>
                  <a:pt x="155" y="34"/>
                </a:lnTo>
                <a:lnTo>
                  <a:pt x="155" y="27"/>
                </a:lnTo>
                <a:lnTo>
                  <a:pt x="161" y="27"/>
                </a:lnTo>
                <a:lnTo>
                  <a:pt x="161" y="13"/>
                </a:lnTo>
                <a:lnTo>
                  <a:pt x="168" y="13"/>
                </a:lnTo>
                <a:lnTo>
                  <a:pt x="168" y="8"/>
                </a:lnTo>
                <a:lnTo>
                  <a:pt x="175" y="8"/>
                </a:lnTo>
                <a:lnTo>
                  <a:pt x="175" y="27"/>
                </a:lnTo>
                <a:lnTo>
                  <a:pt x="181" y="27"/>
                </a:lnTo>
                <a:lnTo>
                  <a:pt x="181" y="49"/>
                </a:lnTo>
                <a:lnTo>
                  <a:pt x="188" y="49"/>
                </a:lnTo>
                <a:lnTo>
                  <a:pt x="188" y="75"/>
                </a:lnTo>
                <a:lnTo>
                  <a:pt x="194" y="75"/>
                </a:lnTo>
                <a:lnTo>
                  <a:pt x="194" y="101"/>
                </a:lnTo>
                <a:lnTo>
                  <a:pt x="201" y="101"/>
                </a:lnTo>
                <a:lnTo>
                  <a:pt x="201" y="122"/>
                </a:lnTo>
                <a:lnTo>
                  <a:pt x="207" y="122"/>
                </a:lnTo>
                <a:lnTo>
                  <a:pt x="207" y="148"/>
                </a:lnTo>
                <a:lnTo>
                  <a:pt x="215" y="148"/>
                </a:lnTo>
                <a:lnTo>
                  <a:pt x="215" y="168"/>
                </a:lnTo>
                <a:lnTo>
                  <a:pt x="222" y="168"/>
                </a:lnTo>
                <a:lnTo>
                  <a:pt x="222" y="195"/>
                </a:lnTo>
                <a:lnTo>
                  <a:pt x="228" y="195"/>
                </a:lnTo>
                <a:lnTo>
                  <a:pt x="228" y="222"/>
                </a:lnTo>
                <a:lnTo>
                  <a:pt x="235" y="222"/>
                </a:lnTo>
                <a:lnTo>
                  <a:pt x="235" y="263"/>
                </a:lnTo>
                <a:lnTo>
                  <a:pt x="241" y="263"/>
                </a:lnTo>
                <a:lnTo>
                  <a:pt x="241" y="297"/>
                </a:lnTo>
                <a:lnTo>
                  <a:pt x="248" y="297"/>
                </a:lnTo>
                <a:lnTo>
                  <a:pt x="248" y="336"/>
                </a:lnTo>
                <a:lnTo>
                  <a:pt x="255" y="336"/>
                </a:lnTo>
                <a:lnTo>
                  <a:pt x="255" y="370"/>
                </a:lnTo>
                <a:lnTo>
                  <a:pt x="261" y="370"/>
                </a:lnTo>
                <a:lnTo>
                  <a:pt x="261" y="409"/>
                </a:lnTo>
                <a:lnTo>
                  <a:pt x="269" y="409"/>
                </a:lnTo>
                <a:lnTo>
                  <a:pt x="269" y="443"/>
                </a:lnTo>
                <a:lnTo>
                  <a:pt x="274" y="443"/>
                </a:lnTo>
                <a:lnTo>
                  <a:pt x="274" y="484"/>
                </a:lnTo>
                <a:lnTo>
                  <a:pt x="282" y="484"/>
                </a:lnTo>
                <a:lnTo>
                  <a:pt x="282" y="518"/>
                </a:lnTo>
                <a:lnTo>
                  <a:pt x="288" y="518"/>
                </a:lnTo>
                <a:lnTo>
                  <a:pt x="288" y="551"/>
                </a:lnTo>
                <a:lnTo>
                  <a:pt x="295" y="551"/>
                </a:lnTo>
                <a:lnTo>
                  <a:pt x="295" y="578"/>
                </a:lnTo>
                <a:lnTo>
                  <a:pt x="302" y="578"/>
                </a:lnTo>
                <a:lnTo>
                  <a:pt x="302" y="605"/>
                </a:lnTo>
                <a:lnTo>
                  <a:pt x="310" y="605"/>
                </a:lnTo>
                <a:lnTo>
                  <a:pt x="310" y="632"/>
                </a:lnTo>
                <a:lnTo>
                  <a:pt x="315" y="632"/>
                </a:lnTo>
                <a:lnTo>
                  <a:pt x="315" y="658"/>
                </a:lnTo>
                <a:lnTo>
                  <a:pt x="323" y="658"/>
                </a:lnTo>
                <a:lnTo>
                  <a:pt x="323" y="686"/>
                </a:lnTo>
                <a:lnTo>
                  <a:pt x="329" y="686"/>
                </a:lnTo>
                <a:lnTo>
                  <a:pt x="329" y="713"/>
                </a:lnTo>
                <a:lnTo>
                  <a:pt x="336" y="713"/>
                </a:lnTo>
                <a:lnTo>
                  <a:pt x="336" y="740"/>
                </a:lnTo>
                <a:lnTo>
                  <a:pt x="343" y="740"/>
                </a:lnTo>
                <a:lnTo>
                  <a:pt x="343" y="760"/>
                </a:lnTo>
                <a:lnTo>
                  <a:pt x="349" y="760"/>
                </a:lnTo>
                <a:lnTo>
                  <a:pt x="349" y="773"/>
                </a:lnTo>
                <a:lnTo>
                  <a:pt x="356" y="773"/>
                </a:lnTo>
                <a:lnTo>
                  <a:pt x="356" y="779"/>
                </a:lnTo>
                <a:lnTo>
                  <a:pt x="362" y="779"/>
                </a:lnTo>
                <a:lnTo>
                  <a:pt x="362" y="786"/>
                </a:lnTo>
                <a:lnTo>
                  <a:pt x="369" y="786"/>
                </a:lnTo>
                <a:lnTo>
                  <a:pt x="369" y="794"/>
                </a:lnTo>
                <a:lnTo>
                  <a:pt x="375" y="794"/>
                </a:lnTo>
                <a:lnTo>
                  <a:pt x="375" y="800"/>
                </a:lnTo>
                <a:lnTo>
                  <a:pt x="383" y="800"/>
                </a:lnTo>
                <a:lnTo>
                  <a:pt x="383" y="807"/>
                </a:lnTo>
                <a:lnTo>
                  <a:pt x="390" y="807"/>
                </a:lnTo>
                <a:lnTo>
                  <a:pt x="390" y="813"/>
                </a:lnTo>
                <a:lnTo>
                  <a:pt x="396" y="813"/>
                </a:lnTo>
                <a:lnTo>
                  <a:pt x="396" y="820"/>
                </a:lnTo>
                <a:lnTo>
                  <a:pt x="403" y="820"/>
                </a:lnTo>
                <a:lnTo>
                  <a:pt x="463" y="820"/>
                </a:lnTo>
              </a:path>
            </a:pathLst>
          </a:custGeom>
          <a:noFill/>
          <a:ln w="3175">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6620" name="Line 16"/>
          <p:cNvSpPr>
            <a:spLocks noChangeShapeType="1"/>
          </p:cNvSpPr>
          <p:nvPr/>
        </p:nvSpPr>
        <p:spPr bwMode="auto">
          <a:xfrm>
            <a:off x="1060450" y="1838325"/>
            <a:ext cx="1588" cy="2025650"/>
          </a:xfrm>
          <a:prstGeom prst="line">
            <a:avLst/>
          </a:prstGeom>
          <a:noFill/>
          <a:ln w="3175">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621" name="Line 17"/>
          <p:cNvSpPr>
            <a:spLocks noChangeShapeType="1"/>
          </p:cNvSpPr>
          <p:nvPr/>
        </p:nvSpPr>
        <p:spPr bwMode="auto">
          <a:xfrm>
            <a:off x="1057275" y="1838325"/>
            <a:ext cx="1588" cy="2025650"/>
          </a:xfrm>
          <a:prstGeom prst="line">
            <a:avLst/>
          </a:prstGeom>
          <a:noFill/>
          <a:ln w="3175">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622" name="Line 18"/>
          <p:cNvSpPr>
            <a:spLocks noChangeShapeType="1"/>
          </p:cNvSpPr>
          <p:nvPr/>
        </p:nvSpPr>
        <p:spPr bwMode="auto">
          <a:xfrm>
            <a:off x="1052513" y="1838325"/>
            <a:ext cx="1587" cy="2025650"/>
          </a:xfrm>
          <a:prstGeom prst="line">
            <a:avLst/>
          </a:prstGeom>
          <a:noFill/>
          <a:ln w="3175">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623" name="Line 19"/>
          <p:cNvSpPr>
            <a:spLocks noChangeShapeType="1"/>
          </p:cNvSpPr>
          <p:nvPr/>
        </p:nvSpPr>
        <p:spPr bwMode="auto">
          <a:xfrm flipH="1">
            <a:off x="1052513" y="3862388"/>
            <a:ext cx="7937" cy="158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624" name="Line 20"/>
          <p:cNvSpPr>
            <a:spLocks noChangeShapeType="1"/>
          </p:cNvSpPr>
          <p:nvPr/>
        </p:nvSpPr>
        <p:spPr bwMode="auto">
          <a:xfrm flipH="1">
            <a:off x="1042988" y="3840163"/>
            <a:ext cx="17462" cy="158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625" name="Rectangle 21"/>
          <p:cNvSpPr>
            <a:spLocks noChangeArrowheads="1"/>
          </p:cNvSpPr>
          <p:nvPr/>
        </p:nvSpPr>
        <p:spPr bwMode="auto">
          <a:xfrm>
            <a:off x="850900" y="3803650"/>
            <a:ext cx="185738" cy="8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6626" name="Rectangle 22"/>
          <p:cNvSpPr>
            <a:spLocks noChangeArrowheads="1"/>
          </p:cNvSpPr>
          <p:nvPr/>
        </p:nvSpPr>
        <p:spPr bwMode="auto">
          <a:xfrm>
            <a:off x="850900" y="3814763"/>
            <a:ext cx="142875" cy="6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lang="en-US" sz="400" i="0">
                <a:solidFill>
                  <a:srgbClr val="000000"/>
                </a:solidFill>
              </a:rPr>
              <a:t> 0.004</a:t>
            </a:r>
            <a:endParaRPr lang="en-US" sz="4600" b="1">
              <a:solidFill>
                <a:srgbClr val="000000"/>
              </a:solidFill>
              <a:latin typeface="Times New Roman" charset="0"/>
            </a:endParaRPr>
          </a:p>
        </p:txBody>
      </p:sp>
      <p:sp>
        <p:nvSpPr>
          <p:cNvPr id="196627" name="Rectangle 23"/>
          <p:cNvSpPr>
            <a:spLocks noChangeArrowheads="1"/>
          </p:cNvSpPr>
          <p:nvPr/>
        </p:nvSpPr>
        <p:spPr bwMode="auto">
          <a:xfrm>
            <a:off x="995363" y="3800475"/>
            <a:ext cx="1905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lang="en-US" sz="600" i="0">
                <a:solidFill>
                  <a:srgbClr val="000000"/>
                </a:solidFill>
                <a:latin typeface="Times New Roman" charset="0"/>
              </a:rPr>
              <a:t> </a:t>
            </a:r>
            <a:endParaRPr lang="en-US" sz="4600" b="1">
              <a:solidFill>
                <a:srgbClr val="000000"/>
              </a:solidFill>
              <a:latin typeface="Times New Roman" charset="0"/>
            </a:endParaRPr>
          </a:p>
        </p:txBody>
      </p:sp>
      <p:sp>
        <p:nvSpPr>
          <p:cNvPr id="196628" name="Line 24"/>
          <p:cNvSpPr>
            <a:spLocks noChangeShapeType="1"/>
          </p:cNvSpPr>
          <p:nvPr/>
        </p:nvSpPr>
        <p:spPr bwMode="auto">
          <a:xfrm flipH="1">
            <a:off x="1052513" y="3822700"/>
            <a:ext cx="7937" cy="158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629" name="Line 25"/>
          <p:cNvSpPr>
            <a:spLocks noChangeShapeType="1"/>
          </p:cNvSpPr>
          <p:nvPr/>
        </p:nvSpPr>
        <p:spPr bwMode="auto">
          <a:xfrm flipH="1">
            <a:off x="1052513" y="3802063"/>
            <a:ext cx="7937" cy="158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630" name="Line 26"/>
          <p:cNvSpPr>
            <a:spLocks noChangeShapeType="1"/>
          </p:cNvSpPr>
          <p:nvPr/>
        </p:nvSpPr>
        <p:spPr bwMode="auto">
          <a:xfrm flipH="1">
            <a:off x="1052513" y="3779838"/>
            <a:ext cx="7937" cy="158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631" name="Line 27"/>
          <p:cNvSpPr>
            <a:spLocks noChangeShapeType="1"/>
          </p:cNvSpPr>
          <p:nvPr/>
        </p:nvSpPr>
        <p:spPr bwMode="auto">
          <a:xfrm flipH="1">
            <a:off x="1052513" y="3762375"/>
            <a:ext cx="7937" cy="158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632" name="Line 28"/>
          <p:cNvSpPr>
            <a:spLocks noChangeShapeType="1"/>
          </p:cNvSpPr>
          <p:nvPr/>
        </p:nvSpPr>
        <p:spPr bwMode="auto">
          <a:xfrm flipH="1">
            <a:off x="1042988" y="3740150"/>
            <a:ext cx="17462" cy="158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633" name="Rectangle 29"/>
          <p:cNvSpPr>
            <a:spLocks noChangeArrowheads="1"/>
          </p:cNvSpPr>
          <p:nvPr/>
        </p:nvSpPr>
        <p:spPr bwMode="auto">
          <a:xfrm>
            <a:off x="850900" y="3713163"/>
            <a:ext cx="185738" cy="7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6634" name="Rectangle 30"/>
          <p:cNvSpPr>
            <a:spLocks noChangeArrowheads="1"/>
          </p:cNvSpPr>
          <p:nvPr/>
        </p:nvSpPr>
        <p:spPr bwMode="auto">
          <a:xfrm>
            <a:off x="850900" y="3721100"/>
            <a:ext cx="142875" cy="6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lang="en-US" sz="400" i="0">
                <a:solidFill>
                  <a:srgbClr val="000000"/>
                </a:solidFill>
              </a:rPr>
              <a:t> 0.006</a:t>
            </a:r>
            <a:endParaRPr lang="en-US" sz="4600" b="1">
              <a:solidFill>
                <a:srgbClr val="000000"/>
              </a:solidFill>
              <a:latin typeface="Times New Roman" charset="0"/>
            </a:endParaRPr>
          </a:p>
        </p:txBody>
      </p:sp>
      <p:sp>
        <p:nvSpPr>
          <p:cNvPr id="196635" name="Rectangle 31"/>
          <p:cNvSpPr>
            <a:spLocks noChangeArrowheads="1"/>
          </p:cNvSpPr>
          <p:nvPr/>
        </p:nvSpPr>
        <p:spPr bwMode="auto">
          <a:xfrm>
            <a:off x="995363" y="3708400"/>
            <a:ext cx="1905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lang="en-US" sz="600" i="0">
                <a:solidFill>
                  <a:srgbClr val="000000"/>
                </a:solidFill>
                <a:latin typeface="Times New Roman" charset="0"/>
              </a:rPr>
              <a:t> </a:t>
            </a:r>
            <a:endParaRPr lang="en-US" sz="4600" b="1">
              <a:solidFill>
                <a:srgbClr val="000000"/>
              </a:solidFill>
              <a:latin typeface="Times New Roman" charset="0"/>
            </a:endParaRPr>
          </a:p>
        </p:txBody>
      </p:sp>
      <p:sp>
        <p:nvSpPr>
          <p:cNvPr id="196636" name="Line 32"/>
          <p:cNvSpPr>
            <a:spLocks noChangeShapeType="1"/>
          </p:cNvSpPr>
          <p:nvPr/>
        </p:nvSpPr>
        <p:spPr bwMode="auto">
          <a:xfrm flipH="1">
            <a:off x="1052513" y="3719513"/>
            <a:ext cx="7937" cy="158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637" name="Line 33"/>
          <p:cNvSpPr>
            <a:spLocks noChangeShapeType="1"/>
          </p:cNvSpPr>
          <p:nvPr/>
        </p:nvSpPr>
        <p:spPr bwMode="auto">
          <a:xfrm flipH="1">
            <a:off x="1052513" y="3702050"/>
            <a:ext cx="7937" cy="158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638" name="Line 34"/>
          <p:cNvSpPr>
            <a:spLocks noChangeShapeType="1"/>
          </p:cNvSpPr>
          <p:nvPr/>
        </p:nvSpPr>
        <p:spPr bwMode="auto">
          <a:xfrm flipH="1">
            <a:off x="1052513" y="3681413"/>
            <a:ext cx="7937" cy="158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639" name="Line 35"/>
          <p:cNvSpPr>
            <a:spLocks noChangeShapeType="1"/>
          </p:cNvSpPr>
          <p:nvPr/>
        </p:nvSpPr>
        <p:spPr bwMode="auto">
          <a:xfrm flipH="1">
            <a:off x="1052513" y="3659188"/>
            <a:ext cx="7937" cy="158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640" name="Line 36"/>
          <p:cNvSpPr>
            <a:spLocks noChangeShapeType="1"/>
          </p:cNvSpPr>
          <p:nvPr/>
        </p:nvSpPr>
        <p:spPr bwMode="auto">
          <a:xfrm flipH="1">
            <a:off x="1042988" y="3641725"/>
            <a:ext cx="17462" cy="158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641" name="Rectangle 37"/>
          <p:cNvSpPr>
            <a:spLocks noChangeArrowheads="1"/>
          </p:cNvSpPr>
          <p:nvPr/>
        </p:nvSpPr>
        <p:spPr bwMode="auto">
          <a:xfrm>
            <a:off x="850900" y="3613150"/>
            <a:ext cx="185738" cy="7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6642" name="Rectangle 38"/>
          <p:cNvSpPr>
            <a:spLocks noChangeArrowheads="1"/>
          </p:cNvSpPr>
          <p:nvPr/>
        </p:nvSpPr>
        <p:spPr bwMode="auto">
          <a:xfrm>
            <a:off x="850900" y="3622675"/>
            <a:ext cx="142875" cy="6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lang="en-US" sz="400" i="0">
                <a:solidFill>
                  <a:srgbClr val="000000"/>
                </a:solidFill>
              </a:rPr>
              <a:t> 0.008</a:t>
            </a:r>
            <a:endParaRPr lang="en-US" sz="4600" b="1">
              <a:solidFill>
                <a:srgbClr val="000000"/>
              </a:solidFill>
              <a:latin typeface="Times New Roman" charset="0"/>
            </a:endParaRPr>
          </a:p>
        </p:txBody>
      </p:sp>
      <p:sp>
        <p:nvSpPr>
          <p:cNvPr id="196643" name="Rectangle 39"/>
          <p:cNvSpPr>
            <a:spLocks noChangeArrowheads="1"/>
          </p:cNvSpPr>
          <p:nvPr/>
        </p:nvSpPr>
        <p:spPr bwMode="auto">
          <a:xfrm>
            <a:off x="995363" y="3608388"/>
            <a:ext cx="1905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lang="en-US" sz="600" i="0">
                <a:solidFill>
                  <a:srgbClr val="000000"/>
                </a:solidFill>
                <a:latin typeface="Times New Roman" charset="0"/>
              </a:rPr>
              <a:t> </a:t>
            </a:r>
            <a:endParaRPr lang="en-US" sz="4600" b="1">
              <a:solidFill>
                <a:srgbClr val="000000"/>
              </a:solidFill>
              <a:latin typeface="Times New Roman" charset="0"/>
            </a:endParaRPr>
          </a:p>
        </p:txBody>
      </p:sp>
      <p:sp>
        <p:nvSpPr>
          <p:cNvPr id="196644" name="Line 40"/>
          <p:cNvSpPr>
            <a:spLocks noChangeShapeType="1"/>
          </p:cNvSpPr>
          <p:nvPr/>
        </p:nvSpPr>
        <p:spPr bwMode="auto">
          <a:xfrm flipH="1">
            <a:off x="1052513" y="3619500"/>
            <a:ext cx="7937" cy="158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645" name="Line 41"/>
          <p:cNvSpPr>
            <a:spLocks noChangeShapeType="1"/>
          </p:cNvSpPr>
          <p:nvPr/>
        </p:nvSpPr>
        <p:spPr bwMode="auto">
          <a:xfrm flipH="1">
            <a:off x="1052513" y="3598863"/>
            <a:ext cx="7937" cy="158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646" name="Line 42"/>
          <p:cNvSpPr>
            <a:spLocks noChangeShapeType="1"/>
          </p:cNvSpPr>
          <p:nvPr/>
        </p:nvSpPr>
        <p:spPr bwMode="auto">
          <a:xfrm flipH="1">
            <a:off x="1052513" y="3581400"/>
            <a:ext cx="7937" cy="158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647" name="Line 43"/>
          <p:cNvSpPr>
            <a:spLocks noChangeShapeType="1"/>
          </p:cNvSpPr>
          <p:nvPr/>
        </p:nvSpPr>
        <p:spPr bwMode="auto">
          <a:xfrm flipH="1">
            <a:off x="1052513" y="3559175"/>
            <a:ext cx="7937" cy="158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648" name="Line 44"/>
          <p:cNvSpPr>
            <a:spLocks noChangeShapeType="1"/>
          </p:cNvSpPr>
          <p:nvPr/>
        </p:nvSpPr>
        <p:spPr bwMode="auto">
          <a:xfrm flipH="1">
            <a:off x="1042988" y="3536950"/>
            <a:ext cx="17462" cy="158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649" name="Rectangle 45"/>
          <p:cNvSpPr>
            <a:spLocks noChangeArrowheads="1"/>
          </p:cNvSpPr>
          <p:nvPr/>
        </p:nvSpPr>
        <p:spPr bwMode="auto">
          <a:xfrm>
            <a:off x="850900" y="3509963"/>
            <a:ext cx="185738" cy="7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6650" name="Rectangle 46"/>
          <p:cNvSpPr>
            <a:spLocks noChangeArrowheads="1"/>
          </p:cNvSpPr>
          <p:nvPr/>
        </p:nvSpPr>
        <p:spPr bwMode="auto">
          <a:xfrm>
            <a:off x="850900" y="3519488"/>
            <a:ext cx="142875" cy="6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lang="en-US" sz="400" i="0">
                <a:solidFill>
                  <a:srgbClr val="000000"/>
                </a:solidFill>
              </a:rPr>
              <a:t> 0.010</a:t>
            </a:r>
            <a:endParaRPr lang="en-US" sz="4600" b="1">
              <a:solidFill>
                <a:srgbClr val="000000"/>
              </a:solidFill>
              <a:latin typeface="Times New Roman" charset="0"/>
            </a:endParaRPr>
          </a:p>
        </p:txBody>
      </p:sp>
      <p:sp>
        <p:nvSpPr>
          <p:cNvPr id="196651" name="Rectangle 47"/>
          <p:cNvSpPr>
            <a:spLocks noChangeArrowheads="1"/>
          </p:cNvSpPr>
          <p:nvPr/>
        </p:nvSpPr>
        <p:spPr bwMode="auto">
          <a:xfrm>
            <a:off x="995363" y="3505200"/>
            <a:ext cx="1905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lang="en-US" sz="600" i="0">
                <a:solidFill>
                  <a:srgbClr val="000000"/>
                </a:solidFill>
                <a:latin typeface="Times New Roman" charset="0"/>
              </a:rPr>
              <a:t> </a:t>
            </a:r>
            <a:endParaRPr lang="en-US" sz="4600" b="1">
              <a:solidFill>
                <a:srgbClr val="000000"/>
              </a:solidFill>
              <a:latin typeface="Times New Roman" charset="0"/>
            </a:endParaRPr>
          </a:p>
        </p:txBody>
      </p:sp>
      <p:sp>
        <p:nvSpPr>
          <p:cNvPr id="196652" name="Line 48"/>
          <p:cNvSpPr>
            <a:spLocks noChangeShapeType="1"/>
          </p:cNvSpPr>
          <p:nvPr/>
        </p:nvSpPr>
        <p:spPr bwMode="auto">
          <a:xfrm flipH="1">
            <a:off x="1052513" y="3519488"/>
            <a:ext cx="7937" cy="158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653" name="Line 49"/>
          <p:cNvSpPr>
            <a:spLocks noChangeShapeType="1"/>
          </p:cNvSpPr>
          <p:nvPr/>
        </p:nvSpPr>
        <p:spPr bwMode="auto">
          <a:xfrm flipH="1">
            <a:off x="1052513" y="3498850"/>
            <a:ext cx="7937" cy="158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654" name="Line 50"/>
          <p:cNvSpPr>
            <a:spLocks noChangeShapeType="1"/>
          </p:cNvSpPr>
          <p:nvPr/>
        </p:nvSpPr>
        <p:spPr bwMode="auto">
          <a:xfrm flipH="1">
            <a:off x="1052513" y="3476625"/>
            <a:ext cx="7937" cy="158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655" name="Line 51"/>
          <p:cNvSpPr>
            <a:spLocks noChangeShapeType="1"/>
          </p:cNvSpPr>
          <p:nvPr/>
        </p:nvSpPr>
        <p:spPr bwMode="auto">
          <a:xfrm flipH="1">
            <a:off x="1052513" y="3460750"/>
            <a:ext cx="7937" cy="158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656" name="Line 52"/>
          <p:cNvSpPr>
            <a:spLocks noChangeShapeType="1"/>
          </p:cNvSpPr>
          <p:nvPr/>
        </p:nvSpPr>
        <p:spPr bwMode="auto">
          <a:xfrm flipH="1">
            <a:off x="1042988" y="3438525"/>
            <a:ext cx="17462" cy="158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657" name="Rectangle 53"/>
          <p:cNvSpPr>
            <a:spLocks noChangeArrowheads="1"/>
          </p:cNvSpPr>
          <p:nvPr/>
        </p:nvSpPr>
        <p:spPr bwMode="auto">
          <a:xfrm>
            <a:off x="850900" y="3409950"/>
            <a:ext cx="185738" cy="7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6658" name="Rectangle 54"/>
          <p:cNvSpPr>
            <a:spLocks noChangeArrowheads="1"/>
          </p:cNvSpPr>
          <p:nvPr/>
        </p:nvSpPr>
        <p:spPr bwMode="auto">
          <a:xfrm>
            <a:off x="850900" y="3419475"/>
            <a:ext cx="142875" cy="6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lang="en-US" sz="400" i="0">
                <a:solidFill>
                  <a:srgbClr val="000000"/>
                </a:solidFill>
              </a:rPr>
              <a:t> 0.012</a:t>
            </a:r>
            <a:endParaRPr lang="en-US" sz="4600" b="1">
              <a:solidFill>
                <a:srgbClr val="000000"/>
              </a:solidFill>
              <a:latin typeface="Times New Roman" charset="0"/>
            </a:endParaRPr>
          </a:p>
        </p:txBody>
      </p:sp>
      <p:sp>
        <p:nvSpPr>
          <p:cNvPr id="196659" name="Rectangle 55"/>
          <p:cNvSpPr>
            <a:spLocks noChangeArrowheads="1"/>
          </p:cNvSpPr>
          <p:nvPr/>
        </p:nvSpPr>
        <p:spPr bwMode="auto">
          <a:xfrm>
            <a:off x="995363" y="3405188"/>
            <a:ext cx="1905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lang="en-US" sz="600" i="0">
                <a:solidFill>
                  <a:srgbClr val="000000"/>
                </a:solidFill>
                <a:latin typeface="Times New Roman" charset="0"/>
              </a:rPr>
              <a:t> </a:t>
            </a:r>
            <a:endParaRPr lang="en-US" sz="4600" b="1">
              <a:solidFill>
                <a:srgbClr val="000000"/>
              </a:solidFill>
              <a:latin typeface="Times New Roman" charset="0"/>
            </a:endParaRPr>
          </a:p>
        </p:txBody>
      </p:sp>
      <p:sp>
        <p:nvSpPr>
          <p:cNvPr id="196660" name="Line 56"/>
          <p:cNvSpPr>
            <a:spLocks noChangeShapeType="1"/>
          </p:cNvSpPr>
          <p:nvPr/>
        </p:nvSpPr>
        <p:spPr bwMode="auto">
          <a:xfrm flipH="1">
            <a:off x="1052513" y="3416300"/>
            <a:ext cx="7937" cy="158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661" name="Line 57"/>
          <p:cNvSpPr>
            <a:spLocks noChangeShapeType="1"/>
          </p:cNvSpPr>
          <p:nvPr/>
        </p:nvSpPr>
        <p:spPr bwMode="auto">
          <a:xfrm flipH="1">
            <a:off x="1052513" y="3398838"/>
            <a:ext cx="7937" cy="158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662" name="Line 58"/>
          <p:cNvSpPr>
            <a:spLocks noChangeShapeType="1"/>
          </p:cNvSpPr>
          <p:nvPr/>
        </p:nvSpPr>
        <p:spPr bwMode="auto">
          <a:xfrm flipH="1">
            <a:off x="1052513" y="3378200"/>
            <a:ext cx="7937" cy="158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663" name="Line 59"/>
          <p:cNvSpPr>
            <a:spLocks noChangeShapeType="1"/>
          </p:cNvSpPr>
          <p:nvPr/>
        </p:nvSpPr>
        <p:spPr bwMode="auto">
          <a:xfrm flipH="1">
            <a:off x="1052513" y="3355975"/>
            <a:ext cx="7937" cy="158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664" name="Line 60"/>
          <p:cNvSpPr>
            <a:spLocks noChangeShapeType="1"/>
          </p:cNvSpPr>
          <p:nvPr/>
        </p:nvSpPr>
        <p:spPr bwMode="auto">
          <a:xfrm flipH="1">
            <a:off x="1042988" y="3338513"/>
            <a:ext cx="17462" cy="158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665" name="Rectangle 61"/>
          <p:cNvSpPr>
            <a:spLocks noChangeArrowheads="1"/>
          </p:cNvSpPr>
          <p:nvPr/>
        </p:nvSpPr>
        <p:spPr bwMode="auto">
          <a:xfrm>
            <a:off x="850900" y="3311525"/>
            <a:ext cx="185738" cy="77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6666" name="Rectangle 62"/>
          <p:cNvSpPr>
            <a:spLocks noChangeArrowheads="1"/>
          </p:cNvSpPr>
          <p:nvPr/>
        </p:nvSpPr>
        <p:spPr bwMode="auto">
          <a:xfrm>
            <a:off x="850900" y="3321050"/>
            <a:ext cx="142875" cy="6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lang="en-US" sz="400" i="0">
                <a:solidFill>
                  <a:srgbClr val="000000"/>
                </a:solidFill>
              </a:rPr>
              <a:t> 0.014</a:t>
            </a:r>
            <a:endParaRPr lang="en-US" sz="4600" b="1">
              <a:solidFill>
                <a:srgbClr val="000000"/>
              </a:solidFill>
              <a:latin typeface="Times New Roman" charset="0"/>
            </a:endParaRPr>
          </a:p>
        </p:txBody>
      </p:sp>
      <p:sp>
        <p:nvSpPr>
          <p:cNvPr id="196667" name="Rectangle 63"/>
          <p:cNvSpPr>
            <a:spLocks noChangeArrowheads="1"/>
          </p:cNvSpPr>
          <p:nvPr/>
        </p:nvSpPr>
        <p:spPr bwMode="auto">
          <a:xfrm>
            <a:off x="995363" y="3306763"/>
            <a:ext cx="1905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lang="en-US" sz="600" i="0">
                <a:solidFill>
                  <a:srgbClr val="000000"/>
                </a:solidFill>
                <a:latin typeface="Times New Roman" charset="0"/>
              </a:rPr>
              <a:t> </a:t>
            </a:r>
            <a:endParaRPr lang="en-US" sz="4600" b="1">
              <a:solidFill>
                <a:srgbClr val="000000"/>
              </a:solidFill>
              <a:latin typeface="Times New Roman" charset="0"/>
            </a:endParaRPr>
          </a:p>
        </p:txBody>
      </p:sp>
      <p:sp>
        <p:nvSpPr>
          <p:cNvPr id="196668" name="Line 64"/>
          <p:cNvSpPr>
            <a:spLocks noChangeShapeType="1"/>
          </p:cNvSpPr>
          <p:nvPr/>
        </p:nvSpPr>
        <p:spPr bwMode="auto">
          <a:xfrm flipH="1">
            <a:off x="1052513" y="3317875"/>
            <a:ext cx="7937"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669" name="Line 65"/>
          <p:cNvSpPr>
            <a:spLocks noChangeShapeType="1"/>
          </p:cNvSpPr>
          <p:nvPr/>
        </p:nvSpPr>
        <p:spPr bwMode="auto">
          <a:xfrm flipH="1">
            <a:off x="1052513" y="3295650"/>
            <a:ext cx="7937" cy="158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670" name="Line 66"/>
          <p:cNvSpPr>
            <a:spLocks noChangeShapeType="1"/>
          </p:cNvSpPr>
          <p:nvPr/>
        </p:nvSpPr>
        <p:spPr bwMode="auto">
          <a:xfrm flipH="1">
            <a:off x="1052513" y="3275013"/>
            <a:ext cx="7937" cy="158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671" name="Line 67"/>
          <p:cNvSpPr>
            <a:spLocks noChangeShapeType="1"/>
          </p:cNvSpPr>
          <p:nvPr/>
        </p:nvSpPr>
        <p:spPr bwMode="auto">
          <a:xfrm flipH="1">
            <a:off x="1052513" y="3257550"/>
            <a:ext cx="7937" cy="158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672" name="Line 68"/>
          <p:cNvSpPr>
            <a:spLocks noChangeShapeType="1"/>
          </p:cNvSpPr>
          <p:nvPr/>
        </p:nvSpPr>
        <p:spPr bwMode="auto">
          <a:xfrm flipH="1">
            <a:off x="1042988" y="3235325"/>
            <a:ext cx="17462"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673" name="Rectangle 69"/>
          <p:cNvSpPr>
            <a:spLocks noChangeArrowheads="1"/>
          </p:cNvSpPr>
          <p:nvPr/>
        </p:nvSpPr>
        <p:spPr bwMode="auto">
          <a:xfrm>
            <a:off x="850900" y="3206750"/>
            <a:ext cx="185738" cy="8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6674" name="Rectangle 70"/>
          <p:cNvSpPr>
            <a:spLocks noChangeArrowheads="1"/>
          </p:cNvSpPr>
          <p:nvPr/>
        </p:nvSpPr>
        <p:spPr bwMode="auto">
          <a:xfrm>
            <a:off x="850900" y="3216275"/>
            <a:ext cx="142875" cy="6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lang="en-US" sz="400" i="0">
                <a:solidFill>
                  <a:srgbClr val="000000"/>
                </a:solidFill>
              </a:rPr>
              <a:t> 0.016</a:t>
            </a:r>
            <a:endParaRPr lang="en-US" sz="4600" b="1">
              <a:solidFill>
                <a:srgbClr val="000000"/>
              </a:solidFill>
              <a:latin typeface="Times New Roman" charset="0"/>
            </a:endParaRPr>
          </a:p>
        </p:txBody>
      </p:sp>
      <p:sp>
        <p:nvSpPr>
          <p:cNvPr id="196675" name="Rectangle 71"/>
          <p:cNvSpPr>
            <a:spLocks noChangeArrowheads="1"/>
          </p:cNvSpPr>
          <p:nvPr/>
        </p:nvSpPr>
        <p:spPr bwMode="auto">
          <a:xfrm>
            <a:off x="995363" y="3203575"/>
            <a:ext cx="1905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lang="en-US" sz="600" i="0">
                <a:solidFill>
                  <a:srgbClr val="000000"/>
                </a:solidFill>
                <a:latin typeface="Times New Roman" charset="0"/>
              </a:rPr>
              <a:t> </a:t>
            </a:r>
            <a:endParaRPr lang="en-US" sz="4600" b="1">
              <a:solidFill>
                <a:srgbClr val="000000"/>
              </a:solidFill>
              <a:latin typeface="Times New Roman" charset="0"/>
            </a:endParaRPr>
          </a:p>
        </p:txBody>
      </p:sp>
      <p:sp>
        <p:nvSpPr>
          <p:cNvPr id="196676" name="Line 72"/>
          <p:cNvSpPr>
            <a:spLocks noChangeShapeType="1"/>
          </p:cNvSpPr>
          <p:nvPr/>
        </p:nvSpPr>
        <p:spPr bwMode="auto">
          <a:xfrm flipH="1">
            <a:off x="1052513" y="3214688"/>
            <a:ext cx="7937" cy="158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677" name="Line 73"/>
          <p:cNvSpPr>
            <a:spLocks noChangeShapeType="1"/>
          </p:cNvSpPr>
          <p:nvPr/>
        </p:nvSpPr>
        <p:spPr bwMode="auto">
          <a:xfrm flipH="1">
            <a:off x="1052513" y="3197225"/>
            <a:ext cx="7937" cy="158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678" name="Line 74"/>
          <p:cNvSpPr>
            <a:spLocks noChangeShapeType="1"/>
          </p:cNvSpPr>
          <p:nvPr/>
        </p:nvSpPr>
        <p:spPr bwMode="auto">
          <a:xfrm flipH="1">
            <a:off x="1052513" y="3175000"/>
            <a:ext cx="7937" cy="158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679" name="Line 75"/>
          <p:cNvSpPr>
            <a:spLocks noChangeShapeType="1"/>
          </p:cNvSpPr>
          <p:nvPr/>
        </p:nvSpPr>
        <p:spPr bwMode="auto">
          <a:xfrm flipH="1">
            <a:off x="1052513" y="3152775"/>
            <a:ext cx="7937" cy="317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680" name="Line 76"/>
          <p:cNvSpPr>
            <a:spLocks noChangeShapeType="1"/>
          </p:cNvSpPr>
          <p:nvPr/>
        </p:nvSpPr>
        <p:spPr bwMode="auto">
          <a:xfrm flipH="1">
            <a:off x="1042988" y="3136900"/>
            <a:ext cx="17462" cy="158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681" name="Rectangle 77"/>
          <p:cNvSpPr>
            <a:spLocks noChangeArrowheads="1"/>
          </p:cNvSpPr>
          <p:nvPr/>
        </p:nvSpPr>
        <p:spPr bwMode="auto">
          <a:xfrm>
            <a:off x="850900" y="3108325"/>
            <a:ext cx="185738" cy="7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6682" name="Rectangle 78"/>
          <p:cNvSpPr>
            <a:spLocks noChangeArrowheads="1"/>
          </p:cNvSpPr>
          <p:nvPr/>
        </p:nvSpPr>
        <p:spPr bwMode="auto">
          <a:xfrm>
            <a:off x="850900" y="3117850"/>
            <a:ext cx="142875" cy="6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lang="en-US" sz="400" i="0">
                <a:solidFill>
                  <a:srgbClr val="000000"/>
                </a:solidFill>
              </a:rPr>
              <a:t> 0.018</a:t>
            </a:r>
            <a:endParaRPr lang="en-US" sz="4600" b="1">
              <a:solidFill>
                <a:srgbClr val="000000"/>
              </a:solidFill>
              <a:latin typeface="Times New Roman" charset="0"/>
            </a:endParaRPr>
          </a:p>
        </p:txBody>
      </p:sp>
      <p:sp>
        <p:nvSpPr>
          <p:cNvPr id="196683" name="Rectangle 79"/>
          <p:cNvSpPr>
            <a:spLocks noChangeArrowheads="1"/>
          </p:cNvSpPr>
          <p:nvPr/>
        </p:nvSpPr>
        <p:spPr bwMode="auto">
          <a:xfrm>
            <a:off x="995363" y="3105150"/>
            <a:ext cx="1905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lang="en-US" sz="600" i="0">
                <a:solidFill>
                  <a:srgbClr val="000000"/>
                </a:solidFill>
                <a:latin typeface="Times New Roman" charset="0"/>
              </a:rPr>
              <a:t> </a:t>
            </a:r>
            <a:endParaRPr lang="en-US" sz="4600" b="1">
              <a:solidFill>
                <a:srgbClr val="000000"/>
              </a:solidFill>
              <a:latin typeface="Times New Roman" charset="0"/>
            </a:endParaRPr>
          </a:p>
        </p:txBody>
      </p:sp>
      <p:sp>
        <p:nvSpPr>
          <p:cNvPr id="196684" name="Line 80"/>
          <p:cNvSpPr>
            <a:spLocks noChangeShapeType="1"/>
          </p:cNvSpPr>
          <p:nvPr/>
        </p:nvSpPr>
        <p:spPr bwMode="auto">
          <a:xfrm flipH="1">
            <a:off x="1052513" y="3114675"/>
            <a:ext cx="7937" cy="158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685" name="Line 81"/>
          <p:cNvSpPr>
            <a:spLocks noChangeShapeType="1"/>
          </p:cNvSpPr>
          <p:nvPr/>
        </p:nvSpPr>
        <p:spPr bwMode="auto">
          <a:xfrm flipH="1">
            <a:off x="1052513" y="3094038"/>
            <a:ext cx="7937" cy="158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686" name="Line 82"/>
          <p:cNvSpPr>
            <a:spLocks noChangeShapeType="1"/>
          </p:cNvSpPr>
          <p:nvPr/>
        </p:nvSpPr>
        <p:spPr bwMode="auto">
          <a:xfrm flipH="1">
            <a:off x="1052513" y="3076575"/>
            <a:ext cx="7937" cy="158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687" name="Line 83"/>
          <p:cNvSpPr>
            <a:spLocks noChangeShapeType="1"/>
          </p:cNvSpPr>
          <p:nvPr/>
        </p:nvSpPr>
        <p:spPr bwMode="auto">
          <a:xfrm flipH="1">
            <a:off x="1052513" y="3054350"/>
            <a:ext cx="7937" cy="158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688" name="Line 84"/>
          <p:cNvSpPr>
            <a:spLocks noChangeShapeType="1"/>
          </p:cNvSpPr>
          <p:nvPr/>
        </p:nvSpPr>
        <p:spPr bwMode="auto">
          <a:xfrm flipH="1">
            <a:off x="1042988" y="3033713"/>
            <a:ext cx="17462" cy="158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689" name="Rectangle 85"/>
          <p:cNvSpPr>
            <a:spLocks noChangeArrowheads="1"/>
          </p:cNvSpPr>
          <p:nvPr/>
        </p:nvSpPr>
        <p:spPr bwMode="auto">
          <a:xfrm>
            <a:off x="850900" y="3005138"/>
            <a:ext cx="185738" cy="7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6690" name="Rectangle 86"/>
          <p:cNvSpPr>
            <a:spLocks noChangeArrowheads="1"/>
          </p:cNvSpPr>
          <p:nvPr/>
        </p:nvSpPr>
        <p:spPr bwMode="auto">
          <a:xfrm>
            <a:off x="850900" y="3014663"/>
            <a:ext cx="142875" cy="6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lang="en-US" sz="400" i="0">
                <a:solidFill>
                  <a:srgbClr val="000000"/>
                </a:solidFill>
              </a:rPr>
              <a:t> 0.020</a:t>
            </a:r>
            <a:endParaRPr lang="en-US" sz="4600" b="1">
              <a:solidFill>
                <a:srgbClr val="000000"/>
              </a:solidFill>
              <a:latin typeface="Times New Roman" charset="0"/>
            </a:endParaRPr>
          </a:p>
        </p:txBody>
      </p:sp>
      <p:sp>
        <p:nvSpPr>
          <p:cNvPr id="196691" name="Rectangle 87"/>
          <p:cNvSpPr>
            <a:spLocks noChangeArrowheads="1"/>
          </p:cNvSpPr>
          <p:nvPr/>
        </p:nvSpPr>
        <p:spPr bwMode="auto">
          <a:xfrm>
            <a:off x="995363" y="3000375"/>
            <a:ext cx="1905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lang="en-US" sz="600" i="0">
                <a:solidFill>
                  <a:srgbClr val="000000"/>
                </a:solidFill>
                <a:latin typeface="Times New Roman" charset="0"/>
              </a:rPr>
              <a:t> </a:t>
            </a:r>
            <a:endParaRPr lang="en-US" sz="4600" b="1">
              <a:solidFill>
                <a:srgbClr val="000000"/>
              </a:solidFill>
              <a:latin typeface="Times New Roman" charset="0"/>
            </a:endParaRPr>
          </a:p>
        </p:txBody>
      </p:sp>
      <p:sp>
        <p:nvSpPr>
          <p:cNvPr id="196692" name="Line 88"/>
          <p:cNvSpPr>
            <a:spLocks noChangeShapeType="1"/>
          </p:cNvSpPr>
          <p:nvPr/>
        </p:nvSpPr>
        <p:spPr bwMode="auto">
          <a:xfrm flipH="1">
            <a:off x="1052513" y="3016250"/>
            <a:ext cx="7937" cy="158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693" name="Line 89"/>
          <p:cNvSpPr>
            <a:spLocks noChangeShapeType="1"/>
          </p:cNvSpPr>
          <p:nvPr/>
        </p:nvSpPr>
        <p:spPr bwMode="auto">
          <a:xfrm flipH="1">
            <a:off x="1052513" y="2994025"/>
            <a:ext cx="7937" cy="158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694" name="Line 90"/>
          <p:cNvSpPr>
            <a:spLocks noChangeShapeType="1"/>
          </p:cNvSpPr>
          <p:nvPr/>
        </p:nvSpPr>
        <p:spPr bwMode="auto">
          <a:xfrm flipH="1">
            <a:off x="1052513" y="2973388"/>
            <a:ext cx="7937" cy="158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695" name="Line 91"/>
          <p:cNvSpPr>
            <a:spLocks noChangeShapeType="1"/>
          </p:cNvSpPr>
          <p:nvPr/>
        </p:nvSpPr>
        <p:spPr bwMode="auto">
          <a:xfrm flipH="1">
            <a:off x="1052513" y="2955925"/>
            <a:ext cx="7937" cy="158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696" name="Line 92"/>
          <p:cNvSpPr>
            <a:spLocks noChangeShapeType="1"/>
          </p:cNvSpPr>
          <p:nvPr/>
        </p:nvSpPr>
        <p:spPr bwMode="auto">
          <a:xfrm flipH="1">
            <a:off x="1042988" y="2933700"/>
            <a:ext cx="17462" cy="158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697" name="Rectangle 93"/>
          <p:cNvSpPr>
            <a:spLocks noChangeArrowheads="1"/>
          </p:cNvSpPr>
          <p:nvPr/>
        </p:nvSpPr>
        <p:spPr bwMode="auto">
          <a:xfrm>
            <a:off x="850900" y="2905125"/>
            <a:ext cx="185738" cy="7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6698" name="Rectangle 94"/>
          <p:cNvSpPr>
            <a:spLocks noChangeArrowheads="1"/>
          </p:cNvSpPr>
          <p:nvPr/>
        </p:nvSpPr>
        <p:spPr bwMode="auto">
          <a:xfrm>
            <a:off x="850900" y="2914650"/>
            <a:ext cx="142875" cy="6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lang="en-US" sz="400" i="0">
                <a:solidFill>
                  <a:srgbClr val="000000"/>
                </a:solidFill>
              </a:rPr>
              <a:t> 0.022</a:t>
            </a:r>
            <a:endParaRPr lang="en-US" sz="4600" b="1">
              <a:solidFill>
                <a:srgbClr val="000000"/>
              </a:solidFill>
              <a:latin typeface="Times New Roman" charset="0"/>
            </a:endParaRPr>
          </a:p>
        </p:txBody>
      </p:sp>
      <p:sp>
        <p:nvSpPr>
          <p:cNvPr id="196699" name="Rectangle 95"/>
          <p:cNvSpPr>
            <a:spLocks noChangeArrowheads="1"/>
          </p:cNvSpPr>
          <p:nvPr/>
        </p:nvSpPr>
        <p:spPr bwMode="auto">
          <a:xfrm>
            <a:off x="995363" y="2900363"/>
            <a:ext cx="1905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lang="en-US" sz="600" i="0">
                <a:solidFill>
                  <a:srgbClr val="000000"/>
                </a:solidFill>
                <a:latin typeface="Times New Roman" charset="0"/>
              </a:rPr>
              <a:t> </a:t>
            </a:r>
            <a:endParaRPr lang="en-US" sz="4600" b="1">
              <a:solidFill>
                <a:srgbClr val="000000"/>
              </a:solidFill>
              <a:latin typeface="Times New Roman" charset="0"/>
            </a:endParaRPr>
          </a:p>
        </p:txBody>
      </p:sp>
      <p:sp>
        <p:nvSpPr>
          <p:cNvPr id="196700" name="Line 96"/>
          <p:cNvSpPr>
            <a:spLocks noChangeShapeType="1"/>
          </p:cNvSpPr>
          <p:nvPr/>
        </p:nvSpPr>
        <p:spPr bwMode="auto">
          <a:xfrm flipH="1">
            <a:off x="1052513" y="2913063"/>
            <a:ext cx="7937" cy="158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701" name="Line 97"/>
          <p:cNvSpPr>
            <a:spLocks noChangeShapeType="1"/>
          </p:cNvSpPr>
          <p:nvPr/>
        </p:nvSpPr>
        <p:spPr bwMode="auto">
          <a:xfrm flipH="1">
            <a:off x="1052513" y="2895600"/>
            <a:ext cx="7937" cy="158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702" name="Line 98"/>
          <p:cNvSpPr>
            <a:spLocks noChangeShapeType="1"/>
          </p:cNvSpPr>
          <p:nvPr/>
        </p:nvSpPr>
        <p:spPr bwMode="auto">
          <a:xfrm flipH="1">
            <a:off x="1052513" y="2873375"/>
            <a:ext cx="7937" cy="158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703" name="Line 99"/>
          <p:cNvSpPr>
            <a:spLocks noChangeShapeType="1"/>
          </p:cNvSpPr>
          <p:nvPr/>
        </p:nvSpPr>
        <p:spPr bwMode="auto">
          <a:xfrm flipH="1">
            <a:off x="1052513" y="2851150"/>
            <a:ext cx="7937" cy="158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704" name="Line 100"/>
          <p:cNvSpPr>
            <a:spLocks noChangeShapeType="1"/>
          </p:cNvSpPr>
          <p:nvPr/>
        </p:nvSpPr>
        <p:spPr bwMode="auto">
          <a:xfrm flipH="1">
            <a:off x="1042988" y="2833688"/>
            <a:ext cx="17462" cy="158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705" name="Rectangle 101"/>
          <p:cNvSpPr>
            <a:spLocks noChangeArrowheads="1"/>
          </p:cNvSpPr>
          <p:nvPr/>
        </p:nvSpPr>
        <p:spPr bwMode="auto">
          <a:xfrm>
            <a:off x="850900" y="2806700"/>
            <a:ext cx="185738" cy="77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6706" name="Rectangle 102"/>
          <p:cNvSpPr>
            <a:spLocks noChangeArrowheads="1"/>
          </p:cNvSpPr>
          <p:nvPr/>
        </p:nvSpPr>
        <p:spPr bwMode="auto">
          <a:xfrm>
            <a:off x="850900" y="2816225"/>
            <a:ext cx="142875" cy="6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lang="en-US" sz="400" i="0">
                <a:solidFill>
                  <a:srgbClr val="000000"/>
                </a:solidFill>
              </a:rPr>
              <a:t> 0.024</a:t>
            </a:r>
            <a:endParaRPr lang="en-US" sz="4600" b="1">
              <a:solidFill>
                <a:srgbClr val="000000"/>
              </a:solidFill>
              <a:latin typeface="Times New Roman" charset="0"/>
            </a:endParaRPr>
          </a:p>
        </p:txBody>
      </p:sp>
      <p:sp>
        <p:nvSpPr>
          <p:cNvPr id="196707" name="Rectangle 103"/>
          <p:cNvSpPr>
            <a:spLocks noChangeArrowheads="1"/>
          </p:cNvSpPr>
          <p:nvPr/>
        </p:nvSpPr>
        <p:spPr bwMode="auto">
          <a:xfrm>
            <a:off x="995363" y="2801938"/>
            <a:ext cx="1905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lang="en-US" sz="600" i="0">
                <a:solidFill>
                  <a:srgbClr val="000000"/>
                </a:solidFill>
                <a:latin typeface="Times New Roman" charset="0"/>
              </a:rPr>
              <a:t> </a:t>
            </a:r>
            <a:endParaRPr lang="en-US" sz="4600" b="1">
              <a:solidFill>
                <a:srgbClr val="000000"/>
              </a:solidFill>
              <a:latin typeface="Times New Roman" charset="0"/>
            </a:endParaRPr>
          </a:p>
        </p:txBody>
      </p:sp>
      <p:sp>
        <p:nvSpPr>
          <p:cNvPr id="196708" name="Line 104"/>
          <p:cNvSpPr>
            <a:spLocks noChangeShapeType="1"/>
          </p:cNvSpPr>
          <p:nvPr/>
        </p:nvSpPr>
        <p:spPr bwMode="auto">
          <a:xfrm flipH="1">
            <a:off x="1052513" y="2813050"/>
            <a:ext cx="7937" cy="158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709" name="Line 105"/>
          <p:cNvSpPr>
            <a:spLocks noChangeShapeType="1"/>
          </p:cNvSpPr>
          <p:nvPr/>
        </p:nvSpPr>
        <p:spPr bwMode="auto">
          <a:xfrm flipH="1">
            <a:off x="1052513" y="2790825"/>
            <a:ext cx="7937" cy="158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710" name="Line 106"/>
          <p:cNvSpPr>
            <a:spLocks noChangeShapeType="1"/>
          </p:cNvSpPr>
          <p:nvPr/>
        </p:nvSpPr>
        <p:spPr bwMode="auto">
          <a:xfrm flipH="1">
            <a:off x="1052513" y="2773363"/>
            <a:ext cx="7937" cy="158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711" name="Line 107"/>
          <p:cNvSpPr>
            <a:spLocks noChangeShapeType="1"/>
          </p:cNvSpPr>
          <p:nvPr/>
        </p:nvSpPr>
        <p:spPr bwMode="auto">
          <a:xfrm flipH="1">
            <a:off x="1052513" y="2752725"/>
            <a:ext cx="7937" cy="158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712" name="Line 108"/>
          <p:cNvSpPr>
            <a:spLocks noChangeShapeType="1"/>
          </p:cNvSpPr>
          <p:nvPr/>
        </p:nvSpPr>
        <p:spPr bwMode="auto">
          <a:xfrm flipH="1">
            <a:off x="1042988" y="2730500"/>
            <a:ext cx="17462" cy="158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713" name="Rectangle 109"/>
          <p:cNvSpPr>
            <a:spLocks noChangeArrowheads="1"/>
          </p:cNvSpPr>
          <p:nvPr/>
        </p:nvSpPr>
        <p:spPr bwMode="auto">
          <a:xfrm>
            <a:off x="850900" y="2701925"/>
            <a:ext cx="185738" cy="82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6714" name="Rectangle 110"/>
          <p:cNvSpPr>
            <a:spLocks noChangeArrowheads="1"/>
          </p:cNvSpPr>
          <p:nvPr/>
        </p:nvSpPr>
        <p:spPr bwMode="auto">
          <a:xfrm>
            <a:off x="850900" y="2711450"/>
            <a:ext cx="142875" cy="6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lang="en-US" sz="400" i="0">
                <a:solidFill>
                  <a:srgbClr val="000000"/>
                </a:solidFill>
              </a:rPr>
              <a:t> 0.026</a:t>
            </a:r>
            <a:endParaRPr lang="en-US" sz="4600" b="1">
              <a:solidFill>
                <a:srgbClr val="000000"/>
              </a:solidFill>
              <a:latin typeface="Times New Roman" charset="0"/>
            </a:endParaRPr>
          </a:p>
        </p:txBody>
      </p:sp>
      <p:sp>
        <p:nvSpPr>
          <p:cNvPr id="196715" name="Rectangle 111"/>
          <p:cNvSpPr>
            <a:spLocks noChangeArrowheads="1"/>
          </p:cNvSpPr>
          <p:nvPr/>
        </p:nvSpPr>
        <p:spPr bwMode="auto">
          <a:xfrm>
            <a:off x="995363" y="2697163"/>
            <a:ext cx="1905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lang="en-US" sz="600" i="0">
                <a:solidFill>
                  <a:srgbClr val="000000"/>
                </a:solidFill>
                <a:latin typeface="Times New Roman" charset="0"/>
              </a:rPr>
              <a:t> </a:t>
            </a:r>
            <a:endParaRPr lang="en-US" sz="4600" b="1">
              <a:solidFill>
                <a:srgbClr val="000000"/>
              </a:solidFill>
              <a:latin typeface="Times New Roman" charset="0"/>
            </a:endParaRPr>
          </a:p>
        </p:txBody>
      </p:sp>
      <p:sp>
        <p:nvSpPr>
          <p:cNvPr id="196716" name="Line 112"/>
          <p:cNvSpPr>
            <a:spLocks noChangeShapeType="1"/>
          </p:cNvSpPr>
          <p:nvPr/>
        </p:nvSpPr>
        <p:spPr bwMode="auto">
          <a:xfrm flipH="1">
            <a:off x="1052513" y="2713038"/>
            <a:ext cx="7937" cy="158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717" name="Line 113"/>
          <p:cNvSpPr>
            <a:spLocks noChangeShapeType="1"/>
          </p:cNvSpPr>
          <p:nvPr/>
        </p:nvSpPr>
        <p:spPr bwMode="auto">
          <a:xfrm flipH="1">
            <a:off x="1052513" y="2692400"/>
            <a:ext cx="7937" cy="158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718" name="Line 114"/>
          <p:cNvSpPr>
            <a:spLocks noChangeShapeType="1"/>
          </p:cNvSpPr>
          <p:nvPr/>
        </p:nvSpPr>
        <p:spPr bwMode="auto">
          <a:xfrm flipH="1">
            <a:off x="1052513" y="2670175"/>
            <a:ext cx="7937" cy="158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719" name="Line 115"/>
          <p:cNvSpPr>
            <a:spLocks noChangeShapeType="1"/>
          </p:cNvSpPr>
          <p:nvPr/>
        </p:nvSpPr>
        <p:spPr bwMode="auto">
          <a:xfrm flipH="1">
            <a:off x="1052513" y="2652713"/>
            <a:ext cx="7937" cy="158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720" name="Line 116"/>
          <p:cNvSpPr>
            <a:spLocks noChangeShapeType="1"/>
          </p:cNvSpPr>
          <p:nvPr/>
        </p:nvSpPr>
        <p:spPr bwMode="auto">
          <a:xfrm flipH="1">
            <a:off x="1042988" y="2632075"/>
            <a:ext cx="17462" cy="158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721" name="Rectangle 117"/>
          <p:cNvSpPr>
            <a:spLocks noChangeArrowheads="1"/>
          </p:cNvSpPr>
          <p:nvPr/>
        </p:nvSpPr>
        <p:spPr bwMode="auto">
          <a:xfrm>
            <a:off x="850900" y="2603500"/>
            <a:ext cx="185738" cy="7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6722" name="Rectangle 118"/>
          <p:cNvSpPr>
            <a:spLocks noChangeArrowheads="1"/>
          </p:cNvSpPr>
          <p:nvPr/>
        </p:nvSpPr>
        <p:spPr bwMode="auto">
          <a:xfrm>
            <a:off x="850900" y="2613025"/>
            <a:ext cx="142875" cy="6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lang="en-US" sz="400" i="0">
                <a:solidFill>
                  <a:srgbClr val="000000"/>
                </a:solidFill>
              </a:rPr>
              <a:t> 0.028</a:t>
            </a:r>
            <a:endParaRPr lang="en-US" sz="4600" b="1">
              <a:solidFill>
                <a:srgbClr val="000000"/>
              </a:solidFill>
              <a:latin typeface="Times New Roman" charset="0"/>
            </a:endParaRPr>
          </a:p>
        </p:txBody>
      </p:sp>
      <p:sp>
        <p:nvSpPr>
          <p:cNvPr id="196723" name="Rectangle 119"/>
          <p:cNvSpPr>
            <a:spLocks noChangeArrowheads="1"/>
          </p:cNvSpPr>
          <p:nvPr/>
        </p:nvSpPr>
        <p:spPr bwMode="auto">
          <a:xfrm>
            <a:off x="995363" y="2598738"/>
            <a:ext cx="1905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lang="en-US" sz="600" i="0">
                <a:solidFill>
                  <a:srgbClr val="000000"/>
                </a:solidFill>
                <a:latin typeface="Times New Roman" charset="0"/>
              </a:rPr>
              <a:t> </a:t>
            </a:r>
            <a:endParaRPr lang="en-US" sz="4600" b="1">
              <a:solidFill>
                <a:srgbClr val="000000"/>
              </a:solidFill>
              <a:latin typeface="Times New Roman" charset="0"/>
            </a:endParaRPr>
          </a:p>
        </p:txBody>
      </p:sp>
      <p:sp>
        <p:nvSpPr>
          <p:cNvPr id="196724" name="Line 120"/>
          <p:cNvSpPr>
            <a:spLocks noChangeShapeType="1"/>
          </p:cNvSpPr>
          <p:nvPr/>
        </p:nvSpPr>
        <p:spPr bwMode="auto">
          <a:xfrm flipH="1">
            <a:off x="1052513" y="2609850"/>
            <a:ext cx="7937" cy="158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725" name="Line 121"/>
          <p:cNvSpPr>
            <a:spLocks noChangeShapeType="1"/>
          </p:cNvSpPr>
          <p:nvPr/>
        </p:nvSpPr>
        <p:spPr bwMode="auto">
          <a:xfrm flipH="1">
            <a:off x="1052513" y="2592388"/>
            <a:ext cx="7937" cy="158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726" name="Line 122"/>
          <p:cNvSpPr>
            <a:spLocks noChangeShapeType="1"/>
          </p:cNvSpPr>
          <p:nvPr/>
        </p:nvSpPr>
        <p:spPr bwMode="auto">
          <a:xfrm flipH="1">
            <a:off x="1052513" y="2571750"/>
            <a:ext cx="7937" cy="158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727" name="Line 123"/>
          <p:cNvSpPr>
            <a:spLocks noChangeShapeType="1"/>
          </p:cNvSpPr>
          <p:nvPr/>
        </p:nvSpPr>
        <p:spPr bwMode="auto">
          <a:xfrm flipH="1">
            <a:off x="1052513" y="2549525"/>
            <a:ext cx="7937" cy="158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728" name="Line 124"/>
          <p:cNvSpPr>
            <a:spLocks noChangeShapeType="1"/>
          </p:cNvSpPr>
          <p:nvPr/>
        </p:nvSpPr>
        <p:spPr bwMode="auto">
          <a:xfrm flipH="1">
            <a:off x="1042988" y="2532063"/>
            <a:ext cx="17462" cy="158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729" name="Rectangle 125"/>
          <p:cNvSpPr>
            <a:spLocks noChangeArrowheads="1"/>
          </p:cNvSpPr>
          <p:nvPr/>
        </p:nvSpPr>
        <p:spPr bwMode="auto">
          <a:xfrm>
            <a:off x="850900" y="2503488"/>
            <a:ext cx="185738" cy="7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6730" name="Rectangle 126"/>
          <p:cNvSpPr>
            <a:spLocks noChangeArrowheads="1"/>
          </p:cNvSpPr>
          <p:nvPr/>
        </p:nvSpPr>
        <p:spPr bwMode="auto">
          <a:xfrm>
            <a:off x="850900" y="2513013"/>
            <a:ext cx="142875" cy="6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lang="en-US" sz="400" i="0">
                <a:solidFill>
                  <a:srgbClr val="000000"/>
                </a:solidFill>
              </a:rPr>
              <a:t> 0.030</a:t>
            </a:r>
            <a:endParaRPr lang="en-US" sz="4600" b="1">
              <a:solidFill>
                <a:srgbClr val="000000"/>
              </a:solidFill>
              <a:latin typeface="Times New Roman" charset="0"/>
            </a:endParaRPr>
          </a:p>
        </p:txBody>
      </p:sp>
      <p:sp>
        <p:nvSpPr>
          <p:cNvPr id="196731" name="Rectangle 127"/>
          <p:cNvSpPr>
            <a:spLocks noChangeArrowheads="1"/>
          </p:cNvSpPr>
          <p:nvPr/>
        </p:nvSpPr>
        <p:spPr bwMode="auto">
          <a:xfrm>
            <a:off x="995363" y="2498725"/>
            <a:ext cx="1905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lang="en-US" sz="600" i="0">
                <a:solidFill>
                  <a:srgbClr val="000000"/>
                </a:solidFill>
                <a:latin typeface="Times New Roman" charset="0"/>
              </a:rPr>
              <a:t> </a:t>
            </a:r>
            <a:endParaRPr lang="en-US" sz="4600" b="1">
              <a:solidFill>
                <a:srgbClr val="000000"/>
              </a:solidFill>
              <a:latin typeface="Times New Roman" charset="0"/>
            </a:endParaRPr>
          </a:p>
        </p:txBody>
      </p:sp>
      <p:sp>
        <p:nvSpPr>
          <p:cNvPr id="196732" name="Line 128"/>
          <p:cNvSpPr>
            <a:spLocks noChangeShapeType="1"/>
          </p:cNvSpPr>
          <p:nvPr/>
        </p:nvSpPr>
        <p:spPr bwMode="auto">
          <a:xfrm flipH="1">
            <a:off x="1052513" y="2511425"/>
            <a:ext cx="7937" cy="158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733" name="Line 129"/>
          <p:cNvSpPr>
            <a:spLocks noChangeShapeType="1"/>
          </p:cNvSpPr>
          <p:nvPr/>
        </p:nvSpPr>
        <p:spPr bwMode="auto">
          <a:xfrm flipH="1">
            <a:off x="1052513" y="2489200"/>
            <a:ext cx="7937" cy="158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734" name="Line 130"/>
          <p:cNvSpPr>
            <a:spLocks noChangeShapeType="1"/>
          </p:cNvSpPr>
          <p:nvPr/>
        </p:nvSpPr>
        <p:spPr bwMode="auto">
          <a:xfrm flipH="1">
            <a:off x="1052513" y="2468563"/>
            <a:ext cx="7937" cy="158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735" name="Line 131"/>
          <p:cNvSpPr>
            <a:spLocks noChangeShapeType="1"/>
          </p:cNvSpPr>
          <p:nvPr/>
        </p:nvSpPr>
        <p:spPr bwMode="auto">
          <a:xfrm flipH="1">
            <a:off x="1052513" y="2451100"/>
            <a:ext cx="7937" cy="317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736" name="Line 132"/>
          <p:cNvSpPr>
            <a:spLocks noChangeShapeType="1"/>
          </p:cNvSpPr>
          <p:nvPr/>
        </p:nvSpPr>
        <p:spPr bwMode="auto">
          <a:xfrm flipH="1">
            <a:off x="1042988" y="2428875"/>
            <a:ext cx="17462" cy="158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737" name="Rectangle 133"/>
          <p:cNvSpPr>
            <a:spLocks noChangeArrowheads="1"/>
          </p:cNvSpPr>
          <p:nvPr/>
        </p:nvSpPr>
        <p:spPr bwMode="auto">
          <a:xfrm>
            <a:off x="850900" y="2400300"/>
            <a:ext cx="185738" cy="7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6738" name="Rectangle 134"/>
          <p:cNvSpPr>
            <a:spLocks noChangeArrowheads="1"/>
          </p:cNvSpPr>
          <p:nvPr/>
        </p:nvSpPr>
        <p:spPr bwMode="auto">
          <a:xfrm>
            <a:off x="850900" y="2409825"/>
            <a:ext cx="142875" cy="6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lang="en-US" sz="400" i="0">
                <a:solidFill>
                  <a:srgbClr val="000000"/>
                </a:solidFill>
              </a:rPr>
              <a:t> 0.032</a:t>
            </a:r>
            <a:endParaRPr lang="en-US" sz="4600" b="1">
              <a:solidFill>
                <a:srgbClr val="000000"/>
              </a:solidFill>
              <a:latin typeface="Times New Roman" charset="0"/>
            </a:endParaRPr>
          </a:p>
        </p:txBody>
      </p:sp>
      <p:sp>
        <p:nvSpPr>
          <p:cNvPr id="196739" name="Rectangle 135"/>
          <p:cNvSpPr>
            <a:spLocks noChangeArrowheads="1"/>
          </p:cNvSpPr>
          <p:nvPr/>
        </p:nvSpPr>
        <p:spPr bwMode="auto">
          <a:xfrm>
            <a:off x="995363" y="2397125"/>
            <a:ext cx="1905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lang="en-US" sz="600" i="0">
                <a:solidFill>
                  <a:srgbClr val="000000"/>
                </a:solidFill>
                <a:latin typeface="Times New Roman" charset="0"/>
              </a:rPr>
              <a:t> </a:t>
            </a:r>
            <a:endParaRPr lang="en-US" sz="4600" b="1">
              <a:solidFill>
                <a:srgbClr val="000000"/>
              </a:solidFill>
              <a:latin typeface="Times New Roman" charset="0"/>
            </a:endParaRPr>
          </a:p>
        </p:txBody>
      </p:sp>
      <p:sp>
        <p:nvSpPr>
          <p:cNvPr id="196740" name="Line 136"/>
          <p:cNvSpPr>
            <a:spLocks noChangeShapeType="1"/>
          </p:cNvSpPr>
          <p:nvPr/>
        </p:nvSpPr>
        <p:spPr bwMode="auto">
          <a:xfrm flipH="1">
            <a:off x="1052513" y="2408238"/>
            <a:ext cx="7937" cy="158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741" name="Line 137"/>
          <p:cNvSpPr>
            <a:spLocks noChangeShapeType="1"/>
          </p:cNvSpPr>
          <p:nvPr/>
        </p:nvSpPr>
        <p:spPr bwMode="auto">
          <a:xfrm flipH="1">
            <a:off x="1052513" y="2390775"/>
            <a:ext cx="7937" cy="158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742" name="Line 138"/>
          <p:cNvSpPr>
            <a:spLocks noChangeShapeType="1"/>
          </p:cNvSpPr>
          <p:nvPr/>
        </p:nvSpPr>
        <p:spPr bwMode="auto">
          <a:xfrm flipH="1">
            <a:off x="1052513" y="2368550"/>
            <a:ext cx="7937" cy="317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743" name="Line 139"/>
          <p:cNvSpPr>
            <a:spLocks noChangeShapeType="1"/>
          </p:cNvSpPr>
          <p:nvPr/>
        </p:nvSpPr>
        <p:spPr bwMode="auto">
          <a:xfrm flipH="1">
            <a:off x="1052513" y="2347913"/>
            <a:ext cx="7937" cy="158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744" name="Line 140"/>
          <p:cNvSpPr>
            <a:spLocks noChangeShapeType="1"/>
          </p:cNvSpPr>
          <p:nvPr/>
        </p:nvSpPr>
        <p:spPr bwMode="auto">
          <a:xfrm flipH="1">
            <a:off x="1042988" y="2330450"/>
            <a:ext cx="17462" cy="158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745" name="Rectangle 141"/>
          <p:cNvSpPr>
            <a:spLocks noChangeArrowheads="1"/>
          </p:cNvSpPr>
          <p:nvPr/>
        </p:nvSpPr>
        <p:spPr bwMode="auto">
          <a:xfrm>
            <a:off x="850900" y="2301875"/>
            <a:ext cx="185738" cy="7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6746" name="Rectangle 142"/>
          <p:cNvSpPr>
            <a:spLocks noChangeArrowheads="1"/>
          </p:cNvSpPr>
          <p:nvPr/>
        </p:nvSpPr>
        <p:spPr bwMode="auto">
          <a:xfrm>
            <a:off x="850900" y="2309813"/>
            <a:ext cx="142875" cy="6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lang="en-US" sz="400" i="0">
                <a:solidFill>
                  <a:srgbClr val="000000"/>
                </a:solidFill>
              </a:rPr>
              <a:t> 0.034</a:t>
            </a:r>
            <a:endParaRPr lang="en-US" sz="4600" b="1">
              <a:solidFill>
                <a:srgbClr val="000000"/>
              </a:solidFill>
              <a:latin typeface="Times New Roman" charset="0"/>
            </a:endParaRPr>
          </a:p>
        </p:txBody>
      </p:sp>
      <p:sp>
        <p:nvSpPr>
          <p:cNvPr id="196747" name="Rectangle 143"/>
          <p:cNvSpPr>
            <a:spLocks noChangeArrowheads="1"/>
          </p:cNvSpPr>
          <p:nvPr/>
        </p:nvSpPr>
        <p:spPr bwMode="auto">
          <a:xfrm>
            <a:off x="995363" y="2297113"/>
            <a:ext cx="1905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lang="en-US" sz="600" i="0">
                <a:solidFill>
                  <a:srgbClr val="000000"/>
                </a:solidFill>
                <a:latin typeface="Times New Roman" charset="0"/>
              </a:rPr>
              <a:t> </a:t>
            </a:r>
            <a:endParaRPr lang="en-US" sz="4600" b="1">
              <a:solidFill>
                <a:srgbClr val="000000"/>
              </a:solidFill>
              <a:latin typeface="Times New Roman" charset="0"/>
            </a:endParaRPr>
          </a:p>
        </p:txBody>
      </p:sp>
      <p:sp>
        <p:nvSpPr>
          <p:cNvPr id="196748" name="Line 144"/>
          <p:cNvSpPr>
            <a:spLocks noChangeShapeType="1"/>
          </p:cNvSpPr>
          <p:nvPr/>
        </p:nvSpPr>
        <p:spPr bwMode="auto">
          <a:xfrm flipH="1">
            <a:off x="1052513" y="2308225"/>
            <a:ext cx="7937" cy="158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749" name="Line 145"/>
          <p:cNvSpPr>
            <a:spLocks noChangeShapeType="1"/>
          </p:cNvSpPr>
          <p:nvPr/>
        </p:nvSpPr>
        <p:spPr bwMode="auto">
          <a:xfrm flipH="1">
            <a:off x="1052513" y="2286000"/>
            <a:ext cx="7937" cy="317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750" name="Line 146"/>
          <p:cNvSpPr>
            <a:spLocks noChangeShapeType="1"/>
          </p:cNvSpPr>
          <p:nvPr/>
        </p:nvSpPr>
        <p:spPr bwMode="auto">
          <a:xfrm flipH="1">
            <a:off x="1052513" y="2270125"/>
            <a:ext cx="7937" cy="158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751" name="Line 147"/>
          <p:cNvSpPr>
            <a:spLocks noChangeShapeType="1"/>
          </p:cNvSpPr>
          <p:nvPr/>
        </p:nvSpPr>
        <p:spPr bwMode="auto">
          <a:xfrm flipH="1">
            <a:off x="1052513" y="2247900"/>
            <a:ext cx="7937" cy="158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752" name="Line 148"/>
          <p:cNvSpPr>
            <a:spLocks noChangeShapeType="1"/>
          </p:cNvSpPr>
          <p:nvPr/>
        </p:nvSpPr>
        <p:spPr bwMode="auto">
          <a:xfrm flipH="1">
            <a:off x="1042988" y="2227263"/>
            <a:ext cx="17462" cy="158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753" name="Rectangle 149"/>
          <p:cNvSpPr>
            <a:spLocks noChangeArrowheads="1"/>
          </p:cNvSpPr>
          <p:nvPr/>
        </p:nvSpPr>
        <p:spPr bwMode="auto">
          <a:xfrm>
            <a:off x="850900" y="2198688"/>
            <a:ext cx="185738" cy="7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6754" name="Rectangle 150"/>
          <p:cNvSpPr>
            <a:spLocks noChangeArrowheads="1"/>
          </p:cNvSpPr>
          <p:nvPr/>
        </p:nvSpPr>
        <p:spPr bwMode="auto">
          <a:xfrm>
            <a:off x="850900" y="2208213"/>
            <a:ext cx="142875" cy="6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lang="en-US" sz="400" i="0">
                <a:solidFill>
                  <a:srgbClr val="000000"/>
                </a:solidFill>
              </a:rPr>
              <a:t> 0.036</a:t>
            </a:r>
            <a:endParaRPr lang="en-US" sz="4600" b="1">
              <a:solidFill>
                <a:srgbClr val="000000"/>
              </a:solidFill>
              <a:latin typeface="Times New Roman" charset="0"/>
            </a:endParaRPr>
          </a:p>
        </p:txBody>
      </p:sp>
      <p:sp>
        <p:nvSpPr>
          <p:cNvPr id="196755" name="Rectangle 151"/>
          <p:cNvSpPr>
            <a:spLocks noChangeArrowheads="1"/>
          </p:cNvSpPr>
          <p:nvPr/>
        </p:nvSpPr>
        <p:spPr bwMode="auto">
          <a:xfrm>
            <a:off x="995363" y="2193925"/>
            <a:ext cx="1905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lang="en-US" sz="600" i="0">
                <a:solidFill>
                  <a:srgbClr val="000000"/>
                </a:solidFill>
                <a:latin typeface="Times New Roman" charset="0"/>
              </a:rPr>
              <a:t> </a:t>
            </a:r>
            <a:endParaRPr lang="en-US" sz="4600" b="1">
              <a:solidFill>
                <a:srgbClr val="000000"/>
              </a:solidFill>
              <a:latin typeface="Times New Roman" charset="0"/>
            </a:endParaRPr>
          </a:p>
        </p:txBody>
      </p:sp>
      <p:sp>
        <p:nvSpPr>
          <p:cNvPr id="196756" name="Line 152"/>
          <p:cNvSpPr>
            <a:spLocks noChangeShapeType="1"/>
          </p:cNvSpPr>
          <p:nvPr/>
        </p:nvSpPr>
        <p:spPr bwMode="auto">
          <a:xfrm flipH="1">
            <a:off x="1052513" y="2208213"/>
            <a:ext cx="7937" cy="158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757" name="Line 153"/>
          <p:cNvSpPr>
            <a:spLocks noChangeShapeType="1"/>
          </p:cNvSpPr>
          <p:nvPr/>
        </p:nvSpPr>
        <p:spPr bwMode="auto">
          <a:xfrm flipH="1">
            <a:off x="1052513" y="2187575"/>
            <a:ext cx="7937" cy="158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758" name="Line 154"/>
          <p:cNvSpPr>
            <a:spLocks noChangeShapeType="1"/>
          </p:cNvSpPr>
          <p:nvPr/>
        </p:nvSpPr>
        <p:spPr bwMode="auto">
          <a:xfrm flipH="1">
            <a:off x="1052513" y="2165350"/>
            <a:ext cx="7937" cy="158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759" name="Line 155"/>
          <p:cNvSpPr>
            <a:spLocks noChangeShapeType="1"/>
          </p:cNvSpPr>
          <p:nvPr/>
        </p:nvSpPr>
        <p:spPr bwMode="auto">
          <a:xfrm flipH="1">
            <a:off x="1052513" y="2147888"/>
            <a:ext cx="7937" cy="158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760" name="Line 156"/>
          <p:cNvSpPr>
            <a:spLocks noChangeShapeType="1"/>
          </p:cNvSpPr>
          <p:nvPr/>
        </p:nvSpPr>
        <p:spPr bwMode="auto">
          <a:xfrm flipH="1">
            <a:off x="1042988" y="2127250"/>
            <a:ext cx="17462" cy="158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761" name="Rectangle 157"/>
          <p:cNvSpPr>
            <a:spLocks noChangeArrowheads="1"/>
          </p:cNvSpPr>
          <p:nvPr/>
        </p:nvSpPr>
        <p:spPr bwMode="auto">
          <a:xfrm>
            <a:off x="850900" y="2098675"/>
            <a:ext cx="185738" cy="7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6762" name="Rectangle 158"/>
          <p:cNvSpPr>
            <a:spLocks noChangeArrowheads="1"/>
          </p:cNvSpPr>
          <p:nvPr/>
        </p:nvSpPr>
        <p:spPr bwMode="auto">
          <a:xfrm>
            <a:off x="850900" y="2108200"/>
            <a:ext cx="142875" cy="6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lang="en-US" sz="400" i="0">
                <a:solidFill>
                  <a:srgbClr val="000000"/>
                </a:solidFill>
              </a:rPr>
              <a:t> 0.038</a:t>
            </a:r>
            <a:endParaRPr lang="en-US" sz="4600" b="1">
              <a:solidFill>
                <a:srgbClr val="000000"/>
              </a:solidFill>
              <a:latin typeface="Times New Roman" charset="0"/>
            </a:endParaRPr>
          </a:p>
        </p:txBody>
      </p:sp>
      <p:sp>
        <p:nvSpPr>
          <p:cNvPr id="196763" name="Rectangle 159"/>
          <p:cNvSpPr>
            <a:spLocks noChangeArrowheads="1"/>
          </p:cNvSpPr>
          <p:nvPr/>
        </p:nvSpPr>
        <p:spPr bwMode="auto">
          <a:xfrm>
            <a:off x="995363" y="2093913"/>
            <a:ext cx="1905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lang="en-US" sz="600" i="0">
                <a:solidFill>
                  <a:srgbClr val="000000"/>
                </a:solidFill>
                <a:latin typeface="Times New Roman" charset="0"/>
              </a:rPr>
              <a:t> </a:t>
            </a:r>
            <a:endParaRPr lang="en-US" sz="4600" b="1">
              <a:solidFill>
                <a:srgbClr val="000000"/>
              </a:solidFill>
              <a:latin typeface="Times New Roman" charset="0"/>
            </a:endParaRPr>
          </a:p>
        </p:txBody>
      </p:sp>
      <p:sp>
        <p:nvSpPr>
          <p:cNvPr id="196764" name="Line 160"/>
          <p:cNvSpPr>
            <a:spLocks noChangeShapeType="1"/>
          </p:cNvSpPr>
          <p:nvPr/>
        </p:nvSpPr>
        <p:spPr bwMode="auto">
          <a:xfrm flipH="1">
            <a:off x="1052513" y="2105025"/>
            <a:ext cx="7937" cy="158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765" name="Line 161"/>
          <p:cNvSpPr>
            <a:spLocks noChangeShapeType="1"/>
          </p:cNvSpPr>
          <p:nvPr/>
        </p:nvSpPr>
        <p:spPr bwMode="auto">
          <a:xfrm flipH="1">
            <a:off x="1052513" y="2087563"/>
            <a:ext cx="7937" cy="158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766" name="Line 162"/>
          <p:cNvSpPr>
            <a:spLocks noChangeShapeType="1"/>
          </p:cNvSpPr>
          <p:nvPr/>
        </p:nvSpPr>
        <p:spPr bwMode="auto">
          <a:xfrm flipH="1">
            <a:off x="1052513" y="2066925"/>
            <a:ext cx="7937" cy="158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767" name="Line 163"/>
          <p:cNvSpPr>
            <a:spLocks noChangeShapeType="1"/>
          </p:cNvSpPr>
          <p:nvPr/>
        </p:nvSpPr>
        <p:spPr bwMode="auto">
          <a:xfrm flipH="1">
            <a:off x="1052513" y="2044700"/>
            <a:ext cx="7937" cy="158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768" name="Line 164"/>
          <p:cNvSpPr>
            <a:spLocks noChangeShapeType="1"/>
          </p:cNvSpPr>
          <p:nvPr/>
        </p:nvSpPr>
        <p:spPr bwMode="auto">
          <a:xfrm flipH="1">
            <a:off x="1042988" y="2027238"/>
            <a:ext cx="17462" cy="158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769" name="Rectangle 165"/>
          <p:cNvSpPr>
            <a:spLocks noChangeArrowheads="1"/>
          </p:cNvSpPr>
          <p:nvPr/>
        </p:nvSpPr>
        <p:spPr bwMode="auto">
          <a:xfrm>
            <a:off x="850900" y="1998663"/>
            <a:ext cx="185738" cy="7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6770" name="Rectangle 166"/>
          <p:cNvSpPr>
            <a:spLocks noChangeArrowheads="1"/>
          </p:cNvSpPr>
          <p:nvPr/>
        </p:nvSpPr>
        <p:spPr bwMode="auto">
          <a:xfrm>
            <a:off x="850900" y="2008188"/>
            <a:ext cx="142875" cy="6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lang="en-US" sz="400" i="0">
                <a:solidFill>
                  <a:srgbClr val="000000"/>
                </a:solidFill>
              </a:rPr>
              <a:t> 0.040</a:t>
            </a:r>
            <a:endParaRPr lang="en-US" sz="4600" b="1">
              <a:solidFill>
                <a:srgbClr val="000000"/>
              </a:solidFill>
              <a:latin typeface="Times New Roman" charset="0"/>
            </a:endParaRPr>
          </a:p>
        </p:txBody>
      </p:sp>
      <p:sp>
        <p:nvSpPr>
          <p:cNvPr id="196771" name="Rectangle 167"/>
          <p:cNvSpPr>
            <a:spLocks noChangeArrowheads="1"/>
          </p:cNvSpPr>
          <p:nvPr/>
        </p:nvSpPr>
        <p:spPr bwMode="auto">
          <a:xfrm>
            <a:off x="995363" y="1993900"/>
            <a:ext cx="1905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lang="en-US" sz="600" i="0">
                <a:solidFill>
                  <a:srgbClr val="000000"/>
                </a:solidFill>
                <a:latin typeface="Times New Roman" charset="0"/>
              </a:rPr>
              <a:t> </a:t>
            </a:r>
            <a:endParaRPr lang="en-US" sz="4600" b="1">
              <a:solidFill>
                <a:srgbClr val="000000"/>
              </a:solidFill>
              <a:latin typeface="Times New Roman" charset="0"/>
            </a:endParaRPr>
          </a:p>
        </p:txBody>
      </p:sp>
      <p:sp>
        <p:nvSpPr>
          <p:cNvPr id="196772" name="Line 168"/>
          <p:cNvSpPr>
            <a:spLocks noChangeShapeType="1"/>
          </p:cNvSpPr>
          <p:nvPr/>
        </p:nvSpPr>
        <p:spPr bwMode="auto">
          <a:xfrm flipH="1">
            <a:off x="1052513" y="2006600"/>
            <a:ext cx="7937" cy="158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773" name="Line 169"/>
          <p:cNvSpPr>
            <a:spLocks noChangeShapeType="1"/>
          </p:cNvSpPr>
          <p:nvPr/>
        </p:nvSpPr>
        <p:spPr bwMode="auto">
          <a:xfrm flipH="1">
            <a:off x="1052513" y="1984375"/>
            <a:ext cx="7937" cy="158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774" name="Line 170"/>
          <p:cNvSpPr>
            <a:spLocks noChangeShapeType="1"/>
          </p:cNvSpPr>
          <p:nvPr/>
        </p:nvSpPr>
        <p:spPr bwMode="auto">
          <a:xfrm flipH="1">
            <a:off x="1052513" y="1966913"/>
            <a:ext cx="7937" cy="158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775" name="Line 171"/>
          <p:cNvSpPr>
            <a:spLocks noChangeShapeType="1"/>
          </p:cNvSpPr>
          <p:nvPr/>
        </p:nvSpPr>
        <p:spPr bwMode="auto">
          <a:xfrm flipH="1">
            <a:off x="1052513" y="1946275"/>
            <a:ext cx="7937" cy="158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776" name="Line 172"/>
          <p:cNvSpPr>
            <a:spLocks noChangeShapeType="1"/>
          </p:cNvSpPr>
          <p:nvPr/>
        </p:nvSpPr>
        <p:spPr bwMode="auto">
          <a:xfrm flipH="1">
            <a:off x="1042988" y="1924050"/>
            <a:ext cx="17462" cy="158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777" name="Rectangle 173"/>
          <p:cNvSpPr>
            <a:spLocks noChangeArrowheads="1"/>
          </p:cNvSpPr>
          <p:nvPr/>
        </p:nvSpPr>
        <p:spPr bwMode="auto">
          <a:xfrm>
            <a:off x="850900" y="1895475"/>
            <a:ext cx="185738" cy="7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6778" name="Rectangle 174"/>
          <p:cNvSpPr>
            <a:spLocks noChangeArrowheads="1"/>
          </p:cNvSpPr>
          <p:nvPr/>
        </p:nvSpPr>
        <p:spPr bwMode="auto">
          <a:xfrm>
            <a:off x="850900" y="1905000"/>
            <a:ext cx="142875" cy="6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lang="en-US" sz="400" i="0">
                <a:solidFill>
                  <a:srgbClr val="000000"/>
                </a:solidFill>
              </a:rPr>
              <a:t> 0.042</a:t>
            </a:r>
            <a:endParaRPr lang="en-US" sz="4600" b="1">
              <a:solidFill>
                <a:srgbClr val="000000"/>
              </a:solidFill>
              <a:latin typeface="Times New Roman" charset="0"/>
            </a:endParaRPr>
          </a:p>
        </p:txBody>
      </p:sp>
      <p:sp>
        <p:nvSpPr>
          <p:cNvPr id="196779" name="Rectangle 175"/>
          <p:cNvSpPr>
            <a:spLocks noChangeArrowheads="1"/>
          </p:cNvSpPr>
          <p:nvPr/>
        </p:nvSpPr>
        <p:spPr bwMode="auto">
          <a:xfrm>
            <a:off x="995363" y="1890713"/>
            <a:ext cx="1905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lang="en-US" sz="600" i="0">
                <a:solidFill>
                  <a:srgbClr val="000000"/>
                </a:solidFill>
                <a:latin typeface="Times New Roman" charset="0"/>
              </a:rPr>
              <a:t> </a:t>
            </a:r>
            <a:endParaRPr lang="en-US" sz="4600" b="1">
              <a:solidFill>
                <a:srgbClr val="000000"/>
              </a:solidFill>
              <a:latin typeface="Times New Roman" charset="0"/>
            </a:endParaRPr>
          </a:p>
        </p:txBody>
      </p:sp>
      <p:sp>
        <p:nvSpPr>
          <p:cNvPr id="196780" name="Line 176"/>
          <p:cNvSpPr>
            <a:spLocks noChangeShapeType="1"/>
          </p:cNvSpPr>
          <p:nvPr/>
        </p:nvSpPr>
        <p:spPr bwMode="auto">
          <a:xfrm flipH="1">
            <a:off x="1052513" y="1906588"/>
            <a:ext cx="7937" cy="158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781" name="Line 177"/>
          <p:cNvSpPr>
            <a:spLocks noChangeShapeType="1"/>
          </p:cNvSpPr>
          <p:nvPr/>
        </p:nvSpPr>
        <p:spPr bwMode="auto">
          <a:xfrm flipH="1">
            <a:off x="1052513" y="1885950"/>
            <a:ext cx="7937" cy="158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782" name="Line 178"/>
          <p:cNvSpPr>
            <a:spLocks noChangeShapeType="1"/>
          </p:cNvSpPr>
          <p:nvPr/>
        </p:nvSpPr>
        <p:spPr bwMode="auto">
          <a:xfrm flipH="1">
            <a:off x="1052513" y="1863725"/>
            <a:ext cx="7937" cy="158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783" name="Line 179"/>
          <p:cNvSpPr>
            <a:spLocks noChangeShapeType="1"/>
          </p:cNvSpPr>
          <p:nvPr/>
        </p:nvSpPr>
        <p:spPr bwMode="auto">
          <a:xfrm flipH="1">
            <a:off x="1052513" y="1846263"/>
            <a:ext cx="7937" cy="158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784" name="Rectangle 180"/>
          <p:cNvSpPr>
            <a:spLocks noChangeArrowheads="1"/>
          </p:cNvSpPr>
          <p:nvPr/>
        </p:nvSpPr>
        <p:spPr bwMode="auto">
          <a:xfrm>
            <a:off x="828675" y="1846263"/>
            <a:ext cx="273050" cy="6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lang="en-US" sz="400" i="0">
                <a:solidFill>
                  <a:srgbClr val="000000"/>
                </a:solidFill>
              </a:rPr>
              <a:t>Absorbance</a:t>
            </a:r>
            <a:endParaRPr lang="en-US" sz="4600" b="1">
              <a:solidFill>
                <a:srgbClr val="000000"/>
              </a:solidFill>
              <a:latin typeface="Times New Roman" charset="0"/>
            </a:endParaRPr>
          </a:p>
        </p:txBody>
      </p:sp>
      <p:sp>
        <p:nvSpPr>
          <p:cNvPr id="196785" name="Rectangle 181"/>
          <p:cNvSpPr>
            <a:spLocks noChangeArrowheads="1"/>
          </p:cNvSpPr>
          <p:nvPr/>
        </p:nvSpPr>
        <p:spPr bwMode="auto">
          <a:xfrm>
            <a:off x="1104900" y="1831975"/>
            <a:ext cx="1905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lang="en-US" sz="600" i="0">
                <a:solidFill>
                  <a:srgbClr val="000000"/>
                </a:solidFill>
                <a:latin typeface="Times New Roman" charset="0"/>
              </a:rPr>
              <a:t> </a:t>
            </a:r>
            <a:endParaRPr lang="en-US" sz="4600" b="1">
              <a:solidFill>
                <a:srgbClr val="000000"/>
              </a:solidFill>
              <a:latin typeface="Times New Roman" charset="0"/>
            </a:endParaRPr>
          </a:p>
        </p:txBody>
      </p:sp>
      <p:sp>
        <p:nvSpPr>
          <p:cNvPr id="196786" name="Line 182"/>
          <p:cNvSpPr>
            <a:spLocks noChangeShapeType="1"/>
          </p:cNvSpPr>
          <p:nvPr/>
        </p:nvSpPr>
        <p:spPr bwMode="auto">
          <a:xfrm>
            <a:off x="1052513" y="3863975"/>
            <a:ext cx="3294062" cy="1588"/>
          </a:xfrm>
          <a:prstGeom prst="line">
            <a:avLst/>
          </a:prstGeom>
          <a:noFill/>
          <a:ln w="3175">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787" name="Line 183"/>
          <p:cNvSpPr>
            <a:spLocks noChangeShapeType="1"/>
          </p:cNvSpPr>
          <p:nvPr/>
        </p:nvSpPr>
        <p:spPr bwMode="auto">
          <a:xfrm>
            <a:off x="1052513" y="3868738"/>
            <a:ext cx="3294062" cy="1587"/>
          </a:xfrm>
          <a:prstGeom prst="line">
            <a:avLst/>
          </a:prstGeom>
          <a:noFill/>
          <a:ln w="3175">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788" name="Line 184"/>
          <p:cNvSpPr>
            <a:spLocks noChangeShapeType="1"/>
          </p:cNvSpPr>
          <p:nvPr/>
        </p:nvSpPr>
        <p:spPr bwMode="auto">
          <a:xfrm>
            <a:off x="1052513" y="3871913"/>
            <a:ext cx="3294062" cy="1587"/>
          </a:xfrm>
          <a:prstGeom prst="line">
            <a:avLst/>
          </a:prstGeom>
          <a:noFill/>
          <a:ln w="3175">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789" name="Line 185"/>
          <p:cNvSpPr>
            <a:spLocks noChangeShapeType="1"/>
          </p:cNvSpPr>
          <p:nvPr/>
        </p:nvSpPr>
        <p:spPr bwMode="auto">
          <a:xfrm>
            <a:off x="1060450" y="3863975"/>
            <a:ext cx="1588" cy="1587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790" name="Rectangle 186"/>
          <p:cNvSpPr>
            <a:spLocks noChangeArrowheads="1"/>
          </p:cNvSpPr>
          <p:nvPr/>
        </p:nvSpPr>
        <p:spPr bwMode="auto">
          <a:xfrm>
            <a:off x="977900" y="3886200"/>
            <a:ext cx="166688" cy="7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6791" name="Rectangle 187"/>
          <p:cNvSpPr>
            <a:spLocks noChangeArrowheads="1"/>
          </p:cNvSpPr>
          <p:nvPr/>
        </p:nvSpPr>
        <p:spPr bwMode="auto">
          <a:xfrm>
            <a:off x="977900" y="3897313"/>
            <a:ext cx="128588" cy="6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lang="en-US" sz="400" i="0">
                <a:solidFill>
                  <a:srgbClr val="000000"/>
                </a:solidFill>
              </a:rPr>
              <a:t> 1.2   </a:t>
            </a:r>
            <a:endParaRPr lang="en-US" sz="4600" b="1">
              <a:solidFill>
                <a:srgbClr val="000000"/>
              </a:solidFill>
              <a:latin typeface="Times New Roman" charset="0"/>
            </a:endParaRPr>
          </a:p>
        </p:txBody>
      </p:sp>
      <p:sp>
        <p:nvSpPr>
          <p:cNvPr id="196792" name="Rectangle 188"/>
          <p:cNvSpPr>
            <a:spLocks noChangeArrowheads="1"/>
          </p:cNvSpPr>
          <p:nvPr/>
        </p:nvSpPr>
        <p:spPr bwMode="auto">
          <a:xfrm>
            <a:off x="1108075" y="3881438"/>
            <a:ext cx="1905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lang="en-US" sz="600" i="0">
                <a:solidFill>
                  <a:srgbClr val="000000"/>
                </a:solidFill>
                <a:latin typeface="Times New Roman" charset="0"/>
              </a:rPr>
              <a:t> </a:t>
            </a:r>
            <a:endParaRPr lang="en-US" sz="4600" b="1">
              <a:solidFill>
                <a:srgbClr val="000000"/>
              </a:solidFill>
              <a:latin typeface="Times New Roman" charset="0"/>
            </a:endParaRPr>
          </a:p>
        </p:txBody>
      </p:sp>
      <p:sp>
        <p:nvSpPr>
          <p:cNvPr id="196793" name="Line 189"/>
          <p:cNvSpPr>
            <a:spLocks noChangeShapeType="1"/>
          </p:cNvSpPr>
          <p:nvPr/>
        </p:nvSpPr>
        <p:spPr bwMode="auto">
          <a:xfrm>
            <a:off x="1114425" y="3863975"/>
            <a:ext cx="1588" cy="793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794" name="Line 190"/>
          <p:cNvSpPr>
            <a:spLocks noChangeShapeType="1"/>
          </p:cNvSpPr>
          <p:nvPr/>
        </p:nvSpPr>
        <p:spPr bwMode="auto">
          <a:xfrm>
            <a:off x="1166813" y="3863975"/>
            <a:ext cx="1587" cy="793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795" name="Line 191"/>
          <p:cNvSpPr>
            <a:spLocks noChangeShapeType="1"/>
          </p:cNvSpPr>
          <p:nvPr/>
        </p:nvSpPr>
        <p:spPr bwMode="auto">
          <a:xfrm>
            <a:off x="1223963" y="3863975"/>
            <a:ext cx="1587" cy="793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796" name="Line 192"/>
          <p:cNvSpPr>
            <a:spLocks noChangeShapeType="1"/>
          </p:cNvSpPr>
          <p:nvPr/>
        </p:nvSpPr>
        <p:spPr bwMode="auto">
          <a:xfrm>
            <a:off x="1276350" y="3863975"/>
            <a:ext cx="1588" cy="793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797" name="Line 193"/>
          <p:cNvSpPr>
            <a:spLocks noChangeShapeType="1"/>
          </p:cNvSpPr>
          <p:nvPr/>
        </p:nvSpPr>
        <p:spPr bwMode="auto">
          <a:xfrm>
            <a:off x="1333500" y="3863975"/>
            <a:ext cx="1588" cy="1587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798" name="Rectangle 194"/>
          <p:cNvSpPr>
            <a:spLocks noChangeArrowheads="1"/>
          </p:cNvSpPr>
          <p:nvPr/>
        </p:nvSpPr>
        <p:spPr bwMode="auto">
          <a:xfrm>
            <a:off x="1250950" y="3886200"/>
            <a:ext cx="166688" cy="7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6799" name="Rectangle 195"/>
          <p:cNvSpPr>
            <a:spLocks noChangeArrowheads="1"/>
          </p:cNvSpPr>
          <p:nvPr/>
        </p:nvSpPr>
        <p:spPr bwMode="auto">
          <a:xfrm>
            <a:off x="1250950" y="3897313"/>
            <a:ext cx="128588" cy="6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lang="en-US" sz="400" i="0">
                <a:solidFill>
                  <a:srgbClr val="000000"/>
                </a:solidFill>
              </a:rPr>
              <a:t> 1.3   </a:t>
            </a:r>
            <a:endParaRPr lang="en-US" sz="4600" b="1">
              <a:solidFill>
                <a:srgbClr val="000000"/>
              </a:solidFill>
              <a:latin typeface="Times New Roman" charset="0"/>
            </a:endParaRPr>
          </a:p>
        </p:txBody>
      </p:sp>
      <p:sp>
        <p:nvSpPr>
          <p:cNvPr id="196800" name="Rectangle 196"/>
          <p:cNvSpPr>
            <a:spLocks noChangeArrowheads="1"/>
          </p:cNvSpPr>
          <p:nvPr/>
        </p:nvSpPr>
        <p:spPr bwMode="auto">
          <a:xfrm>
            <a:off x="1381125" y="3881438"/>
            <a:ext cx="1905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lang="en-US" sz="600" i="0">
                <a:solidFill>
                  <a:srgbClr val="000000"/>
                </a:solidFill>
                <a:latin typeface="Times New Roman" charset="0"/>
              </a:rPr>
              <a:t> </a:t>
            </a:r>
            <a:endParaRPr lang="en-US" sz="4600" b="1">
              <a:solidFill>
                <a:srgbClr val="000000"/>
              </a:solidFill>
              <a:latin typeface="Times New Roman" charset="0"/>
            </a:endParaRPr>
          </a:p>
        </p:txBody>
      </p:sp>
      <p:sp>
        <p:nvSpPr>
          <p:cNvPr id="196801" name="Line 197"/>
          <p:cNvSpPr>
            <a:spLocks noChangeShapeType="1"/>
          </p:cNvSpPr>
          <p:nvPr/>
        </p:nvSpPr>
        <p:spPr bwMode="auto">
          <a:xfrm>
            <a:off x="1387475" y="3863975"/>
            <a:ext cx="1588" cy="793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802" name="Line 198"/>
          <p:cNvSpPr>
            <a:spLocks noChangeShapeType="1"/>
          </p:cNvSpPr>
          <p:nvPr/>
        </p:nvSpPr>
        <p:spPr bwMode="auto">
          <a:xfrm>
            <a:off x="1443038" y="3863975"/>
            <a:ext cx="1587" cy="793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803" name="Line 199"/>
          <p:cNvSpPr>
            <a:spLocks noChangeShapeType="1"/>
          </p:cNvSpPr>
          <p:nvPr/>
        </p:nvSpPr>
        <p:spPr bwMode="auto">
          <a:xfrm>
            <a:off x="1497013" y="3863975"/>
            <a:ext cx="1587" cy="793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804" name="Line 200"/>
          <p:cNvSpPr>
            <a:spLocks noChangeShapeType="1"/>
          </p:cNvSpPr>
          <p:nvPr/>
        </p:nvSpPr>
        <p:spPr bwMode="auto">
          <a:xfrm>
            <a:off x="1550988" y="3863975"/>
            <a:ext cx="1587" cy="793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805" name="Line 201"/>
          <p:cNvSpPr>
            <a:spLocks noChangeShapeType="1"/>
          </p:cNvSpPr>
          <p:nvPr/>
        </p:nvSpPr>
        <p:spPr bwMode="auto">
          <a:xfrm>
            <a:off x="1606550" y="3863975"/>
            <a:ext cx="1588" cy="1587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806" name="Rectangle 202"/>
          <p:cNvSpPr>
            <a:spLocks noChangeArrowheads="1"/>
          </p:cNvSpPr>
          <p:nvPr/>
        </p:nvSpPr>
        <p:spPr bwMode="auto">
          <a:xfrm>
            <a:off x="1524000" y="3886200"/>
            <a:ext cx="166688" cy="7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6807" name="Rectangle 203"/>
          <p:cNvSpPr>
            <a:spLocks noChangeArrowheads="1"/>
          </p:cNvSpPr>
          <p:nvPr/>
        </p:nvSpPr>
        <p:spPr bwMode="auto">
          <a:xfrm>
            <a:off x="1524000" y="3897313"/>
            <a:ext cx="128588" cy="6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lang="en-US" sz="400" i="0">
                <a:solidFill>
                  <a:srgbClr val="000000"/>
                </a:solidFill>
              </a:rPr>
              <a:t> 1.4   </a:t>
            </a:r>
            <a:endParaRPr lang="en-US" sz="4600" b="1">
              <a:solidFill>
                <a:srgbClr val="000000"/>
              </a:solidFill>
              <a:latin typeface="Times New Roman" charset="0"/>
            </a:endParaRPr>
          </a:p>
        </p:txBody>
      </p:sp>
      <p:sp>
        <p:nvSpPr>
          <p:cNvPr id="196808" name="Rectangle 204"/>
          <p:cNvSpPr>
            <a:spLocks noChangeArrowheads="1"/>
          </p:cNvSpPr>
          <p:nvPr/>
        </p:nvSpPr>
        <p:spPr bwMode="auto">
          <a:xfrm>
            <a:off x="1654175" y="3881438"/>
            <a:ext cx="1905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lang="en-US" sz="600" i="0">
                <a:solidFill>
                  <a:srgbClr val="000000"/>
                </a:solidFill>
                <a:latin typeface="Times New Roman" charset="0"/>
              </a:rPr>
              <a:t> </a:t>
            </a:r>
            <a:endParaRPr lang="en-US" sz="4600" b="1">
              <a:solidFill>
                <a:srgbClr val="000000"/>
              </a:solidFill>
              <a:latin typeface="Times New Roman" charset="0"/>
            </a:endParaRPr>
          </a:p>
        </p:txBody>
      </p:sp>
      <p:sp>
        <p:nvSpPr>
          <p:cNvPr id="196809" name="Line 205"/>
          <p:cNvSpPr>
            <a:spLocks noChangeShapeType="1"/>
          </p:cNvSpPr>
          <p:nvPr/>
        </p:nvSpPr>
        <p:spPr bwMode="auto">
          <a:xfrm>
            <a:off x="1660525" y="3863975"/>
            <a:ext cx="1588" cy="793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810" name="Line 206"/>
          <p:cNvSpPr>
            <a:spLocks noChangeShapeType="1"/>
          </p:cNvSpPr>
          <p:nvPr/>
        </p:nvSpPr>
        <p:spPr bwMode="auto">
          <a:xfrm>
            <a:off x="1717675" y="3863975"/>
            <a:ext cx="1588" cy="793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811" name="Line 207"/>
          <p:cNvSpPr>
            <a:spLocks noChangeShapeType="1"/>
          </p:cNvSpPr>
          <p:nvPr/>
        </p:nvSpPr>
        <p:spPr bwMode="auto">
          <a:xfrm>
            <a:off x="1770063" y="3863975"/>
            <a:ext cx="1587" cy="793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812" name="Line 208"/>
          <p:cNvSpPr>
            <a:spLocks noChangeShapeType="1"/>
          </p:cNvSpPr>
          <p:nvPr/>
        </p:nvSpPr>
        <p:spPr bwMode="auto">
          <a:xfrm>
            <a:off x="1827213" y="3863975"/>
            <a:ext cx="1587" cy="793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813" name="Line 209"/>
          <p:cNvSpPr>
            <a:spLocks noChangeShapeType="1"/>
          </p:cNvSpPr>
          <p:nvPr/>
        </p:nvSpPr>
        <p:spPr bwMode="auto">
          <a:xfrm>
            <a:off x="1879600" y="3863975"/>
            <a:ext cx="1588" cy="1587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814" name="Rectangle 210"/>
          <p:cNvSpPr>
            <a:spLocks noChangeArrowheads="1"/>
          </p:cNvSpPr>
          <p:nvPr/>
        </p:nvSpPr>
        <p:spPr bwMode="auto">
          <a:xfrm>
            <a:off x="1797050" y="3886200"/>
            <a:ext cx="168275" cy="7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6815" name="Rectangle 211"/>
          <p:cNvSpPr>
            <a:spLocks noChangeArrowheads="1"/>
          </p:cNvSpPr>
          <p:nvPr/>
        </p:nvSpPr>
        <p:spPr bwMode="auto">
          <a:xfrm>
            <a:off x="1797050" y="3897313"/>
            <a:ext cx="128588" cy="6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lang="en-US" sz="400" i="0">
                <a:solidFill>
                  <a:srgbClr val="000000"/>
                </a:solidFill>
              </a:rPr>
              <a:t> 1.5   </a:t>
            </a:r>
            <a:endParaRPr lang="en-US" sz="4600" b="1">
              <a:solidFill>
                <a:srgbClr val="000000"/>
              </a:solidFill>
              <a:latin typeface="Times New Roman" charset="0"/>
            </a:endParaRPr>
          </a:p>
        </p:txBody>
      </p:sp>
      <p:sp>
        <p:nvSpPr>
          <p:cNvPr id="196816" name="Rectangle 212"/>
          <p:cNvSpPr>
            <a:spLocks noChangeArrowheads="1"/>
          </p:cNvSpPr>
          <p:nvPr/>
        </p:nvSpPr>
        <p:spPr bwMode="auto">
          <a:xfrm>
            <a:off x="1927225" y="3881438"/>
            <a:ext cx="1905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lang="en-US" sz="600" i="0">
                <a:solidFill>
                  <a:srgbClr val="000000"/>
                </a:solidFill>
                <a:latin typeface="Times New Roman" charset="0"/>
              </a:rPr>
              <a:t> </a:t>
            </a:r>
            <a:endParaRPr lang="en-US" sz="4600" b="1">
              <a:solidFill>
                <a:srgbClr val="000000"/>
              </a:solidFill>
              <a:latin typeface="Times New Roman" charset="0"/>
            </a:endParaRPr>
          </a:p>
        </p:txBody>
      </p:sp>
      <p:sp>
        <p:nvSpPr>
          <p:cNvPr id="196817" name="Line 213"/>
          <p:cNvSpPr>
            <a:spLocks noChangeShapeType="1"/>
          </p:cNvSpPr>
          <p:nvPr/>
        </p:nvSpPr>
        <p:spPr bwMode="auto">
          <a:xfrm>
            <a:off x="1933575" y="3863975"/>
            <a:ext cx="1588" cy="793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818" name="Line 214"/>
          <p:cNvSpPr>
            <a:spLocks noChangeShapeType="1"/>
          </p:cNvSpPr>
          <p:nvPr/>
        </p:nvSpPr>
        <p:spPr bwMode="auto">
          <a:xfrm>
            <a:off x="1990725" y="3863975"/>
            <a:ext cx="1588" cy="793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819" name="Line 215"/>
          <p:cNvSpPr>
            <a:spLocks noChangeShapeType="1"/>
          </p:cNvSpPr>
          <p:nvPr/>
        </p:nvSpPr>
        <p:spPr bwMode="auto">
          <a:xfrm>
            <a:off x="2043113" y="3863975"/>
            <a:ext cx="1587" cy="793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820" name="Line 216"/>
          <p:cNvSpPr>
            <a:spLocks noChangeShapeType="1"/>
          </p:cNvSpPr>
          <p:nvPr/>
        </p:nvSpPr>
        <p:spPr bwMode="auto">
          <a:xfrm>
            <a:off x="2100263" y="3863975"/>
            <a:ext cx="1587" cy="793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821" name="Line 217"/>
          <p:cNvSpPr>
            <a:spLocks noChangeShapeType="1"/>
          </p:cNvSpPr>
          <p:nvPr/>
        </p:nvSpPr>
        <p:spPr bwMode="auto">
          <a:xfrm>
            <a:off x="2154238" y="3863975"/>
            <a:ext cx="1587" cy="1587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822" name="Rectangle 218"/>
          <p:cNvSpPr>
            <a:spLocks noChangeArrowheads="1"/>
          </p:cNvSpPr>
          <p:nvPr/>
        </p:nvSpPr>
        <p:spPr bwMode="auto">
          <a:xfrm>
            <a:off x="2070100" y="3886200"/>
            <a:ext cx="168275" cy="7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6823" name="Rectangle 219"/>
          <p:cNvSpPr>
            <a:spLocks noChangeArrowheads="1"/>
          </p:cNvSpPr>
          <p:nvPr/>
        </p:nvSpPr>
        <p:spPr bwMode="auto">
          <a:xfrm>
            <a:off x="2070100" y="3897313"/>
            <a:ext cx="128588" cy="6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lang="en-US" sz="400" i="0">
                <a:solidFill>
                  <a:srgbClr val="000000"/>
                </a:solidFill>
              </a:rPr>
              <a:t> 1.6   </a:t>
            </a:r>
            <a:endParaRPr lang="en-US" sz="4600" b="1">
              <a:solidFill>
                <a:srgbClr val="000000"/>
              </a:solidFill>
              <a:latin typeface="Times New Roman" charset="0"/>
            </a:endParaRPr>
          </a:p>
        </p:txBody>
      </p:sp>
      <p:sp>
        <p:nvSpPr>
          <p:cNvPr id="196824" name="Rectangle 220"/>
          <p:cNvSpPr>
            <a:spLocks noChangeArrowheads="1"/>
          </p:cNvSpPr>
          <p:nvPr/>
        </p:nvSpPr>
        <p:spPr bwMode="auto">
          <a:xfrm>
            <a:off x="2201863" y="3881438"/>
            <a:ext cx="1905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lang="en-US" sz="600" i="0">
                <a:solidFill>
                  <a:srgbClr val="000000"/>
                </a:solidFill>
                <a:latin typeface="Times New Roman" charset="0"/>
              </a:rPr>
              <a:t> </a:t>
            </a:r>
            <a:endParaRPr lang="en-US" sz="4600" b="1">
              <a:solidFill>
                <a:srgbClr val="000000"/>
              </a:solidFill>
              <a:latin typeface="Times New Roman" charset="0"/>
            </a:endParaRPr>
          </a:p>
        </p:txBody>
      </p:sp>
      <p:sp>
        <p:nvSpPr>
          <p:cNvPr id="196825" name="Line 221"/>
          <p:cNvSpPr>
            <a:spLocks noChangeShapeType="1"/>
          </p:cNvSpPr>
          <p:nvPr/>
        </p:nvSpPr>
        <p:spPr bwMode="auto">
          <a:xfrm>
            <a:off x="2209800" y="3863975"/>
            <a:ext cx="1588" cy="793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826" name="Line 222"/>
          <p:cNvSpPr>
            <a:spLocks noChangeShapeType="1"/>
          </p:cNvSpPr>
          <p:nvPr/>
        </p:nvSpPr>
        <p:spPr bwMode="auto">
          <a:xfrm>
            <a:off x="2263775" y="3863975"/>
            <a:ext cx="1588" cy="793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827" name="Line 223"/>
          <p:cNvSpPr>
            <a:spLocks noChangeShapeType="1"/>
          </p:cNvSpPr>
          <p:nvPr/>
        </p:nvSpPr>
        <p:spPr bwMode="auto">
          <a:xfrm>
            <a:off x="2317750" y="3863975"/>
            <a:ext cx="1588" cy="793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828" name="Line 224"/>
          <p:cNvSpPr>
            <a:spLocks noChangeShapeType="1"/>
          </p:cNvSpPr>
          <p:nvPr/>
        </p:nvSpPr>
        <p:spPr bwMode="auto">
          <a:xfrm>
            <a:off x="2373313" y="3863975"/>
            <a:ext cx="1587" cy="793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829" name="Line 225"/>
          <p:cNvSpPr>
            <a:spLocks noChangeShapeType="1"/>
          </p:cNvSpPr>
          <p:nvPr/>
        </p:nvSpPr>
        <p:spPr bwMode="auto">
          <a:xfrm>
            <a:off x="2427288" y="3863975"/>
            <a:ext cx="1587" cy="1587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830" name="Rectangle 226"/>
          <p:cNvSpPr>
            <a:spLocks noChangeArrowheads="1"/>
          </p:cNvSpPr>
          <p:nvPr/>
        </p:nvSpPr>
        <p:spPr bwMode="auto">
          <a:xfrm>
            <a:off x="2343150" y="3886200"/>
            <a:ext cx="168275" cy="7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6831" name="Rectangle 227"/>
          <p:cNvSpPr>
            <a:spLocks noChangeArrowheads="1"/>
          </p:cNvSpPr>
          <p:nvPr/>
        </p:nvSpPr>
        <p:spPr bwMode="auto">
          <a:xfrm>
            <a:off x="2343150" y="3897313"/>
            <a:ext cx="128588" cy="6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lang="en-US" sz="400" i="0">
                <a:solidFill>
                  <a:srgbClr val="000000"/>
                </a:solidFill>
              </a:rPr>
              <a:t> 1.7   </a:t>
            </a:r>
            <a:endParaRPr lang="en-US" sz="4600" b="1">
              <a:solidFill>
                <a:srgbClr val="000000"/>
              </a:solidFill>
              <a:latin typeface="Times New Roman" charset="0"/>
            </a:endParaRPr>
          </a:p>
        </p:txBody>
      </p:sp>
      <p:sp>
        <p:nvSpPr>
          <p:cNvPr id="196832" name="Rectangle 228"/>
          <p:cNvSpPr>
            <a:spLocks noChangeArrowheads="1"/>
          </p:cNvSpPr>
          <p:nvPr/>
        </p:nvSpPr>
        <p:spPr bwMode="auto">
          <a:xfrm>
            <a:off x="2473325" y="3881438"/>
            <a:ext cx="1905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lang="en-US" sz="600" i="0">
                <a:solidFill>
                  <a:srgbClr val="000000"/>
                </a:solidFill>
                <a:latin typeface="Times New Roman" charset="0"/>
              </a:rPr>
              <a:t> </a:t>
            </a:r>
            <a:endParaRPr lang="en-US" sz="4600" b="1">
              <a:solidFill>
                <a:srgbClr val="000000"/>
              </a:solidFill>
              <a:latin typeface="Times New Roman" charset="0"/>
            </a:endParaRPr>
          </a:p>
        </p:txBody>
      </p:sp>
      <p:sp>
        <p:nvSpPr>
          <p:cNvPr id="196833" name="Line 229"/>
          <p:cNvSpPr>
            <a:spLocks noChangeShapeType="1"/>
          </p:cNvSpPr>
          <p:nvPr/>
        </p:nvSpPr>
        <p:spPr bwMode="auto">
          <a:xfrm>
            <a:off x="2482850" y="3863975"/>
            <a:ext cx="1588" cy="793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834" name="Line 230"/>
          <p:cNvSpPr>
            <a:spLocks noChangeShapeType="1"/>
          </p:cNvSpPr>
          <p:nvPr/>
        </p:nvSpPr>
        <p:spPr bwMode="auto">
          <a:xfrm>
            <a:off x="2536825" y="3863975"/>
            <a:ext cx="1588" cy="793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835" name="Line 231"/>
          <p:cNvSpPr>
            <a:spLocks noChangeShapeType="1"/>
          </p:cNvSpPr>
          <p:nvPr/>
        </p:nvSpPr>
        <p:spPr bwMode="auto">
          <a:xfrm>
            <a:off x="2593975" y="3863975"/>
            <a:ext cx="1588" cy="793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836" name="Line 232"/>
          <p:cNvSpPr>
            <a:spLocks noChangeShapeType="1"/>
          </p:cNvSpPr>
          <p:nvPr/>
        </p:nvSpPr>
        <p:spPr bwMode="auto">
          <a:xfrm>
            <a:off x="2646363" y="3863975"/>
            <a:ext cx="1587" cy="793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837" name="Line 233"/>
          <p:cNvSpPr>
            <a:spLocks noChangeShapeType="1"/>
          </p:cNvSpPr>
          <p:nvPr/>
        </p:nvSpPr>
        <p:spPr bwMode="auto">
          <a:xfrm>
            <a:off x="2703513" y="3863975"/>
            <a:ext cx="1587" cy="1587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838" name="Rectangle 234"/>
          <p:cNvSpPr>
            <a:spLocks noChangeArrowheads="1"/>
          </p:cNvSpPr>
          <p:nvPr/>
        </p:nvSpPr>
        <p:spPr bwMode="auto">
          <a:xfrm>
            <a:off x="2620963" y="3886200"/>
            <a:ext cx="166687" cy="7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6839" name="Rectangle 235"/>
          <p:cNvSpPr>
            <a:spLocks noChangeArrowheads="1"/>
          </p:cNvSpPr>
          <p:nvPr/>
        </p:nvSpPr>
        <p:spPr bwMode="auto">
          <a:xfrm>
            <a:off x="2620963" y="3897313"/>
            <a:ext cx="128587" cy="6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lang="en-US" sz="400" i="0">
                <a:solidFill>
                  <a:srgbClr val="000000"/>
                </a:solidFill>
              </a:rPr>
              <a:t> 1.8   </a:t>
            </a:r>
            <a:endParaRPr lang="en-US" sz="4600" b="1">
              <a:solidFill>
                <a:srgbClr val="000000"/>
              </a:solidFill>
              <a:latin typeface="Times New Roman" charset="0"/>
            </a:endParaRPr>
          </a:p>
        </p:txBody>
      </p:sp>
      <p:sp>
        <p:nvSpPr>
          <p:cNvPr id="196840" name="Rectangle 236"/>
          <p:cNvSpPr>
            <a:spLocks noChangeArrowheads="1"/>
          </p:cNvSpPr>
          <p:nvPr/>
        </p:nvSpPr>
        <p:spPr bwMode="auto">
          <a:xfrm>
            <a:off x="2751138" y="3881438"/>
            <a:ext cx="1905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lang="en-US" sz="600" i="0">
                <a:solidFill>
                  <a:srgbClr val="000000"/>
                </a:solidFill>
                <a:latin typeface="Times New Roman" charset="0"/>
              </a:rPr>
              <a:t> </a:t>
            </a:r>
            <a:endParaRPr lang="en-US" sz="4600" b="1">
              <a:solidFill>
                <a:srgbClr val="000000"/>
              </a:solidFill>
              <a:latin typeface="Times New Roman" charset="0"/>
            </a:endParaRPr>
          </a:p>
        </p:txBody>
      </p:sp>
      <p:sp>
        <p:nvSpPr>
          <p:cNvPr id="196841" name="Line 237"/>
          <p:cNvSpPr>
            <a:spLocks noChangeShapeType="1"/>
          </p:cNvSpPr>
          <p:nvPr/>
        </p:nvSpPr>
        <p:spPr bwMode="auto">
          <a:xfrm>
            <a:off x="2757488" y="3863975"/>
            <a:ext cx="1587" cy="793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842" name="Line 238"/>
          <p:cNvSpPr>
            <a:spLocks noChangeShapeType="1"/>
          </p:cNvSpPr>
          <p:nvPr/>
        </p:nvSpPr>
        <p:spPr bwMode="auto">
          <a:xfrm>
            <a:off x="2809875" y="3863975"/>
            <a:ext cx="1588" cy="793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843" name="Line 239"/>
          <p:cNvSpPr>
            <a:spLocks noChangeShapeType="1"/>
          </p:cNvSpPr>
          <p:nvPr/>
        </p:nvSpPr>
        <p:spPr bwMode="auto">
          <a:xfrm>
            <a:off x="2867025" y="3863975"/>
            <a:ext cx="1588" cy="793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844" name="Line 240"/>
          <p:cNvSpPr>
            <a:spLocks noChangeShapeType="1"/>
          </p:cNvSpPr>
          <p:nvPr/>
        </p:nvSpPr>
        <p:spPr bwMode="auto">
          <a:xfrm>
            <a:off x="2919413" y="3863975"/>
            <a:ext cx="1587" cy="793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845" name="Line 241"/>
          <p:cNvSpPr>
            <a:spLocks noChangeShapeType="1"/>
          </p:cNvSpPr>
          <p:nvPr/>
        </p:nvSpPr>
        <p:spPr bwMode="auto">
          <a:xfrm>
            <a:off x="2976563" y="3863975"/>
            <a:ext cx="1587" cy="1587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846" name="Rectangle 242"/>
          <p:cNvSpPr>
            <a:spLocks noChangeArrowheads="1"/>
          </p:cNvSpPr>
          <p:nvPr/>
        </p:nvSpPr>
        <p:spPr bwMode="auto">
          <a:xfrm>
            <a:off x="2894013" y="3886200"/>
            <a:ext cx="168275" cy="7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6847" name="Rectangle 243"/>
          <p:cNvSpPr>
            <a:spLocks noChangeArrowheads="1"/>
          </p:cNvSpPr>
          <p:nvPr/>
        </p:nvSpPr>
        <p:spPr bwMode="auto">
          <a:xfrm>
            <a:off x="2894013" y="3897313"/>
            <a:ext cx="128587" cy="6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lang="en-US" sz="400" i="0">
                <a:solidFill>
                  <a:srgbClr val="000000"/>
                </a:solidFill>
              </a:rPr>
              <a:t> 1.9   </a:t>
            </a:r>
            <a:endParaRPr lang="en-US" sz="4600" b="1">
              <a:solidFill>
                <a:srgbClr val="000000"/>
              </a:solidFill>
              <a:latin typeface="Times New Roman" charset="0"/>
            </a:endParaRPr>
          </a:p>
        </p:txBody>
      </p:sp>
      <p:sp>
        <p:nvSpPr>
          <p:cNvPr id="196848" name="Rectangle 244"/>
          <p:cNvSpPr>
            <a:spLocks noChangeArrowheads="1"/>
          </p:cNvSpPr>
          <p:nvPr/>
        </p:nvSpPr>
        <p:spPr bwMode="auto">
          <a:xfrm>
            <a:off x="3024188" y="3881438"/>
            <a:ext cx="1905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lang="en-US" sz="600" i="0">
                <a:solidFill>
                  <a:srgbClr val="000000"/>
                </a:solidFill>
                <a:latin typeface="Times New Roman" charset="0"/>
              </a:rPr>
              <a:t> </a:t>
            </a:r>
            <a:endParaRPr lang="en-US" sz="4600" b="1">
              <a:solidFill>
                <a:srgbClr val="000000"/>
              </a:solidFill>
              <a:latin typeface="Times New Roman" charset="0"/>
            </a:endParaRPr>
          </a:p>
        </p:txBody>
      </p:sp>
      <p:sp>
        <p:nvSpPr>
          <p:cNvPr id="196849" name="Line 245"/>
          <p:cNvSpPr>
            <a:spLocks noChangeShapeType="1"/>
          </p:cNvSpPr>
          <p:nvPr/>
        </p:nvSpPr>
        <p:spPr bwMode="auto">
          <a:xfrm>
            <a:off x="3030538" y="3863975"/>
            <a:ext cx="1587" cy="793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850" name="Line 246"/>
          <p:cNvSpPr>
            <a:spLocks noChangeShapeType="1"/>
          </p:cNvSpPr>
          <p:nvPr/>
        </p:nvSpPr>
        <p:spPr bwMode="auto">
          <a:xfrm>
            <a:off x="3087688" y="3863975"/>
            <a:ext cx="1587" cy="793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851" name="Line 247"/>
          <p:cNvSpPr>
            <a:spLocks noChangeShapeType="1"/>
          </p:cNvSpPr>
          <p:nvPr/>
        </p:nvSpPr>
        <p:spPr bwMode="auto">
          <a:xfrm>
            <a:off x="3140075" y="3863975"/>
            <a:ext cx="1588" cy="793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852" name="Line 248"/>
          <p:cNvSpPr>
            <a:spLocks noChangeShapeType="1"/>
          </p:cNvSpPr>
          <p:nvPr/>
        </p:nvSpPr>
        <p:spPr bwMode="auto">
          <a:xfrm>
            <a:off x="3194050" y="3863975"/>
            <a:ext cx="1588" cy="793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853" name="Line 249"/>
          <p:cNvSpPr>
            <a:spLocks noChangeShapeType="1"/>
          </p:cNvSpPr>
          <p:nvPr/>
        </p:nvSpPr>
        <p:spPr bwMode="auto">
          <a:xfrm>
            <a:off x="3249613" y="3863975"/>
            <a:ext cx="1587" cy="1587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854" name="Rectangle 250"/>
          <p:cNvSpPr>
            <a:spLocks noChangeArrowheads="1"/>
          </p:cNvSpPr>
          <p:nvPr/>
        </p:nvSpPr>
        <p:spPr bwMode="auto">
          <a:xfrm>
            <a:off x="3167063" y="3886200"/>
            <a:ext cx="166687" cy="7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6855" name="Rectangle 251"/>
          <p:cNvSpPr>
            <a:spLocks noChangeArrowheads="1"/>
          </p:cNvSpPr>
          <p:nvPr/>
        </p:nvSpPr>
        <p:spPr bwMode="auto">
          <a:xfrm>
            <a:off x="3167063" y="3897313"/>
            <a:ext cx="128587" cy="6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lang="en-US" sz="400" i="0">
                <a:solidFill>
                  <a:srgbClr val="000000"/>
                </a:solidFill>
              </a:rPr>
              <a:t> 2.0   </a:t>
            </a:r>
            <a:endParaRPr lang="en-US" sz="4600" b="1">
              <a:solidFill>
                <a:srgbClr val="000000"/>
              </a:solidFill>
              <a:latin typeface="Times New Roman" charset="0"/>
            </a:endParaRPr>
          </a:p>
        </p:txBody>
      </p:sp>
      <p:sp>
        <p:nvSpPr>
          <p:cNvPr id="196856" name="Rectangle 252"/>
          <p:cNvSpPr>
            <a:spLocks noChangeArrowheads="1"/>
          </p:cNvSpPr>
          <p:nvPr/>
        </p:nvSpPr>
        <p:spPr bwMode="auto">
          <a:xfrm>
            <a:off x="3297238" y="3881438"/>
            <a:ext cx="1905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lang="en-US" sz="600" i="0">
                <a:solidFill>
                  <a:srgbClr val="000000"/>
                </a:solidFill>
                <a:latin typeface="Times New Roman" charset="0"/>
              </a:rPr>
              <a:t> </a:t>
            </a:r>
            <a:endParaRPr lang="en-US" sz="4600" b="1">
              <a:solidFill>
                <a:srgbClr val="000000"/>
              </a:solidFill>
              <a:latin typeface="Times New Roman" charset="0"/>
            </a:endParaRPr>
          </a:p>
        </p:txBody>
      </p:sp>
      <p:sp>
        <p:nvSpPr>
          <p:cNvPr id="196857" name="Line 253"/>
          <p:cNvSpPr>
            <a:spLocks noChangeShapeType="1"/>
          </p:cNvSpPr>
          <p:nvPr/>
        </p:nvSpPr>
        <p:spPr bwMode="auto">
          <a:xfrm>
            <a:off x="3303588" y="3863975"/>
            <a:ext cx="1587" cy="793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858" name="Line 254"/>
          <p:cNvSpPr>
            <a:spLocks noChangeShapeType="1"/>
          </p:cNvSpPr>
          <p:nvPr/>
        </p:nvSpPr>
        <p:spPr bwMode="auto">
          <a:xfrm>
            <a:off x="3360738" y="3863975"/>
            <a:ext cx="1587" cy="793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859" name="Line 255"/>
          <p:cNvSpPr>
            <a:spLocks noChangeShapeType="1"/>
          </p:cNvSpPr>
          <p:nvPr/>
        </p:nvSpPr>
        <p:spPr bwMode="auto">
          <a:xfrm>
            <a:off x="3413125" y="3863975"/>
            <a:ext cx="1588" cy="793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860" name="Line 256"/>
          <p:cNvSpPr>
            <a:spLocks noChangeShapeType="1"/>
          </p:cNvSpPr>
          <p:nvPr/>
        </p:nvSpPr>
        <p:spPr bwMode="auto">
          <a:xfrm>
            <a:off x="3470275" y="3863975"/>
            <a:ext cx="1588" cy="793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861" name="Line 257"/>
          <p:cNvSpPr>
            <a:spLocks noChangeShapeType="1"/>
          </p:cNvSpPr>
          <p:nvPr/>
        </p:nvSpPr>
        <p:spPr bwMode="auto">
          <a:xfrm>
            <a:off x="3524250" y="3863975"/>
            <a:ext cx="1588" cy="1587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862" name="Rectangle 258"/>
          <p:cNvSpPr>
            <a:spLocks noChangeArrowheads="1"/>
          </p:cNvSpPr>
          <p:nvPr/>
        </p:nvSpPr>
        <p:spPr bwMode="auto">
          <a:xfrm>
            <a:off x="3440113" y="3886200"/>
            <a:ext cx="168275" cy="7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6863" name="Rectangle 259"/>
          <p:cNvSpPr>
            <a:spLocks noChangeArrowheads="1"/>
          </p:cNvSpPr>
          <p:nvPr/>
        </p:nvSpPr>
        <p:spPr bwMode="auto">
          <a:xfrm>
            <a:off x="3440113" y="3897313"/>
            <a:ext cx="128587" cy="6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lang="en-US" sz="400" i="0">
                <a:solidFill>
                  <a:srgbClr val="000000"/>
                </a:solidFill>
              </a:rPr>
              <a:t> 2.1   </a:t>
            </a:r>
            <a:endParaRPr lang="en-US" sz="4600" b="1">
              <a:solidFill>
                <a:srgbClr val="000000"/>
              </a:solidFill>
              <a:latin typeface="Times New Roman" charset="0"/>
            </a:endParaRPr>
          </a:p>
        </p:txBody>
      </p:sp>
      <p:sp>
        <p:nvSpPr>
          <p:cNvPr id="196864" name="Rectangle 260"/>
          <p:cNvSpPr>
            <a:spLocks noChangeArrowheads="1"/>
          </p:cNvSpPr>
          <p:nvPr/>
        </p:nvSpPr>
        <p:spPr bwMode="auto">
          <a:xfrm>
            <a:off x="3570288" y="3881438"/>
            <a:ext cx="1905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lang="en-US" sz="600" i="0">
                <a:solidFill>
                  <a:srgbClr val="000000"/>
                </a:solidFill>
                <a:latin typeface="Times New Roman" charset="0"/>
              </a:rPr>
              <a:t> </a:t>
            </a:r>
            <a:endParaRPr lang="en-US" sz="4600" b="1">
              <a:solidFill>
                <a:srgbClr val="000000"/>
              </a:solidFill>
              <a:latin typeface="Times New Roman" charset="0"/>
            </a:endParaRPr>
          </a:p>
        </p:txBody>
      </p:sp>
      <p:sp>
        <p:nvSpPr>
          <p:cNvPr id="196865" name="Line 261"/>
          <p:cNvSpPr>
            <a:spLocks noChangeShapeType="1"/>
          </p:cNvSpPr>
          <p:nvPr/>
        </p:nvSpPr>
        <p:spPr bwMode="auto">
          <a:xfrm>
            <a:off x="3576638" y="3863975"/>
            <a:ext cx="1587" cy="793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866" name="Line 262"/>
          <p:cNvSpPr>
            <a:spLocks noChangeShapeType="1"/>
          </p:cNvSpPr>
          <p:nvPr/>
        </p:nvSpPr>
        <p:spPr bwMode="auto">
          <a:xfrm>
            <a:off x="3633788" y="3863975"/>
            <a:ext cx="1587" cy="793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867" name="Line 263"/>
          <p:cNvSpPr>
            <a:spLocks noChangeShapeType="1"/>
          </p:cNvSpPr>
          <p:nvPr/>
        </p:nvSpPr>
        <p:spPr bwMode="auto">
          <a:xfrm>
            <a:off x="3687763" y="3863975"/>
            <a:ext cx="1587" cy="793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868" name="Line 264"/>
          <p:cNvSpPr>
            <a:spLocks noChangeShapeType="1"/>
          </p:cNvSpPr>
          <p:nvPr/>
        </p:nvSpPr>
        <p:spPr bwMode="auto">
          <a:xfrm>
            <a:off x="3743325" y="3863975"/>
            <a:ext cx="1588" cy="793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869" name="Line 265"/>
          <p:cNvSpPr>
            <a:spLocks noChangeShapeType="1"/>
          </p:cNvSpPr>
          <p:nvPr/>
        </p:nvSpPr>
        <p:spPr bwMode="auto">
          <a:xfrm>
            <a:off x="3797300" y="3863975"/>
            <a:ext cx="1588" cy="1587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870" name="Rectangle 266"/>
          <p:cNvSpPr>
            <a:spLocks noChangeArrowheads="1"/>
          </p:cNvSpPr>
          <p:nvPr/>
        </p:nvSpPr>
        <p:spPr bwMode="auto">
          <a:xfrm>
            <a:off x="3713163" y="3886200"/>
            <a:ext cx="168275" cy="7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6871" name="Rectangle 267"/>
          <p:cNvSpPr>
            <a:spLocks noChangeArrowheads="1"/>
          </p:cNvSpPr>
          <p:nvPr/>
        </p:nvSpPr>
        <p:spPr bwMode="auto">
          <a:xfrm>
            <a:off x="3713163" y="3897313"/>
            <a:ext cx="128587" cy="6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lang="en-US" sz="400" i="0">
                <a:solidFill>
                  <a:srgbClr val="000000"/>
                </a:solidFill>
              </a:rPr>
              <a:t> 2.2   </a:t>
            </a:r>
            <a:endParaRPr lang="en-US" sz="4600" b="1">
              <a:solidFill>
                <a:srgbClr val="000000"/>
              </a:solidFill>
              <a:latin typeface="Times New Roman" charset="0"/>
            </a:endParaRPr>
          </a:p>
        </p:txBody>
      </p:sp>
      <p:sp>
        <p:nvSpPr>
          <p:cNvPr id="196872" name="Rectangle 268"/>
          <p:cNvSpPr>
            <a:spLocks noChangeArrowheads="1"/>
          </p:cNvSpPr>
          <p:nvPr/>
        </p:nvSpPr>
        <p:spPr bwMode="auto">
          <a:xfrm>
            <a:off x="3843338" y="3881438"/>
            <a:ext cx="1905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lang="en-US" sz="600" i="0">
                <a:solidFill>
                  <a:srgbClr val="000000"/>
                </a:solidFill>
                <a:latin typeface="Times New Roman" charset="0"/>
              </a:rPr>
              <a:t> </a:t>
            </a:r>
            <a:endParaRPr lang="en-US" sz="4600" b="1">
              <a:solidFill>
                <a:srgbClr val="000000"/>
              </a:solidFill>
              <a:latin typeface="Times New Roman" charset="0"/>
            </a:endParaRPr>
          </a:p>
        </p:txBody>
      </p:sp>
      <p:sp>
        <p:nvSpPr>
          <p:cNvPr id="196873" name="Line 269"/>
          <p:cNvSpPr>
            <a:spLocks noChangeShapeType="1"/>
          </p:cNvSpPr>
          <p:nvPr/>
        </p:nvSpPr>
        <p:spPr bwMode="auto">
          <a:xfrm>
            <a:off x="3852863" y="3863975"/>
            <a:ext cx="1587" cy="793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874" name="Line 270"/>
          <p:cNvSpPr>
            <a:spLocks noChangeShapeType="1"/>
          </p:cNvSpPr>
          <p:nvPr/>
        </p:nvSpPr>
        <p:spPr bwMode="auto">
          <a:xfrm>
            <a:off x="3906838" y="3863975"/>
            <a:ext cx="1587" cy="793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875" name="Line 271"/>
          <p:cNvSpPr>
            <a:spLocks noChangeShapeType="1"/>
          </p:cNvSpPr>
          <p:nvPr/>
        </p:nvSpPr>
        <p:spPr bwMode="auto">
          <a:xfrm>
            <a:off x="3959225" y="3863975"/>
            <a:ext cx="1588" cy="793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876" name="Line 272"/>
          <p:cNvSpPr>
            <a:spLocks noChangeShapeType="1"/>
          </p:cNvSpPr>
          <p:nvPr/>
        </p:nvSpPr>
        <p:spPr bwMode="auto">
          <a:xfrm>
            <a:off x="4016375" y="3863975"/>
            <a:ext cx="1588" cy="793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877" name="Line 273"/>
          <p:cNvSpPr>
            <a:spLocks noChangeShapeType="1"/>
          </p:cNvSpPr>
          <p:nvPr/>
        </p:nvSpPr>
        <p:spPr bwMode="auto">
          <a:xfrm>
            <a:off x="4070350" y="3863975"/>
            <a:ext cx="1588" cy="1587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878" name="Rectangle 274"/>
          <p:cNvSpPr>
            <a:spLocks noChangeArrowheads="1"/>
          </p:cNvSpPr>
          <p:nvPr/>
        </p:nvSpPr>
        <p:spPr bwMode="auto">
          <a:xfrm>
            <a:off x="3986213" y="3886200"/>
            <a:ext cx="168275" cy="7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6879" name="Rectangle 275"/>
          <p:cNvSpPr>
            <a:spLocks noChangeArrowheads="1"/>
          </p:cNvSpPr>
          <p:nvPr/>
        </p:nvSpPr>
        <p:spPr bwMode="auto">
          <a:xfrm>
            <a:off x="3986213" y="3897313"/>
            <a:ext cx="128587" cy="6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lang="en-US" sz="400" i="0">
                <a:solidFill>
                  <a:srgbClr val="000000"/>
                </a:solidFill>
              </a:rPr>
              <a:t> 2.3   </a:t>
            </a:r>
            <a:endParaRPr lang="en-US" sz="4600" b="1">
              <a:solidFill>
                <a:srgbClr val="000000"/>
              </a:solidFill>
              <a:latin typeface="Times New Roman" charset="0"/>
            </a:endParaRPr>
          </a:p>
        </p:txBody>
      </p:sp>
      <p:sp>
        <p:nvSpPr>
          <p:cNvPr id="196880" name="Rectangle 276"/>
          <p:cNvSpPr>
            <a:spLocks noChangeArrowheads="1"/>
          </p:cNvSpPr>
          <p:nvPr/>
        </p:nvSpPr>
        <p:spPr bwMode="auto">
          <a:xfrm>
            <a:off x="4117975" y="3881438"/>
            <a:ext cx="1905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lang="en-US" sz="600" i="0">
                <a:solidFill>
                  <a:srgbClr val="000000"/>
                </a:solidFill>
                <a:latin typeface="Times New Roman" charset="0"/>
              </a:rPr>
              <a:t> </a:t>
            </a:r>
            <a:endParaRPr lang="en-US" sz="4600" b="1">
              <a:solidFill>
                <a:srgbClr val="000000"/>
              </a:solidFill>
              <a:latin typeface="Times New Roman" charset="0"/>
            </a:endParaRPr>
          </a:p>
        </p:txBody>
      </p:sp>
      <p:sp>
        <p:nvSpPr>
          <p:cNvPr id="196881" name="Line 277"/>
          <p:cNvSpPr>
            <a:spLocks noChangeShapeType="1"/>
          </p:cNvSpPr>
          <p:nvPr/>
        </p:nvSpPr>
        <p:spPr bwMode="auto">
          <a:xfrm>
            <a:off x="4127500" y="3863975"/>
            <a:ext cx="1588" cy="793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882" name="Line 278"/>
          <p:cNvSpPr>
            <a:spLocks noChangeShapeType="1"/>
          </p:cNvSpPr>
          <p:nvPr/>
        </p:nvSpPr>
        <p:spPr bwMode="auto">
          <a:xfrm>
            <a:off x="4179888" y="3863975"/>
            <a:ext cx="1587" cy="793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883" name="Line 279"/>
          <p:cNvSpPr>
            <a:spLocks noChangeShapeType="1"/>
          </p:cNvSpPr>
          <p:nvPr/>
        </p:nvSpPr>
        <p:spPr bwMode="auto">
          <a:xfrm>
            <a:off x="4237038" y="3863975"/>
            <a:ext cx="1587" cy="793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884" name="Line 280"/>
          <p:cNvSpPr>
            <a:spLocks noChangeShapeType="1"/>
          </p:cNvSpPr>
          <p:nvPr/>
        </p:nvSpPr>
        <p:spPr bwMode="auto">
          <a:xfrm>
            <a:off x="4289425" y="3863975"/>
            <a:ext cx="1588" cy="793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885" name="Line 281"/>
          <p:cNvSpPr>
            <a:spLocks noChangeShapeType="1"/>
          </p:cNvSpPr>
          <p:nvPr/>
        </p:nvSpPr>
        <p:spPr bwMode="auto">
          <a:xfrm>
            <a:off x="4343400" y="3863975"/>
            <a:ext cx="1588" cy="1587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886" name="Rectangle 282"/>
          <p:cNvSpPr>
            <a:spLocks noChangeArrowheads="1"/>
          </p:cNvSpPr>
          <p:nvPr/>
        </p:nvSpPr>
        <p:spPr bwMode="auto">
          <a:xfrm>
            <a:off x="2260600" y="3968750"/>
            <a:ext cx="646113" cy="9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6887" name="Rectangle 283"/>
          <p:cNvSpPr>
            <a:spLocks noChangeArrowheads="1"/>
          </p:cNvSpPr>
          <p:nvPr/>
        </p:nvSpPr>
        <p:spPr bwMode="auto">
          <a:xfrm>
            <a:off x="2260600" y="3979863"/>
            <a:ext cx="498475" cy="6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lang="en-US" sz="400" i="0">
                <a:solidFill>
                  <a:srgbClr val="000000"/>
                </a:solidFill>
              </a:rPr>
              <a:t>Wavelength (microns)</a:t>
            </a:r>
            <a:endParaRPr lang="en-US" sz="4600" b="1">
              <a:solidFill>
                <a:srgbClr val="000000"/>
              </a:solidFill>
              <a:latin typeface="Times New Roman" charset="0"/>
            </a:endParaRPr>
          </a:p>
        </p:txBody>
      </p:sp>
      <p:sp>
        <p:nvSpPr>
          <p:cNvPr id="196888" name="Rectangle 284"/>
          <p:cNvSpPr>
            <a:spLocks noChangeArrowheads="1"/>
          </p:cNvSpPr>
          <p:nvPr/>
        </p:nvSpPr>
        <p:spPr bwMode="auto">
          <a:xfrm>
            <a:off x="2763838" y="3963988"/>
            <a:ext cx="1905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lang="en-US" sz="600" i="0">
                <a:solidFill>
                  <a:srgbClr val="000000"/>
                </a:solidFill>
                <a:latin typeface="Times New Roman" charset="0"/>
              </a:rPr>
              <a:t> </a:t>
            </a:r>
            <a:endParaRPr lang="en-US" sz="4600" b="1">
              <a:solidFill>
                <a:srgbClr val="000000"/>
              </a:solidFill>
              <a:latin typeface="Times New Roman" charset="0"/>
            </a:endParaRPr>
          </a:p>
        </p:txBody>
      </p:sp>
      <p:sp>
        <p:nvSpPr>
          <p:cNvPr id="196889" name="Rectangle 285"/>
          <p:cNvSpPr>
            <a:spLocks noChangeArrowheads="1"/>
          </p:cNvSpPr>
          <p:nvPr/>
        </p:nvSpPr>
        <p:spPr bwMode="auto">
          <a:xfrm>
            <a:off x="1760538" y="2463800"/>
            <a:ext cx="827087" cy="241300"/>
          </a:xfrm>
          <a:prstGeom prst="rect">
            <a:avLst/>
          </a:prstGeom>
          <a:solidFill>
            <a:srgbClr val="FFFFFF"/>
          </a:solidFill>
          <a:ln w="4763">
            <a:solidFill>
              <a:srgbClr val="FFFFFF"/>
            </a:solidFill>
            <a:miter lim="800000"/>
            <a:headEnd/>
            <a:tailEnd/>
          </a:ln>
        </p:spPr>
        <p:txBody>
          <a:bodyPr/>
          <a:lstStyle/>
          <a:p>
            <a:endParaRPr lang="en-US"/>
          </a:p>
        </p:txBody>
      </p:sp>
      <p:sp>
        <p:nvSpPr>
          <p:cNvPr id="196890" name="Rectangle 286"/>
          <p:cNvSpPr>
            <a:spLocks noChangeArrowheads="1"/>
          </p:cNvSpPr>
          <p:nvPr/>
        </p:nvSpPr>
        <p:spPr bwMode="auto">
          <a:xfrm>
            <a:off x="1809750" y="2509838"/>
            <a:ext cx="531813" cy="12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lang="en-US" sz="800" b="1" i="0">
                <a:solidFill>
                  <a:srgbClr val="000000"/>
                </a:solidFill>
                <a:latin typeface="Times New Roman" charset="0"/>
              </a:rPr>
              <a:t>Hemoglobin</a:t>
            </a:r>
            <a:endParaRPr lang="en-US" sz="4600" b="1">
              <a:solidFill>
                <a:srgbClr val="000000"/>
              </a:solidFill>
              <a:latin typeface="Times New Roman" charset="0"/>
            </a:endParaRPr>
          </a:p>
        </p:txBody>
      </p:sp>
      <p:sp>
        <p:nvSpPr>
          <p:cNvPr id="196891" name="Rectangle 287"/>
          <p:cNvSpPr>
            <a:spLocks noChangeArrowheads="1"/>
          </p:cNvSpPr>
          <p:nvPr/>
        </p:nvSpPr>
        <p:spPr bwMode="auto">
          <a:xfrm>
            <a:off x="2347913" y="2509838"/>
            <a:ext cx="25400" cy="12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lang="en-US" sz="800" b="1" i="0">
                <a:solidFill>
                  <a:srgbClr val="000000"/>
                </a:solidFill>
                <a:latin typeface="Times New Roman" charset="0"/>
              </a:rPr>
              <a:t> </a:t>
            </a:r>
            <a:endParaRPr lang="en-US" sz="4600" b="1">
              <a:solidFill>
                <a:srgbClr val="000000"/>
              </a:solidFill>
              <a:latin typeface="Times New Roman" charset="0"/>
            </a:endParaRPr>
          </a:p>
        </p:txBody>
      </p:sp>
      <p:sp>
        <p:nvSpPr>
          <p:cNvPr id="196892" name="Line 288"/>
          <p:cNvSpPr>
            <a:spLocks noChangeShapeType="1"/>
          </p:cNvSpPr>
          <p:nvPr/>
        </p:nvSpPr>
        <p:spPr bwMode="auto">
          <a:xfrm>
            <a:off x="809625" y="4116388"/>
            <a:ext cx="3562350" cy="1587"/>
          </a:xfrm>
          <a:prstGeom prst="line">
            <a:avLst/>
          </a:prstGeom>
          <a:noFill/>
          <a:ln w="317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893" name="Rectangle 289"/>
          <p:cNvSpPr>
            <a:spLocks noChangeArrowheads="1"/>
          </p:cNvSpPr>
          <p:nvPr/>
        </p:nvSpPr>
        <p:spPr bwMode="auto">
          <a:xfrm>
            <a:off x="809625" y="4119563"/>
            <a:ext cx="3562350" cy="2227262"/>
          </a:xfrm>
          <a:prstGeom prst="rect">
            <a:avLst/>
          </a:prstGeom>
          <a:noFill/>
          <a:ln w="3175">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6894" name="Freeform 290"/>
          <p:cNvSpPr>
            <a:spLocks/>
          </p:cNvSpPr>
          <p:nvPr/>
        </p:nvSpPr>
        <p:spPr bwMode="auto">
          <a:xfrm>
            <a:off x="811213" y="4122738"/>
            <a:ext cx="3557587" cy="2220912"/>
          </a:xfrm>
          <a:custGeom>
            <a:avLst/>
            <a:gdLst>
              <a:gd name="T0" fmla="*/ 2147483647 w 6722"/>
              <a:gd name="T1" fmla="*/ 0 h 4196"/>
              <a:gd name="T2" fmla="*/ 2147483647 w 6722"/>
              <a:gd name="T3" fmla="*/ 2147483647 h 4196"/>
              <a:gd name="T4" fmla="*/ 0 w 6722"/>
              <a:gd name="T5" fmla="*/ 2147483647 h 4196"/>
              <a:gd name="T6" fmla="*/ 0 60000 65536"/>
              <a:gd name="T7" fmla="*/ 0 60000 65536"/>
              <a:gd name="T8" fmla="*/ 0 60000 65536"/>
            </a:gdLst>
            <a:ahLst/>
            <a:cxnLst>
              <a:cxn ang="T6">
                <a:pos x="T0" y="T1"/>
              </a:cxn>
              <a:cxn ang="T7">
                <a:pos x="T2" y="T3"/>
              </a:cxn>
              <a:cxn ang="T8">
                <a:pos x="T4" y="T5"/>
              </a:cxn>
            </a:cxnLst>
            <a:rect l="0" t="0" r="r" b="b"/>
            <a:pathLst>
              <a:path w="6722" h="4196">
                <a:moveTo>
                  <a:pt x="6722" y="0"/>
                </a:moveTo>
                <a:lnTo>
                  <a:pt x="6722" y="4196"/>
                </a:lnTo>
                <a:lnTo>
                  <a:pt x="0" y="4196"/>
                </a:lnTo>
              </a:path>
            </a:pathLst>
          </a:custGeom>
          <a:noFill/>
          <a:ln w="3175">
            <a:solidFill>
              <a:srgbClr val="A0A0A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6895" name="Freeform 291"/>
          <p:cNvSpPr>
            <a:spLocks/>
          </p:cNvSpPr>
          <p:nvPr/>
        </p:nvSpPr>
        <p:spPr bwMode="auto">
          <a:xfrm>
            <a:off x="811213" y="4119563"/>
            <a:ext cx="3554412" cy="2220912"/>
          </a:xfrm>
          <a:custGeom>
            <a:avLst/>
            <a:gdLst>
              <a:gd name="T0" fmla="*/ 0 w 6715"/>
              <a:gd name="T1" fmla="*/ 0 h 4195"/>
              <a:gd name="T2" fmla="*/ 0 w 6715"/>
              <a:gd name="T3" fmla="*/ 2147483647 h 4195"/>
              <a:gd name="T4" fmla="*/ 2147483647 w 6715"/>
              <a:gd name="T5" fmla="*/ 2147483647 h 4195"/>
              <a:gd name="T6" fmla="*/ 2147483647 w 6715"/>
              <a:gd name="T7" fmla="*/ 0 h 4195"/>
              <a:gd name="T8" fmla="*/ 2147483647 w 6715"/>
              <a:gd name="T9" fmla="*/ 0 h 4195"/>
              <a:gd name="T10" fmla="*/ 2147483647 w 6715"/>
              <a:gd name="T11" fmla="*/ 2147483647 h 4195"/>
              <a:gd name="T12" fmla="*/ 2147483647 w 6715"/>
              <a:gd name="T13" fmla="*/ 2147483647 h 4195"/>
              <a:gd name="T14" fmla="*/ 2147483647 w 6715"/>
              <a:gd name="T15" fmla="*/ 2147483647 h 4195"/>
              <a:gd name="T16" fmla="*/ 2147483647 w 6715"/>
              <a:gd name="T17" fmla="*/ 2147483647 h 419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715" h="4195">
                <a:moveTo>
                  <a:pt x="0" y="0"/>
                </a:moveTo>
                <a:lnTo>
                  <a:pt x="0" y="4195"/>
                </a:lnTo>
                <a:lnTo>
                  <a:pt x="6715" y="4195"/>
                </a:lnTo>
                <a:lnTo>
                  <a:pt x="6715" y="0"/>
                </a:lnTo>
                <a:lnTo>
                  <a:pt x="8" y="0"/>
                </a:lnTo>
                <a:lnTo>
                  <a:pt x="8" y="4188"/>
                </a:lnTo>
                <a:lnTo>
                  <a:pt x="6708" y="4188"/>
                </a:lnTo>
                <a:lnTo>
                  <a:pt x="6708" y="7"/>
                </a:lnTo>
                <a:lnTo>
                  <a:pt x="14" y="7"/>
                </a:lnTo>
              </a:path>
            </a:pathLst>
          </a:custGeom>
          <a:noFill/>
          <a:ln w="3175">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6896" name="Freeform 292"/>
          <p:cNvSpPr>
            <a:spLocks/>
          </p:cNvSpPr>
          <p:nvPr/>
        </p:nvSpPr>
        <p:spPr bwMode="auto">
          <a:xfrm>
            <a:off x="1062038" y="5329238"/>
            <a:ext cx="1136650" cy="828675"/>
          </a:xfrm>
          <a:custGeom>
            <a:avLst/>
            <a:gdLst>
              <a:gd name="T0" fmla="*/ 2147483647 w 2148"/>
              <a:gd name="T1" fmla="*/ 2147483647 h 1565"/>
              <a:gd name="T2" fmla="*/ 2147483647 w 2148"/>
              <a:gd name="T3" fmla="*/ 2147483647 h 1565"/>
              <a:gd name="T4" fmla="*/ 2147483647 w 2148"/>
              <a:gd name="T5" fmla="*/ 2147483647 h 1565"/>
              <a:gd name="T6" fmla="*/ 2147483647 w 2148"/>
              <a:gd name="T7" fmla="*/ 2147483647 h 1565"/>
              <a:gd name="T8" fmla="*/ 2147483647 w 2148"/>
              <a:gd name="T9" fmla="*/ 2147483647 h 1565"/>
              <a:gd name="T10" fmla="*/ 2147483647 w 2148"/>
              <a:gd name="T11" fmla="*/ 2147483647 h 1565"/>
              <a:gd name="T12" fmla="*/ 2147483647 w 2148"/>
              <a:gd name="T13" fmla="*/ 2147483647 h 1565"/>
              <a:gd name="T14" fmla="*/ 2147483647 w 2148"/>
              <a:gd name="T15" fmla="*/ 2147483647 h 1565"/>
              <a:gd name="T16" fmla="*/ 2147483647 w 2148"/>
              <a:gd name="T17" fmla="*/ 2147483647 h 1565"/>
              <a:gd name="T18" fmla="*/ 2147483647 w 2148"/>
              <a:gd name="T19" fmla="*/ 2147483647 h 1565"/>
              <a:gd name="T20" fmla="*/ 2147483647 w 2148"/>
              <a:gd name="T21" fmla="*/ 2147483647 h 1565"/>
              <a:gd name="T22" fmla="*/ 2147483647 w 2148"/>
              <a:gd name="T23" fmla="*/ 2147483647 h 1565"/>
              <a:gd name="T24" fmla="*/ 2147483647 w 2148"/>
              <a:gd name="T25" fmla="*/ 2147483647 h 1565"/>
              <a:gd name="T26" fmla="*/ 2147483647 w 2148"/>
              <a:gd name="T27" fmla="*/ 2147483647 h 1565"/>
              <a:gd name="T28" fmla="*/ 2147483647 w 2148"/>
              <a:gd name="T29" fmla="*/ 2147483647 h 1565"/>
              <a:gd name="T30" fmla="*/ 2147483647 w 2148"/>
              <a:gd name="T31" fmla="*/ 2147483647 h 1565"/>
              <a:gd name="T32" fmla="*/ 2147483647 w 2148"/>
              <a:gd name="T33" fmla="*/ 2147483647 h 1565"/>
              <a:gd name="T34" fmla="*/ 2147483647 w 2148"/>
              <a:gd name="T35" fmla="*/ 2147483647 h 1565"/>
              <a:gd name="T36" fmla="*/ 2147483647 w 2148"/>
              <a:gd name="T37" fmla="*/ 2147483647 h 1565"/>
              <a:gd name="T38" fmla="*/ 2147483647 w 2148"/>
              <a:gd name="T39" fmla="*/ 2147483647 h 1565"/>
              <a:gd name="T40" fmla="*/ 2147483647 w 2148"/>
              <a:gd name="T41" fmla="*/ 2147483647 h 1565"/>
              <a:gd name="T42" fmla="*/ 2147483647 w 2148"/>
              <a:gd name="T43" fmla="*/ 2147483647 h 1565"/>
              <a:gd name="T44" fmla="*/ 2147483647 w 2148"/>
              <a:gd name="T45" fmla="*/ 2147483647 h 1565"/>
              <a:gd name="T46" fmla="*/ 2147483647 w 2148"/>
              <a:gd name="T47" fmla="*/ 2147483647 h 1565"/>
              <a:gd name="T48" fmla="*/ 2147483647 w 2148"/>
              <a:gd name="T49" fmla="*/ 2147483647 h 1565"/>
              <a:gd name="T50" fmla="*/ 2147483647 w 2148"/>
              <a:gd name="T51" fmla="*/ 2147483647 h 1565"/>
              <a:gd name="T52" fmla="*/ 2147483647 w 2148"/>
              <a:gd name="T53" fmla="*/ 2147483647 h 1565"/>
              <a:gd name="T54" fmla="*/ 2147483647 w 2148"/>
              <a:gd name="T55" fmla="*/ 2147483647 h 1565"/>
              <a:gd name="T56" fmla="*/ 2147483647 w 2148"/>
              <a:gd name="T57" fmla="*/ 2147483647 h 1565"/>
              <a:gd name="T58" fmla="*/ 2147483647 w 2148"/>
              <a:gd name="T59" fmla="*/ 2147483647 h 1565"/>
              <a:gd name="T60" fmla="*/ 2147483647 w 2148"/>
              <a:gd name="T61" fmla="*/ 2147483647 h 1565"/>
              <a:gd name="T62" fmla="*/ 2147483647 w 2148"/>
              <a:gd name="T63" fmla="*/ 2147483647 h 1565"/>
              <a:gd name="T64" fmla="*/ 2147483647 w 2148"/>
              <a:gd name="T65" fmla="*/ 2147483647 h 1565"/>
              <a:gd name="T66" fmla="*/ 2147483647 w 2148"/>
              <a:gd name="T67" fmla="*/ 2147483647 h 1565"/>
              <a:gd name="T68" fmla="*/ 2147483647 w 2148"/>
              <a:gd name="T69" fmla="*/ 2147483647 h 1565"/>
              <a:gd name="T70" fmla="*/ 2147483647 w 2148"/>
              <a:gd name="T71" fmla="*/ 2147483647 h 1565"/>
              <a:gd name="T72" fmla="*/ 2147483647 w 2148"/>
              <a:gd name="T73" fmla="*/ 2147483647 h 1565"/>
              <a:gd name="T74" fmla="*/ 2147483647 w 2148"/>
              <a:gd name="T75" fmla="*/ 2147483647 h 1565"/>
              <a:gd name="T76" fmla="*/ 2147483647 w 2148"/>
              <a:gd name="T77" fmla="*/ 0 h 1565"/>
              <a:gd name="T78" fmla="*/ 2147483647 w 2148"/>
              <a:gd name="T79" fmla="*/ 0 h 1565"/>
              <a:gd name="T80" fmla="*/ 2147483647 w 2148"/>
              <a:gd name="T81" fmla="*/ 2147483647 h 1565"/>
              <a:gd name="T82" fmla="*/ 2147483647 w 2148"/>
              <a:gd name="T83" fmla="*/ 2147483647 h 1565"/>
              <a:gd name="T84" fmla="*/ 2147483647 w 2148"/>
              <a:gd name="T85" fmla="*/ 2147483647 h 1565"/>
              <a:gd name="T86" fmla="*/ 2147483647 w 2148"/>
              <a:gd name="T87" fmla="*/ 2147483647 h 1565"/>
              <a:gd name="T88" fmla="*/ 2147483647 w 2148"/>
              <a:gd name="T89" fmla="*/ 2147483647 h 1565"/>
              <a:gd name="T90" fmla="*/ 2147483647 w 2148"/>
              <a:gd name="T91" fmla="*/ 2147483647 h 1565"/>
              <a:gd name="T92" fmla="*/ 2147483647 w 2148"/>
              <a:gd name="T93" fmla="*/ 2147483647 h 1565"/>
              <a:gd name="T94" fmla="*/ 2147483647 w 2148"/>
              <a:gd name="T95" fmla="*/ 2147483647 h 1565"/>
              <a:gd name="T96" fmla="*/ 2147483647 w 2148"/>
              <a:gd name="T97" fmla="*/ 2147483647 h 1565"/>
              <a:gd name="T98" fmla="*/ 2147483647 w 2148"/>
              <a:gd name="T99" fmla="*/ 2147483647 h 1565"/>
              <a:gd name="T100" fmla="*/ 2147483647 w 2148"/>
              <a:gd name="T101" fmla="*/ 2147483647 h 1565"/>
              <a:gd name="T102" fmla="*/ 2147483647 w 2148"/>
              <a:gd name="T103" fmla="*/ 2147483647 h 1565"/>
              <a:gd name="T104" fmla="*/ 2147483647 w 2148"/>
              <a:gd name="T105" fmla="*/ 2147483647 h 1565"/>
              <a:gd name="T106" fmla="*/ 2147483647 w 2148"/>
              <a:gd name="T107" fmla="*/ 2147483647 h 1565"/>
              <a:gd name="T108" fmla="*/ 2147483647 w 2148"/>
              <a:gd name="T109" fmla="*/ 2147483647 h 1565"/>
              <a:gd name="T110" fmla="*/ 2147483647 w 2148"/>
              <a:gd name="T111" fmla="*/ 2147483647 h 1565"/>
              <a:gd name="T112" fmla="*/ 2147483647 w 2148"/>
              <a:gd name="T113" fmla="*/ 2147483647 h 1565"/>
              <a:gd name="T114" fmla="*/ 2147483647 w 2148"/>
              <a:gd name="T115" fmla="*/ 2147483647 h 1565"/>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2148" h="1565">
                <a:moveTo>
                  <a:pt x="0" y="1565"/>
                </a:moveTo>
                <a:lnTo>
                  <a:pt x="0" y="1565"/>
                </a:lnTo>
                <a:lnTo>
                  <a:pt x="8" y="1565"/>
                </a:lnTo>
                <a:lnTo>
                  <a:pt x="8" y="1559"/>
                </a:lnTo>
                <a:lnTo>
                  <a:pt x="13" y="1559"/>
                </a:lnTo>
                <a:lnTo>
                  <a:pt x="21" y="1559"/>
                </a:lnTo>
                <a:lnTo>
                  <a:pt x="27" y="1559"/>
                </a:lnTo>
                <a:lnTo>
                  <a:pt x="27" y="1565"/>
                </a:lnTo>
                <a:lnTo>
                  <a:pt x="34" y="1565"/>
                </a:lnTo>
                <a:lnTo>
                  <a:pt x="41" y="1565"/>
                </a:lnTo>
                <a:lnTo>
                  <a:pt x="47" y="1565"/>
                </a:lnTo>
                <a:lnTo>
                  <a:pt x="47" y="1559"/>
                </a:lnTo>
                <a:lnTo>
                  <a:pt x="54" y="1559"/>
                </a:lnTo>
                <a:lnTo>
                  <a:pt x="122" y="1559"/>
                </a:lnTo>
                <a:lnTo>
                  <a:pt x="129" y="1559"/>
                </a:lnTo>
                <a:lnTo>
                  <a:pt x="129" y="1552"/>
                </a:lnTo>
                <a:lnTo>
                  <a:pt x="135" y="1552"/>
                </a:lnTo>
                <a:lnTo>
                  <a:pt x="181" y="1552"/>
                </a:lnTo>
                <a:lnTo>
                  <a:pt x="189" y="1552"/>
                </a:lnTo>
                <a:lnTo>
                  <a:pt x="189" y="1546"/>
                </a:lnTo>
                <a:lnTo>
                  <a:pt x="195" y="1546"/>
                </a:lnTo>
                <a:lnTo>
                  <a:pt x="263" y="1546"/>
                </a:lnTo>
                <a:lnTo>
                  <a:pt x="269" y="1546"/>
                </a:lnTo>
                <a:lnTo>
                  <a:pt x="269" y="1539"/>
                </a:lnTo>
                <a:lnTo>
                  <a:pt x="276" y="1539"/>
                </a:lnTo>
                <a:lnTo>
                  <a:pt x="282" y="1539"/>
                </a:lnTo>
                <a:lnTo>
                  <a:pt x="290" y="1539"/>
                </a:lnTo>
                <a:lnTo>
                  <a:pt x="290" y="1531"/>
                </a:lnTo>
                <a:lnTo>
                  <a:pt x="297" y="1531"/>
                </a:lnTo>
                <a:lnTo>
                  <a:pt x="310" y="1531"/>
                </a:lnTo>
                <a:lnTo>
                  <a:pt x="316" y="1531"/>
                </a:lnTo>
                <a:lnTo>
                  <a:pt x="316" y="1524"/>
                </a:lnTo>
                <a:lnTo>
                  <a:pt x="323" y="1524"/>
                </a:lnTo>
                <a:lnTo>
                  <a:pt x="344" y="1524"/>
                </a:lnTo>
                <a:lnTo>
                  <a:pt x="351" y="1524"/>
                </a:lnTo>
                <a:lnTo>
                  <a:pt x="351" y="1518"/>
                </a:lnTo>
                <a:lnTo>
                  <a:pt x="357" y="1518"/>
                </a:lnTo>
                <a:lnTo>
                  <a:pt x="364" y="1518"/>
                </a:lnTo>
                <a:lnTo>
                  <a:pt x="370" y="1518"/>
                </a:lnTo>
                <a:lnTo>
                  <a:pt x="370" y="1511"/>
                </a:lnTo>
                <a:lnTo>
                  <a:pt x="377" y="1511"/>
                </a:lnTo>
                <a:lnTo>
                  <a:pt x="377" y="1505"/>
                </a:lnTo>
                <a:lnTo>
                  <a:pt x="385" y="1505"/>
                </a:lnTo>
                <a:lnTo>
                  <a:pt x="398" y="1505"/>
                </a:lnTo>
                <a:lnTo>
                  <a:pt x="404" y="1505"/>
                </a:lnTo>
                <a:lnTo>
                  <a:pt x="404" y="1498"/>
                </a:lnTo>
                <a:lnTo>
                  <a:pt x="411" y="1498"/>
                </a:lnTo>
                <a:lnTo>
                  <a:pt x="431" y="1498"/>
                </a:lnTo>
                <a:lnTo>
                  <a:pt x="439" y="1498"/>
                </a:lnTo>
                <a:lnTo>
                  <a:pt x="439" y="1490"/>
                </a:lnTo>
                <a:lnTo>
                  <a:pt x="444" y="1490"/>
                </a:lnTo>
                <a:lnTo>
                  <a:pt x="444" y="1485"/>
                </a:lnTo>
                <a:lnTo>
                  <a:pt x="452" y="1485"/>
                </a:lnTo>
                <a:lnTo>
                  <a:pt x="452" y="1477"/>
                </a:lnTo>
                <a:lnTo>
                  <a:pt x="458" y="1477"/>
                </a:lnTo>
                <a:lnTo>
                  <a:pt x="465" y="1477"/>
                </a:lnTo>
                <a:lnTo>
                  <a:pt x="465" y="1471"/>
                </a:lnTo>
                <a:lnTo>
                  <a:pt x="472" y="1471"/>
                </a:lnTo>
                <a:lnTo>
                  <a:pt x="472" y="1464"/>
                </a:lnTo>
                <a:lnTo>
                  <a:pt x="478" y="1464"/>
                </a:lnTo>
                <a:lnTo>
                  <a:pt x="485" y="1464"/>
                </a:lnTo>
                <a:lnTo>
                  <a:pt x="491" y="1464"/>
                </a:lnTo>
                <a:lnTo>
                  <a:pt x="491" y="1458"/>
                </a:lnTo>
                <a:lnTo>
                  <a:pt x="498" y="1458"/>
                </a:lnTo>
                <a:lnTo>
                  <a:pt x="498" y="1451"/>
                </a:lnTo>
                <a:lnTo>
                  <a:pt x="504" y="1451"/>
                </a:lnTo>
                <a:lnTo>
                  <a:pt x="512" y="1451"/>
                </a:lnTo>
                <a:lnTo>
                  <a:pt x="512" y="1444"/>
                </a:lnTo>
                <a:lnTo>
                  <a:pt x="519" y="1444"/>
                </a:lnTo>
                <a:lnTo>
                  <a:pt x="519" y="1436"/>
                </a:lnTo>
                <a:lnTo>
                  <a:pt x="525" y="1436"/>
                </a:lnTo>
                <a:lnTo>
                  <a:pt x="525" y="1431"/>
                </a:lnTo>
                <a:lnTo>
                  <a:pt x="532" y="1431"/>
                </a:lnTo>
                <a:lnTo>
                  <a:pt x="539" y="1431"/>
                </a:lnTo>
                <a:lnTo>
                  <a:pt x="545" y="1431"/>
                </a:lnTo>
                <a:lnTo>
                  <a:pt x="545" y="1417"/>
                </a:lnTo>
                <a:lnTo>
                  <a:pt x="553" y="1417"/>
                </a:lnTo>
                <a:lnTo>
                  <a:pt x="553" y="1410"/>
                </a:lnTo>
                <a:lnTo>
                  <a:pt x="560" y="1410"/>
                </a:lnTo>
                <a:lnTo>
                  <a:pt x="560" y="1403"/>
                </a:lnTo>
                <a:lnTo>
                  <a:pt x="566" y="1403"/>
                </a:lnTo>
                <a:lnTo>
                  <a:pt x="573" y="1403"/>
                </a:lnTo>
                <a:lnTo>
                  <a:pt x="579" y="1403"/>
                </a:lnTo>
                <a:lnTo>
                  <a:pt x="579" y="1397"/>
                </a:lnTo>
                <a:lnTo>
                  <a:pt x="586" y="1397"/>
                </a:lnTo>
                <a:lnTo>
                  <a:pt x="586" y="1390"/>
                </a:lnTo>
                <a:lnTo>
                  <a:pt x="592" y="1390"/>
                </a:lnTo>
                <a:lnTo>
                  <a:pt x="592" y="1376"/>
                </a:lnTo>
                <a:lnTo>
                  <a:pt x="599" y="1376"/>
                </a:lnTo>
                <a:lnTo>
                  <a:pt x="599" y="1371"/>
                </a:lnTo>
                <a:lnTo>
                  <a:pt x="607" y="1371"/>
                </a:lnTo>
                <a:lnTo>
                  <a:pt x="607" y="1363"/>
                </a:lnTo>
                <a:lnTo>
                  <a:pt x="612" y="1363"/>
                </a:lnTo>
                <a:lnTo>
                  <a:pt x="612" y="1349"/>
                </a:lnTo>
                <a:lnTo>
                  <a:pt x="620" y="1349"/>
                </a:lnTo>
                <a:lnTo>
                  <a:pt x="620" y="1343"/>
                </a:lnTo>
                <a:lnTo>
                  <a:pt x="626" y="1343"/>
                </a:lnTo>
                <a:lnTo>
                  <a:pt x="626" y="1336"/>
                </a:lnTo>
                <a:lnTo>
                  <a:pt x="633" y="1336"/>
                </a:lnTo>
                <a:lnTo>
                  <a:pt x="633" y="1330"/>
                </a:lnTo>
                <a:lnTo>
                  <a:pt x="640" y="1330"/>
                </a:lnTo>
                <a:lnTo>
                  <a:pt x="640" y="1322"/>
                </a:lnTo>
                <a:lnTo>
                  <a:pt x="647" y="1322"/>
                </a:lnTo>
                <a:lnTo>
                  <a:pt x="647" y="1315"/>
                </a:lnTo>
                <a:lnTo>
                  <a:pt x="653" y="1315"/>
                </a:lnTo>
                <a:lnTo>
                  <a:pt x="653" y="1309"/>
                </a:lnTo>
                <a:lnTo>
                  <a:pt x="661" y="1309"/>
                </a:lnTo>
                <a:lnTo>
                  <a:pt x="661" y="1302"/>
                </a:lnTo>
                <a:lnTo>
                  <a:pt x="666" y="1302"/>
                </a:lnTo>
                <a:lnTo>
                  <a:pt x="666" y="1289"/>
                </a:lnTo>
                <a:lnTo>
                  <a:pt x="674" y="1289"/>
                </a:lnTo>
                <a:lnTo>
                  <a:pt x="674" y="1283"/>
                </a:lnTo>
                <a:lnTo>
                  <a:pt x="680" y="1283"/>
                </a:lnTo>
                <a:lnTo>
                  <a:pt x="680" y="1276"/>
                </a:lnTo>
                <a:lnTo>
                  <a:pt x="687" y="1276"/>
                </a:lnTo>
                <a:lnTo>
                  <a:pt x="687" y="1261"/>
                </a:lnTo>
                <a:lnTo>
                  <a:pt x="694" y="1261"/>
                </a:lnTo>
                <a:lnTo>
                  <a:pt x="694" y="1255"/>
                </a:lnTo>
                <a:lnTo>
                  <a:pt x="700" y="1255"/>
                </a:lnTo>
                <a:lnTo>
                  <a:pt x="700" y="1242"/>
                </a:lnTo>
                <a:lnTo>
                  <a:pt x="707" y="1242"/>
                </a:lnTo>
                <a:lnTo>
                  <a:pt x="707" y="1235"/>
                </a:lnTo>
                <a:lnTo>
                  <a:pt x="713" y="1235"/>
                </a:lnTo>
                <a:lnTo>
                  <a:pt x="713" y="1222"/>
                </a:lnTo>
                <a:lnTo>
                  <a:pt x="721" y="1222"/>
                </a:lnTo>
                <a:lnTo>
                  <a:pt x="721" y="1214"/>
                </a:lnTo>
                <a:lnTo>
                  <a:pt x="728" y="1214"/>
                </a:lnTo>
                <a:lnTo>
                  <a:pt x="728" y="1208"/>
                </a:lnTo>
                <a:lnTo>
                  <a:pt x="734" y="1208"/>
                </a:lnTo>
                <a:lnTo>
                  <a:pt x="734" y="1201"/>
                </a:lnTo>
                <a:lnTo>
                  <a:pt x="741" y="1201"/>
                </a:lnTo>
                <a:lnTo>
                  <a:pt x="741" y="1188"/>
                </a:lnTo>
                <a:lnTo>
                  <a:pt x="747" y="1188"/>
                </a:lnTo>
                <a:lnTo>
                  <a:pt x="747" y="1181"/>
                </a:lnTo>
                <a:lnTo>
                  <a:pt x="754" y="1181"/>
                </a:lnTo>
                <a:lnTo>
                  <a:pt x="754" y="1173"/>
                </a:lnTo>
                <a:lnTo>
                  <a:pt x="761" y="1173"/>
                </a:lnTo>
                <a:lnTo>
                  <a:pt x="761" y="1168"/>
                </a:lnTo>
                <a:lnTo>
                  <a:pt x="767" y="1168"/>
                </a:lnTo>
                <a:lnTo>
                  <a:pt x="767" y="1154"/>
                </a:lnTo>
                <a:lnTo>
                  <a:pt x="775" y="1154"/>
                </a:lnTo>
                <a:lnTo>
                  <a:pt x="775" y="1147"/>
                </a:lnTo>
                <a:lnTo>
                  <a:pt x="782" y="1147"/>
                </a:lnTo>
                <a:lnTo>
                  <a:pt x="782" y="1134"/>
                </a:lnTo>
                <a:lnTo>
                  <a:pt x="788" y="1134"/>
                </a:lnTo>
                <a:lnTo>
                  <a:pt x="788" y="1127"/>
                </a:lnTo>
                <a:lnTo>
                  <a:pt x="795" y="1127"/>
                </a:lnTo>
                <a:lnTo>
                  <a:pt x="795" y="1113"/>
                </a:lnTo>
                <a:lnTo>
                  <a:pt x="801" y="1113"/>
                </a:lnTo>
                <a:lnTo>
                  <a:pt x="801" y="1100"/>
                </a:lnTo>
                <a:lnTo>
                  <a:pt x="808" y="1100"/>
                </a:lnTo>
                <a:lnTo>
                  <a:pt x="808" y="1093"/>
                </a:lnTo>
                <a:lnTo>
                  <a:pt x="815" y="1093"/>
                </a:lnTo>
                <a:lnTo>
                  <a:pt x="815" y="1086"/>
                </a:lnTo>
                <a:lnTo>
                  <a:pt x="821" y="1086"/>
                </a:lnTo>
                <a:lnTo>
                  <a:pt x="829" y="1086"/>
                </a:lnTo>
                <a:lnTo>
                  <a:pt x="829" y="1073"/>
                </a:lnTo>
                <a:lnTo>
                  <a:pt x="834" y="1073"/>
                </a:lnTo>
                <a:lnTo>
                  <a:pt x="834" y="1059"/>
                </a:lnTo>
                <a:lnTo>
                  <a:pt x="842" y="1059"/>
                </a:lnTo>
                <a:lnTo>
                  <a:pt x="842" y="1052"/>
                </a:lnTo>
                <a:lnTo>
                  <a:pt x="848" y="1052"/>
                </a:lnTo>
                <a:lnTo>
                  <a:pt x="855" y="1052"/>
                </a:lnTo>
                <a:lnTo>
                  <a:pt x="855" y="1046"/>
                </a:lnTo>
                <a:lnTo>
                  <a:pt x="862" y="1046"/>
                </a:lnTo>
                <a:lnTo>
                  <a:pt x="862" y="1039"/>
                </a:lnTo>
                <a:lnTo>
                  <a:pt x="870" y="1039"/>
                </a:lnTo>
                <a:lnTo>
                  <a:pt x="870" y="1026"/>
                </a:lnTo>
                <a:lnTo>
                  <a:pt x="875" y="1026"/>
                </a:lnTo>
                <a:lnTo>
                  <a:pt x="875" y="1013"/>
                </a:lnTo>
                <a:lnTo>
                  <a:pt x="883" y="1013"/>
                </a:lnTo>
                <a:lnTo>
                  <a:pt x="883" y="1005"/>
                </a:lnTo>
                <a:lnTo>
                  <a:pt x="889" y="1005"/>
                </a:lnTo>
                <a:lnTo>
                  <a:pt x="889" y="998"/>
                </a:lnTo>
                <a:lnTo>
                  <a:pt x="896" y="998"/>
                </a:lnTo>
                <a:lnTo>
                  <a:pt x="896" y="985"/>
                </a:lnTo>
                <a:lnTo>
                  <a:pt x="903" y="985"/>
                </a:lnTo>
                <a:lnTo>
                  <a:pt x="903" y="979"/>
                </a:lnTo>
                <a:lnTo>
                  <a:pt x="909" y="979"/>
                </a:lnTo>
                <a:lnTo>
                  <a:pt x="909" y="964"/>
                </a:lnTo>
                <a:lnTo>
                  <a:pt x="916" y="964"/>
                </a:lnTo>
                <a:lnTo>
                  <a:pt x="916" y="951"/>
                </a:lnTo>
                <a:lnTo>
                  <a:pt x="922" y="951"/>
                </a:lnTo>
                <a:lnTo>
                  <a:pt x="922" y="932"/>
                </a:lnTo>
                <a:lnTo>
                  <a:pt x="929" y="932"/>
                </a:lnTo>
                <a:lnTo>
                  <a:pt x="929" y="905"/>
                </a:lnTo>
                <a:lnTo>
                  <a:pt x="935" y="905"/>
                </a:lnTo>
                <a:lnTo>
                  <a:pt x="935" y="884"/>
                </a:lnTo>
                <a:lnTo>
                  <a:pt x="943" y="884"/>
                </a:lnTo>
                <a:lnTo>
                  <a:pt x="943" y="858"/>
                </a:lnTo>
                <a:lnTo>
                  <a:pt x="950" y="858"/>
                </a:lnTo>
                <a:lnTo>
                  <a:pt x="950" y="837"/>
                </a:lnTo>
                <a:lnTo>
                  <a:pt x="956" y="837"/>
                </a:lnTo>
                <a:lnTo>
                  <a:pt x="956" y="817"/>
                </a:lnTo>
                <a:lnTo>
                  <a:pt x="963" y="817"/>
                </a:lnTo>
                <a:lnTo>
                  <a:pt x="963" y="804"/>
                </a:lnTo>
                <a:lnTo>
                  <a:pt x="970" y="804"/>
                </a:lnTo>
                <a:lnTo>
                  <a:pt x="970" y="783"/>
                </a:lnTo>
                <a:lnTo>
                  <a:pt x="976" y="783"/>
                </a:lnTo>
                <a:lnTo>
                  <a:pt x="976" y="757"/>
                </a:lnTo>
                <a:lnTo>
                  <a:pt x="983" y="757"/>
                </a:lnTo>
                <a:lnTo>
                  <a:pt x="983" y="729"/>
                </a:lnTo>
                <a:lnTo>
                  <a:pt x="991" y="729"/>
                </a:lnTo>
                <a:lnTo>
                  <a:pt x="991" y="701"/>
                </a:lnTo>
                <a:lnTo>
                  <a:pt x="997" y="701"/>
                </a:lnTo>
                <a:lnTo>
                  <a:pt x="997" y="675"/>
                </a:lnTo>
                <a:lnTo>
                  <a:pt x="1004" y="675"/>
                </a:lnTo>
                <a:lnTo>
                  <a:pt x="1004" y="647"/>
                </a:lnTo>
                <a:lnTo>
                  <a:pt x="1010" y="647"/>
                </a:lnTo>
                <a:lnTo>
                  <a:pt x="1010" y="614"/>
                </a:lnTo>
                <a:lnTo>
                  <a:pt x="1017" y="614"/>
                </a:lnTo>
                <a:lnTo>
                  <a:pt x="1017" y="595"/>
                </a:lnTo>
                <a:lnTo>
                  <a:pt x="1023" y="595"/>
                </a:lnTo>
                <a:lnTo>
                  <a:pt x="1023" y="574"/>
                </a:lnTo>
                <a:lnTo>
                  <a:pt x="1030" y="574"/>
                </a:lnTo>
                <a:lnTo>
                  <a:pt x="1030" y="554"/>
                </a:lnTo>
                <a:lnTo>
                  <a:pt x="1038" y="554"/>
                </a:lnTo>
                <a:lnTo>
                  <a:pt x="1038" y="533"/>
                </a:lnTo>
                <a:lnTo>
                  <a:pt x="1043" y="533"/>
                </a:lnTo>
                <a:lnTo>
                  <a:pt x="1043" y="513"/>
                </a:lnTo>
                <a:lnTo>
                  <a:pt x="1051" y="513"/>
                </a:lnTo>
                <a:lnTo>
                  <a:pt x="1051" y="500"/>
                </a:lnTo>
                <a:lnTo>
                  <a:pt x="1057" y="500"/>
                </a:lnTo>
                <a:lnTo>
                  <a:pt x="1057" y="466"/>
                </a:lnTo>
                <a:lnTo>
                  <a:pt x="1064" y="466"/>
                </a:lnTo>
                <a:lnTo>
                  <a:pt x="1064" y="446"/>
                </a:lnTo>
                <a:lnTo>
                  <a:pt x="1071" y="446"/>
                </a:lnTo>
                <a:lnTo>
                  <a:pt x="1071" y="425"/>
                </a:lnTo>
                <a:lnTo>
                  <a:pt x="1078" y="425"/>
                </a:lnTo>
                <a:lnTo>
                  <a:pt x="1078" y="406"/>
                </a:lnTo>
                <a:lnTo>
                  <a:pt x="1084" y="406"/>
                </a:lnTo>
                <a:lnTo>
                  <a:pt x="1084" y="392"/>
                </a:lnTo>
                <a:lnTo>
                  <a:pt x="1092" y="392"/>
                </a:lnTo>
                <a:lnTo>
                  <a:pt x="1092" y="371"/>
                </a:lnTo>
                <a:lnTo>
                  <a:pt x="1097" y="371"/>
                </a:lnTo>
                <a:lnTo>
                  <a:pt x="1097" y="351"/>
                </a:lnTo>
                <a:lnTo>
                  <a:pt x="1105" y="351"/>
                </a:lnTo>
                <a:lnTo>
                  <a:pt x="1105" y="332"/>
                </a:lnTo>
                <a:lnTo>
                  <a:pt x="1111" y="332"/>
                </a:lnTo>
                <a:lnTo>
                  <a:pt x="1111" y="311"/>
                </a:lnTo>
                <a:lnTo>
                  <a:pt x="1118" y="311"/>
                </a:lnTo>
                <a:lnTo>
                  <a:pt x="1118" y="297"/>
                </a:lnTo>
                <a:lnTo>
                  <a:pt x="1125" y="297"/>
                </a:lnTo>
                <a:lnTo>
                  <a:pt x="1125" y="278"/>
                </a:lnTo>
                <a:lnTo>
                  <a:pt x="1131" y="278"/>
                </a:lnTo>
                <a:lnTo>
                  <a:pt x="1131" y="263"/>
                </a:lnTo>
                <a:lnTo>
                  <a:pt x="1138" y="263"/>
                </a:lnTo>
                <a:lnTo>
                  <a:pt x="1138" y="244"/>
                </a:lnTo>
                <a:lnTo>
                  <a:pt x="1144" y="244"/>
                </a:lnTo>
                <a:lnTo>
                  <a:pt x="1144" y="231"/>
                </a:lnTo>
                <a:lnTo>
                  <a:pt x="1152" y="231"/>
                </a:lnTo>
                <a:lnTo>
                  <a:pt x="1152" y="216"/>
                </a:lnTo>
                <a:lnTo>
                  <a:pt x="1159" y="216"/>
                </a:lnTo>
                <a:lnTo>
                  <a:pt x="1159" y="203"/>
                </a:lnTo>
                <a:lnTo>
                  <a:pt x="1165" y="203"/>
                </a:lnTo>
                <a:lnTo>
                  <a:pt x="1165" y="183"/>
                </a:lnTo>
                <a:lnTo>
                  <a:pt x="1172" y="183"/>
                </a:lnTo>
                <a:lnTo>
                  <a:pt x="1172" y="162"/>
                </a:lnTo>
                <a:lnTo>
                  <a:pt x="1178" y="162"/>
                </a:lnTo>
                <a:lnTo>
                  <a:pt x="1178" y="149"/>
                </a:lnTo>
                <a:lnTo>
                  <a:pt x="1185" y="149"/>
                </a:lnTo>
                <a:lnTo>
                  <a:pt x="1192" y="149"/>
                </a:lnTo>
                <a:lnTo>
                  <a:pt x="1192" y="136"/>
                </a:lnTo>
                <a:lnTo>
                  <a:pt x="1198" y="136"/>
                </a:lnTo>
                <a:lnTo>
                  <a:pt x="1198" y="129"/>
                </a:lnTo>
                <a:lnTo>
                  <a:pt x="1206" y="129"/>
                </a:lnTo>
                <a:lnTo>
                  <a:pt x="1206" y="115"/>
                </a:lnTo>
                <a:lnTo>
                  <a:pt x="1213" y="115"/>
                </a:lnTo>
                <a:lnTo>
                  <a:pt x="1213" y="102"/>
                </a:lnTo>
                <a:lnTo>
                  <a:pt x="1219" y="102"/>
                </a:lnTo>
                <a:lnTo>
                  <a:pt x="1219" y="88"/>
                </a:lnTo>
                <a:lnTo>
                  <a:pt x="1226" y="88"/>
                </a:lnTo>
                <a:lnTo>
                  <a:pt x="1232" y="88"/>
                </a:lnTo>
                <a:lnTo>
                  <a:pt x="1232" y="82"/>
                </a:lnTo>
                <a:lnTo>
                  <a:pt x="1239" y="82"/>
                </a:lnTo>
                <a:lnTo>
                  <a:pt x="1239" y="75"/>
                </a:lnTo>
                <a:lnTo>
                  <a:pt x="1246" y="75"/>
                </a:lnTo>
                <a:lnTo>
                  <a:pt x="1246" y="61"/>
                </a:lnTo>
                <a:lnTo>
                  <a:pt x="1252" y="61"/>
                </a:lnTo>
                <a:lnTo>
                  <a:pt x="1252" y="56"/>
                </a:lnTo>
                <a:lnTo>
                  <a:pt x="1260" y="56"/>
                </a:lnTo>
                <a:lnTo>
                  <a:pt x="1273" y="56"/>
                </a:lnTo>
                <a:lnTo>
                  <a:pt x="1279" y="56"/>
                </a:lnTo>
                <a:lnTo>
                  <a:pt x="1279" y="48"/>
                </a:lnTo>
                <a:lnTo>
                  <a:pt x="1286" y="48"/>
                </a:lnTo>
                <a:lnTo>
                  <a:pt x="1286" y="41"/>
                </a:lnTo>
                <a:lnTo>
                  <a:pt x="1293" y="41"/>
                </a:lnTo>
                <a:lnTo>
                  <a:pt x="1293" y="48"/>
                </a:lnTo>
                <a:lnTo>
                  <a:pt x="1301" y="48"/>
                </a:lnTo>
                <a:lnTo>
                  <a:pt x="1301" y="56"/>
                </a:lnTo>
                <a:lnTo>
                  <a:pt x="1306" y="56"/>
                </a:lnTo>
                <a:lnTo>
                  <a:pt x="1314" y="56"/>
                </a:lnTo>
                <a:lnTo>
                  <a:pt x="1320" y="56"/>
                </a:lnTo>
                <a:lnTo>
                  <a:pt x="1320" y="41"/>
                </a:lnTo>
                <a:lnTo>
                  <a:pt x="1327" y="41"/>
                </a:lnTo>
                <a:lnTo>
                  <a:pt x="1340" y="41"/>
                </a:lnTo>
                <a:lnTo>
                  <a:pt x="1347" y="41"/>
                </a:lnTo>
                <a:lnTo>
                  <a:pt x="1347" y="34"/>
                </a:lnTo>
                <a:lnTo>
                  <a:pt x="1353" y="34"/>
                </a:lnTo>
                <a:lnTo>
                  <a:pt x="1353" y="28"/>
                </a:lnTo>
                <a:lnTo>
                  <a:pt x="1360" y="28"/>
                </a:lnTo>
                <a:lnTo>
                  <a:pt x="1366" y="28"/>
                </a:lnTo>
                <a:lnTo>
                  <a:pt x="1366" y="20"/>
                </a:lnTo>
                <a:lnTo>
                  <a:pt x="1374" y="20"/>
                </a:lnTo>
                <a:lnTo>
                  <a:pt x="1374" y="15"/>
                </a:lnTo>
                <a:lnTo>
                  <a:pt x="1381" y="15"/>
                </a:lnTo>
                <a:lnTo>
                  <a:pt x="1387" y="15"/>
                </a:lnTo>
                <a:lnTo>
                  <a:pt x="1394" y="15"/>
                </a:lnTo>
                <a:lnTo>
                  <a:pt x="1394" y="7"/>
                </a:lnTo>
                <a:lnTo>
                  <a:pt x="1401" y="7"/>
                </a:lnTo>
                <a:lnTo>
                  <a:pt x="1401" y="0"/>
                </a:lnTo>
                <a:lnTo>
                  <a:pt x="1407" y="0"/>
                </a:lnTo>
                <a:lnTo>
                  <a:pt x="1414" y="0"/>
                </a:lnTo>
                <a:lnTo>
                  <a:pt x="1414" y="7"/>
                </a:lnTo>
                <a:lnTo>
                  <a:pt x="1422" y="7"/>
                </a:lnTo>
                <a:lnTo>
                  <a:pt x="1428" y="7"/>
                </a:lnTo>
                <a:lnTo>
                  <a:pt x="1428" y="0"/>
                </a:lnTo>
                <a:lnTo>
                  <a:pt x="1435" y="0"/>
                </a:lnTo>
                <a:lnTo>
                  <a:pt x="1441" y="0"/>
                </a:lnTo>
                <a:lnTo>
                  <a:pt x="1448" y="0"/>
                </a:lnTo>
                <a:lnTo>
                  <a:pt x="1448" y="7"/>
                </a:lnTo>
                <a:lnTo>
                  <a:pt x="1454" y="7"/>
                </a:lnTo>
                <a:lnTo>
                  <a:pt x="1454" y="15"/>
                </a:lnTo>
                <a:lnTo>
                  <a:pt x="1461" y="15"/>
                </a:lnTo>
                <a:lnTo>
                  <a:pt x="1474" y="15"/>
                </a:lnTo>
                <a:lnTo>
                  <a:pt x="1482" y="15"/>
                </a:lnTo>
                <a:lnTo>
                  <a:pt x="1482" y="20"/>
                </a:lnTo>
                <a:lnTo>
                  <a:pt x="1488" y="20"/>
                </a:lnTo>
                <a:lnTo>
                  <a:pt x="1495" y="20"/>
                </a:lnTo>
                <a:lnTo>
                  <a:pt x="1502" y="20"/>
                </a:lnTo>
                <a:lnTo>
                  <a:pt x="1502" y="15"/>
                </a:lnTo>
                <a:lnTo>
                  <a:pt x="1509" y="15"/>
                </a:lnTo>
                <a:lnTo>
                  <a:pt x="1515" y="15"/>
                </a:lnTo>
                <a:lnTo>
                  <a:pt x="1523" y="15"/>
                </a:lnTo>
                <a:lnTo>
                  <a:pt x="1523" y="20"/>
                </a:lnTo>
                <a:lnTo>
                  <a:pt x="1528" y="20"/>
                </a:lnTo>
                <a:lnTo>
                  <a:pt x="1528" y="28"/>
                </a:lnTo>
                <a:lnTo>
                  <a:pt x="1536" y="28"/>
                </a:lnTo>
                <a:lnTo>
                  <a:pt x="1536" y="34"/>
                </a:lnTo>
                <a:lnTo>
                  <a:pt x="1542" y="34"/>
                </a:lnTo>
                <a:lnTo>
                  <a:pt x="1549" y="34"/>
                </a:lnTo>
                <a:lnTo>
                  <a:pt x="1549" y="41"/>
                </a:lnTo>
                <a:lnTo>
                  <a:pt x="1556" y="41"/>
                </a:lnTo>
                <a:lnTo>
                  <a:pt x="1562" y="41"/>
                </a:lnTo>
                <a:lnTo>
                  <a:pt x="1562" y="48"/>
                </a:lnTo>
                <a:lnTo>
                  <a:pt x="1569" y="48"/>
                </a:lnTo>
                <a:lnTo>
                  <a:pt x="1575" y="48"/>
                </a:lnTo>
                <a:lnTo>
                  <a:pt x="1582" y="48"/>
                </a:lnTo>
                <a:lnTo>
                  <a:pt x="1582" y="56"/>
                </a:lnTo>
                <a:lnTo>
                  <a:pt x="1590" y="56"/>
                </a:lnTo>
                <a:lnTo>
                  <a:pt x="1590" y="61"/>
                </a:lnTo>
                <a:lnTo>
                  <a:pt x="1596" y="61"/>
                </a:lnTo>
                <a:lnTo>
                  <a:pt x="1603" y="61"/>
                </a:lnTo>
                <a:lnTo>
                  <a:pt x="1603" y="69"/>
                </a:lnTo>
                <a:lnTo>
                  <a:pt x="1610" y="69"/>
                </a:lnTo>
                <a:lnTo>
                  <a:pt x="1616" y="69"/>
                </a:lnTo>
                <a:lnTo>
                  <a:pt x="1623" y="69"/>
                </a:lnTo>
                <a:lnTo>
                  <a:pt x="1623" y="75"/>
                </a:lnTo>
                <a:lnTo>
                  <a:pt x="1629" y="75"/>
                </a:lnTo>
                <a:lnTo>
                  <a:pt x="1629" y="82"/>
                </a:lnTo>
                <a:lnTo>
                  <a:pt x="1637" y="82"/>
                </a:lnTo>
                <a:lnTo>
                  <a:pt x="1644" y="82"/>
                </a:lnTo>
                <a:lnTo>
                  <a:pt x="1644" y="88"/>
                </a:lnTo>
                <a:lnTo>
                  <a:pt x="1650" y="88"/>
                </a:lnTo>
                <a:lnTo>
                  <a:pt x="1650" y="95"/>
                </a:lnTo>
                <a:lnTo>
                  <a:pt x="1657" y="95"/>
                </a:lnTo>
                <a:lnTo>
                  <a:pt x="1663" y="95"/>
                </a:lnTo>
                <a:lnTo>
                  <a:pt x="1663" y="102"/>
                </a:lnTo>
                <a:lnTo>
                  <a:pt x="1670" y="102"/>
                </a:lnTo>
                <a:lnTo>
                  <a:pt x="1677" y="102"/>
                </a:lnTo>
                <a:lnTo>
                  <a:pt x="1677" y="108"/>
                </a:lnTo>
                <a:lnTo>
                  <a:pt x="1683" y="108"/>
                </a:lnTo>
                <a:lnTo>
                  <a:pt x="1696" y="108"/>
                </a:lnTo>
                <a:lnTo>
                  <a:pt x="1704" y="108"/>
                </a:lnTo>
                <a:lnTo>
                  <a:pt x="1704" y="115"/>
                </a:lnTo>
                <a:lnTo>
                  <a:pt x="1710" y="115"/>
                </a:lnTo>
                <a:lnTo>
                  <a:pt x="1710" y="121"/>
                </a:lnTo>
                <a:lnTo>
                  <a:pt x="1717" y="121"/>
                </a:lnTo>
                <a:lnTo>
                  <a:pt x="1717" y="129"/>
                </a:lnTo>
                <a:lnTo>
                  <a:pt x="1724" y="129"/>
                </a:lnTo>
                <a:lnTo>
                  <a:pt x="1724" y="136"/>
                </a:lnTo>
                <a:lnTo>
                  <a:pt x="1731" y="136"/>
                </a:lnTo>
                <a:lnTo>
                  <a:pt x="1731" y="143"/>
                </a:lnTo>
                <a:lnTo>
                  <a:pt x="1737" y="143"/>
                </a:lnTo>
                <a:lnTo>
                  <a:pt x="1765" y="143"/>
                </a:lnTo>
                <a:lnTo>
                  <a:pt x="1771" y="143"/>
                </a:lnTo>
                <a:lnTo>
                  <a:pt x="1771" y="149"/>
                </a:lnTo>
                <a:lnTo>
                  <a:pt x="1778" y="149"/>
                </a:lnTo>
                <a:lnTo>
                  <a:pt x="1778" y="156"/>
                </a:lnTo>
                <a:lnTo>
                  <a:pt x="1784" y="156"/>
                </a:lnTo>
                <a:lnTo>
                  <a:pt x="1784" y="162"/>
                </a:lnTo>
                <a:lnTo>
                  <a:pt x="1791" y="162"/>
                </a:lnTo>
                <a:lnTo>
                  <a:pt x="1797" y="162"/>
                </a:lnTo>
                <a:lnTo>
                  <a:pt x="1797" y="170"/>
                </a:lnTo>
                <a:lnTo>
                  <a:pt x="1805" y="170"/>
                </a:lnTo>
                <a:lnTo>
                  <a:pt x="1812" y="170"/>
                </a:lnTo>
                <a:lnTo>
                  <a:pt x="1812" y="175"/>
                </a:lnTo>
                <a:lnTo>
                  <a:pt x="1818" y="175"/>
                </a:lnTo>
                <a:lnTo>
                  <a:pt x="1818" y="183"/>
                </a:lnTo>
                <a:lnTo>
                  <a:pt x="1825" y="183"/>
                </a:lnTo>
                <a:lnTo>
                  <a:pt x="1832" y="183"/>
                </a:lnTo>
                <a:lnTo>
                  <a:pt x="1832" y="190"/>
                </a:lnTo>
                <a:lnTo>
                  <a:pt x="1838" y="190"/>
                </a:lnTo>
                <a:lnTo>
                  <a:pt x="1845" y="190"/>
                </a:lnTo>
                <a:lnTo>
                  <a:pt x="1853" y="190"/>
                </a:lnTo>
                <a:lnTo>
                  <a:pt x="1853" y="196"/>
                </a:lnTo>
                <a:lnTo>
                  <a:pt x="1859" y="196"/>
                </a:lnTo>
                <a:lnTo>
                  <a:pt x="1859" y="203"/>
                </a:lnTo>
                <a:lnTo>
                  <a:pt x="1866" y="203"/>
                </a:lnTo>
                <a:lnTo>
                  <a:pt x="1872" y="203"/>
                </a:lnTo>
                <a:lnTo>
                  <a:pt x="1879" y="203"/>
                </a:lnTo>
                <a:lnTo>
                  <a:pt x="1879" y="209"/>
                </a:lnTo>
                <a:lnTo>
                  <a:pt x="1885" y="209"/>
                </a:lnTo>
                <a:lnTo>
                  <a:pt x="1892" y="209"/>
                </a:lnTo>
                <a:lnTo>
                  <a:pt x="1892" y="216"/>
                </a:lnTo>
                <a:lnTo>
                  <a:pt x="1899" y="216"/>
                </a:lnTo>
                <a:lnTo>
                  <a:pt x="1899" y="224"/>
                </a:lnTo>
                <a:lnTo>
                  <a:pt x="1905" y="224"/>
                </a:lnTo>
                <a:lnTo>
                  <a:pt x="1913" y="224"/>
                </a:lnTo>
                <a:lnTo>
                  <a:pt x="1913" y="231"/>
                </a:lnTo>
                <a:lnTo>
                  <a:pt x="1918" y="231"/>
                </a:lnTo>
                <a:lnTo>
                  <a:pt x="1926" y="231"/>
                </a:lnTo>
                <a:lnTo>
                  <a:pt x="1933" y="231"/>
                </a:lnTo>
                <a:lnTo>
                  <a:pt x="1933" y="237"/>
                </a:lnTo>
                <a:lnTo>
                  <a:pt x="1940" y="237"/>
                </a:lnTo>
                <a:lnTo>
                  <a:pt x="1946" y="237"/>
                </a:lnTo>
                <a:lnTo>
                  <a:pt x="1946" y="244"/>
                </a:lnTo>
                <a:lnTo>
                  <a:pt x="1954" y="244"/>
                </a:lnTo>
                <a:lnTo>
                  <a:pt x="1959" y="244"/>
                </a:lnTo>
                <a:lnTo>
                  <a:pt x="1959" y="257"/>
                </a:lnTo>
                <a:lnTo>
                  <a:pt x="1967" y="257"/>
                </a:lnTo>
                <a:lnTo>
                  <a:pt x="1967" y="263"/>
                </a:lnTo>
                <a:lnTo>
                  <a:pt x="1973" y="263"/>
                </a:lnTo>
                <a:lnTo>
                  <a:pt x="1987" y="263"/>
                </a:lnTo>
                <a:lnTo>
                  <a:pt x="1993" y="263"/>
                </a:lnTo>
                <a:lnTo>
                  <a:pt x="1993" y="270"/>
                </a:lnTo>
                <a:lnTo>
                  <a:pt x="2000" y="270"/>
                </a:lnTo>
                <a:lnTo>
                  <a:pt x="2013" y="270"/>
                </a:lnTo>
                <a:lnTo>
                  <a:pt x="2021" y="270"/>
                </a:lnTo>
                <a:lnTo>
                  <a:pt x="2021" y="278"/>
                </a:lnTo>
                <a:lnTo>
                  <a:pt x="2027" y="278"/>
                </a:lnTo>
                <a:lnTo>
                  <a:pt x="2027" y="283"/>
                </a:lnTo>
                <a:lnTo>
                  <a:pt x="2034" y="283"/>
                </a:lnTo>
                <a:lnTo>
                  <a:pt x="2041" y="283"/>
                </a:lnTo>
                <a:lnTo>
                  <a:pt x="2041" y="291"/>
                </a:lnTo>
                <a:lnTo>
                  <a:pt x="2047" y="291"/>
                </a:lnTo>
                <a:lnTo>
                  <a:pt x="2054" y="291"/>
                </a:lnTo>
                <a:lnTo>
                  <a:pt x="2060" y="291"/>
                </a:lnTo>
                <a:lnTo>
                  <a:pt x="2060" y="297"/>
                </a:lnTo>
                <a:lnTo>
                  <a:pt x="2067" y="297"/>
                </a:lnTo>
                <a:lnTo>
                  <a:pt x="2075" y="297"/>
                </a:lnTo>
                <a:lnTo>
                  <a:pt x="2075" y="304"/>
                </a:lnTo>
                <a:lnTo>
                  <a:pt x="2081" y="304"/>
                </a:lnTo>
                <a:lnTo>
                  <a:pt x="2081" y="311"/>
                </a:lnTo>
                <a:lnTo>
                  <a:pt x="2088" y="311"/>
                </a:lnTo>
                <a:lnTo>
                  <a:pt x="2094" y="311"/>
                </a:lnTo>
                <a:lnTo>
                  <a:pt x="2094" y="319"/>
                </a:lnTo>
                <a:lnTo>
                  <a:pt x="2101" y="319"/>
                </a:lnTo>
                <a:lnTo>
                  <a:pt x="2101" y="324"/>
                </a:lnTo>
                <a:lnTo>
                  <a:pt x="2108" y="324"/>
                </a:lnTo>
                <a:lnTo>
                  <a:pt x="2114" y="324"/>
                </a:lnTo>
                <a:lnTo>
                  <a:pt x="2122" y="324"/>
                </a:lnTo>
                <a:lnTo>
                  <a:pt x="2122" y="319"/>
                </a:lnTo>
                <a:lnTo>
                  <a:pt x="2127" y="319"/>
                </a:lnTo>
                <a:lnTo>
                  <a:pt x="2135" y="319"/>
                </a:lnTo>
                <a:lnTo>
                  <a:pt x="2135" y="324"/>
                </a:lnTo>
                <a:lnTo>
                  <a:pt x="2142" y="324"/>
                </a:lnTo>
                <a:lnTo>
                  <a:pt x="2142" y="332"/>
                </a:lnTo>
                <a:lnTo>
                  <a:pt x="2148" y="332"/>
                </a:lnTo>
              </a:path>
            </a:pathLst>
          </a:custGeom>
          <a:noFill/>
          <a:ln w="3175">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6897" name="Freeform 293"/>
          <p:cNvSpPr>
            <a:spLocks/>
          </p:cNvSpPr>
          <p:nvPr/>
        </p:nvSpPr>
        <p:spPr bwMode="auto">
          <a:xfrm>
            <a:off x="3409950" y="4897438"/>
            <a:ext cx="947738" cy="196850"/>
          </a:xfrm>
          <a:custGeom>
            <a:avLst/>
            <a:gdLst>
              <a:gd name="T0" fmla="*/ 2147483647 w 1791"/>
              <a:gd name="T1" fmla="*/ 2147483647 h 371"/>
              <a:gd name="T2" fmla="*/ 2147483647 w 1791"/>
              <a:gd name="T3" fmla="*/ 2147483647 h 371"/>
              <a:gd name="T4" fmla="*/ 2147483647 w 1791"/>
              <a:gd name="T5" fmla="*/ 2147483647 h 371"/>
              <a:gd name="T6" fmla="*/ 2147483647 w 1791"/>
              <a:gd name="T7" fmla="*/ 2147483647 h 371"/>
              <a:gd name="T8" fmla="*/ 2147483647 w 1791"/>
              <a:gd name="T9" fmla="*/ 2147483647 h 371"/>
              <a:gd name="T10" fmla="*/ 2147483647 w 1791"/>
              <a:gd name="T11" fmla="*/ 2147483647 h 371"/>
              <a:gd name="T12" fmla="*/ 2147483647 w 1791"/>
              <a:gd name="T13" fmla="*/ 2147483647 h 371"/>
              <a:gd name="T14" fmla="*/ 2147483647 w 1791"/>
              <a:gd name="T15" fmla="*/ 2147483647 h 371"/>
              <a:gd name="T16" fmla="*/ 2147483647 w 1791"/>
              <a:gd name="T17" fmla="*/ 2147483647 h 371"/>
              <a:gd name="T18" fmla="*/ 2147483647 w 1791"/>
              <a:gd name="T19" fmla="*/ 2147483647 h 371"/>
              <a:gd name="T20" fmla="*/ 2147483647 w 1791"/>
              <a:gd name="T21" fmla="*/ 0 h 371"/>
              <a:gd name="T22" fmla="*/ 2147483647 w 1791"/>
              <a:gd name="T23" fmla="*/ 2147483647 h 371"/>
              <a:gd name="T24" fmla="*/ 2147483647 w 1791"/>
              <a:gd name="T25" fmla="*/ 2147483647 h 371"/>
              <a:gd name="T26" fmla="*/ 2147483647 w 1791"/>
              <a:gd name="T27" fmla="*/ 2147483647 h 371"/>
              <a:gd name="T28" fmla="*/ 2147483647 w 1791"/>
              <a:gd name="T29" fmla="*/ 2147483647 h 371"/>
              <a:gd name="T30" fmla="*/ 2147483647 w 1791"/>
              <a:gd name="T31" fmla="*/ 2147483647 h 371"/>
              <a:gd name="T32" fmla="*/ 2147483647 w 1791"/>
              <a:gd name="T33" fmla="*/ 2147483647 h 371"/>
              <a:gd name="T34" fmla="*/ 2147483647 w 1791"/>
              <a:gd name="T35" fmla="*/ 2147483647 h 371"/>
              <a:gd name="T36" fmla="*/ 2147483647 w 1791"/>
              <a:gd name="T37" fmla="*/ 2147483647 h 371"/>
              <a:gd name="T38" fmla="*/ 2147483647 w 1791"/>
              <a:gd name="T39" fmla="*/ 2147483647 h 371"/>
              <a:gd name="T40" fmla="*/ 2147483647 w 1791"/>
              <a:gd name="T41" fmla="*/ 2147483647 h 371"/>
              <a:gd name="T42" fmla="*/ 2147483647 w 1791"/>
              <a:gd name="T43" fmla="*/ 2147483647 h 371"/>
              <a:gd name="T44" fmla="*/ 2147483647 w 1791"/>
              <a:gd name="T45" fmla="*/ 2147483647 h 371"/>
              <a:gd name="T46" fmla="*/ 2147483647 w 1791"/>
              <a:gd name="T47" fmla="*/ 2147483647 h 371"/>
              <a:gd name="T48" fmla="*/ 2147483647 w 1791"/>
              <a:gd name="T49" fmla="*/ 2147483647 h 371"/>
              <a:gd name="T50" fmla="*/ 2147483647 w 1791"/>
              <a:gd name="T51" fmla="*/ 2147483647 h 371"/>
              <a:gd name="T52" fmla="*/ 2147483647 w 1791"/>
              <a:gd name="T53" fmla="*/ 2147483647 h 371"/>
              <a:gd name="T54" fmla="*/ 2147483647 w 1791"/>
              <a:gd name="T55" fmla="*/ 2147483647 h 371"/>
              <a:gd name="T56" fmla="*/ 2147483647 w 1791"/>
              <a:gd name="T57" fmla="*/ 2147483647 h 371"/>
              <a:gd name="T58" fmla="*/ 2147483647 w 1791"/>
              <a:gd name="T59" fmla="*/ 2147483647 h 371"/>
              <a:gd name="T60" fmla="*/ 2147483647 w 1791"/>
              <a:gd name="T61" fmla="*/ 2147483647 h 371"/>
              <a:gd name="T62" fmla="*/ 2147483647 w 1791"/>
              <a:gd name="T63" fmla="*/ 2147483647 h 371"/>
              <a:gd name="T64" fmla="*/ 2147483647 w 1791"/>
              <a:gd name="T65" fmla="*/ 2147483647 h 371"/>
              <a:gd name="T66" fmla="*/ 2147483647 w 1791"/>
              <a:gd name="T67" fmla="*/ 2147483647 h 371"/>
              <a:gd name="T68" fmla="*/ 2147483647 w 1791"/>
              <a:gd name="T69" fmla="*/ 2147483647 h 371"/>
              <a:gd name="T70" fmla="*/ 2147483647 w 1791"/>
              <a:gd name="T71" fmla="*/ 2147483647 h 371"/>
              <a:gd name="T72" fmla="*/ 2147483647 w 1791"/>
              <a:gd name="T73" fmla="*/ 2147483647 h 371"/>
              <a:gd name="T74" fmla="*/ 2147483647 w 1791"/>
              <a:gd name="T75" fmla="*/ 2147483647 h 371"/>
              <a:gd name="T76" fmla="*/ 2147483647 w 1791"/>
              <a:gd name="T77" fmla="*/ 2147483647 h 371"/>
              <a:gd name="T78" fmla="*/ 2147483647 w 1791"/>
              <a:gd name="T79" fmla="*/ 2147483647 h 371"/>
              <a:gd name="T80" fmla="*/ 2147483647 w 1791"/>
              <a:gd name="T81" fmla="*/ 2147483647 h 371"/>
              <a:gd name="T82" fmla="*/ 2147483647 w 1791"/>
              <a:gd name="T83" fmla="*/ 2147483647 h 371"/>
              <a:gd name="T84" fmla="*/ 2147483647 w 1791"/>
              <a:gd name="T85" fmla="*/ 2147483647 h 371"/>
              <a:gd name="T86" fmla="*/ 2147483647 w 1791"/>
              <a:gd name="T87" fmla="*/ 2147483647 h 371"/>
              <a:gd name="T88" fmla="*/ 2147483647 w 1791"/>
              <a:gd name="T89" fmla="*/ 2147483647 h 371"/>
              <a:gd name="T90" fmla="*/ 2147483647 w 1791"/>
              <a:gd name="T91" fmla="*/ 2147483647 h 371"/>
              <a:gd name="T92" fmla="*/ 2147483647 w 1791"/>
              <a:gd name="T93" fmla="*/ 2147483647 h 371"/>
              <a:gd name="T94" fmla="*/ 2147483647 w 1791"/>
              <a:gd name="T95" fmla="*/ 2147483647 h 371"/>
              <a:gd name="T96" fmla="*/ 2147483647 w 1791"/>
              <a:gd name="T97" fmla="*/ 2147483647 h 371"/>
              <a:gd name="T98" fmla="*/ 2147483647 w 1791"/>
              <a:gd name="T99" fmla="*/ 2147483647 h 371"/>
              <a:gd name="T100" fmla="*/ 2147483647 w 1791"/>
              <a:gd name="T101" fmla="*/ 2147483647 h 371"/>
              <a:gd name="T102" fmla="*/ 2147483647 w 1791"/>
              <a:gd name="T103" fmla="*/ 2147483647 h 371"/>
              <a:gd name="T104" fmla="*/ 2147483647 w 1791"/>
              <a:gd name="T105" fmla="*/ 2147483647 h 371"/>
              <a:gd name="T106" fmla="*/ 2147483647 w 1791"/>
              <a:gd name="T107" fmla="*/ 2147483647 h 371"/>
              <a:gd name="T108" fmla="*/ 2147483647 w 1791"/>
              <a:gd name="T109" fmla="*/ 2147483647 h 371"/>
              <a:gd name="T110" fmla="*/ 2147483647 w 1791"/>
              <a:gd name="T111" fmla="*/ 2147483647 h 371"/>
              <a:gd name="T112" fmla="*/ 2147483647 w 1791"/>
              <a:gd name="T113" fmla="*/ 2147483647 h 371"/>
              <a:gd name="T114" fmla="*/ 2147483647 w 1791"/>
              <a:gd name="T115" fmla="*/ 2147483647 h 371"/>
              <a:gd name="T116" fmla="*/ 2147483647 w 1791"/>
              <a:gd name="T117" fmla="*/ 2147483647 h 371"/>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1791" h="371">
                <a:moveTo>
                  <a:pt x="0" y="330"/>
                </a:moveTo>
                <a:lnTo>
                  <a:pt x="0" y="317"/>
                </a:lnTo>
                <a:lnTo>
                  <a:pt x="5" y="317"/>
                </a:lnTo>
                <a:lnTo>
                  <a:pt x="5" y="309"/>
                </a:lnTo>
                <a:lnTo>
                  <a:pt x="13" y="309"/>
                </a:lnTo>
                <a:lnTo>
                  <a:pt x="13" y="296"/>
                </a:lnTo>
                <a:lnTo>
                  <a:pt x="19" y="296"/>
                </a:lnTo>
                <a:lnTo>
                  <a:pt x="19" y="283"/>
                </a:lnTo>
                <a:lnTo>
                  <a:pt x="26" y="283"/>
                </a:lnTo>
                <a:lnTo>
                  <a:pt x="26" y="270"/>
                </a:lnTo>
                <a:lnTo>
                  <a:pt x="32" y="270"/>
                </a:lnTo>
                <a:lnTo>
                  <a:pt x="32" y="257"/>
                </a:lnTo>
                <a:lnTo>
                  <a:pt x="39" y="257"/>
                </a:lnTo>
                <a:lnTo>
                  <a:pt x="39" y="250"/>
                </a:lnTo>
                <a:lnTo>
                  <a:pt x="46" y="250"/>
                </a:lnTo>
                <a:lnTo>
                  <a:pt x="46" y="242"/>
                </a:lnTo>
                <a:lnTo>
                  <a:pt x="52" y="242"/>
                </a:lnTo>
                <a:lnTo>
                  <a:pt x="52" y="222"/>
                </a:lnTo>
                <a:lnTo>
                  <a:pt x="59" y="222"/>
                </a:lnTo>
                <a:lnTo>
                  <a:pt x="59" y="209"/>
                </a:lnTo>
                <a:lnTo>
                  <a:pt x="67" y="209"/>
                </a:lnTo>
                <a:lnTo>
                  <a:pt x="67" y="195"/>
                </a:lnTo>
                <a:lnTo>
                  <a:pt x="73" y="195"/>
                </a:lnTo>
                <a:lnTo>
                  <a:pt x="73" y="182"/>
                </a:lnTo>
                <a:lnTo>
                  <a:pt x="80" y="182"/>
                </a:lnTo>
                <a:lnTo>
                  <a:pt x="80" y="169"/>
                </a:lnTo>
                <a:lnTo>
                  <a:pt x="87" y="169"/>
                </a:lnTo>
                <a:lnTo>
                  <a:pt x="87" y="162"/>
                </a:lnTo>
                <a:lnTo>
                  <a:pt x="93" y="162"/>
                </a:lnTo>
                <a:lnTo>
                  <a:pt x="93" y="155"/>
                </a:lnTo>
                <a:lnTo>
                  <a:pt x="100" y="155"/>
                </a:lnTo>
                <a:lnTo>
                  <a:pt x="100" y="141"/>
                </a:lnTo>
                <a:lnTo>
                  <a:pt x="106" y="141"/>
                </a:lnTo>
                <a:lnTo>
                  <a:pt x="106" y="128"/>
                </a:lnTo>
                <a:lnTo>
                  <a:pt x="114" y="128"/>
                </a:lnTo>
                <a:lnTo>
                  <a:pt x="114" y="121"/>
                </a:lnTo>
                <a:lnTo>
                  <a:pt x="119" y="121"/>
                </a:lnTo>
                <a:lnTo>
                  <a:pt x="119" y="108"/>
                </a:lnTo>
                <a:lnTo>
                  <a:pt x="127" y="108"/>
                </a:lnTo>
                <a:lnTo>
                  <a:pt x="127" y="95"/>
                </a:lnTo>
                <a:lnTo>
                  <a:pt x="134" y="95"/>
                </a:lnTo>
                <a:lnTo>
                  <a:pt x="134" y="87"/>
                </a:lnTo>
                <a:lnTo>
                  <a:pt x="140" y="87"/>
                </a:lnTo>
                <a:lnTo>
                  <a:pt x="140" y="81"/>
                </a:lnTo>
                <a:lnTo>
                  <a:pt x="147" y="81"/>
                </a:lnTo>
                <a:lnTo>
                  <a:pt x="147" y="74"/>
                </a:lnTo>
                <a:lnTo>
                  <a:pt x="153" y="74"/>
                </a:lnTo>
                <a:lnTo>
                  <a:pt x="153" y="67"/>
                </a:lnTo>
                <a:lnTo>
                  <a:pt x="160" y="67"/>
                </a:lnTo>
                <a:lnTo>
                  <a:pt x="160" y="54"/>
                </a:lnTo>
                <a:lnTo>
                  <a:pt x="168" y="54"/>
                </a:lnTo>
                <a:lnTo>
                  <a:pt x="168" y="46"/>
                </a:lnTo>
                <a:lnTo>
                  <a:pt x="175" y="46"/>
                </a:lnTo>
                <a:lnTo>
                  <a:pt x="175" y="41"/>
                </a:lnTo>
                <a:lnTo>
                  <a:pt x="181" y="41"/>
                </a:lnTo>
                <a:lnTo>
                  <a:pt x="181" y="33"/>
                </a:lnTo>
                <a:lnTo>
                  <a:pt x="188" y="33"/>
                </a:lnTo>
                <a:lnTo>
                  <a:pt x="188" y="26"/>
                </a:lnTo>
                <a:lnTo>
                  <a:pt x="194" y="26"/>
                </a:lnTo>
                <a:lnTo>
                  <a:pt x="194" y="20"/>
                </a:lnTo>
                <a:lnTo>
                  <a:pt x="201" y="20"/>
                </a:lnTo>
                <a:lnTo>
                  <a:pt x="201" y="13"/>
                </a:lnTo>
                <a:lnTo>
                  <a:pt x="207" y="13"/>
                </a:lnTo>
                <a:lnTo>
                  <a:pt x="214" y="13"/>
                </a:lnTo>
                <a:lnTo>
                  <a:pt x="214" y="7"/>
                </a:lnTo>
                <a:lnTo>
                  <a:pt x="222" y="7"/>
                </a:lnTo>
                <a:lnTo>
                  <a:pt x="248" y="7"/>
                </a:lnTo>
                <a:lnTo>
                  <a:pt x="255" y="7"/>
                </a:lnTo>
                <a:lnTo>
                  <a:pt x="255" y="13"/>
                </a:lnTo>
                <a:lnTo>
                  <a:pt x="261" y="13"/>
                </a:lnTo>
                <a:lnTo>
                  <a:pt x="268" y="13"/>
                </a:lnTo>
                <a:lnTo>
                  <a:pt x="268" y="7"/>
                </a:lnTo>
                <a:lnTo>
                  <a:pt x="276" y="7"/>
                </a:lnTo>
                <a:lnTo>
                  <a:pt x="282" y="7"/>
                </a:lnTo>
                <a:lnTo>
                  <a:pt x="289" y="7"/>
                </a:lnTo>
                <a:lnTo>
                  <a:pt x="289" y="0"/>
                </a:lnTo>
                <a:lnTo>
                  <a:pt x="295" y="0"/>
                </a:lnTo>
                <a:lnTo>
                  <a:pt x="322" y="0"/>
                </a:lnTo>
                <a:lnTo>
                  <a:pt x="328" y="0"/>
                </a:lnTo>
                <a:lnTo>
                  <a:pt x="328" y="7"/>
                </a:lnTo>
                <a:lnTo>
                  <a:pt x="336" y="7"/>
                </a:lnTo>
                <a:lnTo>
                  <a:pt x="343" y="7"/>
                </a:lnTo>
                <a:lnTo>
                  <a:pt x="349" y="7"/>
                </a:lnTo>
                <a:lnTo>
                  <a:pt x="349" y="13"/>
                </a:lnTo>
                <a:lnTo>
                  <a:pt x="356" y="13"/>
                </a:lnTo>
                <a:lnTo>
                  <a:pt x="362" y="13"/>
                </a:lnTo>
                <a:lnTo>
                  <a:pt x="369" y="13"/>
                </a:lnTo>
                <a:lnTo>
                  <a:pt x="369" y="20"/>
                </a:lnTo>
                <a:lnTo>
                  <a:pt x="376" y="20"/>
                </a:lnTo>
                <a:lnTo>
                  <a:pt x="382" y="20"/>
                </a:lnTo>
                <a:lnTo>
                  <a:pt x="382" y="26"/>
                </a:lnTo>
                <a:lnTo>
                  <a:pt x="390" y="26"/>
                </a:lnTo>
                <a:lnTo>
                  <a:pt x="390" y="33"/>
                </a:lnTo>
                <a:lnTo>
                  <a:pt x="397" y="33"/>
                </a:lnTo>
                <a:lnTo>
                  <a:pt x="397" y="41"/>
                </a:lnTo>
                <a:lnTo>
                  <a:pt x="403" y="41"/>
                </a:lnTo>
                <a:lnTo>
                  <a:pt x="403" y="46"/>
                </a:lnTo>
                <a:lnTo>
                  <a:pt x="410" y="46"/>
                </a:lnTo>
                <a:lnTo>
                  <a:pt x="410" y="54"/>
                </a:lnTo>
                <a:lnTo>
                  <a:pt x="416" y="54"/>
                </a:lnTo>
                <a:lnTo>
                  <a:pt x="416" y="61"/>
                </a:lnTo>
                <a:lnTo>
                  <a:pt x="423" y="61"/>
                </a:lnTo>
                <a:lnTo>
                  <a:pt x="436" y="61"/>
                </a:lnTo>
                <a:lnTo>
                  <a:pt x="444" y="61"/>
                </a:lnTo>
                <a:lnTo>
                  <a:pt x="444" y="67"/>
                </a:lnTo>
                <a:lnTo>
                  <a:pt x="450" y="67"/>
                </a:lnTo>
                <a:lnTo>
                  <a:pt x="457" y="67"/>
                </a:lnTo>
                <a:lnTo>
                  <a:pt x="457" y="74"/>
                </a:lnTo>
                <a:lnTo>
                  <a:pt x="463" y="74"/>
                </a:lnTo>
                <a:lnTo>
                  <a:pt x="463" y="81"/>
                </a:lnTo>
                <a:lnTo>
                  <a:pt x="470" y="81"/>
                </a:lnTo>
                <a:lnTo>
                  <a:pt x="477" y="81"/>
                </a:lnTo>
                <a:lnTo>
                  <a:pt x="477" y="87"/>
                </a:lnTo>
                <a:lnTo>
                  <a:pt x="485" y="87"/>
                </a:lnTo>
                <a:lnTo>
                  <a:pt x="490" y="87"/>
                </a:lnTo>
                <a:lnTo>
                  <a:pt x="490" y="95"/>
                </a:lnTo>
                <a:lnTo>
                  <a:pt x="498" y="95"/>
                </a:lnTo>
                <a:lnTo>
                  <a:pt x="498" y="100"/>
                </a:lnTo>
                <a:lnTo>
                  <a:pt x="504" y="100"/>
                </a:lnTo>
                <a:lnTo>
                  <a:pt x="504" y="108"/>
                </a:lnTo>
                <a:lnTo>
                  <a:pt x="511" y="108"/>
                </a:lnTo>
                <a:lnTo>
                  <a:pt x="518" y="108"/>
                </a:lnTo>
                <a:lnTo>
                  <a:pt x="518" y="114"/>
                </a:lnTo>
                <a:lnTo>
                  <a:pt x="524" y="114"/>
                </a:lnTo>
                <a:lnTo>
                  <a:pt x="524" y="121"/>
                </a:lnTo>
                <a:lnTo>
                  <a:pt x="531" y="121"/>
                </a:lnTo>
                <a:lnTo>
                  <a:pt x="537" y="121"/>
                </a:lnTo>
                <a:lnTo>
                  <a:pt x="537" y="128"/>
                </a:lnTo>
                <a:lnTo>
                  <a:pt x="545" y="128"/>
                </a:lnTo>
                <a:lnTo>
                  <a:pt x="550" y="128"/>
                </a:lnTo>
                <a:lnTo>
                  <a:pt x="558" y="128"/>
                </a:lnTo>
                <a:lnTo>
                  <a:pt x="558" y="134"/>
                </a:lnTo>
                <a:lnTo>
                  <a:pt x="565" y="134"/>
                </a:lnTo>
                <a:lnTo>
                  <a:pt x="571" y="134"/>
                </a:lnTo>
                <a:lnTo>
                  <a:pt x="571" y="141"/>
                </a:lnTo>
                <a:lnTo>
                  <a:pt x="578" y="141"/>
                </a:lnTo>
                <a:lnTo>
                  <a:pt x="578" y="149"/>
                </a:lnTo>
                <a:lnTo>
                  <a:pt x="584" y="149"/>
                </a:lnTo>
                <a:lnTo>
                  <a:pt x="584" y="155"/>
                </a:lnTo>
                <a:lnTo>
                  <a:pt x="591" y="155"/>
                </a:lnTo>
                <a:lnTo>
                  <a:pt x="599" y="155"/>
                </a:lnTo>
                <a:lnTo>
                  <a:pt x="599" y="162"/>
                </a:lnTo>
                <a:lnTo>
                  <a:pt x="606" y="162"/>
                </a:lnTo>
                <a:lnTo>
                  <a:pt x="612" y="162"/>
                </a:lnTo>
                <a:lnTo>
                  <a:pt x="612" y="169"/>
                </a:lnTo>
                <a:lnTo>
                  <a:pt x="619" y="169"/>
                </a:lnTo>
                <a:lnTo>
                  <a:pt x="619" y="175"/>
                </a:lnTo>
                <a:lnTo>
                  <a:pt x="625" y="175"/>
                </a:lnTo>
                <a:lnTo>
                  <a:pt x="625" y="182"/>
                </a:lnTo>
                <a:lnTo>
                  <a:pt x="632" y="182"/>
                </a:lnTo>
                <a:lnTo>
                  <a:pt x="632" y="188"/>
                </a:lnTo>
                <a:lnTo>
                  <a:pt x="638" y="188"/>
                </a:lnTo>
                <a:lnTo>
                  <a:pt x="638" y="195"/>
                </a:lnTo>
                <a:lnTo>
                  <a:pt x="645" y="195"/>
                </a:lnTo>
                <a:lnTo>
                  <a:pt x="645" y="201"/>
                </a:lnTo>
                <a:lnTo>
                  <a:pt x="653" y="201"/>
                </a:lnTo>
                <a:lnTo>
                  <a:pt x="658" y="201"/>
                </a:lnTo>
                <a:lnTo>
                  <a:pt x="658" y="209"/>
                </a:lnTo>
                <a:lnTo>
                  <a:pt x="666" y="209"/>
                </a:lnTo>
                <a:lnTo>
                  <a:pt x="672" y="209"/>
                </a:lnTo>
                <a:lnTo>
                  <a:pt x="672" y="216"/>
                </a:lnTo>
                <a:lnTo>
                  <a:pt x="679" y="216"/>
                </a:lnTo>
                <a:lnTo>
                  <a:pt x="686" y="216"/>
                </a:lnTo>
                <a:lnTo>
                  <a:pt x="686" y="222"/>
                </a:lnTo>
                <a:lnTo>
                  <a:pt x="692" y="222"/>
                </a:lnTo>
                <a:lnTo>
                  <a:pt x="692" y="229"/>
                </a:lnTo>
                <a:lnTo>
                  <a:pt x="699" y="229"/>
                </a:lnTo>
                <a:lnTo>
                  <a:pt x="707" y="229"/>
                </a:lnTo>
                <a:lnTo>
                  <a:pt x="707" y="236"/>
                </a:lnTo>
                <a:lnTo>
                  <a:pt x="713" y="236"/>
                </a:lnTo>
                <a:lnTo>
                  <a:pt x="713" y="242"/>
                </a:lnTo>
                <a:lnTo>
                  <a:pt x="720" y="242"/>
                </a:lnTo>
                <a:lnTo>
                  <a:pt x="720" y="250"/>
                </a:lnTo>
                <a:lnTo>
                  <a:pt x="726" y="250"/>
                </a:lnTo>
                <a:lnTo>
                  <a:pt x="733" y="250"/>
                </a:lnTo>
                <a:lnTo>
                  <a:pt x="733" y="257"/>
                </a:lnTo>
                <a:lnTo>
                  <a:pt x="740" y="257"/>
                </a:lnTo>
                <a:lnTo>
                  <a:pt x="740" y="263"/>
                </a:lnTo>
                <a:lnTo>
                  <a:pt x="746" y="263"/>
                </a:lnTo>
                <a:lnTo>
                  <a:pt x="753" y="263"/>
                </a:lnTo>
                <a:lnTo>
                  <a:pt x="753" y="270"/>
                </a:lnTo>
                <a:lnTo>
                  <a:pt x="759" y="270"/>
                </a:lnTo>
                <a:lnTo>
                  <a:pt x="759" y="276"/>
                </a:lnTo>
                <a:lnTo>
                  <a:pt x="767" y="276"/>
                </a:lnTo>
                <a:lnTo>
                  <a:pt x="767" y="283"/>
                </a:lnTo>
                <a:lnTo>
                  <a:pt x="774" y="283"/>
                </a:lnTo>
                <a:lnTo>
                  <a:pt x="774" y="289"/>
                </a:lnTo>
                <a:lnTo>
                  <a:pt x="780" y="289"/>
                </a:lnTo>
                <a:lnTo>
                  <a:pt x="780" y="296"/>
                </a:lnTo>
                <a:lnTo>
                  <a:pt x="787" y="296"/>
                </a:lnTo>
                <a:lnTo>
                  <a:pt x="787" y="304"/>
                </a:lnTo>
                <a:lnTo>
                  <a:pt x="793" y="304"/>
                </a:lnTo>
                <a:lnTo>
                  <a:pt x="800" y="304"/>
                </a:lnTo>
                <a:lnTo>
                  <a:pt x="800" y="309"/>
                </a:lnTo>
                <a:lnTo>
                  <a:pt x="807" y="309"/>
                </a:lnTo>
                <a:lnTo>
                  <a:pt x="821" y="309"/>
                </a:lnTo>
                <a:lnTo>
                  <a:pt x="828" y="309"/>
                </a:lnTo>
                <a:lnTo>
                  <a:pt x="828" y="317"/>
                </a:lnTo>
                <a:lnTo>
                  <a:pt x="834" y="317"/>
                </a:lnTo>
                <a:lnTo>
                  <a:pt x="841" y="317"/>
                </a:lnTo>
                <a:lnTo>
                  <a:pt x="841" y="324"/>
                </a:lnTo>
                <a:lnTo>
                  <a:pt x="847" y="324"/>
                </a:lnTo>
                <a:lnTo>
                  <a:pt x="847" y="330"/>
                </a:lnTo>
                <a:lnTo>
                  <a:pt x="854" y="330"/>
                </a:lnTo>
                <a:lnTo>
                  <a:pt x="854" y="337"/>
                </a:lnTo>
                <a:lnTo>
                  <a:pt x="862" y="337"/>
                </a:lnTo>
                <a:lnTo>
                  <a:pt x="862" y="344"/>
                </a:lnTo>
                <a:lnTo>
                  <a:pt x="867" y="344"/>
                </a:lnTo>
                <a:lnTo>
                  <a:pt x="867" y="350"/>
                </a:lnTo>
                <a:lnTo>
                  <a:pt x="875" y="350"/>
                </a:lnTo>
                <a:lnTo>
                  <a:pt x="881" y="350"/>
                </a:lnTo>
                <a:lnTo>
                  <a:pt x="881" y="358"/>
                </a:lnTo>
                <a:lnTo>
                  <a:pt x="888" y="358"/>
                </a:lnTo>
                <a:lnTo>
                  <a:pt x="894" y="358"/>
                </a:lnTo>
                <a:lnTo>
                  <a:pt x="901" y="358"/>
                </a:lnTo>
                <a:lnTo>
                  <a:pt x="901" y="363"/>
                </a:lnTo>
                <a:lnTo>
                  <a:pt x="908" y="363"/>
                </a:lnTo>
                <a:lnTo>
                  <a:pt x="921" y="363"/>
                </a:lnTo>
                <a:lnTo>
                  <a:pt x="929" y="363"/>
                </a:lnTo>
                <a:lnTo>
                  <a:pt x="929" y="358"/>
                </a:lnTo>
                <a:lnTo>
                  <a:pt x="935" y="358"/>
                </a:lnTo>
                <a:lnTo>
                  <a:pt x="942" y="358"/>
                </a:lnTo>
                <a:lnTo>
                  <a:pt x="942" y="363"/>
                </a:lnTo>
                <a:lnTo>
                  <a:pt x="949" y="363"/>
                </a:lnTo>
                <a:lnTo>
                  <a:pt x="955" y="363"/>
                </a:lnTo>
                <a:lnTo>
                  <a:pt x="962" y="363"/>
                </a:lnTo>
                <a:lnTo>
                  <a:pt x="962" y="371"/>
                </a:lnTo>
                <a:lnTo>
                  <a:pt x="968" y="371"/>
                </a:lnTo>
                <a:lnTo>
                  <a:pt x="975" y="371"/>
                </a:lnTo>
                <a:lnTo>
                  <a:pt x="981" y="371"/>
                </a:lnTo>
                <a:lnTo>
                  <a:pt x="981" y="363"/>
                </a:lnTo>
                <a:lnTo>
                  <a:pt x="989" y="363"/>
                </a:lnTo>
                <a:lnTo>
                  <a:pt x="989" y="350"/>
                </a:lnTo>
                <a:lnTo>
                  <a:pt x="996" y="350"/>
                </a:lnTo>
                <a:lnTo>
                  <a:pt x="996" y="344"/>
                </a:lnTo>
                <a:lnTo>
                  <a:pt x="1002" y="344"/>
                </a:lnTo>
                <a:lnTo>
                  <a:pt x="1002" y="337"/>
                </a:lnTo>
                <a:lnTo>
                  <a:pt x="1009" y="337"/>
                </a:lnTo>
                <a:lnTo>
                  <a:pt x="1009" y="330"/>
                </a:lnTo>
                <a:lnTo>
                  <a:pt x="1016" y="330"/>
                </a:lnTo>
                <a:lnTo>
                  <a:pt x="1016" y="324"/>
                </a:lnTo>
                <a:lnTo>
                  <a:pt x="1022" y="324"/>
                </a:lnTo>
                <a:lnTo>
                  <a:pt x="1022" y="317"/>
                </a:lnTo>
                <a:lnTo>
                  <a:pt x="1030" y="317"/>
                </a:lnTo>
                <a:lnTo>
                  <a:pt x="1037" y="317"/>
                </a:lnTo>
                <a:lnTo>
                  <a:pt x="1037" y="309"/>
                </a:lnTo>
                <a:lnTo>
                  <a:pt x="1043" y="309"/>
                </a:lnTo>
                <a:lnTo>
                  <a:pt x="1050" y="309"/>
                </a:lnTo>
                <a:lnTo>
                  <a:pt x="1050" y="304"/>
                </a:lnTo>
                <a:lnTo>
                  <a:pt x="1056" y="304"/>
                </a:lnTo>
                <a:lnTo>
                  <a:pt x="1056" y="296"/>
                </a:lnTo>
                <a:lnTo>
                  <a:pt x="1063" y="296"/>
                </a:lnTo>
                <a:lnTo>
                  <a:pt x="1063" y="289"/>
                </a:lnTo>
                <a:lnTo>
                  <a:pt x="1069" y="289"/>
                </a:lnTo>
                <a:lnTo>
                  <a:pt x="1069" y="283"/>
                </a:lnTo>
                <a:lnTo>
                  <a:pt x="1076" y="283"/>
                </a:lnTo>
                <a:lnTo>
                  <a:pt x="1076" y="270"/>
                </a:lnTo>
                <a:lnTo>
                  <a:pt x="1084" y="270"/>
                </a:lnTo>
                <a:lnTo>
                  <a:pt x="1084" y="263"/>
                </a:lnTo>
                <a:lnTo>
                  <a:pt x="1089" y="263"/>
                </a:lnTo>
                <a:lnTo>
                  <a:pt x="1089" y="257"/>
                </a:lnTo>
                <a:lnTo>
                  <a:pt x="1097" y="257"/>
                </a:lnTo>
                <a:lnTo>
                  <a:pt x="1097" y="250"/>
                </a:lnTo>
                <a:lnTo>
                  <a:pt x="1103" y="250"/>
                </a:lnTo>
                <a:lnTo>
                  <a:pt x="1110" y="250"/>
                </a:lnTo>
                <a:lnTo>
                  <a:pt x="1110" y="242"/>
                </a:lnTo>
                <a:lnTo>
                  <a:pt x="1117" y="242"/>
                </a:lnTo>
                <a:lnTo>
                  <a:pt x="1117" y="236"/>
                </a:lnTo>
                <a:lnTo>
                  <a:pt x="1124" y="236"/>
                </a:lnTo>
                <a:lnTo>
                  <a:pt x="1130" y="236"/>
                </a:lnTo>
                <a:lnTo>
                  <a:pt x="1130" y="229"/>
                </a:lnTo>
                <a:lnTo>
                  <a:pt x="1138" y="229"/>
                </a:lnTo>
                <a:lnTo>
                  <a:pt x="1143" y="229"/>
                </a:lnTo>
                <a:lnTo>
                  <a:pt x="1143" y="222"/>
                </a:lnTo>
                <a:lnTo>
                  <a:pt x="1151" y="222"/>
                </a:lnTo>
                <a:lnTo>
                  <a:pt x="1157" y="222"/>
                </a:lnTo>
                <a:lnTo>
                  <a:pt x="1164" y="222"/>
                </a:lnTo>
                <a:lnTo>
                  <a:pt x="1164" y="229"/>
                </a:lnTo>
                <a:lnTo>
                  <a:pt x="1171" y="229"/>
                </a:lnTo>
                <a:lnTo>
                  <a:pt x="1177" y="229"/>
                </a:lnTo>
                <a:lnTo>
                  <a:pt x="1177" y="236"/>
                </a:lnTo>
                <a:lnTo>
                  <a:pt x="1184" y="236"/>
                </a:lnTo>
                <a:lnTo>
                  <a:pt x="1184" y="242"/>
                </a:lnTo>
                <a:lnTo>
                  <a:pt x="1190" y="242"/>
                </a:lnTo>
                <a:lnTo>
                  <a:pt x="1190" y="250"/>
                </a:lnTo>
                <a:lnTo>
                  <a:pt x="1198" y="250"/>
                </a:lnTo>
                <a:lnTo>
                  <a:pt x="1198" y="257"/>
                </a:lnTo>
                <a:lnTo>
                  <a:pt x="1205" y="257"/>
                </a:lnTo>
                <a:lnTo>
                  <a:pt x="1205" y="263"/>
                </a:lnTo>
                <a:lnTo>
                  <a:pt x="1211" y="263"/>
                </a:lnTo>
                <a:lnTo>
                  <a:pt x="1211" y="270"/>
                </a:lnTo>
                <a:lnTo>
                  <a:pt x="1218" y="270"/>
                </a:lnTo>
                <a:lnTo>
                  <a:pt x="1218" y="276"/>
                </a:lnTo>
                <a:lnTo>
                  <a:pt x="1224" y="276"/>
                </a:lnTo>
                <a:lnTo>
                  <a:pt x="1231" y="276"/>
                </a:lnTo>
                <a:lnTo>
                  <a:pt x="1231" y="283"/>
                </a:lnTo>
                <a:lnTo>
                  <a:pt x="1238" y="283"/>
                </a:lnTo>
                <a:lnTo>
                  <a:pt x="1244" y="283"/>
                </a:lnTo>
                <a:lnTo>
                  <a:pt x="1252" y="283"/>
                </a:lnTo>
                <a:lnTo>
                  <a:pt x="1252" y="276"/>
                </a:lnTo>
                <a:lnTo>
                  <a:pt x="1259" y="276"/>
                </a:lnTo>
                <a:lnTo>
                  <a:pt x="1265" y="276"/>
                </a:lnTo>
                <a:lnTo>
                  <a:pt x="1265" y="270"/>
                </a:lnTo>
                <a:lnTo>
                  <a:pt x="1272" y="270"/>
                </a:lnTo>
                <a:lnTo>
                  <a:pt x="1272" y="263"/>
                </a:lnTo>
                <a:lnTo>
                  <a:pt x="1278" y="263"/>
                </a:lnTo>
                <a:lnTo>
                  <a:pt x="1278" y="257"/>
                </a:lnTo>
                <a:lnTo>
                  <a:pt x="1285" y="257"/>
                </a:lnTo>
                <a:lnTo>
                  <a:pt x="1285" y="250"/>
                </a:lnTo>
                <a:lnTo>
                  <a:pt x="1292" y="250"/>
                </a:lnTo>
                <a:lnTo>
                  <a:pt x="1292" y="236"/>
                </a:lnTo>
                <a:lnTo>
                  <a:pt x="1298" y="236"/>
                </a:lnTo>
                <a:lnTo>
                  <a:pt x="1298" y="229"/>
                </a:lnTo>
                <a:lnTo>
                  <a:pt x="1306" y="229"/>
                </a:lnTo>
                <a:lnTo>
                  <a:pt x="1306" y="222"/>
                </a:lnTo>
                <a:lnTo>
                  <a:pt x="1311" y="222"/>
                </a:lnTo>
                <a:lnTo>
                  <a:pt x="1311" y="216"/>
                </a:lnTo>
                <a:lnTo>
                  <a:pt x="1319" y="216"/>
                </a:lnTo>
                <a:lnTo>
                  <a:pt x="1325" y="216"/>
                </a:lnTo>
                <a:lnTo>
                  <a:pt x="1325" y="209"/>
                </a:lnTo>
                <a:lnTo>
                  <a:pt x="1332" y="209"/>
                </a:lnTo>
                <a:lnTo>
                  <a:pt x="1347" y="209"/>
                </a:lnTo>
                <a:lnTo>
                  <a:pt x="1352" y="209"/>
                </a:lnTo>
                <a:lnTo>
                  <a:pt x="1352" y="201"/>
                </a:lnTo>
                <a:lnTo>
                  <a:pt x="1360" y="201"/>
                </a:lnTo>
                <a:lnTo>
                  <a:pt x="1360" y="195"/>
                </a:lnTo>
                <a:lnTo>
                  <a:pt x="1366" y="195"/>
                </a:lnTo>
                <a:lnTo>
                  <a:pt x="1366" y="188"/>
                </a:lnTo>
                <a:lnTo>
                  <a:pt x="1373" y="188"/>
                </a:lnTo>
                <a:lnTo>
                  <a:pt x="1373" y="182"/>
                </a:lnTo>
                <a:lnTo>
                  <a:pt x="1380" y="182"/>
                </a:lnTo>
                <a:lnTo>
                  <a:pt x="1380" y="175"/>
                </a:lnTo>
                <a:lnTo>
                  <a:pt x="1386" y="175"/>
                </a:lnTo>
                <a:lnTo>
                  <a:pt x="1386" y="169"/>
                </a:lnTo>
                <a:lnTo>
                  <a:pt x="1393" y="169"/>
                </a:lnTo>
                <a:lnTo>
                  <a:pt x="1399" y="169"/>
                </a:lnTo>
                <a:lnTo>
                  <a:pt x="1399" y="162"/>
                </a:lnTo>
                <a:lnTo>
                  <a:pt x="1406" y="162"/>
                </a:lnTo>
                <a:lnTo>
                  <a:pt x="1420" y="162"/>
                </a:lnTo>
                <a:lnTo>
                  <a:pt x="1427" y="162"/>
                </a:lnTo>
                <a:lnTo>
                  <a:pt x="1427" y="169"/>
                </a:lnTo>
                <a:lnTo>
                  <a:pt x="1433" y="169"/>
                </a:lnTo>
                <a:lnTo>
                  <a:pt x="1440" y="169"/>
                </a:lnTo>
                <a:lnTo>
                  <a:pt x="1440" y="162"/>
                </a:lnTo>
                <a:lnTo>
                  <a:pt x="1447" y="162"/>
                </a:lnTo>
                <a:lnTo>
                  <a:pt x="1453" y="162"/>
                </a:lnTo>
                <a:lnTo>
                  <a:pt x="1461" y="162"/>
                </a:lnTo>
                <a:lnTo>
                  <a:pt x="1461" y="169"/>
                </a:lnTo>
                <a:lnTo>
                  <a:pt x="1468" y="169"/>
                </a:lnTo>
                <a:lnTo>
                  <a:pt x="1468" y="175"/>
                </a:lnTo>
                <a:lnTo>
                  <a:pt x="1474" y="175"/>
                </a:lnTo>
                <a:lnTo>
                  <a:pt x="1474" y="182"/>
                </a:lnTo>
                <a:lnTo>
                  <a:pt x="1481" y="182"/>
                </a:lnTo>
                <a:lnTo>
                  <a:pt x="1481" y="188"/>
                </a:lnTo>
                <a:lnTo>
                  <a:pt x="1487" y="188"/>
                </a:lnTo>
                <a:lnTo>
                  <a:pt x="1487" y="201"/>
                </a:lnTo>
                <a:lnTo>
                  <a:pt x="1494" y="201"/>
                </a:lnTo>
                <a:lnTo>
                  <a:pt x="1494" y="209"/>
                </a:lnTo>
                <a:lnTo>
                  <a:pt x="1500" y="209"/>
                </a:lnTo>
                <a:lnTo>
                  <a:pt x="1507" y="209"/>
                </a:lnTo>
                <a:lnTo>
                  <a:pt x="1515" y="209"/>
                </a:lnTo>
                <a:lnTo>
                  <a:pt x="1515" y="201"/>
                </a:lnTo>
                <a:lnTo>
                  <a:pt x="1520" y="201"/>
                </a:lnTo>
                <a:lnTo>
                  <a:pt x="1528" y="201"/>
                </a:lnTo>
                <a:lnTo>
                  <a:pt x="1528" y="195"/>
                </a:lnTo>
                <a:lnTo>
                  <a:pt x="1534" y="195"/>
                </a:lnTo>
                <a:lnTo>
                  <a:pt x="1534" y="188"/>
                </a:lnTo>
                <a:lnTo>
                  <a:pt x="1541" y="188"/>
                </a:lnTo>
                <a:lnTo>
                  <a:pt x="1548" y="188"/>
                </a:lnTo>
                <a:lnTo>
                  <a:pt x="1555" y="188"/>
                </a:lnTo>
                <a:lnTo>
                  <a:pt x="1555" y="195"/>
                </a:lnTo>
                <a:lnTo>
                  <a:pt x="1561" y="195"/>
                </a:lnTo>
                <a:lnTo>
                  <a:pt x="1569" y="195"/>
                </a:lnTo>
                <a:lnTo>
                  <a:pt x="1569" y="201"/>
                </a:lnTo>
                <a:lnTo>
                  <a:pt x="1574" y="201"/>
                </a:lnTo>
                <a:lnTo>
                  <a:pt x="1574" y="209"/>
                </a:lnTo>
                <a:lnTo>
                  <a:pt x="1582" y="209"/>
                </a:lnTo>
                <a:lnTo>
                  <a:pt x="1582" y="216"/>
                </a:lnTo>
                <a:lnTo>
                  <a:pt x="1588" y="216"/>
                </a:lnTo>
                <a:lnTo>
                  <a:pt x="1588" y="222"/>
                </a:lnTo>
                <a:lnTo>
                  <a:pt x="1595" y="222"/>
                </a:lnTo>
                <a:lnTo>
                  <a:pt x="1602" y="222"/>
                </a:lnTo>
                <a:lnTo>
                  <a:pt x="1602" y="229"/>
                </a:lnTo>
                <a:lnTo>
                  <a:pt x="1608" y="229"/>
                </a:lnTo>
                <a:lnTo>
                  <a:pt x="1608" y="236"/>
                </a:lnTo>
                <a:lnTo>
                  <a:pt x="1615" y="236"/>
                </a:lnTo>
                <a:lnTo>
                  <a:pt x="1615" y="242"/>
                </a:lnTo>
                <a:lnTo>
                  <a:pt x="1621" y="242"/>
                </a:lnTo>
                <a:lnTo>
                  <a:pt x="1621" y="257"/>
                </a:lnTo>
                <a:lnTo>
                  <a:pt x="1629" y="257"/>
                </a:lnTo>
                <a:lnTo>
                  <a:pt x="1629" y="270"/>
                </a:lnTo>
                <a:lnTo>
                  <a:pt x="1636" y="270"/>
                </a:lnTo>
                <a:lnTo>
                  <a:pt x="1636" y="283"/>
                </a:lnTo>
                <a:lnTo>
                  <a:pt x="1642" y="283"/>
                </a:lnTo>
                <a:lnTo>
                  <a:pt x="1642" y="289"/>
                </a:lnTo>
                <a:lnTo>
                  <a:pt x="1649" y="289"/>
                </a:lnTo>
                <a:lnTo>
                  <a:pt x="1649" y="296"/>
                </a:lnTo>
                <a:lnTo>
                  <a:pt x="1655" y="296"/>
                </a:lnTo>
                <a:lnTo>
                  <a:pt x="1662" y="296"/>
                </a:lnTo>
                <a:lnTo>
                  <a:pt x="1669" y="296"/>
                </a:lnTo>
                <a:lnTo>
                  <a:pt x="1669" y="289"/>
                </a:lnTo>
                <a:lnTo>
                  <a:pt x="1675" y="289"/>
                </a:lnTo>
                <a:lnTo>
                  <a:pt x="1675" y="283"/>
                </a:lnTo>
                <a:lnTo>
                  <a:pt x="1683" y="283"/>
                </a:lnTo>
                <a:lnTo>
                  <a:pt x="1750" y="283"/>
                </a:lnTo>
                <a:lnTo>
                  <a:pt x="1756" y="283"/>
                </a:lnTo>
                <a:lnTo>
                  <a:pt x="1756" y="276"/>
                </a:lnTo>
                <a:lnTo>
                  <a:pt x="1763" y="276"/>
                </a:lnTo>
                <a:lnTo>
                  <a:pt x="1763" y="270"/>
                </a:lnTo>
                <a:lnTo>
                  <a:pt x="1770" y="270"/>
                </a:lnTo>
                <a:lnTo>
                  <a:pt x="1770" y="263"/>
                </a:lnTo>
                <a:lnTo>
                  <a:pt x="1778" y="263"/>
                </a:lnTo>
                <a:lnTo>
                  <a:pt x="1778" y="257"/>
                </a:lnTo>
                <a:lnTo>
                  <a:pt x="1783" y="257"/>
                </a:lnTo>
                <a:lnTo>
                  <a:pt x="1783" y="250"/>
                </a:lnTo>
                <a:lnTo>
                  <a:pt x="1791" y="250"/>
                </a:lnTo>
              </a:path>
            </a:pathLst>
          </a:custGeom>
          <a:noFill/>
          <a:ln w="3175">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6898" name="Line 294"/>
          <p:cNvSpPr>
            <a:spLocks noChangeShapeType="1"/>
          </p:cNvSpPr>
          <p:nvPr/>
        </p:nvSpPr>
        <p:spPr bwMode="auto">
          <a:xfrm>
            <a:off x="1062038" y="4127500"/>
            <a:ext cx="1587" cy="2033588"/>
          </a:xfrm>
          <a:prstGeom prst="line">
            <a:avLst/>
          </a:prstGeom>
          <a:noFill/>
          <a:ln w="3175">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899" name="Line 295"/>
          <p:cNvSpPr>
            <a:spLocks noChangeShapeType="1"/>
          </p:cNvSpPr>
          <p:nvPr/>
        </p:nvSpPr>
        <p:spPr bwMode="auto">
          <a:xfrm>
            <a:off x="1057275" y="4127500"/>
            <a:ext cx="1588" cy="2033588"/>
          </a:xfrm>
          <a:prstGeom prst="line">
            <a:avLst/>
          </a:prstGeom>
          <a:noFill/>
          <a:ln w="3175">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900" name="Line 296"/>
          <p:cNvSpPr>
            <a:spLocks noChangeShapeType="1"/>
          </p:cNvSpPr>
          <p:nvPr/>
        </p:nvSpPr>
        <p:spPr bwMode="auto">
          <a:xfrm>
            <a:off x="1054100" y="4127500"/>
            <a:ext cx="1588" cy="2033588"/>
          </a:xfrm>
          <a:prstGeom prst="line">
            <a:avLst/>
          </a:prstGeom>
          <a:noFill/>
          <a:ln w="3175">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901" name="Line 297"/>
          <p:cNvSpPr>
            <a:spLocks noChangeShapeType="1"/>
          </p:cNvSpPr>
          <p:nvPr/>
        </p:nvSpPr>
        <p:spPr bwMode="auto">
          <a:xfrm flipH="1">
            <a:off x="1054100" y="6154738"/>
            <a:ext cx="7938" cy="158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902" name="Line 298"/>
          <p:cNvSpPr>
            <a:spLocks noChangeShapeType="1"/>
          </p:cNvSpPr>
          <p:nvPr/>
        </p:nvSpPr>
        <p:spPr bwMode="auto">
          <a:xfrm flipH="1">
            <a:off x="1044575" y="6121400"/>
            <a:ext cx="17463"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903" name="Rectangle 299"/>
          <p:cNvSpPr>
            <a:spLocks noChangeArrowheads="1"/>
          </p:cNvSpPr>
          <p:nvPr/>
        </p:nvSpPr>
        <p:spPr bwMode="auto">
          <a:xfrm>
            <a:off x="855663" y="6092825"/>
            <a:ext cx="182562"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6904" name="Rectangle 300"/>
          <p:cNvSpPr>
            <a:spLocks noChangeArrowheads="1"/>
          </p:cNvSpPr>
          <p:nvPr/>
        </p:nvSpPr>
        <p:spPr bwMode="auto">
          <a:xfrm>
            <a:off x="855663" y="6103938"/>
            <a:ext cx="174625"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lang="en-US" sz="500" i="0">
                <a:solidFill>
                  <a:srgbClr val="000000"/>
                </a:solidFill>
              </a:rPr>
              <a:t> 0.038</a:t>
            </a:r>
            <a:endParaRPr lang="en-US" sz="4600" b="1">
              <a:solidFill>
                <a:srgbClr val="000000"/>
              </a:solidFill>
              <a:latin typeface="Times New Roman" charset="0"/>
            </a:endParaRPr>
          </a:p>
        </p:txBody>
      </p:sp>
      <p:sp>
        <p:nvSpPr>
          <p:cNvPr id="196905" name="Rectangle 301"/>
          <p:cNvSpPr>
            <a:spLocks noChangeArrowheads="1"/>
          </p:cNvSpPr>
          <p:nvPr/>
        </p:nvSpPr>
        <p:spPr bwMode="auto">
          <a:xfrm>
            <a:off x="1017588" y="6094413"/>
            <a:ext cx="1905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lang="en-US" sz="600" i="0">
                <a:solidFill>
                  <a:srgbClr val="000000"/>
                </a:solidFill>
                <a:latin typeface="Times New Roman" charset="0"/>
              </a:rPr>
              <a:t> </a:t>
            </a:r>
            <a:endParaRPr lang="en-US" sz="4600" b="1">
              <a:solidFill>
                <a:srgbClr val="000000"/>
              </a:solidFill>
              <a:latin typeface="Times New Roman" charset="0"/>
            </a:endParaRPr>
          </a:p>
        </p:txBody>
      </p:sp>
      <p:sp>
        <p:nvSpPr>
          <p:cNvPr id="196906" name="Line 302"/>
          <p:cNvSpPr>
            <a:spLocks noChangeShapeType="1"/>
          </p:cNvSpPr>
          <p:nvPr/>
        </p:nvSpPr>
        <p:spPr bwMode="auto">
          <a:xfrm flipH="1">
            <a:off x="1054100" y="6092825"/>
            <a:ext cx="7938" cy="158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907" name="Line 303"/>
          <p:cNvSpPr>
            <a:spLocks noChangeShapeType="1"/>
          </p:cNvSpPr>
          <p:nvPr/>
        </p:nvSpPr>
        <p:spPr bwMode="auto">
          <a:xfrm flipH="1">
            <a:off x="1054100" y="6061075"/>
            <a:ext cx="7938" cy="158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908" name="Line 304"/>
          <p:cNvSpPr>
            <a:spLocks noChangeShapeType="1"/>
          </p:cNvSpPr>
          <p:nvPr/>
        </p:nvSpPr>
        <p:spPr bwMode="auto">
          <a:xfrm flipH="1">
            <a:off x="1054100" y="6029325"/>
            <a:ext cx="7938" cy="158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909" name="Line 305"/>
          <p:cNvSpPr>
            <a:spLocks noChangeShapeType="1"/>
          </p:cNvSpPr>
          <p:nvPr/>
        </p:nvSpPr>
        <p:spPr bwMode="auto">
          <a:xfrm flipH="1">
            <a:off x="1054100" y="6000750"/>
            <a:ext cx="7938" cy="158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910" name="Line 306"/>
          <p:cNvSpPr>
            <a:spLocks noChangeShapeType="1"/>
          </p:cNvSpPr>
          <p:nvPr/>
        </p:nvSpPr>
        <p:spPr bwMode="auto">
          <a:xfrm flipH="1">
            <a:off x="1044575" y="5969000"/>
            <a:ext cx="17463" cy="158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911" name="Rectangle 307"/>
          <p:cNvSpPr>
            <a:spLocks noChangeArrowheads="1"/>
          </p:cNvSpPr>
          <p:nvPr/>
        </p:nvSpPr>
        <p:spPr bwMode="auto">
          <a:xfrm>
            <a:off x="855663" y="5940425"/>
            <a:ext cx="182562"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6912" name="Rectangle 308"/>
          <p:cNvSpPr>
            <a:spLocks noChangeArrowheads="1"/>
          </p:cNvSpPr>
          <p:nvPr/>
        </p:nvSpPr>
        <p:spPr bwMode="auto">
          <a:xfrm>
            <a:off x="855663" y="5951538"/>
            <a:ext cx="174625"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lang="en-US" sz="500" i="0">
                <a:solidFill>
                  <a:srgbClr val="000000"/>
                </a:solidFill>
              </a:rPr>
              <a:t> 0.040</a:t>
            </a:r>
            <a:endParaRPr lang="en-US" sz="4600" b="1">
              <a:solidFill>
                <a:srgbClr val="000000"/>
              </a:solidFill>
              <a:latin typeface="Times New Roman" charset="0"/>
            </a:endParaRPr>
          </a:p>
        </p:txBody>
      </p:sp>
      <p:sp>
        <p:nvSpPr>
          <p:cNvPr id="196913" name="Rectangle 309"/>
          <p:cNvSpPr>
            <a:spLocks noChangeArrowheads="1"/>
          </p:cNvSpPr>
          <p:nvPr/>
        </p:nvSpPr>
        <p:spPr bwMode="auto">
          <a:xfrm>
            <a:off x="1017588" y="5942013"/>
            <a:ext cx="1905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lang="en-US" sz="600" i="0">
                <a:solidFill>
                  <a:srgbClr val="000000"/>
                </a:solidFill>
                <a:latin typeface="Times New Roman" charset="0"/>
              </a:rPr>
              <a:t> </a:t>
            </a:r>
            <a:endParaRPr lang="en-US" sz="4600" b="1">
              <a:solidFill>
                <a:srgbClr val="000000"/>
              </a:solidFill>
              <a:latin typeface="Times New Roman" charset="0"/>
            </a:endParaRPr>
          </a:p>
        </p:txBody>
      </p:sp>
      <p:sp>
        <p:nvSpPr>
          <p:cNvPr id="196914" name="Line 310"/>
          <p:cNvSpPr>
            <a:spLocks noChangeShapeType="1"/>
          </p:cNvSpPr>
          <p:nvPr/>
        </p:nvSpPr>
        <p:spPr bwMode="auto">
          <a:xfrm flipH="1">
            <a:off x="1054100" y="5935663"/>
            <a:ext cx="7938" cy="158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915" name="Line 311"/>
          <p:cNvSpPr>
            <a:spLocks noChangeShapeType="1"/>
          </p:cNvSpPr>
          <p:nvPr/>
        </p:nvSpPr>
        <p:spPr bwMode="auto">
          <a:xfrm flipH="1">
            <a:off x="1054100" y="5907088"/>
            <a:ext cx="7938" cy="158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916" name="Line 312"/>
          <p:cNvSpPr>
            <a:spLocks noChangeShapeType="1"/>
          </p:cNvSpPr>
          <p:nvPr/>
        </p:nvSpPr>
        <p:spPr bwMode="auto">
          <a:xfrm flipH="1">
            <a:off x="1054100" y="5873750"/>
            <a:ext cx="7938" cy="317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917" name="Line 313"/>
          <p:cNvSpPr>
            <a:spLocks noChangeShapeType="1"/>
          </p:cNvSpPr>
          <p:nvPr/>
        </p:nvSpPr>
        <p:spPr bwMode="auto">
          <a:xfrm flipH="1">
            <a:off x="1054100" y="5846763"/>
            <a:ext cx="7938" cy="158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918" name="Line 314"/>
          <p:cNvSpPr>
            <a:spLocks noChangeShapeType="1"/>
          </p:cNvSpPr>
          <p:nvPr/>
        </p:nvSpPr>
        <p:spPr bwMode="auto">
          <a:xfrm flipH="1">
            <a:off x="1044575" y="5815013"/>
            <a:ext cx="17463" cy="158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919" name="Rectangle 315"/>
          <p:cNvSpPr>
            <a:spLocks noChangeArrowheads="1"/>
          </p:cNvSpPr>
          <p:nvPr/>
        </p:nvSpPr>
        <p:spPr bwMode="auto">
          <a:xfrm>
            <a:off x="855663" y="5786438"/>
            <a:ext cx="182562"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6920" name="Rectangle 316"/>
          <p:cNvSpPr>
            <a:spLocks noChangeArrowheads="1"/>
          </p:cNvSpPr>
          <p:nvPr/>
        </p:nvSpPr>
        <p:spPr bwMode="auto">
          <a:xfrm>
            <a:off x="855663" y="5797550"/>
            <a:ext cx="174625"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lang="en-US" sz="500" i="0">
                <a:solidFill>
                  <a:srgbClr val="000000"/>
                </a:solidFill>
              </a:rPr>
              <a:t> 0.042</a:t>
            </a:r>
            <a:endParaRPr lang="en-US" sz="4600" b="1">
              <a:solidFill>
                <a:srgbClr val="000000"/>
              </a:solidFill>
              <a:latin typeface="Times New Roman" charset="0"/>
            </a:endParaRPr>
          </a:p>
        </p:txBody>
      </p:sp>
      <p:sp>
        <p:nvSpPr>
          <p:cNvPr id="196921" name="Rectangle 317"/>
          <p:cNvSpPr>
            <a:spLocks noChangeArrowheads="1"/>
          </p:cNvSpPr>
          <p:nvPr/>
        </p:nvSpPr>
        <p:spPr bwMode="auto">
          <a:xfrm>
            <a:off x="1017588" y="5788025"/>
            <a:ext cx="1905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lang="en-US" sz="600" i="0">
                <a:solidFill>
                  <a:srgbClr val="000000"/>
                </a:solidFill>
                <a:latin typeface="Times New Roman" charset="0"/>
              </a:rPr>
              <a:t> </a:t>
            </a:r>
            <a:endParaRPr lang="en-US" sz="4600" b="1">
              <a:solidFill>
                <a:srgbClr val="000000"/>
              </a:solidFill>
              <a:latin typeface="Times New Roman" charset="0"/>
            </a:endParaRPr>
          </a:p>
        </p:txBody>
      </p:sp>
      <p:sp>
        <p:nvSpPr>
          <p:cNvPr id="196922" name="Line 318"/>
          <p:cNvSpPr>
            <a:spLocks noChangeShapeType="1"/>
          </p:cNvSpPr>
          <p:nvPr/>
        </p:nvSpPr>
        <p:spPr bwMode="auto">
          <a:xfrm flipH="1">
            <a:off x="1054100" y="5783263"/>
            <a:ext cx="7938" cy="158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923" name="Line 319"/>
          <p:cNvSpPr>
            <a:spLocks noChangeShapeType="1"/>
          </p:cNvSpPr>
          <p:nvPr/>
        </p:nvSpPr>
        <p:spPr bwMode="auto">
          <a:xfrm flipH="1">
            <a:off x="1054100" y="5754688"/>
            <a:ext cx="7938" cy="158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924" name="Line 320"/>
          <p:cNvSpPr>
            <a:spLocks noChangeShapeType="1"/>
          </p:cNvSpPr>
          <p:nvPr/>
        </p:nvSpPr>
        <p:spPr bwMode="auto">
          <a:xfrm flipH="1">
            <a:off x="1054100" y="5721350"/>
            <a:ext cx="7938" cy="158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925" name="Line 321"/>
          <p:cNvSpPr>
            <a:spLocks noChangeShapeType="1"/>
          </p:cNvSpPr>
          <p:nvPr/>
        </p:nvSpPr>
        <p:spPr bwMode="auto">
          <a:xfrm flipH="1">
            <a:off x="1054100" y="5689600"/>
            <a:ext cx="7938" cy="158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926" name="Line 322"/>
          <p:cNvSpPr>
            <a:spLocks noChangeShapeType="1"/>
          </p:cNvSpPr>
          <p:nvPr/>
        </p:nvSpPr>
        <p:spPr bwMode="auto">
          <a:xfrm flipH="1">
            <a:off x="1044575" y="5661025"/>
            <a:ext cx="17463" cy="158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927" name="Rectangle 323"/>
          <p:cNvSpPr>
            <a:spLocks noChangeArrowheads="1"/>
          </p:cNvSpPr>
          <p:nvPr/>
        </p:nvSpPr>
        <p:spPr bwMode="auto">
          <a:xfrm>
            <a:off x="855663" y="5632450"/>
            <a:ext cx="182562"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6928" name="Rectangle 324"/>
          <p:cNvSpPr>
            <a:spLocks noChangeArrowheads="1"/>
          </p:cNvSpPr>
          <p:nvPr/>
        </p:nvSpPr>
        <p:spPr bwMode="auto">
          <a:xfrm>
            <a:off x="855663" y="5643563"/>
            <a:ext cx="174625"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lang="en-US" sz="500" i="0">
                <a:solidFill>
                  <a:srgbClr val="000000"/>
                </a:solidFill>
              </a:rPr>
              <a:t> 0.044</a:t>
            </a:r>
            <a:endParaRPr lang="en-US" sz="4600" b="1">
              <a:solidFill>
                <a:srgbClr val="000000"/>
              </a:solidFill>
              <a:latin typeface="Times New Roman" charset="0"/>
            </a:endParaRPr>
          </a:p>
        </p:txBody>
      </p:sp>
      <p:sp>
        <p:nvSpPr>
          <p:cNvPr id="196929" name="Rectangle 325"/>
          <p:cNvSpPr>
            <a:spLocks noChangeArrowheads="1"/>
          </p:cNvSpPr>
          <p:nvPr/>
        </p:nvSpPr>
        <p:spPr bwMode="auto">
          <a:xfrm>
            <a:off x="1017588" y="5634038"/>
            <a:ext cx="1905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lang="en-US" sz="600" i="0">
                <a:solidFill>
                  <a:srgbClr val="000000"/>
                </a:solidFill>
                <a:latin typeface="Times New Roman" charset="0"/>
              </a:rPr>
              <a:t> </a:t>
            </a:r>
            <a:endParaRPr lang="en-US" sz="4600" b="1">
              <a:solidFill>
                <a:srgbClr val="000000"/>
              </a:solidFill>
              <a:latin typeface="Times New Roman" charset="0"/>
            </a:endParaRPr>
          </a:p>
        </p:txBody>
      </p:sp>
      <p:sp>
        <p:nvSpPr>
          <p:cNvPr id="196930" name="Line 326"/>
          <p:cNvSpPr>
            <a:spLocks noChangeShapeType="1"/>
          </p:cNvSpPr>
          <p:nvPr/>
        </p:nvSpPr>
        <p:spPr bwMode="auto">
          <a:xfrm flipH="1">
            <a:off x="1054100" y="5629275"/>
            <a:ext cx="7938" cy="158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931" name="Line 327"/>
          <p:cNvSpPr>
            <a:spLocks noChangeShapeType="1"/>
          </p:cNvSpPr>
          <p:nvPr/>
        </p:nvSpPr>
        <p:spPr bwMode="auto">
          <a:xfrm flipH="1">
            <a:off x="1054100" y="5597525"/>
            <a:ext cx="7938" cy="158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932" name="Line 328"/>
          <p:cNvSpPr>
            <a:spLocks noChangeShapeType="1"/>
          </p:cNvSpPr>
          <p:nvPr/>
        </p:nvSpPr>
        <p:spPr bwMode="auto">
          <a:xfrm flipH="1">
            <a:off x="1054100" y="5568950"/>
            <a:ext cx="7938" cy="158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933" name="Line 329"/>
          <p:cNvSpPr>
            <a:spLocks noChangeShapeType="1"/>
          </p:cNvSpPr>
          <p:nvPr/>
        </p:nvSpPr>
        <p:spPr bwMode="auto">
          <a:xfrm flipH="1">
            <a:off x="1054100" y="5537200"/>
            <a:ext cx="7938" cy="158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934" name="Line 330"/>
          <p:cNvSpPr>
            <a:spLocks noChangeShapeType="1"/>
          </p:cNvSpPr>
          <p:nvPr/>
        </p:nvSpPr>
        <p:spPr bwMode="auto">
          <a:xfrm flipH="1">
            <a:off x="1044575" y="5505450"/>
            <a:ext cx="17463" cy="158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935" name="Rectangle 331"/>
          <p:cNvSpPr>
            <a:spLocks noChangeArrowheads="1"/>
          </p:cNvSpPr>
          <p:nvPr/>
        </p:nvSpPr>
        <p:spPr bwMode="auto">
          <a:xfrm>
            <a:off x="855663" y="5476875"/>
            <a:ext cx="182562" cy="74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6936" name="Rectangle 332"/>
          <p:cNvSpPr>
            <a:spLocks noChangeArrowheads="1"/>
          </p:cNvSpPr>
          <p:nvPr/>
        </p:nvSpPr>
        <p:spPr bwMode="auto">
          <a:xfrm>
            <a:off x="855663" y="5486400"/>
            <a:ext cx="174625"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lang="en-US" sz="500" i="0">
                <a:solidFill>
                  <a:srgbClr val="000000"/>
                </a:solidFill>
              </a:rPr>
              <a:t> 0.046</a:t>
            </a:r>
            <a:endParaRPr lang="en-US" sz="4600" b="1">
              <a:solidFill>
                <a:srgbClr val="000000"/>
              </a:solidFill>
              <a:latin typeface="Times New Roman" charset="0"/>
            </a:endParaRPr>
          </a:p>
        </p:txBody>
      </p:sp>
      <p:sp>
        <p:nvSpPr>
          <p:cNvPr id="196937" name="Rectangle 333"/>
          <p:cNvSpPr>
            <a:spLocks noChangeArrowheads="1"/>
          </p:cNvSpPr>
          <p:nvPr/>
        </p:nvSpPr>
        <p:spPr bwMode="auto">
          <a:xfrm>
            <a:off x="1017588" y="5478463"/>
            <a:ext cx="1905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lang="en-US" sz="600" i="0">
                <a:solidFill>
                  <a:srgbClr val="000000"/>
                </a:solidFill>
                <a:latin typeface="Times New Roman" charset="0"/>
              </a:rPr>
              <a:t> </a:t>
            </a:r>
            <a:endParaRPr lang="en-US" sz="4600" b="1">
              <a:solidFill>
                <a:srgbClr val="000000"/>
              </a:solidFill>
              <a:latin typeface="Times New Roman" charset="0"/>
            </a:endParaRPr>
          </a:p>
        </p:txBody>
      </p:sp>
      <p:sp>
        <p:nvSpPr>
          <p:cNvPr id="196938" name="Line 334"/>
          <p:cNvSpPr>
            <a:spLocks noChangeShapeType="1"/>
          </p:cNvSpPr>
          <p:nvPr/>
        </p:nvSpPr>
        <p:spPr bwMode="auto">
          <a:xfrm flipH="1">
            <a:off x="1054100" y="5476875"/>
            <a:ext cx="7938" cy="158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939" name="Line 335"/>
          <p:cNvSpPr>
            <a:spLocks noChangeShapeType="1"/>
          </p:cNvSpPr>
          <p:nvPr/>
        </p:nvSpPr>
        <p:spPr bwMode="auto">
          <a:xfrm flipH="1">
            <a:off x="1054100" y="5443538"/>
            <a:ext cx="7938" cy="158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940" name="Line 336"/>
          <p:cNvSpPr>
            <a:spLocks noChangeShapeType="1"/>
          </p:cNvSpPr>
          <p:nvPr/>
        </p:nvSpPr>
        <p:spPr bwMode="auto">
          <a:xfrm flipH="1">
            <a:off x="1054100" y="5414963"/>
            <a:ext cx="7938" cy="158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941" name="Line 337"/>
          <p:cNvSpPr>
            <a:spLocks noChangeShapeType="1"/>
          </p:cNvSpPr>
          <p:nvPr/>
        </p:nvSpPr>
        <p:spPr bwMode="auto">
          <a:xfrm flipH="1">
            <a:off x="1054100" y="5383213"/>
            <a:ext cx="7938" cy="158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942" name="Line 338"/>
          <p:cNvSpPr>
            <a:spLocks noChangeShapeType="1"/>
          </p:cNvSpPr>
          <p:nvPr/>
        </p:nvSpPr>
        <p:spPr bwMode="auto">
          <a:xfrm flipH="1">
            <a:off x="1044575" y="5351463"/>
            <a:ext cx="17463" cy="158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943" name="Rectangle 339"/>
          <p:cNvSpPr>
            <a:spLocks noChangeArrowheads="1"/>
          </p:cNvSpPr>
          <p:nvPr/>
        </p:nvSpPr>
        <p:spPr bwMode="auto">
          <a:xfrm>
            <a:off x="855663" y="5322888"/>
            <a:ext cx="182562" cy="74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6944" name="Rectangle 340"/>
          <p:cNvSpPr>
            <a:spLocks noChangeArrowheads="1"/>
          </p:cNvSpPr>
          <p:nvPr/>
        </p:nvSpPr>
        <p:spPr bwMode="auto">
          <a:xfrm>
            <a:off x="855663" y="5332413"/>
            <a:ext cx="17462"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lang="en-US" sz="500" i="0">
                <a:solidFill>
                  <a:srgbClr val="000000"/>
                </a:solidFill>
              </a:rPr>
              <a:t> </a:t>
            </a:r>
            <a:endParaRPr lang="en-US" sz="4600" b="1">
              <a:solidFill>
                <a:srgbClr val="000000"/>
              </a:solidFill>
              <a:latin typeface="Times New Roman" charset="0"/>
            </a:endParaRPr>
          </a:p>
        </p:txBody>
      </p:sp>
      <p:sp>
        <p:nvSpPr>
          <p:cNvPr id="196945" name="Rectangle 341"/>
          <p:cNvSpPr>
            <a:spLocks noChangeArrowheads="1"/>
          </p:cNvSpPr>
          <p:nvPr/>
        </p:nvSpPr>
        <p:spPr bwMode="auto">
          <a:xfrm>
            <a:off x="871538" y="5332413"/>
            <a:ext cx="157162"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lang="en-US" sz="500" i="0">
                <a:solidFill>
                  <a:srgbClr val="000000"/>
                </a:solidFill>
              </a:rPr>
              <a:t>0.048</a:t>
            </a:r>
            <a:endParaRPr lang="en-US" sz="4600" b="1">
              <a:solidFill>
                <a:srgbClr val="000000"/>
              </a:solidFill>
              <a:latin typeface="Times New Roman" charset="0"/>
            </a:endParaRPr>
          </a:p>
        </p:txBody>
      </p:sp>
      <p:sp>
        <p:nvSpPr>
          <p:cNvPr id="196946" name="Rectangle 342"/>
          <p:cNvSpPr>
            <a:spLocks noChangeArrowheads="1"/>
          </p:cNvSpPr>
          <p:nvPr/>
        </p:nvSpPr>
        <p:spPr bwMode="auto">
          <a:xfrm>
            <a:off x="1017588" y="5324475"/>
            <a:ext cx="1905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lang="en-US" sz="600" i="0">
                <a:solidFill>
                  <a:srgbClr val="000000"/>
                </a:solidFill>
                <a:latin typeface="Times New Roman" charset="0"/>
              </a:rPr>
              <a:t> </a:t>
            </a:r>
            <a:endParaRPr lang="en-US" sz="4600" b="1">
              <a:solidFill>
                <a:srgbClr val="000000"/>
              </a:solidFill>
              <a:latin typeface="Times New Roman" charset="0"/>
            </a:endParaRPr>
          </a:p>
        </p:txBody>
      </p:sp>
      <p:sp>
        <p:nvSpPr>
          <p:cNvPr id="196947" name="Line 343"/>
          <p:cNvSpPr>
            <a:spLocks noChangeShapeType="1"/>
          </p:cNvSpPr>
          <p:nvPr/>
        </p:nvSpPr>
        <p:spPr bwMode="auto">
          <a:xfrm flipH="1">
            <a:off x="1054100" y="5322888"/>
            <a:ext cx="7938" cy="158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948" name="Line 344"/>
          <p:cNvSpPr>
            <a:spLocks noChangeShapeType="1"/>
          </p:cNvSpPr>
          <p:nvPr/>
        </p:nvSpPr>
        <p:spPr bwMode="auto">
          <a:xfrm flipH="1">
            <a:off x="1054100" y="5291138"/>
            <a:ext cx="7938" cy="158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949" name="Line 345"/>
          <p:cNvSpPr>
            <a:spLocks noChangeShapeType="1"/>
          </p:cNvSpPr>
          <p:nvPr/>
        </p:nvSpPr>
        <p:spPr bwMode="auto">
          <a:xfrm flipH="1">
            <a:off x="1054100" y="5257800"/>
            <a:ext cx="7938" cy="158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950" name="Line 346"/>
          <p:cNvSpPr>
            <a:spLocks noChangeShapeType="1"/>
          </p:cNvSpPr>
          <p:nvPr/>
        </p:nvSpPr>
        <p:spPr bwMode="auto">
          <a:xfrm flipH="1">
            <a:off x="1054100" y="5229225"/>
            <a:ext cx="7938" cy="158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951" name="Line 347"/>
          <p:cNvSpPr>
            <a:spLocks noChangeShapeType="1"/>
          </p:cNvSpPr>
          <p:nvPr/>
        </p:nvSpPr>
        <p:spPr bwMode="auto">
          <a:xfrm flipH="1">
            <a:off x="1044575" y="5197475"/>
            <a:ext cx="17463" cy="158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952" name="Rectangle 348"/>
          <p:cNvSpPr>
            <a:spLocks noChangeArrowheads="1"/>
          </p:cNvSpPr>
          <p:nvPr/>
        </p:nvSpPr>
        <p:spPr bwMode="auto">
          <a:xfrm>
            <a:off x="855663" y="5168900"/>
            <a:ext cx="182562"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6953" name="Rectangle 349"/>
          <p:cNvSpPr>
            <a:spLocks noChangeArrowheads="1"/>
          </p:cNvSpPr>
          <p:nvPr/>
        </p:nvSpPr>
        <p:spPr bwMode="auto">
          <a:xfrm>
            <a:off x="855663" y="5180013"/>
            <a:ext cx="174625"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lang="en-US" sz="500" i="0">
                <a:solidFill>
                  <a:srgbClr val="000000"/>
                </a:solidFill>
              </a:rPr>
              <a:t> 0.050</a:t>
            </a:r>
            <a:endParaRPr lang="en-US" sz="4600" b="1">
              <a:solidFill>
                <a:srgbClr val="000000"/>
              </a:solidFill>
              <a:latin typeface="Times New Roman" charset="0"/>
            </a:endParaRPr>
          </a:p>
        </p:txBody>
      </p:sp>
      <p:sp>
        <p:nvSpPr>
          <p:cNvPr id="196954" name="Rectangle 350"/>
          <p:cNvSpPr>
            <a:spLocks noChangeArrowheads="1"/>
          </p:cNvSpPr>
          <p:nvPr/>
        </p:nvSpPr>
        <p:spPr bwMode="auto">
          <a:xfrm>
            <a:off x="1017588" y="5170488"/>
            <a:ext cx="1905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lang="en-US" sz="600" i="0">
                <a:solidFill>
                  <a:srgbClr val="000000"/>
                </a:solidFill>
                <a:latin typeface="Times New Roman" charset="0"/>
              </a:rPr>
              <a:t> </a:t>
            </a:r>
            <a:endParaRPr lang="en-US" sz="4600" b="1">
              <a:solidFill>
                <a:srgbClr val="000000"/>
              </a:solidFill>
              <a:latin typeface="Times New Roman" charset="0"/>
            </a:endParaRPr>
          </a:p>
        </p:txBody>
      </p:sp>
      <p:sp>
        <p:nvSpPr>
          <p:cNvPr id="196955" name="Line 351"/>
          <p:cNvSpPr>
            <a:spLocks noChangeShapeType="1"/>
          </p:cNvSpPr>
          <p:nvPr/>
        </p:nvSpPr>
        <p:spPr bwMode="auto">
          <a:xfrm flipH="1">
            <a:off x="1054100" y="5165725"/>
            <a:ext cx="7938" cy="158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956" name="Line 352"/>
          <p:cNvSpPr>
            <a:spLocks noChangeShapeType="1"/>
          </p:cNvSpPr>
          <p:nvPr/>
        </p:nvSpPr>
        <p:spPr bwMode="auto">
          <a:xfrm flipH="1">
            <a:off x="1054100" y="5137150"/>
            <a:ext cx="7938" cy="158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957" name="Line 353"/>
          <p:cNvSpPr>
            <a:spLocks noChangeShapeType="1"/>
          </p:cNvSpPr>
          <p:nvPr/>
        </p:nvSpPr>
        <p:spPr bwMode="auto">
          <a:xfrm flipH="1">
            <a:off x="1054100" y="5105400"/>
            <a:ext cx="7938" cy="158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958" name="Line 354"/>
          <p:cNvSpPr>
            <a:spLocks noChangeShapeType="1"/>
          </p:cNvSpPr>
          <p:nvPr/>
        </p:nvSpPr>
        <p:spPr bwMode="auto">
          <a:xfrm flipH="1">
            <a:off x="1054100" y="5072063"/>
            <a:ext cx="7938" cy="158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959" name="Line 355"/>
          <p:cNvSpPr>
            <a:spLocks noChangeShapeType="1"/>
          </p:cNvSpPr>
          <p:nvPr/>
        </p:nvSpPr>
        <p:spPr bwMode="auto">
          <a:xfrm flipH="1">
            <a:off x="1044575" y="5043488"/>
            <a:ext cx="17463" cy="158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960" name="Rectangle 356"/>
          <p:cNvSpPr>
            <a:spLocks noChangeArrowheads="1"/>
          </p:cNvSpPr>
          <p:nvPr/>
        </p:nvSpPr>
        <p:spPr bwMode="auto">
          <a:xfrm>
            <a:off x="855663" y="5016500"/>
            <a:ext cx="182562"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6961" name="Rectangle 357"/>
          <p:cNvSpPr>
            <a:spLocks noChangeArrowheads="1"/>
          </p:cNvSpPr>
          <p:nvPr/>
        </p:nvSpPr>
        <p:spPr bwMode="auto">
          <a:xfrm>
            <a:off x="855663" y="5027613"/>
            <a:ext cx="174625"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lang="en-US" sz="500" i="0">
                <a:solidFill>
                  <a:srgbClr val="000000"/>
                </a:solidFill>
              </a:rPr>
              <a:t> 0.052</a:t>
            </a:r>
            <a:endParaRPr lang="en-US" sz="4600" b="1">
              <a:solidFill>
                <a:srgbClr val="000000"/>
              </a:solidFill>
              <a:latin typeface="Times New Roman" charset="0"/>
            </a:endParaRPr>
          </a:p>
        </p:txBody>
      </p:sp>
      <p:sp>
        <p:nvSpPr>
          <p:cNvPr id="196962" name="Rectangle 358"/>
          <p:cNvSpPr>
            <a:spLocks noChangeArrowheads="1"/>
          </p:cNvSpPr>
          <p:nvPr/>
        </p:nvSpPr>
        <p:spPr bwMode="auto">
          <a:xfrm>
            <a:off x="1017588" y="5018088"/>
            <a:ext cx="1905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lang="en-US" sz="600" i="0">
                <a:solidFill>
                  <a:srgbClr val="000000"/>
                </a:solidFill>
                <a:latin typeface="Times New Roman" charset="0"/>
              </a:rPr>
              <a:t> </a:t>
            </a:r>
            <a:endParaRPr lang="en-US" sz="4600" b="1">
              <a:solidFill>
                <a:srgbClr val="000000"/>
              </a:solidFill>
              <a:latin typeface="Times New Roman" charset="0"/>
            </a:endParaRPr>
          </a:p>
        </p:txBody>
      </p:sp>
      <p:sp>
        <p:nvSpPr>
          <p:cNvPr id="196963" name="Line 359"/>
          <p:cNvSpPr>
            <a:spLocks noChangeShapeType="1"/>
          </p:cNvSpPr>
          <p:nvPr/>
        </p:nvSpPr>
        <p:spPr bwMode="auto">
          <a:xfrm flipH="1">
            <a:off x="1054100" y="5011738"/>
            <a:ext cx="7938" cy="158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964" name="Line 360"/>
          <p:cNvSpPr>
            <a:spLocks noChangeShapeType="1"/>
          </p:cNvSpPr>
          <p:nvPr/>
        </p:nvSpPr>
        <p:spPr bwMode="auto">
          <a:xfrm flipH="1">
            <a:off x="1054100" y="4983163"/>
            <a:ext cx="7938" cy="158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965" name="Line 361"/>
          <p:cNvSpPr>
            <a:spLocks noChangeShapeType="1"/>
          </p:cNvSpPr>
          <p:nvPr/>
        </p:nvSpPr>
        <p:spPr bwMode="auto">
          <a:xfrm flipH="1">
            <a:off x="1054100" y="4951413"/>
            <a:ext cx="7938" cy="158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966" name="Line 362"/>
          <p:cNvSpPr>
            <a:spLocks noChangeShapeType="1"/>
          </p:cNvSpPr>
          <p:nvPr/>
        </p:nvSpPr>
        <p:spPr bwMode="auto">
          <a:xfrm flipH="1">
            <a:off x="1054100" y="4919663"/>
            <a:ext cx="7938" cy="158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967" name="Line 363"/>
          <p:cNvSpPr>
            <a:spLocks noChangeShapeType="1"/>
          </p:cNvSpPr>
          <p:nvPr/>
        </p:nvSpPr>
        <p:spPr bwMode="auto">
          <a:xfrm flipH="1">
            <a:off x="1044575" y="4891088"/>
            <a:ext cx="17463" cy="158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968" name="Rectangle 364"/>
          <p:cNvSpPr>
            <a:spLocks noChangeArrowheads="1"/>
          </p:cNvSpPr>
          <p:nvPr/>
        </p:nvSpPr>
        <p:spPr bwMode="auto">
          <a:xfrm>
            <a:off x="855663" y="4862513"/>
            <a:ext cx="182562"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6969" name="Rectangle 365"/>
          <p:cNvSpPr>
            <a:spLocks noChangeArrowheads="1"/>
          </p:cNvSpPr>
          <p:nvPr/>
        </p:nvSpPr>
        <p:spPr bwMode="auto">
          <a:xfrm>
            <a:off x="855663" y="4873625"/>
            <a:ext cx="174625"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lang="en-US" sz="500" i="0">
                <a:solidFill>
                  <a:srgbClr val="000000"/>
                </a:solidFill>
              </a:rPr>
              <a:t> 0.054</a:t>
            </a:r>
            <a:endParaRPr lang="en-US" sz="4600" b="1">
              <a:solidFill>
                <a:srgbClr val="000000"/>
              </a:solidFill>
              <a:latin typeface="Times New Roman" charset="0"/>
            </a:endParaRPr>
          </a:p>
        </p:txBody>
      </p:sp>
      <p:sp>
        <p:nvSpPr>
          <p:cNvPr id="196970" name="Rectangle 366"/>
          <p:cNvSpPr>
            <a:spLocks noChangeArrowheads="1"/>
          </p:cNvSpPr>
          <p:nvPr/>
        </p:nvSpPr>
        <p:spPr bwMode="auto">
          <a:xfrm>
            <a:off x="1017588" y="4864100"/>
            <a:ext cx="1905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lang="en-US" sz="600" i="0">
                <a:solidFill>
                  <a:srgbClr val="000000"/>
                </a:solidFill>
                <a:latin typeface="Times New Roman" charset="0"/>
              </a:rPr>
              <a:t> </a:t>
            </a:r>
            <a:endParaRPr lang="en-US" sz="4600" b="1">
              <a:solidFill>
                <a:srgbClr val="000000"/>
              </a:solidFill>
              <a:latin typeface="Times New Roman" charset="0"/>
            </a:endParaRPr>
          </a:p>
        </p:txBody>
      </p:sp>
      <p:sp>
        <p:nvSpPr>
          <p:cNvPr id="196971" name="Line 367"/>
          <p:cNvSpPr>
            <a:spLocks noChangeShapeType="1"/>
          </p:cNvSpPr>
          <p:nvPr/>
        </p:nvSpPr>
        <p:spPr bwMode="auto">
          <a:xfrm flipH="1">
            <a:off x="1054100" y="4857750"/>
            <a:ext cx="7938" cy="158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972" name="Line 368"/>
          <p:cNvSpPr>
            <a:spLocks noChangeShapeType="1"/>
          </p:cNvSpPr>
          <p:nvPr/>
        </p:nvSpPr>
        <p:spPr bwMode="auto">
          <a:xfrm flipH="1">
            <a:off x="1054100" y="4826000"/>
            <a:ext cx="7938" cy="158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973" name="Line 369"/>
          <p:cNvSpPr>
            <a:spLocks noChangeShapeType="1"/>
          </p:cNvSpPr>
          <p:nvPr/>
        </p:nvSpPr>
        <p:spPr bwMode="auto">
          <a:xfrm flipH="1">
            <a:off x="1054100" y="4797425"/>
            <a:ext cx="7938" cy="158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974" name="Line 370"/>
          <p:cNvSpPr>
            <a:spLocks noChangeShapeType="1"/>
          </p:cNvSpPr>
          <p:nvPr/>
        </p:nvSpPr>
        <p:spPr bwMode="auto">
          <a:xfrm flipH="1">
            <a:off x="1054100" y="4765675"/>
            <a:ext cx="7938" cy="158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975" name="Line 371"/>
          <p:cNvSpPr>
            <a:spLocks noChangeShapeType="1"/>
          </p:cNvSpPr>
          <p:nvPr/>
        </p:nvSpPr>
        <p:spPr bwMode="auto">
          <a:xfrm flipH="1">
            <a:off x="1044575" y="4733925"/>
            <a:ext cx="17463" cy="158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976" name="Rectangle 372"/>
          <p:cNvSpPr>
            <a:spLocks noChangeArrowheads="1"/>
          </p:cNvSpPr>
          <p:nvPr/>
        </p:nvSpPr>
        <p:spPr bwMode="auto">
          <a:xfrm>
            <a:off x="855663" y="4705350"/>
            <a:ext cx="182562"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6977" name="Rectangle 373"/>
          <p:cNvSpPr>
            <a:spLocks noChangeArrowheads="1"/>
          </p:cNvSpPr>
          <p:nvPr/>
        </p:nvSpPr>
        <p:spPr bwMode="auto">
          <a:xfrm>
            <a:off x="855663" y="4716463"/>
            <a:ext cx="174625"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lang="en-US" sz="500" i="0">
                <a:solidFill>
                  <a:srgbClr val="000000"/>
                </a:solidFill>
              </a:rPr>
              <a:t> 0.056</a:t>
            </a:r>
            <a:endParaRPr lang="en-US" sz="4600" b="1">
              <a:solidFill>
                <a:srgbClr val="000000"/>
              </a:solidFill>
              <a:latin typeface="Times New Roman" charset="0"/>
            </a:endParaRPr>
          </a:p>
        </p:txBody>
      </p:sp>
      <p:sp>
        <p:nvSpPr>
          <p:cNvPr id="196978" name="Rectangle 374"/>
          <p:cNvSpPr>
            <a:spLocks noChangeArrowheads="1"/>
          </p:cNvSpPr>
          <p:nvPr/>
        </p:nvSpPr>
        <p:spPr bwMode="auto">
          <a:xfrm>
            <a:off x="1017588" y="4706938"/>
            <a:ext cx="1905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lang="en-US" sz="600" i="0">
                <a:solidFill>
                  <a:srgbClr val="000000"/>
                </a:solidFill>
                <a:latin typeface="Times New Roman" charset="0"/>
              </a:rPr>
              <a:t> </a:t>
            </a:r>
            <a:endParaRPr lang="en-US" sz="4600" b="1">
              <a:solidFill>
                <a:srgbClr val="000000"/>
              </a:solidFill>
              <a:latin typeface="Times New Roman" charset="0"/>
            </a:endParaRPr>
          </a:p>
        </p:txBody>
      </p:sp>
      <p:sp>
        <p:nvSpPr>
          <p:cNvPr id="196979" name="Line 375"/>
          <p:cNvSpPr>
            <a:spLocks noChangeShapeType="1"/>
          </p:cNvSpPr>
          <p:nvPr/>
        </p:nvSpPr>
        <p:spPr bwMode="auto">
          <a:xfrm flipH="1">
            <a:off x="1054100" y="4705350"/>
            <a:ext cx="7938" cy="158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980" name="Line 376"/>
          <p:cNvSpPr>
            <a:spLocks noChangeShapeType="1"/>
          </p:cNvSpPr>
          <p:nvPr/>
        </p:nvSpPr>
        <p:spPr bwMode="auto">
          <a:xfrm flipH="1">
            <a:off x="1054100" y="4672013"/>
            <a:ext cx="7938" cy="158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981" name="Line 377"/>
          <p:cNvSpPr>
            <a:spLocks noChangeShapeType="1"/>
          </p:cNvSpPr>
          <p:nvPr/>
        </p:nvSpPr>
        <p:spPr bwMode="auto">
          <a:xfrm flipH="1">
            <a:off x="1054100" y="4641850"/>
            <a:ext cx="7938" cy="158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982" name="Line 378"/>
          <p:cNvSpPr>
            <a:spLocks noChangeShapeType="1"/>
          </p:cNvSpPr>
          <p:nvPr/>
        </p:nvSpPr>
        <p:spPr bwMode="auto">
          <a:xfrm flipH="1">
            <a:off x="1054100" y="4611688"/>
            <a:ext cx="7938" cy="158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983" name="Line 379"/>
          <p:cNvSpPr>
            <a:spLocks noChangeShapeType="1"/>
          </p:cNvSpPr>
          <p:nvPr/>
        </p:nvSpPr>
        <p:spPr bwMode="auto">
          <a:xfrm flipH="1">
            <a:off x="1044575" y="4579938"/>
            <a:ext cx="17463" cy="158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984" name="Rectangle 380"/>
          <p:cNvSpPr>
            <a:spLocks noChangeArrowheads="1"/>
          </p:cNvSpPr>
          <p:nvPr/>
        </p:nvSpPr>
        <p:spPr bwMode="auto">
          <a:xfrm>
            <a:off x="855663" y="4551363"/>
            <a:ext cx="182562"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6985" name="Rectangle 381"/>
          <p:cNvSpPr>
            <a:spLocks noChangeArrowheads="1"/>
          </p:cNvSpPr>
          <p:nvPr/>
        </p:nvSpPr>
        <p:spPr bwMode="auto">
          <a:xfrm>
            <a:off x="855663" y="4562475"/>
            <a:ext cx="174625"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lang="en-US" sz="500" i="0">
                <a:solidFill>
                  <a:srgbClr val="000000"/>
                </a:solidFill>
              </a:rPr>
              <a:t> 0.058</a:t>
            </a:r>
            <a:endParaRPr lang="en-US" sz="4600" b="1">
              <a:solidFill>
                <a:srgbClr val="000000"/>
              </a:solidFill>
              <a:latin typeface="Times New Roman" charset="0"/>
            </a:endParaRPr>
          </a:p>
        </p:txBody>
      </p:sp>
      <p:sp>
        <p:nvSpPr>
          <p:cNvPr id="196986" name="Rectangle 382"/>
          <p:cNvSpPr>
            <a:spLocks noChangeArrowheads="1"/>
          </p:cNvSpPr>
          <p:nvPr/>
        </p:nvSpPr>
        <p:spPr bwMode="auto">
          <a:xfrm>
            <a:off x="1017588" y="4552950"/>
            <a:ext cx="1905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lang="en-US" sz="600" i="0">
                <a:solidFill>
                  <a:srgbClr val="000000"/>
                </a:solidFill>
                <a:latin typeface="Times New Roman" charset="0"/>
              </a:rPr>
              <a:t> </a:t>
            </a:r>
            <a:endParaRPr lang="en-US" sz="4600" b="1">
              <a:solidFill>
                <a:srgbClr val="000000"/>
              </a:solidFill>
              <a:latin typeface="Times New Roman" charset="0"/>
            </a:endParaRPr>
          </a:p>
        </p:txBody>
      </p:sp>
      <p:sp>
        <p:nvSpPr>
          <p:cNvPr id="196987" name="Line 383"/>
          <p:cNvSpPr>
            <a:spLocks noChangeShapeType="1"/>
          </p:cNvSpPr>
          <p:nvPr/>
        </p:nvSpPr>
        <p:spPr bwMode="auto">
          <a:xfrm flipH="1">
            <a:off x="1054100" y="4551363"/>
            <a:ext cx="7938" cy="158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988" name="Line 384"/>
          <p:cNvSpPr>
            <a:spLocks noChangeShapeType="1"/>
          </p:cNvSpPr>
          <p:nvPr/>
        </p:nvSpPr>
        <p:spPr bwMode="auto">
          <a:xfrm flipH="1">
            <a:off x="1054100" y="4519613"/>
            <a:ext cx="7938" cy="158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989" name="Line 385"/>
          <p:cNvSpPr>
            <a:spLocks noChangeShapeType="1"/>
          </p:cNvSpPr>
          <p:nvPr/>
        </p:nvSpPr>
        <p:spPr bwMode="auto">
          <a:xfrm flipH="1">
            <a:off x="1054100" y="4487863"/>
            <a:ext cx="7938" cy="158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990" name="Line 386"/>
          <p:cNvSpPr>
            <a:spLocks noChangeShapeType="1"/>
          </p:cNvSpPr>
          <p:nvPr/>
        </p:nvSpPr>
        <p:spPr bwMode="auto">
          <a:xfrm flipH="1">
            <a:off x="1054100" y="4459288"/>
            <a:ext cx="7938" cy="158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991" name="Line 387"/>
          <p:cNvSpPr>
            <a:spLocks noChangeShapeType="1"/>
          </p:cNvSpPr>
          <p:nvPr/>
        </p:nvSpPr>
        <p:spPr bwMode="auto">
          <a:xfrm flipH="1">
            <a:off x="1044575" y="4427538"/>
            <a:ext cx="17463" cy="158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992" name="Rectangle 388"/>
          <p:cNvSpPr>
            <a:spLocks noChangeArrowheads="1"/>
          </p:cNvSpPr>
          <p:nvPr/>
        </p:nvSpPr>
        <p:spPr bwMode="auto">
          <a:xfrm>
            <a:off x="855663" y="4398963"/>
            <a:ext cx="182562" cy="7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6993" name="Rectangle 389"/>
          <p:cNvSpPr>
            <a:spLocks noChangeArrowheads="1"/>
          </p:cNvSpPr>
          <p:nvPr/>
        </p:nvSpPr>
        <p:spPr bwMode="auto">
          <a:xfrm>
            <a:off x="855663" y="4408488"/>
            <a:ext cx="174625"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lang="en-US" sz="500" i="0">
                <a:solidFill>
                  <a:srgbClr val="000000"/>
                </a:solidFill>
              </a:rPr>
              <a:t> 0.060</a:t>
            </a:r>
            <a:endParaRPr lang="en-US" sz="4600" b="1">
              <a:solidFill>
                <a:srgbClr val="000000"/>
              </a:solidFill>
              <a:latin typeface="Times New Roman" charset="0"/>
            </a:endParaRPr>
          </a:p>
        </p:txBody>
      </p:sp>
      <p:sp>
        <p:nvSpPr>
          <p:cNvPr id="196994" name="Rectangle 390"/>
          <p:cNvSpPr>
            <a:spLocks noChangeArrowheads="1"/>
          </p:cNvSpPr>
          <p:nvPr/>
        </p:nvSpPr>
        <p:spPr bwMode="auto">
          <a:xfrm>
            <a:off x="1017588" y="4400550"/>
            <a:ext cx="1905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lang="en-US" sz="600" i="0">
                <a:solidFill>
                  <a:srgbClr val="000000"/>
                </a:solidFill>
                <a:latin typeface="Times New Roman" charset="0"/>
              </a:rPr>
              <a:t> </a:t>
            </a:r>
            <a:endParaRPr lang="en-US" sz="4600" b="1">
              <a:solidFill>
                <a:srgbClr val="000000"/>
              </a:solidFill>
              <a:latin typeface="Times New Roman" charset="0"/>
            </a:endParaRPr>
          </a:p>
        </p:txBody>
      </p:sp>
      <p:sp>
        <p:nvSpPr>
          <p:cNvPr id="196995" name="Line 391"/>
          <p:cNvSpPr>
            <a:spLocks noChangeShapeType="1"/>
          </p:cNvSpPr>
          <p:nvPr/>
        </p:nvSpPr>
        <p:spPr bwMode="auto">
          <a:xfrm flipH="1">
            <a:off x="1054100" y="4394200"/>
            <a:ext cx="7938" cy="158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996" name="Line 392"/>
          <p:cNvSpPr>
            <a:spLocks noChangeShapeType="1"/>
          </p:cNvSpPr>
          <p:nvPr/>
        </p:nvSpPr>
        <p:spPr bwMode="auto">
          <a:xfrm flipH="1">
            <a:off x="1054100" y="4365625"/>
            <a:ext cx="7938" cy="158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997" name="Line 393"/>
          <p:cNvSpPr>
            <a:spLocks noChangeShapeType="1"/>
          </p:cNvSpPr>
          <p:nvPr/>
        </p:nvSpPr>
        <p:spPr bwMode="auto">
          <a:xfrm flipH="1">
            <a:off x="1054100" y="4333875"/>
            <a:ext cx="7938" cy="158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998" name="Line 394"/>
          <p:cNvSpPr>
            <a:spLocks noChangeShapeType="1"/>
          </p:cNvSpPr>
          <p:nvPr/>
        </p:nvSpPr>
        <p:spPr bwMode="auto">
          <a:xfrm flipH="1">
            <a:off x="1054100" y="4302125"/>
            <a:ext cx="7938" cy="158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999" name="Line 395"/>
          <p:cNvSpPr>
            <a:spLocks noChangeShapeType="1"/>
          </p:cNvSpPr>
          <p:nvPr/>
        </p:nvSpPr>
        <p:spPr bwMode="auto">
          <a:xfrm flipH="1">
            <a:off x="1044575" y="4273550"/>
            <a:ext cx="17463" cy="158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7000" name="Rectangle 396"/>
          <p:cNvSpPr>
            <a:spLocks noChangeArrowheads="1"/>
          </p:cNvSpPr>
          <p:nvPr/>
        </p:nvSpPr>
        <p:spPr bwMode="auto">
          <a:xfrm>
            <a:off x="855663" y="4244975"/>
            <a:ext cx="182562"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7001" name="Rectangle 397"/>
          <p:cNvSpPr>
            <a:spLocks noChangeArrowheads="1"/>
          </p:cNvSpPr>
          <p:nvPr/>
        </p:nvSpPr>
        <p:spPr bwMode="auto">
          <a:xfrm>
            <a:off x="855663" y="4256088"/>
            <a:ext cx="174625"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lang="en-US" sz="500" i="0">
                <a:solidFill>
                  <a:srgbClr val="000000"/>
                </a:solidFill>
              </a:rPr>
              <a:t> 0.062</a:t>
            </a:r>
            <a:endParaRPr lang="en-US" sz="4600" b="1">
              <a:solidFill>
                <a:srgbClr val="000000"/>
              </a:solidFill>
              <a:latin typeface="Times New Roman" charset="0"/>
            </a:endParaRPr>
          </a:p>
        </p:txBody>
      </p:sp>
      <p:sp>
        <p:nvSpPr>
          <p:cNvPr id="197002" name="Rectangle 398"/>
          <p:cNvSpPr>
            <a:spLocks noChangeArrowheads="1"/>
          </p:cNvSpPr>
          <p:nvPr/>
        </p:nvSpPr>
        <p:spPr bwMode="auto">
          <a:xfrm>
            <a:off x="1017588" y="4246563"/>
            <a:ext cx="1905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lang="en-US" sz="600" i="0">
                <a:solidFill>
                  <a:srgbClr val="000000"/>
                </a:solidFill>
                <a:latin typeface="Times New Roman" charset="0"/>
              </a:rPr>
              <a:t> </a:t>
            </a:r>
            <a:endParaRPr lang="en-US" sz="4600" b="1">
              <a:solidFill>
                <a:srgbClr val="000000"/>
              </a:solidFill>
              <a:latin typeface="Times New Roman" charset="0"/>
            </a:endParaRPr>
          </a:p>
        </p:txBody>
      </p:sp>
      <p:sp>
        <p:nvSpPr>
          <p:cNvPr id="197003" name="Line 399"/>
          <p:cNvSpPr>
            <a:spLocks noChangeShapeType="1"/>
          </p:cNvSpPr>
          <p:nvPr/>
        </p:nvSpPr>
        <p:spPr bwMode="auto">
          <a:xfrm flipH="1">
            <a:off x="1054100" y="4241800"/>
            <a:ext cx="7938" cy="158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7004" name="Line 400"/>
          <p:cNvSpPr>
            <a:spLocks noChangeShapeType="1"/>
          </p:cNvSpPr>
          <p:nvPr/>
        </p:nvSpPr>
        <p:spPr bwMode="auto">
          <a:xfrm flipH="1">
            <a:off x="1054100" y="4208463"/>
            <a:ext cx="7938" cy="158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7005" name="Line 401"/>
          <p:cNvSpPr>
            <a:spLocks noChangeShapeType="1"/>
          </p:cNvSpPr>
          <p:nvPr/>
        </p:nvSpPr>
        <p:spPr bwMode="auto">
          <a:xfrm flipH="1">
            <a:off x="1054100" y="4179888"/>
            <a:ext cx="7938" cy="158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7006" name="Line 402"/>
          <p:cNvSpPr>
            <a:spLocks noChangeShapeType="1"/>
          </p:cNvSpPr>
          <p:nvPr/>
        </p:nvSpPr>
        <p:spPr bwMode="auto">
          <a:xfrm flipH="1">
            <a:off x="1054100" y="4148138"/>
            <a:ext cx="7938" cy="158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7007" name="Line 403"/>
          <p:cNvSpPr>
            <a:spLocks noChangeShapeType="1"/>
          </p:cNvSpPr>
          <p:nvPr/>
        </p:nvSpPr>
        <p:spPr bwMode="auto">
          <a:xfrm>
            <a:off x="1054100" y="6161088"/>
            <a:ext cx="3306763" cy="1587"/>
          </a:xfrm>
          <a:prstGeom prst="line">
            <a:avLst/>
          </a:prstGeom>
          <a:noFill/>
          <a:ln w="3175">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7008" name="Line 404"/>
          <p:cNvSpPr>
            <a:spLocks noChangeShapeType="1"/>
          </p:cNvSpPr>
          <p:nvPr/>
        </p:nvSpPr>
        <p:spPr bwMode="auto">
          <a:xfrm>
            <a:off x="1054100" y="6162675"/>
            <a:ext cx="3306763" cy="3175"/>
          </a:xfrm>
          <a:prstGeom prst="line">
            <a:avLst/>
          </a:prstGeom>
          <a:noFill/>
          <a:ln w="3175">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7009" name="Line 405"/>
          <p:cNvSpPr>
            <a:spLocks noChangeShapeType="1"/>
          </p:cNvSpPr>
          <p:nvPr/>
        </p:nvSpPr>
        <p:spPr bwMode="auto">
          <a:xfrm>
            <a:off x="1054100" y="6167438"/>
            <a:ext cx="3306763" cy="1587"/>
          </a:xfrm>
          <a:prstGeom prst="line">
            <a:avLst/>
          </a:prstGeom>
          <a:noFill/>
          <a:ln w="3175">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7010" name="Line 406"/>
          <p:cNvSpPr>
            <a:spLocks noChangeShapeType="1"/>
          </p:cNvSpPr>
          <p:nvPr/>
        </p:nvSpPr>
        <p:spPr bwMode="auto">
          <a:xfrm>
            <a:off x="1062038" y="6161088"/>
            <a:ext cx="1587" cy="1428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7011" name="Rectangle 407"/>
          <p:cNvSpPr>
            <a:spLocks noChangeArrowheads="1"/>
          </p:cNvSpPr>
          <p:nvPr/>
        </p:nvSpPr>
        <p:spPr bwMode="auto">
          <a:xfrm>
            <a:off x="977900" y="6181725"/>
            <a:ext cx="168275"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7012" name="Rectangle 408"/>
          <p:cNvSpPr>
            <a:spLocks noChangeArrowheads="1"/>
          </p:cNvSpPr>
          <p:nvPr/>
        </p:nvSpPr>
        <p:spPr bwMode="auto">
          <a:xfrm>
            <a:off x="977900" y="6192838"/>
            <a:ext cx="157163"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lang="en-US" sz="500" i="0">
                <a:solidFill>
                  <a:srgbClr val="000000"/>
                </a:solidFill>
              </a:rPr>
              <a:t> 1.2   </a:t>
            </a:r>
            <a:endParaRPr lang="en-US" sz="4600" b="1">
              <a:solidFill>
                <a:srgbClr val="000000"/>
              </a:solidFill>
              <a:latin typeface="Times New Roman" charset="0"/>
            </a:endParaRPr>
          </a:p>
        </p:txBody>
      </p:sp>
      <p:sp>
        <p:nvSpPr>
          <p:cNvPr id="197013" name="Rectangle 409"/>
          <p:cNvSpPr>
            <a:spLocks noChangeArrowheads="1"/>
          </p:cNvSpPr>
          <p:nvPr/>
        </p:nvSpPr>
        <p:spPr bwMode="auto">
          <a:xfrm>
            <a:off x="1123950" y="6183313"/>
            <a:ext cx="1905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lang="en-US" sz="600" i="0">
                <a:solidFill>
                  <a:srgbClr val="000000"/>
                </a:solidFill>
                <a:latin typeface="Times New Roman" charset="0"/>
              </a:rPr>
              <a:t> </a:t>
            </a:r>
            <a:endParaRPr lang="en-US" sz="4600" b="1">
              <a:solidFill>
                <a:srgbClr val="000000"/>
              </a:solidFill>
              <a:latin typeface="Times New Roman" charset="0"/>
            </a:endParaRPr>
          </a:p>
        </p:txBody>
      </p:sp>
      <p:sp>
        <p:nvSpPr>
          <p:cNvPr id="197014" name="Line 410"/>
          <p:cNvSpPr>
            <a:spLocks noChangeShapeType="1"/>
          </p:cNvSpPr>
          <p:nvPr/>
        </p:nvSpPr>
        <p:spPr bwMode="auto">
          <a:xfrm>
            <a:off x="1114425" y="6161088"/>
            <a:ext cx="1588" cy="635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7015" name="Line 411"/>
          <p:cNvSpPr>
            <a:spLocks noChangeShapeType="1"/>
          </p:cNvSpPr>
          <p:nvPr/>
        </p:nvSpPr>
        <p:spPr bwMode="auto">
          <a:xfrm>
            <a:off x="1168400" y="6161088"/>
            <a:ext cx="1588" cy="635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7016" name="Line 412"/>
          <p:cNvSpPr>
            <a:spLocks noChangeShapeType="1"/>
          </p:cNvSpPr>
          <p:nvPr/>
        </p:nvSpPr>
        <p:spPr bwMode="auto">
          <a:xfrm>
            <a:off x="1225550" y="6161088"/>
            <a:ext cx="1588" cy="635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7017" name="Line 413"/>
          <p:cNvSpPr>
            <a:spLocks noChangeShapeType="1"/>
          </p:cNvSpPr>
          <p:nvPr/>
        </p:nvSpPr>
        <p:spPr bwMode="auto">
          <a:xfrm>
            <a:off x="1279525" y="6161088"/>
            <a:ext cx="1588" cy="635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7018" name="Line 414"/>
          <p:cNvSpPr>
            <a:spLocks noChangeShapeType="1"/>
          </p:cNvSpPr>
          <p:nvPr/>
        </p:nvSpPr>
        <p:spPr bwMode="auto">
          <a:xfrm>
            <a:off x="1336675" y="6161088"/>
            <a:ext cx="1588" cy="1428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7019" name="Rectangle 415"/>
          <p:cNvSpPr>
            <a:spLocks noChangeArrowheads="1"/>
          </p:cNvSpPr>
          <p:nvPr/>
        </p:nvSpPr>
        <p:spPr bwMode="auto">
          <a:xfrm>
            <a:off x="1252538" y="6181725"/>
            <a:ext cx="168275"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7020" name="Rectangle 416"/>
          <p:cNvSpPr>
            <a:spLocks noChangeArrowheads="1"/>
          </p:cNvSpPr>
          <p:nvPr/>
        </p:nvSpPr>
        <p:spPr bwMode="auto">
          <a:xfrm>
            <a:off x="1252538" y="6192838"/>
            <a:ext cx="157162"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lang="en-US" sz="500" i="0">
                <a:solidFill>
                  <a:srgbClr val="000000"/>
                </a:solidFill>
              </a:rPr>
              <a:t> 1.3   </a:t>
            </a:r>
            <a:endParaRPr lang="en-US" sz="4600" b="1">
              <a:solidFill>
                <a:srgbClr val="000000"/>
              </a:solidFill>
              <a:latin typeface="Times New Roman" charset="0"/>
            </a:endParaRPr>
          </a:p>
        </p:txBody>
      </p:sp>
      <p:sp>
        <p:nvSpPr>
          <p:cNvPr id="197021" name="Rectangle 417"/>
          <p:cNvSpPr>
            <a:spLocks noChangeArrowheads="1"/>
          </p:cNvSpPr>
          <p:nvPr/>
        </p:nvSpPr>
        <p:spPr bwMode="auto">
          <a:xfrm>
            <a:off x="1398588" y="6183313"/>
            <a:ext cx="1905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lang="en-US" sz="600" i="0">
                <a:solidFill>
                  <a:srgbClr val="000000"/>
                </a:solidFill>
                <a:latin typeface="Times New Roman" charset="0"/>
              </a:rPr>
              <a:t> </a:t>
            </a:r>
            <a:endParaRPr lang="en-US" sz="4600" b="1">
              <a:solidFill>
                <a:srgbClr val="000000"/>
              </a:solidFill>
              <a:latin typeface="Times New Roman" charset="0"/>
            </a:endParaRPr>
          </a:p>
        </p:txBody>
      </p:sp>
      <p:sp>
        <p:nvSpPr>
          <p:cNvPr id="197022" name="Line 418"/>
          <p:cNvSpPr>
            <a:spLocks noChangeShapeType="1"/>
          </p:cNvSpPr>
          <p:nvPr/>
        </p:nvSpPr>
        <p:spPr bwMode="auto">
          <a:xfrm>
            <a:off x="1389063" y="6161088"/>
            <a:ext cx="1587" cy="635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7023" name="Line 419"/>
          <p:cNvSpPr>
            <a:spLocks noChangeShapeType="1"/>
          </p:cNvSpPr>
          <p:nvPr/>
        </p:nvSpPr>
        <p:spPr bwMode="auto">
          <a:xfrm>
            <a:off x="1446213" y="6161088"/>
            <a:ext cx="1587" cy="635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7024" name="Line 420"/>
          <p:cNvSpPr>
            <a:spLocks noChangeShapeType="1"/>
          </p:cNvSpPr>
          <p:nvPr/>
        </p:nvSpPr>
        <p:spPr bwMode="auto">
          <a:xfrm>
            <a:off x="1500188" y="6161088"/>
            <a:ext cx="1587" cy="635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7025" name="Line 421"/>
          <p:cNvSpPr>
            <a:spLocks noChangeShapeType="1"/>
          </p:cNvSpPr>
          <p:nvPr/>
        </p:nvSpPr>
        <p:spPr bwMode="auto">
          <a:xfrm>
            <a:off x="1552575" y="6161088"/>
            <a:ext cx="1588" cy="635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7026" name="Line 422"/>
          <p:cNvSpPr>
            <a:spLocks noChangeShapeType="1"/>
          </p:cNvSpPr>
          <p:nvPr/>
        </p:nvSpPr>
        <p:spPr bwMode="auto">
          <a:xfrm>
            <a:off x="1611313" y="6161088"/>
            <a:ext cx="1587" cy="1428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7027" name="Rectangle 423"/>
          <p:cNvSpPr>
            <a:spLocks noChangeArrowheads="1"/>
          </p:cNvSpPr>
          <p:nvPr/>
        </p:nvSpPr>
        <p:spPr bwMode="auto">
          <a:xfrm>
            <a:off x="1525588" y="6181725"/>
            <a:ext cx="169862"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7028" name="Rectangle 424"/>
          <p:cNvSpPr>
            <a:spLocks noChangeArrowheads="1"/>
          </p:cNvSpPr>
          <p:nvPr/>
        </p:nvSpPr>
        <p:spPr bwMode="auto">
          <a:xfrm>
            <a:off x="1525588" y="6192838"/>
            <a:ext cx="157162"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lang="en-US" sz="500" i="0">
                <a:solidFill>
                  <a:srgbClr val="000000"/>
                </a:solidFill>
              </a:rPr>
              <a:t> 1.4   </a:t>
            </a:r>
            <a:endParaRPr lang="en-US" sz="4600" b="1">
              <a:solidFill>
                <a:srgbClr val="000000"/>
              </a:solidFill>
              <a:latin typeface="Times New Roman" charset="0"/>
            </a:endParaRPr>
          </a:p>
        </p:txBody>
      </p:sp>
      <p:sp>
        <p:nvSpPr>
          <p:cNvPr id="197029" name="Rectangle 425"/>
          <p:cNvSpPr>
            <a:spLocks noChangeArrowheads="1"/>
          </p:cNvSpPr>
          <p:nvPr/>
        </p:nvSpPr>
        <p:spPr bwMode="auto">
          <a:xfrm>
            <a:off x="1671638" y="6183313"/>
            <a:ext cx="1905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lang="en-US" sz="600" i="0">
                <a:solidFill>
                  <a:srgbClr val="000000"/>
                </a:solidFill>
                <a:latin typeface="Times New Roman" charset="0"/>
              </a:rPr>
              <a:t> </a:t>
            </a:r>
            <a:endParaRPr lang="en-US" sz="4600" b="1">
              <a:solidFill>
                <a:srgbClr val="000000"/>
              </a:solidFill>
              <a:latin typeface="Times New Roman" charset="0"/>
            </a:endParaRPr>
          </a:p>
        </p:txBody>
      </p:sp>
      <p:sp>
        <p:nvSpPr>
          <p:cNvPr id="197030" name="Line 426"/>
          <p:cNvSpPr>
            <a:spLocks noChangeShapeType="1"/>
          </p:cNvSpPr>
          <p:nvPr/>
        </p:nvSpPr>
        <p:spPr bwMode="auto">
          <a:xfrm>
            <a:off x="1663700" y="6161088"/>
            <a:ext cx="1588" cy="635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7031" name="Line 427"/>
          <p:cNvSpPr>
            <a:spLocks noChangeShapeType="1"/>
          </p:cNvSpPr>
          <p:nvPr/>
        </p:nvSpPr>
        <p:spPr bwMode="auto">
          <a:xfrm>
            <a:off x="1720850" y="6161088"/>
            <a:ext cx="1588" cy="635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7032" name="Line 428"/>
          <p:cNvSpPr>
            <a:spLocks noChangeShapeType="1"/>
          </p:cNvSpPr>
          <p:nvPr/>
        </p:nvSpPr>
        <p:spPr bwMode="auto">
          <a:xfrm>
            <a:off x="1774825" y="6161088"/>
            <a:ext cx="1588" cy="635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7033" name="Line 429"/>
          <p:cNvSpPr>
            <a:spLocks noChangeShapeType="1"/>
          </p:cNvSpPr>
          <p:nvPr/>
        </p:nvSpPr>
        <p:spPr bwMode="auto">
          <a:xfrm>
            <a:off x="1830388" y="6161088"/>
            <a:ext cx="1587" cy="635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7034" name="Line 430"/>
          <p:cNvSpPr>
            <a:spLocks noChangeShapeType="1"/>
          </p:cNvSpPr>
          <p:nvPr/>
        </p:nvSpPr>
        <p:spPr bwMode="auto">
          <a:xfrm>
            <a:off x="1884363" y="6161088"/>
            <a:ext cx="1587" cy="1428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7035" name="Rectangle 431"/>
          <p:cNvSpPr>
            <a:spLocks noChangeArrowheads="1"/>
          </p:cNvSpPr>
          <p:nvPr/>
        </p:nvSpPr>
        <p:spPr bwMode="auto">
          <a:xfrm>
            <a:off x="1800225" y="6181725"/>
            <a:ext cx="168275"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7036" name="Rectangle 432"/>
          <p:cNvSpPr>
            <a:spLocks noChangeArrowheads="1"/>
          </p:cNvSpPr>
          <p:nvPr/>
        </p:nvSpPr>
        <p:spPr bwMode="auto">
          <a:xfrm>
            <a:off x="1801813" y="6192838"/>
            <a:ext cx="157162"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lang="en-US" sz="500" i="0">
                <a:solidFill>
                  <a:srgbClr val="000000"/>
                </a:solidFill>
              </a:rPr>
              <a:t> 1.5   </a:t>
            </a:r>
            <a:endParaRPr lang="en-US" sz="4600" b="1">
              <a:solidFill>
                <a:srgbClr val="000000"/>
              </a:solidFill>
              <a:latin typeface="Times New Roman" charset="0"/>
            </a:endParaRPr>
          </a:p>
        </p:txBody>
      </p:sp>
      <p:sp>
        <p:nvSpPr>
          <p:cNvPr id="197037" name="Rectangle 433"/>
          <p:cNvSpPr>
            <a:spLocks noChangeArrowheads="1"/>
          </p:cNvSpPr>
          <p:nvPr/>
        </p:nvSpPr>
        <p:spPr bwMode="auto">
          <a:xfrm>
            <a:off x="1947863" y="6183313"/>
            <a:ext cx="1905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lang="en-US" sz="600" i="0">
                <a:solidFill>
                  <a:srgbClr val="000000"/>
                </a:solidFill>
                <a:latin typeface="Times New Roman" charset="0"/>
              </a:rPr>
              <a:t> </a:t>
            </a:r>
            <a:endParaRPr lang="en-US" sz="4600" b="1">
              <a:solidFill>
                <a:srgbClr val="000000"/>
              </a:solidFill>
              <a:latin typeface="Times New Roman" charset="0"/>
            </a:endParaRPr>
          </a:p>
        </p:txBody>
      </p:sp>
      <p:sp>
        <p:nvSpPr>
          <p:cNvPr id="197038" name="Line 434"/>
          <p:cNvSpPr>
            <a:spLocks noChangeShapeType="1"/>
          </p:cNvSpPr>
          <p:nvPr/>
        </p:nvSpPr>
        <p:spPr bwMode="auto">
          <a:xfrm>
            <a:off x="1938338" y="6161088"/>
            <a:ext cx="1587" cy="635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7039" name="Line 435"/>
          <p:cNvSpPr>
            <a:spLocks noChangeShapeType="1"/>
          </p:cNvSpPr>
          <p:nvPr/>
        </p:nvSpPr>
        <p:spPr bwMode="auto">
          <a:xfrm>
            <a:off x="1995488" y="6161088"/>
            <a:ext cx="1587" cy="635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7040" name="Line 436"/>
          <p:cNvSpPr>
            <a:spLocks noChangeShapeType="1"/>
          </p:cNvSpPr>
          <p:nvPr/>
        </p:nvSpPr>
        <p:spPr bwMode="auto">
          <a:xfrm>
            <a:off x="2049463" y="6161088"/>
            <a:ext cx="1587" cy="635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7041" name="Line 437"/>
          <p:cNvSpPr>
            <a:spLocks noChangeShapeType="1"/>
          </p:cNvSpPr>
          <p:nvPr/>
        </p:nvSpPr>
        <p:spPr bwMode="auto">
          <a:xfrm>
            <a:off x="2105025" y="6161088"/>
            <a:ext cx="1588" cy="635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7042" name="Line 438"/>
          <p:cNvSpPr>
            <a:spLocks noChangeShapeType="1"/>
          </p:cNvSpPr>
          <p:nvPr/>
        </p:nvSpPr>
        <p:spPr bwMode="auto">
          <a:xfrm>
            <a:off x="2159000" y="6161088"/>
            <a:ext cx="1588" cy="1428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7043" name="Rectangle 439"/>
          <p:cNvSpPr>
            <a:spLocks noChangeArrowheads="1"/>
          </p:cNvSpPr>
          <p:nvPr/>
        </p:nvSpPr>
        <p:spPr bwMode="auto">
          <a:xfrm>
            <a:off x="2074863" y="6181725"/>
            <a:ext cx="168275"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7044" name="Rectangle 440"/>
          <p:cNvSpPr>
            <a:spLocks noChangeArrowheads="1"/>
          </p:cNvSpPr>
          <p:nvPr/>
        </p:nvSpPr>
        <p:spPr bwMode="auto">
          <a:xfrm>
            <a:off x="2074863" y="6192838"/>
            <a:ext cx="157162"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lang="en-US" sz="500" i="0">
                <a:solidFill>
                  <a:srgbClr val="000000"/>
                </a:solidFill>
              </a:rPr>
              <a:t> 1.6   </a:t>
            </a:r>
            <a:endParaRPr lang="en-US" sz="4600" b="1">
              <a:solidFill>
                <a:srgbClr val="000000"/>
              </a:solidFill>
              <a:latin typeface="Times New Roman" charset="0"/>
            </a:endParaRPr>
          </a:p>
        </p:txBody>
      </p:sp>
      <p:sp>
        <p:nvSpPr>
          <p:cNvPr id="197045" name="Rectangle 441"/>
          <p:cNvSpPr>
            <a:spLocks noChangeArrowheads="1"/>
          </p:cNvSpPr>
          <p:nvPr/>
        </p:nvSpPr>
        <p:spPr bwMode="auto">
          <a:xfrm>
            <a:off x="2220913" y="6183313"/>
            <a:ext cx="1905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lang="en-US" sz="600" i="0">
                <a:solidFill>
                  <a:srgbClr val="000000"/>
                </a:solidFill>
                <a:latin typeface="Times New Roman" charset="0"/>
              </a:rPr>
              <a:t> </a:t>
            </a:r>
            <a:endParaRPr lang="en-US" sz="4600" b="1">
              <a:solidFill>
                <a:srgbClr val="000000"/>
              </a:solidFill>
              <a:latin typeface="Times New Roman" charset="0"/>
            </a:endParaRPr>
          </a:p>
        </p:txBody>
      </p:sp>
      <p:sp>
        <p:nvSpPr>
          <p:cNvPr id="197046" name="Line 442"/>
          <p:cNvSpPr>
            <a:spLocks noChangeShapeType="1"/>
          </p:cNvSpPr>
          <p:nvPr/>
        </p:nvSpPr>
        <p:spPr bwMode="auto">
          <a:xfrm>
            <a:off x="2216150" y="6161088"/>
            <a:ext cx="1588" cy="635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7047" name="Line 443"/>
          <p:cNvSpPr>
            <a:spLocks noChangeShapeType="1"/>
          </p:cNvSpPr>
          <p:nvPr/>
        </p:nvSpPr>
        <p:spPr bwMode="auto">
          <a:xfrm>
            <a:off x="2270125" y="6161088"/>
            <a:ext cx="1588" cy="635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7048" name="Line 444"/>
          <p:cNvSpPr>
            <a:spLocks noChangeShapeType="1"/>
          </p:cNvSpPr>
          <p:nvPr/>
        </p:nvSpPr>
        <p:spPr bwMode="auto">
          <a:xfrm>
            <a:off x="2324100" y="6161088"/>
            <a:ext cx="1588" cy="635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7049" name="Line 445"/>
          <p:cNvSpPr>
            <a:spLocks noChangeShapeType="1"/>
          </p:cNvSpPr>
          <p:nvPr/>
        </p:nvSpPr>
        <p:spPr bwMode="auto">
          <a:xfrm>
            <a:off x="2379663" y="6161088"/>
            <a:ext cx="1587" cy="635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7050" name="Line 446"/>
          <p:cNvSpPr>
            <a:spLocks noChangeShapeType="1"/>
          </p:cNvSpPr>
          <p:nvPr/>
        </p:nvSpPr>
        <p:spPr bwMode="auto">
          <a:xfrm>
            <a:off x="2433638" y="6161088"/>
            <a:ext cx="1587" cy="1428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7051" name="Rectangle 447"/>
          <p:cNvSpPr>
            <a:spLocks noChangeArrowheads="1"/>
          </p:cNvSpPr>
          <p:nvPr/>
        </p:nvSpPr>
        <p:spPr bwMode="auto">
          <a:xfrm>
            <a:off x="2349500" y="6181725"/>
            <a:ext cx="168275"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7052" name="Rectangle 448"/>
          <p:cNvSpPr>
            <a:spLocks noChangeArrowheads="1"/>
          </p:cNvSpPr>
          <p:nvPr/>
        </p:nvSpPr>
        <p:spPr bwMode="auto">
          <a:xfrm>
            <a:off x="2349500" y="6192838"/>
            <a:ext cx="157163"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lang="en-US" sz="500" i="0">
                <a:solidFill>
                  <a:srgbClr val="000000"/>
                </a:solidFill>
              </a:rPr>
              <a:t> 1.7   </a:t>
            </a:r>
            <a:endParaRPr lang="en-US" sz="4600" b="1">
              <a:solidFill>
                <a:srgbClr val="000000"/>
              </a:solidFill>
              <a:latin typeface="Times New Roman" charset="0"/>
            </a:endParaRPr>
          </a:p>
        </p:txBody>
      </p:sp>
      <p:sp>
        <p:nvSpPr>
          <p:cNvPr id="197053" name="Rectangle 449"/>
          <p:cNvSpPr>
            <a:spLocks noChangeArrowheads="1"/>
          </p:cNvSpPr>
          <p:nvPr/>
        </p:nvSpPr>
        <p:spPr bwMode="auto">
          <a:xfrm>
            <a:off x="2495550" y="6183313"/>
            <a:ext cx="1905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lang="en-US" sz="600" i="0">
                <a:solidFill>
                  <a:srgbClr val="000000"/>
                </a:solidFill>
                <a:latin typeface="Times New Roman" charset="0"/>
              </a:rPr>
              <a:t> </a:t>
            </a:r>
            <a:endParaRPr lang="en-US" sz="4600" b="1">
              <a:solidFill>
                <a:srgbClr val="000000"/>
              </a:solidFill>
              <a:latin typeface="Times New Roman" charset="0"/>
            </a:endParaRPr>
          </a:p>
        </p:txBody>
      </p:sp>
      <p:sp>
        <p:nvSpPr>
          <p:cNvPr id="197054" name="Line 450"/>
          <p:cNvSpPr>
            <a:spLocks noChangeShapeType="1"/>
          </p:cNvSpPr>
          <p:nvPr/>
        </p:nvSpPr>
        <p:spPr bwMode="auto">
          <a:xfrm>
            <a:off x="2490788" y="6161088"/>
            <a:ext cx="1587" cy="635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7055" name="Line 451"/>
          <p:cNvSpPr>
            <a:spLocks noChangeShapeType="1"/>
          </p:cNvSpPr>
          <p:nvPr/>
        </p:nvSpPr>
        <p:spPr bwMode="auto">
          <a:xfrm>
            <a:off x="2544763" y="6161088"/>
            <a:ext cx="1587" cy="635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7056" name="Line 452"/>
          <p:cNvSpPr>
            <a:spLocks noChangeShapeType="1"/>
          </p:cNvSpPr>
          <p:nvPr/>
        </p:nvSpPr>
        <p:spPr bwMode="auto">
          <a:xfrm>
            <a:off x="2600325" y="6161088"/>
            <a:ext cx="1588" cy="635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7057" name="Line 453"/>
          <p:cNvSpPr>
            <a:spLocks noChangeShapeType="1"/>
          </p:cNvSpPr>
          <p:nvPr/>
        </p:nvSpPr>
        <p:spPr bwMode="auto">
          <a:xfrm>
            <a:off x="2654300" y="6161088"/>
            <a:ext cx="1588" cy="635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7058" name="Line 454"/>
          <p:cNvSpPr>
            <a:spLocks noChangeShapeType="1"/>
          </p:cNvSpPr>
          <p:nvPr/>
        </p:nvSpPr>
        <p:spPr bwMode="auto">
          <a:xfrm>
            <a:off x="2711450" y="6161088"/>
            <a:ext cx="1588" cy="1428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7059" name="Rectangle 455"/>
          <p:cNvSpPr>
            <a:spLocks noChangeArrowheads="1"/>
          </p:cNvSpPr>
          <p:nvPr/>
        </p:nvSpPr>
        <p:spPr bwMode="auto">
          <a:xfrm>
            <a:off x="2627313" y="6181725"/>
            <a:ext cx="169862"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7060" name="Rectangle 456"/>
          <p:cNvSpPr>
            <a:spLocks noChangeArrowheads="1"/>
          </p:cNvSpPr>
          <p:nvPr/>
        </p:nvSpPr>
        <p:spPr bwMode="auto">
          <a:xfrm>
            <a:off x="2627313" y="6192838"/>
            <a:ext cx="157162"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lang="en-US" sz="500" i="0">
                <a:solidFill>
                  <a:srgbClr val="000000"/>
                </a:solidFill>
              </a:rPr>
              <a:t> 1.8   </a:t>
            </a:r>
            <a:endParaRPr lang="en-US" sz="4600" b="1">
              <a:solidFill>
                <a:srgbClr val="000000"/>
              </a:solidFill>
              <a:latin typeface="Times New Roman" charset="0"/>
            </a:endParaRPr>
          </a:p>
        </p:txBody>
      </p:sp>
      <p:sp>
        <p:nvSpPr>
          <p:cNvPr id="197061" name="Rectangle 457"/>
          <p:cNvSpPr>
            <a:spLocks noChangeArrowheads="1"/>
          </p:cNvSpPr>
          <p:nvPr/>
        </p:nvSpPr>
        <p:spPr bwMode="auto">
          <a:xfrm>
            <a:off x="2773363" y="6183313"/>
            <a:ext cx="1905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lang="en-US" sz="600" i="0">
                <a:solidFill>
                  <a:srgbClr val="000000"/>
                </a:solidFill>
                <a:latin typeface="Times New Roman" charset="0"/>
              </a:rPr>
              <a:t> </a:t>
            </a:r>
            <a:endParaRPr lang="en-US" sz="4600" b="1">
              <a:solidFill>
                <a:srgbClr val="000000"/>
              </a:solidFill>
              <a:latin typeface="Times New Roman" charset="0"/>
            </a:endParaRPr>
          </a:p>
        </p:txBody>
      </p:sp>
      <p:sp>
        <p:nvSpPr>
          <p:cNvPr id="197062" name="Line 458"/>
          <p:cNvSpPr>
            <a:spLocks noChangeShapeType="1"/>
          </p:cNvSpPr>
          <p:nvPr/>
        </p:nvSpPr>
        <p:spPr bwMode="auto">
          <a:xfrm>
            <a:off x="2765425" y="6161088"/>
            <a:ext cx="1588" cy="635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7063" name="Line 459"/>
          <p:cNvSpPr>
            <a:spLocks noChangeShapeType="1"/>
          </p:cNvSpPr>
          <p:nvPr/>
        </p:nvSpPr>
        <p:spPr bwMode="auto">
          <a:xfrm>
            <a:off x="2819400" y="6161088"/>
            <a:ext cx="1588" cy="635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7064" name="Line 460"/>
          <p:cNvSpPr>
            <a:spLocks noChangeShapeType="1"/>
          </p:cNvSpPr>
          <p:nvPr/>
        </p:nvSpPr>
        <p:spPr bwMode="auto">
          <a:xfrm>
            <a:off x="2874963" y="6161088"/>
            <a:ext cx="1587" cy="635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7065" name="Line 461"/>
          <p:cNvSpPr>
            <a:spLocks noChangeShapeType="1"/>
          </p:cNvSpPr>
          <p:nvPr/>
        </p:nvSpPr>
        <p:spPr bwMode="auto">
          <a:xfrm>
            <a:off x="2928938" y="6161088"/>
            <a:ext cx="1587" cy="635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7066" name="Line 462"/>
          <p:cNvSpPr>
            <a:spLocks noChangeShapeType="1"/>
          </p:cNvSpPr>
          <p:nvPr/>
        </p:nvSpPr>
        <p:spPr bwMode="auto">
          <a:xfrm>
            <a:off x="2986088" y="6161088"/>
            <a:ext cx="1587" cy="1428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7067" name="Rectangle 463"/>
          <p:cNvSpPr>
            <a:spLocks noChangeArrowheads="1"/>
          </p:cNvSpPr>
          <p:nvPr/>
        </p:nvSpPr>
        <p:spPr bwMode="auto">
          <a:xfrm>
            <a:off x="2901950" y="6181725"/>
            <a:ext cx="168275"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7068" name="Rectangle 464"/>
          <p:cNvSpPr>
            <a:spLocks noChangeArrowheads="1"/>
          </p:cNvSpPr>
          <p:nvPr/>
        </p:nvSpPr>
        <p:spPr bwMode="auto">
          <a:xfrm>
            <a:off x="2901950" y="6192838"/>
            <a:ext cx="157163"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lang="en-US" sz="500" i="0">
                <a:solidFill>
                  <a:srgbClr val="000000"/>
                </a:solidFill>
              </a:rPr>
              <a:t> 1.9   </a:t>
            </a:r>
            <a:endParaRPr lang="en-US" sz="4600" b="1">
              <a:solidFill>
                <a:srgbClr val="000000"/>
              </a:solidFill>
              <a:latin typeface="Times New Roman" charset="0"/>
            </a:endParaRPr>
          </a:p>
        </p:txBody>
      </p:sp>
      <p:sp>
        <p:nvSpPr>
          <p:cNvPr id="197069" name="Rectangle 465"/>
          <p:cNvSpPr>
            <a:spLocks noChangeArrowheads="1"/>
          </p:cNvSpPr>
          <p:nvPr/>
        </p:nvSpPr>
        <p:spPr bwMode="auto">
          <a:xfrm>
            <a:off x="3048000" y="6183313"/>
            <a:ext cx="1905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lang="en-US" sz="600" i="0">
                <a:solidFill>
                  <a:srgbClr val="000000"/>
                </a:solidFill>
                <a:latin typeface="Times New Roman" charset="0"/>
              </a:rPr>
              <a:t> </a:t>
            </a:r>
            <a:endParaRPr lang="en-US" sz="4600" b="1">
              <a:solidFill>
                <a:srgbClr val="000000"/>
              </a:solidFill>
              <a:latin typeface="Times New Roman" charset="0"/>
            </a:endParaRPr>
          </a:p>
        </p:txBody>
      </p:sp>
      <p:sp>
        <p:nvSpPr>
          <p:cNvPr id="197070" name="Line 466"/>
          <p:cNvSpPr>
            <a:spLocks noChangeShapeType="1"/>
          </p:cNvSpPr>
          <p:nvPr/>
        </p:nvSpPr>
        <p:spPr bwMode="auto">
          <a:xfrm>
            <a:off x="3038475" y="6161088"/>
            <a:ext cx="1588" cy="635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7071" name="Line 467"/>
          <p:cNvSpPr>
            <a:spLocks noChangeShapeType="1"/>
          </p:cNvSpPr>
          <p:nvPr/>
        </p:nvSpPr>
        <p:spPr bwMode="auto">
          <a:xfrm>
            <a:off x="3095625" y="6161088"/>
            <a:ext cx="1588" cy="635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7072" name="Line 468"/>
          <p:cNvSpPr>
            <a:spLocks noChangeShapeType="1"/>
          </p:cNvSpPr>
          <p:nvPr/>
        </p:nvSpPr>
        <p:spPr bwMode="auto">
          <a:xfrm>
            <a:off x="3149600" y="6161088"/>
            <a:ext cx="1588" cy="635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7073" name="Line 469"/>
          <p:cNvSpPr>
            <a:spLocks noChangeShapeType="1"/>
          </p:cNvSpPr>
          <p:nvPr/>
        </p:nvSpPr>
        <p:spPr bwMode="auto">
          <a:xfrm>
            <a:off x="3203575" y="6161088"/>
            <a:ext cx="1588" cy="635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7074" name="Line 470"/>
          <p:cNvSpPr>
            <a:spLocks noChangeShapeType="1"/>
          </p:cNvSpPr>
          <p:nvPr/>
        </p:nvSpPr>
        <p:spPr bwMode="auto">
          <a:xfrm>
            <a:off x="3260725" y="6161088"/>
            <a:ext cx="1588" cy="1428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7075" name="Rectangle 471"/>
          <p:cNvSpPr>
            <a:spLocks noChangeArrowheads="1"/>
          </p:cNvSpPr>
          <p:nvPr/>
        </p:nvSpPr>
        <p:spPr bwMode="auto">
          <a:xfrm>
            <a:off x="3176588" y="6181725"/>
            <a:ext cx="168275"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7076" name="Rectangle 472"/>
          <p:cNvSpPr>
            <a:spLocks noChangeArrowheads="1"/>
          </p:cNvSpPr>
          <p:nvPr/>
        </p:nvSpPr>
        <p:spPr bwMode="auto">
          <a:xfrm>
            <a:off x="3176588" y="6192838"/>
            <a:ext cx="157162"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lang="en-US" sz="500" i="0">
                <a:solidFill>
                  <a:srgbClr val="000000"/>
                </a:solidFill>
              </a:rPr>
              <a:t> 2.0   </a:t>
            </a:r>
            <a:endParaRPr lang="en-US" sz="4600" b="1">
              <a:solidFill>
                <a:srgbClr val="000000"/>
              </a:solidFill>
              <a:latin typeface="Times New Roman" charset="0"/>
            </a:endParaRPr>
          </a:p>
        </p:txBody>
      </p:sp>
      <p:sp>
        <p:nvSpPr>
          <p:cNvPr id="197077" name="Rectangle 473"/>
          <p:cNvSpPr>
            <a:spLocks noChangeArrowheads="1"/>
          </p:cNvSpPr>
          <p:nvPr/>
        </p:nvSpPr>
        <p:spPr bwMode="auto">
          <a:xfrm>
            <a:off x="3322638" y="6183313"/>
            <a:ext cx="1905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lang="en-US" sz="600" i="0">
                <a:solidFill>
                  <a:srgbClr val="000000"/>
                </a:solidFill>
                <a:latin typeface="Times New Roman" charset="0"/>
              </a:rPr>
              <a:t> </a:t>
            </a:r>
            <a:endParaRPr lang="en-US" sz="4600" b="1">
              <a:solidFill>
                <a:srgbClr val="000000"/>
              </a:solidFill>
              <a:latin typeface="Times New Roman" charset="0"/>
            </a:endParaRPr>
          </a:p>
        </p:txBody>
      </p:sp>
      <p:sp>
        <p:nvSpPr>
          <p:cNvPr id="197078" name="Line 474"/>
          <p:cNvSpPr>
            <a:spLocks noChangeShapeType="1"/>
          </p:cNvSpPr>
          <p:nvPr/>
        </p:nvSpPr>
        <p:spPr bwMode="auto">
          <a:xfrm>
            <a:off x="3313113" y="6161088"/>
            <a:ext cx="1587" cy="635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7079" name="Line 475"/>
          <p:cNvSpPr>
            <a:spLocks noChangeShapeType="1"/>
          </p:cNvSpPr>
          <p:nvPr/>
        </p:nvSpPr>
        <p:spPr bwMode="auto">
          <a:xfrm>
            <a:off x="3370263" y="6161088"/>
            <a:ext cx="1587" cy="635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7080" name="Line 476"/>
          <p:cNvSpPr>
            <a:spLocks noChangeShapeType="1"/>
          </p:cNvSpPr>
          <p:nvPr/>
        </p:nvSpPr>
        <p:spPr bwMode="auto">
          <a:xfrm>
            <a:off x="3424238" y="6161088"/>
            <a:ext cx="1587" cy="635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7081" name="Line 477"/>
          <p:cNvSpPr>
            <a:spLocks noChangeShapeType="1"/>
          </p:cNvSpPr>
          <p:nvPr/>
        </p:nvSpPr>
        <p:spPr bwMode="auto">
          <a:xfrm>
            <a:off x="3481388" y="6161088"/>
            <a:ext cx="1587" cy="635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7082" name="Line 478"/>
          <p:cNvSpPr>
            <a:spLocks noChangeShapeType="1"/>
          </p:cNvSpPr>
          <p:nvPr/>
        </p:nvSpPr>
        <p:spPr bwMode="auto">
          <a:xfrm>
            <a:off x="3535363" y="6161088"/>
            <a:ext cx="1587" cy="1428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7083" name="Rectangle 479"/>
          <p:cNvSpPr>
            <a:spLocks noChangeArrowheads="1"/>
          </p:cNvSpPr>
          <p:nvPr/>
        </p:nvSpPr>
        <p:spPr bwMode="auto">
          <a:xfrm>
            <a:off x="3451225" y="6181725"/>
            <a:ext cx="168275"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7084" name="Rectangle 480"/>
          <p:cNvSpPr>
            <a:spLocks noChangeArrowheads="1"/>
          </p:cNvSpPr>
          <p:nvPr/>
        </p:nvSpPr>
        <p:spPr bwMode="auto">
          <a:xfrm>
            <a:off x="3451225" y="6192838"/>
            <a:ext cx="157163"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lang="en-US" sz="500" i="0">
                <a:solidFill>
                  <a:srgbClr val="000000"/>
                </a:solidFill>
              </a:rPr>
              <a:t> 2.1   </a:t>
            </a:r>
            <a:endParaRPr lang="en-US" sz="4600" b="1">
              <a:solidFill>
                <a:srgbClr val="000000"/>
              </a:solidFill>
              <a:latin typeface="Times New Roman" charset="0"/>
            </a:endParaRPr>
          </a:p>
        </p:txBody>
      </p:sp>
      <p:sp>
        <p:nvSpPr>
          <p:cNvPr id="197085" name="Rectangle 481"/>
          <p:cNvSpPr>
            <a:spLocks noChangeArrowheads="1"/>
          </p:cNvSpPr>
          <p:nvPr/>
        </p:nvSpPr>
        <p:spPr bwMode="auto">
          <a:xfrm>
            <a:off x="3597275" y="6183313"/>
            <a:ext cx="1905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lang="en-US" sz="600" i="0">
                <a:solidFill>
                  <a:srgbClr val="000000"/>
                </a:solidFill>
                <a:latin typeface="Times New Roman" charset="0"/>
              </a:rPr>
              <a:t> </a:t>
            </a:r>
            <a:endParaRPr lang="en-US" sz="4600" b="1">
              <a:solidFill>
                <a:srgbClr val="000000"/>
              </a:solidFill>
              <a:latin typeface="Times New Roman" charset="0"/>
            </a:endParaRPr>
          </a:p>
        </p:txBody>
      </p:sp>
      <p:sp>
        <p:nvSpPr>
          <p:cNvPr id="197086" name="Line 482"/>
          <p:cNvSpPr>
            <a:spLocks noChangeShapeType="1"/>
          </p:cNvSpPr>
          <p:nvPr/>
        </p:nvSpPr>
        <p:spPr bwMode="auto">
          <a:xfrm>
            <a:off x="3587750" y="6161088"/>
            <a:ext cx="1588" cy="635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7087" name="Line 483"/>
          <p:cNvSpPr>
            <a:spLocks noChangeShapeType="1"/>
          </p:cNvSpPr>
          <p:nvPr/>
        </p:nvSpPr>
        <p:spPr bwMode="auto">
          <a:xfrm>
            <a:off x="3644900" y="6161088"/>
            <a:ext cx="1588" cy="635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7088" name="Line 484"/>
          <p:cNvSpPr>
            <a:spLocks noChangeShapeType="1"/>
          </p:cNvSpPr>
          <p:nvPr/>
        </p:nvSpPr>
        <p:spPr bwMode="auto">
          <a:xfrm>
            <a:off x="3698875" y="6161088"/>
            <a:ext cx="1588" cy="635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7089" name="Line 485"/>
          <p:cNvSpPr>
            <a:spLocks noChangeShapeType="1"/>
          </p:cNvSpPr>
          <p:nvPr/>
        </p:nvSpPr>
        <p:spPr bwMode="auto">
          <a:xfrm>
            <a:off x="3756025" y="6161088"/>
            <a:ext cx="1588" cy="635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7090" name="Line 486"/>
          <p:cNvSpPr>
            <a:spLocks noChangeShapeType="1"/>
          </p:cNvSpPr>
          <p:nvPr/>
        </p:nvSpPr>
        <p:spPr bwMode="auto">
          <a:xfrm>
            <a:off x="3808413" y="6161088"/>
            <a:ext cx="1587" cy="1428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7091" name="Rectangle 487"/>
          <p:cNvSpPr>
            <a:spLocks noChangeArrowheads="1"/>
          </p:cNvSpPr>
          <p:nvPr/>
        </p:nvSpPr>
        <p:spPr bwMode="auto">
          <a:xfrm>
            <a:off x="3725863" y="6181725"/>
            <a:ext cx="168275"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7092" name="Rectangle 488"/>
          <p:cNvSpPr>
            <a:spLocks noChangeArrowheads="1"/>
          </p:cNvSpPr>
          <p:nvPr/>
        </p:nvSpPr>
        <p:spPr bwMode="auto">
          <a:xfrm>
            <a:off x="3725863" y="6192838"/>
            <a:ext cx="157162"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lang="en-US" sz="500" i="0">
                <a:solidFill>
                  <a:srgbClr val="000000"/>
                </a:solidFill>
              </a:rPr>
              <a:t> 2.2   </a:t>
            </a:r>
            <a:endParaRPr lang="en-US" sz="4600" b="1">
              <a:solidFill>
                <a:srgbClr val="000000"/>
              </a:solidFill>
              <a:latin typeface="Times New Roman" charset="0"/>
            </a:endParaRPr>
          </a:p>
        </p:txBody>
      </p:sp>
      <p:sp>
        <p:nvSpPr>
          <p:cNvPr id="197093" name="Rectangle 489"/>
          <p:cNvSpPr>
            <a:spLocks noChangeArrowheads="1"/>
          </p:cNvSpPr>
          <p:nvPr/>
        </p:nvSpPr>
        <p:spPr bwMode="auto">
          <a:xfrm>
            <a:off x="3871913" y="6183313"/>
            <a:ext cx="1905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lang="en-US" sz="600" i="0">
                <a:solidFill>
                  <a:srgbClr val="000000"/>
                </a:solidFill>
                <a:latin typeface="Times New Roman" charset="0"/>
              </a:rPr>
              <a:t> </a:t>
            </a:r>
            <a:endParaRPr lang="en-US" sz="4600" b="1">
              <a:solidFill>
                <a:srgbClr val="000000"/>
              </a:solidFill>
              <a:latin typeface="Times New Roman" charset="0"/>
            </a:endParaRPr>
          </a:p>
        </p:txBody>
      </p:sp>
      <p:sp>
        <p:nvSpPr>
          <p:cNvPr id="197094" name="Line 490"/>
          <p:cNvSpPr>
            <a:spLocks noChangeShapeType="1"/>
          </p:cNvSpPr>
          <p:nvPr/>
        </p:nvSpPr>
        <p:spPr bwMode="auto">
          <a:xfrm>
            <a:off x="3867150" y="6161088"/>
            <a:ext cx="1588" cy="635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7095" name="Line 491"/>
          <p:cNvSpPr>
            <a:spLocks noChangeShapeType="1"/>
          </p:cNvSpPr>
          <p:nvPr/>
        </p:nvSpPr>
        <p:spPr bwMode="auto">
          <a:xfrm>
            <a:off x="3919538" y="6161088"/>
            <a:ext cx="1587" cy="635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7096" name="Line 492"/>
          <p:cNvSpPr>
            <a:spLocks noChangeShapeType="1"/>
          </p:cNvSpPr>
          <p:nvPr/>
        </p:nvSpPr>
        <p:spPr bwMode="auto">
          <a:xfrm>
            <a:off x="3973513" y="6161088"/>
            <a:ext cx="1587" cy="635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7097" name="Line 493"/>
          <p:cNvSpPr>
            <a:spLocks noChangeShapeType="1"/>
          </p:cNvSpPr>
          <p:nvPr/>
        </p:nvSpPr>
        <p:spPr bwMode="auto">
          <a:xfrm>
            <a:off x="4030663" y="6161088"/>
            <a:ext cx="1587" cy="635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7098" name="Line 494"/>
          <p:cNvSpPr>
            <a:spLocks noChangeShapeType="1"/>
          </p:cNvSpPr>
          <p:nvPr/>
        </p:nvSpPr>
        <p:spPr bwMode="auto">
          <a:xfrm>
            <a:off x="4083050" y="6161088"/>
            <a:ext cx="1588" cy="1428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7099" name="Rectangle 495"/>
          <p:cNvSpPr>
            <a:spLocks noChangeArrowheads="1"/>
          </p:cNvSpPr>
          <p:nvPr/>
        </p:nvSpPr>
        <p:spPr bwMode="auto">
          <a:xfrm>
            <a:off x="4000500" y="6181725"/>
            <a:ext cx="166688"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7100" name="Rectangle 496"/>
          <p:cNvSpPr>
            <a:spLocks noChangeArrowheads="1"/>
          </p:cNvSpPr>
          <p:nvPr/>
        </p:nvSpPr>
        <p:spPr bwMode="auto">
          <a:xfrm>
            <a:off x="4000500" y="6192838"/>
            <a:ext cx="157163"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lang="en-US" sz="500" i="0">
                <a:solidFill>
                  <a:srgbClr val="000000"/>
                </a:solidFill>
              </a:rPr>
              <a:t> 2.3   </a:t>
            </a:r>
            <a:endParaRPr lang="en-US" sz="4600" b="1">
              <a:solidFill>
                <a:srgbClr val="000000"/>
              </a:solidFill>
              <a:latin typeface="Times New Roman" charset="0"/>
            </a:endParaRPr>
          </a:p>
        </p:txBody>
      </p:sp>
      <p:sp>
        <p:nvSpPr>
          <p:cNvPr id="197101" name="Rectangle 497"/>
          <p:cNvSpPr>
            <a:spLocks noChangeArrowheads="1"/>
          </p:cNvSpPr>
          <p:nvPr/>
        </p:nvSpPr>
        <p:spPr bwMode="auto">
          <a:xfrm>
            <a:off x="4146550" y="6183313"/>
            <a:ext cx="1905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lang="en-US" sz="600" i="0">
                <a:solidFill>
                  <a:srgbClr val="000000"/>
                </a:solidFill>
                <a:latin typeface="Times New Roman" charset="0"/>
              </a:rPr>
              <a:t> </a:t>
            </a:r>
            <a:endParaRPr lang="en-US" sz="4600" b="1">
              <a:solidFill>
                <a:srgbClr val="000000"/>
              </a:solidFill>
              <a:latin typeface="Times New Roman" charset="0"/>
            </a:endParaRPr>
          </a:p>
        </p:txBody>
      </p:sp>
      <p:sp>
        <p:nvSpPr>
          <p:cNvPr id="197102" name="Line 498"/>
          <p:cNvSpPr>
            <a:spLocks noChangeShapeType="1"/>
          </p:cNvSpPr>
          <p:nvPr/>
        </p:nvSpPr>
        <p:spPr bwMode="auto">
          <a:xfrm>
            <a:off x="4140200" y="6161088"/>
            <a:ext cx="1588" cy="635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7103" name="Line 499"/>
          <p:cNvSpPr>
            <a:spLocks noChangeShapeType="1"/>
          </p:cNvSpPr>
          <p:nvPr/>
        </p:nvSpPr>
        <p:spPr bwMode="auto">
          <a:xfrm>
            <a:off x="4194175" y="6161088"/>
            <a:ext cx="1588" cy="635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7104" name="Line 500"/>
          <p:cNvSpPr>
            <a:spLocks noChangeShapeType="1"/>
          </p:cNvSpPr>
          <p:nvPr/>
        </p:nvSpPr>
        <p:spPr bwMode="auto">
          <a:xfrm>
            <a:off x="4251325" y="6161088"/>
            <a:ext cx="1588" cy="635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7105" name="Line 501"/>
          <p:cNvSpPr>
            <a:spLocks noChangeShapeType="1"/>
          </p:cNvSpPr>
          <p:nvPr/>
        </p:nvSpPr>
        <p:spPr bwMode="auto">
          <a:xfrm>
            <a:off x="4305300" y="6161088"/>
            <a:ext cx="1588" cy="635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7106" name="Line 502"/>
          <p:cNvSpPr>
            <a:spLocks noChangeShapeType="1"/>
          </p:cNvSpPr>
          <p:nvPr/>
        </p:nvSpPr>
        <p:spPr bwMode="auto">
          <a:xfrm>
            <a:off x="4357688" y="6161088"/>
            <a:ext cx="1587" cy="1428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7107" name="Rectangle 503"/>
          <p:cNvSpPr>
            <a:spLocks noChangeArrowheads="1"/>
          </p:cNvSpPr>
          <p:nvPr/>
        </p:nvSpPr>
        <p:spPr bwMode="auto">
          <a:xfrm>
            <a:off x="2241550" y="6253163"/>
            <a:ext cx="604838" cy="80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7108" name="Rectangle 504"/>
          <p:cNvSpPr>
            <a:spLocks noChangeArrowheads="1"/>
          </p:cNvSpPr>
          <p:nvPr/>
        </p:nvSpPr>
        <p:spPr bwMode="auto">
          <a:xfrm>
            <a:off x="2241550" y="6261100"/>
            <a:ext cx="498475" cy="6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lang="en-US" sz="400" i="0">
                <a:solidFill>
                  <a:srgbClr val="000000"/>
                </a:solidFill>
              </a:rPr>
              <a:t>Wavelength (microns)</a:t>
            </a:r>
            <a:endParaRPr lang="en-US" sz="4600" b="1">
              <a:solidFill>
                <a:srgbClr val="000000"/>
              </a:solidFill>
              <a:latin typeface="Times New Roman" charset="0"/>
            </a:endParaRPr>
          </a:p>
        </p:txBody>
      </p:sp>
      <p:sp>
        <p:nvSpPr>
          <p:cNvPr id="197109" name="Rectangle 505"/>
          <p:cNvSpPr>
            <a:spLocks noChangeArrowheads="1"/>
          </p:cNvSpPr>
          <p:nvPr/>
        </p:nvSpPr>
        <p:spPr bwMode="auto">
          <a:xfrm>
            <a:off x="2744788" y="6248400"/>
            <a:ext cx="1905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lang="en-US" sz="600" i="0">
                <a:solidFill>
                  <a:srgbClr val="000000"/>
                </a:solidFill>
                <a:latin typeface="Times New Roman" charset="0"/>
              </a:rPr>
              <a:t> </a:t>
            </a:r>
            <a:endParaRPr lang="en-US" sz="4600" b="1">
              <a:solidFill>
                <a:srgbClr val="000000"/>
              </a:solidFill>
              <a:latin typeface="Times New Roman" charset="0"/>
            </a:endParaRPr>
          </a:p>
        </p:txBody>
      </p:sp>
      <p:sp>
        <p:nvSpPr>
          <p:cNvPr id="197110" name="Rectangle 506"/>
          <p:cNvSpPr>
            <a:spLocks noChangeArrowheads="1"/>
          </p:cNvSpPr>
          <p:nvPr/>
        </p:nvSpPr>
        <p:spPr bwMode="auto">
          <a:xfrm>
            <a:off x="1930400" y="4489450"/>
            <a:ext cx="681038" cy="212725"/>
          </a:xfrm>
          <a:prstGeom prst="rect">
            <a:avLst/>
          </a:prstGeom>
          <a:solidFill>
            <a:srgbClr val="FFFFFF"/>
          </a:solidFill>
          <a:ln w="4763">
            <a:solidFill>
              <a:srgbClr val="FFFFFF"/>
            </a:solidFill>
            <a:miter lim="800000"/>
            <a:headEnd/>
            <a:tailEnd/>
          </a:ln>
        </p:spPr>
        <p:txBody>
          <a:bodyPr/>
          <a:lstStyle/>
          <a:p>
            <a:endParaRPr lang="en-US"/>
          </a:p>
        </p:txBody>
      </p:sp>
      <p:sp>
        <p:nvSpPr>
          <p:cNvPr id="197111" name="Rectangle 507"/>
          <p:cNvSpPr>
            <a:spLocks noChangeArrowheads="1"/>
          </p:cNvSpPr>
          <p:nvPr/>
        </p:nvSpPr>
        <p:spPr bwMode="auto">
          <a:xfrm>
            <a:off x="1978025" y="4533900"/>
            <a:ext cx="344488" cy="12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lang="en-US" sz="800" b="1" i="0">
                <a:solidFill>
                  <a:srgbClr val="000000"/>
                </a:solidFill>
                <a:latin typeface="Times New Roman" charset="0"/>
              </a:rPr>
              <a:t>Glucose</a:t>
            </a:r>
            <a:endParaRPr lang="en-US" sz="4600" b="1">
              <a:solidFill>
                <a:srgbClr val="000000"/>
              </a:solidFill>
              <a:latin typeface="Times New Roman" charset="0"/>
            </a:endParaRPr>
          </a:p>
        </p:txBody>
      </p:sp>
      <p:sp>
        <p:nvSpPr>
          <p:cNvPr id="197112" name="Rectangle 508"/>
          <p:cNvSpPr>
            <a:spLocks noChangeArrowheads="1"/>
          </p:cNvSpPr>
          <p:nvPr/>
        </p:nvSpPr>
        <p:spPr bwMode="auto">
          <a:xfrm>
            <a:off x="2327275" y="4533900"/>
            <a:ext cx="25400" cy="12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lang="en-US" sz="800" b="1" i="0">
                <a:solidFill>
                  <a:srgbClr val="000000"/>
                </a:solidFill>
                <a:latin typeface="Times New Roman" charset="0"/>
              </a:rPr>
              <a:t> </a:t>
            </a:r>
            <a:endParaRPr lang="en-US" sz="4600" b="1">
              <a:solidFill>
                <a:srgbClr val="000000"/>
              </a:solidFill>
              <a:latin typeface="Times New Roman" charset="0"/>
            </a:endParaRPr>
          </a:p>
        </p:txBody>
      </p:sp>
      <p:sp>
        <p:nvSpPr>
          <p:cNvPr id="197113" name="Freeform 509"/>
          <p:cNvSpPr>
            <a:spLocks/>
          </p:cNvSpPr>
          <p:nvPr/>
        </p:nvSpPr>
        <p:spPr bwMode="auto">
          <a:xfrm>
            <a:off x="2174875" y="5068888"/>
            <a:ext cx="1235075" cy="468312"/>
          </a:xfrm>
          <a:custGeom>
            <a:avLst/>
            <a:gdLst>
              <a:gd name="T0" fmla="*/ 2147483647 w 2334"/>
              <a:gd name="T1" fmla="*/ 2147483647 h 884"/>
              <a:gd name="T2" fmla="*/ 2147483647 w 2334"/>
              <a:gd name="T3" fmla="*/ 2147483647 h 884"/>
              <a:gd name="T4" fmla="*/ 2147483647 w 2334"/>
              <a:gd name="T5" fmla="*/ 2147483647 h 884"/>
              <a:gd name="T6" fmla="*/ 2147483647 w 2334"/>
              <a:gd name="T7" fmla="*/ 2147483647 h 884"/>
              <a:gd name="T8" fmla="*/ 2147483647 w 2334"/>
              <a:gd name="T9" fmla="*/ 2147483647 h 884"/>
              <a:gd name="T10" fmla="*/ 2147483647 w 2334"/>
              <a:gd name="T11" fmla="*/ 2147483647 h 884"/>
              <a:gd name="T12" fmla="*/ 2147483647 w 2334"/>
              <a:gd name="T13" fmla="*/ 2147483647 h 884"/>
              <a:gd name="T14" fmla="*/ 2147483647 w 2334"/>
              <a:gd name="T15" fmla="*/ 2147483647 h 884"/>
              <a:gd name="T16" fmla="*/ 2147483647 w 2334"/>
              <a:gd name="T17" fmla="*/ 2147483647 h 884"/>
              <a:gd name="T18" fmla="*/ 2147483647 w 2334"/>
              <a:gd name="T19" fmla="*/ 2147483647 h 884"/>
              <a:gd name="T20" fmla="*/ 2147483647 w 2334"/>
              <a:gd name="T21" fmla="*/ 2147483647 h 884"/>
              <a:gd name="T22" fmla="*/ 2147483647 w 2334"/>
              <a:gd name="T23" fmla="*/ 2147483647 h 884"/>
              <a:gd name="T24" fmla="*/ 2147483647 w 2334"/>
              <a:gd name="T25" fmla="*/ 2147483647 h 884"/>
              <a:gd name="T26" fmla="*/ 2147483647 w 2334"/>
              <a:gd name="T27" fmla="*/ 2147483647 h 884"/>
              <a:gd name="T28" fmla="*/ 2147483647 w 2334"/>
              <a:gd name="T29" fmla="*/ 2147483647 h 884"/>
              <a:gd name="T30" fmla="*/ 2147483647 w 2334"/>
              <a:gd name="T31" fmla="*/ 2147483647 h 884"/>
              <a:gd name="T32" fmla="*/ 2147483647 w 2334"/>
              <a:gd name="T33" fmla="*/ 2147483647 h 884"/>
              <a:gd name="T34" fmla="*/ 2147483647 w 2334"/>
              <a:gd name="T35" fmla="*/ 2147483647 h 884"/>
              <a:gd name="T36" fmla="*/ 2147483647 w 2334"/>
              <a:gd name="T37" fmla="*/ 2147483647 h 884"/>
              <a:gd name="T38" fmla="*/ 2147483647 w 2334"/>
              <a:gd name="T39" fmla="*/ 2147483647 h 884"/>
              <a:gd name="T40" fmla="*/ 2147483647 w 2334"/>
              <a:gd name="T41" fmla="*/ 2147483647 h 884"/>
              <a:gd name="T42" fmla="*/ 2147483647 w 2334"/>
              <a:gd name="T43" fmla="*/ 2147483647 h 884"/>
              <a:gd name="T44" fmla="*/ 2147483647 w 2334"/>
              <a:gd name="T45" fmla="*/ 2147483647 h 884"/>
              <a:gd name="T46" fmla="*/ 2147483647 w 2334"/>
              <a:gd name="T47" fmla="*/ 2147483647 h 884"/>
              <a:gd name="T48" fmla="*/ 2147483647 w 2334"/>
              <a:gd name="T49" fmla="*/ 2147483647 h 884"/>
              <a:gd name="T50" fmla="*/ 2147483647 w 2334"/>
              <a:gd name="T51" fmla="*/ 2147483647 h 884"/>
              <a:gd name="T52" fmla="*/ 2147483647 w 2334"/>
              <a:gd name="T53" fmla="*/ 2147483647 h 884"/>
              <a:gd name="T54" fmla="*/ 2147483647 w 2334"/>
              <a:gd name="T55" fmla="*/ 2147483647 h 884"/>
              <a:gd name="T56" fmla="*/ 2147483647 w 2334"/>
              <a:gd name="T57" fmla="*/ 2147483647 h 884"/>
              <a:gd name="T58" fmla="*/ 2147483647 w 2334"/>
              <a:gd name="T59" fmla="*/ 2147483647 h 884"/>
              <a:gd name="T60" fmla="*/ 2147483647 w 2334"/>
              <a:gd name="T61" fmla="*/ 2147483647 h 884"/>
              <a:gd name="T62" fmla="*/ 2147483647 w 2334"/>
              <a:gd name="T63" fmla="*/ 2147483647 h 884"/>
              <a:gd name="T64" fmla="*/ 2147483647 w 2334"/>
              <a:gd name="T65" fmla="*/ 2147483647 h 884"/>
              <a:gd name="T66" fmla="*/ 2147483647 w 2334"/>
              <a:gd name="T67" fmla="*/ 2147483647 h 884"/>
              <a:gd name="T68" fmla="*/ 2147483647 w 2334"/>
              <a:gd name="T69" fmla="*/ 2147483647 h 884"/>
              <a:gd name="T70" fmla="*/ 2147483647 w 2334"/>
              <a:gd name="T71" fmla="*/ 2147483647 h 884"/>
              <a:gd name="T72" fmla="*/ 2147483647 w 2334"/>
              <a:gd name="T73" fmla="*/ 2147483647 h 884"/>
              <a:gd name="T74" fmla="*/ 2147483647 w 2334"/>
              <a:gd name="T75" fmla="*/ 2147483647 h 884"/>
              <a:gd name="T76" fmla="*/ 2147483647 w 2334"/>
              <a:gd name="T77" fmla="*/ 2147483647 h 884"/>
              <a:gd name="T78" fmla="*/ 2147483647 w 2334"/>
              <a:gd name="T79" fmla="*/ 2147483647 h 884"/>
              <a:gd name="T80" fmla="*/ 2147483647 w 2334"/>
              <a:gd name="T81" fmla="*/ 2147483647 h 884"/>
              <a:gd name="T82" fmla="*/ 2147483647 w 2334"/>
              <a:gd name="T83" fmla="*/ 2147483647 h 884"/>
              <a:gd name="T84" fmla="*/ 2147483647 w 2334"/>
              <a:gd name="T85" fmla="*/ 2147483647 h 884"/>
              <a:gd name="T86" fmla="*/ 2147483647 w 2334"/>
              <a:gd name="T87" fmla="*/ 2147483647 h 884"/>
              <a:gd name="T88" fmla="*/ 2147483647 w 2334"/>
              <a:gd name="T89" fmla="*/ 2147483647 h 884"/>
              <a:gd name="T90" fmla="*/ 2147483647 w 2334"/>
              <a:gd name="T91" fmla="*/ 2147483647 h 884"/>
              <a:gd name="T92" fmla="*/ 2147483647 w 2334"/>
              <a:gd name="T93" fmla="*/ 2147483647 h 884"/>
              <a:gd name="T94" fmla="*/ 0 w 2334"/>
              <a:gd name="T95" fmla="*/ 2147483647 h 884"/>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2334" h="884">
                <a:moveTo>
                  <a:pt x="2334" y="0"/>
                </a:moveTo>
                <a:lnTo>
                  <a:pt x="2315" y="26"/>
                </a:lnTo>
                <a:lnTo>
                  <a:pt x="2296" y="54"/>
                </a:lnTo>
                <a:lnTo>
                  <a:pt x="2287" y="70"/>
                </a:lnTo>
                <a:lnTo>
                  <a:pt x="2277" y="87"/>
                </a:lnTo>
                <a:lnTo>
                  <a:pt x="2266" y="106"/>
                </a:lnTo>
                <a:lnTo>
                  <a:pt x="2256" y="127"/>
                </a:lnTo>
                <a:lnTo>
                  <a:pt x="2246" y="150"/>
                </a:lnTo>
                <a:lnTo>
                  <a:pt x="2234" y="178"/>
                </a:lnTo>
                <a:lnTo>
                  <a:pt x="2221" y="209"/>
                </a:lnTo>
                <a:lnTo>
                  <a:pt x="2209" y="239"/>
                </a:lnTo>
                <a:lnTo>
                  <a:pt x="2198" y="270"/>
                </a:lnTo>
                <a:lnTo>
                  <a:pt x="2186" y="301"/>
                </a:lnTo>
                <a:lnTo>
                  <a:pt x="2176" y="330"/>
                </a:lnTo>
                <a:lnTo>
                  <a:pt x="2166" y="355"/>
                </a:lnTo>
                <a:lnTo>
                  <a:pt x="2148" y="400"/>
                </a:lnTo>
                <a:lnTo>
                  <a:pt x="2135" y="442"/>
                </a:lnTo>
                <a:lnTo>
                  <a:pt x="2122" y="479"/>
                </a:lnTo>
                <a:lnTo>
                  <a:pt x="2110" y="511"/>
                </a:lnTo>
                <a:lnTo>
                  <a:pt x="2098" y="539"/>
                </a:lnTo>
                <a:lnTo>
                  <a:pt x="2085" y="562"/>
                </a:lnTo>
                <a:lnTo>
                  <a:pt x="2075" y="583"/>
                </a:lnTo>
                <a:lnTo>
                  <a:pt x="2065" y="602"/>
                </a:lnTo>
                <a:lnTo>
                  <a:pt x="2056" y="618"/>
                </a:lnTo>
                <a:lnTo>
                  <a:pt x="2049" y="632"/>
                </a:lnTo>
                <a:lnTo>
                  <a:pt x="2043" y="644"/>
                </a:lnTo>
                <a:lnTo>
                  <a:pt x="2037" y="653"/>
                </a:lnTo>
                <a:lnTo>
                  <a:pt x="2034" y="654"/>
                </a:lnTo>
                <a:lnTo>
                  <a:pt x="2030" y="656"/>
                </a:lnTo>
                <a:lnTo>
                  <a:pt x="2024" y="654"/>
                </a:lnTo>
                <a:lnTo>
                  <a:pt x="2017" y="653"/>
                </a:lnTo>
                <a:lnTo>
                  <a:pt x="2009" y="653"/>
                </a:lnTo>
                <a:lnTo>
                  <a:pt x="2005" y="654"/>
                </a:lnTo>
                <a:lnTo>
                  <a:pt x="2002" y="657"/>
                </a:lnTo>
                <a:lnTo>
                  <a:pt x="1998" y="663"/>
                </a:lnTo>
                <a:lnTo>
                  <a:pt x="1993" y="666"/>
                </a:lnTo>
                <a:lnTo>
                  <a:pt x="1987" y="670"/>
                </a:lnTo>
                <a:lnTo>
                  <a:pt x="1980" y="676"/>
                </a:lnTo>
                <a:lnTo>
                  <a:pt x="1974" y="685"/>
                </a:lnTo>
                <a:lnTo>
                  <a:pt x="1965" y="695"/>
                </a:lnTo>
                <a:lnTo>
                  <a:pt x="1957" y="707"/>
                </a:lnTo>
                <a:lnTo>
                  <a:pt x="1946" y="717"/>
                </a:lnTo>
                <a:lnTo>
                  <a:pt x="1933" y="726"/>
                </a:lnTo>
                <a:lnTo>
                  <a:pt x="1916" y="732"/>
                </a:lnTo>
                <a:lnTo>
                  <a:pt x="1895" y="735"/>
                </a:lnTo>
                <a:lnTo>
                  <a:pt x="1884" y="735"/>
                </a:lnTo>
                <a:lnTo>
                  <a:pt x="1870" y="735"/>
                </a:lnTo>
                <a:lnTo>
                  <a:pt x="1840" y="732"/>
                </a:lnTo>
                <a:lnTo>
                  <a:pt x="1806" y="727"/>
                </a:lnTo>
                <a:lnTo>
                  <a:pt x="1770" y="721"/>
                </a:lnTo>
                <a:lnTo>
                  <a:pt x="1732" y="714"/>
                </a:lnTo>
                <a:lnTo>
                  <a:pt x="1695" y="705"/>
                </a:lnTo>
                <a:lnTo>
                  <a:pt x="1659" y="698"/>
                </a:lnTo>
                <a:lnTo>
                  <a:pt x="1626" y="689"/>
                </a:lnTo>
                <a:lnTo>
                  <a:pt x="1596" y="679"/>
                </a:lnTo>
                <a:lnTo>
                  <a:pt x="1565" y="667"/>
                </a:lnTo>
                <a:lnTo>
                  <a:pt x="1507" y="643"/>
                </a:lnTo>
                <a:lnTo>
                  <a:pt x="1479" y="629"/>
                </a:lnTo>
                <a:lnTo>
                  <a:pt x="1453" y="618"/>
                </a:lnTo>
                <a:lnTo>
                  <a:pt x="1429" y="606"/>
                </a:lnTo>
                <a:lnTo>
                  <a:pt x="1407" y="597"/>
                </a:lnTo>
                <a:lnTo>
                  <a:pt x="1388" y="590"/>
                </a:lnTo>
                <a:lnTo>
                  <a:pt x="1372" y="584"/>
                </a:lnTo>
                <a:lnTo>
                  <a:pt x="1358" y="578"/>
                </a:lnTo>
                <a:lnTo>
                  <a:pt x="1346" y="574"/>
                </a:lnTo>
                <a:lnTo>
                  <a:pt x="1323" y="568"/>
                </a:lnTo>
                <a:lnTo>
                  <a:pt x="1311" y="565"/>
                </a:lnTo>
                <a:lnTo>
                  <a:pt x="1298" y="565"/>
                </a:lnTo>
                <a:lnTo>
                  <a:pt x="1283" y="567"/>
                </a:lnTo>
                <a:lnTo>
                  <a:pt x="1269" y="569"/>
                </a:lnTo>
                <a:lnTo>
                  <a:pt x="1254" y="575"/>
                </a:lnTo>
                <a:lnTo>
                  <a:pt x="1239" y="581"/>
                </a:lnTo>
                <a:lnTo>
                  <a:pt x="1210" y="593"/>
                </a:lnTo>
                <a:lnTo>
                  <a:pt x="1197" y="599"/>
                </a:lnTo>
                <a:lnTo>
                  <a:pt x="1184" y="602"/>
                </a:lnTo>
                <a:lnTo>
                  <a:pt x="1172" y="605"/>
                </a:lnTo>
                <a:lnTo>
                  <a:pt x="1162" y="606"/>
                </a:lnTo>
                <a:lnTo>
                  <a:pt x="1143" y="609"/>
                </a:lnTo>
                <a:lnTo>
                  <a:pt x="1133" y="609"/>
                </a:lnTo>
                <a:lnTo>
                  <a:pt x="1122" y="610"/>
                </a:lnTo>
                <a:lnTo>
                  <a:pt x="1111" y="610"/>
                </a:lnTo>
                <a:lnTo>
                  <a:pt x="1096" y="610"/>
                </a:lnTo>
                <a:lnTo>
                  <a:pt x="1080" y="610"/>
                </a:lnTo>
                <a:lnTo>
                  <a:pt x="1060" y="609"/>
                </a:lnTo>
                <a:lnTo>
                  <a:pt x="1039" y="609"/>
                </a:lnTo>
                <a:lnTo>
                  <a:pt x="1017" y="607"/>
                </a:lnTo>
                <a:lnTo>
                  <a:pt x="995" y="606"/>
                </a:lnTo>
                <a:lnTo>
                  <a:pt x="975" y="605"/>
                </a:lnTo>
                <a:lnTo>
                  <a:pt x="956" y="603"/>
                </a:lnTo>
                <a:lnTo>
                  <a:pt x="941" y="602"/>
                </a:lnTo>
                <a:lnTo>
                  <a:pt x="930" y="600"/>
                </a:lnTo>
                <a:lnTo>
                  <a:pt x="921" y="599"/>
                </a:lnTo>
                <a:lnTo>
                  <a:pt x="912" y="597"/>
                </a:lnTo>
                <a:lnTo>
                  <a:pt x="906" y="596"/>
                </a:lnTo>
                <a:lnTo>
                  <a:pt x="897" y="596"/>
                </a:lnTo>
                <a:lnTo>
                  <a:pt x="887" y="597"/>
                </a:lnTo>
                <a:lnTo>
                  <a:pt x="881" y="600"/>
                </a:lnTo>
                <a:lnTo>
                  <a:pt x="877" y="605"/>
                </a:lnTo>
                <a:lnTo>
                  <a:pt x="867" y="615"/>
                </a:lnTo>
                <a:lnTo>
                  <a:pt x="858" y="626"/>
                </a:lnTo>
                <a:lnTo>
                  <a:pt x="846" y="638"/>
                </a:lnTo>
                <a:lnTo>
                  <a:pt x="833" y="648"/>
                </a:lnTo>
                <a:lnTo>
                  <a:pt x="817" y="657"/>
                </a:lnTo>
                <a:lnTo>
                  <a:pt x="786" y="675"/>
                </a:lnTo>
                <a:lnTo>
                  <a:pt x="770" y="682"/>
                </a:lnTo>
                <a:lnTo>
                  <a:pt x="753" y="686"/>
                </a:lnTo>
                <a:lnTo>
                  <a:pt x="735" y="692"/>
                </a:lnTo>
                <a:lnTo>
                  <a:pt x="718" y="698"/>
                </a:lnTo>
                <a:lnTo>
                  <a:pt x="700" y="702"/>
                </a:lnTo>
                <a:lnTo>
                  <a:pt x="683" y="707"/>
                </a:lnTo>
                <a:lnTo>
                  <a:pt x="665" y="713"/>
                </a:lnTo>
                <a:lnTo>
                  <a:pt x="649" y="720"/>
                </a:lnTo>
                <a:lnTo>
                  <a:pt x="635" y="732"/>
                </a:lnTo>
                <a:lnTo>
                  <a:pt x="620" y="746"/>
                </a:lnTo>
                <a:lnTo>
                  <a:pt x="607" y="759"/>
                </a:lnTo>
                <a:lnTo>
                  <a:pt x="595" y="771"/>
                </a:lnTo>
                <a:lnTo>
                  <a:pt x="585" y="781"/>
                </a:lnTo>
                <a:lnTo>
                  <a:pt x="578" y="790"/>
                </a:lnTo>
                <a:lnTo>
                  <a:pt x="569" y="797"/>
                </a:lnTo>
                <a:lnTo>
                  <a:pt x="559" y="803"/>
                </a:lnTo>
                <a:lnTo>
                  <a:pt x="542" y="806"/>
                </a:lnTo>
                <a:lnTo>
                  <a:pt x="525" y="806"/>
                </a:lnTo>
                <a:lnTo>
                  <a:pt x="506" y="805"/>
                </a:lnTo>
                <a:lnTo>
                  <a:pt x="490" y="808"/>
                </a:lnTo>
                <a:lnTo>
                  <a:pt x="477" y="813"/>
                </a:lnTo>
                <a:lnTo>
                  <a:pt x="464" y="821"/>
                </a:lnTo>
                <a:lnTo>
                  <a:pt x="450" y="830"/>
                </a:lnTo>
                <a:lnTo>
                  <a:pt x="434" y="840"/>
                </a:lnTo>
                <a:lnTo>
                  <a:pt x="415" y="850"/>
                </a:lnTo>
                <a:lnTo>
                  <a:pt x="392" y="863"/>
                </a:lnTo>
                <a:lnTo>
                  <a:pt x="367" y="873"/>
                </a:lnTo>
                <a:lnTo>
                  <a:pt x="355" y="878"/>
                </a:lnTo>
                <a:lnTo>
                  <a:pt x="344" y="881"/>
                </a:lnTo>
                <a:lnTo>
                  <a:pt x="320" y="884"/>
                </a:lnTo>
                <a:lnTo>
                  <a:pt x="299" y="882"/>
                </a:lnTo>
                <a:lnTo>
                  <a:pt x="274" y="879"/>
                </a:lnTo>
                <a:lnTo>
                  <a:pt x="247" y="876"/>
                </a:lnTo>
                <a:lnTo>
                  <a:pt x="218" y="873"/>
                </a:lnTo>
                <a:lnTo>
                  <a:pt x="187" y="869"/>
                </a:lnTo>
                <a:lnTo>
                  <a:pt x="155" y="865"/>
                </a:lnTo>
                <a:lnTo>
                  <a:pt x="125" y="857"/>
                </a:lnTo>
                <a:lnTo>
                  <a:pt x="94" y="849"/>
                </a:lnTo>
                <a:lnTo>
                  <a:pt x="63" y="837"/>
                </a:lnTo>
                <a:lnTo>
                  <a:pt x="0" y="812"/>
                </a:lnTo>
              </a:path>
            </a:pathLst>
          </a:custGeom>
          <a:noFill/>
          <a:ln w="4826">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7114" name="Rectangle 510"/>
          <p:cNvSpPr>
            <a:spLocks noChangeArrowheads="1"/>
          </p:cNvSpPr>
          <p:nvPr/>
        </p:nvSpPr>
        <p:spPr bwMode="auto">
          <a:xfrm>
            <a:off x="819150" y="4140200"/>
            <a:ext cx="273050" cy="6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lang="en-US" sz="400" i="0">
                <a:solidFill>
                  <a:srgbClr val="000000"/>
                </a:solidFill>
              </a:rPr>
              <a:t>Absorbance</a:t>
            </a:r>
            <a:endParaRPr lang="en-US" sz="4600" b="1">
              <a:solidFill>
                <a:srgbClr val="000000"/>
              </a:solidFill>
              <a:latin typeface="Times New Roman" charset="0"/>
            </a:endParaRPr>
          </a:p>
        </p:txBody>
      </p:sp>
      <p:sp>
        <p:nvSpPr>
          <p:cNvPr id="197115" name="Rectangle 511"/>
          <p:cNvSpPr>
            <a:spLocks noChangeArrowheads="1"/>
          </p:cNvSpPr>
          <p:nvPr/>
        </p:nvSpPr>
        <p:spPr bwMode="auto">
          <a:xfrm>
            <a:off x="1095375" y="4127500"/>
            <a:ext cx="1905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lang="en-US" sz="600" i="0">
                <a:solidFill>
                  <a:srgbClr val="000000"/>
                </a:solidFill>
                <a:latin typeface="Times New Roman" charset="0"/>
              </a:rPr>
              <a:t> </a:t>
            </a:r>
            <a:endParaRPr lang="en-US" sz="4600" b="1">
              <a:solidFill>
                <a:srgbClr val="000000"/>
              </a:solidFill>
              <a:latin typeface="Times New Roman" charset="0"/>
            </a:endParaRPr>
          </a:p>
        </p:txBody>
      </p:sp>
      <p:pic>
        <p:nvPicPr>
          <p:cNvPr id="160256" name="Picture 51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86300" y="1828800"/>
            <a:ext cx="3732213" cy="4518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spTree>
    <p:extLst>
      <p:ext uri="{BB962C8B-B14F-4D97-AF65-F5344CB8AC3E}">
        <p14:creationId xmlns:p14="http://schemas.microsoft.com/office/powerpoint/2010/main" val="1250095387"/>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7633" name="Picture 2" descr="implntGluSen wris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800" y="146050"/>
            <a:ext cx="7924800" cy="6227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72197307"/>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a:xfrm>
            <a:off x="685800" y="219075"/>
            <a:ext cx="7772400" cy="952500"/>
          </a:xfrm>
        </p:spPr>
        <p:txBody>
          <a:bodyPr/>
          <a:lstStyle/>
          <a:p>
            <a:pPr eaLnBrk="1" hangingPunct="1">
              <a:defRPr/>
            </a:pPr>
            <a:r>
              <a:rPr lang="en-US" sz="3600" smtClean="0">
                <a:cs typeface="+mj-cs"/>
              </a:rPr>
              <a:t>Sketch of Animas Sensor</a:t>
            </a:r>
            <a:endParaRPr lang="en-US" smtClean="0">
              <a:cs typeface="+mj-cs"/>
            </a:endParaRPr>
          </a:p>
        </p:txBody>
      </p:sp>
      <p:pic>
        <p:nvPicPr>
          <p:cNvPr id="198658" name="Picture 3" descr="implntGluSen dia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366713"/>
            <a:ext cx="8382000" cy="6138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02552387"/>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138"/>
            <a:ext cx="8229600" cy="4662487"/>
          </a:xfrm>
        </p:spPr>
        <p:txBody>
          <a:bodyPr>
            <a:normAutofit/>
          </a:bodyPr>
          <a:lstStyle/>
          <a:p>
            <a:pPr>
              <a:lnSpc>
                <a:spcPct val="80000"/>
              </a:lnSpc>
            </a:pPr>
            <a:r>
              <a:rPr lang="en-GB" sz="2300" dirty="0">
                <a:latin typeface="Lucida Sans Unicode" charset="0"/>
              </a:rPr>
              <a:t>The development of diabetes is projected to reach pandemic proportions over the next10-20 years. </a:t>
            </a:r>
          </a:p>
          <a:p>
            <a:pPr>
              <a:lnSpc>
                <a:spcPct val="80000"/>
              </a:lnSpc>
            </a:pPr>
            <a:endParaRPr lang="en-GB" sz="2300" dirty="0">
              <a:latin typeface="Lucida Sans Unicode" charset="0"/>
            </a:endParaRPr>
          </a:p>
          <a:p>
            <a:pPr>
              <a:lnSpc>
                <a:spcPct val="80000"/>
              </a:lnSpc>
            </a:pPr>
            <a:r>
              <a:rPr lang="en-GB" sz="2300" dirty="0">
                <a:latin typeface="Lucida Sans Unicode" charset="0"/>
              </a:rPr>
              <a:t>International Diabetes Federation (IDF) data indicate that by the year </a:t>
            </a:r>
            <a:r>
              <a:rPr lang="en-GB" sz="2300" dirty="0" smtClean="0">
                <a:latin typeface="Lucida Sans Unicode" charset="0"/>
              </a:rPr>
              <a:t>2035</a:t>
            </a:r>
            <a:r>
              <a:rPr lang="en-GB" sz="2300" dirty="0">
                <a:latin typeface="Lucida Sans Unicode" charset="0"/>
              </a:rPr>
              <a:t>, the number of people affected will reach </a:t>
            </a:r>
            <a:r>
              <a:rPr lang="en-GB" sz="2300" dirty="0" smtClean="0">
                <a:latin typeface="Lucida Sans Unicode" charset="0"/>
              </a:rPr>
              <a:t>500 </a:t>
            </a:r>
            <a:r>
              <a:rPr lang="en-GB" sz="2300" dirty="0">
                <a:latin typeface="Lucida Sans Unicode" charset="0"/>
              </a:rPr>
              <a:t>million –90% of these people will have Type 2 diabetes.</a:t>
            </a:r>
          </a:p>
          <a:p>
            <a:pPr>
              <a:lnSpc>
                <a:spcPct val="80000"/>
              </a:lnSpc>
            </a:pPr>
            <a:endParaRPr lang="en-GB" sz="2300" dirty="0">
              <a:latin typeface="Lucida Sans Unicode" charset="0"/>
            </a:endParaRPr>
          </a:p>
          <a:p>
            <a:pPr>
              <a:lnSpc>
                <a:spcPct val="80000"/>
              </a:lnSpc>
            </a:pPr>
            <a:r>
              <a:rPr lang="en-GB" sz="2300" dirty="0">
                <a:latin typeface="Lucida Sans Unicode" charset="0"/>
              </a:rPr>
              <a:t>In </a:t>
            </a:r>
            <a:r>
              <a:rPr lang="en-GB" sz="2300" dirty="0" smtClean="0">
                <a:latin typeface="Lucida Sans Unicode" charset="0"/>
              </a:rPr>
              <a:t>India, there are 65 million diabetics and it is growing at an alarming rate</a:t>
            </a:r>
            <a:endParaRPr lang="en-GB" sz="2300" dirty="0">
              <a:latin typeface="Lucida Sans Unicode" charset="0"/>
            </a:endParaRPr>
          </a:p>
          <a:p>
            <a:pPr>
              <a:lnSpc>
                <a:spcPct val="80000"/>
              </a:lnSpc>
            </a:pPr>
            <a:endParaRPr lang="en-GB" sz="2300" dirty="0">
              <a:latin typeface="Lucida Sans Unicode" charset="0"/>
            </a:endParaRPr>
          </a:p>
          <a:p>
            <a:pPr>
              <a:lnSpc>
                <a:spcPct val="80000"/>
              </a:lnSpc>
            </a:pPr>
            <a:r>
              <a:rPr lang="en-GB" sz="2300" dirty="0">
                <a:latin typeface="Lucida Sans Unicode" charset="0"/>
              </a:rPr>
              <a:t>The annual health costs caused by diabetes and its complications account for around 6-12% of all health-care expenditure.</a:t>
            </a:r>
          </a:p>
        </p:txBody>
      </p:sp>
      <p:sp>
        <p:nvSpPr>
          <p:cNvPr id="3" name="Title 2"/>
          <p:cNvSpPr>
            <a:spLocks noGrp="1"/>
          </p:cNvSpPr>
          <p:nvPr>
            <p:ph type="title"/>
          </p:nvPr>
        </p:nvSpPr>
        <p:spPr/>
        <p:txBody>
          <a:bodyPr/>
          <a:lstStyle/>
          <a:p>
            <a:pPr fontAlgn="auto">
              <a:spcAft>
                <a:spcPts val="0"/>
              </a:spcAft>
              <a:defRPr/>
            </a:pPr>
            <a:r>
              <a:rPr lang="en-GB" dirty="0" smtClean="0">
                <a:ea typeface="+mj-ea"/>
              </a:rPr>
              <a:t>Burden of Diabetes </a:t>
            </a:r>
            <a:endParaRPr lang="en-GB" dirty="0">
              <a:ea typeface="+mj-ea"/>
            </a:endParaRPr>
          </a:p>
        </p:txBody>
      </p:sp>
    </p:spTree>
    <p:extLst>
      <p:ext uri="{BB962C8B-B14F-4D97-AF65-F5344CB8AC3E}">
        <p14:creationId xmlns:p14="http://schemas.microsoft.com/office/powerpoint/2010/main" val="1089218201"/>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ChangeArrowheads="1"/>
          </p:cNvSpPr>
          <p:nvPr>
            <p:ph type="title"/>
          </p:nvPr>
        </p:nvSpPr>
        <p:spPr>
          <a:xfrm>
            <a:off x="304800" y="304800"/>
            <a:ext cx="8382000" cy="838200"/>
          </a:xfrm>
        </p:spPr>
        <p:txBody>
          <a:bodyPr/>
          <a:lstStyle/>
          <a:p>
            <a:pPr algn="ctr" eaLnBrk="1" hangingPunct="1">
              <a:defRPr/>
            </a:pPr>
            <a:r>
              <a:rPr lang="en-US" sz="3600" dirty="0" smtClean="0">
                <a:solidFill>
                  <a:schemeClr val="tx1"/>
                </a:solidFill>
                <a:cs typeface="+mj-cs"/>
              </a:rPr>
              <a:t>Advantages of Animas Monitor</a:t>
            </a:r>
            <a:endParaRPr lang="en-US" b="0" dirty="0" smtClean="0">
              <a:solidFill>
                <a:schemeClr val="tx1"/>
              </a:solidFill>
              <a:cs typeface="+mj-cs"/>
            </a:endParaRPr>
          </a:p>
        </p:txBody>
      </p:sp>
      <p:sp>
        <p:nvSpPr>
          <p:cNvPr id="187395" name="Rectangle 3"/>
          <p:cNvSpPr>
            <a:spLocks noGrp="1" noChangeArrowheads="1"/>
          </p:cNvSpPr>
          <p:nvPr>
            <p:ph type="body" idx="1"/>
          </p:nvPr>
        </p:nvSpPr>
        <p:spPr>
          <a:xfrm>
            <a:off x="685800" y="1319213"/>
            <a:ext cx="7848600" cy="4933950"/>
          </a:xfrm>
        </p:spPr>
        <p:txBody>
          <a:bodyPr/>
          <a:lstStyle/>
          <a:p>
            <a:pPr eaLnBrk="1" hangingPunct="1">
              <a:spcAft>
                <a:spcPct val="20000"/>
              </a:spcAft>
              <a:buFont typeface="Symbol" charset="0"/>
              <a:buChar char="·"/>
              <a:defRPr/>
            </a:pPr>
            <a:r>
              <a:rPr lang="en-US" sz="2400" smtClean="0">
                <a:cs typeface="+mn-cs"/>
              </a:rPr>
              <a:t>Provides </a:t>
            </a:r>
            <a:r>
              <a:rPr lang="en-US" sz="2400" b="1" i="1" smtClean="0">
                <a:cs typeface="+mn-cs"/>
              </a:rPr>
              <a:t>continuous reading of blood glucose</a:t>
            </a:r>
            <a:r>
              <a:rPr lang="en-US" sz="2400" smtClean="0">
                <a:cs typeface="+mn-cs"/>
              </a:rPr>
              <a:t> without patient intervention</a:t>
            </a:r>
          </a:p>
          <a:p>
            <a:pPr eaLnBrk="1" hangingPunct="1">
              <a:spcAft>
                <a:spcPct val="20000"/>
              </a:spcAft>
              <a:buFont typeface="Symbol" charset="0"/>
              <a:buChar char="·"/>
              <a:defRPr/>
            </a:pPr>
            <a:r>
              <a:rPr lang="en-US" sz="2400" smtClean="0">
                <a:cs typeface="+mn-cs"/>
              </a:rPr>
              <a:t>Measures glucose in</a:t>
            </a:r>
            <a:r>
              <a:rPr lang="en-US" sz="2400" b="1" i="1" smtClean="0">
                <a:cs typeface="+mn-cs"/>
              </a:rPr>
              <a:t> blood </a:t>
            </a:r>
            <a:r>
              <a:rPr lang="en-US" sz="2400" smtClean="0">
                <a:cs typeface="+mn-cs"/>
              </a:rPr>
              <a:t>as opposed to some other body fluid, e.g.</a:t>
            </a:r>
            <a:r>
              <a:rPr lang="en-US" sz="2400" b="1" i="1" smtClean="0">
                <a:cs typeface="+mn-cs"/>
              </a:rPr>
              <a:t> </a:t>
            </a:r>
            <a:r>
              <a:rPr lang="en-US" sz="2400" smtClean="0">
                <a:cs typeface="+mn-cs"/>
              </a:rPr>
              <a:t>interstitial fluid, ocular fluid</a:t>
            </a:r>
          </a:p>
          <a:p>
            <a:pPr eaLnBrk="1" hangingPunct="1">
              <a:spcAft>
                <a:spcPct val="20000"/>
              </a:spcAft>
              <a:buFont typeface="Symbol" charset="0"/>
              <a:buChar char="·"/>
              <a:defRPr/>
            </a:pPr>
            <a:r>
              <a:rPr lang="en-US" sz="2400" smtClean="0">
                <a:cs typeface="+mn-cs"/>
              </a:rPr>
              <a:t>The encapsulation/ fibrin tissue has </a:t>
            </a:r>
            <a:r>
              <a:rPr lang="en-US" sz="2400" b="1" i="1" smtClean="0">
                <a:cs typeface="+mn-cs"/>
              </a:rPr>
              <a:t>no effect on monitor accuracy</a:t>
            </a:r>
            <a:endParaRPr lang="en-US" sz="2400" smtClean="0">
              <a:cs typeface="+mn-cs"/>
            </a:endParaRPr>
          </a:p>
          <a:p>
            <a:pPr eaLnBrk="1" hangingPunct="1">
              <a:spcAft>
                <a:spcPct val="20000"/>
              </a:spcAft>
              <a:buFont typeface="Symbol" charset="0"/>
              <a:buChar char="·"/>
              <a:defRPr/>
            </a:pPr>
            <a:r>
              <a:rPr lang="en-US" sz="2400" smtClean="0">
                <a:cs typeface="+mn-cs"/>
              </a:rPr>
              <a:t>Provides </a:t>
            </a:r>
            <a:r>
              <a:rPr lang="en-US" sz="2400" b="1" i="1" smtClean="0">
                <a:cs typeface="+mn-cs"/>
              </a:rPr>
              <a:t>direct access to blood</a:t>
            </a:r>
            <a:r>
              <a:rPr lang="en-US" sz="2400" smtClean="0">
                <a:cs typeface="+mn-cs"/>
              </a:rPr>
              <a:t>, obviating loss and interference associated with light transmission through intervening tissues.</a:t>
            </a:r>
          </a:p>
          <a:p>
            <a:pPr eaLnBrk="1" hangingPunct="1">
              <a:spcAft>
                <a:spcPct val="20000"/>
              </a:spcAft>
              <a:buFont typeface="Symbol" charset="0"/>
              <a:buChar char="·"/>
              <a:defRPr/>
            </a:pPr>
            <a:r>
              <a:rPr lang="en-US" sz="2400" smtClean="0">
                <a:cs typeface="+mn-cs"/>
              </a:rPr>
              <a:t>Sensor stays implanted for at least 5 years, limited by battery life.  No percutaneous wires or cables are utilized. </a:t>
            </a:r>
          </a:p>
        </p:txBody>
      </p:sp>
    </p:spTree>
    <p:extLst>
      <p:ext uri="{BB962C8B-B14F-4D97-AF65-F5344CB8AC3E}">
        <p14:creationId xmlns:p14="http://schemas.microsoft.com/office/powerpoint/2010/main" val="3826544067"/>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9681" name="Picture 2" descr="p22"/>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l="8531" r="17061" b="33548"/>
          <a:stretch>
            <a:fillRect/>
          </a:stretch>
        </p:blipFill>
        <p:spPr bwMode="auto">
          <a:xfrm>
            <a:off x="838200" y="1371600"/>
            <a:ext cx="7620000" cy="4724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6131" name="Rectangle 3"/>
          <p:cNvSpPr>
            <a:spLocks noGrp="1" noChangeArrowheads="1"/>
          </p:cNvSpPr>
          <p:nvPr>
            <p:ph type="title"/>
          </p:nvPr>
        </p:nvSpPr>
        <p:spPr bwMode="auto">
          <a:xfrm>
            <a:off x="685800" y="228600"/>
            <a:ext cx="7772400" cy="11430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lIns="91440" tIns="45720" rIns="91440" bIns="45720" numCol="1" anchor="t" anchorCtr="0" compatLnSpc="1">
            <a:prstTxWarp prst="textNoShape">
              <a:avLst/>
            </a:prstTxWarp>
          </a:bodyPr>
          <a:lstStyle/>
          <a:p>
            <a:pPr eaLnBrk="1" hangingPunct="1">
              <a:defRPr/>
            </a:pPr>
            <a:r>
              <a:rPr lang="en-US" dirty="0" smtClean="0">
                <a:cs typeface="+mj-cs"/>
              </a:rPr>
              <a:t>Implanted Extravascular Sensor Head</a:t>
            </a:r>
          </a:p>
        </p:txBody>
      </p:sp>
    </p:spTree>
    <p:extLst>
      <p:ext uri="{BB962C8B-B14F-4D97-AF65-F5344CB8AC3E}">
        <p14:creationId xmlns:p14="http://schemas.microsoft.com/office/powerpoint/2010/main" val="2207696299"/>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0705" name="Picture 2" descr="p8"/>
          <p:cNvPicPr>
            <a:picLocks noGrp="1" noChangeArrowheads="1"/>
          </p:cNvPicPr>
          <p:nvPr>
            <p:ph type="body" idx="1"/>
          </p:nvPr>
        </p:nvPicPr>
        <p:blipFill>
          <a:blip r:embed="rId2">
            <a:extLst>
              <a:ext uri="{28A0092B-C50C-407E-A947-70E740481C1C}">
                <a14:useLocalDpi xmlns:a14="http://schemas.microsoft.com/office/drawing/2010/main" val="0"/>
              </a:ext>
            </a:extLst>
          </a:blip>
          <a:srcRect r="21239"/>
          <a:stretch>
            <a:fillRect/>
          </a:stretch>
        </p:blipFill>
        <p:spPr bwMode="auto">
          <a:xfrm>
            <a:off x="838200" y="1219200"/>
            <a:ext cx="7772400" cy="4876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7155" name="Rectangle 3"/>
          <p:cNvSpPr>
            <a:spLocks noGrp="1" noChangeArrowheads="1"/>
          </p:cNvSpPr>
          <p:nvPr>
            <p:ph type="title"/>
          </p:nvPr>
        </p:nvSpPr>
        <p:spPr bwMode="auto">
          <a:xfrm>
            <a:off x="685800" y="228600"/>
            <a:ext cx="7772400" cy="11430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lIns="91440" tIns="45720" rIns="91440" bIns="45720" numCol="1" anchor="t" anchorCtr="0" compatLnSpc="1">
            <a:prstTxWarp prst="textNoShape">
              <a:avLst/>
            </a:prstTxWarp>
          </a:bodyPr>
          <a:lstStyle/>
          <a:p>
            <a:pPr eaLnBrk="1" hangingPunct="1">
              <a:defRPr/>
            </a:pPr>
            <a:r>
              <a:rPr lang="en-US" sz="3600" smtClean="0">
                <a:cs typeface="+mj-cs"/>
              </a:rPr>
              <a:t>Early Animas Sensor Head</a:t>
            </a:r>
          </a:p>
        </p:txBody>
      </p:sp>
    </p:spTree>
    <p:extLst>
      <p:ext uri="{BB962C8B-B14F-4D97-AF65-F5344CB8AC3E}">
        <p14:creationId xmlns:p14="http://schemas.microsoft.com/office/powerpoint/2010/main" val="3969256044"/>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2753" name="Object 2"/>
          <p:cNvGraphicFramePr>
            <a:graphicFrameLocks noGrp="1" noChangeAspect="1"/>
          </p:cNvGraphicFramePr>
          <p:nvPr>
            <p:ph type="chart" idx="1"/>
            <p:extLst>
              <p:ext uri="{D42A27DB-BD31-4B8C-83A1-F6EECF244321}">
                <p14:modId xmlns:p14="http://schemas.microsoft.com/office/powerpoint/2010/main" val="2565899396"/>
              </p:ext>
            </p:extLst>
          </p:nvPr>
        </p:nvGraphicFramePr>
        <p:xfrm>
          <a:off x="152400" y="1762125"/>
          <a:ext cx="8382000" cy="4398963"/>
        </p:xfrm>
        <a:graphic>
          <a:graphicData uri="http://schemas.openxmlformats.org/presentationml/2006/ole">
            <mc:AlternateContent xmlns:mc="http://schemas.openxmlformats.org/markup-compatibility/2006">
              <mc:Choice xmlns:v="urn:schemas-microsoft-com:vml" Requires="v">
                <p:oleObj spid="_x0000_s123920" name="Chart" r:id="rId3" imgW="7696200" imgH="4038510" progId="MSGraph.Chart.8">
                  <p:embed followColorScheme="full"/>
                </p:oleObj>
              </mc:Choice>
              <mc:Fallback>
                <p:oleObj name="Chart" r:id="rId3" imgW="7696200" imgH="4038510" progId="MSGraph.Chart.8">
                  <p:embed followColorScheme="full"/>
                  <p:pic>
                    <p:nvPicPr>
                      <p:cNvPr id="0" name=""/>
                      <p:cNvPicPr>
                        <a:picLocks noChangeAspect="1" noChangeArrowheads="1"/>
                      </p:cNvPicPr>
                      <p:nvPr/>
                    </p:nvPicPr>
                    <p:blipFill>
                      <a:blip r:embed="rId4"/>
                      <a:srcRect/>
                      <a:stretch>
                        <a:fillRect/>
                      </a:stretch>
                    </p:blipFill>
                    <p:spPr bwMode="auto">
                      <a:xfrm>
                        <a:off x="152400" y="1762125"/>
                        <a:ext cx="8382000" cy="4398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9203" name="Rectangle 3"/>
          <p:cNvSpPr>
            <a:spLocks noGrp="1" noChangeArrowheads="1"/>
          </p:cNvSpPr>
          <p:nvPr>
            <p:ph type="title"/>
          </p:nvPr>
        </p:nvSpPr>
        <p:spPr bwMode="auto">
          <a:xfrm>
            <a:off x="685800" y="228600"/>
            <a:ext cx="7772400" cy="6096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lIns="91440" tIns="45720" rIns="91440" bIns="45720" numCol="1" anchor="t" anchorCtr="0" compatLnSpc="1">
            <a:prstTxWarp prst="textNoShape">
              <a:avLst/>
            </a:prstTxWarp>
          </a:bodyPr>
          <a:lstStyle/>
          <a:p>
            <a:pPr eaLnBrk="1" hangingPunct="1">
              <a:defRPr/>
            </a:pPr>
            <a:r>
              <a:rPr lang="en-US" sz="2800" smtClean="0">
                <a:solidFill>
                  <a:schemeClr val="tx1"/>
                </a:solidFill>
                <a:cs typeface="+mj-cs"/>
              </a:rPr>
              <a:t>Correlation (r2=.94) between optical </a:t>
            </a:r>
            <a:br>
              <a:rPr lang="en-US" sz="2800" smtClean="0">
                <a:solidFill>
                  <a:schemeClr val="tx1"/>
                </a:solidFill>
                <a:cs typeface="+mj-cs"/>
              </a:rPr>
            </a:br>
            <a:r>
              <a:rPr lang="en-US" sz="2800" smtClean="0">
                <a:solidFill>
                  <a:schemeClr val="tx1"/>
                </a:solidFill>
                <a:cs typeface="+mj-cs"/>
              </a:rPr>
              <a:t>and conventional means (500 people)</a:t>
            </a:r>
            <a:endParaRPr lang="en-US" smtClean="0">
              <a:solidFill>
                <a:schemeClr val="tx1"/>
              </a:solidFill>
              <a:cs typeface="+mj-cs"/>
            </a:endParaRPr>
          </a:p>
        </p:txBody>
      </p:sp>
    </p:spTree>
    <p:extLst>
      <p:ext uri="{BB962C8B-B14F-4D97-AF65-F5344CB8AC3E}">
        <p14:creationId xmlns:p14="http://schemas.microsoft.com/office/powerpoint/2010/main" val="293778858"/>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pPr algn="ctr" eaLnBrk="1" hangingPunct="1">
              <a:defRPr/>
            </a:pPr>
            <a:r>
              <a:rPr lang="en-US" sz="3200" dirty="0" smtClean="0">
                <a:cs typeface="+mj-cs"/>
              </a:rPr>
              <a:t>Animas Continuous System</a:t>
            </a:r>
          </a:p>
        </p:txBody>
      </p:sp>
      <p:sp>
        <p:nvSpPr>
          <p:cNvPr id="183299" name="Rectangle 3"/>
          <p:cNvSpPr>
            <a:spLocks noGrp="1" noChangeArrowheads="1"/>
          </p:cNvSpPr>
          <p:nvPr>
            <p:ph type="body" idx="1"/>
          </p:nvPr>
        </p:nvSpPr>
        <p:spPr/>
        <p:txBody>
          <a:bodyPr/>
          <a:lstStyle/>
          <a:p>
            <a:pPr eaLnBrk="1" hangingPunct="1">
              <a:lnSpc>
                <a:spcPct val="90000"/>
              </a:lnSpc>
              <a:defRPr/>
            </a:pPr>
            <a:r>
              <a:rPr lang="en-US" sz="2600" i="1" dirty="0" smtClean="0">
                <a:cs typeface="+mn-cs"/>
              </a:rPr>
              <a:t>Has designed and built short term prototype and demonstrated stability in animals</a:t>
            </a:r>
          </a:p>
          <a:p>
            <a:pPr eaLnBrk="1" hangingPunct="1">
              <a:lnSpc>
                <a:spcPct val="90000"/>
              </a:lnSpc>
              <a:defRPr/>
            </a:pPr>
            <a:r>
              <a:rPr lang="en-US" sz="2600" i="1" dirty="0" smtClean="0">
                <a:cs typeface="+mn-cs"/>
              </a:rPr>
              <a:t>Need to miniaturize system</a:t>
            </a:r>
          </a:p>
          <a:p>
            <a:pPr lvl="1" eaLnBrk="1" hangingPunct="1">
              <a:lnSpc>
                <a:spcPct val="90000"/>
              </a:lnSpc>
              <a:defRPr/>
            </a:pPr>
            <a:r>
              <a:rPr lang="en-US" sz="2200" i="1" dirty="0" smtClean="0"/>
              <a:t>Laser diodes under development</a:t>
            </a:r>
          </a:p>
          <a:p>
            <a:pPr lvl="1" eaLnBrk="1" hangingPunct="1">
              <a:lnSpc>
                <a:spcPct val="90000"/>
              </a:lnSpc>
              <a:defRPr/>
            </a:pPr>
            <a:r>
              <a:rPr lang="en-US" sz="2200" i="1" dirty="0" smtClean="0"/>
              <a:t>Telemetry developed</a:t>
            </a:r>
          </a:p>
          <a:p>
            <a:pPr lvl="1" eaLnBrk="1" hangingPunct="1">
              <a:lnSpc>
                <a:spcPct val="90000"/>
              </a:lnSpc>
              <a:defRPr/>
            </a:pPr>
            <a:r>
              <a:rPr lang="en-US" sz="2200" i="1" dirty="0" smtClean="0"/>
              <a:t>Electronics being modified and mostly developed</a:t>
            </a:r>
          </a:p>
          <a:p>
            <a:pPr eaLnBrk="1" hangingPunct="1">
              <a:lnSpc>
                <a:spcPct val="90000"/>
              </a:lnSpc>
              <a:defRPr/>
            </a:pPr>
            <a:r>
              <a:rPr lang="en-US" sz="2600" i="1" dirty="0" smtClean="0">
                <a:solidFill>
                  <a:srgbClr val="FF0000"/>
                </a:solidFill>
                <a:cs typeface="+mn-cs"/>
              </a:rPr>
              <a:t>Clinical trials in humans started 2006. Projected as early Phase 2 studies with sites to be determined.  </a:t>
            </a:r>
            <a:r>
              <a:rPr lang="en-US" sz="2600" i="1" dirty="0" smtClean="0">
                <a:solidFill>
                  <a:srgbClr val="CC6600"/>
                </a:solidFill>
                <a:cs typeface="+mn-cs"/>
              </a:rPr>
              <a:t>No pediatric patients to be involved!</a:t>
            </a:r>
          </a:p>
          <a:p>
            <a:pPr eaLnBrk="1" hangingPunct="1">
              <a:lnSpc>
                <a:spcPct val="90000"/>
              </a:lnSpc>
              <a:defRPr/>
            </a:pPr>
            <a:r>
              <a:rPr lang="en-US" sz="2600" i="1" dirty="0" smtClean="0">
                <a:solidFill>
                  <a:srgbClr val="CC6600"/>
                </a:solidFill>
              </a:rPr>
              <a:t>Product not yet on market</a:t>
            </a:r>
            <a:endParaRPr lang="en-US" sz="2600" i="1" dirty="0" smtClean="0">
              <a:solidFill>
                <a:srgbClr val="FF0000"/>
              </a:solidFill>
              <a:cs typeface="+mn-cs"/>
            </a:endParaRPr>
          </a:p>
        </p:txBody>
      </p:sp>
    </p:spTree>
    <p:extLst>
      <p:ext uri="{BB962C8B-B14F-4D97-AF65-F5344CB8AC3E}">
        <p14:creationId xmlns:p14="http://schemas.microsoft.com/office/powerpoint/2010/main" val="379835002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83298"/>
                                        </p:tgtEl>
                                        <p:attrNameLst>
                                          <p:attrName>style.visibility</p:attrName>
                                        </p:attrNameLst>
                                      </p:cBhvr>
                                      <p:to>
                                        <p:strVal val="visible"/>
                                      </p:to>
                                    </p:set>
                                    <p:animEffect transition="in" filter="fade">
                                      <p:cBhvr>
                                        <p:cTn id="7" dur="2000"/>
                                        <p:tgtEl>
                                          <p:spTgt spid="18329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3299">
                                            <p:txEl>
                                              <p:pRg st="0" end="0"/>
                                            </p:txEl>
                                          </p:spTgt>
                                        </p:tgtEl>
                                        <p:attrNameLst>
                                          <p:attrName>style.visibility</p:attrName>
                                        </p:attrNameLst>
                                      </p:cBhvr>
                                      <p:to>
                                        <p:strVal val="visible"/>
                                      </p:to>
                                    </p:set>
                                    <p:animEffect transition="in" filter="fade">
                                      <p:cBhvr>
                                        <p:cTn id="12" dur="2000"/>
                                        <p:tgtEl>
                                          <p:spTgt spid="183299">
                                            <p:txEl>
                                              <p:pRg st="0" end="0"/>
                                            </p:txEl>
                                          </p:spTgt>
                                        </p:tgtEl>
                                      </p:cBhvr>
                                    </p:animEffect>
                                  </p:childTnLst>
                                  <p:subTnLst>
                                    <p:animClr clrSpc="rgb" dir="cw">
                                      <p:cBhvr override="childStyle">
                                        <p:cTn dur="1" fill="hold" display="0" masterRel="nextClick" afterEffect="1"/>
                                        <p:tgtEl>
                                          <p:spTgt spid="183299">
                                            <p:txEl>
                                              <p:pRg st="0" end="0"/>
                                            </p:txEl>
                                          </p:spTgt>
                                        </p:tgtEl>
                                        <p:attrNameLst>
                                          <p:attrName>ppt_c</p:attrName>
                                        </p:attrNameLst>
                                      </p:cBhvr>
                                      <p:to>
                                        <a:schemeClr val="bg2"/>
                                      </p:to>
                                    </p:animClr>
                                  </p:sub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83299">
                                            <p:txEl>
                                              <p:pRg st="1" end="1"/>
                                            </p:txEl>
                                          </p:spTgt>
                                        </p:tgtEl>
                                        <p:attrNameLst>
                                          <p:attrName>style.visibility</p:attrName>
                                        </p:attrNameLst>
                                      </p:cBhvr>
                                      <p:to>
                                        <p:strVal val="visible"/>
                                      </p:to>
                                    </p:set>
                                    <p:animEffect transition="in" filter="fade">
                                      <p:cBhvr>
                                        <p:cTn id="17" dur="2000"/>
                                        <p:tgtEl>
                                          <p:spTgt spid="183299">
                                            <p:txEl>
                                              <p:pRg st="1" end="1"/>
                                            </p:txEl>
                                          </p:spTgt>
                                        </p:tgtEl>
                                      </p:cBhvr>
                                    </p:animEffect>
                                  </p:childTnLst>
                                  <p:subTnLst>
                                    <p:animClr clrSpc="rgb" dir="cw">
                                      <p:cBhvr override="childStyle">
                                        <p:cTn dur="1" fill="hold" display="0" masterRel="nextClick" afterEffect="1"/>
                                        <p:tgtEl>
                                          <p:spTgt spid="183299">
                                            <p:txEl>
                                              <p:pRg st="1" end="1"/>
                                            </p:txEl>
                                          </p:spTgt>
                                        </p:tgtEl>
                                        <p:attrNameLst>
                                          <p:attrName>ppt_c</p:attrName>
                                        </p:attrNameLst>
                                      </p:cBhvr>
                                      <p:to>
                                        <a:schemeClr val="bg2"/>
                                      </p:to>
                                    </p:animClr>
                                  </p:subTnLst>
                                </p:cTn>
                              </p:par>
                              <p:par>
                                <p:cTn id="18" presetID="10" presetClass="entr" presetSubtype="0" fill="hold" grpId="0" nodeType="withEffect">
                                  <p:stCondLst>
                                    <p:cond delay="0"/>
                                  </p:stCondLst>
                                  <p:childTnLst>
                                    <p:set>
                                      <p:cBhvr>
                                        <p:cTn id="19" dur="1" fill="hold">
                                          <p:stCondLst>
                                            <p:cond delay="0"/>
                                          </p:stCondLst>
                                        </p:cTn>
                                        <p:tgtEl>
                                          <p:spTgt spid="183299">
                                            <p:txEl>
                                              <p:pRg st="2" end="2"/>
                                            </p:txEl>
                                          </p:spTgt>
                                        </p:tgtEl>
                                        <p:attrNameLst>
                                          <p:attrName>style.visibility</p:attrName>
                                        </p:attrNameLst>
                                      </p:cBhvr>
                                      <p:to>
                                        <p:strVal val="visible"/>
                                      </p:to>
                                    </p:set>
                                    <p:animEffect transition="in" filter="fade">
                                      <p:cBhvr>
                                        <p:cTn id="20" dur="2000"/>
                                        <p:tgtEl>
                                          <p:spTgt spid="183299">
                                            <p:txEl>
                                              <p:pRg st="2" end="2"/>
                                            </p:txEl>
                                          </p:spTgt>
                                        </p:tgtEl>
                                      </p:cBhvr>
                                    </p:animEffect>
                                  </p:childTnLst>
                                  <p:subTnLst>
                                    <p:animClr clrSpc="rgb" dir="cw">
                                      <p:cBhvr override="childStyle">
                                        <p:cTn dur="1" fill="hold" display="0" masterRel="nextClick" afterEffect="1"/>
                                        <p:tgtEl>
                                          <p:spTgt spid="183299">
                                            <p:txEl>
                                              <p:pRg st="2" end="2"/>
                                            </p:txEl>
                                          </p:spTgt>
                                        </p:tgtEl>
                                        <p:attrNameLst>
                                          <p:attrName>ppt_c</p:attrName>
                                        </p:attrNameLst>
                                      </p:cBhvr>
                                      <p:to>
                                        <a:schemeClr val="bg2"/>
                                      </p:to>
                                    </p:animClr>
                                  </p:subTnLst>
                                </p:cTn>
                              </p:par>
                              <p:par>
                                <p:cTn id="21" presetID="10" presetClass="entr" presetSubtype="0" fill="hold" grpId="0" nodeType="withEffect">
                                  <p:stCondLst>
                                    <p:cond delay="0"/>
                                  </p:stCondLst>
                                  <p:childTnLst>
                                    <p:set>
                                      <p:cBhvr>
                                        <p:cTn id="22" dur="1" fill="hold">
                                          <p:stCondLst>
                                            <p:cond delay="0"/>
                                          </p:stCondLst>
                                        </p:cTn>
                                        <p:tgtEl>
                                          <p:spTgt spid="183299">
                                            <p:txEl>
                                              <p:pRg st="3" end="3"/>
                                            </p:txEl>
                                          </p:spTgt>
                                        </p:tgtEl>
                                        <p:attrNameLst>
                                          <p:attrName>style.visibility</p:attrName>
                                        </p:attrNameLst>
                                      </p:cBhvr>
                                      <p:to>
                                        <p:strVal val="visible"/>
                                      </p:to>
                                    </p:set>
                                    <p:animEffect transition="in" filter="fade">
                                      <p:cBhvr>
                                        <p:cTn id="23" dur="2000"/>
                                        <p:tgtEl>
                                          <p:spTgt spid="183299">
                                            <p:txEl>
                                              <p:pRg st="3" end="3"/>
                                            </p:txEl>
                                          </p:spTgt>
                                        </p:tgtEl>
                                      </p:cBhvr>
                                    </p:animEffect>
                                  </p:childTnLst>
                                  <p:subTnLst>
                                    <p:animClr clrSpc="rgb" dir="cw">
                                      <p:cBhvr override="childStyle">
                                        <p:cTn dur="1" fill="hold" display="0" masterRel="nextClick" afterEffect="1"/>
                                        <p:tgtEl>
                                          <p:spTgt spid="183299">
                                            <p:txEl>
                                              <p:pRg st="3" end="3"/>
                                            </p:txEl>
                                          </p:spTgt>
                                        </p:tgtEl>
                                        <p:attrNameLst>
                                          <p:attrName>ppt_c</p:attrName>
                                        </p:attrNameLst>
                                      </p:cBhvr>
                                      <p:to>
                                        <a:schemeClr val="bg2"/>
                                      </p:to>
                                    </p:animClr>
                                  </p:subTnLst>
                                </p:cTn>
                              </p:par>
                              <p:par>
                                <p:cTn id="24" presetID="10" presetClass="entr" presetSubtype="0" fill="hold" grpId="0" nodeType="withEffect">
                                  <p:stCondLst>
                                    <p:cond delay="0"/>
                                  </p:stCondLst>
                                  <p:childTnLst>
                                    <p:set>
                                      <p:cBhvr>
                                        <p:cTn id="25" dur="1" fill="hold">
                                          <p:stCondLst>
                                            <p:cond delay="0"/>
                                          </p:stCondLst>
                                        </p:cTn>
                                        <p:tgtEl>
                                          <p:spTgt spid="183299">
                                            <p:txEl>
                                              <p:pRg st="4" end="4"/>
                                            </p:txEl>
                                          </p:spTgt>
                                        </p:tgtEl>
                                        <p:attrNameLst>
                                          <p:attrName>style.visibility</p:attrName>
                                        </p:attrNameLst>
                                      </p:cBhvr>
                                      <p:to>
                                        <p:strVal val="visible"/>
                                      </p:to>
                                    </p:set>
                                    <p:animEffect transition="in" filter="fade">
                                      <p:cBhvr>
                                        <p:cTn id="26" dur="2000"/>
                                        <p:tgtEl>
                                          <p:spTgt spid="183299">
                                            <p:txEl>
                                              <p:pRg st="4" end="4"/>
                                            </p:txEl>
                                          </p:spTgt>
                                        </p:tgtEl>
                                      </p:cBhvr>
                                    </p:animEffect>
                                  </p:childTnLst>
                                  <p:subTnLst>
                                    <p:animClr clrSpc="rgb" dir="cw">
                                      <p:cBhvr override="childStyle">
                                        <p:cTn dur="1" fill="hold" display="0" masterRel="nextClick" afterEffect="1"/>
                                        <p:tgtEl>
                                          <p:spTgt spid="183299">
                                            <p:txEl>
                                              <p:pRg st="4" end="4"/>
                                            </p:txEl>
                                          </p:spTgt>
                                        </p:tgtEl>
                                        <p:attrNameLst>
                                          <p:attrName>ppt_c</p:attrName>
                                        </p:attrNameLst>
                                      </p:cBhvr>
                                      <p:to>
                                        <a:schemeClr val="bg2"/>
                                      </p:to>
                                    </p:animClr>
                                  </p:subTnLst>
                                </p:cTn>
                              </p:par>
                            </p:childTnLst>
                          </p:cTn>
                        </p:par>
                      </p:childTnLst>
                    </p:cTn>
                  </p:par>
                  <p:par>
                    <p:cTn id="27" fill="hold" nodeType="clickPar">
                      <p:stCondLst>
                        <p:cond delay="indefinite"/>
                      </p:stCondLst>
                      <p:childTnLst>
                        <p:par>
                          <p:cTn id="28" fill="hold" nodeType="withGroup">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83299">
                                            <p:txEl>
                                              <p:pRg st="5" end="5"/>
                                            </p:txEl>
                                          </p:spTgt>
                                        </p:tgtEl>
                                        <p:attrNameLst>
                                          <p:attrName>style.visibility</p:attrName>
                                        </p:attrNameLst>
                                      </p:cBhvr>
                                      <p:to>
                                        <p:strVal val="visible"/>
                                      </p:to>
                                    </p:set>
                                    <p:animEffect transition="in" filter="fade">
                                      <p:cBhvr>
                                        <p:cTn id="31" dur="2000"/>
                                        <p:tgtEl>
                                          <p:spTgt spid="183299">
                                            <p:txEl>
                                              <p:pRg st="5" end="5"/>
                                            </p:txEl>
                                          </p:spTgt>
                                        </p:tgtEl>
                                      </p:cBhvr>
                                    </p:animEffect>
                                  </p:childTnLst>
                                  <p:subTnLst>
                                    <p:animClr clrSpc="rgb" dir="cw">
                                      <p:cBhvr override="childStyle">
                                        <p:cTn dur="1" fill="hold" display="0" masterRel="nextClick" afterEffect="1"/>
                                        <p:tgtEl>
                                          <p:spTgt spid="183299">
                                            <p:txEl>
                                              <p:pRg st="5" end="5"/>
                                            </p:txEl>
                                          </p:spTgt>
                                        </p:tgtEl>
                                        <p:attrNameLst>
                                          <p:attrName>ppt_c</p:attrName>
                                        </p:attrNameLst>
                                      </p:cBhvr>
                                      <p:to>
                                        <a:schemeClr val="bg2"/>
                                      </p:to>
                                    </p:animClr>
                                  </p:sub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83299">
                                            <p:txEl>
                                              <p:pRg st="6" end="6"/>
                                            </p:txEl>
                                          </p:spTgt>
                                        </p:tgtEl>
                                        <p:attrNameLst>
                                          <p:attrName>style.visibility</p:attrName>
                                        </p:attrNameLst>
                                      </p:cBhvr>
                                      <p:to>
                                        <p:strVal val="visible"/>
                                      </p:to>
                                    </p:set>
                                    <p:animEffect transition="in" filter="fade">
                                      <p:cBhvr>
                                        <p:cTn id="36" dur="2000"/>
                                        <p:tgtEl>
                                          <p:spTgt spid="183299">
                                            <p:txEl>
                                              <p:pRg st="6" end="6"/>
                                            </p:txEl>
                                          </p:spTgt>
                                        </p:tgtEl>
                                      </p:cBhvr>
                                    </p:animEffect>
                                  </p:childTnLst>
                                  <p:subTnLst>
                                    <p:animClr clrSpc="rgb" dir="cw">
                                      <p:cBhvr override="childStyle">
                                        <p:cTn dur="1" fill="hold" display="0" masterRel="nextClick" afterEffect="1"/>
                                        <p:tgtEl>
                                          <p:spTgt spid="183299">
                                            <p:txEl>
                                              <p:pRg st="6" end="6"/>
                                            </p:txEl>
                                          </p:spTgt>
                                        </p:tgtEl>
                                        <p:attrNameLst>
                                          <p:attrName>ppt_c</p:attrName>
                                        </p:attrNameLst>
                                      </p:cBhvr>
                                      <p:to>
                                        <a:schemeClr val="bg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298" grpId="0"/>
      <p:bldP spid="183299"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2" name="Rectangle 4"/>
          <p:cNvSpPr>
            <a:spLocks noGrp="1" noChangeArrowheads="1"/>
          </p:cNvSpPr>
          <p:nvPr>
            <p:ph type="ctrTitle"/>
          </p:nvPr>
        </p:nvSpPr>
        <p:spPr/>
        <p:txBody>
          <a:bodyPr/>
          <a:lstStyle/>
          <a:p>
            <a:pPr algn="ctr" eaLnBrk="1" hangingPunct="1">
              <a:defRPr/>
            </a:pPr>
            <a:r>
              <a:rPr lang="en-US" sz="3600" i="1" smtClean="0">
                <a:cs typeface="+mj-cs"/>
              </a:rPr>
              <a:t>What is the Goal of These Technologies?</a:t>
            </a:r>
          </a:p>
        </p:txBody>
      </p:sp>
      <p:sp>
        <p:nvSpPr>
          <p:cNvPr id="181253" name="Rectangle 5"/>
          <p:cNvSpPr>
            <a:spLocks noGrp="1" noChangeArrowheads="1"/>
          </p:cNvSpPr>
          <p:nvPr>
            <p:ph type="subTitle" idx="1"/>
          </p:nvPr>
        </p:nvSpPr>
        <p:spPr/>
        <p:txBody>
          <a:bodyPr/>
          <a:lstStyle/>
          <a:p>
            <a:pPr algn="ctr" eaLnBrk="1" hangingPunct="1">
              <a:defRPr/>
            </a:pPr>
            <a:r>
              <a:rPr lang="en-US" i="1" dirty="0">
                <a:solidFill>
                  <a:srgbClr val="303000"/>
                </a:solidFill>
                <a:latin typeface="Arial" charset="0"/>
                <a:ea typeface="ＭＳ Ｐゴシック" charset="0"/>
              </a:rPr>
              <a:t>Development of a Closed Loop System– The Artificial Pancreas</a:t>
            </a:r>
          </a:p>
          <a:p>
            <a:pPr algn="ctr" eaLnBrk="1" hangingPunct="1">
              <a:defRPr/>
            </a:pPr>
            <a:endParaRPr lang="en-US" i="1" dirty="0">
              <a:solidFill>
                <a:srgbClr val="303000"/>
              </a:solidFill>
              <a:latin typeface="Arial" charset="0"/>
              <a:ea typeface="ＭＳ Ｐゴシック" charset="0"/>
            </a:endParaRPr>
          </a:p>
          <a:p>
            <a:pPr algn="ctr" eaLnBrk="1" hangingPunct="1">
              <a:defRPr/>
            </a:pPr>
            <a:endParaRPr lang="en-US" i="1" dirty="0">
              <a:solidFill>
                <a:srgbClr val="303000"/>
              </a:solidFill>
              <a:latin typeface="Arial" charset="0"/>
              <a:ea typeface="ＭＳ Ｐゴシック" charset="0"/>
            </a:endParaRPr>
          </a:p>
        </p:txBody>
      </p:sp>
      <p:sp>
        <p:nvSpPr>
          <p:cNvPr id="181254" name="Text Box 6"/>
          <p:cNvSpPr txBox="1">
            <a:spLocks noChangeArrowheads="1"/>
          </p:cNvSpPr>
          <p:nvPr/>
        </p:nvSpPr>
        <p:spPr bwMode="auto">
          <a:xfrm>
            <a:off x="2438400" y="4114800"/>
            <a:ext cx="1841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p>
            <a:pPr>
              <a:defRPr/>
            </a:pPr>
            <a:endParaRPr lang="en-US">
              <a:cs typeface="+mn-cs"/>
            </a:endParaRPr>
          </a:p>
        </p:txBody>
      </p:sp>
      <p:sp>
        <p:nvSpPr>
          <p:cNvPr id="181255" name="Text Box 7"/>
          <p:cNvSpPr txBox="1">
            <a:spLocks noChangeArrowheads="1"/>
          </p:cNvSpPr>
          <p:nvPr/>
        </p:nvSpPr>
        <p:spPr bwMode="auto">
          <a:xfrm>
            <a:off x="1201398" y="4154488"/>
            <a:ext cx="297248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p>
            <a:pPr>
              <a:defRPr/>
            </a:pPr>
            <a:r>
              <a:rPr lang="en-US" sz="2400" dirty="0">
                <a:solidFill>
                  <a:srgbClr val="FF0000"/>
                </a:solidFill>
                <a:cs typeface="+mn-cs"/>
              </a:rPr>
              <a:t>*Put the Endocrinologist into </a:t>
            </a:r>
          </a:p>
          <a:p>
            <a:pPr>
              <a:defRPr/>
            </a:pPr>
            <a:r>
              <a:rPr lang="en-US" sz="2400" dirty="0">
                <a:solidFill>
                  <a:srgbClr val="FF0000"/>
                </a:solidFill>
                <a:cs typeface="+mn-cs"/>
              </a:rPr>
              <a:t>Early or Permanent Retirement</a:t>
            </a:r>
          </a:p>
        </p:txBody>
      </p:sp>
    </p:spTree>
    <p:extLst>
      <p:ext uri="{BB962C8B-B14F-4D97-AF65-F5344CB8AC3E}">
        <p14:creationId xmlns:p14="http://schemas.microsoft.com/office/powerpoint/2010/main" val="699797164"/>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8420" name="Rectangle 4"/>
          <p:cNvSpPr>
            <a:spLocks noGrp="1" noChangeArrowheads="1"/>
          </p:cNvSpPr>
          <p:nvPr>
            <p:ph type="ctrTitle"/>
          </p:nvPr>
        </p:nvSpPr>
        <p:spPr>
          <a:xfrm>
            <a:off x="990600" y="1905000"/>
            <a:ext cx="7772400" cy="1143000"/>
          </a:xfrm>
        </p:spPr>
        <p:txBody>
          <a:bodyPr/>
          <a:lstStyle/>
          <a:p>
            <a:pPr algn="ctr" eaLnBrk="1" hangingPunct="1">
              <a:defRPr/>
            </a:pPr>
            <a:r>
              <a:rPr lang="en-US" sz="5400" i="1" dirty="0" smtClean="0">
                <a:cs typeface="+mj-cs"/>
              </a:rPr>
              <a:t>Have We Achieved Goal???</a:t>
            </a:r>
          </a:p>
        </p:txBody>
      </p:sp>
      <p:sp>
        <p:nvSpPr>
          <p:cNvPr id="188421" name="Rectangle 5"/>
          <p:cNvSpPr>
            <a:spLocks noGrp="1" noChangeArrowheads="1"/>
          </p:cNvSpPr>
          <p:nvPr>
            <p:ph type="subTitle" idx="1"/>
          </p:nvPr>
        </p:nvSpPr>
        <p:spPr/>
        <p:txBody>
          <a:bodyPr/>
          <a:lstStyle/>
          <a:p>
            <a:pPr algn="ctr" eaLnBrk="1" hangingPunct="1">
              <a:lnSpc>
                <a:spcPct val="90000"/>
              </a:lnSpc>
              <a:defRPr/>
            </a:pPr>
            <a:endParaRPr lang="en-US" sz="5400" smtClean="0">
              <a:cs typeface="+mn-cs"/>
            </a:endParaRPr>
          </a:p>
          <a:p>
            <a:pPr algn="ctr" eaLnBrk="1" hangingPunct="1">
              <a:lnSpc>
                <a:spcPct val="90000"/>
              </a:lnSpc>
              <a:defRPr/>
            </a:pPr>
            <a:r>
              <a:rPr lang="en-US" sz="5400" smtClean="0">
                <a:cs typeface="+mn-cs"/>
              </a:rPr>
              <a:t>Not Yet!!</a:t>
            </a:r>
          </a:p>
          <a:p>
            <a:pPr algn="ctr" eaLnBrk="1" hangingPunct="1">
              <a:lnSpc>
                <a:spcPct val="90000"/>
              </a:lnSpc>
              <a:defRPr/>
            </a:pPr>
            <a:endParaRPr lang="en-US" sz="5400" smtClean="0">
              <a:cs typeface="+mn-cs"/>
            </a:endParaRPr>
          </a:p>
        </p:txBody>
      </p:sp>
    </p:spTree>
    <p:extLst>
      <p:ext uri="{BB962C8B-B14F-4D97-AF65-F5344CB8AC3E}">
        <p14:creationId xmlns:p14="http://schemas.microsoft.com/office/powerpoint/2010/main" val="3536259280"/>
      </p:ext>
    </p:extLst>
  </p:cSld>
  <p:clrMapOvr>
    <a:masterClrMapping/>
  </p:clrMapOvr>
  <p:transition xmlns:p14="http://schemas.microsoft.com/office/powerpoint/2010/main">
    <p:push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9" fill="hold" grpId="0" nodeType="withEffect">
                                  <p:stCondLst>
                                    <p:cond delay="0"/>
                                  </p:stCondLst>
                                  <p:iterate type="lt">
                                    <p:tmPct val="10000"/>
                                  </p:iterate>
                                  <p:childTnLst>
                                    <p:set>
                                      <p:cBhvr>
                                        <p:cTn id="6" dur="1" fill="hold">
                                          <p:stCondLst>
                                            <p:cond delay="0"/>
                                          </p:stCondLst>
                                        </p:cTn>
                                        <p:tgtEl>
                                          <p:spTgt spid="188420"/>
                                        </p:tgtEl>
                                        <p:attrNameLst>
                                          <p:attrName>style.visibility</p:attrName>
                                        </p:attrNameLst>
                                      </p:cBhvr>
                                      <p:to>
                                        <p:strVal val="visible"/>
                                      </p:to>
                                    </p:set>
                                    <p:anim calcmode="lin" valueType="num">
                                      <p:cBhvr additive="base">
                                        <p:cTn id="7" dur="500" fill="hold">
                                          <p:stCondLst>
                                            <p:cond delay="0"/>
                                          </p:stCondLst>
                                        </p:cTn>
                                        <p:tgtEl>
                                          <p:spTgt spid="188420"/>
                                        </p:tgtEl>
                                        <p:attrNameLst>
                                          <p:attrName>ppt_x</p:attrName>
                                        </p:attrNameLst>
                                      </p:cBhvr>
                                      <p:tavLst>
                                        <p:tav tm="0">
                                          <p:val>
                                            <p:strVal val="0-#ppt_w/2"/>
                                          </p:val>
                                        </p:tav>
                                        <p:tav tm="100000">
                                          <p:val>
                                            <p:strVal val="#ppt_x"/>
                                          </p:val>
                                        </p:tav>
                                      </p:tavLst>
                                    </p:anim>
                                    <p:anim calcmode="lin" valueType="num">
                                      <p:cBhvr additive="base">
                                        <p:cTn id="8" dur="500" fill="hold">
                                          <p:stCondLst>
                                            <p:cond delay="0"/>
                                          </p:stCondLst>
                                        </p:cTn>
                                        <p:tgtEl>
                                          <p:spTgt spid="188420"/>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0" presetClass="entr" presetSubtype="0" fill="hold" grpId="0" nodeType="clickEffect">
                                  <p:stCondLst>
                                    <p:cond delay="0"/>
                                  </p:stCondLst>
                                  <p:iterate type="lt">
                                    <p:tmPct val="10000"/>
                                  </p:iterate>
                                  <p:childTnLst>
                                    <p:set>
                                      <p:cBhvr>
                                        <p:cTn id="12" dur="1" fill="hold">
                                          <p:stCondLst>
                                            <p:cond delay="0"/>
                                          </p:stCondLst>
                                        </p:cTn>
                                        <p:tgtEl>
                                          <p:spTgt spid="188421">
                                            <p:txEl>
                                              <p:pRg st="1" end="1"/>
                                            </p:txEl>
                                          </p:spTgt>
                                        </p:tgtEl>
                                        <p:attrNameLst>
                                          <p:attrName>style.visibility</p:attrName>
                                        </p:attrNameLst>
                                      </p:cBhvr>
                                      <p:to>
                                        <p:strVal val="visible"/>
                                      </p:to>
                                    </p:set>
                                    <p:animEffect transition="in" filter="fade">
                                      <p:cBhvr>
                                        <p:cTn id="13" dur="1000"/>
                                        <p:tgtEl>
                                          <p:spTgt spid="188421">
                                            <p:txEl>
                                              <p:pRg st="1" end="1"/>
                                            </p:txEl>
                                          </p:spTgt>
                                        </p:tgtEl>
                                      </p:cBhvr>
                                    </p:animEffect>
                                    <p:anim calcmode="lin" valueType="num">
                                      <p:cBhvr>
                                        <p:cTn id="14" dur="1000" fill="hold"/>
                                        <p:tgtEl>
                                          <p:spTgt spid="188421">
                                            <p:txEl>
                                              <p:pRg st="1" end="1"/>
                                            </p:txEl>
                                          </p:spTgt>
                                        </p:tgtEl>
                                        <p:attrNameLst>
                                          <p:attrName>ppt_x</p:attrName>
                                        </p:attrNameLst>
                                      </p:cBhvr>
                                      <p:tavLst>
                                        <p:tav tm="0">
                                          <p:val>
                                            <p:strVal val="#ppt_x-.1"/>
                                          </p:val>
                                        </p:tav>
                                        <p:tav tm="100000">
                                          <p:val>
                                            <p:strVal val="#ppt_x"/>
                                          </p:val>
                                        </p:tav>
                                      </p:tavLst>
                                    </p:anim>
                                    <p:anim calcmode="lin" valueType="num">
                                      <p:cBhvr>
                                        <p:cTn id="15" dur="1000" fill="hold"/>
                                        <p:tgtEl>
                                          <p:spTgt spid="188421">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420" grpId="0"/>
      <p:bldP spid="188421" grpId="0" build="p"/>
    </p:bld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p:txBody>
          <a:bodyPr/>
          <a:lstStyle/>
          <a:p>
            <a:pPr algn="ctr" eaLnBrk="1" hangingPunct="1">
              <a:defRPr/>
            </a:pPr>
            <a:r>
              <a:rPr lang="en-US" sz="3600" i="1" smtClean="0">
                <a:cs typeface="+mj-cs"/>
              </a:rPr>
              <a:t>What Has Been Accomplished?</a:t>
            </a:r>
          </a:p>
        </p:txBody>
      </p:sp>
      <p:sp>
        <p:nvSpPr>
          <p:cNvPr id="190467" name="Rectangle 3"/>
          <p:cNvSpPr>
            <a:spLocks noGrp="1" noChangeArrowheads="1"/>
          </p:cNvSpPr>
          <p:nvPr>
            <p:ph type="body" idx="1"/>
          </p:nvPr>
        </p:nvSpPr>
        <p:spPr/>
        <p:txBody>
          <a:bodyPr/>
          <a:lstStyle/>
          <a:p>
            <a:pPr eaLnBrk="1" hangingPunct="1">
              <a:defRPr/>
            </a:pPr>
            <a:r>
              <a:rPr lang="en-US" sz="2400" i="1" dirty="0">
                <a:latin typeface="Arial" charset="0"/>
                <a:ea typeface="ＭＳ Ｐゴシック" charset="0"/>
              </a:rPr>
              <a:t>New Technology to determine patterns and facilitate changes in therapy</a:t>
            </a:r>
          </a:p>
          <a:p>
            <a:pPr eaLnBrk="1" hangingPunct="1">
              <a:defRPr/>
            </a:pPr>
            <a:r>
              <a:rPr lang="en-US" sz="2400" i="1" dirty="0">
                <a:latin typeface="Arial" charset="0"/>
                <a:ea typeface="ＭＳ Ｐゴシック" charset="0"/>
              </a:rPr>
              <a:t>Prototypes for long term glucose monitoring</a:t>
            </a:r>
          </a:p>
          <a:p>
            <a:pPr eaLnBrk="1" hangingPunct="1">
              <a:defRPr/>
            </a:pPr>
            <a:r>
              <a:rPr lang="en-US" sz="2400" i="1" dirty="0">
                <a:solidFill>
                  <a:srgbClr val="303000"/>
                </a:solidFill>
                <a:latin typeface="Arial" charset="0"/>
                <a:ea typeface="ＭＳ Ｐゴシック" charset="0"/>
              </a:rPr>
              <a:t>More awareness by patients and families regarding the importance of intensive therapy and </a:t>
            </a:r>
            <a:r>
              <a:rPr lang="ja-JP" altLang="en-US" sz="2400" i="1" dirty="0">
                <a:solidFill>
                  <a:srgbClr val="303000"/>
                </a:solidFill>
                <a:latin typeface="Arial" charset="0"/>
                <a:ea typeface="ＭＳ Ｐゴシック" charset="0"/>
              </a:rPr>
              <a:t>“</a:t>
            </a:r>
            <a:r>
              <a:rPr lang="en-US" altLang="ja-JP" sz="2400" i="1" dirty="0">
                <a:solidFill>
                  <a:srgbClr val="303000"/>
                </a:solidFill>
                <a:latin typeface="Arial" charset="0"/>
                <a:ea typeface="ＭＳ Ｐゴシック" charset="0"/>
              </a:rPr>
              <a:t>tight</a:t>
            </a:r>
            <a:r>
              <a:rPr lang="ja-JP" altLang="en-US" sz="2400" i="1" dirty="0">
                <a:solidFill>
                  <a:srgbClr val="303000"/>
                </a:solidFill>
                <a:latin typeface="Arial" charset="0"/>
                <a:ea typeface="ＭＳ Ｐゴシック" charset="0"/>
              </a:rPr>
              <a:t>”</a:t>
            </a:r>
            <a:r>
              <a:rPr lang="en-US" altLang="ja-JP" sz="2400" i="1" dirty="0">
                <a:solidFill>
                  <a:srgbClr val="303000"/>
                </a:solidFill>
                <a:latin typeface="Arial" charset="0"/>
                <a:ea typeface="ＭＳ Ｐゴシック" charset="0"/>
              </a:rPr>
              <a:t> control of blood glucoses</a:t>
            </a:r>
          </a:p>
          <a:p>
            <a:pPr eaLnBrk="1" hangingPunct="1">
              <a:defRPr/>
            </a:pPr>
            <a:r>
              <a:rPr lang="ja-JP" altLang="en-US" sz="2400" i="1" dirty="0">
                <a:latin typeface="Arial" charset="0"/>
                <a:ea typeface="ＭＳ Ｐゴシック" charset="0"/>
              </a:rPr>
              <a:t>“</a:t>
            </a:r>
            <a:r>
              <a:rPr lang="en-US" altLang="ja-JP" sz="2400" i="1" dirty="0">
                <a:latin typeface="Arial" charset="0"/>
                <a:ea typeface="ＭＳ Ｐゴシック" charset="0"/>
              </a:rPr>
              <a:t>Consumer driven</a:t>
            </a:r>
            <a:r>
              <a:rPr lang="ja-JP" altLang="en-US" sz="2400" i="1" dirty="0">
                <a:latin typeface="Arial" charset="0"/>
                <a:ea typeface="ＭＳ Ｐゴシック" charset="0"/>
              </a:rPr>
              <a:t>”</a:t>
            </a:r>
            <a:r>
              <a:rPr lang="en-US" altLang="ja-JP" sz="2400" i="1" dirty="0">
                <a:latin typeface="Arial" charset="0"/>
                <a:ea typeface="ＭＳ Ｐゴシック" charset="0"/>
              </a:rPr>
              <a:t> research for an artificial pancreas</a:t>
            </a:r>
          </a:p>
          <a:p>
            <a:pPr eaLnBrk="1" hangingPunct="1">
              <a:defRPr/>
            </a:pPr>
            <a:r>
              <a:rPr lang="en-US" sz="2400" i="1" dirty="0">
                <a:solidFill>
                  <a:srgbClr val="303000"/>
                </a:solidFill>
                <a:latin typeface="Arial" charset="0"/>
                <a:ea typeface="ＭＳ Ｐゴシック" charset="0"/>
              </a:rPr>
              <a:t>More physicians are implementing intensive therapy with technology now available to compliment the treat</a:t>
            </a:r>
            <a:r>
              <a:rPr lang="en-US" sz="2400" i="1" dirty="0">
                <a:solidFill>
                  <a:schemeClr val="accent2"/>
                </a:solidFill>
                <a:latin typeface="Arial" charset="0"/>
                <a:ea typeface="ＭＳ Ｐゴシック" charset="0"/>
              </a:rPr>
              <a:t>ment</a:t>
            </a:r>
          </a:p>
        </p:txBody>
      </p:sp>
    </p:spTree>
    <p:extLst>
      <p:ext uri="{BB962C8B-B14F-4D97-AF65-F5344CB8AC3E}">
        <p14:creationId xmlns:p14="http://schemas.microsoft.com/office/powerpoint/2010/main" val="2889768172"/>
      </p:ext>
    </p:extLst>
  </p:cSld>
  <p:clrMapOvr>
    <a:masterClrMapping/>
  </p:clrMapOvr>
  <p:transition xmlns:p14="http://schemas.microsoft.com/office/powerpoint/2010/main">
    <p:split orient="vert" dir="in"/>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190466"/>
                                        </p:tgtEl>
                                        <p:attrNameLst>
                                          <p:attrName>style.visibility</p:attrName>
                                        </p:attrNameLst>
                                      </p:cBhvr>
                                      <p:to>
                                        <p:strVal val="visible"/>
                                      </p:to>
                                    </p:set>
                                    <p:anim calcmode="lin" valueType="num">
                                      <p:cBhvr>
                                        <p:cTn id="7" dur="1000" fill="hold"/>
                                        <p:tgtEl>
                                          <p:spTgt spid="190466"/>
                                        </p:tgtEl>
                                        <p:attrNameLst>
                                          <p:attrName>ppt_w</p:attrName>
                                        </p:attrNameLst>
                                      </p:cBhvr>
                                      <p:tavLst>
                                        <p:tav tm="0">
                                          <p:val>
                                            <p:strVal val="#ppt_w+.3"/>
                                          </p:val>
                                        </p:tav>
                                        <p:tav tm="100000">
                                          <p:val>
                                            <p:strVal val="#ppt_w"/>
                                          </p:val>
                                        </p:tav>
                                      </p:tavLst>
                                    </p:anim>
                                    <p:anim calcmode="lin" valueType="num">
                                      <p:cBhvr>
                                        <p:cTn id="8" dur="1000" fill="hold"/>
                                        <p:tgtEl>
                                          <p:spTgt spid="190466"/>
                                        </p:tgtEl>
                                        <p:attrNameLst>
                                          <p:attrName>ppt_h</p:attrName>
                                        </p:attrNameLst>
                                      </p:cBhvr>
                                      <p:tavLst>
                                        <p:tav tm="0">
                                          <p:val>
                                            <p:strVal val="#ppt_h"/>
                                          </p:val>
                                        </p:tav>
                                        <p:tav tm="100000">
                                          <p:val>
                                            <p:strVal val="#ppt_h"/>
                                          </p:val>
                                        </p:tav>
                                      </p:tavLst>
                                    </p:anim>
                                    <p:animEffect transition="in" filter="fade">
                                      <p:cBhvr>
                                        <p:cTn id="9" dur="1000"/>
                                        <p:tgtEl>
                                          <p:spTgt spid="190466"/>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0" presetClass="entr" presetSubtype="0" decel="100000" fill="hold" grpId="0" nodeType="clickEffect">
                                  <p:stCondLst>
                                    <p:cond delay="0"/>
                                  </p:stCondLst>
                                  <p:childTnLst>
                                    <p:set>
                                      <p:cBhvr>
                                        <p:cTn id="13" dur="1" fill="hold">
                                          <p:stCondLst>
                                            <p:cond delay="0"/>
                                          </p:stCondLst>
                                        </p:cTn>
                                        <p:tgtEl>
                                          <p:spTgt spid="190467">
                                            <p:txEl>
                                              <p:pRg st="0" end="0"/>
                                            </p:txEl>
                                          </p:spTgt>
                                        </p:tgtEl>
                                        <p:attrNameLst>
                                          <p:attrName>style.visibility</p:attrName>
                                        </p:attrNameLst>
                                      </p:cBhvr>
                                      <p:to>
                                        <p:strVal val="visible"/>
                                      </p:to>
                                    </p:set>
                                    <p:anim calcmode="lin" valueType="num">
                                      <p:cBhvr>
                                        <p:cTn id="14" dur="1000" fill="hold"/>
                                        <p:tgtEl>
                                          <p:spTgt spid="190467">
                                            <p:txEl>
                                              <p:pRg st="0" end="0"/>
                                            </p:txEl>
                                          </p:spTgt>
                                        </p:tgtEl>
                                        <p:attrNameLst>
                                          <p:attrName>ppt_w</p:attrName>
                                        </p:attrNameLst>
                                      </p:cBhvr>
                                      <p:tavLst>
                                        <p:tav tm="0">
                                          <p:val>
                                            <p:strVal val="#ppt_w+.3"/>
                                          </p:val>
                                        </p:tav>
                                        <p:tav tm="100000">
                                          <p:val>
                                            <p:strVal val="#ppt_w"/>
                                          </p:val>
                                        </p:tav>
                                      </p:tavLst>
                                    </p:anim>
                                    <p:anim calcmode="lin" valueType="num">
                                      <p:cBhvr>
                                        <p:cTn id="15" dur="1000" fill="hold"/>
                                        <p:tgtEl>
                                          <p:spTgt spid="190467">
                                            <p:txEl>
                                              <p:pRg st="0" end="0"/>
                                            </p:txEl>
                                          </p:spTgt>
                                        </p:tgtEl>
                                        <p:attrNameLst>
                                          <p:attrName>ppt_h</p:attrName>
                                        </p:attrNameLst>
                                      </p:cBhvr>
                                      <p:tavLst>
                                        <p:tav tm="0">
                                          <p:val>
                                            <p:strVal val="#ppt_h"/>
                                          </p:val>
                                        </p:tav>
                                        <p:tav tm="100000">
                                          <p:val>
                                            <p:strVal val="#ppt_h"/>
                                          </p:val>
                                        </p:tav>
                                      </p:tavLst>
                                    </p:anim>
                                    <p:animEffect transition="in" filter="fade">
                                      <p:cBhvr>
                                        <p:cTn id="16" dur="1000"/>
                                        <p:tgtEl>
                                          <p:spTgt spid="190467">
                                            <p:txEl>
                                              <p:pRg st="0" end="0"/>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0" presetClass="entr" presetSubtype="0" decel="100000" fill="hold" grpId="0" nodeType="clickEffect">
                                  <p:stCondLst>
                                    <p:cond delay="0"/>
                                  </p:stCondLst>
                                  <p:childTnLst>
                                    <p:set>
                                      <p:cBhvr>
                                        <p:cTn id="20" dur="1" fill="hold">
                                          <p:stCondLst>
                                            <p:cond delay="0"/>
                                          </p:stCondLst>
                                        </p:cTn>
                                        <p:tgtEl>
                                          <p:spTgt spid="190467">
                                            <p:txEl>
                                              <p:pRg st="1" end="1"/>
                                            </p:txEl>
                                          </p:spTgt>
                                        </p:tgtEl>
                                        <p:attrNameLst>
                                          <p:attrName>style.visibility</p:attrName>
                                        </p:attrNameLst>
                                      </p:cBhvr>
                                      <p:to>
                                        <p:strVal val="visible"/>
                                      </p:to>
                                    </p:set>
                                    <p:anim calcmode="lin" valueType="num">
                                      <p:cBhvr>
                                        <p:cTn id="21" dur="1000" fill="hold"/>
                                        <p:tgtEl>
                                          <p:spTgt spid="190467">
                                            <p:txEl>
                                              <p:pRg st="1" end="1"/>
                                            </p:txEl>
                                          </p:spTgt>
                                        </p:tgtEl>
                                        <p:attrNameLst>
                                          <p:attrName>ppt_w</p:attrName>
                                        </p:attrNameLst>
                                      </p:cBhvr>
                                      <p:tavLst>
                                        <p:tav tm="0">
                                          <p:val>
                                            <p:strVal val="#ppt_w+.3"/>
                                          </p:val>
                                        </p:tav>
                                        <p:tav tm="100000">
                                          <p:val>
                                            <p:strVal val="#ppt_w"/>
                                          </p:val>
                                        </p:tav>
                                      </p:tavLst>
                                    </p:anim>
                                    <p:anim calcmode="lin" valueType="num">
                                      <p:cBhvr>
                                        <p:cTn id="22" dur="1000" fill="hold"/>
                                        <p:tgtEl>
                                          <p:spTgt spid="190467">
                                            <p:txEl>
                                              <p:pRg st="1" end="1"/>
                                            </p:txEl>
                                          </p:spTgt>
                                        </p:tgtEl>
                                        <p:attrNameLst>
                                          <p:attrName>ppt_h</p:attrName>
                                        </p:attrNameLst>
                                      </p:cBhvr>
                                      <p:tavLst>
                                        <p:tav tm="0">
                                          <p:val>
                                            <p:strVal val="#ppt_h"/>
                                          </p:val>
                                        </p:tav>
                                        <p:tav tm="100000">
                                          <p:val>
                                            <p:strVal val="#ppt_h"/>
                                          </p:val>
                                        </p:tav>
                                      </p:tavLst>
                                    </p:anim>
                                    <p:animEffect transition="in" filter="fade">
                                      <p:cBhvr>
                                        <p:cTn id="23" dur="1000"/>
                                        <p:tgtEl>
                                          <p:spTgt spid="190467">
                                            <p:txEl>
                                              <p:pRg st="1" end="1"/>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50" presetClass="entr" presetSubtype="0" decel="100000" fill="hold" grpId="0" nodeType="clickEffect">
                                  <p:stCondLst>
                                    <p:cond delay="0"/>
                                  </p:stCondLst>
                                  <p:childTnLst>
                                    <p:set>
                                      <p:cBhvr>
                                        <p:cTn id="27" dur="1" fill="hold">
                                          <p:stCondLst>
                                            <p:cond delay="0"/>
                                          </p:stCondLst>
                                        </p:cTn>
                                        <p:tgtEl>
                                          <p:spTgt spid="190467">
                                            <p:txEl>
                                              <p:pRg st="2" end="2"/>
                                            </p:txEl>
                                          </p:spTgt>
                                        </p:tgtEl>
                                        <p:attrNameLst>
                                          <p:attrName>style.visibility</p:attrName>
                                        </p:attrNameLst>
                                      </p:cBhvr>
                                      <p:to>
                                        <p:strVal val="visible"/>
                                      </p:to>
                                    </p:set>
                                    <p:anim calcmode="lin" valueType="num">
                                      <p:cBhvr>
                                        <p:cTn id="28" dur="1000" fill="hold"/>
                                        <p:tgtEl>
                                          <p:spTgt spid="190467">
                                            <p:txEl>
                                              <p:pRg st="2" end="2"/>
                                            </p:txEl>
                                          </p:spTgt>
                                        </p:tgtEl>
                                        <p:attrNameLst>
                                          <p:attrName>ppt_w</p:attrName>
                                        </p:attrNameLst>
                                      </p:cBhvr>
                                      <p:tavLst>
                                        <p:tav tm="0">
                                          <p:val>
                                            <p:strVal val="#ppt_w+.3"/>
                                          </p:val>
                                        </p:tav>
                                        <p:tav tm="100000">
                                          <p:val>
                                            <p:strVal val="#ppt_w"/>
                                          </p:val>
                                        </p:tav>
                                      </p:tavLst>
                                    </p:anim>
                                    <p:anim calcmode="lin" valueType="num">
                                      <p:cBhvr>
                                        <p:cTn id="29" dur="1000" fill="hold"/>
                                        <p:tgtEl>
                                          <p:spTgt spid="190467">
                                            <p:txEl>
                                              <p:pRg st="2" end="2"/>
                                            </p:txEl>
                                          </p:spTgt>
                                        </p:tgtEl>
                                        <p:attrNameLst>
                                          <p:attrName>ppt_h</p:attrName>
                                        </p:attrNameLst>
                                      </p:cBhvr>
                                      <p:tavLst>
                                        <p:tav tm="0">
                                          <p:val>
                                            <p:strVal val="#ppt_h"/>
                                          </p:val>
                                        </p:tav>
                                        <p:tav tm="100000">
                                          <p:val>
                                            <p:strVal val="#ppt_h"/>
                                          </p:val>
                                        </p:tav>
                                      </p:tavLst>
                                    </p:anim>
                                    <p:animEffect transition="in" filter="fade">
                                      <p:cBhvr>
                                        <p:cTn id="30" dur="1000"/>
                                        <p:tgtEl>
                                          <p:spTgt spid="190467">
                                            <p:txEl>
                                              <p:pRg st="2" end="2"/>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50" presetClass="entr" presetSubtype="0" decel="100000" fill="hold" grpId="0" nodeType="clickEffect">
                                  <p:stCondLst>
                                    <p:cond delay="0"/>
                                  </p:stCondLst>
                                  <p:childTnLst>
                                    <p:set>
                                      <p:cBhvr>
                                        <p:cTn id="34" dur="1" fill="hold">
                                          <p:stCondLst>
                                            <p:cond delay="0"/>
                                          </p:stCondLst>
                                        </p:cTn>
                                        <p:tgtEl>
                                          <p:spTgt spid="190467">
                                            <p:txEl>
                                              <p:pRg st="3" end="3"/>
                                            </p:txEl>
                                          </p:spTgt>
                                        </p:tgtEl>
                                        <p:attrNameLst>
                                          <p:attrName>style.visibility</p:attrName>
                                        </p:attrNameLst>
                                      </p:cBhvr>
                                      <p:to>
                                        <p:strVal val="visible"/>
                                      </p:to>
                                    </p:set>
                                    <p:anim calcmode="lin" valueType="num">
                                      <p:cBhvr>
                                        <p:cTn id="35" dur="1000" fill="hold"/>
                                        <p:tgtEl>
                                          <p:spTgt spid="190467">
                                            <p:txEl>
                                              <p:pRg st="3" end="3"/>
                                            </p:txEl>
                                          </p:spTgt>
                                        </p:tgtEl>
                                        <p:attrNameLst>
                                          <p:attrName>ppt_w</p:attrName>
                                        </p:attrNameLst>
                                      </p:cBhvr>
                                      <p:tavLst>
                                        <p:tav tm="0">
                                          <p:val>
                                            <p:strVal val="#ppt_w+.3"/>
                                          </p:val>
                                        </p:tav>
                                        <p:tav tm="100000">
                                          <p:val>
                                            <p:strVal val="#ppt_w"/>
                                          </p:val>
                                        </p:tav>
                                      </p:tavLst>
                                    </p:anim>
                                    <p:anim calcmode="lin" valueType="num">
                                      <p:cBhvr>
                                        <p:cTn id="36" dur="1000" fill="hold"/>
                                        <p:tgtEl>
                                          <p:spTgt spid="190467">
                                            <p:txEl>
                                              <p:pRg st="3" end="3"/>
                                            </p:txEl>
                                          </p:spTgt>
                                        </p:tgtEl>
                                        <p:attrNameLst>
                                          <p:attrName>ppt_h</p:attrName>
                                        </p:attrNameLst>
                                      </p:cBhvr>
                                      <p:tavLst>
                                        <p:tav tm="0">
                                          <p:val>
                                            <p:strVal val="#ppt_h"/>
                                          </p:val>
                                        </p:tav>
                                        <p:tav tm="100000">
                                          <p:val>
                                            <p:strVal val="#ppt_h"/>
                                          </p:val>
                                        </p:tav>
                                      </p:tavLst>
                                    </p:anim>
                                    <p:animEffect transition="in" filter="fade">
                                      <p:cBhvr>
                                        <p:cTn id="37" dur="1000"/>
                                        <p:tgtEl>
                                          <p:spTgt spid="190467">
                                            <p:txEl>
                                              <p:pRg st="3" end="3"/>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50" presetClass="entr" presetSubtype="0" decel="100000" fill="hold" grpId="0" nodeType="clickEffect">
                                  <p:stCondLst>
                                    <p:cond delay="0"/>
                                  </p:stCondLst>
                                  <p:childTnLst>
                                    <p:set>
                                      <p:cBhvr>
                                        <p:cTn id="41" dur="1" fill="hold">
                                          <p:stCondLst>
                                            <p:cond delay="0"/>
                                          </p:stCondLst>
                                        </p:cTn>
                                        <p:tgtEl>
                                          <p:spTgt spid="190467">
                                            <p:txEl>
                                              <p:pRg st="4" end="4"/>
                                            </p:txEl>
                                          </p:spTgt>
                                        </p:tgtEl>
                                        <p:attrNameLst>
                                          <p:attrName>style.visibility</p:attrName>
                                        </p:attrNameLst>
                                      </p:cBhvr>
                                      <p:to>
                                        <p:strVal val="visible"/>
                                      </p:to>
                                    </p:set>
                                    <p:anim calcmode="lin" valueType="num">
                                      <p:cBhvr>
                                        <p:cTn id="42" dur="1000" fill="hold"/>
                                        <p:tgtEl>
                                          <p:spTgt spid="190467">
                                            <p:txEl>
                                              <p:pRg st="4" end="4"/>
                                            </p:txEl>
                                          </p:spTgt>
                                        </p:tgtEl>
                                        <p:attrNameLst>
                                          <p:attrName>ppt_w</p:attrName>
                                        </p:attrNameLst>
                                      </p:cBhvr>
                                      <p:tavLst>
                                        <p:tav tm="0">
                                          <p:val>
                                            <p:strVal val="#ppt_w+.3"/>
                                          </p:val>
                                        </p:tav>
                                        <p:tav tm="100000">
                                          <p:val>
                                            <p:strVal val="#ppt_w"/>
                                          </p:val>
                                        </p:tav>
                                      </p:tavLst>
                                    </p:anim>
                                    <p:anim calcmode="lin" valueType="num">
                                      <p:cBhvr>
                                        <p:cTn id="43" dur="1000" fill="hold"/>
                                        <p:tgtEl>
                                          <p:spTgt spid="190467">
                                            <p:txEl>
                                              <p:pRg st="4" end="4"/>
                                            </p:txEl>
                                          </p:spTgt>
                                        </p:tgtEl>
                                        <p:attrNameLst>
                                          <p:attrName>ppt_h</p:attrName>
                                        </p:attrNameLst>
                                      </p:cBhvr>
                                      <p:tavLst>
                                        <p:tav tm="0">
                                          <p:val>
                                            <p:strVal val="#ppt_h"/>
                                          </p:val>
                                        </p:tav>
                                        <p:tav tm="100000">
                                          <p:val>
                                            <p:strVal val="#ppt_h"/>
                                          </p:val>
                                        </p:tav>
                                      </p:tavLst>
                                    </p:anim>
                                    <p:animEffect transition="in" filter="fade">
                                      <p:cBhvr>
                                        <p:cTn id="44" dur="1000"/>
                                        <p:tgtEl>
                                          <p:spTgt spid="19046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66" grpId="0"/>
      <p:bldP spid="190467" grpId="0" build="p"/>
    </p:bld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p:txBody>
          <a:bodyPr/>
          <a:lstStyle/>
          <a:p>
            <a:pPr algn="ctr" eaLnBrk="1" hangingPunct="1">
              <a:defRPr/>
            </a:pPr>
            <a:r>
              <a:rPr lang="en-US" sz="3200" i="1" u="sng" smtClean="0">
                <a:cs typeface="+mj-cs"/>
              </a:rPr>
              <a:t>Final Thoughts</a:t>
            </a:r>
          </a:p>
        </p:txBody>
      </p:sp>
      <p:sp>
        <p:nvSpPr>
          <p:cNvPr id="192515" name="Rectangle 3"/>
          <p:cNvSpPr>
            <a:spLocks noGrp="1" noChangeArrowheads="1"/>
          </p:cNvSpPr>
          <p:nvPr>
            <p:ph type="body" idx="1"/>
          </p:nvPr>
        </p:nvSpPr>
        <p:spPr/>
        <p:txBody>
          <a:bodyPr/>
          <a:lstStyle/>
          <a:p>
            <a:pPr eaLnBrk="1" hangingPunct="1">
              <a:lnSpc>
                <a:spcPct val="90000"/>
              </a:lnSpc>
              <a:defRPr/>
            </a:pPr>
            <a:r>
              <a:rPr lang="en-US" sz="2400" i="1" dirty="0">
                <a:latin typeface="Arial" charset="0"/>
                <a:ea typeface="ＭＳ Ｐゴシック" charset="0"/>
              </a:rPr>
              <a:t>No system at present is appropriate for a closed loop system</a:t>
            </a:r>
          </a:p>
          <a:p>
            <a:pPr eaLnBrk="1" hangingPunct="1">
              <a:lnSpc>
                <a:spcPct val="90000"/>
              </a:lnSpc>
              <a:defRPr/>
            </a:pPr>
            <a:r>
              <a:rPr lang="en-US" sz="2400" i="1" dirty="0">
                <a:solidFill>
                  <a:srgbClr val="FF0000"/>
                </a:solidFill>
                <a:latin typeface="Arial" charset="0"/>
                <a:ea typeface="ＭＳ Ｐゴシック" charset="0"/>
              </a:rPr>
              <a:t>No system developed at present can replace the </a:t>
            </a:r>
            <a:r>
              <a:rPr lang="ja-JP" altLang="en-US" sz="2400" i="1" dirty="0">
                <a:solidFill>
                  <a:srgbClr val="FF0000"/>
                </a:solidFill>
                <a:latin typeface="Arial" charset="0"/>
                <a:ea typeface="ＭＳ Ｐゴシック" charset="0"/>
              </a:rPr>
              <a:t>“</a:t>
            </a:r>
            <a:r>
              <a:rPr lang="en-US" altLang="ja-JP" sz="2400" i="1" dirty="0">
                <a:solidFill>
                  <a:srgbClr val="FF0000"/>
                </a:solidFill>
                <a:latin typeface="Arial" charset="0"/>
                <a:ea typeface="ＭＳ Ｐゴシック" charset="0"/>
              </a:rPr>
              <a:t>finger stick</a:t>
            </a:r>
            <a:r>
              <a:rPr lang="ja-JP" altLang="en-US" sz="2400" i="1" dirty="0">
                <a:solidFill>
                  <a:srgbClr val="FF0000"/>
                </a:solidFill>
                <a:latin typeface="Arial" charset="0"/>
                <a:ea typeface="ＭＳ Ｐゴシック" charset="0"/>
              </a:rPr>
              <a:t>”</a:t>
            </a:r>
            <a:r>
              <a:rPr lang="en-US" altLang="ja-JP" sz="2400" i="1" dirty="0">
                <a:solidFill>
                  <a:srgbClr val="FF0000"/>
                </a:solidFill>
                <a:latin typeface="Arial" charset="0"/>
                <a:ea typeface="ＭＳ Ｐゴシック" charset="0"/>
              </a:rPr>
              <a:t> monitor for </a:t>
            </a:r>
            <a:r>
              <a:rPr lang="ja-JP" altLang="en-US" sz="2400" i="1" dirty="0">
                <a:solidFill>
                  <a:srgbClr val="FF0000"/>
                </a:solidFill>
                <a:latin typeface="Arial" charset="0"/>
                <a:ea typeface="ＭＳ Ｐゴシック" charset="0"/>
              </a:rPr>
              <a:t>“</a:t>
            </a:r>
            <a:r>
              <a:rPr lang="en-US" altLang="ja-JP" sz="2400" i="1" dirty="0">
                <a:solidFill>
                  <a:srgbClr val="FF0000"/>
                </a:solidFill>
                <a:latin typeface="Arial" charset="0"/>
                <a:ea typeface="ＭＳ Ｐゴシック" charset="0"/>
              </a:rPr>
              <a:t>real time</a:t>
            </a:r>
            <a:r>
              <a:rPr lang="ja-JP" altLang="en-US" sz="2400" i="1" dirty="0">
                <a:solidFill>
                  <a:srgbClr val="FF0000"/>
                </a:solidFill>
                <a:latin typeface="Arial" charset="0"/>
                <a:ea typeface="ＭＳ Ｐゴシック" charset="0"/>
              </a:rPr>
              <a:t>”</a:t>
            </a:r>
            <a:r>
              <a:rPr lang="en-US" altLang="ja-JP" sz="2400" i="1" dirty="0">
                <a:solidFill>
                  <a:srgbClr val="FF0000"/>
                </a:solidFill>
                <a:latin typeface="Arial" charset="0"/>
                <a:ea typeface="ＭＳ Ｐゴシック" charset="0"/>
              </a:rPr>
              <a:t> glucose values and treatment decisions</a:t>
            </a:r>
          </a:p>
          <a:p>
            <a:pPr eaLnBrk="1" hangingPunct="1">
              <a:lnSpc>
                <a:spcPct val="90000"/>
              </a:lnSpc>
              <a:defRPr/>
            </a:pPr>
            <a:r>
              <a:rPr lang="en-US" sz="2400" i="1" dirty="0">
                <a:solidFill>
                  <a:srgbClr val="CC6600"/>
                </a:solidFill>
                <a:latin typeface="Arial" charset="0"/>
                <a:ea typeface="ＭＳ Ｐゴシック" charset="0"/>
              </a:rPr>
              <a:t>Presently, there are 50+ companies or individuals attempting to develop a continuous glucose monitoring system</a:t>
            </a:r>
          </a:p>
          <a:p>
            <a:pPr eaLnBrk="1" hangingPunct="1">
              <a:lnSpc>
                <a:spcPct val="90000"/>
              </a:lnSpc>
              <a:defRPr/>
            </a:pPr>
            <a:r>
              <a:rPr lang="en-US" i="1" dirty="0">
                <a:solidFill>
                  <a:srgbClr val="303000"/>
                </a:solidFill>
                <a:latin typeface="Arial" charset="0"/>
                <a:ea typeface="ＭＳ Ｐゴシック" charset="0"/>
              </a:rPr>
              <a:t>EVENTUALLY, THAT DAY WILL ARRIVE!! WHEN, ONE ONLY KNOWS</a:t>
            </a:r>
            <a:r>
              <a:rPr lang="en-US" i="1" dirty="0" smtClean="0">
                <a:solidFill>
                  <a:srgbClr val="303000"/>
                </a:solidFill>
                <a:latin typeface="Arial" charset="0"/>
                <a:ea typeface="ＭＳ Ｐゴシック" charset="0"/>
              </a:rPr>
              <a:t>! </a:t>
            </a:r>
            <a:endParaRPr lang="en-US" i="1" dirty="0">
              <a:solidFill>
                <a:srgbClr val="303000"/>
              </a:solidFill>
              <a:latin typeface="Arial" charset="0"/>
              <a:ea typeface="ＭＳ Ｐゴシック" charset="0"/>
            </a:endParaRPr>
          </a:p>
          <a:p>
            <a:pPr eaLnBrk="1" hangingPunct="1">
              <a:lnSpc>
                <a:spcPct val="90000"/>
              </a:lnSpc>
              <a:defRPr/>
            </a:pPr>
            <a:r>
              <a:rPr lang="en-US" i="1" dirty="0" smtClean="0">
                <a:solidFill>
                  <a:srgbClr val="303000"/>
                </a:solidFill>
                <a:latin typeface="Arial" charset="0"/>
                <a:ea typeface="ＭＳ Ｐゴシック" charset="0"/>
              </a:rPr>
              <a:t>CAN WE AT IIT BOMBAY DO THIS??</a:t>
            </a:r>
            <a:endParaRPr lang="en-US" i="1" dirty="0">
              <a:solidFill>
                <a:srgbClr val="303000"/>
              </a:solidFill>
              <a:latin typeface="Arial" charset="0"/>
              <a:ea typeface="ＭＳ Ｐゴシック" charset="0"/>
            </a:endParaRPr>
          </a:p>
        </p:txBody>
      </p:sp>
    </p:spTree>
    <p:extLst>
      <p:ext uri="{BB962C8B-B14F-4D97-AF65-F5344CB8AC3E}">
        <p14:creationId xmlns:p14="http://schemas.microsoft.com/office/powerpoint/2010/main" val="259698253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92514"/>
                                        </p:tgtEl>
                                        <p:attrNameLst>
                                          <p:attrName>style.visibility</p:attrName>
                                        </p:attrNameLst>
                                      </p:cBhvr>
                                      <p:to>
                                        <p:strVal val="visible"/>
                                      </p:to>
                                    </p:set>
                                    <p:animEffect transition="in" filter="fade">
                                      <p:cBhvr>
                                        <p:cTn id="7" dur="2000"/>
                                        <p:tgtEl>
                                          <p:spTgt spid="1925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92515">
                                            <p:txEl>
                                              <p:pRg st="0" end="0"/>
                                            </p:txEl>
                                          </p:spTgt>
                                        </p:tgtEl>
                                        <p:attrNameLst>
                                          <p:attrName>style.visibility</p:attrName>
                                        </p:attrNameLst>
                                      </p:cBhvr>
                                      <p:to>
                                        <p:strVal val="visible"/>
                                      </p:to>
                                    </p:set>
                                    <p:animEffect transition="in" filter="fade">
                                      <p:cBhvr>
                                        <p:cTn id="12" dur="2000"/>
                                        <p:tgtEl>
                                          <p:spTgt spid="192515">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92515">
                                            <p:txEl>
                                              <p:pRg st="1" end="1"/>
                                            </p:txEl>
                                          </p:spTgt>
                                        </p:tgtEl>
                                        <p:attrNameLst>
                                          <p:attrName>style.visibility</p:attrName>
                                        </p:attrNameLst>
                                      </p:cBhvr>
                                      <p:to>
                                        <p:strVal val="visible"/>
                                      </p:to>
                                    </p:set>
                                    <p:animEffect transition="in" filter="fade">
                                      <p:cBhvr>
                                        <p:cTn id="17" dur="2000"/>
                                        <p:tgtEl>
                                          <p:spTgt spid="192515">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92515">
                                            <p:txEl>
                                              <p:pRg st="2" end="2"/>
                                            </p:txEl>
                                          </p:spTgt>
                                        </p:tgtEl>
                                        <p:attrNameLst>
                                          <p:attrName>style.visibility</p:attrName>
                                        </p:attrNameLst>
                                      </p:cBhvr>
                                      <p:to>
                                        <p:strVal val="visible"/>
                                      </p:to>
                                    </p:set>
                                    <p:animEffect transition="in" filter="fade">
                                      <p:cBhvr>
                                        <p:cTn id="22" dur="2000"/>
                                        <p:tgtEl>
                                          <p:spTgt spid="192515">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92515">
                                            <p:txEl>
                                              <p:pRg st="3" end="3"/>
                                            </p:txEl>
                                          </p:spTgt>
                                        </p:tgtEl>
                                        <p:attrNameLst>
                                          <p:attrName>style.visibility</p:attrName>
                                        </p:attrNameLst>
                                      </p:cBhvr>
                                      <p:to>
                                        <p:strVal val="visible"/>
                                      </p:to>
                                    </p:set>
                                    <p:animEffect transition="in" filter="fade">
                                      <p:cBhvr>
                                        <p:cTn id="27" dur="2000"/>
                                        <p:tgtEl>
                                          <p:spTgt spid="192515">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92515">
                                            <p:txEl>
                                              <p:pRg st="4" end="4"/>
                                            </p:txEl>
                                          </p:spTgt>
                                        </p:tgtEl>
                                        <p:attrNameLst>
                                          <p:attrName>style.visibility</p:attrName>
                                        </p:attrNameLst>
                                      </p:cBhvr>
                                      <p:to>
                                        <p:strVal val="visible"/>
                                      </p:to>
                                    </p:set>
                                    <p:animEffect transition="in" filter="fade">
                                      <p:cBhvr>
                                        <p:cTn id="32" dur="2000"/>
                                        <p:tgtEl>
                                          <p:spTgt spid="19251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2514" grpId="0"/>
      <p:bldP spid="19251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rcRect l="6243" r="6243"/>
          <a:stretch>
            <a:fillRect/>
          </a:stretch>
        </p:blipFill>
        <p:spPr>
          <a:xfrm>
            <a:off x="0" y="457200"/>
            <a:ext cx="9158748" cy="5257800"/>
          </a:xfrm>
        </p:spPr>
      </p:pic>
    </p:spTree>
    <p:extLst>
      <p:ext uri="{BB962C8B-B14F-4D97-AF65-F5344CB8AC3E}">
        <p14:creationId xmlns:p14="http://schemas.microsoft.com/office/powerpoint/2010/main" val="16543364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88" y="776288"/>
            <a:ext cx="9039225" cy="530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pic>
    </p:spTree>
    <p:extLst>
      <p:ext uri="{BB962C8B-B14F-4D97-AF65-F5344CB8AC3E}">
        <p14:creationId xmlns:p14="http://schemas.microsoft.com/office/powerpoint/2010/main" val="2194579846"/>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Pancreas</a:t>
            </a:r>
            <a:endParaRPr lang="en-GB" dirty="0"/>
          </a:p>
        </p:txBody>
      </p:sp>
      <p:sp>
        <p:nvSpPr>
          <p:cNvPr id="3" name="Content Placeholder 2"/>
          <p:cNvSpPr>
            <a:spLocks noGrp="1"/>
          </p:cNvSpPr>
          <p:nvPr>
            <p:ph sz="quarter" idx="1"/>
          </p:nvPr>
        </p:nvSpPr>
        <p:spPr>
          <a:xfrm>
            <a:off x="609600" y="1295400"/>
            <a:ext cx="3581400" cy="4724400"/>
          </a:xfrm>
        </p:spPr>
        <p:txBody>
          <a:bodyPr/>
          <a:lstStyle/>
          <a:p>
            <a:r>
              <a:rPr lang="en-US" sz="1800" dirty="0"/>
              <a:t>The pancreas </a:t>
            </a:r>
            <a:r>
              <a:rPr lang="en-US" sz="1800" dirty="0" smtClean="0"/>
              <a:t>is </a:t>
            </a:r>
            <a:r>
              <a:rPr lang="en-US" sz="1800" dirty="0"/>
              <a:t>a glandular organ in the digestive system and endocrine system of vertebrates. In humans, it is located in the abdominal cavity behind the stomach. It is an endocrine gland producing several important hormones, including insulin, glucagon, </a:t>
            </a:r>
            <a:r>
              <a:rPr lang="en-US" sz="1800" dirty="0" err="1"/>
              <a:t>somatostatin</a:t>
            </a:r>
            <a:r>
              <a:rPr lang="en-US" sz="1800" dirty="0"/>
              <a:t>, and pancreatic polypeptide which circulate in the blood. The pancreas is also a digestive organ, secreting pancreatic juice containing digestive enzymes that assist digestion and absorption of nutrients in the small intestine. These enzymes help to further break down the carbohydrates, proteins, and </a:t>
            </a:r>
            <a:r>
              <a:rPr lang="en-US" sz="1800" dirty="0" smtClean="0"/>
              <a:t>lipids.</a:t>
            </a:r>
            <a:endParaRPr lang="en-GB" sz="18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1000" y="1828800"/>
            <a:ext cx="4775377" cy="3505200"/>
          </a:xfrm>
          <a:prstGeom prst="rect">
            <a:avLst/>
          </a:prstGeom>
        </p:spPr>
      </p:pic>
      <p:sp>
        <p:nvSpPr>
          <p:cNvPr id="5" name="Rectangle 4"/>
          <p:cNvSpPr/>
          <p:nvPr/>
        </p:nvSpPr>
        <p:spPr>
          <a:xfrm>
            <a:off x="4267200" y="5486400"/>
            <a:ext cx="4724400" cy="830997"/>
          </a:xfrm>
          <a:prstGeom prst="rect">
            <a:avLst/>
          </a:prstGeom>
        </p:spPr>
        <p:txBody>
          <a:bodyPr wrap="square">
            <a:spAutoFit/>
          </a:bodyPr>
          <a:lstStyle/>
          <a:p>
            <a:r>
              <a:rPr lang="en-US" b="1" dirty="0"/>
              <a:t>Endocrine glands</a:t>
            </a:r>
            <a:r>
              <a:rPr lang="en-US" dirty="0"/>
              <a:t> are glands of the endocrine system that secrete their products, hormones, directly into the blood rather than through a duct.</a:t>
            </a:r>
          </a:p>
        </p:txBody>
      </p:sp>
    </p:spTree>
    <p:extLst>
      <p:ext uri="{BB962C8B-B14F-4D97-AF65-F5344CB8AC3E}">
        <p14:creationId xmlns:p14="http://schemas.microsoft.com/office/powerpoint/2010/main" val="4236352254"/>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9" name="Picture 5" descr="0013n02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1500188"/>
            <a:ext cx="4495800" cy="3924300"/>
          </a:xfrm>
          <a:prstGeom prst="rect">
            <a:avLst/>
          </a:prstGeom>
          <a:noFill/>
          <a:extLst>
            <a:ext uri="{909E8E84-426E-40dd-AFC4-6F175D3DCCD1}">
              <a14:hiddenFill xmlns:a14="http://schemas.microsoft.com/office/drawing/2010/main">
                <a:solidFill>
                  <a:srgbClr val="FFFFFF"/>
                </a:solidFill>
              </a14:hiddenFill>
            </a:ext>
          </a:extLst>
        </p:spPr>
      </p:pic>
      <p:sp>
        <p:nvSpPr>
          <p:cNvPr id="11270" name="Rectangle 6"/>
          <p:cNvSpPr>
            <a:spLocks noGrp="1" noChangeArrowheads="1"/>
          </p:cNvSpPr>
          <p:nvPr>
            <p:ph type="title"/>
          </p:nvPr>
        </p:nvSpPr>
        <p:spPr/>
        <p:txBody>
          <a:bodyPr/>
          <a:lstStyle/>
          <a:p>
            <a:r>
              <a:rPr lang="en-US"/>
              <a:t>Carbohydrate Digestion</a:t>
            </a:r>
          </a:p>
        </p:txBody>
      </p:sp>
      <p:sp>
        <p:nvSpPr>
          <p:cNvPr id="2" name="Rectangle 1"/>
          <p:cNvSpPr/>
          <p:nvPr/>
        </p:nvSpPr>
        <p:spPr>
          <a:xfrm>
            <a:off x="2390422" y="5638800"/>
            <a:ext cx="4572000" cy="1077218"/>
          </a:xfrm>
          <a:prstGeom prst="rect">
            <a:avLst/>
          </a:prstGeom>
        </p:spPr>
        <p:txBody>
          <a:bodyPr>
            <a:spAutoFit/>
          </a:bodyPr>
          <a:lstStyle/>
          <a:p>
            <a:r>
              <a:rPr lang="en-US" dirty="0"/>
              <a:t>The complex polysaccharide starch is broken down into glucose by the enzymes amylase and maltase (secreted by the small intestine).</a:t>
            </a:r>
            <a:br>
              <a:rPr lang="en-US" dirty="0"/>
            </a:br>
            <a:endParaRPr lang="en-US" dirty="0"/>
          </a:p>
        </p:txBody>
      </p:sp>
    </p:spTree>
    <p:extLst>
      <p:ext uri="{BB962C8B-B14F-4D97-AF65-F5344CB8AC3E}">
        <p14:creationId xmlns:p14="http://schemas.microsoft.com/office/powerpoint/2010/main" val="511416155"/>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6" name="Rectangle 6"/>
          <p:cNvSpPr>
            <a:spLocks noGrp="1" noChangeArrowheads="1"/>
          </p:cNvSpPr>
          <p:nvPr>
            <p:ph type="title"/>
          </p:nvPr>
        </p:nvSpPr>
        <p:spPr>
          <a:xfrm>
            <a:off x="152400" y="152400"/>
            <a:ext cx="8229600" cy="990600"/>
          </a:xfrm>
        </p:spPr>
        <p:txBody>
          <a:bodyPr/>
          <a:lstStyle/>
          <a:p>
            <a:r>
              <a:rPr lang="en-US" dirty="0"/>
              <a:t>Insulin Secretion</a:t>
            </a:r>
          </a:p>
        </p:txBody>
      </p:sp>
      <p:pic>
        <p:nvPicPr>
          <p:cNvPr id="56325" name="Picture 5" descr="Insulin secretion"/>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5181600" y="1371600"/>
            <a:ext cx="3962400" cy="39624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Rectangle 1"/>
          <p:cNvSpPr/>
          <p:nvPr/>
        </p:nvSpPr>
        <p:spPr>
          <a:xfrm>
            <a:off x="609600" y="1257955"/>
            <a:ext cx="4724400" cy="5509200"/>
          </a:xfrm>
          <a:prstGeom prst="rect">
            <a:avLst/>
          </a:prstGeom>
        </p:spPr>
        <p:txBody>
          <a:bodyPr wrap="square">
            <a:spAutoFit/>
          </a:bodyPr>
          <a:lstStyle/>
          <a:p>
            <a:pPr algn="l"/>
            <a:r>
              <a:rPr lang="en-US" sz="2200" dirty="0" smtClean="0"/>
              <a:t>The </a:t>
            </a:r>
            <a:r>
              <a:rPr lang="en-US" sz="2200" dirty="0"/>
              <a:t>process by which insulin is released from beta cells, in response to changes in blood glucose </a:t>
            </a:r>
            <a:r>
              <a:rPr lang="en-US" sz="2200" dirty="0" smtClean="0"/>
              <a:t>concentration, </a:t>
            </a:r>
            <a:r>
              <a:rPr lang="en-US" sz="2200" dirty="0"/>
              <a:t>Type 2 glucose transporters (GLUT2) mediate the entry of glucose into beta cells (see </a:t>
            </a:r>
            <a:r>
              <a:rPr lang="en-US" sz="2200" dirty="0" smtClean="0"/>
              <a:t>panel). </a:t>
            </a:r>
            <a:r>
              <a:rPr lang="en-US" sz="2200" dirty="0"/>
              <a:t>As the raw fuel for glycolysis, the universal energy-producing pathway, glucose is phosphorylated by the rate-limiting enzyme </a:t>
            </a:r>
            <a:r>
              <a:rPr lang="en-US" sz="2200" dirty="0" err="1"/>
              <a:t>glucokinase</a:t>
            </a:r>
            <a:r>
              <a:rPr lang="en-US" sz="2200" dirty="0"/>
              <a:t>. This modified glucose becomes effectively trapped within the beta cells </a:t>
            </a:r>
            <a:r>
              <a:rPr lang="en-US" sz="2200" dirty="0" smtClean="0"/>
              <a:t>which triggers </a:t>
            </a:r>
            <a:r>
              <a:rPr lang="en-US" sz="2200" dirty="0"/>
              <a:t>export of the insulin-storing granules by a process known as exocytosis. The ultimate result is the export of insulin from beta cells and its diffusion into nearby blood vessels. Extensive vascular capacity of surrounding pancreatic islets ensures the prompt diffusion of insulin (and glucose) between beta cells and blood vessels. </a:t>
            </a:r>
          </a:p>
          <a:p>
            <a:pPr algn="l"/>
            <a:r>
              <a:rPr lang="en-US" sz="2200" dirty="0"/>
              <a:t>Insulin release is a biphasic process. The initial amount of insulin released upon glucose absorption is dependent on the amounts available in storage. Once depleted, a second phase of insulin release is initiated. This latter release is prolonged since insulin has to be synthesized, processed, and secreted for the duration of the increase of blood glucose. Furthermore, beta cells also have to regenerate the stores of insulin initially depleted in the fast response phase</a:t>
            </a:r>
          </a:p>
        </p:txBody>
      </p:sp>
    </p:spTree>
    <p:extLst>
      <p:ext uri="{BB962C8B-B14F-4D97-AF65-F5344CB8AC3E}">
        <p14:creationId xmlns:p14="http://schemas.microsoft.com/office/powerpoint/2010/main" val="1786049298"/>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seminar_sm1">
  <a:themeElements>
    <a:clrScheme name="">
      <a:dk1>
        <a:srgbClr val="40458C"/>
      </a:dk1>
      <a:lt1>
        <a:srgbClr val="FFFFE5"/>
      </a:lt1>
      <a:dk2>
        <a:srgbClr val="660066"/>
      </a:dk2>
      <a:lt2>
        <a:srgbClr val="B7C1EB"/>
      </a:lt2>
      <a:accent1>
        <a:srgbClr val="ECD882"/>
      </a:accent1>
      <a:accent2>
        <a:srgbClr val="B2B2B2"/>
      </a:accent2>
      <a:accent3>
        <a:srgbClr val="FFFFF0"/>
      </a:accent3>
      <a:accent4>
        <a:srgbClr val="353A77"/>
      </a:accent4>
      <a:accent5>
        <a:srgbClr val="F4E9C1"/>
      </a:accent5>
      <a:accent6>
        <a:srgbClr val="A1A1A1"/>
      </a:accent6>
      <a:hlink>
        <a:srgbClr val="008000"/>
      </a:hlink>
      <a:folHlink>
        <a:srgbClr val="008000"/>
      </a:folHlink>
    </a:clrScheme>
    <a:fontScheme name="seminar_sm1">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8575" cap="flat" cmpd="sng" algn="ctr">
          <a:solidFill>
            <a:schemeClr val="accent1"/>
          </a:solidFill>
          <a:prstDash val="solid"/>
          <a:miter lim="800000"/>
          <a:headEnd type="none" w="med" len="med"/>
          <a:tailEnd type="none" w="med" len="med"/>
        </a:ln>
        <a:effectLst/>
        <a:extLst>
          <a:ext uri="{909E8E84-426E-40dd-AFC4-6F175D3DCCD1}">
            <a14:hiddenFill xmlns:a14="http://schemas.microsoft.com/office/drawing/2010/main">
              <a:solidFill>
                <a:srgbClr val="CC9900"/>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3000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noFill/>
        <a:ln w="28575" cap="flat" cmpd="sng" algn="ctr">
          <a:solidFill>
            <a:schemeClr val="accent1"/>
          </a:solidFill>
          <a:prstDash val="solid"/>
          <a:miter lim="800000"/>
          <a:headEnd type="none" w="med" len="med"/>
          <a:tailEnd type="none" w="med" len="med"/>
        </a:ln>
        <a:effectLst/>
        <a:extLst>
          <a:ext uri="{909E8E84-426E-40dd-AFC4-6F175D3DCCD1}">
            <a14:hiddenFill xmlns:a14="http://schemas.microsoft.com/office/drawing/2010/main">
              <a:solidFill>
                <a:srgbClr val="CC9900"/>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30000" smtClean="0">
            <a:ln>
              <a:noFill/>
            </a:ln>
            <a:solidFill>
              <a:schemeClr val="tx1"/>
            </a:solidFill>
            <a:effectLst/>
            <a:latin typeface="Tahoma" pitchFamily="34" charset="0"/>
          </a:defRPr>
        </a:defPPr>
      </a:lstStyle>
    </a:lnDef>
  </a:objectDefaults>
  <a:extraClrSchemeLst>
    <a:extraClrScheme>
      <a:clrScheme name="seminar_sm1 1">
        <a:dk1>
          <a:srgbClr val="000000"/>
        </a:dk1>
        <a:lt1>
          <a:srgbClr val="FFFFFF"/>
        </a:lt1>
        <a:dk2>
          <a:srgbClr val="40458C"/>
        </a:dk2>
        <a:lt2>
          <a:srgbClr val="FFFFCC"/>
        </a:lt2>
        <a:accent1>
          <a:srgbClr val="8D8DB3"/>
        </a:accent1>
        <a:accent2>
          <a:srgbClr val="B2B2B2"/>
        </a:accent2>
        <a:accent3>
          <a:srgbClr val="AFB0C5"/>
        </a:accent3>
        <a:accent4>
          <a:srgbClr val="DADADA"/>
        </a:accent4>
        <a:accent5>
          <a:srgbClr val="C5C5D6"/>
        </a:accent5>
        <a:accent6>
          <a:srgbClr val="A1A1A1"/>
        </a:accent6>
        <a:hlink>
          <a:srgbClr val="6F89F7"/>
        </a:hlink>
        <a:folHlink>
          <a:srgbClr val="4F56AD"/>
        </a:folHlink>
      </a:clrScheme>
      <a:clrMap bg1="dk2" tx1="lt1" bg2="dk1" tx2="lt2" accent1="accent1" accent2="accent2" accent3="accent3" accent4="accent4" accent5="accent5" accent6="accent6" hlink="hlink" folHlink="folHlink"/>
    </a:extraClrScheme>
    <a:extraClrScheme>
      <a:clrScheme name="seminar_sm1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seminar_sm1 3">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4D4D4"/>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seminar_sm1 4">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4AF5D"/>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seminar_sm1 5">
        <a:dk1>
          <a:srgbClr val="000000"/>
        </a:dk1>
        <a:lt1>
          <a:srgbClr val="FFFFFF"/>
        </a:lt1>
        <a:dk2>
          <a:srgbClr val="003366"/>
        </a:dk2>
        <a:lt2>
          <a:srgbClr val="CCFFCC"/>
        </a:lt2>
        <a:accent1>
          <a:srgbClr val="006699"/>
        </a:accent1>
        <a:accent2>
          <a:srgbClr val="009999"/>
        </a:accent2>
        <a:accent3>
          <a:srgbClr val="AAADB8"/>
        </a:accent3>
        <a:accent4>
          <a:srgbClr val="DADADA"/>
        </a:accent4>
        <a:accent5>
          <a:srgbClr val="AAB8CA"/>
        </a:accent5>
        <a:accent6>
          <a:srgbClr val="008A8A"/>
        </a:accent6>
        <a:hlink>
          <a:srgbClr val="0099CC"/>
        </a:hlink>
        <a:folHlink>
          <a:srgbClr val="00458A"/>
        </a:folHlink>
      </a:clrScheme>
      <a:clrMap bg1="dk2" tx1="lt1" bg2="dk1" tx2="lt2" accent1="accent1" accent2="accent2" accent3="accent3" accent4="accent4" accent5="accent5" accent6="accent6" hlink="hlink" folHlink="folHlink"/>
    </a:extraClrScheme>
    <a:extraClrScheme>
      <a:clrScheme name="seminar_sm1 6">
        <a:dk1>
          <a:srgbClr val="000000"/>
        </a:dk1>
        <a:lt1>
          <a:srgbClr val="FFFFFF"/>
        </a:lt1>
        <a:dk2>
          <a:srgbClr val="004A48"/>
        </a:dk2>
        <a:lt2>
          <a:srgbClr val="33CCCC"/>
        </a:lt2>
        <a:accent1>
          <a:srgbClr val="006699"/>
        </a:accent1>
        <a:accent2>
          <a:srgbClr val="009999"/>
        </a:accent2>
        <a:accent3>
          <a:srgbClr val="AAB1B1"/>
        </a:accent3>
        <a:accent4>
          <a:srgbClr val="DADADA"/>
        </a:accent4>
        <a:accent5>
          <a:srgbClr val="AAB8CA"/>
        </a:accent5>
        <a:accent6>
          <a:srgbClr val="008A8A"/>
        </a:accent6>
        <a:hlink>
          <a:srgbClr val="00CC99"/>
        </a:hlink>
        <a:folHlink>
          <a:srgbClr val="006666"/>
        </a:folHlink>
      </a:clrScheme>
      <a:clrMap bg1="dk2" tx1="lt1" bg2="dk1" tx2="lt2" accent1="accent1" accent2="accent2" accent3="accent3" accent4="accent4" accent5="accent5" accent6="accent6" hlink="hlink" folHlink="folHlink"/>
    </a:extraClrScheme>
    <a:extraClrScheme>
      <a:clrScheme name="seminar_sm1 7">
        <a:dk1>
          <a:srgbClr val="000000"/>
        </a:dk1>
        <a:lt1>
          <a:srgbClr val="FFFFFF"/>
        </a:lt1>
        <a:dk2>
          <a:srgbClr val="333300"/>
        </a:dk2>
        <a:lt2>
          <a:srgbClr val="FFFFCC"/>
        </a:lt2>
        <a:accent1>
          <a:srgbClr val="CC9900"/>
        </a:accent1>
        <a:accent2>
          <a:srgbClr val="CC6600"/>
        </a:accent2>
        <a:accent3>
          <a:srgbClr val="ADADAA"/>
        </a:accent3>
        <a:accent4>
          <a:srgbClr val="DADADA"/>
        </a:accent4>
        <a:accent5>
          <a:srgbClr val="E2CAAA"/>
        </a:accent5>
        <a:accent6>
          <a:srgbClr val="B95C00"/>
        </a:accent6>
        <a:hlink>
          <a:srgbClr val="808000"/>
        </a:hlink>
        <a:folHlink>
          <a:srgbClr val="525000"/>
        </a:folHlink>
      </a:clrScheme>
      <a:clrMap bg1="dk2" tx1="lt1" bg2="dk1" tx2="lt2" accent1="accent1" accent2="accent2" accent3="accent3" accent4="accent4" accent5="accent5" accent6="accent6" hlink="hlink" folHlink="folHlink"/>
    </a:extraClrScheme>
    <a:extraClrScheme>
      <a:clrScheme name="seminar_sm1 8">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3"/>
        </a:accent5>
        <a:accent6>
          <a:srgbClr val="73B0B5"/>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40458C"/>
    </a:dk1>
    <a:lt1>
      <a:srgbClr val="FFFFDD"/>
    </a:lt1>
    <a:dk2>
      <a:srgbClr val="660066"/>
    </a:dk2>
    <a:lt2>
      <a:srgbClr val="B7C1EB"/>
    </a:lt2>
    <a:accent1>
      <a:srgbClr val="ECD882"/>
    </a:accent1>
    <a:accent2>
      <a:srgbClr val="B2B2B2"/>
    </a:accent2>
    <a:accent3>
      <a:srgbClr val="FFFFEB"/>
    </a:accent3>
    <a:accent4>
      <a:srgbClr val="353A77"/>
    </a:accent4>
    <a:accent5>
      <a:srgbClr val="F4E9C1"/>
    </a:accent5>
    <a:accent6>
      <a:srgbClr val="A1A1A1"/>
    </a:accent6>
    <a:hlink>
      <a:srgbClr val="008000"/>
    </a:hlink>
    <a:folHlink>
      <a:srgbClr val="008000"/>
    </a:folHlink>
  </a:clrScheme>
</a:themeOverride>
</file>

<file path=docProps/app.xml><?xml version="1.0" encoding="utf-8"?>
<Properties xmlns="http://schemas.openxmlformats.org/officeDocument/2006/extended-properties" xmlns:vt="http://schemas.openxmlformats.org/officeDocument/2006/docPropsVTypes">
  <Template>C:\Documents and Settings\Administrator\Application Data\Microsoft\Templates\seminar_sm1.pot</Template>
  <TotalTime>4381</TotalTime>
  <Words>2442</Words>
  <Application>Microsoft Macintosh PowerPoint</Application>
  <PresentationFormat>On-screen Show (4:3)</PresentationFormat>
  <Paragraphs>365</Paragraphs>
  <Slides>48</Slides>
  <Notes>15</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48</vt:i4>
      </vt:variant>
    </vt:vector>
  </HeadingPairs>
  <TitlesOfParts>
    <vt:vector size="51" baseType="lpstr">
      <vt:lpstr>seminar_sm1</vt:lpstr>
      <vt:lpstr>Clip</vt:lpstr>
      <vt:lpstr>Chart</vt:lpstr>
      <vt:lpstr>Diagnostic and Therapeutic Devices  Case Study: Diabetes</vt:lpstr>
      <vt:lpstr>What is diabetes?  </vt:lpstr>
      <vt:lpstr>Diabetes Long-term effects</vt:lpstr>
      <vt:lpstr>Burden of Diabetes </vt:lpstr>
      <vt:lpstr>PowerPoint Presentation</vt:lpstr>
      <vt:lpstr>PowerPoint Presentation</vt:lpstr>
      <vt:lpstr>Pancreas</vt:lpstr>
      <vt:lpstr>Carbohydrate Digestion</vt:lpstr>
      <vt:lpstr>Insulin Secretion</vt:lpstr>
      <vt:lpstr>PowerPoint Presentation</vt:lpstr>
      <vt:lpstr>Types of Diabetes </vt:lpstr>
      <vt:lpstr>Type 1 diabetes </vt:lpstr>
      <vt:lpstr>Type 2 diabetes </vt:lpstr>
      <vt:lpstr>PowerPoint Presentation</vt:lpstr>
      <vt:lpstr>PowerPoint Presentation</vt:lpstr>
      <vt:lpstr>Gestational diabetes </vt:lpstr>
      <vt:lpstr>Balancing Good Glycemic Control with a Low Risk of Hypoglycemia…</vt:lpstr>
      <vt:lpstr>Diagnosis</vt:lpstr>
      <vt:lpstr>Why Glucose Sensing??</vt:lpstr>
      <vt:lpstr>Why Glucose Sensing??</vt:lpstr>
      <vt:lpstr>Optimal Conditions for Glucose Measurement</vt:lpstr>
      <vt:lpstr>MiniMed Paradigm® Veo™ System A new era in diabetes management</vt:lpstr>
      <vt:lpstr>Is Hypoglycaemia a Clinical Challenge?</vt:lpstr>
      <vt:lpstr>PowerPoint Presentation</vt:lpstr>
      <vt:lpstr>MiniMed Paradigm® Veo™ System A new era in diabetes management </vt:lpstr>
      <vt:lpstr>Modified Home Use of CGMS—Guardian System</vt:lpstr>
      <vt:lpstr>Guardian Home System</vt:lpstr>
      <vt:lpstr>Implantable Subcutaneous Systems</vt:lpstr>
      <vt:lpstr>DexCom Subcutaneous Sensor System</vt:lpstr>
      <vt:lpstr>DexCom Subcutaneous Sensor System</vt:lpstr>
      <vt:lpstr>Therasense Navigator System</vt:lpstr>
      <vt:lpstr>Open-flow Microperfusion Systems</vt:lpstr>
      <vt:lpstr>ADICOL Project –Disetronic / Roche</vt:lpstr>
      <vt:lpstr>ADICOL Project –Disetronic / Roche</vt:lpstr>
      <vt:lpstr>Infrared Spectroscopy</vt:lpstr>
      <vt:lpstr>Infrared Spectroscopy</vt:lpstr>
      <vt:lpstr>Spectra of Water, Hemoglobin, Blood &amp; Glucose</vt:lpstr>
      <vt:lpstr>PowerPoint Presentation</vt:lpstr>
      <vt:lpstr>Sketch of Animas Sensor</vt:lpstr>
      <vt:lpstr>Advantages of Animas Monitor</vt:lpstr>
      <vt:lpstr>Implanted Extravascular Sensor Head</vt:lpstr>
      <vt:lpstr>Early Animas Sensor Head</vt:lpstr>
      <vt:lpstr>Correlation (r2=.94) between optical  and conventional means (500 people)</vt:lpstr>
      <vt:lpstr>Animas Continuous System</vt:lpstr>
      <vt:lpstr>What is the Goal of These Technologies?</vt:lpstr>
      <vt:lpstr>Have We Achieved Goal???</vt:lpstr>
      <vt:lpstr>What Has Been Accomplished?</vt:lpstr>
      <vt:lpstr>Final Thoughts</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MYOCARDIUM=MYO+Cardium  *The ventricular myocardium is composed of millions of cardiac cells *Size of these cells 15*15*150 *Neurons connect to each other by synapses *cardiac cells connect through “GAP JUNCTIONS” at a location called the “INTERCALLED DISK” *</dc:title>
  <dc:creator>S. Mukherji</dc:creator>
  <cp:lastModifiedBy>Rohit Srivastava</cp:lastModifiedBy>
  <cp:revision>237</cp:revision>
  <dcterms:created xsi:type="dcterms:W3CDTF">2004-03-04T17:33:21Z</dcterms:created>
  <dcterms:modified xsi:type="dcterms:W3CDTF">2015-04-20T06:34:56Z</dcterms:modified>
</cp:coreProperties>
</file>