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5" r:id="rId6"/>
    <p:sldId id="264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3929" autoAdjust="0"/>
  </p:normalViewPr>
  <p:slideViewPr>
    <p:cSldViewPr>
      <p:cViewPr varScale="1">
        <p:scale>
          <a:sx n="69" d="100"/>
          <a:sy n="69" d="100"/>
        </p:scale>
        <p:origin x="16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C27F55-E6F3-41ED-9250-FBA27C24D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128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picture shows atomic dipoles. In general, can have complex molecules (CO2, H2O, solid compounds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Question is to drive in units of </a:t>
            </a:r>
            <a:r>
              <a:rPr lang="en-US" baseline="0" dirty="0" err="1" smtClean="0"/>
              <a:t>Polarisation</a:t>
            </a:r>
            <a:r>
              <a:rPr lang="en-US" baseline="0" dirty="0" smtClean="0"/>
              <a:t>=C*m^-2   Dipole moment = C*m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27F55-E6F3-41ED-9250-FBA27C24D8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3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Correct = (A)</a:t>
            </a:r>
          </a:p>
          <a:p>
            <a:r>
              <a:rPr lang="en-US" dirty="0" smtClean="0"/>
              <a:t>Recall question for multipole moments.</a:t>
            </a:r>
            <a:r>
              <a:rPr lang="en-US" baseline="0" dirty="0" smtClean="0"/>
              <a:t> The power in the denominator matters for the math to calculate surface and bound charges.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27F55-E6F3-41ED-9250-FBA27C24D85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8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E362D-552A-4F15-B0EE-B72E85C03611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2798335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A13577-169F-46E9-84F8-4090C996D512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223936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4D71A-73AE-4A1A-9911-7AD69AF3CC3C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109978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 bwMode="auto">
          <a:xfrm>
            <a:off x="-3884" y="6549593"/>
            <a:ext cx="9144000" cy="29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PH108	Spring 2015	Pradeep Sarin					</a:t>
            </a:r>
            <a:fld id="{55DC3ED5-351C-4C0E-885D-4559D340C129}" type="slidenum">
              <a:rPr lang="en-US" i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‹#›</a:t>
            </a:fld>
            <a:r>
              <a:rPr lang="en-US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						</a:t>
            </a:r>
            <a:endParaRPr lang="en-US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8" y="6541572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0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10EA1-1E7A-49ED-8DA6-BD9D08FF0C54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176682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B69B2-E7FF-4FFB-8CB1-437183810F48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52041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3C86F-9AE2-45D5-BE22-6A8AAAE2CAE1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350045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30234-1B67-4963-91B3-5BE208D5D9E1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199354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1F258-F3EB-43E2-8FC5-9346E8B0A459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30529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561BC3-A9A5-4BA6-941D-B75E7CED4155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19294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578063-8B2E-47ED-8634-B8F0E9AF170F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  <p:extLst>
      <p:ext uri="{BB962C8B-B14F-4D97-AF65-F5344CB8AC3E}">
        <p14:creationId xmlns:p14="http://schemas.microsoft.com/office/powerpoint/2010/main" val="121314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5E9516E7-60B9-4BB6-AF2A-AD752F6DB818}" type="slidenum">
              <a:rPr lang="en-US"/>
              <a:pPr/>
              <a:t>‹#›</a:t>
            </a:fld>
            <a:r>
              <a:rPr lang="en-US"/>
              <a:t> of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gi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5556" y="685800"/>
            <a:ext cx="7772400" cy="1470025"/>
          </a:xfrm>
        </p:spPr>
        <p:txBody>
          <a:bodyPr/>
          <a:lstStyle/>
          <a:p>
            <a:r>
              <a:rPr lang="en-US" sz="8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PH108</a:t>
            </a:r>
            <a:endParaRPr lang="en-US" sz="115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2046548"/>
            <a:ext cx="6400800" cy="914400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Lecture 15: </a:t>
            </a: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Dielectrics - 1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2236629" y="4216896"/>
            <a:ext cx="464441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Pradeep Sarin</a:t>
            </a:r>
          </a:p>
          <a:p>
            <a:pPr algn="ctr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Department of Physics</a:t>
            </a:r>
          </a:p>
          <a:p>
            <a:pPr algn="ctr"/>
            <a:endParaRPr lang="en-US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Supplementary reading: Griffiths Chapter 4</a:t>
            </a:r>
            <a:endParaRPr lang="en-US" sz="16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683568" y="1376772"/>
            <a:ext cx="1224136" cy="30243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Example 2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106680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295636" y="2312876"/>
            <a:ext cx="0" cy="133214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2686668" y="1285690"/>
                <a:ext cx="6186502" cy="676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A tube of dielectric has polarization </a:t>
                </a:r>
                <a:r>
                  <a:rPr lang="en-US" sz="2000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000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668" y="1285690"/>
                <a:ext cx="6186502" cy="676019"/>
              </a:xfrm>
              <a:prstGeom prst="rect">
                <a:avLst/>
              </a:prstGeom>
              <a:blipFill rotWithShape="0">
                <a:blip r:embed="rId2"/>
                <a:stretch>
                  <a:fillRect l="-2069" b="-20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2735796" y="2600908"/>
                <a:ext cx="346210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Surface charge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 ?</m:t>
                    </m:r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5796" y="2600908"/>
                <a:ext cx="346210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697" t="-12941" b="-329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 bwMode="auto">
              <a:xfrm>
                <a:off x="6696067" y="2647074"/>
                <a:ext cx="2210862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±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at endcaps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6067" y="2647074"/>
                <a:ext cx="2210862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25352" r="-8815" b="-492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2699792" y="3573016"/>
                <a:ext cx="348024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Volume charge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 ?</m:t>
                    </m:r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9792" y="3573016"/>
                <a:ext cx="3480248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3678" t="-11628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 bwMode="auto">
          <a:xfrm>
            <a:off x="6696067" y="3576691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63588" y="4509120"/>
            <a:ext cx="900100" cy="2092169"/>
            <a:chOff x="7878944" y="4309936"/>
            <a:chExt cx="972108" cy="2378588"/>
          </a:xfrm>
        </p:grpSpPr>
        <p:pic>
          <p:nvPicPr>
            <p:cNvPr id="2050" name="Picture 2" descr="http://www.blasterstool.com/images/products/detail/Energizer_AA_E92.jpg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7" r="21608"/>
            <a:stretch/>
          </p:blipFill>
          <p:spPr bwMode="auto">
            <a:xfrm>
              <a:off x="7878944" y="4725144"/>
              <a:ext cx="972108" cy="1661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 bwMode="auto">
            <a:xfrm>
              <a:off x="8171676" y="4309936"/>
              <a:ext cx="38664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8171676" y="6165304"/>
              <a:ext cx="5437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–  </a:t>
              </a:r>
            </a:p>
          </p:txBody>
        </p:sp>
      </p:grpSp>
      <p:sp>
        <p:nvSpPr>
          <p:cNvPr id="15" name="TextBox 14"/>
          <p:cNvSpPr txBox="1"/>
          <p:nvPr/>
        </p:nvSpPr>
        <p:spPr bwMode="auto">
          <a:xfrm>
            <a:off x="2020340" y="4378415"/>
            <a:ext cx="60685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Chemical reaction inside a battery</a:t>
            </a:r>
            <a:b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produces polarization and charge at the endcaps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034854" y="5245878"/>
            <a:ext cx="56004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Normally this charge is </a:t>
            </a:r>
            <a:r>
              <a:rPr lang="en-US" sz="2400" u="sng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bound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to the battery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015315" y="5756593"/>
            <a:ext cx="723121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With load connected, there is sufficient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potential</a:t>
            </a:r>
            <a:b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for the charge to </a:t>
            </a:r>
            <a:r>
              <a:rPr lang="en-US" sz="24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free </a:t>
            </a:r>
          </a:p>
        </p:txBody>
      </p:sp>
    </p:spTree>
    <p:extLst>
      <p:ext uri="{BB962C8B-B14F-4D97-AF65-F5344CB8AC3E}">
        <p14:creationId xmlns:p14="http://schemas.microsoft.com/office/powerpoint/2010/main" val="40038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0" y="274638"/>
                <a:ext cx="9144000" cy="792162"/>
              </a:xfrm>
            </p:spPr>
            <p:txBody>
              <a:bodyPr/>
              <a:lstStyle/>
              <a:p>
                <a:r>
                  <a:rPr lang="en-US" sz="4000" dirty="0" smtClean="0"/>
                  <a:t>When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≠0?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792162"/>
              </a:xfrm>
              <a:blipFill rotWithShape="0">
                <a:blip r:embed="rId2"/>
                <a:stretch>
                  <a:fillRect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0" y="1016732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 bwMode="auto">
              <a:xfrm>
                <a:off x="3455876" y="1952836"/>
                <a:ext cx="2102307" cy="6213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6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5876" y="1952836"/>
                <a:ext cx="2102307" cy="621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1082743" y="3356992"/>
                <a:ext cx="6978513" cy="713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36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must be non-uniform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6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6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2743" y="3356992"/>
                <a:ext cx="6978513" cy="713657"/>
              </a:xfrm>
              <a:prstGeom prst="rect">
                <a:avLst/>
              </a:prstGeom>
              <a:blipFill rotWithShape="0">
                <a:blip r:embed="rId4"/>
                <a:stretch>
                  <a:fillRect t="-4274" b="-316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61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We must extend Gauss’s law to include dielectrics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791580" y="1625201"/>
                <a:ext cx="7251216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Total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accounts for </a:t>
                </a:r>
                <a:r>
                  <a:rPr lang="en-US" sz="2800" i="1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both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free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and 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1625201"/>
                <a:ext cx="7251216" cy="575479"/>
              </a:xfrm>
              <a:prstGeom prst="rect">
                <a:avLst/>
              </a:prstGeom>
              <a:blipFill rotWithShape="0">
                <a:blip r:embed="rId2"/>
                <a:stretch>
                  <a:fillRect l="-1766" t="-7447" b="-244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3200701" y="2485112"/>
                <a:ext cx="2432974" cy="868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701" y="2485112"/>
                <a:ext cx="2432974" cy="8681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647564" y="3637667"/>
                <a:ext cx="6335452" cy="5754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Polarization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accounts for </a:t>
                </a:r>
                <a:r>
                  <a:rPr lang="en-US" sz="2800" i="1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only 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3637667"/>
                <a:ext cx="6335452" cy="575479"/>
              </a:xfrm>
              <a:prstGeom prst="rect">
                <a:avLst/>
              </a:prstGeom>
              <a:blipFill rotWithShape="0">
                <a:blip r:embed="rId4"/>
                <a:stretch>
                  <a:fillRect l="-1923" t="-2128" b="-297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 bwMode="auto">
              <a:xfrm>
                <a:off x="3355513" y="4497578"/>
                <a:ext cx="1899623" cy="483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𝛻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5513" y="4497578"/>
                <a:ext cx="1899623" cy="483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647564" y="5553236"/>
                <a:ext cx="7895303" cy="7136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We define a ‘Displacement’ field: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acc>
                    <m:r>
                      <a:rPr lang="en-US" sz="36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≡</m:t>
                    </m:r>
                    <m:sSub>
                      <m:sSubPr>
                        <m:ctrlPr>
                          <a:rPr lang="en-US" sz="3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3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</m:acc>
                    <m:r>
                      <a:rPr lang="en-US" sz="36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3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5553236"/>
                <a:ext cx="7895303" cy="713657"/>
              </a:xfrm>
              <a:prstGeom prst="rect">
                <a:avLst/>
              </a:prstGeom>
              <a:blipFill rotWithShape="0">
                <a:blip r:embed="rId6"/>
                <a:stretch>
                  <a:fillRect l="-1544" b="-205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0" y="274638"/>
                <a:ext cx="9144000" cy="7921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5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48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30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274638"/>
                <a:ext cx="9144000" cy="79216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0" y="108874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 bwMode="auto">
              <a:xfrm>
                <a:off x="307029" y="1304764"/>
                <a:ext cx="6594369" cy="1006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is a mathematical tool to try and separate </a:t>
                </a:r>
              </a:p>
              <a:p>
                <a:pPr algn="l"/>
                <a:r>
                  <a:rPr lang="en-US" sz="2800" dirty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	free and bound charge.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029" y="1304764"/>
                <a:ext cx="6594369" cy="1006366"/>
              </a:xfrm>
              <a:prstGeom prst="rect">
                <a:avLst/>
              </a:prstGeom>
              <a:blipFill rotWithShape="0">
                <a:blip r:embed="rId3"/>
                <a:stretch>
                  <a:fillRect t="-606" r="-924" b="-163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755576" y="2816932"/>
                <a:ext cx="5197448" cy="868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2816932"/>
                <a:ext cx="5197448" cy="8681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249489" y="4190857"/>
                <a:ext cx="8911350" cy="1006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Units of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𝐷</m:t>
                        </m:r>
                      </m:e>
                    </m:acc>
                    <m:r>
                      <a:rPr lang="en-US" sz="2800" b="0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  </m:t>
                    </m:r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:  </m:t>
                    </m:r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⋅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b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			→  purely relates to charge displacement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489" y="4190857"/>
                <a:ext cx="8911350" cy="1006366"/>
              </a:xfrm>
              <a:prstGeom prst="rect">
                <a:avLst/>
              </a:prstGeom>
              <a:blipFill rotWithShape="0">
                <a:blip r:embed="rId5"/>
                <a:stretch>
                  <a:fillRect l="-1436" t="-602" r="-410" b="-156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755576" y="5769260"/>
                <a:ext cx="8284384" cy="6551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In integral form: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8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𝜏</m:t>
                        </m:r>
                      </m:e>
                    </m:nary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 </m:t>
                    </m:r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</m:e>
                    </m:nary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𝑒𝑛𝑐𝑙𝑜𝑠𝑒𝑑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5769260"/>
                <a:ext cx="8284384" cy="655116"/>
              </a:xfrm>
              <a:prstGeom prst="rect">
                <a:avLst/>
              </a:prstGeom>
              <a:blipFill rotWithShape="0">
                <a:blip r:embed="rId6"/>
                <a:stretch>
                  <a:fillRect l="-1545" b="-148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7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Applications of Gauss’s law for</a:t>
            </a:r>
            <a:br>
              <a:rPr lang="en-US" sz="4000" dirty="0" smtClean="0"/>
            </a:br>
            <a:r>
              <a:rPr lang="en-US" sz="4000" dirty="0" smtClean="0"/>
              <a:t>dielectrics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304764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 bwMode="auto">
          <a:xfrm>
            <a:off x="1403648" y="2240868"/>
            <a:ext cx="19463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Next lecture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331640" y="3284984"/>
            <a:ext cx="27847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… and in tutorials</a:t>
            </a:r>
          </a:p>
        </p:txBody>
      </p:sp>
    </p:spTree>
    <p:extLst>
      <p:ext uri="{BB962C8B-B14F-4D97-AF65-F5344CB8AC3E}">
        <p14:creationId xmlns:p14="http://schemas.microsoft.com/office/powerpoint/2010/main" val="261490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546"/>
            <a:ext cx="9144000" cy="792162"/>
          </a:xfrm>
        </p:spPr>
        <p:txBody>
          <a:bodyPr/>
          <a:lstStyle/>
          <a:p>
            <a:r>
              <a:rPr lang="en-US" sz="4000" dirty="0" smtClean="0"/>
              <a:t>What is a dielectric?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836712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 bwMode="auto">
          <a:xfrm>
            <a:off x="395536" y="1167494"/>
            <a:ext cx="3515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Recall: CONDUCTOR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980728" y="1916064"/>
            <a:ext cx="5860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Are there free electrons in a conductor?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980728" y="2664634"/>
            <a:ext cx="14200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)   YES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463988" y="2564136"/>
            <a:ext cx="12731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2)   NO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80728" y="3356224"/>
            <a:ext cx="4887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3)   YES, but only on the surface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395536" y="4689140"/>
            <a:ext cx="34451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Define: DIELECTRIC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992706" y="5313236"/>
            <a:ext cx="53785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INSULATOR with NO free charge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416316" y="1595342"/>
            <a:ext cx="1341426" cy="1343667"/>
            <a:chOff x="7308304" y="3237461"/>
            <a:chExt cx="1341426" cy="1343667"/>
          </a:xfrm>
        </p:grpSpPr>
        <p:sp>
          <p:nvSpPr>
            <p:cNvPr id="10" name="Oval 9"/>
            <p:cNvSpPr/>
            <p:nvPr/>
          </p:nvSpPr>
          <p:spPr>
            <a:xfrm>
              <a:off x="7308304" y="3531010"/>
              <a:ext cx="1080120" cy="105011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atom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7848364" y="3476654"/>
              <a:ext cx="180020" cy="1828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8007178" y="3237461"/>
              <a:ext cx="642552" cy="271858"/>
            </a:xfrm>
            <a:custGeom>
              <a:avLst/>
              <a:gdLst>
                <a:gd name="connsiteX0" fmla="*/ 0 w 642552"/>
                <a:gd name="connsiteY0" fmla="*/ 271858 h 271858"/>
                <a:gd name="connsiteX1" fmla="*/ 12357 w 642552"/>
                <a:gd name="connsiteY1" fmla="*/ 210074 h 271858"/>
                <a:gd name="connsiteX2" fmla="*/ 74141 w 642552"/>
                <a:gd name="connsiteY2" fmla="*/ 135934 h 271858"/>
                <a:gd name="connsiteX3" fmla="*/ 111211 w 642552"/>
                <a:gd name="connsiteY3" fmla="*/ 123577 h 271858"/>
                <a:gd name="connsiteX4" fmla="*/ 271849 w 642552"/>
                <a:gd name="connsiteY4" fmla="*/ 160647 h 271858"/>
                <a:gd name="connsiteX5" fmla="*/ 345990 w 642552"/>
                <a:gd name="connsiteY5" fmla="*/ 197717 h 271858"/>
                <a:gd name="connsiteX6" fmla="*/ 383060 w 642552"/>
                <a:gd name="connsiteY6" fmla="*/ 173004 h 271858"/>
                <a:gd name="connsiteX7" fmla="*/ 407773 w 642552"/>
                <a:gd name="connsiteY7" fmla="*/ 98863 h 271858"/>
                <a:gd name="connsiteX8" fmla="*/ 444844 w 642552"/>
                <a:gd name="connsiteY8" fmla="*/ 74150 h 271858"/>
                <a:gd name="connsiteX9" fmla="*/ 481914 w 642552"/>
                <a:gd name="connsiteY9" fmla="*/ 37080 h 271858"/>
                <a:gd name="connsiteX10" fmla="*/ 531341 w 642552"/>
                <a:gd name="connsiteY10" fmla="*/ 24723 h 271858"/>
                <a:gd name="connsiteX11" fmla="*/ 568411 w 642552"/>
                <a:gd name="connsiteY11" fmla="*/ 12366 h 271858"/>
                <a:gd name="connsiteX12" fmla="*/ 642552 w 642552"/>
                <a:gd name="connsiteY12" fmla="*/ 9 h 27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2552" h="271858">
                  <a:moveTo>
                    <a:pt x="0" y="271858"/>
                  </a:moveTo>
                  <a:cubicBezTo>
                    <a:pt x="4119" y="251263"/>
                    <a:pt x="4982" y="229739"/>
                    <a:pt x="12357" y="210074"/>
                  </a:cubicBezTo>
                  <a:cubicBezTo>
                    <a:pt x="19955" y="189813"/>
                    <a:pt x="58116" y="146617"/>
                    <a:pt x="74141" y="135934"/>
                  </a:cubicBezTo>
                  <a:cubicBezTo>
                    <a:pt x="84979" y="128709"/>
                    <a:pt x="98854" y="127696"/>
                    <a:pt x="111211" y="123577"/>
                  </a:cubicBezTo>
                  <a:cubicBezTo>
                    <a:pt x="151085" y="129273"/>
                    <a:pt x="234845" y="135977"/>
                    <a:pt x="271849" y="160647"/>
                  </a:cubicBezTo>
                  <a:cubicBezTo>
                    <a:pt x="319757" y="192586"/>
                    <a:pt x="294830" y="180665"/>
                    <a:pt x="345990" y="197717"/>
                  </a:cubicBezTo>
                  <a:cubicBezTo>
                    <a:pt x="358347" y="189479"/>
                    <a:pt x="375189" y="185597"/>
                    <a:pt x="383060" y="173004"/>
                  </a:cubicBezTo>
                  <a:cubicBezTo>
                    <a:pt x="396867" y="150913"/>
                    <a:pt x="386097" y="113313"/>
                    <a:pt x="407773" y="98863"/>
                  </a:cubicBezTo>
                  <a:cubicBezTo>
                    <a:pt x="420130" y="90625"/>
                    <a:pt x="433435" y="83657"/>
                    <a:pt x="444844" y="74150"/>
                  </a:cubicBezTo>
                  <a:cubicBezTo>
                    <a:pt x="458269" y="62963"/>
                    <a:pt x="466741" y="45750"/>
                    <a:pt x="481914" y="37080"/>
                  </a:cubicBezTo>
                  <a:cubicBezTo>
                    <a:pt x="496659" y="28654"/>
                    <a:pt x="515012" y="29389"/>
                    <a:pt x="531341" y="24723"/>
                  </a:cubicBezTo>
                  <a:cubicBezTo>
                    <a:pt x="543865" y="21145"/>
                    <a:pt x="555775" y="15525"/>
                    <a:pt x="568411" y="12366"/>
                  </a:cubicBezTo>
                  <a:cubicBezTo>
                    <a:pt x="621069" y="-799"/>
                    <a:pt x="611774" y="9"/>
                    <a:pt x="642552" y="9"/>
                  </a:cubicBezTo>
                </a:path>
              </a:pathLst>
            </a:custGeom>
            <a:noFill/>
            <a:ln>
              <a:solidFill>
                <a:srgbClr val="FFFF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713356" y="3210116"/>
            <a:ext cx="2052228" cy="866956"/>
            <a:chOff x="6713356" y="3210116"/>
            <a:chExt cx="2052228" cy="866956"/>
          </a:xfrm>
        </p:grpSpPr>
        <p:grpSp>
          <p:nvGrpSpPr>
            <p:cNvPr id="16" name="Group 15"/>
            <p:cNvGrpSpPr/>
            <p:nvPr/>
          </p:nvGrpSpPr>
          <p:grpSpPr>
            <a:xfrm>
              <a:off x="6713356" y="3210116"/>
              <a:ext cx="2052228" cy="866956"/>
              <a:chOff x="4427984" y="4869160"/>
              <a:chExt cx="3636404" cy="1731052"/>
            </a:xfrm>
          </p:grpSpPr>
          <p:sp>
            <p:nvSpPr>
              <p:cNvPr id="17" name="Rectangle 16"/>
              <p:cNvSpPr/>
              <p:nvPr/>
            </p:nvSpPr>
            <p:spPr>
              <a:xfrm rot="10800000">
                <a:off x="4509615" y="4905165"/>
                <a:ext cx="3457117" cy="151216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881508" y="5695616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881508" y="5911231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881508" y="5264386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881508" y="5480001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881508" y="6126846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881508" y="6342464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881508" y="5048771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427984" y="573162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27984" y="594723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4427984" y="530039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27984" y="551600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7984" y="616285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427984" y="6378468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463988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427984" y="508477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662901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861814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060727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259640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458553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5657466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856379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055292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254205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453118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652031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850944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049857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248770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447683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7646596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845504" y="4869160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608004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4806917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005830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204743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403656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602569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801482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000395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199308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6398221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597134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796047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994960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7193873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7392786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591699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7790612" y="641733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rgbClr val="002060"/>
                    </a:solidFill>
                  </a:rPr>
                  <a:t>-</a:t>
                </a:r>
                <a:endParaRPr lang="en-US" sz="8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 bwMode="auto">
                <a:xfrm>
                  <a:off x="7005487" y="3409693"/>
                  <a:ext cx="1485278" cy="4857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05487" y="3409693"/>
                  <a:ext cx="1485278" cy="48577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ight Arrow 67"/>
          <p:cNvSpPr/>
          <p:nvPr/>
        </p:nvSpPr>
        <p:spPr>
          <a:xfrm>
            <a:off x="503548" y="3465004"/>
            <a:ext cx="468052" cy="369752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620"/>
            <a:ext cx="9144000" cy="792162"/>
          </a:xfrm>
        </p:spPr>
        <p:txBody>
          <a:bodyPr/>
          <a:lstStyle/>
          <a:p>
            <a:r>
              <a:rPr lang="en-US" sz="4000" dirty="0" err="1" smtClean="0"/>
              <a:t>DIelectrics</a:t>
            </a:r>
            <a:r>
              <a:rPr lang="en-US" sz="4000" dirty="0" smtClean="0"/>
              <a:t> have DIPOLES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836712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775108" y="1124744"/>
            <a:ext cx="2011680" cy="2011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58246" y="2063418"/>
            <a:ext cx="246888" cy="2468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3347864" y="1124744"/>
            <a:ext cx="5665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Consider a single neutral atom 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+q, –q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583668" y="1925252"/>
            <a:ext cx="12586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nucleus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89449" y="1539401"/>
            <a:ext cx="2004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 electron ‘cloud’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75108" y="3260331"/>
            <a:ext cx="2011680" cy="2011680"/>
            <a:chOff x="775108" y="3260331"/>
            <a:chExt cx="2011680" cy="2011680"/>
          </a:xfrm>
        </p:grpSpPr>
        <p:sp>
          <p:nvSpPr>
            <p:cNvPr id="9" name="Oval 8"/>
            <p:cNvSpPr/>
            <p:nvPr/>
          </p:nvSpPr>
          <p:spPr>
            <a:xfrm>
              <a:off x="775108" y="3260331"/>
              <a:ext cx="2011680" cy="2011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660816" y="4142727"/>
              <a:ext cx="246888" cy="2468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60120" y="3260331"/>
            <a:ext cx="2011680" cy="2011680"/>
            <a:chOff x="508092" y="3260331"/>
            <a:chExt cx="2011680" cy="2011680"/>
          </a:xfrm>
        </p:grpSpPr>
        <p:sp>
          <p:nvSpPr>
            <p:cNvPr id="15" name="Oval 14"/>
            <p:cNvSpPr/>
            <p:nvPr/>
          </p:nvSpPr>
          <p:spPr>
            <a:xfrm>
              <a:off x="508092" y="3260331"/>
              <a:ext cx="2011680" cy="20116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048232" y="4142727"/>
              <a:ext cx="246888" cy="2468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406218" y="4266171"/>
              <a:ext cx="709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 bwMode="auto">
            <a:xfrm>
              <a:off x="1698026" y="3757210"/>
              <a:ext cx="36420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15705" y="4761167"/>
            <a:ext cx="2980131" cy="523220"/>
            <a:chOff x="115705" y="4761167"/>
            <a:chExt cx="2980131" cy="523220"/>
          </a:xfrm>
        </p:grpSpPr>
        <p:sp>
          <p:nvSpPr>
            <p:cNvPr id="8" name="Right Arrow 7"/>
            <p:cNvSpPr/>
            <p:nvPr/>
          </p:nvSpPr>
          <p:spPr>
            <a:xfrm>
              <a:off x="611560" y="4833156"/>
              <a:ext cx="2484276" cy="288032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 bwMode="auto">
            <a:xfrm>
              <a:off x="115705" y="4761167"/>
              <a:ext cx="4042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i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</p:grpSp>
      <p:sp>
        <p:nvSpPr>
          <p:cNvPr id="24" name="TextBox 23"/>
          <p:cNvSpPr txBox="1"/>
          <p:nvPr/>
        </p:nvSpPr>
        <p:spPr bwMode="auto">
          <a:xfrm>
            <a:off x="3339391" y="1940686"/>
            <a:ext cx="43973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 external field 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is applied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353477" y="2767426"/>
            <a:ext cx="4841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Center of + , – charge displaced </a:t>
            </a:r>
          </a:p>
        </p:txBody>
      </p:sp>
      <p:cxnSp>
        <p:nvCxnSpPr>
          <p:cNvPr id="3072" name="Straight Arrow Connector 3071"/>
          <p:cNvCxnSpPr/>
          <p:nvPr/>
        </p:nvCxnSpPr>
        <p:spPr>
          <a:xfrm flipH="1" flipV="1">
            <a:off x="789449" y="1904755"/>
            <a:ext cx="991499" cy="276235"/>
          </a:xfrm>
          <a:prstGeom prst="straightConnector1">
            <a:avLst/>
          </a:prstGeom>
          <a:ln w="63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" name="TextBox 3072"/>
          <p:cNvSpPr txBox="1"/>
          <p:nvPr/>
        </p:nvSpPr>
        <p:spPr bwMode="auto">
          <a:xfrm>
            <a:off x="1045522" y="1850387"/>
            <a:ext cx="3642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grpSp>
        <p:nvGrpSpPr>
          <p:cNvPr id="3082" name="Group 3081"/>
          <p:cNvGrpSpPr/>
          <p:nvPr/>
        </p:nvGrpSpPr>
        <p:grpSpPr>
          <a:xfrm>
            <a:off x="3296307" y="3809484"/>
            <a:ext cx="5699386" cy="891206"/>
            <a:chOff x="3296307" y="3809484"/>
            <a:chExt cx="5699386" cy="8912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 bwMode="auto">
                <a:xfrm>
                  <a:off x="3296307" y="3809484"/>
                  <a:ext cx="3374450" cy="8912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𝜌</m:t>
                            </m:r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𝑞𝑑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𝑎𝑡𝑜𝑚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96307" y="3809484"/>
                  <a:ext cx="3374450" cy="89120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5" name="TextBox 3074"/>
            <p:cNvSpPr txBox="1"/>
            <p:nvPr/>
          </p:nvSpPr>
          <p:spPr bwMode="auto">
            <a:xfrm>
              <a:off x="6722314" y="3912228"/>
              <a:ext cx="227337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Electric field due to </a:t>
              </a:r>
              <a:b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– cloud at nucleus</a:t>
              </a:r>
              <a:endPara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76" name="TextBox 3075"/>
          <p:cNvSpPr txBox="1"/>
          <p:nvPr/>
        </p:nvSpPr>
        <p:spPr bwMode="auto">
          <a:xfrm>
            <a:off x="3347864" y="5154515"/>
            <a:ext cx="4365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To keep atom stable:   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i="1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8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= E</a:t>
            </a:r>
            <a:endParaRPr 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3" name="TextBox 3082"/>
          <p:cNvSpPr txBox="1"/>
          <p:nvPr/>
        </p:nvSpPr>
        <p:spPr bwMode="auto">
          <a:xfrm>
            <a:off x="1905134" y="6046268"/>
            <a:ext cx="671658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Polarization ≡ Dipole moment per unit volume</a:t>
            </a:r>
          </a:p>
        </p:txBody>
      </p:sp>
      <p:grpSp>
        <p:nvGrpSpPr>
          <p:cNvPr id="3089" name="Group 3088"/>
          <p:cNvGrpSpPr/>
          <p:nvPr/>
        </p:nvGrpSpPr>
        <p:grpSpPr>
          <a:xfrm>
            <a:off x="5617723" y="3321758"/>
            <a:ext cx="3182250" cy="920695"/>
            <a:chOff x="5617723" y="3321758"/>
            <a:chExt cx="3182250" cy="920695"/>
          </a:xfrm>
        </p:grpSpPr>
        <p:grpSp>
          <p:nvGrpSpPr>
            <p:cNvPr id="3081" name="Group 3080"/>
            <p:cNvGrpSpPr/>
            <p:nvPr/>
          </p:nvGrpSpPr>
          <p:grpSpPr>
            <a:xfrm>
              <a:off x="5617723" y="3321758"/>
              <a:ext cx="3182250" cy="920695"/>
              <a:chOff x="5674867" y="3133928"/>
              <a:chExt cx="3182250" cy="920695"/>
            </a:xfrm>
          </p:grpSpPr>
          <p:sp>
            <p:nvSpPr>
              <p:cNvPr id="3077" name="Rectangle 3076"/>
              <p:cNvSpPr/>
              <p:nvPr/>
            </p:nvSpPr>
            <p:spPr>
              <a:xfrm>
                <a:off x="5674867" y="3609020"/>
                <a:ext cx="553317" cy="445603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0" name="TextBox 3079"/>
              <p:cNvSpPr txBox="1"/>
              <p:nvPr/>
            </p:nvSpPr>
            <p:spPr bwMode="auto">
              <a:xfrm>
                <a:off x="6311227" y="3133928"/>
                <a:ext cx="254589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Dipole moment!</a:t>
                </a:r>
              </a:p>
            </p:txBody>
          </p:sp>
        </p:grpSp>
        <p:cxnSp>
          <p:nvCxnSpPr>
            <p:cNvPr id="3088" name="Straight Arrow Connector 3087"/>
            <p:cNvCxnSpPr/>
            <p:nvPr/>
          </p:nvCxnSpPr>
          <p:spPr>
            <a:xfrm flipV="1">
              <a:off x="6171040" y="3681028"/>
              <a:ext cx="165156" cy="11582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2267744" y="4041068"/>
            <a:ext cx="330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+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1001821" y="3636243"/>
            <a:ext cx="269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38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76" grpId="0"/>
      <p:bldP spid="30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There is ‘bound’ charge inside a dielectric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106680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087216" y="1268760"/>
            <a:ext cx="5183560" cy="2088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087216" y="1376772"/>
            <a:ext cx="5185084" cy="1881410"/>
            <a:chOff x="2087216" y="1376772"/>
            <a:chExt cx="5185084" cy="188141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087216" y="1376772"/>
              <a:ext cx="648072" cy="2294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735796" y="1380714"/>
              <a:ext cx="648072" cy="2294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087724" y="1611457"/>
              <a:ext cx="648072" cy="2294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736304" y="1615399"/>
              <a:ext cx="648072" cy="22942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087724" y="1844824"/>
              <a:ext cx="648072" cy="2294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736304" y="1848766"/>
              <a:ext cx="648072" cy="2294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088232" y="2079509"/>
              <a:ext cx="648072" cy="22942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736812" y="2083451"/>
              <a:ext cx="648072" cy="229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087724" y="2312876"/>
              <a:ext cx="648072" cy="2294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736304" y="2316818"/>
              <a:ext cx="648072" cy="2294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088232" y="2547561"/>
              <a:ext cx="648072" cy="22942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736812" y="2551503"/>
              <a:ext cx="648072" cy="229425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088232" y="2780928"/>
              <a:ext cx="648072" cy="229425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736812" y="2784870"/>
              <a:ext cx="648072" cy="2294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088740" y="3015613"/>
              <a:ext cx="648072" cy="22942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2737320" y="3019555"/>
              <a:ext cx="648072" cy="2294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3388697" y="1385974"/>
              <a:ext cx="648072" cy="229425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037277" y="1389916"/>
              <a:ext cx="648072" cy="22942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3389205" y="1620659"/>
              <a:ext cx="648072" cy="22942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037785" y="1624601"/>
              <a:ext cx="648072" cy="229425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3389205" y="1854026"/>
              <a:ext cx="648072" cy="22942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037785" y="1857968"/>
              <a:ext cx="648072" cy="22942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3389713" y="2088711"/>
              <a:ext cx="648072" cy="22942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038293" y="2092653"/>
              <a:ext cx="648072" cy="229425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3389205" y="2322078"/>
              <a:ext cx="648072" cy="229425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037785" y="2326020"/>
              <a:ext cx="648072" cy="22942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3389713" y="2556763"/>
              <a:ext cx="648072" cy="229425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038293" y="2560705"/>
              <a:ext cx="648072" cy="22942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3389713" y="2790130"/>
              <a:ext cx="648072" cy="229425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038293" y="2794072"/>
              <a:ext cx="648072" cy="229425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3390221" y="3024815"/>
              <a:ext cx="648072" cy="22942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038801" y="3028757"/>
              <a:ext cx="648072" cy="229425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672643" y="1376772"/>
              <a:ext cx="648072" cy="229425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321223" y="1380714"/>
              <a:ext cx="648072" cy="22942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673151" y="1611457"/>
              <a:ext cx="648072" cy="22942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321731" y="1615399"/>
              <a:ext cx="648072" cy="22942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673151" y="1844824"/>
              <a:ext cx="648072" cy="22942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321731" y="1848766"/>
              <a:ext cx="648072" cy="229425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673659" y="2079509"/>
              <a:ext cx="648072" cy="229425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322239" y="2083451"/>
              <a:ext cx="648072" cy="229425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673151" y="2312876"/>
              <a:ext cx="648072" cy="22942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321731" y="2316818"/>
              <a:ext cx="648072" cy="229425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673659" y="2547561"/>
              <a:ext cx="648072" cy="22942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322239" y="2551503"/>
              <a:ext cx="648072" cy="229425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673659" y="2780928"/>
              <a:ext cx="648072" cy="22942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322239" y="2784870"/>
              <a:ext cx="648072" cy="22942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4674167" y="3015613"/>
              <a:ext cx="648072" cy="229425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322747" y="3019555"/>
              <a:ext cx="648072" cy="229425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974124" y="1385974"/>
              <a:ext cx="648072" cy="229425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6622704" y="1389916"/>
              <a:ext cx="648072" cy="229425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974632" y="1620659"/>
              <a:ext cx="648072" cy="229425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6623212" y="1624601"/>
              <a:ext cx="648072" cy="22942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974632" y="1854026"/>
              <a:ext cx="648072" cy="229425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6623212" y="1857968"/>
              <a:ext cx="648072" cy="22942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975140" y="2088711"/>
              <a:ext cx="648072" cy="229425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6623720" y="2092653"/>
              <a:ext cx="648072" cy="229425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974632" y="2322078"/>
              <a:ext cx="648072" cy="229425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6623212" y="2326020"/>
              <a:ext cx="648072" cy="229425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975140" y="2556763"/>
              <a:ext cx="648072" cy="229425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6623720" y="2560705"/>
              <a:ext cx="648072" cy="229425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975140" y="2790130"/>
              <a:ext cx="648072" cy="229425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6623720" y="2794072"/>
              <a:ext cx="648072" cy="229425"/>
            </a:xfrm>
            <a:prstGeom prst="rect">
              <a:avLst/>
            </a:prstGeom>
          </p:spPr>
        </p:pic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5975648" y="3024815"/>
              <a:ext cx="648072" cy="22942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 rotWithShape="1">
            <a:blip r:embed="rId3"/>
            <a:srcRect l="7009" t="14911" b="15046"/>
            <a:stretch/>
          </p:blipFill>
          <p:spPr>
            <a:xfrm flipV="1">
              <a:off x="6624228" y="3028757"/>
              <a:ext cx="648072" cy="229425"/>
            </a:xfrm>
            <a:prstGeom prst="rect">
              <a:avLst/>
            </a:prstGeom>
          </p:spPr>
        </p:pic>
      </p:grpSp>
      <p:sp>
        <p:nvSpPr>
          <p:cNvPr id="69" name="TextBox 68"/>
          <p:cNvSpPr txBox="1"/>
          <p:nvPr/>
        </p:nvSpPr>
        <p:spPr bwMode="auto">
          <a:xfrm>
            <a:off x="611560" y="3447001"/>
            <a:ext cx="76690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When an electric field is applied, all the unit dipoles</a:t>
            </a:r>
            <a:b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inside align themselves along the field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5496" y="4697415"/>
            <a:ext cx="9179051" cy="1857468"/>
            <a:chOff x="127910" y="4697415"/>
            <a:chExt cx="9179051" cy="1857468"/>
          </a:xfrm>
        </p:grpSpPr>
        <p:sp>
          <p:nvSpPr>
            <p:cNvPr id="71" name="TextBox 70"/>
            <p:cNvSpPr txBox="1"/>
            <p:nvPr/>
          </p:nvSpPr>
          <p:spPr bwMode="auto">
            <a:xfrm>
              <a:off x="127910" y="4697415"/>
              <a:ext cx="9179051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The figure above shows a block of material with volume </a:t>
              </a:r>
              <a:r>
                <a:rPr lang="en-US" sz="2800" dirty="0" err="1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sz="2800" baseline="-25000" dirty="0" err="1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block</a:t>
              </a:r>
              <a:endParaRPr lang="en-US" sz="2800" baseline="-25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l"/>
              <a:r>
                <a: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It’s polarization is </a:t>
              </a:r>
              <a:r>
                <a:rPr lang="en-US" sz="2800" i="1" dirty="0" err="1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sz="2800" i="1" baseline="-25000" dirty="0" err="1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block</a:t>
              </a:r>
              <a:r>
                <a:rPr lang="en-US" sz="2800" i="1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The total dipole moment is: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 bwMode="auto">
                <a:xfrm>
                  <a:off x="251520" y="5844680"/>
                  <a:ext cx="1556836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sz="2800" dirty="0" smtClean="0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rPr>
                    <a:t>A)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𝑏𝑙𝑜𝑐𝑘</m:t>
                          </m:r>
                        </m:sub>
                      </m:sSub>
                    </m:oMath>
                  </a14:m>
                  <a:endPara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1520" y="5844680"/>
                  <a:ext cx="1556836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843" t="-12791" b="-3139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 bwMode="auto">
                <a:xfrm>
                  <a:off x="3131367" y="5796214"/>
                  <a:ext cx="1425005" cy="7586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sz="2800" dirty="0" smtClean="0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rPr>
                    <a:t>B)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𝑏𝑙𝑜𝑐𝑘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𝑏𝑙𝑜𝑐𝑘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1367" y="5796214"/>
                  <a:ext cx="1425005" cy="7586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013" b="-24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 bwMode="auto">
                <a:xfrm>
                  <a:off x="5956626" y="5849540"/>
                  <a:ext cx="2763642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:r>
                    <a:rPr lang="en-US" sz="2800" dirty="0" smtClean="0">
                      <a:solidFill>
                        <a:srgbClr val="FFFF00"/>
                      </a:solidFill>
                      <a:latin typeface="Times New Roman" pitchFamily="18" charset="0"/>
                      <a:cs typeface="Times New Roman" pitchFamily="18" charset="0"/>
                    </a:rPr>
                    <a:t>C)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𝑏𝑙𝑜𝑐𝑘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𝑏𝑙𝑜𝑐𝑘</m:t>
                          </m:r>
                        </m:sub>
                      </m:sSub>
                    </m:oMath>
                  </a14:m>
                  <a:endPara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56626" y="5849540"/>
                  <a:ext cx="2763642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636" t="-12941" b="-3294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Right Arrow 77"/>
          <p:cNvSpPr/>
          <p:nvPr/>
        </p:nvSpPr>
        <p:spPr>
          <a:xfrm rot="2627873">
            <a:off x="5480545" y="5801656"/>
            <a:ext cx="428116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Question: what V(r) due to a dipole?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106680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 bwMode="auto">
              <a:xfrm>
                <a:off x="647564" y="1520788"/>
                <a:ext cx="6778843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A charge dipole has dipole moment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</a:p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   The </a:t>
                </a:r>
                <a:r>
                  <a:rPr lang="en-US" sz="2800" u="sng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potential</a:t>
                </a:r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due to this dipole at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𝓇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 is: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1520788"/>
                <a:ext cx="6778843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799" t="-6369" b="-165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539552" y="3248980"/>
                <a:ext cx="3238707" cy="782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A)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248980"/>
                <a:ext cx="3238707" cy="782265"/>
              </a:xfrm>
              <a:prstGeom prst="rect">
                <a:avLst/>
              </a:prstGeom>
              <a:blipFill rotWithShape="0">
                <a:blip r:embed="rId4"/>
                <a:stretch>
                  <a:fillRect l="-3955" b="-23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 bwMode="auto">
              <a:xfrm>
                <a:off x="534955" y="4657074"/>
                <a:ext cx="3217869" cy="782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B)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955" y="4657074"/>
                <a:ext cx="3217869" cy="782265"/>
              </a:xfrm>
              <a:prstGeom prst="rect">
                <a:avLst/>
              </a:prstGeom>
              <a:blipFill rotWithShape="0">
                <a:blip r:embed="rId5"/>
                <a:stretch>
                  <a:fillRect l="-3977" b="-23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 bwMode="auto">
              <a:xfrm>
                <a:off x="4561175" y="3232928"/>
                <a:ext cx="3217869" cy="782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C)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𝑝</m:t>
                            </m:r>
                          </m:e>
                        </m:acc>
                      </m:num>
                      <m:den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𝓇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1175" y="3232928"/>
                <a:ext cx="3217869" cy="782265"/>
              </a:xfrm>
              <a:prstGeom prst="rect">
                <a:avLst/>
              </a:prstGeom>
              <a:blipFill rotWithShape="0">
                <a:blip r:embed="rId6"/>
                <a:stretch>
                  <a:fillRect l="-3788" b="-15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 rot="2627873">
            <a:off x="268097" y="3031960"/>
            <a:ext cx="428116" cy="324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 bwMode="auto">
          <a:xfrm>
            <a:off x="4716016" y="4622356"/>
            <a:ext cx="4506362" cy="1938992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Since we have established that a dielectric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ontains dipoles, the dipole term is</a:t>
            </a:r>
            <a:b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dominant in the multipole expansion.</a:t>
            </a:r>
            <a:b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 is sufficient to perform all our further </a:t>
            </a:r>
            <a:b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calculations using dipoles </a:t>
            </a:r>
            <a:b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– the higher poles don’t matter!</a:t>
            </a:r>
          </a:p>
        </p:txBody>
      </p:sp>
    </p:spTree>
    <p:extLst>
      <p:ext uri="{BB962C8B-B14F-4D97-AF65-F5344CB8AC3E}">
        <p14:creationId xmlns:p14="http://schemas.microsoft.com/office/powerpoint/2010/main" val="38844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Dielectric creates an electric potential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106680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68533" y="1192106"/>
            <a:ext cx="2102798" cy="765376"/>
            <a:chOff x="2087216" y="1268760"/>
            <a:chExt cx="5185084" cy="2088232"/>
          </a:xfrm>
        </p:grpSpPr>
        <p:sp>
          <p:nvSpPr>
            <p:cNvPr id="4" name="Rectangle 3"/>
            <p:cNvSpPr/>
            <p:nvPr/>
          </p:nvSpPr>
          <p:spPr>
            <a:xfrm>
              <a:off x="2087216" y="1268760"/>
              <a:ext cx="5183560" cy="20882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087216" y="1376772"/>
              <a:ext cx="5185084" cy="1881410"/>
              <a:chOff x="2087216" y="1376772"/>
              <a:chExt cx="5185084" cy="188141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087216" y="1376772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735796" y="1380714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087724" y="1611457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736304" y="1615399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087724" y="1844824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736304" y="1848766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088232" y="2079509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736812" y="2083451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087724" y="2312876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736304" y="2316818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088232" y="2547561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736812" y="2551503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088232" y="2780928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736812" y="2784870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088740" y="3015613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2737320" y="3019555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3388697" y="1385974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037277" y="1389916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3389205" y="1620659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037785" y="1624601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3389205" y="1854026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037785" y="1857968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3389713" y="2088711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29" name="Picture 28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038293" y="2092653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3389205" y="2322078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037785" y="2326020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3389713" y="2556763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33" name="Picture 32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038293" y="2560705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3389713" y="2790130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038293" y="2794072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3390221" y="3024815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37" name="Picture 36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038801" y="3028757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672643" y="1376772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321223" y="1380714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673151" y="1611457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321731" y="1615399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673151" y="1844824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321731" y="1848766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673659" y="2079509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322239" y="2083451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673151" y="2312876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321731" y="2316818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673659" y="2547561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322239" y="2551503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673659" y="2780928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322239" y="2784870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4674167" y="3015613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322747" y="3019555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974124" y="1385974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6622704" y="1389916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974632" y="1620659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6623212" y="1624601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974632" y="1854026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6623212" y="1857968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975140" y="2088711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6623720" y="2092653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974632" y="2322078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6623212" y="2326020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64" name="Picture 63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975140" y="2556763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65" name="Picture 64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6623720" y="2560705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66" name="Picture 65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975140" y="2790130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67" name="Picture 66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6623720" y="2794072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5975648" y="3024815"/>
                <a:ext cx="648072" cy="229425"/>
              </a:xfrm>
              <a:prstGeom prst="rect">
                <a:avLst/>
              </a:prstGeom>
            </p:spPr>
          </p:pic>
          <p:pic>
            <p:nvPicPr>
              <p:cNvPr id="69" name="Picture 68"/>
              <p:cNvPicPr>
                <a:picLocks noChangeAspect="1"/>
              </p:cNvPicPr>
              <p:nvPr/>
            </p:nvPicPr>
            <p:blipFill rotWithShape="1">
              <a:blip r:embed="rId2"/>
              <a:srcRect l="7009" t="14911" b="15046"/>
              <a:stretch/>
            </p:blipFill>
            <p:spPr>
              <a:xfrm flipV="1">
                <a:off x="6624228" y="3028757"/>
                <a:ext cx="648072" cy="229425"/>
              </a:xfrm>
              <a:prstGeom prst="rect">
                <a:avLst/>
              </a:prstGeom>
            </p:spPr>
          </p:pic>
        </p:grpSp>
      </p:grpSp>
      <p:sp>
        <p:nvSpPr>
          <p:cNvPr id="71" name="Freeform 70"/>
          <p:cNvSpPr/>
          <p:nvPr/>
        </p:nvSpPr>
        <p:spPr>
          <a:xfrm>
            <a:off x="4103948" y="1451919"/>
            <a:ext cx="1651045" cy="1336431"/>
          </a:xfrm>
          <a:custGeom>
            <a:avLst/>
            <a:gdLst>
              <a:gd name="connsiteX0" fmla="*/ 56706 w 1651045"/>
              <a:gd name="connsiteY0" fmla="*/ 433754 h 1336431"/>
              <a:gd name="connsiteX1" fmla="*/ 56706 w 1651045"/>
              <a:gd name="connsiteY1" fmla="*/ 433754 h 1336431"/>
              <a:gd name="connsiteX2" fmla="*/ 173937 w 1651045"/>
              <a:gd name="connsiteY2" fmla="*/ 750277 h 1336431"/>
              <a:gd name="connsiteX3" fmla="*/ 244275 w 1651045"/>
              <a:gd name="connsiteY3" fmla="*/ 738554 h 1336431"/>
              <a:gd name="connsiteX4" fmla="*/ 209106 w 1651045"/>
              <a:gd name="connsiteY4" fmla="*/ 750277 h 1336431"/>
              <a:gd name="connsiteX5" fmla="*/ 185660 w 1651045"/>
              <a:gd name="connsiteY5" fmla="*/ 797170 h 1336431"/>
              <a:gd name="connsiteX6" fmla="*/ 173937 w 1651045"/>
              <a:gd name="connsiteY6" fmla="*/ 1078523 h 1336431"/>
              <a:gd name="connsiteX7" fmla="*/ 209106 w 1651045"/>
              <a:gd name="connsiteY7" fmla="*/ 1113693 h 1336431"/>
              <a:gd name="connsiteX8" fmla="*/ 255999 w 1651045"/>
              <a:gd name="connsiteY8" fmla="*/ 1172308 h 1336431"/>
              <a:gd name="connsiteX9" fmla="*/ 396675 w 1651045"/>
              <a:gd name="connsiteY9" fmla="*/ 1254370 h 1336431"/>
              <a:gd name="connsiteX10" fmla="*/ 467014 w 1651045"/>
              <a:gd name="connsiteY10" fmla="*/ 1266093 h 1336431"/>
              <a:gd name="connsiteX11" fmla="*/ 502183 w 1651045"/>
              <a:gd name="connsiteY11" fmla="*/ 1277816 h 1336431"/>
              <a:gd name="connsiteX12" fmla="*/ 654583 w 1651045"/>
              <a:gd name="connsiteY12" fmla="*/ 1301262 h 1336431"/>
              <a:gd name="connsiteX13" fmla="*/ 760091 w 1651045"/>
              <a:gd name="connsiteY13" fmla="*/ 1324708 h 1336431"/>
              <a:gd name="connsiteX14" fmla="*/ 795260 w 1651045"/>
              <a:gd name="connsiteY14" fmla="*/ 1336431 h 1336431"/>
              <a:gd name="connsiteX15" fmla="*/ 994552 w 1651045"/>
              <a:gd name="connsiteY15" fmla="*/ 1312985 h 1336431"/>
              <a:gd name="connsiteX16" fmla="*/ 1111783 w 1651045"/>
              <a:gd name="connsiteY16" fmla="*/ 1289539 h 1336431"/>
              <a:gd name="connsiteX17" fmla="*/ 1275906 w 1651045"/>
              <a:gd name="connsiteY17" fmla="*/ 1277816 h 1336431"/>
              <a:gd name="connsiteX18" fmla="*/ 1346245 w 1651045"/>
              <a:gd name="connsiteY18" fmla="*/ 1230923 h 1336431"/>
              <a:gd name="connsiteX19" fmla="*/ 1381414 w 1651045"/>
              <a:gd name="connsiteY19" fmla="*/ 1207477 h 1336431"/>
              <a:gd name="connsiteX20" fmla="*/ 1451752 w 1651045"/>
              <a:gd name="connsiteY20" fmla="*/ 1148862 h 1336431"/>
              <a:gd name="connsiteX21" fmla="*/ 1498645 w 1651045"/>
              <a:gd name="connsiteY21" fmla="*/ 1113693 h 1336431"/>
              <a:gd name="connsiteX22" fmla="*/ 1557260 w 1651045"/>
              <a:gd name="connsiteY22" fmla="*/ 1043354 h 1336431"/>
              <a:gd name="connsiteX23" fmla="*/ 1604152 w 1651045"/>
              <a:gd name="connsiteY23" fmla="*/ 926123 h 1336431"/>
              <a:gd name="connsiteX24" fmla="*/ 1627599 w 1651045"/>
              <a:gd name="connsiteY24" fmla="*/ 867508 h 1336431"/>
              <a:gd name="connsiteX25" fmla="*/ 1651045 w 1651045"/>
              <a:gd name="connsiteY25" fmla="*/ 762000 h 1336431"/>
              <a:gd name="connsiteX26" fmla="*/ 1604152 w 1651045"/>
              <a:gd name="connsiteY26" fmla="*/ 644770 h 1336431"/>
              <a:gd name="connsiteX27" fmla="*/ 1592429 w 1651045"/>
              <a:gd name="connsiteY27" fmla="*/ 597877 h 1336431"/>
              <a:gd name="connsiteX28" fmla="*/ 1568983 w 1651045"/>
              <a:gd name="connsiteY28" fmla="*/ 375139 h 1336431"/>
              <a:gd name="connsiteX29" fmla="*/ 1510368 w 1651045"/>
              <a:gd name="connsiteY29" fmla="*/ 339970 h 1336431"/>
              <a:gd name="connsiteX30" fmla="*/ 1440029 w 1651045"/>
              <a:gd name="connsiteY30" fmla="*/ 293077 h 1336431"/>
              <a:gd name="connsiteX31" fmla="*/ 1240737 w 1651045"/>
              <a:gd name="connsiteY31" fmla="*/ 222739 h 1336431"/>
              <a:gd name="connsiteX32" fmla="*/ 1135229 w 1651045"/>
              <a:gd name="connsiteY32" fmla="*/ 187570 h 1336431"/>
              <a:gd name="connsiteX33" fmla="*/ 1100060 w 1651045"/>
              <a:gd name="connsiteY33" fmla="*/ 175847 h 1336431"/>
              <a:gd name="connsiteX34" fmla="*/ 1006275 w 1651045"/>
              <a:gd name="connsiteY34" fmla="*/ 164123 h 1336431"/>
              <a:gd name="connsiteX35" fmla="*/ 971106 w 1651045"/>
              <a:gd name="connsiteY35" fmla="*/ 152400 h 1336431"/>
              <a:gd name="connsiteX36" fmla="*/ 877322 w 1651045"/>
              <a:gd name="connsiteY36" fmla="*/ 105508 h 1336431"/>
              <a:gd name="connsiteX37" fmla="*/ 842152 w 1651045"/>
              <a:gd name="connsiteY37" fmla="*/ 93785 h 1336431"/>
              <a:gd name="connsiteX38" fmla="*/ 724922 w 1651045"/>
              <a:gd name="connsiteY38" fmla="*/ 11723 h 1336431"/>
              <a:gd name="connsiteX39" fmla="*/ 678029 w 1651045"/>
              <a:gd name="connsiteY39" fmla="*/ 0 h 1336431"/>
              <a:gd name="connsiteX40" fmla="*/ 549075 w 1651045"/>
              <a:gd name="connsiteY40" fmla="*/ 11723 h 1336431"/>
              <a:gd name="connsiteX41" fmla="*/ 396675 w 1651045"/>
              <a:gd name="connsiteY41" fmla="*/ 58616 h 1336431"/>
              <a:gd name="connsiteX42" fmla="*/ 314614 w 1651045"/>
              <a:gd name="connsiteY42" fmla="*/ 82062 h 1336431"/>
              <a:gd name="connsiteX43" fmla="*/ 220829 w 1651045"/>
              <a:gd name="connsiteY43" fmla="*/ 117231 h 1336431"/>
              <a:gd name="connsiteX44" fmla="*/ 150491 w 1651045"/>
              <a:gd name="connsiteY44" fmla="*/ 164123 h 1336431"/>
              <a:gd name="connsiteX45" fmla="*/ 115322 w 1651045"/>
              <a:gd name="connsiteY45" fmla="*/ 175847 h 1336431"/>
              <a:gd name="connsiteX46" fmla="*/ 44983 w 1651045"/>
              <a:gd name="connsiteY46" fmla="*/ 211016 h 1336431"/>
              <a:gd name="connsiteX47" fmla="*/ 21537 w 1651045"/>
              <a:gd name="connsiteY47" fmla="*/ 246185 h 1336431"/>
              <a:gd name="connsiteX48" fmla="*/ 21537 w 1651045"/>
              <a:gd name="connsiteY48" fmla="*/ 375139 h 1336431"/>
              <a:gd name="connsiteX49" fmla="*/ 44983 w 1651045"/>
              <a:gd name="connsiteY49" fmla="*/ 410308 h 1336431"/>
              <a:gd name="connsiteX50" fmla="*/ 56706 w 1651045"/>
              <a:gd name="connsiteY50" fmla="*/ 433754 h 133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651045" h="1336431">
                <a:moveTo>
                  <a:pt x="56706" y="433754"/>
                </a:moveTo>
                <a:lnTo>
                  <a:pt x="56706" y="433754"/>
                </a:lnTo>
                <a:cubicBezTo>
                  <a:pt x="154946" y="728474"/>
                  <a:pt x="95655" y="632853"/>
                  <a:pt x="173937" y="750277"/>
                </a:cubicBezTo>
                <a:cubicBezTo>
                  <a:pt x="197383" y="746369"/>
                  <a:pt x="220506" y="738554"/>
                  <a:pt x="244275" y="738554"/>
                </a:cubicBezTo>
                <a:cubicBezTo>
                  <a:pt x="256632" y="738554"/>
                  <a:pt x="217844" y="741539"/>
                  <a:pt x="209106" y="750277"/>
                </a:cubicBezTo>
                <a:cubicBezTo>
                  <a:pt x="196749" y="762634"/>
                  <a:pt x="193475" y="781539"/>
                  <a:pt x="185660" y="797170"/>
                </a:cubicBezTo>
                <a:cubicBezTo>
                  <a:pt x="167875" y="903882"/>
                  <a:pt x="145006" y="970032"/>
                  <a:pt x="173937" y="1078523"/>
                </a:cubicBezTo>
                <a:cubicBezTo>
                  <a:pt x="178209" y="1094542"/>
                  <a:pt x="198189" y="1101216"/>
                  <a:pt x="209106" y="1113693"/>
                </a:cubicBezTo>
                <a:cubicBezTo>
                  <a:pt x="225583" y="1132524"/>
                  <a:pt x="236777" y="1156290"/>
                  <a:pt x="255999" y="1172308"/>
                </a:cubicBezTo>
                <a:cubicBezTo>
                  <a:pt x="258996" y="1174805"/>
                  <a:pt x="366873" y="1245429"/>
                  <a:pt x="396675" y="1254370"/>
                </a:cubicBezTo>
                <a:cubicBezTo>
                  <a:pt x="419442" y="1261200"/>
                  <a:pt x="443568" y="1262185"/>
                  <a:pt x="467014" y="1266093"/>
                </a:cubicBezTo>
                <a:cubicBezTo>
                  <a:pt x="478737" y="1270001"/>
                  <a:pt x="490120" y="1275135"/>
                  <a:pt x="502183" y="1277816"/>
                </a:cubicBezTo>
                <a:cubicBezTo>
                  <a:pt x="531459" y="1284322"/>
                  <a:pt x="628408" y="1297523"/>
                  <a:pt x="654583" y="1301262"/>
                </a:cubicBezTo>
                <a:cubicBezTo>
                  <a:pt x="733753" y="1327652"/>
                  <a:pt x="636300" y="1297199"/>
                  <a:pt x="760091" y="1324708"/>
                </a:cubicBezTo>
                <a:cubicBezTo>
                  <a:pt x="772154" y="1327389"/>
                  <a:pt x="783537" y="1332523"/>
                  <a:pt x="795260" y="1336431"/>
                </a:cubicBezTo>
                <a:cubicBezTo>
                  <a:pt x="861691" y="1328616"/>
                  <a:pt x="928385" y="1322787"/>
                  <a:pt x="994552" y="1312985"/>
                </a:cubicBezTo>
                <a:cubicBezTo>
                  <a:pt x="1033973" y="1307145"/>
                  <a:pt x="1072033" y="1292378"/>
                  <a:pt x="1111783" y="1289539"/>
                </a:cubicBezTo>
                <a:lnTo>
                  <a:pt x="1275906" y="1277816"/>
                </a:lnTo>
                <a:cubicBezTo>
                  <a:pt x="1337712" y="1257214"/>
                  <a:pt x="1287702" y="1279709"/>
                  <a:pt x="1346245" y="1230923"/>
                </a:cubicBezTo>
                <a:cubicBezTo>
                  <a:pt x="1357069" y="1221903"/>
                  <a:pt x="1370293" y="1216127"/>
                  <a:pt x="1381414" y="1207477"/>
                </a:cubicBezTo>
                <a:cubicBezTo>
                  <a:pt x="1405505" y="1188740"/>
                  <a:pt x="1427920" y="1167928"/>
                  <a:pt x="1451752" y="1148862"/>
                </a:cubicBezTo>
                <a:cubicBezTo>
                  <a:pt x="1467009" y="1136656"/>
                  <a:pt x="1484829" y="1127509"/>
                  <a:pt x="1498645" y="1113693"/>
                </a:cubicBezTo>
                <a:cubicBezTo>
                  <a:pt x="1520226" y="1092112"/>
                  <a:pt x="1537722" y="1066800"/>
                  <a:pt x="1557260" y="1043354"/>
                </a:cubicBezTo>
                <a:lnTo>
                  <a:pt x="1604152" y="926123"/>
                </a:lnTo>
                <a:cubicBezTo>
                  <a:pt x="1611967" y="906585"/>
                  <a:pt x="1622495" y="887923"/>
                  <a:pt x="1627599" y="867508"/>
                </a:cubicBezTo>
                <a:cubicBezTo>
                  <a:pt x="1644155" y="801285"/>
                  <a:pt x="1636162" y="836415"/>
                  <a:pt x="1651045" y="762000"/>
                </a:cubicBezTo>
                <a:cubicBezTo>
                  <a:pt x="1622073" y="675083"/>
                  <a:pt x="1638652" y="713767"/>
                  <a:pt x="1604152" y="644770"/>
                </a:cubicBezTo>
                <a:cubicBezTo>
                  <a:pt x="1600244" y="629139"/>
                  <a:pt x="1594513" y="613854"/>
                  <a:pt x="1592429" y="597877"/>
                </a:cubicBezTo>
                <a:cubicBezTo>
                  <a:pt x="1582773" y="523848"/>
                  <a:pt x="1591619" y="446281"/>
                  <a:pt x="1568983" y="375139"/>
                </a:cubicBezTo>
                <a:cubicBezTo>
                  <a:pt x="1562074" y="353426"/>
                  <a:pt x="1529591" y="352203"/>
                  <a:pt x="1510368" y="339970"/>
                </a:cubicBezTo>
                <a:cubicBezTo>
                  <a:pt x="1486594" y="324841"/>
                  <a:pt x="1464840" y="306437"/>
                  <a:pt x="1440029" y="293077"/>
                </a:cubicBezTo>
                <a:cubicBezTo>
                  <a:pt x="1367244" y="253885"/>
                  <a:pt x="1322349" y="249943"/>
                  <a:pt x="1240737" y="222739"/>
                </a:cubicBezTo>
                <a:cubicBezTo>
                  <a:pt x="998225" y="141902"/>
                  <a:pt x="1331885" y="243757"/>
                  <a:pt x="1135229" y="187570"/>
                </a:cubicBezTo>
                <a:cubicBezTo>
                  <a:pt x="1123347" y="184175"/>
                  <a:pt x="1112218" y="178058"/>
                  <a:pt x="1100060" y="175847"/>
                </a:cubicBezTo>
                <a:cubicBezTo>
                  <a:pt x="1069063" y="170211"/>
                  <a:pt x="1037537" y="168031"/>
                  <a:pt x="1006275" y="164123"/>
                </a:cubicBezTo>
                <a:cubicBezTo>
                  <a:pt x="994552" y="160215"/>
                  <a:pt x="982356" y="157513"/>
                  <a:pt x="971106" y="152400"/>
                </a:cubicBezTo>
                <a:cubicBezTo>
                  <a:pt x="939288" y="137937"/>
                  <a:pt x="910480" y="116560"/>
                  <a:pt x="877322" y="105508"/>
                </a:cubicBezTo>
                <a:lnTo>
                  <a:pt x="842152" y="93785"/>
                </a:lnTo>
                <a:cubicBezTo>
                  <a:pt x="822754" y="79237"/>
                  <a:pt x="739352" y="15330"/>
                  <a:pt x="724922" y="11723"/>
                </a:cubicBezTo>
                <a:lnTo>
                  <a:pt x="678029" y="0"/>
                </a:lnTo>
                <a:cubicBezTo>
                  <a:pt x="635044" y="3908"/>
                  <a:pt x="591650" y="4627"/>
                  <a:pt x="549075" y="11723"/>
                </a:cubicBezTo>
                <a:cubicBezTo>
                  <a:pt x="509740" y="18279"/>
                  <a:pt x="436239" y="46747"/>
                  <a:pt x="396675" y="58616"/>
                </a:cubicBezTo>
                <a:cubicBezTo>
                  <a:pt x="363626" y="68530"/>
                  <a:pt x="345256" y="68930"/>
                  <a:pt x="314614" y="82062"/>
                </a:cubicBezTo>
                <a:cubicBezTo>
                  <a:pt x="228790" y="118844"/>
                  <a:pt x="307283" y="95618"/>
                  <a:pt x="220829" y="117231"/>
                </a:cubicBezTo>
                <a:cubicBezTo>
                  <a:pt x="197383" y="132862"/>
                  <a:pt x="177223" y="155211"/>
                  <a:pt x="150491" y="164123"/>
                </a:cubicBezTo>
                <a:cubicBezTo>
                  <a:pt x="138768" y="168031"/>
                  <a:pt x="126375" y="170321"/>
                  <a:pt x="115322" y="175847"/>
                </a:cubicBezTo>
                <a:cubicBezTo>
                  <a:pt x="24427" y="221295"/>
                  <a:pt x="133374" y="181552"/>
                  <a:pt x="44983" y="211016"/>
                </a:cubicBezTo>
                <a:cubicBezTo>
                  <a:pt x="37168" y="222739"/>
                  <a:pt x="27838" y="233583"/>
                  <a:pt x="21537" y="246185"/>
                </a:cubicBezTo>
                <a:cubicBezTo>
                  <a:pt x="0" y="289258"/>
                  <a:pt x="7901" y="325141"/>
                  <a:pt x="21537" y="375139"/>
                </a:cubicBezTo>
                <a:cubicBezTo>
                  <a:pt x="25244" y="388732"/>
                  <a:pt x="37168" y="398585"/>
                  <a:pt x="44983" y="410308"/>
                </a:cubicBezTo>
                <a:cubicBezTo>
                  <a:pt x="31512" y="450720"/>
                  <a:pt x="54752" y="429846"/>
                  <a:pt x="56706" y="4337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4592557" y="1988840"/>
            <a:ext cx="0" cy="216024"/>
          </a:xfrm>
          <a:prstGeom prst="straightConnector1">
            <a:avLst/>
          </a:prstGeom>
          <a:ln w="254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4592557" y="1412776"/>
            <a:ext cx="1440160" cy="720080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/>
          <p:cNvSpPr/>
          <p:nvPr/>
        </p:nvSpPr>
        <p:spPr>
          <a:xfrm>
            <a:off x="4437690" y="1809917"/>
            <a:ext cx="319596" cy="559293"/>
          </a:xfrm>
          <a:custGeom>
            <a:avLst/>
            <a:gdLst>
              <a:gd name="connsiteX0" fmla="*/ 186431 w 319596"/>
              <a:gd name="connsiteY0" fmla="*/ 0 h 559293"/>
              <a:gd name="connsiteX1" fmla="*/ 186431 w 319596"/>
              <a:gd name="connsiteY1" fmla="*/ 0 h 559293"/>
              <a:gd name="connsiteX2" fmla="*/ 97654 w 319596"/>
              <a:gd name="connsiteY2" fmla="*/ 168676 h 559293"/>
              <a:gd name="connsiteX3" fmla="*/ 79899 w 319596"/>
              <a:gd name="connsiteY3" fmla="*/ 221942 h 559293"/>
              <a:gd name="connsiteX4" fmla="*/ 44388 w 319596"/>
              <a:gd name="connsiteY4" fmla="*/ 310718 h 559293"/>
              <a:gd name="connsiteX5" fmla="*/ 17755 w 319596"/>
              <a:gd name="connsiteY5" fmla="*/ 372862 h 559293"/>
              <a:gd name="connsiteX6" fmla="*/ 0 w 319596"/>
              <a:gd name="connsiteY6" fmla="*/ 426128 h 559293"/>
              <a:gd name="connsiteX7" fmla="*/ 35511 w 319596"/>
              <a:gd name="connsiteY7" fmla="*/ 470516 h 559293"/>
              <a:gd name="connsiteX8" fmla="*/ 97654 w 319596"/>
              <a:gd name="connsiteY8" fmla="*/ 514905 h 559293"/>
              <a:gd name="connsiteX9" fmla="*/ 150920 w 319596"/>
              <a:gd name="connsiteY9" fmla="*/ 559293 h 559293"/>
              <a:gd name="connsiteX10" fmla="*/ 195309 w 319596"/>
              <a:gd name="connsiteY10" fmla="*/ 541538 h 559293"/>
              <a:gd name="connsiteX11" fmla="*/ 230819 w 319596"/>
              <a:gd name="connsiteY11" fmla="*/ 514905 h 559293"/>
              <a:gd name="connsiteX12" fmla="*/ 301841 w 319596"/>
              <a:gd name="connsiteY12" fmla="*/ 479394 h 559293"/>
              <a:gd name="connsiteX13" fmla="*/ 284085 w 319596"/>
              <a:gd name="connsiteY13" fmla="*/ 443883 h 559293"/>
              <a:gd name="connsiteX14" fmla="*/ 266330 w 319596"/>
              <a:gd name="connsiteY14" fmla="*/ 372862 h 559293"/>
              <a:gd name="connsiteX15" fmla="*/ 275208 w 319596"/>
              <a:gd name="connsiteY15" fmla="*/ 328474 h 559293"/>
              <a:gd name="connsiteX16" fmla="*/ 301841 w 319596"/>
              <a:gd name="connsiteY16" fmla="*/ 310718 h 559293"/>
              <a:gd name="connsiteX17" fmla="*/ 319596 w 319596"/>
              <a:gd name="connsiteY17" fmla="*/ 257452 h 559293"/>
              <a:gd name="connsiteX18" fmla="*/ 310718 w 319596"/>
              <a:gd name="connsiteY18" fmla="*/ 230819 h 559293"/>
              <a:gd name="connsiteX19" fmla="*/ 292963 w 319596"/>
              <a:gd name="connsiteY19" fmla="*/ 195309 h 559293"/>
              <a:gd name="connsiteX20" fmla="*/ 301841 w 319596"/>
              <a:gd name="connsiteY20" fmla="*/ 168676 h 559293"/>
              <a:gd name="connsiteX21" fmla="*/ 284085 w 319596"/>
              <a:gd name="connsiteY21" fmla="*/ 133165 h 559293"/>
              <a:gd name="connsiteX22" fmla="*/ 275208 w 319596"/>
              <a:gd name="connsiteY22" fmla="*/ 106532 h 559293"/>
              <a:gd name="connsiteX23" fmla="*/ 213064 w 319596"/>
              <a:gd name="connsiteY23" fmla="*/ 53266 h 559293"/>
              <a:gd name="connsiteX24" fmla="*/ 195309 w 319596"/>
              <a:gd name="connsiteY24" fmla="*/ 26633 h 559293"/>
              <a:gd name="connsiteX25" fmla="*/ 186431 w 319596"/>
              <a:gd name="connsiteY25" fmla="*/ 0 h 559293"/>
              <a:gd name="connsiteX26" fmla="*/ 186431 w 319596"/>
              <a:gd name="connsiteY26" fmla="*/ 0 h 55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9596" h="559293">
                <a:moveTo>
                  <a:pt x="186431" y="0"/>
                </a:moveTo>
                <a:lnTo>
                  <a:pt x="186431" y="0"/>
                </a:lnTo>
                <a:cubicBezTo>
                  <a:pt x="156839" y="56225"/>
                  <a:pt x="125149" y="111396"/>
                  <a:pt x="97654" y="168676"/>
                </a:cubicBezTo>
                <a:cubicBezTo>
                  <a:pt x="89555" y="185549"/>
                  <a:pt x="85817" y="204187"/>
                  <a:pt x="79899" y="221942"/>
                </a:cubicBezTo>
                <a:cubicBezTo>
                  <a:pt x="57959" y="287763"/>
                  <a:pt x="70514" y="258468"/>
                  <a:pt x="44388" y="310718"/>
                </a:cubicBezTo>
                <a:cubicBezTo>
                  <a:pt x="20906" y="404653"/>
                  <a:pt x="52788" y="294039"/>
                  <a:pt x="17755" y="372862"/>
                </a:cubicBezTo>
                <a:cubicBezTo>
                  <a:pt x="10154" y="389965"/>
                  <a:pt x="0" y="426128"/>
                  <a:pt x="0" y="426128"/>
                </a:cubicBezTo>
                <a:cubicBezTo>
                  <a:pt x="11837" y="440924"/>
                  <a:pt x="21490" y="457770"/>
                  <a:pt x="35511" y="470516"/>
                </a:cubicBezTo>
                <a:cubicBezTo>
                  <a:pt x="54347" y="487640"/>
                  <a:pt x="77477" y="499384"/>
                  <a:pt x="97654" y="514905"/>
                </a:cubicBezTo>
                <a:cubicBezTo>
                  <a:pt x="115973" y="528997"/>
                  <a:pt x="133165" y="544497"/>
                  <a:pt x="150920" y="559293"/>
                </a:cubicBezTo>
                <a:cubicBezTo>
                  <a:pt x="165716" y="553375"/>
                  <a:pt x="181378" y="549277"/>
                  <a:pt x="195309" y="541538"/>
                </a:cubicBezTo>
                <a:cubicBezTo>
                  <a:pt x="208243" y="534353"/>
                  <a:pt x="218508" y="523112"/>
                  <a:pt x="230819" y="514905"/>
                </a:cubicBezTo>
                <a:cubicBezTo>
                  <a:pt x="272748" y="486952"/>
                  <a:pt x="264524" y="491833"/>
                  <a:pt x="301841" y="479394"/>
                </a:cubicBezTo>
                <a:cubicBezTo>
                  <a:pt x="295922" y="467557"/>
                  <a:pt x="289298" y="456047"/>
                  <a:pt x="284085" y="443883"/>
                </a:cubicBezTo>
                <a:cubicBezTo>
                  <a:pt x="273850" y="420002"/>
                  <a:pt x="271539" y="398907"/>
                  <a:pt x="266330" y="372862"/>
                </a:cubicBezTo>
                <a:cubicBezTo>
                  <a:pt x="269289" y="358066"/>
                  <a:pt x="267722" y="341575"/>
                  <a:pt x="275208" y="328474"/>
                </a:cubicBezTo>
                <a:cubicBezTo>
                  <a:pt x="280502" y="319210"/>
                  <a:pt x="296186" y="319766"/>
                  <a:pt x="301841" y="310718"/>
                </a:cubicBezTo>
                <a:cubicBezTo>
                  <a:pt x="311760" y="294847"/>
                  <a:pt x="319596" y="257452"/>
                  <a:pt x="319596" y="257452"/>
                </a:cubicBezTo>
                <a:cubicBezTo>
                  <a:pt x="316637" y="248574"/>
                  <a:pt x="314404" y="239420"/>
                  <a:pt x="310718" y="230819"/>
                </a:cubicBezTo>
                <a:cubicBezTo>
                  <a:pt x="305505" y="218655"/>
                  <a:pt x="294834" y="208410"/>
                  <a:pt x="292963" y="195309"/>
                </a:cubicBezTo>
                <a:cubicBezTo>
                  <a:pt x="291640" y="186045"/>
                  <a:pt x="298882" y="177554"/>
                  <a:pt x="301841" y="168676"/>
                </a:cubicBezTo>
                <a:cubicBezTo>
                  <a:pt x="295922" y="156839"/>
                  <a:pt x="289298" y="145329"/>
                  <a:pt x="284085" y="133165"/>
                </a:cubicBezTo>
                <a:cubicBezTo>
                  <a:pt x="280399" y="124564"/>
                  <a:pt x="280647" y="114147"/>
                  <a:pt x="275208" y="106532"/>
                </a:cubicBezTo>
                <a:cubicBezTo>
                  <a:pt x="255637" y="79133"/>
                  <a:pt x="238657" y="70328"/>
                  <a:pt x="213064" y="53266"/>
                </a:cubicBezTo>
                <a:cubicBezTo>
                  <a:pt x="207146" y="44388"/>
                  <a:pt x="200081" y="36176"/>
                  <a:pt x="195309" y="26633"/>
                </a:cubicBezTo>
                <a:cubicBezTo>
                  <a:pt x="191124" y="18263"/>
                  <a:pt x="191246" y="8024"/>
                  <a:pt x="186431" y="0"/>
                </a:cubicBezTo>
                <a:lnTo>
                  <a:pt x="186431" y="0"/>
                </a:lnTo>
                <a:close/>
              </a:path>
            </a:pathLst>
          </a:cu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 bwMode="auto">
              <a:xfrm>
                <a:off x="5754993" y="1451918"/>
                <a:ext cx="366702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𝓇</m:t>
                      </m:r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4993" y="1451918"/>
                <a:ext cx="36670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/>
          <p:cNvSpPr/>
          <p:nvPr/>
        </p:nvSpPr>
        <p:spPr>
          <a:xfrm>
            <a:off x="6054741" y="1317085"/>
            <a:ext cx="132843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 bwMode="auto">
          <a:xfrm>
            <a:off x="6323294" y="1091058"/>
            <a:ext cx="27815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Evaluate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 bwMode="auto">
              <a:xfrm>
                <a:off x="1676637" y="3433134"/>
                <a:ext cx="3493905" cy="8718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𝓇</m:t>
                                  </m:r>
                                </m:e>
                              </m:acc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𝓇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𝓇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6637" y="3433134"/>
                <a:ext cx="3493905" cy="8718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 bwMode="auto">
          <a:xfrm>
            <a:off x="227338" y="1957482"/>
            <a:ext cx="32730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Ignore the external field that</a:t>
            </a:r>
            <a:b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created these dipoles, what is</a:t>
            </a:r>
            <a:b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the field created BY the dipoles?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 bwMode="auto">
              <a:xfrm>
                <a:off x="4351892" y="1558918"/>
                <a:ext cx="577338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𝓇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1892" y="1558918"/>
                <a:ext cx="57733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9474" t="-24444" r="-42105" b="-377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 bwMode="auto">
              <a:xfrm>
                <a:off x="4592557" y="2251925"/>
                <a:ext cx="39594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𝜏</m:t>
                      </m:r>
                      <m:r>
                        <a:rPr lang="en-US" sz="2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2557" y="2251925"/>
                <a:ext cx="39594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6923" r="-16923" b="-117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 bwMode="auto">
              <a:xfrm>
                <a:off x="5113349" y="2650242"/>
                <a:ext cx="262572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𝜏</m:t>
                      </m:r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3349" y="2650242"/>
                <a:ext cx="262572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 bwMode="auto">
              <a:xfrm>
                <a:off x="6121162" y="2369210"/>
                <a:ext cx="1846018" cy="414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𝓇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𝜏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1162" y="2369210"/>
                <a:ext cx="1846018" cy="41408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4843084" y="2096853"/>
            <a:ext cx="1278078" cy="47940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9" idx="1"/>
          </p:cNvCxnSpPr>
          <p:nvPr/>
        </p:nvCxnSpPr>
        <p:spPr>
          <a:xfrm flipH="1">
            <a:off x="5170542" y="2576254"/>
            <a:ext cx="950620" cy="85182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 bwMode="auto">
          <a:xfrm>
            <a:off x="6046532" y="2666602"/>
            <a:ext cx="2813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Dipole moment of this piece</a:t>
            </a:r>
            <a:endParaRPr lang="en-US" sz="2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76" name="Group 3075"/>
          <p:cNvGrpSpPr/>
          <p:nvPr/>
        </p:nvGrpSpPr>
        <p:grpSpPr>
          <a:xfrm>
            <a:off x="3449525" y="3320988"/>
            <a:ext cx="4103199" cy="1390199"/>
            <a:chOff x="3449525" y="3320988"/>
            <a:chExt cx="4103199" cy="1390199"/>
          </a:xfrm>
        </p:grpSpPr>
        <p:grpSp>
          <p:nvGrpSpPr>
            <p:cNvPr id="3073" name="Group 3072"/>
            <p:cNvGrpSpPr/>
            <p:nvPr/>
          </p:nvGrpSpPr>
          <p:grpSpPr>
            <a:xfrm>
              <a:off x="3449525" y="3320988"/>
              <a:ext cx="1158972" cy="1116124"/>
              <a:chOff x="3449525" y="3320988"/>
              <a:chExt cx="1158972" cy="1116124"/>
            </a:xfrm>
          </p:grpSpPr>
          <p:sp>
            <p:nvSpPr>
              <p:cNvPr id="3072" name="Oval 3071"/>
              <p:cNvSpPr/>
              <p:nvPr/>
            </p:nvSpPr>
            <p:spPr>
              <a:xfrm>
                <a:off x="3449525" y="3320988"/>
                <a:ext cx="326670" cy="612068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045962" y="3916206"/>
                <a:ext cx="562535" cy="520906"/>
              </a:xfrm>
              <a:prstGeom prst="ellipse">
                <a:avLst/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5" name="TextBox 3074"/>
                <p:cNvSpPr txBox="1"/>
                <p:nvPr/>
              </p:nvSpPr>
              <p:spPr bwMode="auto">
                <a:xfrm>
                  <a:off x="5766979" y="3881344"/>
                  <a:ext cx="1785745" cy="82984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𝛻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𝓇</m:t>
                                </m:r>
                              </m:den>
                            </m:f>
                          </m:e>
                        </m:d>
                        <m:r>
                          <a:rPr lang="en-US" sz="2400" b="0" i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𝓇</m:t>
                                </m:r>
                              </m:e>
                            </m:acc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𝓇</m:t>
                                </m:r>
                              </m:e>
                              <m:sup>
                                <m:r>
                                  <a:rPr lang="en-US" sz="2400" b="0" i="0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3075" name="TextBox 30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66979" y="3881344"/>
                  <a:ext cx="1785745" cy="829843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 bwMode="auto">
              <a:xfrm>
                <a:off x="1677760" y="5116489"/>
                <a:ext cx="3693447" cy="874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𝓇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7760" y="5116489"/>
                <a:ext cx="3693447" cy="87415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0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Dielectric potential has two parts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106680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2375756" y="1075661"/>
                <a:ext cx="3693447" cy="8741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𝓇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5756" y="1075661"/>
                <a:ext cx="3693447" cy="8741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 bwMode="auto">
          <a:xfrm>
            <a:off x="3224007" y="2211771"/>
            <a:ext cx="26949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Integrate by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1583668" y="2756691"/>
                <a:ext cx="6532365" cy="9736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nary>
                            <m:nary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𝓇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− </m:t>
                              </m:r>
                            </m:e>
                          </m:nary>
                          <m:nary>
                            <m:nary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𝓇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</m:nary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668" y="2756691"/>
                <a:ext cx="6532365" cy="9736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755526" y="3702149"/>
            <a:ext cx="2679773" cy="642271"/>
            <a:chOff x="2755526" y="3702149"/>
            <a:chExt cx="2679773" cy="642271"/>
          </a:xfrm>
        </p:grpSpPr>
        <p:sp>
          <p:nvSpPr>
            <p:cNvPr id="6" name="Right Brace 5"/>
            <p:cNvSpPr/>
            <p:nvPr/>
          </p:nvSpPr>
          <p:spPr>
            <a:xfrm rot="5400000">
              <a:off x="3978400" y="2946065"/>
              <a:ext cx="234026" cy="1746194"/>
            </a:xfrm>
            <a:prstGeom prst="rightBrace">
              <a:avLst/>
            </a:prstGeom>
            <a:ln w="28575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2755526" y="3882755"/>
              <a:ext cx="267977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Divergence theorem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 bwMode="auto">
              <a:xfrm>
                <a:off x="1583668" y="4497315"/>
                <a:ext cx="5734390" cy="959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nary>
                            <m:naryPr>
                              <m:chr m:val="∮"/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sz="24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𝑑𝑠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𝓇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−</m:t>
                              </m:r>
                            </m:e>
                          </m:nary>
                          <m:nary>
                            <m:nary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𝓇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</m:nary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4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668" y="4497315"/>
                <a:ext cx="5734390" cy="9592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 bwMode="auto">
          <a:xfrm>
            <a:off x="3222316" y="5529833"/>
            <a:ext cx="17754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SURFACE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16169" y="5529833"/>
            <a:ext cx="1721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40038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Dielectric polarization leads to </a:t>
            </a:r>
            <a:br>
              <a:rPr lang="en-US" sz="4000" dirty="0" smtClean="0"/>
            </a:br>
            <a:r>
              <a:rPr lang="en-US" sz="4000" dirty="0" smtClean="0"/>
              <a:t>Surface and Volume (bound) charge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340768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1259632" y="1915972"/>
                <a:ext cx="6689395" cy="11190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𝑉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nary>
                            <m:naryPr>
                              <m:chr m:val="∮"/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b="0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𝑑𝑠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𝓇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−</m:t>
                              </m:r>
                            </m:e>
                          </m:nary>
                          <m:nary>
                            <m:nary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𝓇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 </m:t>
                              </m:r>
                            </m:e>
                          </m:nary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800" b="0" i="1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0" smtClean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𝛻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1915972"/>
                <a:ext cx="6689395" cy="11190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563888" y="2981858"/>
            <a:ext cx="1626536" cy="1203226"/>
            <a:chOff x="3563888" y="2240868"/>
            <a:chExt cx="1626536" cy="120322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211960" y="2240868"/>
              <a:ext cx="0" cy="72008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 bwMode="auto">
                <a:xfrm>
                  <a:off x="3563888" y="2960948"/>
                  <a:ext cx="1626536" cy="4831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63888" y="2960948"/>
                  <a:ext cx="1626536" cy="48314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6231617" y="2981858"/>
            <a:ext cx="1899623" cy="1169791"/>
            <a:chOff x="6231617" y="2240868"/>
            <a:chExt cx="1899623" cy="11697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 bwMode="auto">
                <a:xfrm>
                  <a:off x="6231617" y="2927513"/>
                  <a:ext cx="1899623" cy="4831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=−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𝛻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31617" y="2927513"/>
                  <a:ext cx="1899623" cy="4831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6876256" y="2240868"/>
              <a:ext cx="0" cy="72008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38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792162"/>
          </a:xfrm>
        </p:spPr>
        <p:txBody>
          <a:bodyPr/>
          <a:lstStyle/>
          <a:p>
            <a:r>
              <a:rPr lang="en-US" sz="4000" dirty="0" smtClean="0"/>
              <a:t>Example 1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-508" y="1066800"/>
            <a:ext cx="9144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 bwMode="auto">
              <a:xfrm>
                <a:off x="1296651" y="1182943"/>
                <a:ext cx="6094104" cy="6760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Consider a sphere with polarization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6651" y="1182943"/>
                <a:ext cx="6094104" cy="676019"/>
              </a:xfrm>
              <a:prstGeom prst="rect">
                <a:avLst/>
              </a:prstGeom>
              <a:blipFill rotWithShape="0">
                <a:blip r:embed="rId2"/>
                <a:stretch>
                  <a:fillRect l="-2102" b="-20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539552" y="2339042"/>
                <a:ext cx="6096413" cy="546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Surface charge: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𝑐𝑜𝑠</m:t>
                    </m:r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339042"/>
                <a:ext cx="6096413" cy="546175"/>
              </a:xfrm>
              <a:prstGeom prst="rect">
                <a:avLst/>
              </a:prstGeom>
              <a:blipFill rotWithShape="0">
                <a:blip r:embed="rId3"/>
                <a:stretch>
                  <a:fillRect l="-2100" t="-7865" b="-314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7452320" y="324898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908183" y="2624723"/>
            <a:ext cx="0" cy="10801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908183" y="3124016"/>
            <a:ext cx="648072" cy="5760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7912893" y="3451461"/>
            <a:ext cx="142875" cy="104775"/>
          </a:xfrm>
          <a:custGeom>
            <a:avLst/>
            <a:gdLst>
              <a:gd name="connsiteX0" fmla="*/ 0 w 142875"/>
              <a:gd name="connsiteY0" fmla="*/ 0 h 104775"/>
              <a:gd name="connsiteX1" fmla="*/ 100013 w 142875"/>
              <a:gd name="connsiteY1" fmla="*/ 19050 h 104775"/>
              <a:gd name="connsiteX2" fmla="*/ 142875 w 142875"/>
              <a:gd name="connsiteY2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875" h="104775">
                <a:moveTo>
                  <a:pt x="0" y="0"/>
                </a:moveTo>
                <a:cubicBezTo>
                  <a:pt x="38100" y="794"/>
                  <a:pt x="76201" y="1588"/>
                  <a:pt x="100013" y="19050"/>
                </a:cubicBezTo>
                <a:cubicBezTo>
                  <a:pt x="123825" y="36512"/>
                  <a:pt x="133350" y="70643"/>
                  <a:pt x="142875" y="10477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3894" y="32007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FF00"/>
                </a:solidFill>
                <a:sym typeface="Symbol"/>
              </a:rPr>
              <a:t></a:t>
            </a:r>
            <a:endParaRPr lang="en-GB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endCxn id="6" idx="5"/>
          </p:cNvCxnSpPr>
          <p:nvPr/>
        </p:nvCxnSpPr>
        <p:spPr>
          <a:xfrm>
            <a:off x="7903420" y="3704843"/>
            <a:ext cx="329389" cy="324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12360" y="37530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R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2360" y="2312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z</a:t>
            </a:r>
            <a:endParaRPr lang="en-GB" dirty="0">
              <a:solidFill>
                <a:srgbClr val="FFFF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96336" y="3537012"/>
            <a:ext cx="0" cy="36004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38617" y="35370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P</a:t>
            </a:r>
            <a:endParaRPr lang="en-GB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54641" y="3229928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.</a:t>
            </a:r>
            <a:endParaRPr lang="en-GB" sz="40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8582744" y="2839930"/>
                <a:ext cx="302711" cy="4308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2744" y="2839930"/>
                <a:ext cx="302711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 bwMode="auto">
              <a:xfrm>
                <a:off x="647564" y="3312512"/>
                <a:ext cx="5551392" cy="610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Volume charge: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800" b="0" i="0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𝛻</m:t>
                        </m:r>
                      </m:e>
                    </m:acc>
                    <m:r>
                      <a:rPr lang="en-US" sz="28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⋅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=0</m:t>
                    </m:r>
                  </m:oMath>
                </a14:m>
                <a:endParaRPr lang="en-US" sz="28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3312512"/>
                <a:ext cx="5551392" cy="610039"/>
              </a:xfrm>
              <a:prstGeom prst="rect">
                <a:avLst/>
              </a:prstGeom>
              <a:blipFill rotWithShape="0">
                <a:blip r:embed="rId5"/>
                <a:stretch>
                  <a:fillRect l="-2195" b="-23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7390755" y="4868042"/>
            <a:ext cx="1471390" cy="1765314"/>
            <a:chOff x="7390755" y="4868042"/>
            <a:chExt cx="1471390" cy="1765314"/>
          </a:xfrm>
        </p:grpSpPr>
        <p:pic>
          <p:nvPicPr>
            <p:cNvPr id="21" name="Picture 2" descr="http://upload.wikimedia.org/wikipedia/commons/thumb/7/7e/Sphere_wireframe_10deg_6r.svg/2000px-Sphere_wireframe_10deg_6r.svg.png"/>
            <p:cNvPicPr>
              <a:picLocks noChangeAspect="1" noChangeArrowheads="1"/>
            </p:cNvPicPr>
            <p:nvPr/>
          </p:nvPicPr>
          <p:blipFill>
            <a:blip r:embed="rId6" cstate="print">
              <a:lum contrast="-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617" y="5051073"/>
              <a:ext cx="1323528" cy="1323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 bwMode="auto">
            <a:xfrm>
              <a:off x="7390755" y="4868042"/>
              <a:ext cx="25311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600" b="1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endPara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7433363" y="5863915"/>
              <a:ext cx="210507" cy="769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b="1" dirty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endParaRPr lang="en-US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99992" y="4820194"/>
            <a:ext cx="1715096" cy="1772098"/>
            <a:chOff x="4499992" y="4820194"/>
            <a:chExt cx="1715096" cy="1772098"/>
          </a:xfrm>
        </p:grpSpPr>
        <p:pic>
          <p:nvPicPr>
            <p:cNvPr id="1028" name="Picture 4" descr="http://homepage.ntu.edu.tw/~chernrl/images/E_p.g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4820194"/>
              <a:ext cx="1715096" cy="171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4499992" y="6069072"/>
              <a:ext cx="4042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E</a:t>
              </a:r>
              <a:endParaRPr lang="en-US" sz="2800" i="1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84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649fa2ed6a9a6fbdd6f0bc24ac24ecde262dea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FF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algn="l">
          <a:defRPr sz="2800" dirty="0" smtClean="0">
            <a:solidFill>
              <a:srgbClr val="FFFF00"/>
            </a:solidFill>
            <a:latin typeface="Times New Roman" pitchFamily="18" charset="0"/>
            <a:cs typeface="Times New Roman" pitchFamily="18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479</Words>
  <Application>Microsoft Office PowerPoint</Application>
  <PresentationFormat>On-screen Show (4:3)</PresentationFormat>
  <Paragraphs>169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Symbol</vt:lpstr>
      <vt:lpstr>Times New Roman</vt:lpstr>
      <vt:lpstr>Default Design</vt:lpstr>
      <vt:lpstr>PH108</vt:lpstr>
      <vt:lpstr>What is a dielectric?</vt:lpstr>
      <vt:lpstr>DIelectrics have DIPOLES</vt:lpstr>
      <vt:lpstr>There is ‘bound’ charge inside a dielectric</vt:lpstr>
      <vt:lpstr>Question: what V(r) due to a dipole?</vt:lpstr>
      <vt:lpstr>Dielectric creates an electric potential</vt:lpstr>
      <vt:lpstr>Dielectric potential has two parts</vt:lpstr>
      <vt:lpstr>Dielectric polarization leads to  Surface and Volume (bound) charge</vt:lpstr>
      <vt:lpstr>Example 1</vt:lpstr>
      <vt:lpstr>Example 2</vt:lpstr>
      <vt:lpstr>When does ρ_b≠0?</vt:lpstr>
      <vt:lpstr>We must extend Gauss’s law to include dielectrics</vt:lpstr>
      <vt:lpstr>D ⃗ </vt:lpstr>
      <vt:lpstr>Applications of Gauss’s law for dielectrics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tohlz</dc:creator>
  <cp:lastModifiedBy>Pradeep</cp:lastModifiedBy>
  <cp:revision>247</cp:revision>
  <dcterms:created xsi:type="dcterms:W3CDTF">2005-10-30T00:03:47Z</dcterms:created>
  <dcterms:modified xsi:type="dcterms:W3CDTF">2015-03-15T09:23:55Z</dcterms:modified>
</cp:coreProperties>
</file>