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7A7"/>
    <a:srgbClr val="3333CC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6" autoAdjust="0"/>
    <p:restoredTop sz="94799" autoAdjust="0"/>
  </p:normalViewPr>
  <p:slideViewPr>
    <p:cSldViewPr>
      <p:cViewPr varScale="1">
        <p:scale>
          <a:sx n="78" d="100"/>
          <a:sy n="78" d="100"/>
        </p:scale>
        <p:origin x="10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27F55-E6F3-41ED-9250-FBA27C24D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2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(3)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E_total</a:t>
            </a:r>
            <a:r>
              <a:rPr lang="en-US" baseline="0" dirty="0" smtClean="0"/>
              <a:t> is the only thing you can measure</a:t>
            </a:r>
          </a:p>
          <a:p>
            <a:r>
              <a:rPr lang="en-US" baseline="0" dirty="0" smtClean="0"/>
              <a:t>P is from the bound charge. E is from free charge + bound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27F55-E6F3-41ED-9250-FBA27C24D8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find E=1/e(D-P) without knowing P</a:t>
            </a:r>
          </a:p>
          <a:p>
            <a:r>
              <a:rPr lang="en-US" dirty="0" smtClean="0"/>
              <a:t>P</a:t>
            </a:r>
            <a:r>
              <a:rPr lang="en-US" baseline="0" dirty="0" smtClean="0"/>
              <a:t> outside not necessarily zero unless it is specified to be free space. If air, then P not zero in air.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27F55-E6F3-41ED-9250-FBA27C24D8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E362D-552A-4F15-B0EE-B72E85C0361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279833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13577-169F-46E9-84F8-4090C996D512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22393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D71A-73AE-4A1A-9911-7AD69AF3CC3C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0997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-3884" y="6549593"/>
            <a:ext cx="9144000" cy="29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PH108	Spring 2015	Pradeep Sarin					</a:t>
            </a:r>
            <a:fld id="{55DC3ED5-351C-4C0E-885D-4559D340C129}" type="slidenum">
              <a:rPr lang="en-US" i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‹#›</a:t>
            </a:fld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8" y="654157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10EA1-1E7A-49ED-8DA6-BD9D08FF0C54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7668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B69B2-E7FF-4FFB-8CB1-437183810F48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520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3C86F-9AE2-45D5-BE22-6A8AAAE2CAE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50045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0234-1B67-4963-91B3-5BE208D5D9E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99354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1F258-F3EB-43E2-8FC5-9346E8B0A459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052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61BC3-A9A5-4BA6-941D-B75E7CED4155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9294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8063-8B2E-47ED-8634-B8F0E9AF170F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2131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5E9516E7-60B9-4BB6-AF2A-AD752F6DB818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556" y="685800"/>
            <a:ext cx="7772400" cy="1470025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PH108</a:t>
            </a:r>
            <a:endParaRPr lang="en-US" sz="115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2046548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Lecture 16: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Diectrics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- 2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89256" y="4216896"/>
            <a:ext cx="65391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Pradeep Sarin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Physics</a:t>
            </a:r>
          </a:p>
          <a:p>
            <a:pPr algn="ctr"/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Supplementary reading: Griffiths Chapter 4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Especially Section 4.2.2 – physical meaning of bound charges</a:t>
            </a:r>
            <a:b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Tutorial 6 - dielectrics</a:t>
            </a:r>
            <a:endParaRPr lang="en-US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8620"/>
                <a:ext cx="9144000" cy="792162"/>
              </a:xfrm>
            </p:spPr>
            <p:txBody>
              <a:bodyPr/>
              <a:lstStyle/>
              <a:p>
                <a:r>
                  <a:rPr lang="en-US" sz="4000" dirty="0" smtClean="0"/>
                  <a:t>Spherical shell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8620"/>
                <a:ext cx="9144000" cy="792162"/>
              </a:xfrm>
              <a:blipFill rotWithShape="0">
                <a:blip r:embed="rId2"/>
                <a:stretch>
                  <a:fillRect t="-13077" b="-2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-508" y="944724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948464" y="1124744"/>
            <a:ext cx="1800000" cy="18000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308304" y="1484784"/>
            <a:ext cx="1080000" cy="10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571685" y="174547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95062" y="15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205BB"/>
                </a:solidFill>
              </a:rPr>
              <a:t>II</a:t>
            </a:r>
            <a:endParaRPr lang="en-GB" b="1" dirty="0">
              <a:solidFill>
                <a:srgbClr val="1205B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033" y="13228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III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95536" y="1160748"/>
            <a:ext cx="3738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polarization is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87524" y="1956488"/>
            <a:ext cx="37031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there any free charge?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34060" y="1956488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 bwMode="auto">
              <a:xfrm>
                <a:off x="889041" y="2605554"/>
                <a:ext cx="4580549" cy="506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(and spherical symmetry) →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41" y="2605554"/>
                <a:ext cx="4580549" cy="506421"/>
              </a:xfrm>
              <a:prstGeom prst="rect">
                <a:avLst/>
              </a:prstGeom>
              <a:blipFill rotWithShape="0">
                <a:blip r:embed="rId3"/>
                <a:stretch>
                  <a:fillRect l="-2130" b="-277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618682" y="3345529"/>
                <a:ext cx="2405146" cy="882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82" y="3345529"/>
                <a:ext cx="2405146" cy="882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3526526" y="3491471"/>
                <a:ext cx="2089931" cy="483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6526" y="3491471"/>
                <a:ext cx="2089931" cy="483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211807" y="3297481"/>
                <a:ext cx="1766509" cy="815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1807" y="3297481"/>
                <a:ext cx="1766509" cy="815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655656" y="4710050"/>
                <a:ext cx="1626535" cy="483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56" y="4710050"/>
                <a:ext cx="1626535" cy="4831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endCxn id="5" idx="6"/>
          </p:cNvCxnSpPr>
          <p:nvPr/>
        </p:nvCxnSpPr>
        <p:spPr>
          <a:xfrm>
            <a:off x="7848304" y="2024744"/>
            <a:ext cx="540000" cy="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48304" y="2024744"/>
            <a:ext cx="479320" cy="720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7960190" y="1611512"/>
            <a:ext cx="369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718952" y="2144599"/>
            <a:ext cx="369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3671900" y="4545124"/>
                <a:ext cx="1604285" cy="761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1900" y="4545124"/>
                <a:ext cx="1604285" cy="761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6192357" y="4570781"/>
                <a:ext cx="1611403" cy="761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357" y="4570781"/>
                <a:ext cx="1611403" cy="761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618682" y="5553236"/>
                <a:ext cx="2782877" cy="815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82" y="5553236"/>
                <a:ext cx="2782877" cy="8152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 bwMode="auto">
          <a:xfrm>
            <a:off x="3985104" y="5845239"/>
            <a:ext cx="5091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Net polarized charge = 0 (Check!)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152714" y="5400202"/>
            <a:ext cx="5695590" cy="1166894"/>
            <a:chOff x="2152714" y="5400202"/>
            <a:chExt cx="5695590" cy="1166894"/>
          </a:xfrm>
        </p:grpSpPr>
        <p:sp>
          <p:nvSpPr>
            <p:cNvPr id="30" name="Rectangle 29"/>
            <p:cNvSpPr/>
            <p:nvPr/>
          </p:nvSpPr>
          <p:spPr>
            <a:xfrm>
              <a:off x="3671900" y="5400202"/>
              <a:ext cx="1604285" cy="153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4019" y="5435818"/>
              <a:ext cx="1604285" cy="153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52714" y="6414063"/>
              <a:ext cx="1604285" cy="153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2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27" grpId="0"/>
      <p:bldP spid="28" grpId="0"/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1540" y="1484784"/>
            <a:ext cx="8172908" cy="614365"/>
            <a:chOff x="431540" y="1484784"/>
            <a:chExt cx="8172908" cy="614365"/>
          </a:xfrm>
        </p:grpSpPr>
        <p:grpSp>
          <p:nvGrpSpPr>
            <p:cNvPr id="11" name="Group 10"/>
            <p:cNvGrpSpPr/>
            <p:nvPr/>
          </p:nvGrpSpPr>
          <p:grpSpPr>
            <a:xfrm>
              <a:off x="7020272" y="1484784"/>
              <a:ext cx="1584176" cy="568198"/>
              <a:chOff x="7020272" y="1484784"/>
              <a:chExt cx="1584176" cy="56819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020272" y="1484784"/>
                <a:ext cx="1584176" cy="540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 bwMode="auto">
                  <a:xfrm>
                    <a:off x="7066345" y="1622095"/>
                    <a:ext cx="267894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sz="2800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66345" y="1622095"/>
                    <a:ext cx="267894" cy="43088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/>
            <p:cNvSpPr txBox="1"/>
            <p:nvPr/>
          </p:nvSpPr>
          <p:spPr bwMode="auto">
            <a:xfrm>
              <a:off x="431540" y="1575929"/>
              <a:ext cx="26244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For a dielectric,  </a:t>
              </a: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620"/>
            <a:ext cx="9144000" cy="792162"/>
          </a:xfrm>
        </p:spPr>
        <p:txBody>
          <a:bodyPr/>
          <a:lstStyle/>
          <a:p>
            <a:r>
              <a:rPr lang="en-US" sz="4000" dirty="0" smtClean="0"/>
              <a:t>Boundary conditions</a:t>
            </a:r>
            <a:r>
              <a:rPr lang="en-US" sz="4000" dirty="0"/>
              <a:t> </a:t>
            </a:r>
            <a:r>
              <a:rPr lang="en-US" sz="4000" dirty="0" smtClean="0"/>
              <a:t>in dielectrics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83671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503548" y="894280"/>
                <a:ext cx="5232843" cy="624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Recall: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⊥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894280"/>
                <a:ext cx="5232843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2448" t="-980" b="-2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n 4"/>
          <p:cNvSpPr/>
          <p:nvPr/>
        </p:nvSpPr>
        <p:spPr>
          <a:xfrm>
            <a:off x="7560332" y="1232756"/>
            <a:ext cx="288032" cy="468052"/>
          </a:xfrm>
          <a:prstGeom prst="can">
            <a:avLst/>
          </a:prstGeom>
          <a:solidFill>
            <a:srgbClr val="EAF7A7">
              <a:alpha val="3215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04248" y="1466782"/>
            <a:ext cx="2160240" cy="18002"/>
          </a:xfrm>
          <a:prstGeom prst="line">
            <a:avLst/>
          </a:prstGeom>
          <a:ln w="2857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 bwMode="auto">
              <a:xfrm>
                <a:off x="3064947" y="1605276"/>
                <a:ext cx="1656672" cy="527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4947" y="1605276"/>
                <a:ext cx="1656672" cy="527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2837962" y="2393195"/>
                <a:ext cx="5394362" cy="531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⊥</m:t>
                        </m:r>
                      </m:sub>
                    </m:sSub>
                    <m:r>
                      <a:rPr lang="en-US" sz="28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</m:sub>
                    </m:sSub>
                    <m:r>
                      <a:rPr lang="en-US" sz="28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??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(arbitrary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7962" y="2393195"/>
                <a:ext cx="5394362" cy="531749"/>
              </a:xfrm>
              <a:prstGeom prst="rect">
                <a:avLst/>
              </a:prstGeom>
              <a:blipFill rotWithShape="0">
                <a:blip r:embed="rId5"/>
                <a:stretch>
                  <a:fillRect t="-9195" r="-3054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 bwMode="auto">
          <a:xfrm>
            <a:off x="431540" y="3501008"/>
            <a:ext cx="7247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Can still work out many cases using symmetry…</a:t>
            </a:r>
          </a:p>
        </p:txBody>
      </p:sp>
    </p:spTree>
    <p:extLst>
      <p:ext uri="{BB962C8B-B14F-4D97-AF65-F5344CB8AC3E}">
        <p14:creationId xmlns:p14="http://schemas.microsoft.com/office/powerpoint/2010/main" val="41149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620"/>
            <a:ext cx="9144000" cy="792162"/>
          </a:xfrm>
        </p:spPr>
        <p:txBody>
          <a:bodyPr/>
          <a:lstStyle/>
          <a:p>
            <a:r>
              <a:rPr lang="en-US" sz="4000" dirty="0" smtClean="0"/>
              <a:t>Example: boundary conditions in dielectric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872716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322893" y="836712"/>
                <a:ext cx="8497198" cy="1006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 metal sphere with charge +Q is placed on the surface of</a:t>
                </a:r>
                <a:b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water. What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everywhere?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93" y="836712"/>
                <a:ext cx="8497198" cy="1006366"/>
              </a:xfrm>
              <a:prstGeom prst="rect">
                <a:avLst/>
              </a:prstGeom>
              <a:blipFill rotWithShape="0">
                <a:blip r:embed="rId2"/>
                <a:stretch>
                  <a:fillRect l="-1506" t="-6061" r="-359" b="-16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120172" y="3032956"/>
            <a:ext cx="28083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20172" y="3032956"/>
            <a:ext cx="2808312" cy="122413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120172" y="1808253"/>
            <a:ext cx="2808312" cy="1224136"/>
          </a:xfrm>
          <a:prstGeom prst="rect">
            <a:avLst/>
          </a:prstGeom>
          <a:solidFill>
            <a:schemeClr val="bg1">
              <a:lumMod val="6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28284" y="257462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8" idx="2"/>
            <a:endCxn id="8" idx="6"/>
          </p:cNvCxnSpPr>
          <p:nvPr/>
        </p:nvCxnSpPr>
        <p:spPr>
          <a:xfrm>
            <a:off x="7128284" y="3031820"/>
            <a:ext cx="914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8" idx="4"/>
          </p:cNvCxnSpPr>
          <p:nvPr/>
        </p:nvCxnSpPr>
        <p:spPr>
          <a:xfrm>
            <a:off x="7585484" y="257462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83095" y="3032956"/>
            <a:ext cx="298137" cy="322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6372200" y="3542946"/>
                <a:ext cx="41537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3542946"/>
                <a:ext cx="41537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6335021" y="2059412"/>
                <a:ext cx="42364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5021" y="2059412"/>
                <a:ext cx="42364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 bwMode="auto">
          <a:xfrm>
            <a:off x="7938438" y="3716874"/>
            <a:ext cx="981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water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147629" y="1790151"/>
            <a:ext cx="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266656" y="1952836"/>
                <a:ext cx="4708020" cy="962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should be radial and continuous</a:t>
                </a:r>
                <a:br>
                  <a:rPr lang="en-US" sz="24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across the water surface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656" y="1952836"/>
                <a:ext cx="4708020" cy="962186"/>
              </a:xfrm>
              <a:prstGeom prst="rect">
                <a:avLst/>
              </a:prstGeom>
              <a:blipFill rotWithShape="0">
                <a:blip r:embed="rId5"/>
                <a:stretch>
                  <a:fillRect l="-2073" b="-9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229228" y="3024780"/>
                <a:ext cx="5638916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will be different in water and air</a:t>
                </a:r>
                <a:endParaRPr lang="en-US" sz="28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28" y="3024780"/>
                <a:ext cx="5638916" cy="575479"/>
              </a:xfrm>
              <a:prstGeom prst="rect">
                <a:avLst/>
              </a:prstGeom>
              <a:blipFill rotWithShape="0">
                <a:blip r:embed="rId6"/>
                <a:stretch>
                  <a:fillRect l="-2270" t="-1053" r="-1081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876256" y="2289996"/>
            <a:ext cx="1463040" cy="14630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 bwMode="auto">
              <a:xfrm>
                <a:off x="239633" y="3813234"/>
                <a:ext cx="5430269" cy="968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→2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33" y="3813234"/>
                <a:ext cx="5430269" cy="9687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539552" y="5081612"/>
                <a:ext cx="4183966" cy="759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𝜖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081612"/>
                <a:ext cx="4183966" cy="7593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6008102" y="4833156"/>
                <a:ext cx="2911695" cy="759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102" y="4833156"/>
                <a:ext cx="2911695" cy="7593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6016789" y="5719723"/>
                <a:ext cx="3013774" cy="759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789" y="5719723"/>
                <a:ext cx="3013774" cy="7593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21" grpId="0"/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More problems on dielectrics in</a:t>
            </a:r>
            <a:br>
              <a:rPr lang="en-US" sz="4000" dirty="0" smtClean="0"/>
            </a:br>
            <a:r>
              <a:rPr lang="en-US" sz="4000" dirty="0" smtClean="0"/>
              <a:t>Tutorial 6 – dielectrics 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412776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899592" y="2276872"/>
            <a:ext cx="62953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(Note): </a:t>
            </a:r>
          </a:p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Two Tutorial #6 files on Moodle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first on Multipoles &amp; conductors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second on Multipoles &amp; Dielectrics </a:t>
            </a:r>
          </a:p>
        </p:txBody>
      </p:sp>
    </p:spTree>
    <p:extLst>
      <p:ext uri="{BB962C8B-B14F-4D97-AF65-F5344CB8AC3E}">
        <p14:creationId xmlns:p14="http://schemas.microsoft.com/office/powerpoint/2010/main" val="27855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en-US" sz="4000" dirty="0" smtClean="0"/>
              <a:t>Polarization : Dielectric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98072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87216" y="1196752"/>
            <a:ext cx="518356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85692" y="1283444"/>
            <a:ext cx="5185084" cy="1881410"/>
            <a:chOff x="2087216" y="1376772"/>
            <a:chExt cx="5185084" cy="18814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216" y="1376772"/>
              <a:ext cx="648072" cy="2294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5796" y="1380714"/>
              <a:ext cx="648072" cy="2294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1611457"/>
              <a:ext cx="648072" cy="229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1844824"/>
              <a:ext cx="648072" cy="2294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304" y="1848766"/>
              <a:ext cx="648072" cy="2294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232" y="2079509"/>
              <a:ext cx="648072" cy="229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2312876"/>
              <a:ext cx="648072" cy="2294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304" y="2316818"/>
              <a:ext cx="648072" cy="2294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232" y="2547561"/>
              <a:ext cx="648072" cy="2294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812" y="2551503"/>
              <a:ext cx="648072" cy="229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812" y="2784870"/>
              <a:ext cx="648072" cy="2294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740" y="3015613"/>
              <a:ext cx="648072" cy="2294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7320" y="3019555"/>
              <a:ext cx="648072" cy="22942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8697" y="1385974"/>
              <a:ext cx="648072" cy="2294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277" y="1389916"/>
              <a:ext cx="648072" cy="22942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205" y="1620659"/>
              <a:ext cx="648072" cy="22942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1624601"/>
              <a:ext cx="648072" cy="2294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205" y="1854026"/>
              <a:ext cx="648072" cy="22942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1857968"/>
              <a:ext cx="648072" cy="22942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088711"/>
              <a:ext cx="648072" cy="22942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092653"/>
              <a:ext cx="648072" cy="2294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2326020"/>
              <a:ext cx="648072" cy="2294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556763"/>
              <a:ext cx="648072" cy="22942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560705"/>
              <a:ext cx="648072" cy="22942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790130"/>
              <a:ext cx="648072" cy="22942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794072"/>
              <a:ext cx="648072" cy="22942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90221" y="3024815"/>
              <a:ext cx="648072" cy="229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801" y="3028757"/>
              <a:ext cx="648072" cy="229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2643" y="1376772"/>
              <a:ext cx="648072" cy="229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223" y="1380714"/>
              <a:ext cx="648072" cy="229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151" y="1611457"/>
              <a:ext cx="648072" cy="22942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1615399"/>
              <a:ext cx="648072" cy="22942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1848766"/>
              <a:ext cx="648072" cy="2294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659" y="2079509"/>
              <a:ext cx="648072" cy="22942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083451"/>
              <a:ext cx="648072" cy="22942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151" y="2312876"/>
              <a:ext cx="648072" cy="22942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2316818"/>
              <a:ext cx="648072" cy="2294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551503"/>
              <a:ext cx="648072" cy="22942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659" y="2780928"/>
              <a:ext cx="648072" cy="22942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784870"/>
              <a:ext cx="648072" cy="229425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4167" y="3015613"/>
              <a:ext cx="648072" cy="22942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747" y="3019555"/>
              <a:ext cx="648072" cy="22942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124" y="1385974"/>
              <a:ext cx="648072" cy="22942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2704" y="1389916"/>
              <a:ext cx="648072" cy="22942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1620659"/>
              <a:ext cx="648072" cy="22942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212" y="1624601"/>
              <a:ext cx="648072" cy="22942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1854026"/>
              <a:ext cx="648072" cy="22942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212" y="1857968"/>
              <a:ext cx="648072" cy="22942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092653"/>
              <a:ext cx="648072" cy="22942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2322078"/>
              <a:ext cx="648072" cy="22942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140" y="2556763"/>
              <a:ext cx="648072" cy="229425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560705"/>
              <a:ext cx="648072" cy="22942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794072"/>
              <a:ext cx="648072" cy="2294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648" y="3024815"/>
              <a:ext cx="648072" cy="2294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4228" y="3028757"/>
              <a:ext cx="648072" cy="229425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2327087" y="3348850"/>
            <a:ext cx="4716524" cy="720080"/>
            <a:chOff x="2327087" y="3348850"/>
            <a:chExt cx="4716524" cy="720080"/>
          </a:xfrm>
        </p:grpSpPr>
        <p:sp>
          <p:nvSpPr>
            <p:cNvPr id="2" name="Right Arrow 1"/>
            <p:cNvSpPr/>
            <p:nvPr/>
          </p:nvSpPr>
          <p:spPr>
            <a:xfrm>
              <a:off x="2327087" y="3348850"/>
              <a:ext cx="4716524" cy="720080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 bwMode="auto">
                <a:xfrm>
                  <a:off x="2735288" y="3415599"/>
                  <a:ext cx="3956148" cy="5759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2800" i="1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External Electric Field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endParaRPr lang="en-US" sz="28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5288" y="3415599"/>
                  <a:ext cx="3956148" cy="5759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36" t="-1053" b="-2842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1467679" y="1934923"/>
            <a:ext cx="6353992" cy="521388"/>
            <a:chOff x="1467679" y="1934923"/>
            <a:chExt cx="6353992" cy="521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 bwMode="auto">
                <a:xfrm>
                  <a:off x="7367444" y="2025424"/>
                  <a:ext cx="454227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67444" y="2025424"/>
                  <a:ext cx="4542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 bwMode="auto">
                <a:xfrm>
                  <a:off x="1467679" y="1934923"/>
                  <a:ext cx="454227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7679" y="1934923"/>
                  <a:ext cx="45422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 bwMode="auto">
              <a:xfrm>
                <a:off x="2148078" y="4158934"/>
                <a:ext cx="5510291" cy="818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𝑃𝑜𝑙𝑎𝑟𝑖𝑧𝑎𝑡𝑖𝑜𝑛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𝐷𝑖𝑝𝑜𝑙𝑒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𝑚𝑜𝑚𝑒𝑛𝑡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𝑣𝑜𝑙𝑢𝑚𝑒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8078" y="4158934"/>
                <a:ext cx="5510291" cy="8182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 bwMode="auto">
          <a:xfrm>
            <a:off x="1176080" y="5211190"/>
            <a:ext cx="7454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is logical to expect that strong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causes higher </a:t>
            </a:r>
            <a:r>
              <a:rPr lang="en-US" sz="28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087724" y="1295562"/>
            <a:ext cx="5185084" cy="1881410"/>
            <a:chOff x="2087216" y="1376772"/>
            <a:chExt cx="5185084" cy="188141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216" y="1376772"/>
              <a:ext cx="648072" cy="229425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5796" y="1380714"/>
              <a:ext cx="648072" cy="229425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1611457"/>
              <a:ext cx="648072" cy="22942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304" y="1615399"/>
              <a:ext cx="648072" cy="22942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1844824"/>
              <a:ext cx="648072" cy="229425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304" y="1848766"/>
              <a:ext cx="648072" cy="229425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232" y="2079509"/>
              <a:ext cx="648072" cy="229425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812" y="2083451"/>
              <a:ext cx="648072" cy="22942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7724" y="2312876"/>
              <a:ext cx="648072" cy="229425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304" y="2316818"/>
              <a:ext cx="648072" cy="229425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232" y="2547561"/>
              <a:ext cx="648072" cy="229425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812" y="2551503"/>
              <a:ext cx="648072" cy="229425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232" y="2780928"/>
              <a:ext cx="648072" cy="229425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6812" y="2784870"/>
              <a:ext cx="648072" cy="229425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088740" y="3015613"/>
              <a:ext cx="648072" cy="22942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2737320" y="3019555"/>
              <a:ext cx="648072" cy="229425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8697" y="1385974"/>
              <a:ext cx="648072" cy="229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277" y="1389916"/>
              <a:ext cx="648072" cy="229425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205" y="1620659"/>
              <a:ext cx="648072" cy="229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1624601"/>
              <a:ext cx="648072" cy="229425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205" y="1854026"/>
              <a:ext cx="648072" cy="229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1857968"/>
              <a:ext cx="648072" cy="229425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088711"/>
              <a:ext cx="648072" cy="229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092653"/>
              <a:ext cx="648072" cy="22942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205" y="2322078"/>
              <a:ext cx="648072" cy="229425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7785" y="2326020"/>
              <a:ext cx="648072" cy="229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556763"/>
              <a:ext cx="648072" cy="22942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560705"/>
              <a:ext cx="648072" cy="229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89713" y="2790130"/>
              <a:ext cx="648072" cy="22942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293" y="2794072"/>
              <a:ext cx="648072" cy="229425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3390221" y="3024815"/>
              <a:ext cx="648072" cy="229425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038801" y="3028757"/>
              <a:ext cx="648072" cy="22942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2643" y="1376772"/>
              <a:ext cx="648072" cy="2294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223" y="1380714"/>
              <a:ext cx="648072" cy="229425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151" y="1611457"/>
              <a:ext cx="648072" cy="229425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1615399"/>
              <a:ext cx="648072" cy="229425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151" y="1844824"/>
              <a:ext cx="648072" cy="229425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1848766"/>
              <a:ext cx="648072" cy="229425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659" y="2079509"/>
              <a:ext cx="648072" cy="229425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083451"/>
              <a:ext cx="648072" cy="22942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151" y="2312876"/>
              <a:ext cx="648072" cy="229425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1731" y="2316818"/>
              <a:ext cx="648072" cy="229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659" y="2547561"/>
              <a:ext cx="648072" cy="229425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551503"/>
              <a:ext cx="648072" cy="229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3659" y="2780928"/>
              <a:ext cx="648072" cy="229425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239" y="2784870"/>
              <a:ext cx="648072" cy="229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4674167" y="3015613"/>
              <a:ext cx="648072" cy="229425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322747" y="3019555"/>
              <a:ext cx="648072" cy="229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124" y="1385974"/>
              <a:ext cx="648072" cy="229425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2704" y="1389916"/>
              <a:ext cx="648072" cy="22942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1620659"/>
              <a:ext cx="648072" cy="229425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212" y="1624601"/>
              <a:ext cx="648072" cy="229425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1854026"/>
              <a:ext cx="648072" cy="229425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212" y="1857968"/>
              <a:ext cx="648072" cy="229425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140" y="2088711"/>
              <a:ext cx="648072" cy="22942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092653"/>
              <a:ext cx="648072" cy="229425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4632" y="2322078"/>
              <a:ext cx="648072" cy="229425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212" y="2326020"/>
              <a:ext cx="648072" cy="229425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140" y="2556763"/>
              <a:ext cx="648072" cy="229425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560705"/>
              <a:ext cx="648072" cy="229425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140" y="2790130"/>
              <a:ext cx="648072" cy="229425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3720" y="2794072"/>
              <a:ext cx="648072" cy="229425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5975648" y="3024815"/>
              <a:ext cx="648072" cy="229425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2"/>
            <a:srcRect l="7009" t="14911" b="15046"/>
            <a:stretch/>
          </p:blipFill>
          <p:spPr>
            <a:xfrm flipV="1">
              <a:off x="6624228" y="3028757"/>
              <a:ext cx="648072" cy="2294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 bwMode="auto">
              <a:xfrm>
                <a:off x="1758864" y="5826665"/>
                <a:ext cx="5278176" cy="644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For  a LINEAR dielectric  </a:t>
                </a:r>
                <a:r>
                  <a:rPr lang="en-US" sz="32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864" y="5826665"/>
                <a:ext cx="5278176" cy="644664"/>
              </a:xfrm>
              <a:prstGeom prst="rect">
                <a:avLst/>
              </a:prstGeom>
              <a:blipFill rotWithShape="0">
                <a:blip r:embed="rId7"/>
                <a:stretch>
                  <a:fillRect l="-2428" b="-235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Permittivity of a linear dielectric </a:t>
            </a:r>
            <a:br>
              <a:rPr lang="en-US" sz="4000" dirty="0" smtClean="0"/>
            </a:br>
            <a:r>
              <a:rPr lang="en-US" sz="4000" dirty="0" smtClean="0"/>
              <a:t>denotes how much polarization it ‘permits’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34076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2303748" y="1880828"/>
                <a:ext cx="4049507" cy="621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∝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748" y="1880828"/>
                <a:ext cx="4049507" cy="621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5760132" y="2636912"/>
            <a:ext cx="252028" cy="4680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5767725" y="3082699"/>
            <a:ext cx="32993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Electric susceptibility</a:t>
            </a:r>
            <a:b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number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96036" y="2636912"/>
            <a:ext cx="288032" cy="4680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2873243" y="3234612"/>
            <a:ext cx="2310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 match units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43508" y="3961199"/>
            <a:ext cx="234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Displacement: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1737792" y="4552376"/>
                <a:ext cx="5181418" cy="552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7792" y="4552376"/>
                <a:ext cx="5181418" cy="552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3587837" y="5369990"/>
                <a:ext cx="2064283" cy="75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𝜖</m:t>
                      </m:r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4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837" y="5369990"/>
                <a:ext cx="2064283" cy="759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040052" y="5999932"/>
            <a:ext cx="4232158" cy="610318"/>
            <a:chOff x="5040052" y="5999932"/>
            <a:chExt cx="4232158" cy="61031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5040052" y="5999932"/>
              <a:ext cx="563581" cy="3093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 bwMode="auto">
            <a:xfrm>
              <a:off x="5562540" y="6087030"/>
              <a:ext cx="37096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Permittivity of dielectric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76734" y="5150181"/>
            <a:ext cx="3823758" cy="548763"/>
            <a:chOff x="5040052" y="5999932"/>
            <a:chExt cx="3823758" cy="548763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5040052" y="5999932"/>
              <a:ext cx="563581" cy="3093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5564509" y="6087030"/>
              <a:ext cx="32993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Permittivity of free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</p:spPr>
            <p:txBody>
              <a:bodyPr/>
              <a:lstStyle/>
              <a:p>
                <a:r>
                  <a:rPr lang="en-US" sz="4000" dirty="0" smtClean="0"/>
                  <a:t>What are ‘common sense’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4000" i="1" dirty="0" smtClean="0"/>
                  <a:t> </a:t>
                </a:r>
                <a:r>
                  <a:rPr lang="en-US" sz="4000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  <a:blipFill rotWithShape="0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-508" y="1124744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3851920" y="4637639"/>
                <a:ext cx="3060838" cy="552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4637639"/>
                <a:ext cx="3060838" cy="552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3587837" y="5369990"/>
                <a:ext cx="2064283" cy="75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𝜖</m:t>
                      </m:r>
                      <m:r>
                        <a:rPr lang="en-US" sz="4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4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837" y="5369990"/>
                <a:ext cx="2064283" cy="759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040052" y="5999932"/>
            <a:ext cx="4232158" cy="610318"/>
            <a:chOff x="5040052" y="5999932"/>
            <a:chExt cx="4232158" cy="61031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5040052" y="5999932"/>
              <a:ext cx="563581" cy="3093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 bwMode="auto">
            <a:xfrm>
              <a:off x="5562540" y="6087030"/>
              <a:ext cx="37096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Permittivity of dielectric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40052" y="5185741"/>
            <a:ext cx="3960440" cy="513203"/>
            <a:chOff x="4903370" y="6035492"/>
            <a:chExt cx="3960440" cy="513203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903370" y="6035492"/>
              <a:ext cx="700264" cy="27382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5564509" y="6087030"/>
              <a:ext cx="32993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Permittivity of free space</a:t>
              </a:r>
            </a:p>
          </p:txBody>
        </p:sp>
      </p:grpSp>
      <p:sp>
        <p:nvSpPr>
          <p:cNvPr id="4" name="TextBox 3"/>
          <p:cNvSpPr txBox="1"/>
          <p:nvPr/>
        </p:nvSpPr>
        <p:spPr bwMode="auto">
          <a:xfrm>
            <a:off x="827584" y="1520788"/>
            <a:ext cx="4440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Vacuum : (‘there is nothing’)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5460503" y="1560045"/>
                <a:ext cx="365491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 (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𝑑𝑒𝑓𝑖𝑛𝑖𝑡𝑖𝑜𝑛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503" y="1560045"/>
                <a:ext cx="36549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 bwMode="auto">
          <a:xfrm>
            <a:off x="1235018" y="2196571"/>
            <a:ext cx="3921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Air: ( O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800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5503483" y="2196571"/>
                <a:ext cx="1840825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.0005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3483" y="2196571"/>
                <a:ext cx="1840825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62" t="-25352" r="-10596" b="-49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 bwMode="auto">
          <a:xfrm>
            <a:off x="3976189" y="2998544"/>
            <a:ext cx="1032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5469412" y="2962054"/>
                <a:ext cx="106901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~ 1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9412" y="2962054"/>
                <a:ext cx="10690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 bwMode="auto">
          <a:xfrm>
            <a:off x="3995936" y="3653571"/>
            <a:ext cx="10311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489159" y="3617081"/>
                <a:ext cx="1399999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=79 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159" y="3617081"/>
                <a:ext cx="139999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799800" y="3505959"/>
            <a:ext cx="3418313" cy="743072"/>
            <a:chOff x="3799800" y="3505959"/>
            <a:chExt cx="3418313" cy="743072"/>
          </a:xfrm>
        </p:grpSpPr>
        <p:sp>
          <p:nvSpPr>
            <p:cNvPr id="13" name="Rectangle 12"/>
            <p:cNvSpPr/>
            <p:nvPr/>
          </p:nvSpPr>
          <p:spPr>
            <a:xfrm>
              <a:off x="3799800" y="3573016"/>
              <a:ext cx="3044083" cy="67601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861925" y="3505959"/>
              <a:ext cx="35618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  <a:endPara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7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Some dielectrics are inherently</a:t>
            </a:r>
            <a:r>
              <a:rPr lang="en-US" sz="4000" i="1" dirty="0" smtClean="0"/>
              <a:t> </a:t>
            </a:r>
            <a:r>
              <a:rPr lang="en-US" sz="4000" dirty="0" smtClean="0"/>
              <a:t>polarized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467544" y="1335742"/>
            <a:ext cx="843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depends on the microscopic structure of the material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11860" y="2528900"/>
            <a:ext cx="1362076" cy="936626"/>
            <a:chOff x="3789" y="3449"/>
            <a:chExt cx="858" cy="59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i="0" u="none"/>
                <a:t>O</a:t>
              </a:r>
              <a:r>
                <a:rPr lang="en-US" altLang="en-US" i="0" u="none" baseline="30000"/>
                <a:t>-</a:t>
              </a:r>
              <a:endParaRPr lang="en-US" altLang="en-US" i="0" u="none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i="0" u="none"/>
                <a:t>H</a:t>
              </a:r>
              <a:r>
                <a:rPr lang="en-US" altLang="en-US" sz="1800" i="0" u="none" baseline="30000"/>
                <a:t>+</a:t>
              </a:r>
              <a:endParaRPr lang="en-US" altLang="en-US" sz="1800" i="0" u="none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i="0" u="none"/>
                <a:t>H</a:t>
              </a:r>
              <a:r>
                <a:rPr lang="en-US" altLang="en-US" sz="1800" i="0" u="none" baseline="30000"/>
                <a:t>+</a:t>
              </a:r>
              <a:endParaRPr lang="en-US" altLang="en-US" sz="1800" i="0" u="none"/>
            </a:p>
          </p:txBody>
        </p:sp>
      </p:grpSp>
      <p:sp>
        <p:nvSpPr>
          <p:cNvPr id="4" name="TextBox 3"/>
          <p:cNvSpPr txBox="1"/>
          <p:nvPr/>
        </p:nvSpPr>
        <p:spPr bwMode="auto">
          <a:xfrm>
            <a:off x="467544" y="2468903"/>
            <a:ext cx="27575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 Water  </a:t>
            </a:r>
          </a:p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968044" y="2060848"/>
            <a:ext cx="792995" cy="666498"/>
            <a:chOff x="5091534" y="2251274"/>
            <a:chExt cx="792995" cy="666498"/>
          </a:xfrm>
        </p:grpSpPr>
        <p:cxnSp>
          <p:nvCxnSpPr>
            <p:cNvPr id="13" name="Straight Arrow Connector 12"/>
            <p:cNvCxnSpPr/>
            <p:nvPr/>
          </p:nvCxnSpPr>
          <p:spPr>
            <a:xfrm rot="2700000">
              <a:off x="5551280" y="2584523"/>
              <a:ext cx="666498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8100000">
              <a:off x="5091534" y="2604724"/>
              <a:ext cx="666498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539624" y="2096852"/>
            <a:ext cx="3577747" cy="1384995"/>
            <a:chOff x="5539624" y="2096852"/>
            <a:chExt cx="3577747" cy="1384995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4990984" y="2727295"/>
              <a:ext cx="109728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6084168" y="2096852"/>
              <a:ext cx="3033203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Each H</a:t>
              </a:r>
              <a:r>
                <a:rPr lang="en-US" sz="2800" baseline="-25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O molecule</a:t>
              </a:r>
            </a:p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has built in dipole</a:t>
              </a:r>
              <a:b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moment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 rot="5400000">
            <a:off x="6491840" y="4238875"/>
            <a:ext cx="720080" cy="532464"/>
            <a:chOff x="3789" y="3449"/>
            <a:chExt cx="858" cy="590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O</a:t>
              </a:r>
              <a:r>
                <a:rPr lang="en-US" altLang="en-US" sz="1050" i="0" u="none" baseline="30000" dirty="0"/>
                <a:t>-</a:t>
              </a:r>
              <a:endParaRPr lang="en-US" altLang="en-US" sz="1050" i="0" u="none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H</a:t>
              </a:r>
              <a:r>
                <a:rPr lang="en-US" altLang="en-US" sz="1050" i="0" u="none" baseline="30000" dirty="0"/>
                <a:t>+</a:t>
              </a:r>
              <a:endParaRPr lang="en-US" altLang="en-US" sz="1050" i="0" u="none" dirty="0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 rot="5400000">
            <a:off x="7098708" y="4514587"/>
            <a:ext cx="720080" cy="532464"/>
            <a:chOff x="3789" y="3449"/>
            <a:chExt cx="858" cy="590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O</a:t>
              </a:r>
              <a:r>
                <a:rPr lang="en-US" altLang="en-US" sz="1050" i="0" u="none" baseline="30000" dirty="0"/>
                <a:t>-</a:t>
              </a:r>
              <a:endParaRPr lang="en-US" altLang="en-US" sz="1050" i="0" u="none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H</a:t>
              </a:r>
              <a:r>
                <a:rPr lang="en-US" altLang="en-US" sz="1050" i="0" u="none" baseline="30000" dirty="0"/>
                <a:t>+</a:t>
              </a:r>
              <a:endParaRPr lang="en-US" altLang="en-US" sz="1050" i="0" u="none" dirty="0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 rot="5627593">
            <a:off x="6218490" y="4855453"/>
            <a:ext cx="720080" cy="532464"/>
            <a:chOff x="3789" y="3449"/>
            <a:chExt cx="858" cy="590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O</a:t>
              </a:r>
              <a:r>
                <a:rPr lang="en-US" altLang="en-US" sz="1050" i="0" u="none" baseline="30000" dirty="0"/>
                <a:t>-</a:t>
              </a:r>
              <a:endParaRPr lang="en-US" altLang="en-US" sz="1050" i="0" u="none" dirty="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 rot="5400000">
            <a:off x="6854456" y="5121685"/>
            <a:ext cx="720080" cy="532464"/>
            <a:chOff x="3789" y="3449"/>
            <a:chExt cx="858" cy="59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 dirty="0"/>
                <a:t>O</a:t>
              </a:r>
              <a:r>
                <a:rPr lang="en-US" altLang="en-US" sz="1050" i="0" u="none" baseline="30000" dirty="0"/>
                <a:t>-</a:t>
              </a:r>
              <a:endParaRPr lang="en-US" altLang="en-US" sz="1050" i="0" u="none" dirty="0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 rot="5400000">
            <a:off x="6062368" y="5575036"/>
            <a:ext cx="720080" cy="532464"/>
            <a:chOff x="3789" y="3449"/>
            <a:chExt cx="858" cy="590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980" y="3576"/>
              <a:ext cx="492" cy="46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O</a:t>
              </a:r>
              <a:r>
                <a:rPr lang="en-US" altLang="en-US" sz="1050" i="0" u="none" baseline="30000"/>
                <a:t>-</a:t>
              </a:r>
              <a:endParaRPr lang="en-US" altLang="en-US" sz="1050" i="0" u="none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348" y="3449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789" y="3470"/>
              <a:ext cx="299" cy="2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i="1" u="sng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050" i="0" u="none"/>
                <a:t>H</a:t>
              </a:r>
              <a:r>
                <a:rPr lang="en-US" altLang="en-US" sz="1050" i="0" u="none" baseline="30000"/>
                <a:t>+</a:t>
              </a:r>
              <a:endParaRPr lang="en-US" altLang="en-US" sz="1050" i="0" u="none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03546" y="4808157"/>
            <a:ext cx="2892580" cy="647359"/>
            <a:chOff x="2327087" y="3348850"/>
            <a:chExt cx="4716524" cy="720080"/>
          </a:xfrm>
        </p:grpSpPr>
        <p:sp>
          <p:nvSpPr>
            <p:cNvPr id="53" name="Right Arrow 52"/>
            <p:cNvSpPr/>
            <p:nvPr/>
          </p:nvSpPr>
          <p:spPr>
            <a:xfrm>
              <a:off x="2327087" y="3348850"/>
              <a:ext cx="4716524" cy="720080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 bwMode="auto">
                <a:xfrm>
                  <a:off x="2735288" y="3471851"/>
                  <a:ext cx="2524475" cy="4029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i="1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External Electric Field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endParaRPr lang="en-US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5288" y="3471851"/>
                  <a:ext cx="2524475" cy="4029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43" r="-60236" b="-3898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939125" y="4365627"/>
            <a:ext cx="1734620" cy="1777169"/>
            <a:chOff x="1312001" y="4257428"/>
            <a:chExt cx="1734620" cy="1777169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 rot="19800000">
              <a:off x="1719673" y="4257428"/>
              <a:ext cx="720080" cy="532464"/>
              <a:chOff x="3789" y="3449"/>
              <a:chExt cx="858" cy="590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980" y="3576"/>
                <a:ext cx="492" cy="463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O</a:t>
                </a:r>
                <a:r>
                  <a:rPr lang="en-US" altLang="en-US" sz="1050" i="0" u="none" baseline="30000"/>
                  <a:t>-</a:t>
                </a:r>
                <a:endParaRPr lang="en-US" altLang="en-US" sz="1050" i="0" u="none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4348" y="3449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3789" y="3470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 rot="1800000">
              <a:off x="2326541" y="4533140"/>
              <a:ext cx="720080" cy="532464"/>
              <a:chOff x="3789" y="3449"/>
              <a:chExt cx="858" cy="590"/>
            </a:xfrm>
          </p:grpSpPr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3980" y="3576"/>
                <a:ext cx="492" cy="463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O</a:t>
                </a:r>
                <a:r>
                  <a:rPr lang="en-US" altLang="en-US" sz="1050" i="0" u="none" baseline="30000"/>
                  <a:t>-</a:t>
                </a:r>
                <a:endParaRPr lang="en-US" altLang="en-US" sz="1050" i="0" u="none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4348" y="3449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3789" y="3470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</p:grp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 rot="900000">
              <a:off x="1460286" y="4874006"/>
              <a:ext cx="720080" cy="532464"/>
              <a:chOff x="3789" y="3449"/>
              <a:chExt cx="858" cy="590"/>
            </a:xfrm>
          </p:grpSpPr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3980" y="3576"/>
                <a:ext cx="492" cy="463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O</a:t>
                </a:r>
                <a:r>
                  <a:rPr lang="en-US" altLang="en-US" sz="1050" i="0" u="none" baseline="30000"/>
                  <a:t>-</a:t>
                </a:r>
                <a:endParaRPr lang="en-US" altLang="en-US" sz="1050" i="0" u="none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4348" y="3449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3789" y="3470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</p:grp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 rot="20700000">
              <a:off x="2159732" y="5140238"/>
              <a:ext cx="720080" cy="532464"/>
              <a:chOff x="3789" y="3449"/>
              <a:chExt cx="858" cy="590"/>
            </a:xfrm>
          </p:grpSpPr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3980" y="3576"/>
                <a:ext cx="492" cy="463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O</a:t>
                </a:r>
                <a:r>
                  <a:rPr lang="en-US" altLang="en-US" sz="1050" i="0" u="none" baseline="30000"/>
                  <a:t>-</a:t>
                </a:r>
                <a:endParaRPr lang="en-US" altLang="en-US" sz="1050" i="0" u="none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4348" y="3449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3789" y="3470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</p:grp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 rot="20700000">
              <a:off x="1312001" y="5502133"/>
              <a:ext cx="720080" cy="532464"/>
              <a:chOff x="3789" y="3449"/>
              <a:chExt cx="858" cy="590"/>
            </a:xfrm>
          </p:grpSpPr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3980" y="3576"/>
                <a:ext cx="492" cy="463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O</a:t>
                </a:r>
                <a:r>
                  <a:rPr lang="en-US" altLang="en-US" sz="1050" i="0" u="none" baseline="30000"/>
                  <a:t>-</a:t>
                </a:r>
                <a:endParaRPr lang="en-US" altLang="en-US" sz="1050" i="0" u="none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4348" y="3449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3789" y="3470"/>
                <a:ext cx="299" cy="299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i="1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en-US" sz="1050" i="0" u="none"/>
                  <a:t>H</a:t>
                </a:r>
                <a:r>
                  <a:rPr lang="en-US" altLang="en-US" sz="1050" i="0" u="none" baseline="30000"/>
                  <a:t>+</a:t>
                </a:r>
                <a:endParaRPr lang="en-US" altLang="en-US" sz="1050" i="0" u="none"/>
              </a:p>
            </p:txBody>
          </p:sp>
        </p:grpSp>
      </p:grpSp>
      <p:sp>
        <p:nvSpPr>
          <p:cNvPr id="51" name="TextBox 50"/>
          <p:cNvSpPr txBox="1"/>
          <p:nvPr/>
        </p:nvSpPr>
        <p:spPr bwMode="auto">
          <a:xfrm>
            <a:off x="6849807" y="5766355"/>
            <a:ext cx="21146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All dipoles turn</a:t>
            </a:r>
            <a:b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 align easily</a:t>
            </a:r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Gauss Law for dielectrics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3599892" y="1268760"/>
                <a:ext cx="2371547" cy="753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0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892" y="1268760"/>
                <a:ext cx="2371547" cy="7537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9552" y="2420888"/>
                <a:ext cx="7626768" cy="732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We got this by generalizing Gauss Law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𝛻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420888"/>
                <a:ext cx="7626768" cy="732123"/>
              </a:xfrm>
              <a:prstGeom prst="rect">
                <a:avLst/>
              </a:prstGeom>
              <a:blipFill rotWithShape="0">
                <a:blip r:embed="rId3"/>
                <a:stretch>
                  <a:fillRect l="-1679" b="-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57173" y="3104964"/>
                <a:ext cx="4428492" cy="860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73" y="3104964"/>
                <a:ext cx="4428492" cy="8602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8742" y="3225126"/>
                <a:ext cx="3224344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42" y="3225126"/>
                <a:ext cx="3224344" cy="619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357173" y="4384755"/>
                <a:ext cx="7496732" cy="713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So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just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with different units?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73" y="4384755"/>
                <a:ext cx="7496732" cy="713657"/>
              </a:xfrm>
              <a:prstGeom prst="rect">
                <a:avLst/>
              </a:prstGeom>
              <a:blipFill rotWithShape="0">
                <a:blip r:embed="rId6"/>
                <a:stretch>
                  <a:fillRect l="-2522" t="-3419" r="-407" b="-316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431540" y="5229200"/>
                <a:ext cx="8494505" cy="1006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i.e. solve V problems with dielectrics as usual and call the</a:t>
                </a:r>
                <a:b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answer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40" y="5229200"/>
                <a:ext cx="8494505" cy="1006366"/>
              </a:xfrm>
              <a:prstGeom prst="rect">
                <a:avLst/>
              </a:prstGeom>
              <a:blipFill rotWithShape="0">
                <a:blip r:embed="rId7"/>
                <a:stretch>
                  <a:fillRect l="-1508" t="-6667" r="-431" b="-16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 bwMode="auto">
          <a:xfrm>
            <a:off x="6372200" y="5638128"/>
            <a:ext cx="15953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NO!</a:t>
            </a:r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</p:spPr>
            <p:txBody>
              <a:bodyPr/>
              <a:lstStyle/>
              <a:p>
                <a:r>
                  <a:rPr lang="en-US" sz="4000" dirty="0" smtClean="0"/>
                  <a:t>What is the difference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&amp; 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4000" dirty="0" smtClean="0"/>
                  <a:t> ? </a:t>
                </a:r>
                <a:endParaRPr lang="en-US" sz="36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  <a:blipFill rotWithShape="0">
                <a:blip r:embed="rId2"/>
                <a:stretch>
                  <a:fillRect t="-3077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1007604" y="1346260"/>
            <a:ext cx="7386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Divergence and Curl are needed to define a vector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47564" y="2240868"/>
            <a:ext cx="3087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 Gauss’s Law: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4103948" y="2502478"/>
                <a:ext cx="1603067" cy="810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48" y="2502478"/>
                <a:ext cx="1603067" cy="8109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6696236" y="2621818"/>
                <a:ext cx="1623458" cy="483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236" y="2621818"/>
                <a:ext cx="1623458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647563" y="3825044"/>
                <a:ext cx="2962734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𝛻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3" y="3825044"/>
                <a:ext cx="2962734" cy="575479"/>
              </a:xfrm>
              <a:prstGeom prst="rect">
                <a:avLst/>
              </a:prstGeom>
              <a:blipFill rotWithShape="0">
                <a:blip r:embed="rId5"/>
                <a:stretch>
                  <a:fillRect l="-4115" t="-1053" r="-3086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4103948" y="3843019"/>
                <a:ext cx="1656672" cy="527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48" y="3843019"/>
                <a:ext cx="1656672" cy="5275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96236" y="3825044"/>
                <a:ext cx="2278893" cy="1957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usually</m:t>
                      </m:r>
                      <m:r>
                        <a:rPr lang="en-US" sz="28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en-US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≠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236" y="3825044"/>
                <a:ext cx="2278893" cy="19575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 bwMode="auto">
          <a:xfrm>
            <a:off x="3550214" y="5816810"/>
            <a:ext cx="54200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except in special cases of  symmetry</a:t>
            </a:r>
          </a:p>
        </p:txBody>
      </p:sp>
    </p:spTree>
    <p:extLst>
      <p:ext uri="{BB962C8B-B14F-4D97-AF65-F5344CB8AC3E}">
        <p14:creationId xmlns:p14="http://schemas.microsoft.com/office/powerpoint/2010/main" val="400771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620"/>
            <a:ext cx="9144000" cy="792162"/>
          </a:xfrm>
        </p:spPr>
        <p:txBody>
          <a:bodyPr/>
          <a:lstStyle/>
          <a:p>
            <a:r>
              <a:rPr lang="en-US" sz="4000" dirty="0" smtClean="0"/>
              <a:t>Question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764704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3131840" y="944724"/>
                <a:ext cx="3149837" cy="690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4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944724"/>
                <a:ext cx="3149837" cy="690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287524" y="1880828"/>
                <a:ext cx="4499373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There is an external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880828"/>
                <a:ext cx="4499373" cy="575479"/>
              </a:xfrm>
              <a:prstGeom prst="rect">
                <a:avLst/>
              </a:prstGeom>
              <a:blipFill rotWithShape="0">
                <a:blip r:embed="rId4"/>
                <a:stretch>
                  <a:fillRect l="-2710" t="-2128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 bwMode="auto">
              <a:xfrm>
                <a:off x="240594" y="2499365"/>
                <a:ext cx="8820492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dielectric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gets polarized, producing dipoles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594" y="2499365"/>
                <a:ext cx="8820492" cy="575479"/>
              </a:xfrm>
              <a:prstGeom prst="rect">
                <a:avLst/>
              </a:prstGeom>
              <a:blipFill rotWithShape="0">
                <a:blip r:embed="rId5"/>
                <a:stretch>
                  <a:fillRect l="-1382" t="-1064" r="-346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240593" y="3176972"/>
                <a:ext cx="6975628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These dipoles produce their own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𝑖𝑛𝑑𝑢𝑐𝑒𝑑</m:t>
                        </m:r>
                      </m:sub>
                    </m:sSub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593" y="3176972"/>
                <a:ext cx="6975628" cy="575479"/>
              </a:xfrm>
              <a:prstGeom prst="rect">
                <a:avLst/>
              </a:prstGeom>
              <a:blipFill rotWithShape="0">
                <a:blip r:embed="rId6"/>
                <a:stretch>
                  <a:fillRect l="-1747" t="-1053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228501" y="3854579"/>
                <a:ext cx="6982745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𝑖𝑛𝑑𝑢𝑐𝑒𝑑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superpose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01" y="3854579"/>
                <a:ext cx="6982745" cy="575479"/>
              </a:xfrm>
              <a:prstGeom prst="rect">
                <a:avLst/>
              </a:prstGeom>
              <a:blipFill rotWithShape="0">
                <a:blip r:embed="rId7"/>
                <a:stretch>
                  <a:fillRect t="-1053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7524" y="4689140"/>
                <a:ext cx="6159443" cy="713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in the definition above is:</a:t>
                </a:r>
                <a:endParaRPr lang="en-US" sz="36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4689140"/>
                <a:ext cx="6159443" cy="713657"/>
              </a:xfrm>
              <a:prstGeom prst="rect">
                <a:avLst/>
              </a:prstGeom>
              <a:blipFill rotWithShape="0">
                <a:blip r:embed="rId8"/>
                <a:stretch>
                  <a:fillRect l="-2967" t="-3419" r="-2077" b="-316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298033" y="5499316"/>
                <a:ext cx="1655197" cy="78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4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033" y="5499316"/>
                <a:ext cx="1655197" cy="782587"/>
              </a:xfrm>
              <a:prstGeom prst="rect">
                <a:avLst/>
              </a:prstGeom>
              <a:blipFill rotWithShape="0">
                <a:blip r:embed="rId9"/>
                <a:stretch>
                  <a:fillRect l="-13284" t="-3906" b="-33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3131840" y="5499316"/>
                <a:ext cx="2556277" cy="78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𝑖𝑛𝑑𝑢𝑐𝑒𝑑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5499316"/>
                <a:ext cx="2556277" cy="782587"/>
              </a:xfrm>
              <a:prstGeom prst="rect">
                <a:avLst/>
              </a:prstGeom>
              <a:blipFill rotWithShape="0">
                <a:blip r:embed="rId10"/>
                <a:stretch>
                  <a:fillRect l="-8592" t="-3906" b="-33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6464148" y="5505462"/>
                <a:ext cx="1984967" cy="78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4148" y="5505462"/>
                <a:ext cx="1984967" cy="782587"/>
              </a:xfrm>
              <a:prstGeom prst="rect">
                <a:avLst/>
              </a:prstGeom>
              <a:blipFill rotWithShape="0">
                <a:blip r:embed="rId11"/>
                <a:stretch>
                  <a:fillRect l="-10736" t="-387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8100000">
            <a:off x="7554461" y="5182028"/>
            <a:ext cx="601114" cy="522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44624"/>
                <a:ext cx="9144000" cy="792162"/>
              </a:xfrm>
            </p:spPr>
            <p:txBody>
              <a:bodyPr/>
              <a:lstStyle/>
              <a:p>
                <a:r>
                  <a:rPr lang="en-US" sz="4000" dirty="0" smtClean="0"/>
                  <a:t>Example of using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40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4624"/>
                <a:ext cx="9144000" cy="792162"/>
              </a:xfrm>
              <a:blipFill rotWithShape="0">
                <a:blip r:embed="rId3"/>
                <a:stretch>
                  <a:fillRect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-508" y="83671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683568" y="1164642"/>
            <a:ext cx="1188132" cy="21962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77634" y="1236650"/>
            <a:ext cx="0" cy="2124236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1122720" y="728700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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702538" y="2892834"/>
                <a:ext cx="4525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38" y="2892834"/>
                <a:ext cx="45256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2660948" y="980728"/>
                <a:ext cx="5578963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Infinite line charge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 surrounded by</a:t>
                </a:r>
                <a:b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</a:b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cylindrical dielectric of permittivity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0948" y="980728"/>
                <a:ext cx="5578963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295" t="-7051" b="-17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2673097" y="2113009"/>
                <a:ext cx="3463320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everywhere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3097" y="2113009"/>
                <a:ext cx="3463320" cy="575479"/>
              </a:xfrm>
              <a:prstGeom prst="rect">
                <a:avLst/>
              </a:prstGeom>
              <a:blipFill rotWithShape="0">
                <a:blip r:embed="rId6"/>
                <a:stretch>
                  <a:fillRect l="-3697" t="-2128" r="-1937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 bwMode="auto">
          <a:xfrm>
            <a:off x="2468379" y="3325763"/>
            <a:ext cx="3616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Gaussian surface inside dielectric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3923928" y="3595974"/>
                <a:ext cx="2559483" cy="807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595974"/>
                <a:ext cx="2559483" cy="8073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2493954" y="4079416"/>
                <a:ext cx="5593133" cy="818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(2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𝑟h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𝑑𝑖𝑒𝑙𝑒𝑐𝑡𝑟𝑖𝑐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954" y="4079416"/>
                <a:ext cx="5593133" cy="8182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043608" y="1920726"/>
            <a:ext cx="1468041" cy="1692188"/>
            <a:chOff x="1043608" y="2168860"/>
            <a:chExt cx="1468041" cy="1692188"/>
          </a:xfrm>
        </p:grpSpPr>
        <p:sp>
          <p:nvSpPr>
            <p:cNvPr id="11" name="Can 10"/>
            <p:cNvSpPr/>
            <p:nvPr/>
          </p:nvSpPr>
          <p:spPr>
            <a:xfrm>
              <a:off x="1043608" y="2168860"/>
              <a:ext cx="460948" cy="75608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11822" y="2943970"/>
              <a:ext cx="999827" cy="9170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39552" y="1560686"/>
            <a:ext cx="1464940" cy="3451764"/>
            <a:chOff x="539552" y="1808820"/>
            <a:chExt cx="1464940" cy="3451764"/>
          </a:xfrm>
        </p:grpSpPr>
        <p:sp>
          <p:nvSpPr>
            <p:cNvPr id="20" name="Can 19"/>
            <p:cNvSpPr/>
            <p:nvPr/>
          </p:nvSpPr>
          <p:spPr>
            <a:xfrm>
              <a:off x="539552" y="1808820"/>
              <a:ext cx="1464940" cy="130867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1368476" y="3091811"/>
              <a:ext cx="529041" cy="216877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 bwMode="auto">
          <a:xfrm>
            <a:off x="307232" y="5009110"/>
            <a:ext cx="3744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Gaussian surface outside dielectric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833019" y="5023031"/>
                <a:ext cx="3007233" cy="818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𝑜𝑢𝑡𝑠𝑖𝑑𝑒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19" y="5023031"/>
                <a:ext cx="3007233" cy="8182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5802636" y="6057877"/>
                <a:ext cx="3341364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Need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800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to calculate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sz="2800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2636" y="6057877"/>
                <a:ext cx="3341364" cy="575479"/>
              </a:xfrm>
              <a:prstGeom prst="rect">
                <a:avLst/>
              </a:prstGeom>
              <a:blipFill rotWithShape="0">
                <a:blip r:embed="rId10"/>
                <a:stretch>
                  <a:fillRect l="-3832" t="-2128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4" grpId="0"/>
      <p:bldP spid="26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ea8d1997b5bb84a3a89bbc89a8324f637cc3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800" dirty="0" smtClean="0">
            <a:solidFill>
              <a:srgbClr val="FFFF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451</Words>
  <Application>Microsoft Office PowerPoint</Application>
  <PresentationFormat>On-screen Show (4:3)</PresentationFormat>
  <Paragraphs>164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Cambria Math</vt:lpstr>
      <vt:lpstr>Symbol</vt:lpstr>
      <vt:lpstr>Times New Roman</vt:lpstr>
      <vt:lpstr>Default Design</vt:lpstr>
      <vt:lpstr>PH108</vt:lpstr>
      <vt:lpstr>Polarization : Dielectric</vt:lpstr>
      <vt:lpstr>Permittivity of a linear dielectric  denotes how much polarization it ‘permits’</vt:lpstr>
      <vt:lpstr>What are ‘common sense’ values of  χ_e ?</vt:lpstr>
      <vt:lpstr>Some dielectrics are inherently polarized</vt:lpstr>
      <vt:lpstr>Gauss Law for dielectrics</vt:lpstr>
      <vt:lpstr>What is the difference between D ⃗  &amp; E ⃗ ? </vt:lpstr>
      <vt:lpstr>Question</vt:lpstr>
      <vt:lpstr>Example of using  ∇ ⃗⋅D ⃗=ρ_f </vt:lpstr>
      <vt:lpstr>Spherical shell with P ⃗=k/r r ̂</vt:lpstr>
      <vt:lpstr>Boundary conditions in dielectrics</vt:lpstr>
      <vt:lpstr>Example: boundary conditions in dielectric</vt:lpstr>
      <vt:lpstr>More problems on dielectrics in Tutorial 6 – dielectrics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tohlz</dc:creator>
  <cp:lastModifiedBy>Pradeep</cp:lastModifiedBy>
  <cp:revision>254</cp:revision>
  <dcterms:created xsi:type="dcterms:W3CDTF">2005-10-30T00:03:47Z</dcterms:created>
  <dcterms:modified xsi:type="dcterms:W3CDTF">2015-03-15T09:23:25Z</dcterms:modified>
</cp:coreProperties>
</file>