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media/image3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75" r:id="rId2"/>
    <p:sldId id="276" r:id="rId3"/>
    <p:sldId id="277" r:id="rId4"/>
    <p:sldId id="278" r:id="rId5"/>
    <p:sldId id="279" r:id="rId6"/>
    <p:sldId id="280" r:id="rId7"/>
    <p:sldId id="281" r:id="rId8"/>
    <p:sldId id="282" r:id="rId9"/>
    <p:sldId id="283" r:id="rId10"/>
    <p:sldId id="274" r:id="rId11"/>
    <p:sldId id="258" r:id="rId12"/>
    <p:sldId id="273" r:id="rId13"/>
    <p:sldId id="257" r:id="rId14"/>
    <p:sldId id="271" r:id="rId15"/>
    <p:sldId id="272" r:id="rId16"/>
    <p:sldId id="270" r:id="rId17"/>
    <p:sldId id="265" r:id="rId18"/>
    <p:sldId id="266" r:id="rId19"/>
    <p:sldId id="267" r:id="rId20"/>
    <p:sldId id="268" r:id="rId21"/>
    <p:sldId id="259" r:id="rId22"/>
    <p:sldId id="293" r:id="rId23"/>
    <p:sldId id="294" r:id="rId24"/>
    <p:sldId id="295" r:id="rId25"/>
    <p:sldId id="296" r:id="rId26"/>
    <p:sldId id="297" r:id="rId27"/>
    <p:sldId id="302" r:id="rId28"/>
    <p:sldId id="299" r:id="rId29"/>
    <p:sldId id="300" r:id="rId30"/>
    <p:sldId id="301" r:id="rId31"/>
    <p:sldId id="292" r:id="rId32"/>
    <p:sldId id="303" r:id="rId33"/>
    <p:sldId id="304" r:id="rId34"/>
    <p:sldId id="305" r:id="rId35"/>
    <p:sldId id="306" r:id="rId36"/>
    <p:sldId id="307" r:id="rId37"/>
    <p:sldId id="286" r:id="rId38"/>
    <p:sldId id="287" r:id="rId39"/>
    <p:sldId id="288" r:id="rId40"/>
    <p:sldId id="289" r:id="rId41"/>
    <p:sldId id="290" r:id="rId42"/>
    <p:sldId id="291" r:id="rId43"/>
    <p:sldId id="28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45"/>
    <p:restoredTop sz="94643"/>
  </p:normalViewPr>
  <p:slideViewPr>
    <p:cSldViewPr snapToGrid="0" snapToObjects="1">
      <p:cViewPr varScale="1">
        <p:scale>
          <a:sx n="70" d="100"/>
          <a:sy n="70" d="100"/>
        </p:scale>
        <p:origin x="184"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4" Type="http://schemas.openxmlformats.org/officeDocument/2006/relationships/chartUserShapes" Target="../drawings/drawing1.xml"/><Relationship Id="rId1" Type="http://schemas.microsoft.com/office/2011/relationships/chartStyle" Target="style3.xml"/><Relationship Id="rId2" Type="http://schemas.microsoft.com/office/2011/relationships/chartColorStyle" Target="colors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4" Type="http://schemas.openxmlformats.org/officeDocument/2006/relationships/chartUserShapes" Target="../drawings/drawing2.xml"/><Relationship Id="rId1" Type="http://schemas.microsoft.com/office/2011/relationships/chartStyle" Target="style4.xml"/><Relationship Id="rId2" Type="http://schemas.microsoft.com/office/2011/relationships/chartColorStyle" Target="colors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 Revenues</c:v>
                </c:pt>
              </c:strCache>
            </c:strRef>
          </c:tx>
          <c:dPt>
            <c:idx val="0"/>
            <c:bubble3D val="0"/>
            <c:spPr>
              <a:solidFill>
                <a:schemeClr val="accent1"/>
              </a:solidFill>
              <a:ln w="19050">
                <a:solidFill>
                  <a:schemeClr val="lt1"/>
                </a:solidFill>
              </a:ln>
              <a:effectLst/>
            </c:spPr>
          </c:dPt>
          <c:dPt>
            <c:idx val="1"/>
            <c:bubble3D val="0"/>
            <c:spPr>
              <a:solidFill>
                <a:schemeClr val="accent5">
                  <a:lumMod val="60000"/>
                  <a:lumOff val="40000"/>
                </a:schemeClr>
              </a:solidFill>
              <a:ln w="19050">
                <a:solidFill>
                  <a:schemeClr val="lt1"/>
                </a:solidFill>
              </a:ln>
              <a:effectLst/>
            </c:spPr>
          </c:dPt>
          <c:dPt>
            <c:idx val="2"/>
            <c:bubble3D val="0"/>
            <c:spPr>
              <a:solidFill>
                <a:schemeClr val="accent3"/>
              </a:solidFill>
              <a:ln w="19050">
                <a:solidFill>
                  <a:schemeClr val="lt1"/>
                </a:solidFill>
              </a:ln>
              <a:effectLst/>
            </c:spPr>
          </c:dPt>
          <c:dLbls>
            <c:dLbl>
              <c:idx val="0"/>
              <c:layout/>
              <c:dLblPos val="ctr"/>
              <c:showLegendKey val="0"/>
              <c:showVal val="1"/>
              <c:showCatName val="1"/>
              <c:showSerName val="0"/>
              <c:showPercent val="0"/>
              <c:showBubbleSize val="0"/>
              <c:extLst>
                <c:ext xmlns:c15="http://schemas.microsoft.com/office/drawing/2012/chart" uri="{CE6537A1-D6FC-4f65-9D91-7224C49458BB}">
                  <c15:layout/>
                </c:ext>
              </c:extLst>
            </c:dLbl>
            <c:dLbl>
              <c:idx val="1"/>
              <c:layout/>
              <c:dLblPos val="ctr"/>
              <c:showLegendKey val="0"/>
              <c:showVal val="1"/>
              <c:showCatName val="1"/>
              <c:showSerName val="0"/>
              <c:showPercent val="0"/>
              <c:showBubbleSize val="0"/>
              <c:extLst>
                <c:ext xmlns:c15="http://schemas.microsoft.com/office/drawing/2012/chart" uri="{CE6537A1-D6FC-4f65-9D91-7224C49458BB}">
                  <c15:layout/>
                </c:ext>
              </c:extLst>
            </c:dLbl>
            <c:dLbl>
              <c:idx val="2"/>
              <c:layout/>
              <c:dLblPos val="ctr"/>
              <c:showLegendKey val="0"/>
              <c:showVal val="1"/>
              <c:showCatName val="1"/>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Chocolate</c:v>
                </c:pt>
                <c:pt idx="1">
                  <c:v>Gum</c:v>
                </c:pt>
                <c:pt idx="2">
                  <c:v>Candy</c:v>
                </c:pt>
              </c:strCache>
            </c:strRef>
          </c:cat>
          <c:val>
            <c:numRef>
              <c:f>Sheet1!$B$2:$B$4</c:f>
              <c:numCache>
                <c:formatCode>0%</c:formatCode>
                <c:ptCount val="3"/>
                <c:pt idx="0">
                  <c:v>0.46</c:v>
                </c:pt>
                <c:pt idx="1">
                  <c:v>0.33</c:v>
                </c:pt>
                <c:pt idx="2">
                  <c:v>0.21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Savings ($ millions)</c:v>
                </c:pt>
              </c:strCache>
            </c:strRef>
          </c:tx>
          <c:dPt>
            <c:idx val="0"/>
            <c:bubble3D val="0"/>
            <c:spPr>
              <a:solidFill>
                <a:schemeClr val="accent1"/>
              </a:solidFill>
              <a:ln w="19050">
                <a:solidFill>
                  <a:schemeClr val="lt1"/>
                </a:solidFill>
              </a:ln>
              <a:effectLst/>
            </c:spPr>
          </c:dPt>
          <c:dPt>
            <c:idx val="1"/>
            <c:bubble3D val="0"/>
            <c:spPr>
              <a:solidFill>
                <a:schemeClr val="accent5">
                  <a:lumMod val="60000"/>
                  <a:lumOff val="40000"/>
                </a:schemeClr>
              </a:solidFill>
              <a:ln w="19050">
                <a:solidFill>
                  <a:schemeClr val="lt1"/>
                </a:solidFill>
              </a:ln>
              <a:effectLst/>
            </c:spPr>
          </c:dPt>
          <c:dPt>
            <c:idx val="2"/>
            <c:bubble3D val="0"/>
            <c:spPr>
              <a:solidFill>
                <a:schemeClr val="accent3"/>
              </a:solidFill>
              <a:ln w="19050">
                <a:solidFill>
                  <a:schemeClr val="lt1"/>
                </a:solidFill>
              </a:ln>
              <a:effectLst/>
            </c:spPr>
          </c:dPt>
          <c:dLbls>
            <c:dLbl>
              <c:idx val="0"/>
              <c:layout>
                <c:manualLayout>
                  <c:x val="0.0809313075056304"/>
                  <c:y val="-0.157445856291605"/>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153755483361783"/>
                      <c:h val="0.102794588698924"/>
                    </c:manualLayout>
                  </c15:layout>
                </c:ext>
              </c:extLst>
            </c:dLbl>
            <c:dLbl>
              <c:idx val="1"/>
              <c:layout/>
              <c:dLblPos val="outEnd"/>
              <c:showLegendKey val="0"/>
              <c:showVal val="1"/>
              <c:showCatName val="1"/>
              <c:showSerName val="0"/>
              <c:showPercent val="0"/>
              <c:showBubbleSize val="0"/>
              <c:extLst>
                <c:ext xmlns:c15="http://schemas.microsoft.com/office/drawing/2012/chart" uri="{CE6537A1-D6FC-4f65-9D91-7224C49458BB}">
                  <c15:layout>
                    <c:manualLayout>
                      <c:w val="0.15358489968427"/>
                      <c:h val="0.136680028074123"/>
                    </c:manualLayout>
                  </c15:layout>
                </c:ext>
              </c:extLst>
            </c:dLbl>
            <c:dLbl>
              <c:idx val="2"/>
              <c:layout>
                <c:manualLayout>
                  <c:x val="-0.0809312202105557"/>
                  <c:y val="-0.0341131655522517"/>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31832148543756"/>
                      <c:h val="0.137176197298394"/>
                    </c:manualLayout>
                  </c15:layout>
                </c:ext>
              </c:extLst>
            </c:dLbl>
            <c:spPr>
              <a:noFill/>
              <a:ln>
                <a:solidFill>
                  <a:schemeClr val="bg1">
                    <a:alpha val="0"/>
                  </a:schemeClr>
                </a:solidFill>
              </a:ln>
              <a:effectLst/>
            </c:spPr>
            <c:txPr>
              <a:bodyPr rot="0" spcFirstLastPara="1" vertOverflow="overflow" horzOverflow="overflow" vert="horz" wrap="square" lIns="38100" tIns="19050" rIns="38100" bIns="19050" anchor="ctr" anchorCtr="1">
                <a:noAutofit/>
              </a:bodyPr>
              <a:lstStyle/>
              <a:p>
                <a:pPr>
                  <a:defRPr sz="1500" b="0" i="0" u="none" strike="noStrike" kern="1200" baseline="0">
                    <a:solidFill>
                      <a:schemeClr val="tx1"/>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Operational Cost</c:v>
                </c:pt>
                <c:pt idx="1">
                  <c:v>General and Administrative cost </c:v>
                </c:pt>
                <c:pt idx="2">
                  <c:v>Marketing and Selling cost </c:v>
                </c:pt>
              </c:strCache>
            </c:strRef>
          </c:cat>
          <c:val>
            <c:numRef>
              <c:f>Sheet1!$B$2:$B$4</c:f>
              <c:numCache>
                <c:formatCode>_-[$$-409]* #,##0_ ;_-[$$-409]* \-#,##0\ ;_-[$$-409]* "-"_ ;_-@_ </c:formatCode>
                <c:ptCount val="3"/>
                <c:pt idx="0">
                  <c:v>3.0E8</c:v>
                </c:pt>
                <c:pt idx="1">
                  <c:v>2.5E8</c:v>
                </c:pt>
                <c:pt idx="2">
                  <c:v>1.25E8</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418333340415"/>
          <c:y val="0.15883334728488"/>
          <c:w val="0.65980333335495"/>
          <c:h val="0.799309574526589"/>
        </c:manualLayout>
      </c:layout>
      <c:pieChart>
        <c:varyColors val="1"/>
        <c:ser>
          <c:idx val="0"/>
          <c:order val="0"/>
          <c:tx>
            <c:strRef>
              <c:f>Sheet1!$B$1</c:f>
              <c:strCache>
                <c:ptCount val="1"/>
                <c:pt idx="0">
                  <c:v>Global Market Share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dLbl>
              <c:idx val="2"/>
              <c:layout>
                <c:manualLayout>
                  <c:x val="0.152492590153137"/>
                  <c:y val="-0.0650253846416234"/>
                </c:manualLayout>
              </c:layout>
              <c:showLegendKey val="0"/>
              <c:showVal val="1"/>
              <c:showCatName val="1"/>
              <c:showSerName val="0"/>
              <c:showPercent val="0"/>
              <c:showBubbleSize val="0"/>
              <c:extLst>
                <c:ext xmlns:c15="http://schemas.microsoft.com/office/drawing/2012/chart" uri="{CE6537A1-D6FC-4f65-9D91-7224C49458BB}">
                  <c15:layout/>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Sheet1!$A$2:$A$7</c:f>
              <c:strCache>
                <c:ptCount val="5"/>
                <c:pt idx="0">
                  <c:v>Kraft Foods</c:v>
                </c:pt>
                <c:pt idx="1">
                  <c:v>Mars</c:v>
                </c:pt>
                <c:pt idx="2">
                  <c:v>Hershey's</c:v>
                </c:pt>
                <c:pt idx="3">
                  <c:v>Nestle</c:v>
                </c:pt>
                <c:pt idx="4">
                  <c:v>Ferrero</c:v>
                </c:pt>
              </c:strCache>
            </c:strRef>
          </c:cat>
          <c:val>
            <c:numRef>
              <c:f>Sheet1!$B$2:$B$7</c:f>
              <c:numCache>
                <c:formatCode>General</c:formatCode>
                <c:ptCount val="6"/>
                <c:pt idx="0">
                  <c:v>14.4</c:v>
                </c:pt>
                <c:pt idx="1">
                  <c:v>13.1</c:v>
                </c:pt>
                <c:pt idx="2">
                  <c:v>4.1</c:v>
                </c:pt>
                <c:pt idx="3">
                  <c:v>7.7</c:v>
                </c:pt>
                <c:pt idx="4">
                  <c:v>5.0</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418333340415"/>
          <c:y val="0.15883334728488"/>
          <c:w val="0.65980333335495"/>
          <c:h val="0.799309574526589"/>
        </c:manualLayout>
      </c:layout>
      <c:pieChart>
        <c:varyColors val="1"/>
        <c:ser>
          <c:idx val="0"/>
          <c:order val="0"/>
          <c:tx>
            <c:strRef>
              <c:f>Sheet1!$B$1</c:f>
              <c:strCache>
                <c:ptCount val="1"/>
                <c:pt idx="0">
                  <c:v>Global Market Share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Lbls>
            <c:dLbl>
              <c:idx val="2"/>
              <c:layout>
                <c:manualLayout>
                  <c:x val="-0.162522857860938"/>
                  <c:y val="-0.161617933255955"/>
                </c:manualLayout>
              </c:layout>
              <c:showLegendKey val="0"/>
              <c:showVal val="1"/>
              <c:showCatName val="1"/>
              <c:showSerName val="0"/>
              <c:showPercent val="0"/>
              <c:showBubbleSize val="0"/>
              <c:extLst>
                <c:ext xmlns:c15="http://schemas.microsoft.com/office/drawing/2012/chart" uri="{CE6537A1-D6FC-4f65-9D91-7224C49458BB}">
                  <c15:layout/>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ext>
            </c:extLst>
          </c:dLbls>
          <c:cat>
            <c:strRef>
              <c:f>Sheet1!$A$2:$A$7</c:f>
              <c:strCache>
                <c:ptCount val="6"/>
                <c:pt idx="0">
                  <c:v>Kraft Foods</c:v>
                </c:pt>
                <c:pt idx="1">
                  <c:v>Mars</c:v>
                </c:pt>
                <c:pt idx="2">
                  <c:v>Uniliver</c:v>
                </c:pt>
                <c:pt idx="3">
                  <c:v>Nestle</c:v>
                </c:pt>
                <c:pt idx="4">
                  <c:v>Danone</c:v>
                </c:pt>
                <c:pt idx="5">
                  <c:v>Pepsico</c:v>
                </c:pt>
              </c:strCache>
            </c:strRef>
          </c:cat>
          <c:val>
            <c:numRef>
              <c:f>Sheet1!$B$2:$B$7</c:f>
              <c:numCache>
                <c:formatCode>General</c:formatCode>
                <c:ptCount val="6"/>
                <c:pt idx="0">
                  <c:v>2.4</c:v>
                </c:pt>
                <c:pt idx="1">
                  <c:v>1.3</c:v>
                </c:pt>
                <c:pt idx="2">
                  <c:v>2.0</c:v>
                </c:pt>
                <c:pt idx="3">
                  <c:v>3.1</c:v>
                </c:pt>
                <c:pt idx="4">
                  <c:v>1.3</c:v>
                </c:pt>
                <c:pt idx="5">
                  <c:v>1.8</c:v>
                </c:pt>
              </c:numCache>
            </c:numRef>
          </c:val>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3CA08-DEE6-4DB8-B7B6-37C2002FBCDD}"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GB"/>
        </a:p>
      </dgm:t>
    </dgm:pt>
    <dgm:pt modelId="{E5947C89-4BEF-4ED4-AEF2-914F7CB44A5B}">
      <dgm:prSet phldrT="[Text]"/>
      <dgm:spPr/>
      <dgm:t>
        <a:bodyPr/>
        <a:lstStyle/>
        <a:p>
          <a:r>
            <a:rPr lang="en-GB" dirty="0" smtClean="0"/>
            <a:t>BCG Matrix</a:t>
          </a:r>
          <a:endParaRPr lang="en-GB" dirty="0"/>
        </a:p>
      </dgm:t>
    </dgm:pt>
    <dgm:pt modelId="{288A535A-33ED-4278-987F-A1FC85BEA628}" type="parTrans" cxnId="{5A0A5001-43BF-40D6-8B69-0B3296049C24}">
      <dgm:prSet/>
      <dgm:spPr/>
      <dgm:t>
        <a:bodyPr/>
        <a:lstStyle/>
        <a:p>
          <a:endParaRPr lang="en-GB"/>
        </a:p>
      </dgm:t>
    </dgm:pt>
    <dgm:pt modelId="{AE1DA147-7765-4675-9502-A7852473AF3E}" type="sibTrans" cxnId="{5A0A5001-43BF-40D6-8B69-0B3296049C24}">
      <dgm:prSet/>
      <dgm:spPr/>
      <dgm:t>
        <a:bodyPr/>
        <a:lstStyle/>
        <a:p>
          <a:endParaRPr lang="en-GB"/>
        </a:p>
      </dgm:t>
    </dgm:pt>
    <dgm:pt modelId="{6FC6B899-38A0-4389-A791-4CCC7059815D}">
      <dgm:prSet phldrT="[Text]" custT="1"/>
      <dgm:spPr/>
      <dgm:t>
        <a:bodyPr/>
        <a:lstStyle/>
        <a:p>
          <a:pPr algn="ctr"/>
          <a:r>
            <a:rPr lang="en-GB" sz="2000" b="1" u="sng" dirty="0" smtClean="0">
              <a:solidFill>
                <a:srgbClr val="FF0000"/>
              </a:solidFill>
            </a:rPr>
            <a:t>STARS</a:t>
          </a:r>
        </a:p>
        <a:p>
          <a:pPr algn="ctr"/>
          <a:r>
            <a:rPr lang="en-GB" sz="1600" b="1" i="1" dirty="0" smtClean="0">
              <a:solidFill>
                <a:schemeClr val="bg1"/>
              </a:solidFill>
            </a:rPr>
            <a:t>Oreo Biscuits</a:t>
          </a:r>
        </a:p>
        <a:p>
          <a:pPr algn="ctr"/>
          <a:r>
            <a:rPr lang="en-GB" sz="1600" b="1" i="1" dirty="0" smtClean="0">
              <a:solidFill>
                <a:schemeClr val="bg1"/>
              </a:solidFill>
            </a:rPr>
            <a:t>Cadbury Diary Milk</a:t>
          </a:r>
        </a:p>
        <a:p>
          <a:pPr algn="ctr"/>
          <a:r>
            <a:rPr lang="en-GB" sz="1600" b="1" i="1" dirty="0" smtClean="0">
              <a:solidFill>
                <a:schemeClr val="bg1"/>
              </a:solidFill>
            </a:rPr>
            <a:t>Oscar Mayer Hotdogs</a:t>
          </a:r>
        </a:p>
        <a:p>
          <a:pPr algn="ctr"/>
          <a:r>
            <a:rPr lang="en-GB" sz="1600" b="1" i="1" dirty="0" smtClean="0">
              <a:solidFill>
                <a:schemeClr val="bg1"/>
              </a:solidFill>
            </a:rPr>
            <a:t>Trident Gums</a:t>
          </a:r>
          <a:endParaRPr lang="en-GB" sz="1600" b="1" i="1" dirty="0">
            <a:solidFill>
              <a:schemeClr val="bg1"/>
            </a:solidFill>
          </a:endParaRPr>
        </a:p>
      </dgm:t>
    </dgm:pt>
    <dgm:pt modelId="{71A6062A-1A28-4466-89FF-D624720D3B85}" type="parTrans" cxnId="{E6D740B4-255C-44A3-AD15-0788F6A363AE}">
      <dgm:prSet/>
      <dgm:spPr/>
      <dgm:t>
        <a:bodyPr/>
        <a:lstStyle/>
        <a:p>
          <a:endParaRPr lang="en-GB"/>
        </a:p>
      </dgm:t>
    </dgm:pt>
    <dgm:pt modelId="{16E6EAC7-9CD3-4819-8FB5-E3DCB934993B}" type="sibTrans" cxnId="{E6D740B4-255C-44A3-AD15-0788F6A363AE}">
      <dgm:prSet/>
      <dgm:spPr/>
      <dgm:t>
        <a:bodyPr/>
        <a:lstStyle/>
        <a:p>
          <a:endParaRPr lang="en-GB"/>
        </a:p>
      </dgm:t>
    </dgm:pt>
    <dgm:pt modelId="{3EC302D9-9BA5-461B-ADF3-EF788F236F39}">
      <dgm:prSet phldrT="[Text]" custT="1"/>
      <dgm:spPr/>
      <dgm:t>
        <a:bodyPr/>
        <a:lstStyle/>
        <a:p>
          <a:pPr algn="ctr"/>
          <a:endParaRPr lang="en-GB" sz="2000" b="1" u="sng" dirty="0" smtClean="0">
            <a:solidFill>
              <a:srgbClr val="FF0000"/>
            </a:solidFill>
          </a:endParaRPr>
        </a:p>
        <a:p>
          <a:pPr algn="ctr"/>
          <a:r>
            <a:rPr lang="en-GB" sz="2000" b="1" u="sng" dirty="0" smtClean="0">
              <a:solidFill>
                <a:srgbClr val="FF0000"/>
              </a:solidFill>
            </a:rPr>
            <a:t>QUESTION MARKS</a:t>
          </a:r>
        </a:p>
        <a:p>
          <a:pPr algn="ctr"/>
          <a:r>
            <a:rPr lang="en-GB" sz="1600" b="1" i="1" dirty="0" err="1" smtClean="0">
              <a:solidFill>
                <a:schemeClr val="bg1"/>
              </a:solidFill>
            </a:rPr>
            <a:t>Homestyle</a:t>
          </a:r>
          <a:r>
            <a:rPr lang="en-GB" sz="1600" b="1" i="1" dirty="0" smtClean="0">
              <a:solidFill>
                <a:schemeClr val="bg1"/>
              </a:solidFill>
            </a:rPr>
            <a:t> Deluxe Mac and Cheese</a:t>
          </a:r>
        </a:p>
        <a:p>
          <a:pPr algn="ctr"/>
          <a:r>
            <a:rPr lang="en-GB" sz="1600" b="1" i="1" dirty="0" smtClean="0">
              <a:solidFill>
                <a:schemeClr val="bg1"/>
              </a:solidFill>
            </a:rPr>
            <a:t>Corn Nut</a:t>
          </a:r>
        </a:p>
        <a:p>
          <a:pPr algn="ctr"/>
          <a:r>
            <a:rPr lang="en-GB" sz="1600" b="1" i="1" dirty="0" smtClean="0">
              <a:solidFill>
                <a:schemeClr val="bg1"/>
              </a:solidFill>
            </a:rPr>
            <a:t>Stride Shift Gums</a:t>
          </a:r>
        </a:p>
        <a:p>
          <a:pPr algn="l"/>
          <a:endParaRPr lang="en-GB" sz="1600" b="1" i="1" dirty="0">
            <a:solidFill>
              <a:schemeClr val="bg1"/>
            </a:solidFill>
          </a:endParaRPr>
        </a:p>
      </dgm:t>
    </dgm:pt>
    <dgm:pt modelId="{3D3F78FF-25D1-4DDF-B40D-62B6F5FDEDB9}" type="parTrans" cxnId="{830CAC77-BFC2-47D5-BD63-4B415CAC20FA}">
      <dgm:prSet/>
      <dgm:spPr/>
      <dgm:t>
        <a:bodyPr/>
        <a:lstStyle/>
        <a:p>
          <a:endParaRPr lang="en-GB"/>
        </a:p>
      </dgm:t>
    </dgm:pt>
    <dgm:pt modelId="{7267D268-D672-494A-BC22-8E127833B5B1}" type="sibTrans" cxnId="{830CAC77-BFC2-47D5-BD63-4B415CAC20FA}">
      <dgm:prSet/>
      <dgm:spPr/>
      <dgm:t>
        <a:bodyPr/>
        <a:lstStyle/>
        <a:p>
          <a:endParaRPr lang="en-GB"/>
        </a:p>
      </dgm:t>
    </dgm:pt>
    <dgm:pt modelId="{6BA560A8-66DD-49C3-B4F0-9AACB727E120}">
      <dgm:prSet phldrT="[Text]" custT="1"/>
      <dgm:spPr/>
      <dgm:t>
        <a:bodyPr/>
        <a:lstStyle/>
        <a:p>
          <a:pPr algn="ctr"/>
          <a:r>
            <a:rPr lang="en-GB" sz="2000" b="1" u="sng" dirty="0" smtClean="0">
              <a:solidFill>
                <a:srgbClr val="FF0000"/>
              </a:solidFill>
            </a:rPr>
            <a:t>CASH COWS</a:t>
          </a:r>
        </a:p>
        <a:p>
          <a:pPr algn="ctr"/>
          <a:r>
            <a:rPr lang="en-GB" sz="1800" b="1" i="1" dirty="0" smtClean="0"/>
            <a:t>Tang Powdered Beverages</a:t>
          </a:r>
        </a:p>
        <a:p>
          <a:pPr algn="ctr"/>
          <a:r>
            <a:rPr lang="en-GB" sz="1800" b="1" i="1" dirty="0" smtClean="0"/>
            <a:t>Jacobs Coffee</a:t>
          </a:r>
        </a:p>
        <a:p>
          <a:pPr algn="ctr"/>
          <a:r>
            <a:rPr lang="en-GB" sz="1800" b="1" i="1" dirty="0" smtClean="0"/>
            <a:t>A1 Steak Sauce</a:t>
          </a:r>
        </a:p>
        <a:p>
          <a:pPr algn="ctr"/>
          <a:r>
            <a:rPr lang="en-GB" sz="1800" b="1" i="1" dirty="0" smtClean="0"/>
            <a:t>Philadelphia Cream Cheese</a:t>
          </a:r>
        </a:p>
        <a:p>
          <a:pPr algn="ctr"/>
          <a:endParaRPr lang="en-GB" sz="1300" dirty="0"/>
        </a:p>
      </dgm:t>
    </dgm:pt>
    <dgm:pt modelId="{40C969B4-2A3D-4386-9454-B0247360A506}" type="parTrans" cxnId="{085D20DA-79D2-4B47-972E-741FBEC344CB}">
      <dgm:prSet/>
      <dgm:spPr/>
      <dgm:t>
        <a:bodyPr/>
        <a:lstStyle/>
        <a:p>
          <a:endParaRPr lang="en-GB"/>
        </a:p>
      </dgm:t>
    </dgm:pt>
    <dgm:pt modelId="{E26353CD-4027-47B2-AE79-606E06BBC973}" type="sibTrans" cxnId="{085D20DA-79D2-4B47-972E-741FBEC344CB}">
      <dgm:prSet/>
      <dgm:spPr/>
      <dgm:t>
        <a:bodyPr/>
        <a:lstStyle/>
        <a:p>
          <a:endParaRPr lang="en-GB"/>
        </a:p>
      </dgm:t>
    </dgm:pt>
    <dgm:pt modelId="{DD830047-CCC5-4C8D-A99E-C073DF696F50}">
      <dgm:prSet phldrT="[Text]" custT="1"/>
      <dgm:spPr/>
      <dgm:t>
        <a:bodyPr/>
        <a:lstStyle/>
        <a:p>
          <a:pPr algn="ctr"/>
          <a:endParaRPr lang="en-GB" sz="2000" b="1" u="sng" dirty="0" smtClean="0">
            <a:solidFill>
              <a:srgbClr val="FF0000"/>
            </a:solidFill>
          </a:endParaRPr>
        </a:p>
        <a:p>
          <a:pPr algn="ctr"/>
          <a:r>
            <a:rPr lang="en-GB" sz="2000" b="1" u="sng" dirty="0" smtClean="0">
              <a:solidFill>
                <a:srgbClr val="FF0000"/>
              </a:solidFill>
            </a:rPr>
            <a:t>DOGS</a:t>
          </a:r>
        </a:p>
        <a:p>
          <a:pPr algn="ctr"/>
          <a:r>
            <a:rPr lang="en-GB" sz="1800" b="1" i="1" dirty="0" smtClean="0"/>
            <a:t>Bull’s Eye Barbeque Sauces</a:t>
          </a:r>
        </a:p>
        <a:p>
          <a:pPr algn="ctr"/>
          <a:r>
            <a:rPr lang="en-GB" sz="1800" b="1" i="1" dirty="0" err="1" smtClean="0"/>
            <a:t>Saimaza</a:t>
          </a:r>
          <a:r>
            <a:rPr lang="en-GB" sz="1800" b="1" i="1" dirty="0" smtClean="0"/>
            <a:t> Natural Ground Coffee</a:t>
          </a:r>
        </a:p>
        <a:p>
          <a:pPr algn="l"/>
          <a:endParaRPr lang="en-GB" sz="1800" b="1" i="1" dirty="0" smtClean="0"/>
        </a:p>
        <a:p>
          <a:pPr algn="l"/>
          <a:endParaRPr lang="en-GB" sz="1800" b="1" i="1" dirty="0" smtClean="0"/>
        </a:p>
        <a:p>
          <a:pPr algn="ctr"/>
          <a:endParaRPr lang="en-GB" sz="1900" dirty="0"/>
        </a:p>
      </dgm:t>
    </dgm:pt>
    <dgm:pt modelId="{46A49DDD-B2CB-4E19-BF9D-597CC83953D1}" type="parTrans" cxnId="{368E6057-72D7-4031-913A-6EA5DB54DFF4}">
      <dgm:prSet/>
      <dgm:spPr/>
      <dgm:t>
        <a:bodyPr/>
        <a:lstStyle/>
        <a:p>
          <a:endParaRPr lang="en-GB"/>
        </a:p>
      </dgm:t>
    </dgm:pt>
    <dgm:pt modelId="{A0E2BAF0-EDAD-4035-930E-AC65DFFF2049}" type="sibTrans" cxnId="{368E6057-72D7-4031-913A-6EA5DB54DFF4}">
      <dgm:prSet/>
      <dgm:spPr/>
      <dgm:t>
        <a:bodyPr/>
        <a:lstStyle/>
        <a:p>
          <a:endParaRPr lang="en-GB"/>
        </a:p>
      </dgm:t>
    </dgm:pt>
    <dgm:pt modelId="{642F9B96-3E05-4DBB-AC8E-4F1E07E80F6E}" type="pres">
      <dgm:prSet presAssocID="{5FA3CA08-DEE6-4DB8-B7B6-37C2002FBCDD}" presName="diagram" presStyleCnt="0">
        <dgm:presLayoutVars>
          <dgm:chMax val="1"/>
          <dgm:dir/>
          <dgm:animLvl val="ctr"/>
          <dgm:resizeHandles val="exact"/>
        </dgm:presLayoutVars>
      </dgm:prSet>
      <dgm:spPr/>
      <dgm:t>
        <a:bodyPr/>
        <a:lstStyle/>
        <a:p>
          <a:endParaRPr lang="en-GB"/>
        </a:p>
      </dgm:t>
    </dgm:pt>
    <dgm:pt modelId="{73BA1E33-DA1A-426B-BD62-A7E394491AD0}" type="pres">
      <dgm:prSet presAssocID="{5FA3CA08-DEE6-4DB8-B7B6-37C2002FBCDD}" presName="matrix" presStyleCnt="0"/>
      <dgm:spPr/>
    </dgm:pt>
    <dgm:pt modelId="{0B57A729-3319-472F-B940-DBC768DD0C61}" type="pres">
      <dgm:prSet presAssocID="{5FA3CA08-DEE6-4DB8-B7B6-37C2002FBCDD}" presName="tile1" presStyleLbl="node1" presStyleIdx="0" presStyleCnt="4"/>
      <dgm:spPr/>
      <dgm:t>
        <a:bodyPr/>
        <a:lstStyle/>
        <a:p>
          <a:endParaRPr lang="en-GB"/>
        </a:p>
      </dgm:t>
    </dgm:pt>
    <dgm:pt modelId="{045FBD92-D6E3-422C-8E82-2294E64B59D2}" type="pres">
      <dgm:prSet presAssocID="{5FA3CA08-DEE6-4DB8-B7B6-37C2002FBCDD}" presName="tile1text" presStyleLbl="node1" presStyleIdx="0" presStyleCnt="4">
        <dgm:presLayoutVars>
          <dgm:chMax val="0"/>
          <dgm:chPref val="0"/>
          <dgm:bulletEnabled val="1"/>
        </dgm:presLayoutVars>
      </dgm:prSet>
      <dgm:spPr/>
      <dgm:t>
        <a:bodyPr/>
        <a:lstStyle/>
        <a:p>
          <a:endParaRPr lang="en-GB"/>
        </a:p>
      </dgm:t>
    </dgm:pt>
    <dgm:pt modelId="{6F150C13-57D8-467D-8C05-543732638F41}" type="pres">
      <dgm:prSet presAssocID="{5FA3CA08-DEE6-4DB8-B7B6-37C2002FBCDD}" presName="tile2" presStyleLbl="node1" presStyleIdx="1" presStyleCnt="4"/>
      <dgm:spPr/>
      <dgm:t>
        <a:bodyPr/>
        <a:lstStyle/>
        <a:p>
          <a:endParaRPr lang="en-GB"/>
        </a:p>
      </dgm:t>
    </dgm:pt>
    <dgm:pt modelId="{79664F95-C2CB-4170-A38E-E50A2A2115E4}" type="pres">
      <dgm:prSet presAssocID="{5FA3CA08-DEE6-4DB8-B7B6-37C2002FBCDD}" presName="tile2text" presStyleLbl="node1" presStyleIdx="1" presStyleCnt="4">
        <dgm:presLayoutVars>
          <dgm:chMax val="0"/>
          <dgm:chPref val="0"/>
          <dgm:bulletEnabled val="1"/>
        </dgm:presLayoutVars>
      </dgm:prSet>
      <dgm:spPr/>
      <dgm:t>
        <a:bodyPr/>
        <a:lstStyle/>
        <a:p>
          <a:endParaRPr lang="en-GB"/>
        </a:p>
      </dgm:t>
    </dgm:pt>
    <dgm:pt modelId="{E2476FE4-769F-4C61-BA95-A87F4E8C0FB2}" type="pres">
      <dgm:prSet presAssocID="{5FA3CA08-DEE6-4DB8-B7B6-37C2002FBCDD}" presName="tile3" presStyleLbl="node1" presStyleIdx="2" presStyleCnt="4"/>
      <dgm:spPr/>
      <dgm:t>
        <a:bodyPr/>
        <a:lstStyle/>
        <a:p>
          <a:endParaRPr lang="en-GB"/>
        </a:p>
      </dgm:t>
    </dgm:pt>
    <dgm:pt modelId="{00577087-253C-4BF0-B28A-F199D0E5446F}" type="pres">
      <dgm:prSet presAssocID="{5FA3CA08-DEE6-4DB8-B7B6-37C2002FBCDD}" presName="tile3text" presStyleLbl="node1" presStyleIdx="2" presStyleCnt="4">
        <dgm:presLayoutVars>
          <dgm:chMax val="0"/>
          <dgm:chPref val="0"/>
          <dgm:bulletEnabled val="1"/>
        </dgm:presLayoutVars>
      </dgm:prSet>
      <dgm:spPr/>
      <dgm:t>
        <a:bodyPr/>
        <a:lstStyle/>
        <a:p>
          <a:endParaRPr lang="en-GB"/>
        </a:p>
      </dgm:t>
    </dgm:pt>
    <dgm:pt modelId="{72261FBF-14CB-4CEE-B045-32F1A806717E}" type="pres">
      <dgm:prSet presAssocID="{5FA3CA08-DEE6-4DB8-B7B6-37C2002FBCDD}" presName="tile4" presStyleLbl="node1" presStyleIdx="3" presStyleCnt="4"/>
      <dgm:spPr/>
      <dgm:t>
        <a:bodyPr/>
        <a:lstStyle/>
        <a:p>
          <a:endParaRPr lang="en-GB"/>
        </a:p>
      </dgm:t>
    </dgm:pt>
    <dgm:pt modelId="{66444103-3C99-4E66-92FF-FB2C197557DA}" type="pres">
      <dgm:prSet presAssocID="{5FA3CA08-DEE6-4DB8-B7B6-37C2002FBCDD}" presName="tile4text" presStyleLbl="node1" presStyleIdx="3" presStyleCnt="4">
        <dgm:presLayoutVars>
          <dgm:chMax val="0"/>
          <dgm:chPref val="0"/>
          <dgm:bulletEnabled val="1"/>
        </dgm:presLayoutVars>
      </dgm:prSet>
      <dgm:spPr/>
      <dgm:t>
        <a:bodyPr/>
        <a:lstStyle/>
        <a:p>
          <a:endParaRPr lang="en-GB"/>
        </a:p>
      </dgm:t>
    </dgm:pt>
    <dgm:pt modelId="{DE762390-33BC-4DB1-8B11-396388285A3C}" type="pres">
      <dgm:prSet presAssocID="{5FA3CA08-DEE6-4DB8-B7B6-37C2002FBCDD}" presName="centerTile" presStyleLbl="fgShp" presStyleIdx="0" presStyleCnt="1">
        <dgm:presLayoutVars>
          <dgm:chMax val="0"/>
          <dgm:chPref val="0"/>
        </dgm:presLayoutVars>
      </dgm:prSet>
      <dgm:spPr/>
      <dgm:t>
        <a:bodyPr/>
        <a:lstStyle/>
        <a:p>
          <a:endParaRPr lang="en-GB"/>
        </a:p>
      </dgm:t>
    </dgm:pt>
  </dgm:ptLst>
  <dgm:cxnLst>
    <dgm:cxn modelId="{059BAF9E-CB6B-5D44-A65E-35257C165C6B}" type="presOf" srcId="{6BA560A8-66DD-49C3-B4F0-9AACB727E120}" destId="{E2476FE4-769F-4C61-BA95-A87F4E8C0FB2}" srcOrd="0" destOrd="0" presId="urn:microsoft.com/office/officeart/2005/8/layout/matrix1"/>
    <dgm:cxn modelId="{F648458E-3EDE-0E49-A230-6F1E83CC2ED4}" type="presOf" srcId="{6FC6B899-38A0-4389-A791-4CCC7059815D}" destId="{0B57A729-3319-472F-B940-DBC768DD0C61}" srcOrd="0" destOrd="0" presId="urn:microsoft.com/office/officeart/2005/8/layout/matrix1"/>
    <dgm:cxn modelId="{7046A937-1C26-DA47-882B-A58909525201}" type="presOf" srcId="{5FA3CA08-DEE6-4DB8-B7B6-37C2002FBCDD}" destId="{642F9B96-3E05-4DBB-AC8E-4F1E07E80F6E}" srcOrd="0" destOrd="0" presId="urn:microsoft.com/office/officeart/2005/8/layout/matrix1"/>
    <dgm:cxn modelId="{65DFB8A2-03A5-6740-BDC7-507015E1F582}" type="presOf" srcId="{E5947C89-4BEF-4ED4-AEF2-914F7CB44A5B}" destId="{DE762390-33BC-4DB1-8B11-396388285A3C}" srcOrd="0" destOrd="0" presId="urn:microsoft.com/office/officeart/2005/8/layout/matrix1"/>
    <dgm:cxn modelId="{73D51DDD-0B82-3843-8721-ED9C7A1DA7C7}" type="presOf" srcId="{3EC302D9-9BA5-461B-ADF3-EF788F236F39}" destId="{79664F95-C2CB-4170-A38E-E50A2A2115E4}" srcOrd="1" destOrd="0" presId="urn:microsoft.com/office/officeart/2005/8/layout/matrix1"/>
    <dgm:cxn modelId="{E54D536C-EFC6-0242-8592-BF08DB6B7B96}" type="presOf" srcId="{6BA560A8-66DD-49C3-B4F0-9AACB727E120}" destId="{00577087-253C-4BF0-B28A-F199D0E5446F}" srcOrd="1" destOrd="0" presId="urn:microsoft.com/office/officeart/2005/8/layout/matrix1"/>
    <dgm:cxn modelId="{C41E6C28-F64C-3B4A-AA4E-505ADF663C29}" type="presOf" srcId="{DD830047-CCC5-4C8D-A99E-C073DF696F50}" destId="{66444103-3C99-4E66-92FF-FB2C197557DA}" srcOrd="1" destOrd="0" presId="urn:microsoft.com/office/officeart/2005/8/layout/matrix1"/>
    <dgm:cxn modelId="{E6D740B4-255C-44A3-AD15-0788F6A363AE}" srcId="{E5947C89-4BEF-4ED4-AEF2-914F7CB44A5B}" destId="{6FC6B899-38A0-4389-A791-4CCC7059815D}" srcOrd="0" destOrd="0" parTransId="{71A6062A-1A28-4466-89FF-D624720D3B85}" sibTransId="{16E6EAC7-9CD3-4819-8FB5-E3DCB934993B}"/>
    <dgm:cxn modelId="{7F764A19-6DC6-3F45-A7EB-12CAE23E7EC5}" type="presOf" srcId="{3EC302D9-9BA5-461B-ADF3-EF788F236F39}" destId="{6F150C13-57D8-467D-8C05-543732638F41}" srcOrd="0" destOrd="0" presId="urn:microsoft.com/office/officeart/2005/8/layout/matrix1"/>
    <dgm:cxn modelId="{5A0A5001-43BF-40D6-8B69-0B3296049C24}" srcId="{5FA3CA08-DEE6-4DB8-B7B6-37C2002FBCDD}" destId="{E5947C89-4BEF-4ED4-AEF2-914F7CB44A5B}" srcOrd="0" destOrd="0" parTransId="{288A535A-33ED-4278-987F-A1FC85BEA628}" sibTransId="{AE1DA147-7765-4675-9502-A7852473AF3E}"/>
    <dgm:cxn modelId="{830CAC77-BFC2-47D5-BD63-4B415CAC20FA}" srcId="{E5947C89-4BEF-4ED4-AEF2-914F7CB44A5B}" destId="{3EC302D9-9BA5-461B-ADF3-EF788F236F39}" srcOrd="1" destOrd="0" parTransId="{3D3F78FF-25D1-4DDF-B40D-62B6F5FDEDB9}" sibTransId="{7267D268-D672-494A-BC22-8E127833B5B1}"/>
    <dgm:cxn modelId="{6F2498AE-4E24-1348-B94B-E91B6847A6AA}" type="presOf" srcId="{6FC6B899-38A0-4389-A791-4CCC7059815D}" destId="{045FBD92-D6E3-422C-8E82-2294E64B59D2}" srcOrd="1" destOrd="0" presId="urn:microsoft.com/office/officeart/2005/8/layout/matrix1"/>
    <dgm:cxn modelId="{368E6057-72D7-4031-913A-6EA5DB54DFF4}" srcId="{E5947C89-4BEF-4ED4-AEF2-914F7CB44A5B}" destId="{DD830047-CCC5-4C8D-A99E-C073DF696F50}" srcOrd="3" destOrd="0" parTransId="{46A49DDD-B2CB-4E19-BF9D-597CC83953D1}" sibTransId="{A0E2BAF0-EDAD-4035-930E-AC65DFFF2049}"/>
    <dgm:cxn modelId="{085D20DA-79D2-4B47-972E-741FBEC344CB}" srcId="{E5947C89-4BEF-4ED4-AEF2-914F7CB44A5B}" destId="{6BA560A8-66DD-49C3-B4F0-9AACB727E120}" srcOrd="2" destOrd="0" parTransId="{40C969B4-2A3D-4386-9454-B0247360A506}" sibTransId="{E26353CD-4027-47B2-AE79-606E06BBC973}"/>
    <dgm:cxn modelId="{20ED7E43-49C4-A541-8DDE-6A0CBD09AA6A}" type="presOf" srcId="{DD830047-CCC5-4C8D-A99E-C073DF696F50}" destId="{72261FBF-14CB-4CEE-B045-32F1A806717E}" srcOrd="0" destOrd="0" presId="urn:microsoft.com/office/officeart/2005/8/layout/matrix1"/>
    <dgm:cxn modelId="{8C5CA704-889B-044E-9987-62185C01BC0D}" type="presParOf" srcId="{642F9B96-3E05-4DBB-AC8E-4F1E07E80F6E}" destId="{73BA1E33-DA1A-426B-BD62-A7E394491AD0}" srcOrd="0" destOrd="0" presId="urn:microsoft.com/office/officeart/2005/8/layout/matrix1"/>
    <dgm:cxn modelId="{BFEDAEE7-F37E-E64C-A666-F5E338FC8400}" type="presParOf" srcId="{73BA1E33-DA1A-426B-BD62-A7E394491AD0}" destId="{0B57A729-3319-472F-B940-DBC768DD0C61}" srcOrd="0" destOrd="0" presId="urn:microsoft.com/office/officeart/2005/8/layout/matrix1"/>
    <dgm:cxn modelId="{F53BC0B2-ED3A-D640-8A6B-A010EA24C834}" type="presParOf" srcId="{73BA1E33-DA1A-426B-BD62-A7E394491AD0}" destId="{045FBD92-D6E3-422C-8E82-2294E64B59D2}" srcOrd="1" destOrd="0" presId="urn:microsoft.com/office/officeart/2005/8/layout/matrix1"/>
    <dgm:cxn modelId="{1EB1968F-BE34-3E46-BFCD-53AC44162274}" type="presParOf" srcId="{73BA1E33-DA1A-426B-BD62-A7E394491AD0}" destId="{6F150C13-57D8-467D-8C05-543732638F41}" srcOrd="2" destOrd="0" presId="urn:microsoft.com/office/officeart/2005/8/layout/matrix1"/>
    <dgm:cxn modelId="{D2AF2E4F-2193-4440-99D8-DBDA18B5B181}" type="presParOf" srcId="{73BA1E33-DA1A-426B-BD62-A7E394491AD0}" destId="{79664F95-C2CB-4170-A38E-E50A2A2115E4}" srcOrd="3" destOrd="0" presId="urn:microsoft.com/office/officeart/2005/8/layout/matrix1"/>
    <dgm:cxn modelId="{75FFD211-668C-544A-A370-ABE43BD57243}" type="presParOf" srcId="{73BA1E33-DA1A-426B-BD62-A7E394491AD0}" destId="{E2476FE4-769F-4C61-BA95-A87F4E8C0FB2}" srcOrd="4" destOrd="0" presId="urn:microsoft.com/office/officeart/2005/8/layout/matrix1"/>
    <dgm:cxn modelId="{872FBD64-D7F7-7A4C-91AB-85579B914719}" type="presParOf" srcId="{73BA1E33-DA1A-426B-BD62-A7E394491AD0}" destId="{00577087-253C-4BF0-B28A-F199D0E5446F}" srcOrd="5" destOrd="0" presId="urn:microsoft.com/office/officeart/2005/8/layout/matrix1"/>
    <dgm:cxn modelId="{5C77BF54-FA94-3C4C-8C05-FFE89731C507}" type="presParOf" srcId="{73BA1E33-DA1A-426B-BD62-A7E394491AD0}" destId="{72261FBF-14CB-4CEE-B045-32F1A806717E}" srcOrd="6" destOrd="0" presId="urn:microsoft.com/office/officeart/2005/8/layout/matrix1"/>
    <dgm:cxn modelId="{8BFB1467-34A9-D442-B31A-6D1B19FC4544}" type="presParOf" srcId="{73BA1E33-DA1A-426B-BD62-A7E394491AD0}" destId="{66444103-3C99-4E66-92FF-FB2C197557DA}" srcOrd="7" destOrd="0" presId="urn:microsoft.com/office/officeart/2005/8/layout/matrix1"/>
    <dgm:cxn modelId="{817B1A3F-781F-6A49-87BF-6706D6FF15D9}" type="presParOf" srcId="{642F9B96-3E05-4DBB-AC8E-4F1E07E80F6E}" destId="{DE762390-33BC-4DB1-8B11-396388285A3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52E2A1-0908-6A4A-A097-03DDC9411FDA}" type="doc">
      <dgm:prSet loTypeId="urn:microsoft.com/office/officeart/2005/8/layout/chevron1" loCatId="" qsTypeId="urn:microsoft.com/office/officeart/2005/8/quickstyle/simple4" qsCatId="simple" csTypeId="urn:microsoft.com/office/officeart/2005/8/colors/accent1_2" csCatId="accent1" phldr="1"/>
      <dgm:spPr/>
    </dgm:pt>
    <dgm:pt modelId="{B8E60FD6-A3E1-A246-B371-7035CEEE5F66}">
      <dgm:prSet phldrT="[Text]"/>
      <dgm:spPr/>
      <dgm:t>
        <a:bodyPr/>
        <a:lstStyle/>
        <a:p>
          <a:r>
            <a:rPr lang="en-US" dirty="0" smtClean="0"/>
            <a:t>Entering Emerging Markets</a:t>
          </a:r>
          <a:endParaRPr lang="en-US" dirty="0"/>
        </a:p>
      </dgm:t>
    </dgm:pt>
    <dgm:pt modelId="{4EAACC31-6C28-A64A-8226-04CD5BAD52CF}" type="parTrans" cxnId="{68C6CE85-FB3E-B74A-B675-88617EFAD540}">
      <dgm:prSet/>
      <dgm:spPr/>
      <dgm:t>
        <a:bodyPr/>
        <a:lstStyle/>
        <a:p>
          <a:endParaRPr lang="en-US"/>
        </a:p>
      </dgm:t>
    </dgm:pt>
    <dgm:pt modelId="{323542AF-62A3-3B4F-9899-9E481E5011A3}" type="sibTrans" cxnId="{68C6CE85-FB3E-B74A-B675-88617EFAD540}">
      <dgm:prSet/>
      <dgm:spPr/>
      <dgm:t>
        <a:bodyPr/>
        <a:lstStyle/>
        <a:p>
          <a:endParaRPr lang="en-US"/>
        </a:p>
      </dgm:t>
    </dgm:pt>
    <dgm:pt modelId="{DFC5B8C4-CB3F-3943-82CD-B2348F4D69BF}">
      <dgm:prSet/>
      <dgm:spPr/>
      <dgm:t>
        <a:bodyPr/>
        <a:lstStyle/>
        <a:p>
          <a:endParaRPr lang="en-US"/>
        </a:p>
      </dgm:t>
    </dgm:pt>
    <dgm:pt modelId="{8F154FFF-8AD6-184A-ADD1-74C1E0B9E7D2}" type="parTrans" cxnId="{4669DC7B-FEEA-F641-81D7-8CDEB72C66D3}">
      <dgm:prSet/>
      <dgm:spPr/>
    </dgm:pt>
    <dgm:pt modelId="{A97C7BB3-DBC6-4B40-A4C1-175F51F006D3}" type="sibTrans" cxnId="{4669DC7B-FEEA-F641-81D7-8CDEB72C66D3}">
      <dgm:prSet/>
      <dgm:spPr/>
    </dgm:pt>
    <dgm:pt modelId="{C600C233-8CCB-7845-8C75-2A79196462D6}">
      <dgm:prSet/>
      <dgm:spPr/>
      <dgm:t>
        <a:bodyPr/>
        <a:lstStyle/>
        <a:p>
          <a:endParaRPr lang="en-US"/>
        </a:p>
      </dgm:t>
    </dgm:pt>
    <dgm:pt modelId="{30AAF42D-4DDF-4147-A9D5-BEC722A471F2}" type="parTrans" cxnId="{8A62D4DF-BC77-174A-9ECF-6D158E3F5852}">
      <dgm:prSet/>
      <dgm:spPr/>
    </dgm:pt>
    <dgm:pt modelId="{3E696A3F-FF42-4C4B-B83D-C1C3C57EEC02}" type="sibTrans" cxnId="{8A62D4DF-BC77-174A-9ECF-6D158E3F5852}">
      <dgm:prSet/>
      <dgm:spPr/>
    </dgm:pt>
    <dgm:pt modelId="{6AC8DBD9-AA4B-C84F-A885-2484CCFC2910}" type="pres">
      <dgm:prSet presAssocID="{DE52E2A1-0908-6A4A-A097-03DDC9411FDA}" presName="Name0" presStyleCnt="0">
        <dgm:presLayoutVars>
          <dgm:dir/>
          <dgm:animLvl val="lvl"/>
          <dgm:resizeHandles val="exact"/>
        </dgm:presLayoutVars>
      </dgm:prSet>
      <dgm:spPr/>
    </dgm:pt>
    <dgm:pt modelId="{659891DA-F511-C14C-B2ED-5031C439C1A5}" type="pres">
      <dgm:prSet presAssocID="{B8E60FD6-A3E1-A246-B371-7035CEEE5F66}" presName="parTxOnly" presStyleLbl="node1" presStyleIdx="0" presStyleCnt="3">
        <dgm:presLayoutVars>
          <dgm:chMax val="0"/>
          <dgm:chPref val="0"/>
          <dgm:bulletEnabled val="1"/>
        </dgm:presLayoutVars>
      </dgm:prSet>
      <dgm:spPr/>
      <dgm:t>
        <a:bodyPr/>
        <a:lstStyle/>
        <a:p>
          <a:endParaRPr lang="en-US"/>
        </a:p>
      </dgm:t>
    </dgm:pt>
    <dgm:pt modelId="{BB8CE0CC-D3CA-DC4E-98E6-0310B96A0AB0}" type="pres">
      <dgm:prSet presAssocID="{323542AF-62A3-3B4F-9899-9E481E5011A3}" presName="parTxOnlySpace" presStyleCnt="0"/>
      <dgm:spPr/>
    </dgm:pt>
    <dgm:pt modelId="{556D4890-583B-DC42-BABC-829058AB5F61}" type="pres">
      <dgm:prSet presAssocID="{DFC5B8C4-CB3F-3943-82CD-B2348F4D69BF}" presName="parTxOnly" presStyleLbl="node1" presStyleIdx="1" presStyleCnt="3">
        <dgm:presLayoutVars>
          <dgm:chMax val="0"/>
          <dgm:chPref val="0"/>
          <dgm:bulletEnabled val="1"/>
        </dgm:presLayoutVars>
      </dgm:prSet>
      <dgm:spPr/>
      <dgm:t>
        <a:bodyPr/>
        <a:lstStyle/>
        <a:p>
          <a:endParaRPr lang="en-US"/>
        </a:p>
      </dgm:t>
    </dgm:pt>
    <dgm:pt modelId="{EB36B974-8490-1C40-9819-2A3DEBD69A6F}" type="pres">
      <dgm:prSet presAssocID="{A97C7BB3-DBC6-4B40-A4C1-175F51F006D3}" presName="parTxOnlySpace" presStyleCnt="0"/>
      <dgm:spPr/>
    </dgm:pt>
    <dgm:pt modelId="{6D6D89F5-B20E-6D4D-894A-36715A64C7A9}" type="pres">
      <dgm:prSet presAssocID="{C600C233-8CCB-7845-8C75-2A79196462D6}" presName="parTxOnly" presStyleLbl="node1" presStyleIdx="2" presStyleCnt="3">
        <dgm:presLayoutVars>
          <dgm:chMax val="0"/>
          <dgm:chPref val="0"/>
          <dgm:bulletEnabled val="1"/>
        </dgm:presLayoutVars>
      </dgm:prSet>
      <dgm:spPr/>
      <dgm:t>
        <a:bodyPr/>
        <a:lstStyle/>
        <a:p>
          <a:endParaRPr lang="en-US"/>
        </a:p>
      </dgm:t>
    </dgm:pt>
  </dgm:ptLst>
  <dgm:cxnLst>
    <dgm:cxn modelId="{42F80BF1-52D4-E747-A079-C7E6F812B8E6}" type="presOf" srcId="{C600C233-8CCB-7845-8C75-2A79196462D6}" destId="{6D6D89F5-B20E-6D4D-894A-36715A64C7A9}" srcOrd="0" destOrd="0" presId="urn:microsoft.com/office/officeart/2005/8/layout/chevron1"/>
    <dgm:cxn modelId="{58846D03-D1E0-0E43-99A5-FBC697EBB230}" type="presOf" srcId="{DE52E2A1-0908-6A4A-A097-03DDC9411FDA}" destId="{6AC8DBD9-AA4B-C84F-A885-2484CCFC2910}" srcOrd="0" destOrd="0" presId="urn:microsoft.com/office/officeart/2005/8/layout/chevron1"/>
    <dgm:cxn modelId="{68C6CE85-FB3E-B74A-B675-88617EFAD540}" srcId="{DE52E2A1-0908-6A4A-A097-03DDC9411FDA}" destId="{B8E60FD6-A3E1-A246-B371-7035CEEE5F66}" srcOrd="0" destOrd="0" parTransId="{4EAACC31-6C28-A64A-8226-04CD5BAD52CF}" sibTransId="{323542AF-62A3-3B4F-9899-9E481E5011A3}"/>
    <dgm:cxn modelId="{CBDA6F73-429C-414B-8FC8-AC717B2E917D}" type="presOf" srcId="{B8E60FD6-A3E1-A246-B371-7035CEEE5F66}" destId="{659891DA-F511-C14C-B2ED-5031C439C1A5}" srcOrd="0" destOrd="0" presId="urn:microsoft.com/office/officeart/2005/8/layout/chevron1"/>
    <dgm:cxn modelId="{4669DC7B-FEEA-F641-81D7-8CDEB72C66D3}" srcId="{DE52E2A1-0908-6A4A-A097-03DDC9411FDA}" destId="{DFC5B8C4-CB3F-3943-82CD-B2348F4D69BF}" srcOrd="1" destOrd="0" parTransId="{8F154FFF-8AD6-184A-ADD1-74C1E0B9E7D2}" sibTransId="{A97C7BB3-DBC6-4B40-A4C1-175F51F006D3}"/>
    <dgm:cxn modelId="{0E1CC20A-CEDC-434B-A739-5D37B7B6E906}" type="presOf" srcId="{DFC5B8C4-CB3F-3943-82CD-B2348F4D69BF}" destId="{556D4890-583B-DC42-BABC-829058AB5F61}" srcOrd="0" destOrd="0" presId="urn:microsoft.com/office/officeart/2005/8/layout/chevron1"/>
    <dgm:cxn modelId="{8A62D4DF-BC77-174A-9ECF-6D158E3F5852}" srcId="{DE52E2A1-0908-6A4A-A097-03DDC9411FDA}" destId="{C600C233-8CCB-7845-8C75-2A79196462D6}" srcOrd="2" destOrd="0" parTransId="{30AAF42D-4DDF-4147-A9D5-BEC722A471F2}" sibTransId="{3E696A3F-FF42-4C4B-B83D-C1C3C57EEC02}"/>
    <dgm:cxn modelId="{E071BC79-C462-4747-AED0-1835F565EF11}" type="presParOf" srcId="{6AC8DBD9-AA4B-C84F-A885-2484CCFC2910}" destId="{659891DA-F511-C14C-B2ED-5031C439C1A5}" srcOrd="0" destOrd="0" presId="urn:microsoft.com/office/officeart/2005/8/layout/chevron1"/>
    <dgm:cxn modelId="{EF0A7CED-422D-F747-BE4A-D832E3A255A4}" type="presParOf" srcId="{6AC8DBD9-AA4B-C84F-A885-2484CCFC2910}" destId="{BB8CE0CC-D3CA-DC4E-98E6-0310B96A0AB0}" srcOrd="1" destOrd="0" presId="urn:microsoft.com/office/officeart/2005/8/layout/chevron1"/>
    <dgm:cxn modelId="{539875E3-7766-D848-8C16-118B39385253}" type="presParOf" srcId="{6AC8DBD9-AA4B-C84F-A885-2484CCFC2910}" destId="{556D4890-583B-DC42-BABC-829058AB5F61}" srcOrd="2" destOrd="0" presId="urn:microsoft.com/office/officeart/2005/8/layout/chevron1"/>
    <dgm:cxn modelId="{2BBB0CAF-DF63-3C48-B124-B4F2EDFB10D8}" type="presParOf" srcId="{6AC8DBD9-AA4B-C84F-A885-2484CCFC2910}" destId="{EB36B974-8490-1C40-9819-2A3DEBD69A6F}" srcOrd="3" destOrd="0" presId="urn:microsoft.com/office/officeart/2005/8/layout/chevron1"/>
    <dgm:cxn modelId="{D7474FB4-D2C5-BF4F-806A-56C9478A6B57}" type="presParOf" srcId="{6AC8DBD9-AA4B-C84F-A885-2484CCFC2910}" destId="{6D6D89F5-B20E-6D4D-894A-36715A64C7A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52E2A1-0908-6A4A-A097-03DDC9411FDA}" type="doc">
      <dgm:prSet loTypeId="urn:microsoft.com/office/officeart/2005/8/layout/chevron1" loCatId="" qsTypeId="urn:microsoft.com/office/officeart/2005/8/quickstyle/simple4" qsCatId="simple" csTypeId="urn:microsoft.com/office/officeart/2005/8/colors/accent1_2" csCatId="accent1" phldr="1"/>
      <dgm:spPr/>
    </dgm:pt>
    <dgm:pt modelId="{B8E60FD6-A3E1-A246-B371-7035CEEE5F66}">
      <dgm:prSet phldrT="[Text]"/>
      <dgm:spPr/>
      <dgm:t>
        <a:bodyPr/>
        <a:lstStyle/>
        <a:p>
          <a:r>
            <a:rPr lang="en-US" dirty="0" smtClean="0"/>
            <a:t>Entering Emerging Markets</a:t>
          </a:r>
          <a:endParaRPr lang="en-US" dirty="0"/>
        </a:p>
      </dgm:t>
    </dgm:pt>
    <dgm:pt modelId="{4EAACC31-6C28-A64A-8226-04CD5BAD52CF}" type="parTrans" cxnId="{68C6CE85-FB3E-B74A-B675-88617EFAD540}">
      <dgm:prSet/>
      <dgm:spPr/>
      <dgm:t>
        <a:bodyPr/>
        <a:lstStyle/>
        <a:p>
          <a:endParaRPr lang="en-US"/>
        </a:p>
      </dgm:t>
    </dgm:pt>
    <dgm:pt modelId="{323542AF-62A3-3B4F-9899-9E481E5011A3}" type="sibTrans" cxnId="{68C6CE85-FB3E-B74A-B675-88617EFAD540}">
      <dgm:prSet/>
      <dgm:spPr/>
      <dgm:t>
        <a:bodyPr/>
        <a:lstStyle/>
        <a:p>
          <a:endParaRPr lang="en-US"/>
        </a:p>
      </dgm:t>
    </dgm:pt>
    <dgm:pt modelId="{CDDCC7DC-B9FB-A94A-8A07-19AB4FE74855}">
      <dgm:prSet phldrT="[Text]"/>
      <dgm:spPr/>
      <dgm:t>
        <a:bodyPr/>
        <a:lstStyle/>
        <a:p>
          <a:r>
            <a:rPr lang="en-US" dirty="0" smtClean="0"/>
            <a:t>Barriers to Entry</a:t>
          </a:r>
          <a:endParaRPr lang="en-US" dirty="0"/>
        </a:p>
      </dgm:t>
    </dgm:pt>
    <dgm:pt modelId="{68507A67-D033-1A48-9A8C-11E0D46A302F}" type="parTrans" cxnId="{DE989EA2-27BC-A64F-9D7C-D90F2F90A155}">
      <dgm:prSet/>
      <dgm:spPr/>
      <dgm:t>
        <a:bodyPr/>
        <a:lstStyle/>
        <a:p>
          <a:endParaRPr lang="en-US"/>
        </a:p>
      </dgm:t>
    </dgm:pt>
    <dgm:pt modelId="{8570C38F-6372-784B-AE72-0870FEB47A57}" type="sibTrans" cxnId="{DE989EA2-27BC-A64F-9D7C-D90F2F90A155}">
      <dgm:prSet/>
      <dgm:spPr/>
      <dgm:t>
        <a:bodyPr/>
        <a:lstStyle/>
        <a:p>
          <a:endParaRPr lang="en-US"/>
        </a:p>
      </dgm:t>
    </dgm:pt>
    <dgm:pt modelId="{CB374079-7941-494E-A922-0AD04A256611}">
      <dgm:prSet/>
      <dgm:spPr/>
      <dgm:t>
        <a:bodyPr/>
        <a:lstStyle/>
        <a:p>
          <a:endParaRPr lang="en-US"/>
        </a:p>
      </dgm:t>
    </dgm:pt>
    <dgm:pt modelId="{BBAEDAB0-78DE-054B-8D6E-A6DF2F4A38FA}" type="parTrans" cxnId="{0A573BF2-446B-9F47-9DCA-22989A638D23}">
      <dgm:prSet/>
      <dgm:spPr/>
    </dgm:pt>
    <dgm:pt modelId="{67AA1326-04B1-FA4E-82A5-0CDB75824B05}" type="sibTrans" cxnId="{0A573BF2-446B-9F47-9DCA-22989A638D23}">
      <dgm:prSet/>
      <dgm:spPr/>
    </dgm:pt>
    <dgm:pt modelId="{6AC8DBD9-AA4B-C84F-A885-2484CCFC2910}" type="pres">
      <dgm:prSet presAssocID="{DE52E2A1-0908-6A4A-A097-03DDC9411FDA}" presName="Name0" presStyleCnt="0">
        <dgm:presLayoutVars>
          <dgm:dir/>
          <dgm:animLvl val="lvl"/>
          <dgm:resizeHandles val="exact"/>
        </dgm:presLayoutVars>
      </dgm:prSet>
      <dgm:spPr/>
    </dgm:pt>
    <dgm:pt modelId="{659891DA-F511-C14C-B2ED-5031C439C1A5}" type="pres">
      <dgm:prSet presAssocID="{B8E60FD6-A3E1-A246-B371-7035CEEE5F66}" presName="parTxOnly" presStyleLbl="node1" presStyleIdx="0" presStyleCnt="3">
        <dgm:presLayoutVars>
          <dgm:chMax val="0"/>
          <dgm:chPref val="0"/>
          <dgm:bulletEnabled val="1"/>
        </dgm:presLayoutVars>
      </dgm:prSet>
      <dgm:spPr/>
      <dgm:t>
        <a:bodyPr/>
        <a:lstStyle/>
        <a:p>
          <a:endParaRPr lang="en-US"/>
        </a:p>
      </dgm:t>
    </dgm:pt>
    <dgm:pt modelId="{BB8CE0CC-D3CA-DC4E-98E6-0310B96A0AB0}" type="pres">
      <dgm:prSet presAssocID="{323542AF-62A3-3B4F-9899-9E481E5011A3}" presName="parTxOnlySpace" presStyleCnt="0"/>
      <dgm:spPr/>
    </dgm:pt>
    <dgm:pt modelId="{30D0FE39-B95E-3C49-B298-32BFFC4258AA}" type="pres">
      <dgm:prSet presAssocID="{CDDCC7DC-B9FB-A94A-8A07-19AB4FE74855}" presName="parTxOnly" presStyleLbl="node1" presStyleIdx="1" presStyleCnt="3">
        <dgm:presLayoutVars>
          <dgm:chMax val="0"/>
          <dgm:chPref val="0"/>
          <dgm:bulletEnabled val="1"/>
        </dgm:presLayoutVars>
      </dgm:prSet>
      <dgm:spPr/>
      <dgm:t>
        <a:bodyPr/>
        <a:lstStyle/>
        <a:p>
          <a:endParaRPr lang="en-US"/>
        </a:p>
      </dgm:t>
    </dgm:pt>
    <dgm:pt modelId="{10C41837-3F41-A242-8788-354DD81C1098}" type="pres">
      <dgm:prSet presAssocID="{8570C38F-6372-784B-AE72-0870FEB47A57}" presName="parTxOnlySpace" presStyleCnt="0"/>
      <dgm:spPr/>
    </dgm:pt>
    <dgm:pt modelId="{C3C2AEE0-54F7-9842-AECA-30BE9D824295}" type="pres">
      <dgm:prSet presAssocID="{CB374079-7941-494E-A922-0AD04A256611}" presName="parTxOnly" presStyleLbl="node1" presStyleIdx="2" presStyleCnt="3">
        <dgm:presLayoutVars>
          <dgm:chMax val="0"/>
          <dgm:chPref val="0"/>
          <dgm:bulletEnabled val="1"/>
        </dgm:presLayoutVars>
      </dgm:prSet>
      <dgm:spPr/>
      <dgm:t>
        <a:bodyPr/>
        <a:lstStyle/>
        <a:p>
          <a:endParaRPr lang="en-US"/>
        </a:p>
      </dgm:t>
    </dgm:pt>
  </dgm:ptLst>
  <dgm:cxnLst>
    <dgm:cxn modelId="{A449DC07-47B0-EE4A-9739-6FF92088C168}" type="presOf" srcId="{CB374079-7941-494E-A922-0AD04A256611}" destId="{C3C2AEE0-54F7-9842-AECA-30BE9D824295}" srcOrd="0" destOrd="0" presId="urn:microsoft.com/office/officeart/2005/8/layout/chevron1"/>
    <dgm:cxn modelId="{68C6CE85-FB3E-B74A-B675-88617EFAD540}" srcId="{DE52E2A1-0908-6A4A-A097-03DDC9411FDA}" destId="{B8E60FD6-A3E1-A246-B371-7035CEEE5F66}" srcOrd="0" destOrd="0" parTransId="{4EAACC31-6C28-A64A-8226-04CD5BAD52CF}" sibTransId="{323542AF-62A3-3B4F-9899-9E481E5011A3}"/>
    <dgm:cxn modelId="{48B13593-CB7D-3244-AF15-572A79E45DDE}" type="presOf" srcId="{B8E60FD6-A3E1-A246-B371-7035CEEE5F66}" destId="{659891DA-F511-C14C-B2ED-5031C439C1A5}" srcOrd="0" destOrd="0" presId="urn:microsoft.com/office/officeart/2005/8/layout/chevron1"/>
    <dgm:cxn modelId="{C3B9D4C0-8245-EE4D-B274-9F2EC55CB0B7}" type="presOf" srcId="{CDDCC7DC-B9FB-A94A-8A07-19AB4FE74855}" destId="{30D0FE39-B95E-3C49-B298-32BFFC4258AA}" srcOrd="0" destOrd="0" presId="urn:microsoft.com/office/officeart/2005/8/layout/chevron1"/>
    <dgm:cxn modelId="{DE989EA2-27BC-A64F-9D7C-D90F2F90A155}" srcId="{DE52E2A1-0908-6A4A-A097-03DDC9411FDA}" destId="{CDDCC7DC-B9FB-A94A-8A07-19AB4FE74855}" srcOrd="1" destOrd="0" parTransId="{68507A67-D033-1A48-9A8C-11E0D46A302F}" sibTransId="{8570C38F-6372-784B-AE72-0870FEB47A57}"/>
    <dgm:cxn modelId="{0A573BF2-446B-9F47-9DCA-22989A638D23}" srcId="{DE52E2A1-0908-6A4A-A097-03DDC9411FDA}" destId="{CB374079-7941-494E-A922-0AD04A256611}" srcOrd="2" destOrd="0" parTransId="{BBAEDAB0-78DE-054B-8D6E-A6DF2F4A38FA}" sibTransId="{67AA1326-04B1-FA4E-82A5-0CDB75824B05}"/>
    <dgm:cxn modelId="{26E6DD25-BDA4-3F45-B09B-5860B1AE9749}" type="presOf" srcId="{DE52E2A1-0908-6A4A-A097-03DDC9411FDA}" destId="{6AC8DBD9-AA4B-C84F-A885-2484CCFC2910}" srcOrd="0" destOrd="0" presId="urn:microsoft.com/office/officeart/2005/8/layout/chevron1"/>
    <dgm:cxn modelId="{F912F253-7975-9848-80C1-A3CF36FF250C}" type="presParOf" srcId="{6AC8DBD9-AA4B-C84F-A885-2484CCFC2910}" destId="{659891DA-F511-C14C-B2ED-5031C439C1A5}" srcOrd="0" destOrd="0" presId="urn:microsoft.com/office/officeart/2005/8/layout/chevron1"/>
    <dgm:cxn modelId="{54BA8508-62E3-5C4F-9F1A-5E2CFB79300F}" type="presParOf" srcId="{6AC8DBD9-AA4B-C84F-A885-2484CCFC2910}" destId="{BB8CE0CC-D3CA-DC4E-98E6-0310B96A0AB0}" srcOrd="1" destOrd="0" presId="urn:microsoft.com/office/officeart/2005/8/layout/chevron1"/>
    <dgm:cxn modelId="{53A028EE-B5CF-DF48-89E8-0C44C96C82B6}" type="presParOf" srcId="{6AC8DBD9-AA4B-C84F-A885-2484CCFC2910}" destId="{30D0FE39-B95E-3C49-B298-32BFFC4258AA}" srcOrd="2" destOrd="0" presId="urn:microsoft.com/office/officeart/2005/8/layout/chevron1"/>
    <dgm:cxn modelId="{0A28420F-D400-2949-A14B-6F6A18EFB23A}" type="presParOf" srcId="{6AC8DBD9-AA4B-C84F-A885-2484CCFC2910}" destId="{10C41837-3F41-A242-8788-354DD81C1098}" srcOrd="3" destOrd="0" presId="urn:microsoft.com/office/officeart/2005/8/layout/chevron1"/>
    <dgm:cxn modelId="{DBB2590C-08D5-3442-B98B-2B8DD5B032F4}" type="presParOf" srcId="{6AC8DBD9-AA4B-C84F-A885-2484CCFC2910}" destId="{C3C2AEE0-54F7-9842-AECA-30BE9D824295}"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52E2A1-0908-6A4A-A097-03DDC9411FDA}" type="doc">
      <dgm:prSet loTypeId="urn:microsoft.com/office/officeart/2005/8/layout/chevron1" loCatId="" qsTypeId="urn:microsoft.com/office/officeart/2005/8/quickstyle/simple4" qsCatId="simple" csTypeId="urn:microsoft.com/office/officeart/2005/8/colors/accent1_2" csCatId="accent1" phldr="1"/>
      <dgm:spPr/>
    </dgm:pt>
    <dgm:pt modelId="{B8E60FD6-A3E1-A246-B371-7035CEEE5F66}">
      <dgm:prSet phldrT="[Text]"/>
      <dgm:spPr/>
      <dgm:t>
        <a:bodyPr/>
        <a:lstStyle/>
        <a:p>
          <a:r>
            <a:rPr lang="en-US" dirty="0" smtClean="0"/>
            <a:t>Entering Emerging Markets</a:t>
          </a:r>
          <a:endParaRPr lang="en-US" dirty="0"/>
        </a:p>
      </dgm:t>
    </dgm:pt>
    <dgm:pt modelId="{4EAACC31-6C28-A64A-8226-04CD5BAD52CF}" type="parTrans" cxnId="{68C6CE85-FB3E-B74A-B675-88617EFAD540}">
      <dgm:prSet/>
      <dgm:spPr/>
      <dgm:t>
        <a:bodyPr/>
        <a:lstStyle/>
        <a:p>
          <a:endParaRPr lang="en-US"/>
        </a:p>
      </dgm:t>
    </dgm:pt>
    <dgm:pt modelId="{323542AF-62A3-3B4F-9899-9E481E5011A3}" type="sibTrans" cxnId="{68C6CE85-FB3E-B74A-B675-88617EFAD540}">
      <dgm:prSet/>
      <dgm:spPr/>
      <dgm:t>
        <a:bodyPr/>
        <a:lstStyle/>
        <a:p>
          <a:endParaRPr lang="en-US"/>
        </a:p>
      </dgm:t>
    </dgm:pt>
    <dgm:pt modelId="{CDDCC7DC-B9FB-A94A-8A07-19AB4FE74855}">
      <dgm:prSet phldrT="[Text]"/>
      <dgm:spPr/>
      <dgm:t>
        <a:bodyPr/>
        <a:lstStyle/>
        <a:p>
          <a:r>
            <a:rPr lang="en-US" dirty="0" smtClean="0"/>
            <a:t>Barriers to Entry</a:t>
          </a:r>
          <a:endParaRPr lang="en-US" dirty="0"/>
        </a:p>
      </dgm:t>
    </dgm:pt>
    <dgm:pt modelId="{68507A67-D033-1A48-9A8C-11E0D46A302F}" type="parTrans" cxnId="{DE989EA2-27BC-A64F-9D7C-D90F2F90A155}">
      <dgm:prSet/>
      <dgm:spPr/>
      <dgm:t>
        <a:bodyPr/>
        <a:lstStyle/>
        <a:p>
          <a:endParaRPr lang="en-US"/>
        </a:p>
      </dgm:t>
    </dgm:pt>
    <dgm:pt modelId="{8570C38F-6372-784B-AE72-0870FEB47A57}" type="sibTrans" cxnId="{DE989EA2-27BC-A64F-9D7C-D90F2F90A155}">
      <dgm:prSet/>
      <dgm:spPr/>
      <dgm:t>
        <a:bodyPr/>
        <a:lstStyle/>
        <a:p>
          <a:endParaRPr lang="en-US"/>
        </a:p>
      </dgm:t>
    </dgm:pt>
    <dgm:pt modelId="{29AF0313-5D10-9A4D-A4EE-D4586F1AD979}">
      <dgm:prSet phldrT="[Text]"/>
      <dgm:spPr/>
      <dgm:t>
        <a:bodyPr/>
        <a:lstStyle/>
        <a:p>
          <a:r>
            <a:rPr lang="en-US" dirty="0" smtClean="0"/>
            <a:t>Increased Market Power</a:t>
          </a:r>
          <a:endParaRPr lang="en-US" dirty="0"/>
        </a:p>
      </dgm:t>
    </dgm:pt>
    <dgm:pt modelId="{3E277112-3E13-174D-9EA4-9E45B51CC57A}" type="parTrans" cxnId="{76D3A22A-A362-3144-8DC2-EC4C12D024D5}">
      <dgm:prSet/>
      <dgm:spPr/>
      <dgm:t>
        <a:bodyPr/>
        <a:lstStyle/>
        <a:p>
          <a:endParaRPr lang="en-US"/>
        </a:p>
      </dgm:t>
    </dgm:pt>
    <dgm:pt modelId="{9EC98F4E-6F9D-E94C-8360-03CAB9B0DB48}" type="sibTrans" cxnId="{76D3A22A-A362-3144-8DC2-EC4C12D024D5}">
      <dgm:prSet/>
      <dgm:spPr/>
      <dgm:t>
        <a:bodyPr/>
        <a:lstStyle/>
        <a:p>
          <a:endParaRPr lang="en-US"/>
        </a:p>
      </dgm:t>
    </dgm:pt>
    <dgm:pt modelId="{6AC8DBD9-AA4B-C84F-A885-2484CCFC2910}" type="pres">
      <dgm:prSet presAssocID="{DE52E2A1-0908-6A4A-A097-03DDC9411FDA}" presName="Name0" presStyleCnt="0">
        <dgm:presLayoutVars>
          <dgm:dir/>
          <dgm:animLvl val="lvl"/>
          <dgm:resizeHandles val="exact"/>
        </dgm:presLayoutVars>
      </dgm:prSet>
      <dgm:spPr/>
    </dgm:pt>
    <dgm:pt modelId="{659891DA-F511-C14C-B2ED-5031C439C1A5}" type="pres">
      <dgm:prSet presAssocID="{B8E60FD6-A3E1-A246-B371-7035CEEE5F66}" presName="parTxOnly" presStyleLbl="node1" presStyleIdx="0" presStyleCnt="3">
        <dgm:presLayoutVars>
          <dgm:chMax val="0"/>
          <dgm:chPref val="0"/>
          <dgm:bulletEnabled val="1"/>
        </dgm:presLayoutVars>
      </dgm:prSet>
      <dgm:spPr/>
      <dgm:t>
        <a:bodyPr/>
        <a:lstStyle/>
        <a:p>
          <a:endParaRPr lang="en-US"/>
        </a:p>
      </dgm:t>
    </dgm:pt>
    <dgm:pt modelId="{BB8CE0CC-D3CA-DC4E-98E6-0310B96A0AB0}" type="pres">
      <dgm:prSet presAssocID="{323542AF-62A3-3B4F-9899-9E481E5011A3}" presName="parTxOnlySpace" presStyleCnt="0"/>
      <dgm:spPr/>
    </dgm:pt>
    <dgm:pt modelId="{30D0FE39-B95E-3C49-B298-32BFFC4258AA}" type="pres">
      <dgm:prSet presAssocID="{CDDCC7DC-B9FB-A94A-8A07-19AB4FE74855}" presName="parTxOnly" presStyleLbl="node1" presStyleIdx="1" presStyleCnt="3">
        <dgm:presLayoutVars>
          <dgm:chMax val="0"/>
          <dgm:chPref val="0"/>
          <dgm:bulletEnabled val="1"/>
        </dgm:presLayoutVars>
      </dgm:prSet>
      <dgm:spPr/>
      <dgm:t>
        <a:bodyPr/>
        <a:lstStyle/>
        <a:p>
          <a:endParaRPr lang="en-US"/>
        </a:p>
      </dgm:t>
    </dgm:pt>
    <dgm:pt modelId="{10C41837-3F41-A242-8788-354DD81C1098}" type="pres">
      <dgm:prSet presAssocID="{8570C38F-6372-784B-AE72-0870FEB47A57}" presName="parTxOnlySpace" presStyleCnt="0"/>
      <dgm:spPr/>
    </dgm:pt>
    <dgm:pt modelId="{8E24232A-802E-2B40-B004-5C786328FF19}" type="pres">
      <dgm:prSet presAssocID="{29AF0313-5D10-9A4D-A4EE-D4586F1AD979}" presName="parTxOnly" presStyleLbl="node1" presStyleIdx="2" presStyleCnt="3">
        <dgm:presLayoutVars>
          <dgm:chMax val="0"/>
          <dgm:chPref val="0"/>
          <dgm:bulletEnabled val="1"/>
        </dgm:presLayoutVars>
      </dgm:prSet>
      <dgm:spPr/>
      <dgm:t>
        <a:bodyPr/>
        <a:lstStyle/>
        <a:p>
          <a:endParaRPr lang="en-US"/>
        </a:p>
      </dgm:t>
    </dgm:pt>
  </dgm:ptLst>
  <dgm:cxnLst>
    <dgm:cxn modelId="{2689FE56-5DC9-C44D-8B13-D49462AD05C8}" type="presOf" srcId="{29AF0313-5D10-9A4D-A4EE-D4586F1AD979}" destId="{8E24232A-802E-2B40-B004-5C786328FF19}" srcOrd="0" destOrd="0" presId="urn:microsoft.com/office/officeart/2005/8/layout/chevron1"/>
    <dgm:cxn modelId="{68C6CE85-FB3E-B74A-B675-88617EFAD540}" srcId="{DE52E2A1-0908-6A4A-A097-03DDC9411FDA}" destId="{B8E60FD6-A3E1-A246-B371-7035CEEE5F66}" srcOrd="0" destOrd="0" parTransId="{4EAACC31-6C28-A64A-8226-04CD5BAD52CF}" sibTransId="{323542AF-62A3-3B4F-9899-9E481E5011A3}"/>
    <dgm:cxn modelId="{6750559C-B477-1B45-B983-B297BC636FD9}" type="presOf" srcId="{DE52E2A1-0908-6A4A-A097-03DDC9411FDA}" destId="{6AC8DBD9-AA4B-C84F-A885-2484CCFC2910}" srcOrd="0" destOrd="0" presId="urn:microsoft.com/office/officeart/2005/8/layout/chevron1"/>
    <dgm:cxn modelId="{DE989EA2-27BC-A64F-9D7C-D90F2F90A155}" srcId="{DE52E2A1-0908-6A4A-A097-03DDC9411FDA}" destId="{CDDCC7DC-B9FB-A94A-8A07-19AB4FE74855}" srcOrd="1" destOrd="0" parTransId="{68507A67-D033-1A48-9A8C-11E0D46A302F}" sibTransId="{8570C38F-6372-784B-AE72-0870FEB47A57}"/>
    <dgm:cxn modelId="{76D3A22A-A362-3144-8DC2-EC4C12D024D5}" srcId="{DE52E2A1-0908-6A4A-A097-03DDC9411FDA}" destId="{29AF0313-5D10-9A4D-A4EE-D4586F1AD979}" srcOrd="2" destOrd="0" parTransId="{3E277112-3E13-174D-9EA4-9E45B51CC57A}" sibTransId="{9EC98F4E-6F9D-E94C-8360-03CAB9B0DB48}"/>
    <dgm:cxn modelId="{3CFC4FBD-98FC-ED4E-80BD-7390F71C5A3F}" type="presOf" srcId="{B8E60FD6-A3E1-A246-B371-7035CEEE5F66}" destId="{659891DA-F511-C14C-B2ED-5031C439C1A5}" srcOrd="0" destOrd="0" presId="urn:microsoft.com/office/officeart/2005/8/layout/chevron1"/>
    <dgm:cxn modelId="{C3FA927F-B8FB-AC45-A4D6-4C618962FD53}" type="presOf" srcId="{CDDCC7DC-B9FB-A94A-8A07-19AB4FE74855}" destId="{30D0FE39-B95E-3C49-B298-32BFFC4258AA}" srcOrd="0" destOrd="0" presId="urn:microsoft.com/office/officeart/2005/8/layout/chevron1"/>
    <dgm:cxn modelId="{B7DAB15B-7E5D-FE49-9755-E609D2D03056}" type="presParOf" srcId="{6AC8DBD9-AA4B-C84F-A885-2484CCFC2910}" destId="{659891DA-F511-C14C-B2ED-5031C439C1A5}" srcOrd="0" destOrd="0" presId="urn:microsoft.com/office/officeart/2005/8/layout/chevron1"/>
    <dgm:cxn modelId="{63A9309D-3688-AA45-BF16-447E1B2CABF0}" type="presParOf" srcId="{6AC8DBD9-AA4B-C84F-A885-2484CCFC2910}" destId="{BB8CE0CC-D3CA-DC4E-98E6-0310B96A0AB0}" srcOrd="1" destOrd="0" presId="urn:microsoft.com/office/officeart/2005/8/layout/chevron1"/>
    <dgm:cxn modelId="{C1D40066-9DC3-2843-BAAF-163EBE99F924}" type="presParOf" srcId="{6AC8DBD9-AA4B-C84F-A885-2484CCFC2910}" destId="{30D0FE39-B95E-3C49-B298-32BFFC4258AA}" srcOrd="2" destOrd="0" presId="urn:microsoft.com/office/officeart/2005/8/layout/chevron1"/>
    <dgm:cxn modelId="{103A3B00-B2D4-CC43-A7C6-848EF6161A05}" type="presParOf" srcId="{6AC8DBD9-AA4B-C84F-A885-2484CCFC2910}" destId="{10C41837-3F41-A242-8788-354DD81C1098}" srcOrd="3" destOrd="0" presId="urn:microsoft.com/office/officeart/2005/8/layout/chevron1"/>
    <dgm:cxn modelId="{A8031084-E7EB-764C-8BC5-5004EFB2D6F4}" type="presParOf" srcId="{6AC8DBD9-AA4B-C84F-A885-2484CCFC2910}" destId="{8E24232A-802E-2B40-B004-5C786328FF1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7A729-3319-472F-B940-DBC768DD0C61}">
      <dsp:nvSpPr>
        <dsp:cNvPr id="0" name=""/>
        <dsp:cNvSpPr/>
      </dsp:nvSpPr>
      <dsp:spPr>
        <a:xfrm rot="16200000">
          <a:off x="1049866" y="-1049866"/>
          <a:ext cx="2345266" cy="4445000"/>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GB" sz="2000" b="1" u="sng" kern="1200" dirty="0" smtClean="0">
              <a:solidFill>
                <a:srgbClr val="FF0000"/>
              </a:solidFill>
            </a:rPr>
            <a:t>STARS</a:t>
          </a:r>
        </a:p>
        <a:p>
          <a:pPr lvl="0" algn="ctr" defTabSz="889000">
            <a:lnSpc>
              <a:spcPct val="90000"/>
            </a:lnSpc>
            <a:spcBef>
              <a:spcPct val="0"/>
            </a:spcBef>
            <a:spcAft>
              <a:spcPct val="35000"/>
            </a:spcAft>
          </a:pPr>
          <a:r>
            <a:rPr lang="en-GB" sz="1600" b="1" i="1" kern="1200" dirty="0" smtClean="0">
              <a:solidFill>
                <a:schemeClr val="bg1"/>
              </a:solidFill>
            </a:rPr>
            <a:t>Oreo Biscuits</a:t>
          </a:r>
        </a:p>
        <a:p>
          <a:pPr lvl="0" algn="ctr" defTabSz="889000">
            <a:lnSpc>
              <a:spcPct val="90000"/>
            </a:lnSpc>
            <a:spcBef>
              <a:spcPct val="0"/>
            </a:spcBef>
            <a:spcAft>
              <a:spcPct val="35000"/>
            </a:spcAft>
          </a:pPr>
          <a:r>
            <a:rPr lang="en-GB" sz="1600" b="1" i="1" kern="1200" dirty="0" smtClean="0">
              <a:solidFill>
                <a:schemeClr val="bg1"/>
              </a:solidFill>
            </a:rPr>
            <a:t>Cadbury Diary Milk</a:t>
          </a:r>
        </a:p>
        <a:p>
          <a:pPr lvl="0" algn="ctr" defTabSz="889000">
            <a:lnSpc>
              <a:spcPct val="90000"/>
            </a:lnSpc>
            <a:spcBef>
              <a:spcPct val="0"/>
            </a:spcBef>
            <a:spcAft>
              <a:spcPct val="35000"/>
            </a:spcAft>
          </a:pPr>
          <a:r>
            <a:rPr lang="en-GB" sz="1600" b="1" i="1" kern="1200" dirty="0" smtClean="0">
              <a:solidFill>
                <a:schemeClr val="bg1"/>
              </a:solidFill>
            </a:rPr>
            <a:t>Oscar Mayer Hotdogs</a:t>
          </a:r>
        </a:p>
        <a:p>
          <a:pPr lvl="0" algn="ctr" defTabSz="889000">
            <a:lnSpc>
              <a:spcPct val="90000"/>
            </a:lnSpc>
            <a:spcBef>
              <a:spcPct val="0"/>
            </a:spcBef>
            <a:spcAft>
              <a:spcPct val="35000"/>
            </a:spcAft>
          </a:pPr>
          <a:r>
            <a:rPr lang="en-GB" sz="1600" b="1" i="1" kern="1200" dirty="0" smtClean="0">
              <a:solidFill>
                <a:schemeClr val="bg1"/>
              </a:solidFill>
            </a:rPr>
            <a:t>Trident Gums</a:t>
          </a:r>
          <a:endParaRPr lang="en-GB" sz="1600" b="1" i="1" kern="1200" dirty="0">
            <a:solidFill>
              <a:schemeClr val="bg1"/>
            </a:solidFill>
          </a:endParaRPr>
        </a:p>
      </dsp:txBody>
      <dsp:txXfrm rot="5400000">
        <a:off x="0" y="0"/>
        <a:ext cx="4445000" cy="1758949"/>
      </dsp:txXfrm>
    </dsp:sp>
    <dsp:sp modelId="{6F150C13-57D8-467D-8C05-543732638F41}">
      <dsp:nvSpPr>
        <dsp:cNvPr id="0" name=""/>
        <dsp:cNvSpPr/>
      </dsp:nvSpPr>
      <dsp:spPr>
        <a:xfrm>
          <a:off x="4445000" y="0"/>
          <a:ext cx="4445000" cy="2345266"/>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en-GB" sz="2000" b="1" u="sng" kern="1200" dirty="0" smtClean="0">
            <a:solidFill>
              <a:srgbClr val="FF0000"/>
            </a:solidFill>
          </a:endParaRPr>
        </a:p>
        <a:p>
          <a:pPr lvl="0" algn="ctr" defTabSz="889000">
            <a:lnSpc>
              <a:spcPct val="90000"/>
            </a:lnSpc>
            <a:spcBef>
              <a:spcPct val="0"/>
            </a:spcBef>
            <a:spcAft>
              <a:spcPct val="35000"/>
            </a:spcAft>
          </a:pPr>
          <a:r>
            <a:rPr lang="en-GB" sz="2000" b="1" u="sng" kern="1200" dirty="0" smtClean="0">
              <a:solidFill>
                <a:srgbClr val="FF0000"/>
              </a:solidFill>
            </a:rPr>
            <a:t>QUESTION MARKS</a:t>
          </a:r>
        </a:p>
        <a:p>
          <a:pPr lvl="0" algn="ctr" defTabSz="889000">
            <a:lnSpc>
              <a:spcPct val="90000"/>
            </a:lnSpc>
            <a:spcBef>
              <a:spcPct val="0"/>
            </a:spcBef>
            <a:spcAft>
              <a:spcPct val="35000"/>
            </a:spcAft>
          </a:pPr>
          <a:r>
            <a:rPr lang="en-GB" sz="1600" b="1" i="1" kern="1200" dirty="0" err="1" smtClean="0">
              <a:solidFill>
                <a:schemeClr val="bg1"/>
              </a:solidFill>
            </a:rPr>
            <a:t>Homestyle</a:t>
          </a:r>
          <a:r>
            <a:rPr lang="en-GB" sz="1600" b="1" i="1" kern="1200" dirty="0" smtClean="0">
              <a:solidFill>
                <a:schemeClr val="bg1"/>
              </a:solidFill>
            </a:rPr>
            <a:t> Deluxe Mac and Cheese</a:t>
          </a:r>
        </a:p>
        <a:p>
          <a:pPr lvl="0" algn="ctr" defTabSz="889000">
            <a:lnSpc>
              <a:spcPct val="90000"/>
            </a:lnSpc>
            <a:spcBef>
              <a:spcPct val="0"/>
            </a:spcBef>
            <a:spcAft>
              <a:spcPct val="35000"/>
            </a:spcAft>
          </a:pPr>
          <a:r>
            <a:rPr lang="en-GB" sz="1600" b="1" i="1" kern="1200" dirty="0" smtClean="0">
              <a:solidFill>
                <a:schemeClr val="bg1"/>
              </a:solidFill>
            </a:rPr>
            <a:t>Corn Nut</a:t>
          </a:r>
        </a:p>
        <a:p>
          <a:pPr lvl="0" algn="ctr" defTabSz="889000">
            <a:lnSpc>
              <a:spcPct val="90000"/>
            </a:lnSpc>
            <a:spcBef>
              <a:spcPct val="0"/>
            </a:spcBef>
            <a:spcAft>
              <a:spcPct val="35000"/>
            </a:spcAft>
          </a:pPr>
          <a:r>
            <a:rPr lang="en-GB" sz="1600" b="1" i="1" kern="1200" dirty="0" smtClean="0">
              <a:solidFill>
                <a:schemeClr val="bg1"/>
              </a:solidFill>
            </a:rPr>
            <a:t>Stride Shift Gums</a:t>
          </a:r>
        </a:p>
        <a:p>
          <a:pPr lvl="0" algn="l" defTabSz="889000">
            <a:lnSpc>
              <a:spcPct val="90000"/>
            </a:lnSpc>
            <a:spcBef>
              <a:spcPct val="0"/>
            </a:spcBef>
            <a:spcAft>
              <a:spcPct val="35000"/>
            </a:spcAft>
          </a:pPr>
          <a:endParaRPr lang="en-GB" sz="1600" b="1" i="1" kern="1200" dirty="0">
            <a:solidFill>
              <a:schemeClr val="bg1"/>
            </a:solidFill>
          </a:endParaRPr>
        </a:p>
      </dsp:txBody>
      <dsp:txXfrm>
        <a:off x="4445000" y="0"/>
        <a:ext cx="4445000" cy="1758949"/>
      </dsp:txXfrm>
    </dsp:sp>
    <dsp:sp modelId="{E2476FE4-769F-4C61-BA95-A87F4E8C0FB2}">
      <dsp:nvSpPr>
        <dsp:cNvPr id="0" name=""/>
        <dsp:cNvSpPr/>
      </dsp:nvSpPr>
      <dsp:spPr>
        <a:xfrm rot="10800000">
          <a:off x="0" y="2345266"/>
          <a:ext cx="4445000" cy="2345266"/>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GB" sz="2000" b="1" u="sng" kern="1200" dirty="0" smtClean="0">
              <a:solidFill>
                <a:srgbClr val="FF0000"/>
              </a:solidFill>
            </a:rPr>
            <a:t>CASH COWS</a:t>
          </a:r>
        </a:p>
        <a:p>
          <a:pPr lvl="0" algn="ctr" defTabSz="889000">
            <a:lnSpc>
              <a:spcPct val="90000"/>
            </a:lnSpc>
            <a:spcBef>
              <a:spcPct val="0"/>
            </a:spcBef>
            <a:spcAft>
              <a:spcPct val="35000"/>
            </a:spcAft>
          </a:pPr>
          <a:r>
            <a:rPr lang="en-GB" sz="1800" b="1" i="1" kern="1200" dirty="0" smtClean="0"/>
            <a:t>Tang Powdered Beverages</a:t>
          </a:r>
        </a:p>
        <a:p>
          <a:pPr lvl="0" algn="ctr" defTabSz="889000">
            <a:lnSpc>
              <a:spcPct val="90000"/>
            </a:lnSpc>
            <a:spcBef>
              <a:spcPct val="0"/>
            </a:spcBef>
            <a:spcAft>
              <a:spcPct val="35000"/>
            </a:spcAft>
          </a:pPr>
          <a:r>
            <a:rPr lang="en-GB" sz="1800" b="1" i="1" kern="1200" dirty="0" smtClean="0"/>
            <a:t>Jacobs Coffee</a:t>
          </a:r>
        </a:p>
        <a:p>
          <a:pPr lvl="0" algn="ctr" defTabSz="889000">
            <a:lnSpc>
              <a:spcPct val="90000"/>
            </a:lnSpc>
            <a:spcBef>
              <a:spcPct val="0"/>
            </a:spcBef>
            <a:spcAft>
              <a:spcPct val="35000"/>
            </a:spcAft>
          </a:pPr>
          <a:r>
            <a:rPr lang="en-GB" sz="1800" b="1" i="1" kern="1200" dirty="0" smtClean="0"/>
            <a:t>A1 Steak Sauce</a:t>
          </a:r>
        </a:p>
        <a:p>
          <a:pPr lvl="0" algn="ctr" defTabSz="889000">
            <a:lnSpc>
              <a:spcPct val="90000"/>
            </a:lnSpc>
            <a:spcBef>
              <a:spcPct val="0"/>
            </a:spcBef>
            <a:spcAft>
              <a:spcPct val="35000"/>
            </a:spcAft>
          </a:pPr>
          <a:r>
            <a:rPr lang="en-GB" sz="1800" b="1" i="1" kern="1200" dirty="0" smtClean="0"/>
            <a:t>Philadelphia Cream Cheese</a:t>
          </a:r>
        </a:p>
        <a:p>
          <a:pPr lvl="0" algn="ctr" defTabSz="889000">
            <a:lnSpc>
              <a:spcPct val="90000"/>
            </a:lnSpc>
            <a:spcBef>
              <a:spcPct val="0"/>
            </a:spcBef>
            <a:spcAft>
              <a:spcPct val="35000"/>
            </a:spcAft>
          </a:pPr>
          <a:endParaRPr lang="en-GB" sz="1300" kern="1200" dirty="0"/>
        </a:p>
      </dsp:txBody>
      <dsp:txXfrm rot="10800000">
        <a:off x="0" y="2931583"/>
        <a:ext cx="4445000" cy="1758949"/>
      </dsp:txXfrm>
    </dsp:sp>
    <dsp:sp modelId="{72261FBF-14CB-4CEE-B045-32F1A806717E}">
      <dsp:nvSpPr>
        <dsp:cNvPr id="0" name=""/>
        <dsp:cNvSpPr/>
      </dsp:nvSpPr>
      <dsp:spPr>
        <a:xfrm rot="5400000">
          <a:off x="5494866" y="1295399"/>
          <a:ext cx="2345266" cy="4445000"/>
        </a:xfrm>
        <a:prstGeom prst="round1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en-GB" sz="2000" b="1" u="sng" kern="1200" dirty="0" smtClean="0">
            <a:solidFill>
              <a:srgbClr val="FF0000"/>
            </a:solidFill>
          </a:endParaRPr>
        </a:p>
        <a:p>
          <a:pPr lvl="0" algn="ctr" defTabSz="889000">
            <a:lnSpc>
              <a:spcPct val="90000"/>
            </a:lnSpc>
            <a:spcBef>
              <a:spcPct val="0"/>
            </a:spcBef>
            <a:spcAft>
              <a:spcPct val="35000"/>
            </a:spcAft>
          </a:pPr>
          <a:r>
            <a:rPr lang="en-GB" sz="2000" b="1" u="sng" kern="1200" dirty="0" smtClean="0">
              <a:solidFill>
                <a:srgbClr val="FF0000"/>
              </a:solidFill>
            </a:rPr>
            <a:t>DOGS</a:t>
          </a:r>
        </a:p>
        <a:p>
          <a:pPr lvl="0" algn="ctr" defTabSz="889000">
            <a:lnSpc>
              <a:spcPct val="90000"/>
            </a:lnSpc>
            <a:spcBef>
              <a:spcPct val="0"/>
            </a:spcBef>
            <a:spcAft>
              <a:spcPct val="35000"/>
            </a:spcAft>
          </a:pPr>
          <a:r>
            <a:rPr lang="en-GB" sz="1800" b="1" i="1" kern="1200" dirty="0" smtClean="0"/>
            <a:t>Bull’s Eye Barbeque Sauces</a:t>
          </a:r>
        </a:p>
        <a:p>
          <a:pPr lvl="0" algn="ctr" defTabSz="889000">
            <a:lnSpc>
              <a:spcPct val="90000"/>
            </a:lnSpc>
            <a:spcBef>
              <a:spcPct val="0"/>
            </a:spcBef>
            <a:spcAft>
              <a:spcPct val="35000"/>
            </a:spcAft>
          </a:pPr>
          <a:r>
            <a:rPr lang="en-GB" sz="1800" b="1" i="1" kern="1200" dirty="0" err="1" smtClean="0"/>
            <a:t>Saimaza</a:t>
          </a:r>
          <a:r>
            <a:rPr lang="en-GB" sz="1800" b="1" i="1" kern="1200" dirty="0" smtClean="0"/>
            <a:t> Natural Ground Coffee</a:t>
          </a:r>
        </a:p>
        <a:p>
          <a:pPr lvl="0" algn="l" defTabSz="889000">
            <a:lnSpc>
              <a:spcPct val="90000"/>
            </a:lnSpc>
            <a:spcBef>
              <a:spcPct val="0"/>
            </a:spcBef>
            <a:spcAft>
              <a:spcPct val="35000"/>
            </a:spcAft>
          </a:pPr>
          <a:endParaRPr lang="en-GB" sz="1800" b="1" i="1" kern="1200" dirty="0" smtClean="0"/>
        </a:p>
        <a:p>
          <a:pPr lvl="0" algn="l" defTabSz="889000">
            <a:lnSpc>
              <a:spcPct val="90000"/>
            </a:lnSpc>
            <a:spcBef>
              <a:spcPct val="0"/>
            </a:spcBef>
            <a:spcAft>
              <a:spcPct val="35000"/>
            </a:spcAft>
          </a:pPr>
          <a:endParaRPr lang="en-GB" sz="1800" b="1" i="1" kern="1200" dirty="0" smtClean="0"/>
        </a:p>
        <a:p>
          <a:pPr lvl="0" algn="ctr" defTabSz="889000">
            <a:lnSpc>
              <a:spcPct val="90000"/>
            </a:lnSpc>
            <a:spcBef>
              <a:spcPct val="0"/>
            </a:spcBef>
            <a:spcAft>
              <a:spcPct val="35000"/>
            </a:spcAft>
          </a:pPr>
          <a:endParaRPr lang="en-GB" sz="1900" kern="1200" dirty="0"/>
        </a:p>
      </dsp:txBody>
      <dsp:txXfrm rot="-5400000">
        <a:off x="4445000" y="2931583"/>
        <a:ext cx="4445000" cy="1758949"/>
      </dsp:txXfrm>
    </dsp:sp>
    <dsp:sp modelId="{DE762390-33BC-4DB1-8B11-396388285A3C}">
      <dsp:nvSpPr>
        <dsp:cNvPr id="0" name=""/>
        <dsp:cNvSpPr/>
      </dsp:nvSpPr>
      <dsp:spPr>
        <a:xfrm>
          <a:off x="3111500" y="1758949"/>
          <a:ext cx="2667000" cy="1172633"/>
        </a:xfrm>
        <a:prstGeom prst="roundRect">
          <a:avLst/>
        </a:prstGeom>
        <a:solidFill>
          <a:schemeClr val="accent1">
            <a:tint val="6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GB" sz="3600" kern="1200" dirty="0" smtClean="0"/>
            <a:t>BCG Matrix</a:t>
          </a:r>
          <a:endParaRPr lang="en-GB" sz="3600" kern="1200" dirty="0"/>
        </a:p>
      </dsp:txBody>
      <dsp:txXfrm>
        <a:off x="3168743" y="1816192"/>
        <a:ext cx="2552514" cy="1058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891DA-F511-C14C-B2ED-5031C439C1A5}">
      <dsp:nvSpPr>
        <dsp:cNvPr id="0" name=""/>
        <dsp:cNvSpPr/>
      </dsp:nvSpPr>
      <dsp:spPr>
        <a:xfrm>
          <a:off x="2158"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Entering Emerging Markets</a:t>
          </a:r>
          <a:endParaRPr lang="en-US" sz="1900" kern="1200" dirty="0"/>
        </a:p>
      </dsp:txBody>
      <dsp:txXfrm>
        <a:off x="367776" y="0"/>
        <a:ext cx="1898181" cy="731236"/>
      </dsp:txXfrm>
    </dsp:sp>
    <dsp:sp modelId="{556D4890-583B-DC42-BABC-829058AB5F61}">
      <dsp:nvSpPr>
        <dsp:cNvPr id="0" name=""/>
        <dsp:cNvSpPr/>
      </dsp:nvSpPr>
      <dsp:spPr>
        <a:xfrm>
          <a:off x="2368634"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a:p>
      </dsp:txBody>
      <dsp:txXfrm>
        <a:off x="2734252" y="0"/>
        <a:ext cx="1898181" cy="731236"/>
      </dsp:txXfrm>
    </dsp:sp>
    <dsp:sp modelId="{6D6D89F5-B20E-6D4D-894A-36715A64C7A9}">
      <dsp:nvSpPr>
        <dsp:cNvPr id="0" name=""/>
        <dsp:cNvSpPr/>
      </dsp:nvSpPr>
      <dsp:spPr>
        <a:xfrm>
          <a:off x="4735110"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a:p>
      </dsp:txBody>
      <dsp:txXfrm>
        <a:off x="5100728" y="0"/>
        <a:ext cx="1898181" cy="731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891DA-F511-C14C-B2ED-5031C439C1A5}">
      <dsp:nvSpPr>
        <dsp:cNvPr id="0" name=""/>
        <dsp:cNvSpPr/>
      </dsp:nvSpPr>
      <dsp:spPr>
        <a:xfrm>
          <a:off x="2158"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Entering Emerging Markets</a:t>
          </a:r>
          <a:endParaRPr lang="en-US" sz="1900" kern="1200" dirty="0"/>
        </a:p>
      </dsp:txBody>
      <dsp:txXfrm>
        <a:off x="367776" y="0"/>
        <a:ext cx="1898181" cy="731236"/>
      </dsp:txXfrm>
    </dsp:sp>
    <dsp:sp modelId="{30D0FE39-B95E-3C49-B298-32BFFC4258AA}">
      <dsp:nvSpPr>
        <dsp:cNvPr id="0" name=""/>
        <dsp:cNvSpPr/>
      </dsp:nvSpPr>
      <dsp:spPr>
        <a:xfrm>
          <a:off x="2368634"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Barriers to Entry</a:t>
          </a:r>
          <a:endParaRPr lang="en-US" sz="1900" kern="1200" dirty="0"/>
        </a:p>
      </dsp:txBody>
      <dsp:txXfrm>
        <a:off x="2734252" y="0"/>
        <a:ext cx="1898181" cy="731236"/>
      </dsp:txXfrm>
    </dsp:sp>
    <dsp:sp modelId="{C3C2AEE0-54F7-9842-AECA-30BE9D824295}">
      <dsp:nvSpPr>
        <dsp:cNvPr id="0" name=""/>
        <dsp:cNvSpPr/>
      </dsp:nvSpPr>
      <dsp:spPr>
        <a:xfrm>
          <a:off x="4735110"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endParaRPr lang="en-US" sz="1900" kern="1200"/>
        </a:p>
      </dsp:txBody>
      <dsp:txXfrm>
        <a:off x="5100728" y="0"/>
        <a:ext cx="1898181" cy="7312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891DA-F511-C14C-B2ED-5031C439C1A5}">
      <dsp:nvSpPr>
        <dsp:cNvPr id="0" name=""/>
        <dsp:cNvSpPr/>
      </dsp:nvSpPr>
      <dsp:spPr>
        <a:xfrm>
          <a:off x="2158"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Entering Emerging Markets</a:t>
          </a:r>
          <a:endParaRPr lang="en-US" sz="1900" kern="1200" dirty="0"/>
        </a:p>
      </dsp:txBody>
      <dsp:txXfrm>
        <a:off x="367776" y="0"/>
        <a:ext cx="1898181" cy="731236"/>
      </dsp:txXfrm>
    </dsp:sp>
    <dsp:sp modelId="{30D0FE39-B95E-3C49-B298-32BFFC4258AA}">
      <dsp:nvSpPr>
        <dsp:cNvPr id="0" name=""/>
        <dsp:cNvSpPr/>
      </dsp:nvSpPr>
      <dsp:spPr>
        <a:xfrm>
          <a:off x="2368634"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Barriers to Entry</a:t>
          </a:r>
          <a:endParaRPr lang="en-US" sz="1900" kern="1200" dirty="0"/>
        </a:p>
      </dsp:txBody>
      <dsp:txXfrm>
        <a:off x="2734252" y="0"/>
        <a:ext cx="1898181" cy="731236"/>
      </dsp:txXfrm>
    </dsp:sp>
    <dsp:sp modelId="{8E24232A-802E-2B40-B004-5C786328FF19}">
      <dsp:nvSpPr>
        <dsp:cNvPr id="0" name=""/>
        <dsp:cNvSpPr/>
      </dsp:nvSpPr>
      <dsp:spPr>
        <a:xfrm>
          <a:off x="4735110" y="0"/>
          <a:ext cx="2629417" cy="731236"/>
        </a:xfrm>
        <a:prstGeom prst="chevron">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010" tIns="25337" rIns="25337" bIns="25337" numCol="1" spcCol="1270" anchor="ctr" anchorCtr="0">
          <a:noAutofit/>
        </a:bodyPr>
        <a:lstStyle/>
        <a:p>
          <a:pPr lvl="0" algn="ctr" defTabSz="844550">
            <a:lnSpc>
              <a:spcPct val="90000"/>
            </a:lnSpc>
            <a:spcBef>
              <a:spcPct val="0"/>
            </a:spcBef>
            <a:spcAft>
              <a:spcPct val="35000"/>
            </a:spcAft>
          </a:pPr>
          <a:r>
            <a:rPr lang="en-US" sz="1900" kern="1200" dirty="0" smtClean="0"/>
            <a:t>Increased Market Power</a:t>
          </a:r>
          <a:endParaRPr lang="en-US" sz="1900" kern="1200" dirty="0"/>
        </a:p>
      </dsp:txBody>
      <dsp:txXfrm>
        <a:off x="5100728" y="0"/>
        <a:ext cx="1898181" cy="731236"/>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0.04433</cdr:x>
      <cdr:y>0</cdr:y>
    </cdr:from>
    <cdr:to>
      <cdr:x>0.94719</cdr:x>
      <cdr:y>0.20461</cdr:y>
    </cdr:to>
    <cdr:sp macro="" textlink="">
      <cdr:nvSpPr>
        <cdr:cNvPr id="2" name="TextBox 1"/>
        <cdr:cNvSpPr txBox="1"/>
      </cdr:nvSpPr>
      <cdr:spPr>
        <a:xfrm xmlns:a="http://schemas.openxmlformats.org/drawingml/2006/main">
          <a:off x="198226" y="-1991618"/>
          <a:ext cx="4037428" cy="7552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2000" dirty="0" smtClean="0"/>
            <a:t>Confectionary Market</a:t>
          </a:r>
        </a:p>
        <a:p xmlns:a="http://schemas.openxmlformats.org/drawingml/2006/main">
          <a:pPr algn="ctr"/>
          <a:r>
            <a:rPr lang="en-IN" sz="1800" dirty="0" smtClean="0"/>
            <a:t>Global Market Share</a:t>
          </a:r>
          <a:endParaRPr lang="en-IN" sz="1800" dirty="0"/>
        </a:p>
      </cdr:txBody>
    </cdr:sp>
  </cdr:relSizeAnchor>
</c:userShapes>
</file>

<file path=ppt/drawings/drawing2.xml><?xml version="1.0" encoding="utf-8"?>
<c:userShapes xmlns:c="http://schemas.openxmlformats.org/drawingml/2006/chart">
  <cdr:relSizeAnchor xmlns:cdr="http://schemas.openxmlformats.org/drawingml/2006/chartDrawing">
    <cdr:from>
      <cdr:x>0.04433</cdr:x>
      <cdr:y>0</cdr:y>
    </cdr:from>
    <cdr:to>
      <cdr:x>0.94719</cdr:x>
      <cdr:y>0.20461</cdr:y>
    </cdr:to>
    <cdr:sp macro="" textlink="">
      <cdr:nvSpPr>
        <cdr:cNvPr id="2" name="TextBox 1"/>
        <cdr:cNvSpPr txBox="1"/>
      </cdr:nvSpPr>
      <cdr:spPr>
        <a:xfrm xmlns:a="http://schemas.openxmlformats.org/drawingml/2006/main">
          <a:off x="198226" y="-1991618"/>
          <a:ext cx="4037428" cy="7552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2000" dirty="0" smtClean="0"/>
            <a:t>Food Producer</a:t>
          </a:r>
        </a:p>
        <a:p xmlns:a="http://schemas.openxmlformats.org/drawingml/2006/main">
          <a:pPr algn="ctr"/>
          <a:r>
            <a:rPr lang="en-IN" sz="1800" dirty="0" smtClean="0"/>
            <a:t>Global Market Share</a:t>
          </a:r>
          <a:endParaRPr lang="en-IN"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5A817-3C13-A643-92E8-B5F84B32C5F1}" type="datetimeFigureOut">
              <a:rPr lang="en-US" smtClean="0"/>
              <a:t>8/7/15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A2A31-9690-5B4B-939D-3EAFDFC312E1}" type="slidenum">
              <a:rPr lang="en-US" smtClean="0"/>
              <a:t>‹#›</a:t>
            </a:fld>
            <a:endParaRPr lang="en-US"/>
          </a:p>
        </p:txBody>
      </p:sp>
    </p:spTree>
    <p:extLst>
      <p:ext uri="{BB962C8B-B14F-4D97-AF65-F5344CB8AC3E}">
        <p14:creationId xmlns:p14="http://schemas.microsoft.com/office/powerpoint/2010/main" val="1176911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B2ED38-2ADA-4C79-BB0C-73CFC031B4F0}" type="slidenum">
              <a:rPr lang="en-GB" smtClean="0"/>
              <a:pPr/>
              <a:t>7</a:t>
            </a:fld>
            <a:endParaRPr lang="en-GB" dirty="0"/>
          </a:p>
        </p:txBody>
      </p:sp>
    </p:spTree>
    <p:extLst>
      <p:ext uri="{BB962C8B-B14F-4D97-AF65-F5344CB8AC3E}">
        <p14:creationId xmlns:p14="http://schemas.microsoft.com/office/powerpoint/2010/main" val="192658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5A2A31-9690-5B4B-939D-3EAFDFC312E1}" type="slidenum">
              <a:rPr lang="en-US" smtClean="0"/>
              <a:t>13</a:t>
            </a:fld>
            <a:endParaRPr lang="en-US"/>
          </a:p>
        </p:txBody>
      </p:sp>
    </p:spTree>
    <p:extLst>
      <p:ext uri="{BB962C8B-B14F-4D97-AF65-F5344CB8AC3E}">
        <p14:creationId xmlns:p14="http://schemas.microsoft.com/office/powerpoint/2010/main" val="63842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5A2A31-9690-5B4B-939D-3EAFDFC312E1}" type="slidenum">
              <a:rPr lang="en-US" smtClean="0"/>
              <a:t>14</a:t>
            </a:fld>
            <a:endParaRPr lang="en-US"/>
          </a:p>
        </p:txBody>
      </p:sp>
    </p:spTree>
    <p:extLst>
      <p:ext uri="{BB962C8B-B14F-4D97-AF65-F5344CB8AC3E}">
        <p14:creationId xmlns:p14="http://schemas.microsoft.com/office/powerpoint/2010/main" val="1026253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5A2A31-9690-5B4B-939D-3EAFDFC312E1}" type="slidenum">
              <a:rPr lang="en-US" smtClean="0"/>
              <a:t>15</a:t>
            </a:fld>
            <a:endParaRPr lang="en-US"/>
          </a:p>
        </p:txBody>
      </p:sp>
    </p:spTree>
    <p:extLst>
      <p:ext uri="{BB962C8B-B14F-4D97-AF65-F5344CB8AC3E}">
        <p14:creationId xmlns:p14="http://schemas.microsoft.com/office/powerpoint/2010/main" val="1675910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CEFDE14-331F-E64F-AA5B-B308DAE8CECC}" type="datetimeFigureOut">
              <a:rPr lang="en-US" smtClean="0"/>
              <a:t>8/7/15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72E535A-D174-8C48-BFF9-03C757D5ABD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06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EFDE14-331F-E64F-AA5B-B308DAE8CECC}" type="datetimeFigureOut">
              <a:rPr lang="en-US" smtClean="0"/>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E535A-D174-8C48-BFF9-03C757D5ABD7}" type="slidenum">
              <a:rPr lang="en-US" smtClean="0"/>
              <a:t>‹#›</a:t>
            </a:fld>
            <a:endParaRPr lang="en-US"/>
          </a:p>
        </p:txBody>
      </p:sp>
    </p:spTree>
    <p:extLst>
      <p:ext uri="{BB962C8B-B14F-4D97-AF65-F5344CB8AC3E}">
        <p14:creationId xmlns:p14="http://schemas.microsoft.com/office/powerpoint/2010/main" val="7106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EFDE14-331F-E64F-AA5B-B308DAE8CECC}" type="datetimeFigureOut">
              <a:rPr lang="en-US" smtClean="0"/>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E535A-D174-8C48-BFF9-03C757D5ABD7}" type="slidenum">
              <a:rPr lang="en-US" smtClean="0"/>
              <a:t>‹#›</a:t>
            </a:fld>
            <a:endParaRPr lang="en-US"/>
          </a:p>
        </p:txBody>
      </p:sp>
    </p:spTree>
    <p:extLst>
      <p:ext uri="{BB962C8B-B14F-4D97-AF65-F5344CB8AC3E}">
        <p14:creationId xmlns:p14="http://schemas.microsoft.com/office/powerpoint/2010/main" val="151693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EFDE14-331F-E64F-AA5B-B308DAE8CECC}" type="datetimeFigureOut">
              <a:rPr lang="en-US" smtClean="0"/>
              <a:t>8/7/15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E535A-D174-8C48-BFF9-03C757D5ABD7}" type="slidenum">
              <a:rPr lang="en-US" smtClean="0"/>
              <a:t>‹#›</a:t>
            </a:fld>
            <a:endParaRPr lang="en-US"/>
          </a:p>
        </p:txBody>
      </p:sp>
    </p:spTree>
    <p:extLst>
      <p:ext uri="{BB962C8B-B14F-4D97-AF65-F5344CB8AC3E}">
        <p14:creationId xmlns:p14="http://schemas.microsoft.com/office/powerpoint/2010/main" val="132039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CEFDE14-331F-E64F-AA5B-B308DAE8CECC}" type="datetimeFigureOut">
              <a:rPr lang="en-US" smtClean="0"/>
              <a:t>8/7/15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72E535A-D174-8C48-BFF9-03C757D5ABD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182727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EFDE14-331F-E64F-AA5B-B308DAE8CECC}" type="datetimeFigureOut">
              <a:rPr lang="en-US" smtClean="0"/>
              <a:t>8/7/15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E535A-D174-8C48-BFF9-03C757D5ABD7}" type="slidenum">
              <a:rPr lang="en-US" smtClean="0"/>
              <a:t>‹#›</a:t>
            </a:fld>
            <a:endParaRPr lang="en-US"/>
          </a:p>
        </p:txBody>
      </p:sp>
    </p:spTree>
    <p:extLst>
      <p:ext uri="{BB962C8B-B14F-4D97-AF65-F5344CB8AC3E}">
        <p14:creationId xmlns:p14="http://schemas.microsoft.com/office/powerpoint/2010/main" val="191825880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EFDE14-331F-E64F-AA5B-B308DAE8CECC}" type="datetimeFigureOut">
              <a:rPr lang="en-US" smtClean="0"/>
              <a:t>8/7/15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2E535A-D174-8C48-BFF9-03C757D5ABD7}" type="slidenum">
              <a:rPr lang="en-US" smtClean="0"/>
              <a:t>‹#›</a:t>
            </a:fld>
            <a:endParaRPr lang="en-US"/>
          </a:p>
        </p:txBody>
      </p:sp>
    </p:spTree>
    <p:extLst>
      <p:ext uri="{BB962C8B-B14F-4D97-AF65-F5344CB8AC3E}">
        <p14:creationId xmlns:p14="http://schemas.microsoft.com/office/powerpoint/2010/main" val="86304386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EFDE14-331F-E64F-AA5B-B308DAE8CECC}" type="datetimeFigureOut">
              <a:rPr lang="en-US" smtClean="0"/>
              <a:t>8/7/15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2E535A-D174-8C48-BFF9-03C757D5ABD7}" type="slidenum">
              <a:rPr lang="en-US" smtClean="0"/>
              <a:t>‹#›</a:t>
            </a:fld>
            <a:endParaRPr lang="en-US"/>
          </a:p>
        </p:txBody>
      </p:sp>
    </p:spTree>
    <p:extLst>
      <p:ext uri="{BB962C8B-B14F-4D97-AF65-F5344CB8AC3E}">
        <p14:creationId xmlns:p14="http://schemas.microsoft.com/office/powerpoint/2010/main" val="13686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FDE14-331F-E64F-AA5B-B308DAE8CECC}" type="datetimeFigureOut">
              <a:rPr lang="en-US" smtClean="0"/>
              <a:t>8/7/15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2E535A-D174-8C48-BFF9-03C757D5ABD7}" type="slidenum">
              <a:rPr lang="en-US" smtClean="0"/>
              <a:t>‹#›</a:t>
            </a:fld>
            <a:endParaRPr lang="en-US"/>
          </a:p>
        </p:txBody>
      </p:sp>
    </p:spTree>
    <p:extLst>
      <p:ext uri="{BB962C8B-B14F-4D97-AF65-F5344CB8AC3E}">
        <p14:creationId xmlns:p14="http://schemas.microsoft.com/office/powerpoint/2010/main" val="186503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CEFDE14-331F-E64F-AA5B-B308DAE8CECC}" type="datetimeFigureOut">
              <a:rPr lang="en-US" smtClean="0"/>
              <a:t>8/7/15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72E535A-D174-8C48-BFF9-03C757D5ABD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3678155"/>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CEFDE14-331F-E64F-AA5B-B308DAE8CECC}" type="datetimeFigureOut">
              <a:rPr lang="en-US" smtClean="0"/>
              <a:t>8/7/15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72E535A-D174-8C48-BFF9-03C757D5ABD7}" type="slidenum">
              <a:rPr lang="en-US" smtClean="0"/>
              <a:t>‹#›</a:t>
            </a:fld>
            <a:endParaRPr lang="en-US"/>
          </a:p>
        </p:txBody>
      </p:sp>
    </p:spTree>
    <p:extLst>
      <p:ext uri="{BB962C8B-B14F-4D97-AF65-F5344CB8AC3E}">
        <p14:creationId xmlns:p14="http://schemas.microsoft.com/office/powerpoint/2010/main" val="18407005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CEFDE14-331F-E64F-AA5B-B308DAE8CECC}" type="datetimeFigureOut">
              <a:rPr lang="en-US" smtClean="0"/>
              <a:t>8/7/15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72E535A-D174-8C48-BFF9-03C757D5ABD7}"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3735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jpg"/><Relationship Id="rId5" Type="http://schemas.openxmlformats.org/officeDocument/2006/relationships/image" Target="../media/image19.png"/><Relationship Id="rId6" Type="http://schemas.openxmlformats.org/officeDocument/2006/relationships/image" Target="../media/image20.jpg"/><Relationship Id="rId7"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Irene_Rosenfel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 Id="rId3" Type="http://schemas.openxmlformats.org/officeDocument/2006/relationships/chart" Target="../charts/char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gif"/><Relationship Id="rId3"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g"/><Relationship Id="rId3" Type="http://schemas.openxmlformats.org/officeDocument/2006/relationships/image" Target="../media/image2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g"/><Relationship Id="rId3" Type="http://schemas.openxmlformats.org/officeDocument/2006/relationships/image" Target="../media/image2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g"/><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ukessays.com/essays/marketing/kraft-foods-inc-company-analysis-marketing-essay.php" TargetMode="External"/><Relationship Id="rId4" Type="http://schemas.openxmlformats.org/officeDocument/2006/relationships/hyperlink" Target="http://www.bloomberg.com/news/articles/2015-03-25/the-four-challenges-that-turned-kraft-foods-into-a-merger-target" TargetMode="External"/><Relationship Id="rId1" Type="http://schemas.openxmlformats.org/officeDocument/2006/relationships/slideLayout" Target="../slideLayouts/slideLayout2.xml"/><Relationship Id="rId2" Type="http://schemas.openxmlformats.org/officeDocument/2006/relationships/hyperlink" Target="http://www.wikiwealth.com/five-forces:kraft-foods-group"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businesscasestudies.co.uk/kraft-foods-uk/using-planning-analysts-at-the-centre-of-brand-development/new-product-development.html" TargetMode="External"/><Relationship Id="rId4" Type="http://schemas.openxmlformats.org/officeDocument/2006/relationships/hyperlink" Target="http://www.mondelezinternational.com/~/media/MondelezCorporate/Uploads/downloads/mondelez_intl_fact_sheet.pdf" TargetMode="External"/><Relationship Id="rId5" Type="http://schemas.openxmlformats.org/officeDocument/2006/relationships/hyperlink" Target="https://www.scribd.com/doc/119344632/Kraft-Foods-BCG" TargetMode="External"/><Relationship Id="rId6" Type="http://schemas.openxmlformats.org/officeDocument/2006/relationships/hyperlink" Target="https://prezi.com/-owq53lhy3sh/kraft-foods-group/" TargetMode="External"/><Relationship Id="rId7" Type="http://schemas.openxmlformats.org/officeDocument/2006/relationships/hyperlink" Target="http://www.slideshare.net/JOTAA27/kraft-analysis" TargetMode="External"/><Relationship Id="rId1" Type="http://schemas.openxmlformats.org/officeDocument/2006/relationships/slideLayout" Target="../slideLayouts/slideLayout2.xml"/><Relationship Id="rId2" Type="http://schemas.openxmlformats.org/officeDocument/2006/relationships/hyperlink" Target="http://www.mondelezinternational.com/Newsroom/Multimedia-Releases/Kraft-Foods-Lays-Out-Its-New-Global-Growth-Strateg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hape 204"/>
          <p:cNvPicPr preferRelativeResize="0"/>
          <p:nvPr/>
        </p:nvPicPr>
        <p:blipFill rotWithShape="1">
          <a:blip r:embed="rId2">
            <a:alphaModFix amt="63000"/>
          </a:blip>
          <a:srcRect/>
          <a:stretch/>
        </p:blipFill>
        <p:spPr>
          <a:xfrm>
            <a:off x="2311316" y="1269446"/>
            <a:ext cx="7560818" cy="3592222"/>
          </a:xfrm>
          <a:prstGeom prst="rect">
            <a:avLst/>
          </a:prstGeom>
          <a:noFill/>
          <a:ln>
            <a:noFill/>
          </a:ln>
        </p:spPr>
      </p:pic>
      <p:sp>
        <p:nvSpPr>
          <p:cNvPr id="2" name="Title 1"/>
          <p:cNvSpPr>
            <a:spLocks noGrp="1"/>
          </p:cNvSpPr>
          <p:nvPr>
            <p:ph type="ctrTitle"/>
          </p:nvPr>
        </p:nvSpPr>
        <p:spPr/>
        <p:txBody>
          <a:bodyPr/>
          <a:lstStyle/>
          <a:p>
            <a:r>
              <a:rPr lang="en-US" dirty="0" smtClean="0"/>
              <a:t>Kraft Foods</a:t>
            </a:r>
            <a:endParaRPr lang="en-US" dirty="0"/>
          </a:p>
        </p:txBody>
      </p:sp>
      <p:sp>
        <p:nvSpPr>
          <p:cNvPr id="3" name="Subtitle 2"/>
          <p:cNvSpPr>
            <a:spLocks noGrp="1"/>
          </p:cNvSpPr>
          <p:nvPr>
            <p:ph type="subTitle" idx="1"/>
          </p:nvPr>
        </p:nvSpPr>
        <p:spPr>
          <a:xfrm>
            <a:off x="6237732" y="4861668"/>
            <a:ext cx="6583124" cy="1996332"/>
          </a:xfrm>
        </p:spPr>
        <p:txBody>
          <a:bodyPr>
            <a:normAutofit/>
          </a:bodyPr>
          <a:lstStyle/>
          <a:p>
            <a:r>
              <a:rPr lang="en-US" dirty="0" err="1" smtClean="0"/>
              <a:t>Apurva</a:t>
            </a:r>
            <a:r>
              <a:rPr lang="en-US" dirty="0" smtClean="0"/>
              <a:t> Jindal</a:t>
            </a:r>
          </a:p>
          <a:p>
            <a:r>
              <a:rPr lang="en-US" dirty="0" err="1" smtClean="0"/>
              <a:t>Lakshya</a:t>
            </a:r>
            <a:r>
              <a:rPr lang="en-US" dirty="0" smtClean="0"/>
              <a:t> Kumar</a:t>
            </a:r>
          </a:p>
          <a:p>
            <a:r>
              <a:rPr lang="en-US" dirty="0" smtClean="0"/>
              <a:t>Michael C Joseph</a:t>
            </a:r>
          </a:p>
          <a:p>
            <a:r>
              <a:rPr lang="en-US" dirty="0" err="1" smtClean="0"/>
              <a:t>Yash</a:t>
            </a:r>
            <a:r>
              <a:rPr lang="en-US" dirty="0" smtClean="0"/>
              <a:t> </a:t>
            </a:r>
            <a:r>
              <a:rPr lang="en-US" dirty="0" err="1" smtClean="0"/>
              <a:t>Upadhyay</a:t>
            </a:r>
            <a:endParaRPr lang="en-US" dirty="0"/>
          </a:p>
        </p:txBody>
      </p:sp>
    </p:spTree>
    <p:extLst>
      <p:ext uri="{BB962C8B-B14F-4D97-AF65-F5344CB8AC3E}">
        <p14:creationId xmlns:p14="http://schemas.microsoft.com/office/powerpoint/2010/main" val="459541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Acquisition of Cadbury by Kraft</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9372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77672">
            <a:off x="6322944" y="782546"/>
            <a:ext cx="5539118" cy="2285227"/>
          </a:xfrm>
          <a:prstGeom prst="rect">
            <a:avLst/>
          </a:prstGeom>
        </p:spPr>
      </p:pic>
      <p:sp>
        <p:nvSpPr>
          <p:cNvPr id="2" name="Title 1"/>
          <p:cNvSpPr>
            <a:spLocks noGrp="1"/>
          </p:cNvSpPr>
          <p:nvPr>
            <p:ph type="title"/>
          </p:nvPr>
        </p:nvSpPr>
        <p:spPr/>
        <p:txBody>
          <a:bodyPr/>
          <a:lstStyle/>
          <a:p>
            <a:r>
              <a:rPr lang="en-US" dirty="0" smtClean="0"/>
              <a:t>Cadbury</a:t>
            </a:r>
            <a:endParaRPr lang="en-US" dirty="0"/>
          </a:p>
        </p:txBody>
      </p:sp>
      <p:sp>
        <p:nvSpPr>
          <p:cNvPr id="3" name="Content Placeholder 2"/>
          <p:cNvSpPr>
            <a:spLocks noGrp="1"/>
          </p:cNvSpPr>
          <p:nvPr>
            <p:ph idx="1"/>
          </p:nvPr>
        </p:nvSpPr>
        <p:spPr>
          <a:xfrm>
            <a:off x="6408571" y="4260030"/>
            <a:ext cx="5367867" cy="2423787"/>
          </a:xfrm>
          <a:ln>
            <a:solidFill>
              <a:schemeClr val="tx1"/>
            </a:solidFill>
          </a:ln>
        </p:spPr>
        <p:txBody>
          <a:bodyPr>
            <a:normAutofit/>
          </a:bodyPr>
          <a:lstStyle/>
          <a:p>
            <a:r>
              <a:rPr lang="en-US" sz="1800" dirty="0" smtClean="0"/>
              <a:t>1824: The Company was founded by John Cadbury</a:t>
            </a:r>
          </a:p>
          <a:p>
            <a:r>
              <a:rPr lang="en-US" sz="1800" dirty="0" smtClean="0"/>
              <a:t>1969: Merger with Schweppes</a:t>
            </a:r>
          </a:p>
          <a:p>
            <a:r>
              <a:rPr lang="en-US" sz="1800" dirty="0" smtClean="0"/>
              <a:t>2003: Name Rebrand</a:t>
            </a:r>
          </a:p>
          <a:p>
            <a:r>
              <a:rPr lang="en-US" sz="1800" dirty="0" smtClean="0"/>
              <a:t>2007: Demerger of Cadbury Schweppes</a:t>
            </a:r>
          </a:p>
          <a:p>
            <a:r>
              <a:rPr lang="en-US" sz="1800" dirty="0" smtClean="0"/>
              <a:t>2010: Kraft Foods acquired Cadbury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199" y="4145253"/>
            <a:ext cx="4325216" cy="253856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129566413"/>
              </p:ext>
            </p:extLst>
          </p:nvPr>
        </p:nvGraphicFramePr>
        <p:xfrm>
          <a:off x="934053" y="1578605"/>
          <a:ext cx="5474518" cy="2397760"/>
        </p:xfrm>
        <a:graphic>
          <a:graphicData uri="http://schemas.openxmlformats.org/drawingml/2006/table">
            <a:tbl>
              <a:tblPr firstRow="1" bandRow="1">
                <a:tableStyleId>{2D5ABB26-0587-4C30-8999-92F81FD0307C}</a:tableStyleId>
              </a:tblPr>
              <a:tblGrid>
                <a:gridCol w="1901585"/>
                <a:gridCol w="3572933"/>
              </a:tblGrid>
              <a:tr h="370840">
                <a:tc>
                  <a:txBody>
                    <a:bodyPr/>
                    <a:lstStyle/>
                    <a:p>
                      <a:r>
                        <a:rPr lang="en-US" sz="1800" kern="1200" dirty="0" smtClean="0">
                          <a:solidFill>
                            <a:schemeClr val="tx1">
                              <a:lumMod val="65000"/>
                              <a:lumOff val="35000"/>
                            </a:schemeClr>
                          </a:solidFill>
                          <a:latin typeface="+mn-lt"/>
                          <a:ea typeface="+mn-ea"/>
                          <a:cs typeface="+mn-cs"/>
                        </a:rPr>
                        <a:t>Established</a:t>
                      </a:r>
                      <a:endParaRPr lang="en-US" sz="1800" kern="1200" dirty="0">
                        <a:solidFill>
                          <a:schemeClr val="tx1">
                            <a:lumMod val="65000"/>
                            <a:lumOff val="3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1800" kern="1200" dirty="0" smtClean="0">
                          <a:solidFill>
                            <a:schemeClr val="tx1">
                              <a:lumMod val="65000"/>
                              <a:lumOff val="35000"/>
                            </a:schemeClr>
                          </a:solidFill>
                          <a:latin typeface="+mn-lt"/>
                          <a:ea typeface="+mn-ea"/>
                          <a:cs typeface="+mn-cs"/>
                        </a:rPr>
                        <a:t>1824</a:t>
                      </a:r>
                      <a:endParaRPr lang="en-US" sz="1800" kern="1200" dirty="0">
                        <a:solidFill>
                          <a:schemeClr val="tx1">
                            <a:lumMod val="65000"/>
                            <a:lumOff val="35000"/>
                          </a:schemeClr>
                        </a:solidFill>
                        <a:latin typeface="+mn-lt"/>
                        <a:ea typeface="+mn-ea"/>
                        <a:cs typeface="+mn-cs"/>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r>
                        <a:rPr lang="en-US" sz="1800" kern="1200" dirty="0" smtClean="0">
                          <a:solidFill>
                            <a:schemeClr val="tx1">
                              <a:lumMod val="65000"/>
                              <a:lumOff val="35000"/>
                            </a:schemeClr>
                          </a:solidFill>
                          <a:latin typeface="+mn-lt"/>
                          <a:ea typeface="+mn-ea"/>
                          <a:cs typeface="+mn-cs"/>
                        </a:rPr>
                        <a:t>Headquarters</a:t>
                      </a:r>
                      <a:endParaRPr lang="en-US" sz="1800" kern="1200" dirty="0">
                        <a:solidFill>
                          <a:schemeClr val="tx1">
                            <a:lumMod val="65000"/>
                            <a:lumOff val="3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lumMod val="65000"/>
                              <a:lumOff val="35000"/>
                            </a:schemeClr>
                          </a:solidFill>
                          <a:latin typeface="+mn-lt"/>
                          <a:ea typeface="+mn-ea"/>
                          <a:cs typeface="+mn-cs"/>
                        </a:rPr>
                        <a:t>Uxbridge, London, United Kingdom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r>
                        <a:rPr lang="en-US" sz="1800" kern="1200" dirty="0" smtClean="0">
                          <a:solidFill>
                            <a:schemeClr val="tx1">
                              <a:lumMod val="65000"/>
                              <a:lumOff val="35000"/>
                            </a:schemeClr>
                          </a:solidFill>
                          <a:latin typeface="+mn-lt"/>
                          <a:ea typeface="+mn-ea"/>
                          <a:cs typeface="+mn-cs"/>
                        </a:rPr>
                        <a:t>Sector </a:t>
                      </a:r>
                      <a:r>
                        <a:rPr lang="en-US" sz="1800" kern="1200" dirty="0" err="1" smtClean="0">
                          <a:solidFill>
                            <a:schemeClr val="tx1">
                              <a:lumMod val="65000"/>
                              <a:lumOff val="35000"/>
                            </a:schemeClr>
                          </a:solidFill>
                          <a:latin typeface="+mn-lt"/>
                          <a:ea typeface="+mn-ea"/>
                          <a:cs typeface="+mn-cs"/>
                        </a:rPr>
                        <a:t>Involvment</a:t>
                      </a:r>
                      <a:endParaRPr lang="en-US" sz="1800" kern="1200" dirty="0">
                        <a:solidFill>
                          <a:schemeClr val="tx1">
                            <a:lumMod val="65000"/>
                            <a:lumOff val="3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lumMod val="65000"/>
                              <a:lumOff val="35000"/>
                            </a:schemeClr>
                          </a:solidFill>
                          <a:latin typeface="+mn-lt"/>
                          <a:ea typeface="+mn-ea"/>
                          <a:cs typeface="+mn-cs"/>
                        </a:rPr>
                        <a:t>Confectionery, bakery products, ice cream, dairy products, snack bars, canned/preserved food, spreads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r>
                        <a:rPr lang="en-US" sz="1800" kern="1200" dirty="0" smtClean="0">
                          <a:solidFill>
                            <a:schemeClr val="tx1">
                              <a:lumMod val="65000"/>
                              <a:lumOff val="35000"/>
                            </a:schemeClr>
                          </a:solidFill>
                          <a:latin typeface="+mn-lt"/>
                          <a:ea typeface="+mn-ea"/>
                          <a:cs typeface="+mn-cs"/>
                        </a:rPr>
                        <a:t>Major Markets</a:t>
                      </a:r>
                      <a:endParaRPr lang="en-US" sz="1800" kern="1200" dirty="0">
                        <a:solidFill>
                          <a:schemeClr val="tx1">
                            <a:lumMod val="65000"/>
                            <a:lumOff val="3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lumMod val="65000"/>
                              <a:lumOff val="35000"/>
                            </a:schemeClr>
                          </a:solidFill>
                          <a:latin typeface="+mn-lt"/>
                          <a:ea typeface="+mn-ea"/>
                          <a:cs typeface="+mn-cs"/>
                        </a:rPr>
                        <a:t>Europe and Asia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370840">
                <a:tc>
                  <a:txBody>
                    <a:bodyPr/>
                    <a:lstStyle/>
                    <a:p>
                      <a:r>
                        <a:rPr lang="en-US" sz="1800" kern="1200" dirty="0" smtClean="0">
                          <a:solidFill>
                            <a:schemeClr val="tx1">
                              <a:lumMod val="65000"/>
                              <a:lumOff val="35000"/>
                            </a:schemeClr>
                          </a:solidFill>
                          <a:latin typeface="+mn-lt"/>
                          <a:ea typeface="+mn-ea"/>
                          <a:cs typeface="+mn-cs"/>
                        </a:rPr>
                        <a:t>Revenue</a:t>
                      </a:r>
                      <a:endParaRPr lang="en-US" sz="1800" kern="1200" dirty="0">
                        <a:solidFill>
                          <a:schemeClr val="tx1">
                            <a:lumMod val="65000"/>
                            <a:lumOff val="3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lumMod val="65000"/>
                              <a:lumOff val="35000"/>
                            </a:schemeClr>
                          </a:solidFill>
                          <a:latin typeface="+mn-lt"/>
                          <a:ea typeface="+mn-ea"/>
                          <a:cs typeface="+mn-cs"/>
                        </a:rPr>
                        <a:t>£5.4 billion (2008)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Box 7"/>
          <p:cNvSpPr txBox="1"/>
          <p:nvPr/>
        </p:nvSpPr>
        <p:spPr>
          <a:xfrm>
            <a:off x="1112548" y="1182521"/>
            <a:ext cx="1903085" cy="400110"/>
          </a:xfrm>
          <a:prstGeom prst="rect">
            <a:avLst/>
          </a:prstGeom>
          <a:noFill/>
        </p:spPr>
        <p:txBody>
          <a:bodyPr wrap="none" rtlCol="0">
            <a:spAutoFit/>
          </a:bodyPr>
          <a:lstStyle/>
          <a:p>
            <a:r>
              <a:rPr lang="en-US" sz="2000" b="1" dirty="0" smtClean="0"/>
              <a:t>Key Highlights</a:t>
            </a:r>
            <a:endParaRPr lang="en-US" sz="2000" b="1" dirty="0"/>
          </a:p>
        </p:txBody>
      </p:sp>
      <p:sp>
        <p:nvSpPr>
          <p:cNvPr id="9" name="TextBox 8"/>
          <p:cNvSpPr txBox="1"/>
          <p:nvPr/>
        </p:nvSpPr>
        <p:spPr>
          <a:xfrm>
            <a:off x="6598948" y="3776310"/>
            <a:ext cx="1739002" cy="400110"/>
          </a:xfrm>
          <a:prstGeom prst="rect">
            <a:avLst/>
          </a:prstGeom>
          <a:noFill/>
        </p:spPr>
        <p:txBody>
          <a:bodyPr wrap="none" rtlCol="0">
            <a:spAutoFit/>
          </a:bodyPr>
          <a:lstStyle/>
          <a:p>
            <a:r>
              <a:rPr lang="en-US" sz="2000" b="1" dirty="0" smtClean="0"/>
              <a:t>Brief History</a:t>
            </a:r>
            <a:endParaRPr lang="en-US" sz="2000" b="1" dirty="0"/>
          </a:p>
        </p:txBody>
      </p:sp>
    </p:spTree>
    <p:extLst>
      <p:ext uri="{BB962C8B-B14F-4D97-AF65-F5344CB8AC3E}">
        <p14:creationId xmlns:p14="http://schemas.microsoft.com/office/powerpoint/2010/main" val="1797073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product segments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5036189"/>
              </p:ext>
            </p:extLst>
          </p:nvPr>
        </p:nvGraphicFramePr>
        <p:xfrm>
          <a:off x="1250950" y="1404938"/>
          <a:ext cx="10179050" cy="545306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8111066" y="1696741"/>
            <a:ext cx="3115734" cy="1200329"/>
          </a:xfrm>
          <a:prstGeom prst="rect">
            <a:avLst/>
          </a:prstGeom>
          <a:noFill/>
        </p:spPr>
        <p:txBody>
          <a:bodyPr wrap="square" rtlCol="0">
            <a:spAutoFit/>
          </a:bodyPr>
          <a:lstStyle/>
          <a:p>
            <a:pPr marL="0" lvl="1"/>
            <a:r>
              <a:rPr lang="en-US" i="1" dirty="0" smtClean="0"/>
              <a:t>Cadbury Dairy Milk, Cadbury </a:t>
            </a:r>
            <a:r>
              <a:rPr lang="en-US" i="1" dirty="0" err="1" smtClean="0"/>
              <a:t>Creme</a:t>
            </a:r>
            <a:r>
              <a:rPr lang="en-US" i="1" dirty="0" smtClean="0"/>
              <a:t> Egg, Flake </a:t>
            </a:r>
            <a:r>
              <a:rPr lang="en-US" dirty="0" smtClean="0"/>
              <a:t>and</a:t>
            </a:r>
            <a:r>
              <a:rPr lang="en-US" i="1" dirty="0" smtClean="0"/>
              <a:t> Green &amp; Black’s</a:t>
            </a:r>
          </a:p>
          <a:p>
            <a:endParaRPr lang="en-US" dirty="0"/>
          </a:p>
        </p:txBody>
      </p:sp>
      <p:sp>
        <p:nvSpPr>
          <p:cNvPr id="7" name="TextBox 6"/>
          <p:cNvSpPr txBox="1"/>
          <p:nvPr/>
        </p:nvSpPr>
        <p:spPr>
          <a:xfrm>
            <a:off x="977426" y="5913150"/>
            <a:ext cx="3014133" cy="923330"/>
          </a:xfrm>
          <a:prstGeom prst="rect">
            <a:avLst/>
          </a:prstGeom>
          <a:noFill/>
        </p:spPr>
        <p:txBody>
          <a:bodyPr wrap="square" rtlCol="0">
            <a:spAutoFit/>
          </a:bodyPr>
          <a:lstStyle/>
          <a:p>
            <a:pPr marL="0" lvl="1"/>
            <a:r>
              <a:rPr lang="en-US" i="1" dirty="0" smtClean="0"/>
              <a:t>Trident, Hollywood, </a:t>
            </a:r>
            <a:r>
              <a:rPr lang="en-US" i="1" dirty="0" err="1" smtClean="0"/>
              <a:t>Stimorol</a:t>
            </a:r>
            <a:r>
              <a:rPr lang="en-US" i="1" dirty="0" smtClean="0"/>
              <a:t>, Dentyne, Clorets </a:t>
            </a:r>
            <a:r>
              <a:rPr lang="en-US" dirty="0" smtClean="0"/>
              <a:t>and</a:t>
            </a:r>
            <a:r>
              <a:rPr lang="en-US" i="1" dirty="0" smtClean="0"/>
              <a:t> </a:t>
            </a:r>
            <a:r>
              <a:rPr lang="en-US" i="1" dirty="0" err="1" smtClean="0"/>
              <a:t>Bubbaloo</a:t>
            </a:r>
            <a:endParaRPr lang="en-US" dirty="0" smtClean="0"/>
          </a:p>
          <a:p>
            <a:endParaRPr lang="en-US" dirty="0"/>
          </a:p>
        </p:txBody>
      </p:sp>
      <p:sp>
        <p:nvSpPr>
          <p:cNvPr id="8" name="TextBox 7"/>
          <p:cNvSpPr txBox="1"/>
          <p:nvPr/>
        </p:nvSpPr>
        <p:spPr>
          <a:xfrm>
            <a:off x="2521116" y="1293449"/>
            <a:ext cx="2607733" cy="1200329"/>
          </a:xfrm>
          <a:prstGeom prst="rect">
            <a:avLst/>
          </a:prstGeom>
          <a:noFill/>
        </p:spPr>
        <p:txBody>
          <a:bodyPr wrap="square" rtlCol="0">
            <a:spAutoFit/>
          </a:bodyPr>
          <a:lstStyle/>
          <a:p>
            <a:pPr marL="0" lvl="1"/>
            <a:r>
              <a:rPr lang="en-US" i="1" dirty="0" smtClean="0"/>
              <a:t>Halls, Maynard’s, The Natural Confectionery Co. </a:t>
            </a:r>
            <a:r>
              <a:rPr lang="en-US" dirty="0" smtClean="0"/>
              <a:t>and </a:t>
            </a:r>
            <a:r>
              <a:rPr lang="en-US" i="1" dirty="0" smtClean="0"/>
              <a:t>Cadbury </a:t>
            </a:r>
            <a:r>
              <a:rPr lang="en-US" i="1" dirty="0" err="1" smtClean="0"/>
              <a:t>Eclairs</a:t>
            </a:r>
            <a:endParaRPr lang="en-US" dirty="0" smtClean="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033" y="2296905"/>
            <a:ext cx="3881967" cy="3402916"/>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1005">
            <a:off x="761846" y="2519093"/>
            <a:ext cx="2671233" cy="1255479"/>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95751">
            <a:off x="2482289" y="2922875"/>
            <a:ext cx="1585201" cy="1389581"/>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28181">
            <a:off x="1350865" y="4265265"/>
            <a:ext cx="2404533" cy="138098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426" y="3871721"/>
            <a:ext cx="1835790" cy="387472"/>
          </a:xfrm>
          <a:prstGeom prst="rect">
            <a:avLst/>
          </a:prstGeom>
        </p:spPr>
      </p:pic>
    </p:spTree>
    <p:extLst>
      <p:ext uri="{BB962C8B-B14F-4D97-AF65-F5344CB8AC3E}">
        <p14:creationId xmlns:p14="http://schemas.microsoft.com/office/powerpoint/2010/main" val="42985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99318"/>
            <a:ext cx="10178322" cy="1492132"/>
          </a:xfrm>
        </p:spPr>
        <p:txBody>
          <a:bodyPr/>
          <a:lstStyle/>
          <a:p>
            <a:r>
              <a:rPr lang="en-US" dirty="0" smtClean="0"/>
              <a:t>Why acquire Cadbury</a:t>
            </a:r>
            <a:endParaRPr lang="en-US" dirty="0"/>
          </a:p>
        </p:txBody>
      </p:sp>
      <p:sp>
        <p:nvSpPr>
          <p:cNvPr id="3" name="Content Placeholder 2"/>
          <p:cNvSpPr>
            <a:spLocks noGrp="1"/>
          </p:cNvSpPr>
          <p:nvPr>
            <p:ph idx="1"/>
          </p:nvPr>
        </p:nvSpPr>
        <p:spPr>
          <a:xfrm>
            <a:off x="914400" y="2782222"/>
            <a:ext cx="10515600" cy="4351338"/>
          </a:xfrm>
        </p:spPr>
        <p:txBody>
          <a:bodyPr>
            <a:normAutofit/>
          </a:bodyPr>
          <a:lstStyle/>
          <a:p>
            <a:r>
              <a:rPr lang="en-US" dirty="0" smtClean="0"/>
              <a:t>US business was stagnating and Kraft wanted to move to overseas</a:t>
            </a:r>
          </a:p>
          <a:p>
            <a:r>
              <a:rPr lang="en-US" dirty="0" smtClean="0"/>
              <a:t>Highly complementary geographical footprints, Cadbury has strong presence in developing markets like Mexico, South Africa and India. Combination would benefit from improved positions across Europe.</a:t>
            </a:r>
            <a:endParaRPr lang="en-US" dirty="0"/>
          </a:p>
          <a:p>
            <a:r>
              <a:rPr lang="en-US" dirty="0" smtClean="0"/>
              <a:t>Cadbury's </a:t>
            </a:r>
            <a:r>
              <a:rPr lang="en-US" dirty="0"/>
              <a:t>brands were </a:t>
            </a:r>
            <a:r>
              <a:rPr lang="en-US" dirty="0" smtClean="0"/>
              <a:t>highly complementary </a:t>
            </a:r>
            <a:r>
              <a:rPr lang="en-US" dirty="0"/>
              <a:t>to Kraft's portfolio and thus Cadbury would also benefit from Kraft Foods' scope and scale at the global level.</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162824071"/>
              </p:ext>
            </p:extLst>
          </p:nvPr>
        </p:nvGraphicFramePr>
        <p:xfrm>
          <a:off x="2222158" y="1423924"/>
          <a:ext cx="7366686" cy="731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956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acquire Cadbury</a:t>
            </a:r>
            <a:endParaRPr lang="en-US" dirty="0"/>
          </a:p>
        </p:txBody>
      </p:sp>
      <p:sp>
        <p:nvSpPr>
          <p:cNvPr id="3" name="Content Placeholder 2"/>
          <p:cNvSpPr>
            <a:spLocks noGrp="1"/>
          </p:cNvSpPr>
          <p:nvPr>
            <p:ph idx="1"/>
          </p:nvPr>
        </p:nvSpPr>
        <p:spPr>
          <a:xfrm>
            <a:off x="914400" y="2506662"/>
            <a:ext cx="10515600" cy="4351338"/>
          </a:xfrm>
        </p:spPr>
        <p:txBody>
          <a:bodyPr>
            <a:normAutofit/>
          </a:bodyPr>
          <a:lstStyle/>
          <a:p>
            <a:pPr marL="0" indent="0">
              <a:buNone/>
            </a:pPr>
            <a:r>
              <a:rPr lang="en-US" sz="2400" b="1" dirty="0" smtClean="0"/>
              <a:t>Established brands:</a:t>
            </a:r>
          </a:p>
          <a:p>
            <a:r>
              <a:rPr lang="en-US" dirty="0" smtClean="0"/>
              <a:t>Nestle, </a:t>
            </a:r>
            <a:r>
              <a:rPr lang="en-US" dirty="0" err="1" smtClean="0"/>
              <a:t>Pepsico</a:t>
            </a:r>
            <a:r>
              <a:rPr lang="en-US" dirty="0" smtClean="0"/>
              <a:t> etc. are already established in food and beverages</a:t>
            </a:r>
          </a:p>
          <a:p>
            <a:r>
              <a:rPr lang="en-US" dirty="0" smtClean="0"/>
              <a:t>Kraft alone would have to spend a fortune on S&amp;M to enter those markets</a:t>
            </a:r>
          </a:p>
          <a:p>
            <a:r>
              <a:rPr lang="en-US" dirty="0" smtClean="0"/>
              <a:t>Strong name of Cadbury in emerging markets would result in cost saving and easy penetration</a:t>
            </a:r>
          </a:p>
          <a:p>
            <a:pPr marL="0" indent="0">
              <a:buNone/>
            </a:pPr>
            <a:r>
              <a:rPr lang="en-US" sz="2400" b="1" dirty="0" smtClean="0"/>
              <a:t>Extensive Distribution Channels:</a:t>
            </a:r>
          </a:p>
          <a:p>
            <a:r>
              <a:rPr lang="en-US" dirty="0" smtClean="0"/>
              <a:t>Fragmented supply chain in developing countries</a:t>
            </a:r>
          </a:p>
          <a:p>
            <a:r>
              <a:rPr lang="en-US" dirty="0" smtClean="0"/>
              <a:t>Access to huge networks from the start means huge savings in cost and time</a:t>
            </a:r>
            <a:endParaRPr lang="en-US" dirty="0"/>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970782719"/>
              </p:ext>
            </p:extLst>
          </p:nvPr>
        </p:nvGraphicFramePr>
        <p:xfrm>
          <a:off x="2222158" y="1423924"/>
          <a:ext cx="7366686" cy="731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728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acquire Cadbury</a:t>
            </a:r>
            <a:endParaRPr lang="en-US" dirty="0"/>
          </a:p>
        </p:txBody>
      </p:sp>
      <p:sp>
        <p:nvSpPr>
          <p:cNvPr id="3" name="Content Placeholder 2"/>
          <p:cNvSpPr>
            <a:spLocks noGrp="1"/>
          </p:cNvSpPr>
          <p:nvPr>
            <p:ph idx="1"/>
          </p:nvPr>
        </p:nvSpPr>
        <p:spPr>
          <a:xfrm>
            <a:off x="914400" y="2916056"/>
            <a:ext cx="10515600" cy="4351338"/>
          </a:xfrm>
        </p:spPr>
        <p:txBody>
          <a:bodyPr>
            <a:normAutofit/>
          </a:bodyPr>
          <a:lstStyle/>
          <a:p>
            <a:r>
              <a:rPr lang="en-US" dirty="0" smtClean="0"/>
              <a:t>Joint portfolio of more than 40 confectionary brands, each with annual sales in excess of $100 million</a:t>
            </a:r>
          </a:p>
          <a:p>
            <a:r>
              <a:rPr lang="en-US" dirty="0" smtClean="0"/>
              <a:t>Created world’s biggest confectionary company</a:t>
            </a:r>
          </a:p>
          <a:p>
            <a:r>
              <a:rPr lang="en-US" dirty="0"/>
              <a:t>The deal will help in improvements in operational efficiency, manufacturing and supply chain leading to cost savings to the tune of $675 million</a:t>
            </a:r>
          </a:p>
          <a:p>
            <a:endParaRPr lang="en-US" dirty="0" smtClean="0"/>
          </a:p>
        </p:txBody>
      </p:sp>
      <p:graphicFrame>
        <p:nvGraphicFramePr>
          <p:cNvPr id="4" name="Content Placeholder 3"/>
          <p:cNvGraphicFramePr>
            <a:graphicFrameLocks/>
          </p:cNvGraphicFramePr>
          <p:nvPr>
            <p:extLst>
              <p:ext uri="{D42A27DB-BD31-4B8C-83A1-F6EECF244321}">
                <p14:modId xmlns:p14="http://schemas.microsoft.com/office/powerpoint/2010/main" val="13798878"/>
              </p:ext>
            </p:extLst>
          </p:nvPr>
        </p:nvGraphicFramePr>
        <p:xfrm>
          <a:off x="2222158" y="1423924"/>
          <a:ext cx="7366686" cy="731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568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Synergies in form of $675 million Cost savings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69834481"/>
              </p:ext>
            </p:extLst>
          </p:nvPr>
        </p:nvGraphicFramePr>
        <p:xfrm>
          <a:off x="485247" y="1752886"/>
          <a:ext cx="11455400" cy="4839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8416862" y="3375304"/>
            <a:ext cx="3523785" cy="1754326"/>
          </a:xfrm>
          <a:prstGeom prst="rect">
            <a:avLst/>
          </a:prstGeom>
          <a:noFill/>
        </p:spPr>
        <p:txBody>
          <a:bodyPr wrap="none" rtlCol="0">
            <a:spAutoFit/>
          </a:bodyPr>
          <a:lstStyle/>
          <a:p>
            <a:r>
              <a:rPr lang="en-US" dirty="0"/>
              <a:t>E</a:t>
            </a:r>
            <a:r>
              <a:rPr lang="en-US" dirty="0" smtClean="0"/>
              <a:t>fficiencies and Economies of scale:</a:t>
            </a:r>
          </a:p>
          <a:p>
            <a:pPr marL="285750" indent="-285750">
              <a:buFont typeface="Arial" charset="0"/>
              <a:buChar char="•"/>
            </a:pPr>
            <a:r>
              <a:rPr lang="en-US" dirty="0"/>
              <a:t>P</a:t>
            </a:r>
            <a:r>
              <a:rPr lang="en-US" dirty="0" smtClean="0"/>
              <a:t>rocurement </a:t>
            </a:r>
          </a:p>
          <a:p>
            <a:pPr marL="285750" indent="-285750">
              <a:buFont typeface="Arial" charset="0"/>
              <a:buChar char="•"/>
            </a:pPr>
            <a:r>
              <a:rPr lang="en-US" dirty="0"/>
              <a:t>M</a:t>
            </a:r>
            <a:r>
              <a:rPr lang="en-US" dirty="0" smtClean="0"/>
              <a:t>anufacturing </a:t>
            </a:r>
          </a:p>
          <a:p>
            <a:pPr marL="285750" indent="-285750">
              <a:buFont typeface="Arial" charset="0"/>
              <a:buChar char="•"/>
            </a:pPr>
            <a:r>
              <a:rPr lang="en-US" dirty="0"/>
              <a:t>C</a:t>
            </a:r>
            <a:r>
              <a:rPr lang="en-US" dirty="0" smtClean="0"/>
              <a:t>ustomer service</a:t>
            </a:r>
          </a:p>
          <a:p>
            <a:pPr marL="285750" indent="-285750">
              <a:buFont typeface="Arial" charset="0"/>
              <a:buChar char="•"/>
            </a:pPr>
            <a:r>
              <a:rPr lang="en-US" dirty="0" smtClean="0"/>
              <a:t>Logistics</a:t>
            </a:r>
          </a:p>
          <a:p>
            <a:pPr marL="285750" indent="-285750">
              <a:buFont typeface="Arial" charset="0"/>
              <a:buChar char="•"/>
            </a:pPr>
            <a:r>
              <a:rPr lang="en-US" dirty="0" err="1" smtClean="0"/>
              <a:t>RnD</a:t>
            </a:r>
            <a:endParaRPr lang="en-US" dirty="0"/>
          </a:p>
        </p:txBody>
      </p:sp>
      <p:sp>
        <p:nvSpPr>
          <p:cNvPr id="6" name="TextBox 5"/>
          <p:cNvSpPr txBox="1"/>
          <p:nvPr/>
        </p:nvSpPr>
        <p:spPr>
          <a:xfrm>
            <a:off x="1050669" y="5129630"/>
            <a:ext cx="2438399" cy="1200329"/>
          </a:xfrm>
          <a:prstGeom prst="rect">
            <a:avLst/>
          </a:prstGeom>
          <a:noFill/>
        </p:spPr>
        <p:txBody>
          <a:bodyPr wrap="square" rtlCol="0">
            <a:spAutoFit/>
          </a:bodyPr>
          <a:lstStyle/>
          <a:p>
            <a:r>
              <a:rPr lang="en-US"/>
              <a:t>E</a:t>
            </a:r>
            <a:r>
              <a:rPr lang="en-US" smtClean="0"/>
              <a:t>fficiencies </a:t>
            </a:r>
            <a:r>
              <a:rPr lang="en-US" dirty="0" smtClean="0"/>
              <a:t>in the areas of central, regional and country level administrative expenses</a:t>
            </a:r>
            <a:endParaRPr lang="en-US" dirty="0"/>
          </a:p>
        </p:txBody>
      </p:sp>
      <p:sp>
        <p:nvSpPr>
          <p:cNvPr id="7" name="TextBox 6"/>
          <p:cNvSpPr txBox="1"/>
          <p:nvPr/>
        </p:nvSpPr>
        <p:spPr>
          <a:xfrm>
            <a:off x="1050669" y="2728317"/>
            <a:ext cx="3523785" cy="1477328"/>
          </a:xfrm>
          <a:prstGeom prst="rect">
            <a:avLst/>
          </a:prstGeom>
          <a:noFill/>
        </p:spPr>
        <p:txBody>
          <a:bodyPr wrap="none" rtlCol="0">
            <a:spAutoFit/>
          </a:bodyPr>
          <a:lstStyle/>
          <a:p>
            <a:r>
              <a:rPr lang="en-US" dirty="0"/>
              <a:t>E</a:t>
            </a:r>
            <a:r>
              <a:rPr lang="en-US" dirty="0" smtClean="0"/>
              <a:t>fficiencies and Economies of scale:</a:t>
            </a:r>
          </a:p>
          <a:p>
            <a:pPr marL="285750" indent="-285750">
              <a:buFont typeface="Arial" charset="0"/>
              <a:buChar char="•"/>
            </a:pPr>
            <a:r>
              <a:rPr lang="en-US" dirty="0"/>
              <a:t>M</a:t>
            </a:r>
            <a:r>
              <a:rPr lang="en-US" dirty="0" smtClean="0"/>
              <a:t>arketing</a:t>
            </a:r>
          </a:p>
          <a:p>
            <a:pPr marL="285750" indent="-285750">
              <a:buFont typeface="Arial" charset="0"/>
              <a:buChar char="•"/>
            </a:pPr>
            <a:r>
              <a:rPr lang="en-US" dirty="0"/>
              <a:t>M</a:t>
            </a:r>
            <a:r>
              <a:rPr lang="en-US" dirty="0" smtClean="0"/>
              <a:t>edia </a:t>
            </a:r>
          </a:p>
          <a:p>
            <a:pPr marL="285750" indent="-285750">
              <a:buFont typeface="Arial" charset="0"/>
              <a:buChar char="•"/>
            </a:pPr>
            <a:r>
              <a:rPr lang="en-US" dirty="0"/>
              <a:t>S</a:t>
            </a:r>
            <a:r>
              <a:rPr lang="en-US" dirty="0" smtClean="0"/>
              <a:t>elling expenses</a:t>
            </a:r>
          </a:p>
          <a:p>
            <a:endParaRPr lang="en-US" dirty="0"/>
          </a:p>
        </p:txBody>
      </p:sp>
    </p:spTree>
    <p:extLst>
      <p:ext uri="{BB962C8B-B14F-4D97-AF65-F5344CB8AC3E}">
        <p14:creationId xmlns:p14="http://schemas.microsoft.com/office/powerpoint/2010/main" val="699045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Timeline</a:t>
            </a:r>
            <a:endParaRPr lang="en-US" dirty="0"/>
          </a:p>
        </p:txBody>
      </p:sp>
      <p:sp>
        <p:nvSpPr>
          <p:cNvPr id="3" name="Content Placeholder 2"/>
          <p:cNvSpPr>
            <a:spLocks noGrp="1"/>
          </p:cNvSpPr>
          <p:nvPr>
            <p:ph idx="1"/>
          </p:nvPr>
        </p:nvSpPr>
        <p:spPr>
          <a:xfrm>
            <a:off x="1251678" y="1874517"/>
            <a:ext cx="10178322" cy="3751075"/>
          </a:xfrm>
        </p:spPr>
        <p:txBody>
          <a:bodyPr>
            <a:noAutofit/>
          </a:bodyPr>
          <a:lstStyle/>
          <a:p>
            <a:pPr marL="365760" indent="-264160">
              <a:lnSpc>
                <a:spcPct val="100000"/>
              </a:lnSpc>
              <a:buClr>
                <a:schemeClr val="accent1"/>
              </a:buClr>
              <a:buSzPct val="25000"/>
              <a:buNone/>
            </a:pPr>
            <a:r>
              <a:rPr lang="en-US" sz="1700" b="1" dirty="0" smtClean="0">
                <a:solidFill>
                  <a:srgbClr val="282828"/>
                </a:solidFill>
                <a:ea typeface="Gill Sans" charset="0"/>
                <a:cs typeface="Gill Sans" charset="0"/>
                <a:sym typeface="Arial"/>
              </a:rPr>
              <a:t>AUG 28, 2009</a:t>
            </a:r>
            <a:r>
              <a:rPr lang="en-US" sz="1700" dirty="0" smtClean="0">
                <a:solidFill>
                  <a:schemeClr val="dk1"/>
                </a:solidFill>
                <a:ea typeface="Gill Sans" charset="0"/>
                <a:cs typeface="Gill Sans" charset="0"/>
                <a:sym typeface="Arial"/>
              </a:rPr>
              <a:t>-  </a:t>
            </a:r>
            <a:r>
              <a:rPr lang="en-US" sz="1700" dirty="0" smtClean="0">
                <a:solidFill>
                  <a:srgbClr val="252525"/>
                </a:solidFill>
                <a:ea typeface="Gill Sans" charset="0"/>
                <a:cs typeface="Gill Sans" charset="0"/>
                <a:sym typeface="Arial"/>
              </a:rPr>
              <a:t>Kraft Chairman and CEO </a:t>
            </a:r>
            <a:r>
              <a:rPr lang="en-US" sz="1700" u="sng" dirty="0" smtClean="0">
                <a:solidFill>
                  <a:schemeClr val="hlink"/>
                </a:solidFill>
                <a:ea typeface="Gill Sans" charset="0"/>
                <a:cs typeface="Gill Sans" charset="0"/>
                <a:sym typeface="Arial"/>
                <a:hlinkClick r:id="rId2"/>
              </a:rPr>
              <a:t>Irene Rosenfeld</a:t>
            </a:r>
            <a:r>
              <a:rPr lang="en-US" sz="1700" dirty="0" smtClean="0">
                <a:solidFill>
                  <a:schemeClr val="dk1"/>
                </a:solidFill>
                <a:ea typeface="Gill Sans" charset="0"/>
                <a:cs typeface="Gill Sans" charset="0"/>
                <a:sym typeface="Arial"/>
              </a:rPr>
              <a:t> meets Cadbury’s Chairman Roger </a:t>
            </a:r>
            <a:r>
              <a:rPr lang="en-US" sz="1700" dirty="0" err="1" smtClean="0">
                <a:solidFill>
                  <a:schemeClr val="dk1"/>
                </a:solidFill>
                <a:ea typeface="Gill Sans" charset="0"/>
                <a:cs typeface="Gill Sans" charset="0"/>
                <a:sym typeface="Arial"/>
              </a:rPr>
              <a:t>Carr</a:t>
            </a:r>
            <a:r>
              <a:rPr lang="en-US" sz="1700" dirty="0" smtClean="0">
                <a:solidFill>
                  <a:schemeClr val="dk1"/>
                </a:solidFill>
                <a:ea typeface="Gill Sans" charset="0"/>
                <a:cs typeface="Gill Sans" charset="0"/>
                <a:sym typeface="Arial"/>
              </a:rPr>
              <a:t> and offer to buy  Cadbury in cash and share deal which valued Cadbury’s shares at 755 pence each but </a:t>
            </a:r>
            <a:r>
              <a:rPr lang="en-US" sz="1700" dirty="0" err="1" smtClean="0">
                <a:solidFill>
                  <a:schemeClr val="dk1"/>
                </a:solidFill>
                <a:ea typeface="Gill Sans" charset="0"/>
                <a:cs typeface="Gill Sans" charset="0"/>
                <a:sym typeface="Arial"/>
              </a:rPr>
              <a:t>Carr</a:t>
            </a:r>
            <a:r>
              <a:rPr lang="en-US" sz="1700" dirty="0" smtClean="0">
                <a:solidFill>
                  <a:schemeClr val="dk1"/>
                </a:solidFill>
                <a:ea typeface="Gill Sans" charset="0"/>
                <a:cs typeface="Gill Sans" charset="0"/>
                <a:sym typeface="Arial"/>
              </a:rPr>
              <a:t> refused the offer.</a:t>
            </a:r>
            <a:endParaRPr lang="en-US" sz="1700" b="1" dirty="0" smtClean="0">
              <a:solidFill>
                <a:srgbClr val="282828"/>
              </a:solidFill>
              <a:ea typeface="Gill Sans" charset="0"/>
              <a:cs typeface="Gill Sans" charset="0"/>
              <a:sym typeface="Arial"/>
            </a:endParaRPr>
          </a:p>
          <a:p>
            <a:pPr marL="365760" indent="-264160">
              <a:lnSpc>
                <a:spcPct val="100000"/>
              </a:lnSpc>
              <a:buClr>
                <a:schemeClr val="dk1"/>
              </a:buClr>
              <a:buSzPct val="25000"/>
              <a:buNone/>
            </a:pPr>
            <a:r>
              <a:rPr lang="en-US" sz="1700" b="1" dirty="0" smtClean="0">
                <a:solidFill>
                  <a:srgbClr val="282828"/>
                </a:solidFill>
                <a:ea typeface="Gill Sans" charset="0"/>
                <a:cs typeface="Gill Sans" charset="0"/>
                <a:sym typeface="Arial"/>
              </a:rPr>
              <a:t>SEPT 7 - </a:t>
            </a:r>
            <a:r>
              <a:rPr lang="en-US" sz="1700" dirty="0" smtClean="0">
                <a:solidFill>
                  <a:srgbClr val="282828"/>
                </a:solidFill>
                <a:ea typeface="Gill Sans" charset="0"/>
                <a:cs typeface="Gill Sans" charset="0"/>
                <a:sym typeface="Arial"/>
              </a:rPr>
              <a:t>Kraft goes public with the bid, but by this time the value of the same offer had slipped to 745p per Cadbury share, or £10.2bn. Cadbury promptly rejects the bid. </a:t>
            </a:r>
            <a:endParaRPr lang="en-US" sz="1700" b="1" dirty="0" smtClean="0">
              <a:solidFill>
                <a:srgbClr val="282828"/>
              </a:solidFill>
              <a:ea typeface="Gill Sans" charset="0"/>
              <a:cs typeface="Gill Sans" charset="0"/>
              <a:sym typeface="Arial"/>
            </a:endParaRPr>
          </a:p>
          <a:p>
            <a:pPr marL="365760" indent="-264160">
              <a:lnSpc>
                <a:spcPct val="100000"/>
              </a:lnSpc>
              <a:buClr>
                <a:schemeClr val="dk1"/>
              </a:buClr>
              <a:buSzPct val="25000"/>
              <a:buNone/>
            </a:pPr>
            <a:r>
              <a:rPr lang="en-US" sz="1700" b="1" dirty="0" smtClean="0">
                <a:solidFill>
                  <a:srgbClr val="282828"/>
                </a:solidFill>
                <a:ea typeface="Gill Sans" charset="0"/>
                <a:cs typeface="Gill Sans" charset="0"/>
                <a:sym typeface="Arial"/>
              </a:rPr>
              <a:t>SEPT 12 -</a:t>
            </a:r>
            <a:r>
              <a:rPr lang="en-US" sz="1700" dirty="0" smtClean="0">
                <a:solidFill>
                  <a:srgbClr val="282828"/>
                </a:solidFill>
                <a:ea typeface="Gill Sans" charset="0"/>
                <a:cs typeface="Gill Sans" charset="0"/>
                <a:sym typeface="Arial"/>
              </a:rPr>
              <a:t> Cadbury's </a:t>
            </a:r>
            <a:r>
              <a:rPr lang="en-US" sz="1700" dirty="0" err="1" smtClean="0">
                <a:solidFill>
                  <a:srgbClr val="282828"/>
                </a:solidFill>
                <a:ea typeface="Gill Sans" charset="0"/>
                <a:cs typeface="Gill Sans" charset="0"/>
                <a:sym typeface="Arial"/>
              </a:rPr>
              <a:t>Carr</a:t>
            </a:r>
            <a:r>
              <a:rPr lang="en-US" sz="1700" dirty="0" smtClean="0">
                <a:solidFill>
                  <a:srgbClr val="282828"/>
                </a:solidFill>
                <a:ea typeface="Gill Sans" charset="0"/>
                <a:cs typeface="Gill Sans" charset="0"/>
                <a:sym typeface="Arial"/>
              </a:rPr>
              <a:t> in a letter to Rosenfeld again rejects the bid saying it was an "unappealing prospect" being absorbed into Kraft's "low growth conglomerate business". </a:t>
            </a:r>
            <a:endParaRPr lang="en-US" sz="1700" b="1" dirty="0" smtClean="0">
              <a:solidFill>
                <a:srgbClr val="282828"/>
              </a:solidFill>
              <a:ea typeface="Gill Sans" charset="0"/>
              <a:cs typeface="Gill Sans" charset="0"/>
              <a:sym typeface="Arial"/>
            </a:endParaRPr>
          </a:p>
          <a:p>
            <a:pPr marL="365760" indent="-264160">
              <a:lnSpc>
                <a:spcPct val="100000"/>
              </a:lnSpc>
              <a:buClr>
                <a:schemeClr val="dk1"/>
              </a:buClr>
              <a:buSzPct val="25000"/>
              <a:buNone/>
            </a:pPr>
            <a:r>
              <a:rPr lang="en-US" sz="1700" b="1" dirty="0" smtClean="0">
                <a:solidFill>
                  <a:srgbClr val="282828"/>
                </a:solidFill>
                <a:ea typeface="Gill Sans" charset="0"/>
                <a:cs typeface="Gill Sans" charset="0"/>
                <a:sym typeface="Arial"/>
              </a:rPr>
              <a:t>SEPT 16 -</a:t>
            </a:r>
            <a:r>
              <a:rPr lang="en-US" sz="1700" dirty="0" smtClean="0">
                <a:solidFill>
                  <a:srgbClr val="282828"/>
                </a:solidFill>
                <a:ea typeface="Gill Sans" charset="0"/>
                <a:cs typeface="Gill Sans" charset="0"/>
                <a:sym typeface="Arial"/>
              </a:rPr>
              <a:t> Warren Buffett, the world's second richest man and a leading shareholder in Kraft with a 9.4% stake, warned the US food group not to overpay for Cadbury. </a:t>
            </a:r>
          </a:p>
          <a:p>
            <a:pPr marL="365760" indent="-264160">
              <a:lnSpc>
                <a:spcPct val="100000"/>
              </a:lnSpc>
              <a:buClr>
                <a:schemeClr val="dk1"/>
              </a:buClr>
              <a:buSzPct val="25000"/>
              <a:buNone/>
            </a:pPr>
            <a:r>
              <a:rPr lang="en-US" sz="1700" b="1" dirty="0" smtClean="0">
                <a:solidFill>
                  <a:srgbClr val="282828"/>
                </a:solidFill>
                <a:ea typeface="Gill Sans" charset="0"/>
                <a:cs typeface="Gill Sans" charset="0"/>
                <a:sym typeface="Arial"/>
              </a:rPr>
              <a:t>SEPT 21 - </a:t>
            </a:r>
            <a:r>
              <a:rPr lang="en-US" sz="1700" dirty="0" smtClean="0">
                <a:solidFill>
                  <a:srgbClr val="282828"/>
                </a:solidFill>
                <a:ea typeface="Gill Sans" charset="0"/>
                <a:cs typeface="Gill Sans" charset="0"/>
                <a:sym typeface="Arial"/>
              </a:rPr>
              <a:t>Cadbury contacts the UK Takeover Panel to request a "put up or shut up" request be sent to Kraft, which would give a time frame for Kraft to come up with a formal bid. </a:t>
            </a:r>
          </a:p>
          <a:p>
            <a:pPr marL="365760" indent="-264160">
              <a:lnSpc>
                <a:spcPct val="100000"/>
              </a:lnSpc>
              <a:buClr>
                <a:schemeClr val="accent1"/>
              </a:buClr>
              <a:buSzPct val="25000"/>
              <a:buNone/>
            </a:pPr>
            <a:r>
              <a:rPr lang="en-US" sz="1700" b="1" dirty="0" smtClean="0">
                <a:solidFill>
                  <a:srgbClr val="282828"/>
                </a:solidFill>
                <a:ea typeface="Gill Sans" charset="0"/>
                <a:cs typeface="Gill Sans" charset="0"/>
                <a:sym typeface="Arial"/>
              </a:rPr>
              <a:t>SEPT 23 -</a:t>
            </a:r>
            <a:r>
              <a:rPr lang="en-US" sz="1700" dirty="0" smtClean="0">
                <a:solidFill>
                  <a:srgbClr val="282828"/>
                </a:solidFill>
                <a:ea typeface="Gill Sans" charset="0"/>
                <a:cs typeface="Gill Sans" charset="0"/>
                <a:sym typeface="Arial"/>
              </a:rPr>
              <a:t> Cadbury chief executive Todd </a:t>
            </a:r>
            <a:r>
              <a:rPr lang="en-US" sz="1700" dirty="0" err="1" smtClean="0">
                <a:solidFill>
                  <a:srgbClr val="282828"/>
                </a:solidFill>
                <a:ea typeface="Gill Sans" charset="0"/>
                <a:cs typeface="Gill Sans" charset="0"/>
                <a:sym typeface="Arial"/>
              </a:rPr>
              <a:t>Stitzer</a:t>
            </a:r>
            <a:r>
              <a:rPr lang="en-US" sz="1700" dirty="0" smtClean="0">
                <a:solidFill>
                  <a:srgbClr val="282828"/>
                </a:solidFill>
                <a:ea typeface="Gill Sans" charset="0"/>
                <a:cs typeface="Gill Sans" charset="0"/>
                <a:sym typeface="Arial"/>
              </a:rPr>
              <a:t> is reported at a Bank of America/Merrill Lynch conference as saying he saw some potential benefits from a Kraft deal and discussed valuations with investors, according to a note from the conference. </a:t>
            </a:r>
          </a:p>
          <a:p>
            <a:endParaRPr lang="en-US" sz="1700" dirty="0">
              <a:ea typeface="Gill Sans" charset="0"/>
              <a:cs typeface="Gill Sans" charset="0"/>
            </a:endParaRPr>
          </a:p>
        </p:txBody>
      </p:sp>
    </p:spTree>
    <p:extLst>
      <p:ext uri="{BB962C8B-B14F-4D97-AF65-F5344CB8AC3E}">
        <p14:creationId xmlns:p14="http://schemas.microsoft.com/office/powerpoint/2010/main" val="877068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Timeline (continued)</a:t>
            </a:r>
            <a:endParaRPr lang="en-US" dirty="0"/>
          </a:p>
        </p:txBody>
      </p:sp>
      <p:sp>
        <p:nvSpPr>
          <p:cNvPr id="3" name="Content Placeholder 2"/>
          <p:cNvSpPr>
            <a:spLocks noGrp="1"/>
          </p:cNvSpPr>
          <p:nvPr>
            <p:ph idx="1"/>
          </p:nvPr>
        </p:nvSpPr>
        <p:spPr>
          <a:xfrm>
            <a:off x="1251678" y="1874517"/>
            <a:ext cx="10178322" cy="4005075"/>
          </a:xfrm>
        </p:spPr>
        <p:txBody>
          <a:bodyPr>
            <a:normAutofit fontScale="85000" lnSpcReduction="20000"/>
          </a:bodyPr>
          <a:lstStyle/>
          <a:p>
            <a:pPr marL="365760" indent="-264160">
              <a:buClr>
                <a:schemeClr val="dk1"/>
              </a:buClr>
              <a:buSzPct val="25000"/>
              <a:buNone/>
            </a:pPr>
            <a:r>
              <a:rPr lang="en-US" b="1" dirty="0" smtClean="0">
                <a:solidFill>
                  <a:srgbClr val="282828"/>
                </a:solidFill>
                <a:ea typeface="Arial"/>
                <a:cs typeface="Arial"/>
                <a:sym typeface="Arial"/>
              </a:rPr>
              <a:t>SEPT 25 - </a:t>
            </a:r>
            <a:r>
              <a:rPr lang="en-US" dirty="0" smtClean="0">
                <a:solidFill>
                  <a:srgbClr val="282828"/>
                </a:solidFill>
                <a:ea typeface="Arial"/>
                <a:cs typeface="Arial"/>
                <a:sym typeface="Arial"/>
              </a:rPr>
              <a:t>Cadbury's </a:t>
            </a:r>
            <a:r>
              <a:rPr lang="en-US" dirty="0" err="1" smtClean="0">
                <a:solidFill>
                  <a:srgbClr val="282828"/>
                </a:solidFill>
                <a:ea typeface="Arial"/>
                <a:cs typeface="Arial"/>
                <a:sym typeface="Arial"/>
              </a:rPr>
              <a:t>Stitzer</a:t>
            </a:r>
            <a:r>
              <a:rPr lang="en-US" dirty="0" smtClean="0">
                <a:solidFill>
                  <a:srgbClr val="282828"/>
                </a:solidFill>
                <a:ea typeface="Arial"/>
                <a:cs typeface="Arial"/>
                <a:sym typeface="Arial"/>
              </a:rPr>
              <a:t> says he does not believe Kraft's offer for his company made strategic or financial sense, while Cadbury said his previous remarks had been misconstrued to imply a softening of his views about a deal with Kraft. </a:t>
            </a:r>
          </a:p>
          <a:p>
            <a:pPr marL="365760" indent="-264160">
              <a:lnSpc>
                <a:spcPct val="115000"/>
              </a:lnSpc>
              <a:buClr>
                <a:schemeClr val="dk1"/>
              </a:buClr>
              <a:buSzPct val="25000"/>
              <a:buNone/>
            </a:pPr>
            <a:r>
              <a:rPr lang="en-US" b="1" dirty="0" smtClean="0">
                <a:solidFill>
                  <a:srgbClr val="282828"/>
                </a:solidFill>
                <a:ea typeface="Arial"/>
                <a:cs typeface="Arial"/>
                <a:sym typeface="Arial"/>
              </a:rPr>
              <a:t>SEPT 30 -</a:t>
            </a:r>
            <a:r>
              <a:rPr lang="en-US" dirty="0" smtClean="0">
                <a:solidFill>
                  <a:srgbClr val="282828"/>
                </a:solidFill>
                <a:ea typeface="Arial"/>
                <a:cs typeface="Arial"/>
                <a:sym typeface="Arial"/>
              </a:rPr>
              <a:t> UK Takeover Panel rules that Kraft has until 5pm on Nov 9 to make a formal offer for Cadbury or walk away for six months. Cadbury reiterates its rejection of the Kraft bid. </a:t>
            </a:r>
          </a:p>
          <a:p>
            <a:pPr marL="365760" indent="-264160">
              <a:lnSpc>
                <a:spcPct val="115000"/>
              </a:lnSpc>
              <a:buClr>
                <a:schemeClr val="dk1"/>
              </a:buClr>
              <a:buSzPct val="25000"/>
              <a:buNone/>
            </a:pPr>
            <a:r>
              <a:rPr lang="en-US" b="1" dirty="0" smtClean="0">
                <a:solidFill>
                  <a:srgbClr val="282828"/>
                </a:solidFill>
                <a:ea typeface="Arial"/>
                <a:cs typeface="Arial"/>
                <a:sym typeface="Arial"/>
              </a:rPr>
              <a:t>OCT 21 -</a:t>
            </a:r>
            <a:r>
              <a:rPr lang="en-US" dirty="0" smtClean="0">
                <a:solidFill>
                  <a:srgbClr val="282828"/>
                </a:solidFill>
                <a:ea typeface="Arial"/>
                <a:cs typeface="Arial"/>
                <a:sym typeface="Arial"/>
              </a:rPr>
              <a:t> Cadbury posts upbeat third-quarter trading with underlying sales up 7% as it raise its 2009 target for sales and profit margin growth. The shares fail to react as a </a:t>
            </a:r>
            <a:r>
              <a:rPr lang="en-US" dirty="0" err="1" smtClean="0">
                <a:solidFill>
                  <a:srgbClr val="282828"/>
                </a:solidFill>
                <a:ea typeface="Arial"/>
                <a:cs typeface="Arial"/>
                <a:sym typeface="Arial"/>
              </a:rPr>
              <a:t>counterbidder</a:t>
            </a:r>
            <a:r>
              <a:rPr lang="en-US" dirty="0" smtClean="0">
                <a:solidFill>
                  <a:srgbClr val="282828"/>
                </a:solidFill>
                <a:ea typeface="Arial"/>
                <a:cs typeface="Arial"/>
                <a:sym typeface="Arial"/>
              </a:rPr>
              <a:t> for Kraft is seen increasingly unlikely. </a:t>
            </a:r>
          </a:p>
          <a:p>
            <a:pPr marL="365760" indent="-264160">
              <a:buClr>
                <a:schemeClr val="dk1"/>
              </a:buClr>
              <a:buSzPct val="25000"/>
              <a:buNone/>
            </a:pPr>
            <a:r>
              <a:rPr lang="en-US" b="1" dirty="0" smtClean="0">
                <a:solidFill>
                  <a:srgbClr val="282828"/>
                </a:solidFill>
                <a:ea typeface="Arial"/>
                <a:cs typeface="Arial"/>
                <a:sym typeface="Arial"/>
              </a:rPr>
              <a:t>NOV 3 - </a:t>
            </a:r>
            <a:r>
              <a:rPr lang="en-US" dirty="0" smtClean="0">
                <a:solidFill>
                  <a:srgbClr val="282828"/>
                </a:solidFill>
                <a:ea typeface="Arial"/>
                <a:cs typeface="Arial"/>
                <a:sym typeface="Arial"/>
              </a:rPr>
              <a:t>Kraft's third-quarter results disappoint investors with weaker-than-expected revenue and as it cut its 2009 sales forecast. Rosenfeld says she will not overpay for Cadbury. </a:t>
            </a:r>
          </a:p>
          <a:p>
            <a:pPr marL="365760" indent="-264160">
              <a:buClr>
                <a:schemeClr val="dk1"/>
              </a:buClr>
              <a:buSzPct val="25000"/>
              <a:buNone/>
            </a:pPr>
            <a:r>
              <a:rPr lang="en-US" b="1" dirty="0" smtClean="0">
                <a:solidFill>
                  <a:srgbClr val="282828"/>
                </a:solidFill>
                <a:ea typeface="Arial"/>
                <a:cs typeface="Arial"/>
                <a:sym typeface="Arial"/>
              </a:rPr>
              <a:t>NOV 9 - </a:t>
            </a:r>
            <a:r>
              <a:rPr lang="en-US" dirty="0" smtClean="0">
                <a:solidFill>
                  <a:srgbClr val="282828"/>
                </a:solidFill>
                <a:ea typeface="Arial"/>
                <a:cs typeface="Arial"/>
                <a:sym typeface="Arial"/>
              </a:rPr>
              <a:t>Kraft </a:t>
            </a:r>
            <a:r>
              <a:rPr lang="en-US" dirty="0" err="1" smtClean="0">
                <a:solidFill>
                  <a:srgbClr val="282828"/>
                </a:solidFill>
                <a:ea typeface="Arial"/>
                <a:cs typeface="Arial"/>
                <a:sym typeface="Arial"/>
              </a:rPr>
              <a:t>formalises</a:t>
            </a:r>
            <a:r>
              <a:rPr lang="en-US" dirty="0" smtClean="0">
                <a:solidFill>
                  <a:srgbClr val="282828"/>
                </a:solidFill>
                <a:ea typeface="Arial"/>
                <a:cs typeface="Arial"/>
                <a:sym typeface="Arial"/>
              </a:rPr>
              <a:t> its bid at the same terms for Cadbury as the original approach – 300p in cash and 0.2589 new Kraft share for each Cadbury share – valued at 717p. </a:t>
            </a:r>
          </a:p>
          <a:p>
            <a:pPr marL="365760" indent="-264160">
              <a:buClr>
                <a:schemeClr val="accent1"/>
              </a:buClr>
              <a:buSzPct val="25000"/>
              <a:buNone/>
            </a:pPr>
            <a:r>
              <a:rPr lang="en-US" b="1" dirty="0" smtClean="0">
                <a:solidFill>
                  <a:srgbClr val="282828"/>
                </a:solidFill>
                <a:ea typeface="Arial"/>
                <a:cs typeface="Arial"/>
                <a:sym typeface="Arial"/>
              </a:rPr>
              <a:t>NOV 18 - </a:t>
            </a:r>
            <a:r>
              <a:rPr lang="en-US" dirty="0" smtClean="0">
                <a:solidFill>
                  <a:srgbClr val="282828"/>
                </a:solidFill>
                <a:ea typeface="Arial"/>
                <a:cs typeface="Arial"/>
                <a:sym typeface="Arial"/>
              </a:rPr>
              <a:t>Both Italy's Ferrero and Hershey said separately they were reviewing a possible bid for Cadbury but gave no assurance that either would make an offer.</a:t>
            </a:r>
            <a:endParaRPr lang="en-US" dirty="0"/>
          </a:p>
        </p:txBody>
      </p:sp>
    </p:spTree>
    <p:extLst>
      <p:ext uri="{BB962C8B-B14F-4D97-AF65-F5344CB8AC3E}">
        <p14:creationId xmlns:p14="http://schemas.microsoft.com/office/powerpoint/2010/main" val="1390865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Timeline (continued)</a:t>
            </a:r>
          </a:p>
        </p:txBody>
      </p:sp>
      <p:sp>
        <p:nvSpPr>
          <p:cNvPr id="3" name="Content Placeholder 2"/>
          <p:cNvSpPr>
            <a:spLocks noGrp="1"/>
          </p:cNvSpPr>
          <p:nvPr>
            <p:ph idx="1"/>
          </p:nvPr>
        </p:nvSpPr>
        <p:spPr>
          <a:xfrm>
            <a:off x="1251678" y="1874517"/>
            <a:ext cx="10178322" cy="4005075"/>
          </a:xfrm>
        </p:spPr>
        <p:txBody>
          <a:bodyPr>
            <a:normAutofit fontScale="85000" lnSpcReduction="10000"/>
          </a:bodyPr>
          <a:lstStyle/>
          <a:p>
            <a:pPr marL="365760" indent="-264160">
              <a:lnSpc>
                <a:spcPct val="148000"/>
              </a:lnSpc>
              <a:buClr>
                <a:schemeClr val="dk1"/>
              </a:buClr>
              <a:buSzPct val="25000"/>
              <a:buNone/>
            </a:pPr>
            <a:r>
              <a:rPr lang="en-US" b="1" dirty="0" smtClean="0">
                <a:solidFill>
                  <a:srgbClr val="282828"/>
                </a:solidFill>
                <a:ea typeface="Arial"/>
                <a:cs typeface="Arial"/>
                <a:sym typeface="Arial"/>
              </a:rPr>
              <a:t>NOV 23 -</a:t>
            </a:r>
            <a:r>
              <a:rPr lang="en-US" dirty="0" smtClean="0">
                <a:solidFill>
                  <a:srgbClr val="282828"/>
                </a:solidFill>
                <a:ea typeface="Arial"/>
                <a:cs typeface="Arial"/>
                <a:sym typeface="Arial"/>
              </a:rPr>
              <a:t> Cadbury shares hits all-time high of 819½p on speculation of a battle between Kraft and rivals for the British chocolate maker. </a:t>
            </a:r>
          </a:p>
          <a:p>
            <a:pPr marL="365760" indent="-264160">
              <a:lnSpc>
                <a:spcPct val="148000"/>
              </a:lnSpc>
              <a:buClr>
                <a:schemeClr val="dk1"/>
              </a:buClr>
              <a:buSzPct val="25000"/>
              <a:buNone/>
            </a:pPr>
            <a:r>
              <a:rPr lang="en-US" b="1" dirty="0" smtClean="0">
                <a:solidFill>
                  <a:srgbClr val="282828"/>
                </a:solidFill>
                <a:ea typeface="Arial"/>
                <a:cs typeface="Arial"/>
                <a:sym typeface="Arial"/>
              </a:rPr>
              <a:t>DEC 4 - </a:t>
            </a:r>
            <a:r>
              <a:rPr lang="en-US" dirty="0" smtClean="0">
                <a:solidFill>
                  <a:srgbClr val="282828"/>
                </a:solidFill>
                <a:ea typeface="Arial"/>
                <a:cs typeface="Arial"/>
                <a:sym typeface="Arial"/>
              </a:rPr>
              <a:t>Kraft posts its offer document to Cadbury shareholders starting off a two-month fight for the British group under UK takeover rules. Kraft says its bid is now worth 713p a share or £10.1bn. </a:t>
            </a:r>
          </a:p>
          <a:p>
            <a:pPr marL="365760" indent="-264160">
              <a:lnSpc>
                <a:spcPct val="148000"/>
              </a:lnSpc>
              <a:buClr>
                <a:schemeClr val="dk1"/>
              </a:buClr>
              <a:buSzPct val="25000"/>
              <a:buNone/>
            </a:pPr>
            <a:r>
              <a:rPr lang="en-US" b="1" dirty="0" smtClean="0">
                <a:solidFill>
                  <a:srgbClr val="282828"/>
                </a:solidFill>
                <a:ea typeface="Arial"/>
                <a:cs typeface="Arial"/>
                <a:sym typeface="Arial"/>
              </a:rPr>
              <a:t>DEC 14 - </a:t>
            </a:r>
            <a:r>
              <a:rPr lang="en-US" dirty="0" smtClean="0">
                <a:solidFill>
                  <a:srgbClr val="282828"/>
                </a:solidFill>
                <a:ea typeface="Arial"/>
                <a:cs typeface="Arial"/>
                <a:sym typeface="Arial"/>
              </a:rPr>
              <a:t>Cadbury issues its official </a:t>
            </a:r>
            <a:r>
              <a:rPr lang="en-US" dirty="0" err="1" smtClean="0">
                <a:solidFill>
                  <a:srgbClr val="282828"/>
                </a:solidFill>
                <a:ea typeface="Arial"/>
                <a:cs typeface="Arial"/>
                <a:sym typeface="Arial"/>
              </a:rPr>
              <a:t>defence</a:t>
            </a:r>
            <a:r>
              <a:rPr lang="en-US" dirty="0" smtClean="0">
                <a:solidFill>
                  <a:srgbClr val="282828"/>
                </a:solidFill>
                <a:ea typeface="Arial"/>
                <a:cs typeface="Arial"/>
                <a:sym typeface="Arial"/>
              </a:rPr>
              <a:t> document promising bigger dividends and strong growth as Cadbury reminds its shareholders that Hershey and Ferrero may bid.</a:t>
            </a:r>
          </a:p>
          <a:p>
            <a:pPr marL="365760" indent="-264160">
              <a:lnSpc>
                <a:spcPct val="148000"/>
              </a:lnSpc>
              <a:buClr>
                <a:schemeClr val="dk1"/>
              </a:buClr>
              <a:buSzPct val="25000"/>
              <a:buNone/>
            </a:pPr>
            <a:r>
              <a:rPr lang="en-US" b="1" dirty="0" smtClean="0">
                <a:solidFill>
                  <a:srgbClr val="282828"/>
                </a:solidFill>
                <a:ea typeface="Arial"/>
                <a:cs typeface="Arial"/>
                <a:sym typeface="Arial"/>
              </a:rPr>
              <a:t>JAN 5, 2010 - </a:t>
            </a:r>
            <a:r>
              <a:rPr lang="en-US" dirty="0" smtClean="0">
                <a:solidFill>
                  <a:srgbClr val="282828"/>
                </a:solidFill>
                <a:ea typeface="Arial"/>
                <a:cs typeface="Arial"/>
                <a:sym typeface="Arial"/>
              </a:rPr>
              <a:t>Kraft sweetens bid with 60p more cash but cuts shares on offer to keep offer price unchanged.</a:t>
            </a:r>
          </a:p>
          <a:p>
            <a:pPr marL="365760" indent="-264160">
              <a:lnSpc>
                <a:spcPct val="148000"/>
              </a:lnSpc>
              <a:buClr>
                <a:schemeClr val="dk1"/>
              </a:buClr>
              <a:buSzPct val="25000"/>
              <a:buNone/>
            </a:pPr>
            <a:r>
              <a:rPr lang="en-US" b="1" dirty="0" smtClean="0">
                <a:solidFill>
                  <a:srgbClr val="282828"/>
                </a:solidFill>
                <a:ea typeface="Arial"/>
                <a:cs typeface="Arial"/>
                <a:sym typeface="Arial"/>
              </a:rPr>
              <a:t>JAN 12 - </a:t>
            </a:r>
            <a:r>
              <a:rPr lang="en-US" dirty="0" smtClean="0">
                <a:solidFill>
                  <a:srgbClr val="282828"/>
                </a:solidFill>
                <a:ea typeface="Arial"/>
                <a:cs typeface="Arial"/>
                <a:sym typeface="Arial"/>
              </a:rPr>
              <a:t>Cadbury reports robust trading and rejects the bid on valuation. Ferrero pulls out.</a:t>
            </a:r>
          </a:p>
          <a:p>
            <a:pPr marL="365760" indent="-264160">
              <a:lnSpc>
                <a:spcPct val="148000"/>
              </a:lnSpc>
              <a:buClr>
                <a:schemeClr val="dk1"/>
              </a:buClr>
              <a:buSzPct val="25000"/>
              <a:buNone/>
            </a:pPr>
            <a:r>
              <a:rPr lang="en-US" b="1" dirty="0" smtClean="0">
                <a:solidFill>
                  <a:srgbClr val="282828"/>
                </a:solidFill>
                <a:ea typeface="Arial"/>
                <a:cs typeface="Arial"/>
                <a:sym typeface="Arial"/>
              </a:rPr>
              <a:t>JAN 19 - Kraft seals a deal to buy Cadbury for £11.5bn.</a:t>
            </a:r>
          </a:p>
          <a:p>
            <a:endParaRPr lang="en-US" dirty="0"/>
          </a:p>
        </p:txBody>
      </p:sp>
    </p:spTree>
    <p:extLst>
      <p:ext uri="{BB962C8B-B14F-4D97-AF65-F5344CB8AC3E}">
        <p14:creationId xmlns:p14="http://schemas.microsoft.com/office/powerpoint/2010/main" val="1731190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958" y="692697"/>
            <a:ext cx="7633742" cy="670351"/>
          </a:xfrm>
        </p:spPr>
        <p:txBody>
          <a:bodyPr>
            <a:normAutofit/>
          </a:bodyPr>
          <a:lstStyle/>
          <a:p>
            <a:r>
              <a:rPr lang="en-US" sz="4000" dirty="0"/>
              <a:t>Company Introduction</a:t>
            </a:r>
          </a:p>
        </p:txBody>
      </p:sp>
      <p:sp>
        <p:nvSpPr>
          <p:cNvPr id="4" name="Title 1"/>
          <p:cNvSpPr txBox="1">
            <a:spLocks/>
          </p:cNvSpPr>
          <p:nvPr/>
        </p:nvSpPr>
        <p:spPr>
          <a:xfrm>
            <a:off x="1395958" y="1667848"/>
            <a:ext cx="7633742" cy="670351"/>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a:lstStyle>
          <a:p>
            <a:r>
              <a:rPr lang="en-US" sz="4000" dirty="0"/>
              <a:t>Strategy Analysis</a:t>
            </a:r>
          </a:p>
        </p:txBody>
      </p:sp>
      <p:sp>
        <p:nvSpPr>
          <p:cNvPr id="5" name="Title 1"/>
          <p:cNvSpPr txBox="1">
            <a:spLocks/>
          </p:cNvSpPr>
          <p:nvPr/>
        </p:nvSpPr>
        <p:spPr>
          <a:xfrm>
            <a:off x="1399259" y="2642999"/>
            <a:ext cx="7633742" cy="670351"/>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a:lstStyle>
          <a:p>
            <a:r>
              <a:rPr lang="en-US" sz="4000"/>
              <a:t>Cadbury Acquisition</a:t>
            </a:r>
            <a:endParaRPr lang="en-US" sz="4000" dirty="0"/>
          </a:p>
        </p:txBody>
      </p:sp>
      <p:sp>
        <p:nvSpPr>
          <p:cNvPr id="6" name="Title 1"/>
          <p:cNvSpPr txBox="1">
            <a:spLocks/>
          </p:cNvSpPr>
          <p:nvPr/>
        </p:nvSpPr>
        <p:spPr>
          <a:xfrm>
            <a:off x="1395958" y="3606408"/>
            <a:ext cx="7633742" cy="670351"/>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a:lstStyle>
          <a:p>
            <a:r>
              <a:rPr lang="en-US" sz="4000" dirty="0"/>
              <a:t>Post-Acquisition Analysis</a:t>
            </a:r>
          </a:p>
        </p:txBody>
      </p:sp>
      <p:sp>
        <p:nvSpPr>
          <p:cNvPr id="7" name="Title 1"/>
          <p:cNvSpPr txBox="1">
            <a:spLocks/>
          </p:cNvSpPr>
          <p:nvPr/>
        </p:nvSpPr>
        <p:spPr>
          <a:xfrm>
            <a:off x="1417809" y="4581559"/>
            <a:ext cx="7633742" cy="670351"/>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a:lstStyle>
          <a:p>
            <a:r>
              <a:rPr lang="en-US" sz="4000"/>
              <a:t>Vulnerabilities</a:t>
            </a:r>
            <a:endParaRPr lang="en-US" sz="4000" dirty="0"/>
          </a:p>
        </p:txBody>
      </p:sp>
      <p:sp>
        <p:nvSpPr>
          <p:cNvPr id="8" name="Title 1"/>
          <p:cNvSpPr txBox="1">
            <a:spLocks/>
          </p:cNvSpPr>
          <p:nvPr/>
        </p:nvSpPr>
        <p:spPr>
          <a:xfrm>
            <a:off x="1419266" y="5544968"/>
            <a:ext cx="7633742" cy="670351"/>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a:lstStyle>
          <a:p>
            <a:r>
              <a:rPr lang="en-US" sz="4000" dirty="0"/>
              <a:t>Recommendations</a:t>
            </a:r>
          </a:p>
        </p:txBody>
      </p:sp>
    </p:spTree>
    <p:extLst>
      <p:ext uri="{BB962C8B-B14F-4D97-AF65-F5344CB8AC3E}">
        <p14:creationId xmlns:p14="http://schemas.microsoft.com/office/powerpoint/2010/main" val="1423887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167" y="382385"/>
            <a:ext cx="9779343" cy="6364095"/>
          </a:xfrm>
        </p:spPr>
      </p:pic>
    </p:spTree>
    <p:extLst>
      <p:ext uri="{BB962C8B-B14F-4D97-AF65-F5344CB8AC3E}">
        <p14:creationId xmlns:p14="http://schemas.microsoft.com/office/powerpoint/2010/main" val="44470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“Deal”</a:t>
            </a:r>
            <a:endParaRPr lang="en-US" dirty="0"/>
          </a:p>
        </p:txBody>
      </p:sp>
      <p:sp>
        <p:nvSpPr>
          <p:cNvPr id="5" name="Content Placeholder 4"/>
          <p:cNvSpPr>
            <a:spLocks noGrp="1"/>
          </p:cNvSpPr>
          <p:nvPr>
            <p:ph idx="1"/>
          </p:nvPr>
        </p:nvSpPr>
        <p:spPr>
          <a:xfrm>
            <a:off x="1251678" y="1874517"/>
            <a:ext cx="10178322" cy="4005075"/>
          </a:xfrm>
        </p:spPr>
        <p:txBody>
          <a:bodyPr>
            <a:normAutofit/>
          </a:bodyPr>
          <a:lstStyle/>
          <a:p>
            <a:r>
              <a:rPr lang="en-US" dirty="0" smtClean="0"/>
              <a:t>Initial deal</a:t>
            </a:r>
          </a:p>
          <a:p>
            <a:pPr lvl="1"/>
            <a:r>
              <a:rPr lang="en-US" dirty="0" smtClean="0"/>
              <a:t>300 pence cash and 0.2589 Kraft shares</a:t>
            </a:r>
          </a:p>
          <a:p>
            <a:pPr lvl="1"/>
            <a:r>
              <a:rPr lang="en-US" dirty="0" smtClean="0"/>
              <a:t>Valued at 717 pence</a:t>
            </a:r>
          </a:p>
          <a:p>
            <a:pPr lvl="1"/>
            <a:r>
              <a:rPr lang="en-US" dirty="0" smtClean="0"/>
              <a:t>Rejected by Cadbury, said it values it at a minimum of 850 pence</a:t>
            </a:r>
          </a:p>
          <a:p>
            <a:pPr marL="457200" lvl="1" indent="0">
              <a:buNone/>
            </a:pPr>
            <a:endParaRPr lang="en-US" dirty="0"/>
          </a:p>
          <a:p>
            <a:pPr marL="457200" lvl="1" indent="0">
              <a:buNone/>
            </a:pPr>
            <a:endParaRPr lang="en-US" dirty="0" smtClean="0"/>
          </a:p>
          <a:p>
            <a:r>
              <a:rPr lang="en-US" dirty="0" smtClean="0"/>
              <a:t>Final deal</a:t>
            </a:r>
          </a:p>
          <a:p>
            <a:pPr lvl="1"/>
            <a:r>
              <a:rPr lang="en-US" dirty="0" smtClean="0"/>
              <a:t>500 pence cash ,0.1874 Kraft shares and 10 pence special dividend</a:t>
            </a:r>
          </a:p>
          <a:p>
            <a:pPr lvl="1"/>
            <a:r>
              <a:rPr lang="en-US" dirty="0" smtClean="0"/>
              <a:t>Valued at 850 pence per share and at </a:t>
            </a:r>
            <a:r>
              <a:rPr lang="en-US" b="1" dirty="0">
                <a:solidFill>
                  <a:srgbClr val="282828"/>
                </a:solidFill>
                <a:ea typeface="Arial"/>
                <a:cs typeface="Arial"/>
                <a:sym typeface="Arial"/>
              </a:rPr>
              <a:t>£</a:t>
            </a:r>
            <a:r>
              <a:rPr lang="en-US" b="1" dirty="0" smtClean="0">
                <a:solidFill>
                  <a:srgbClr val="282828"/>
                </a:solidFill>
                <a:ea typeface="Arial"/>
                <a:cs typeface="Arial"/>
                <a:sym typeface="Arial"/>
              </a:rPr>
              <a:t>11.5bn or $19.6bn</a:t>
            </a:r>
            <a:endParaRPr lang="en-US" dirty="0" smtClean="0"/>
          </a:p>
          <a:p>
            <a:pPr lvl="1"/>
            <a:r>
              <a:rPr lang="en-US" dirty="0" smtClean="0"/>
              <a:t>Finally accepted by Cadbury shareholders</a:t>
            </a:r>
          </a:p>
          <a:p>
            <a:pPr lvl="1"/>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839" y="203200"/>
            <a:ext cx="4114800" cy="2743200"/>
          </a:xfrm>
          <a:prstGeom prst="rect">
            <a:avLst/>
          </a:prstGeom>
        </p:spPr>
      </p:pic>
    </p:spTree>
    <p:extLst>
      <p:ext uri="{BB962C8B-B14F-4D97-AF65-F5344CB8AC3E}">
        <p14:creationId xmlns:p14="http://schemas.microsoft.com/office/powerpoint/2010/main" val="1111783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Post Acquisition Analysis</a:t>
            </a:r>
            <a:endParaRPr lang="en-IN"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85286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7162" y="1318252"/>
            <a:ext cx="10248481" cy="1077218"/>
          </a:xfrm>
          <a:prstGeom prst="rect">
            <a:avLst/>
          </a:prstGeom>
          <a:noFill/>
          <a:ln>
            <a:noFill/>
          </a:ln>
        </p:spPr>
        <p:txBody>
          <a:bodyPr wrap="square" rtlCol="0">
            <a:spAutoFit/>
          </a:bodyPr>
          <a:lstStyle/>
          <a:p>
            <a:pPr algn="ctr"/>
            <a:r>
              <a:rPr lang="en-IN" sz="3200" dirty="0" smtClean="0"/>
              <a:t>Kraft became world’s largest confectionary and 2</a:t>
            </a:r>
            <a:r>
              <a:rPr lang="en-IN" sz="3200" baseline="30000" dirty="0" smtClean="0"/>
              <a:t>nd</a:t>
            </a:r>
            <a:r>
              <a:rPr lang="en-IN" sz="3200" dirty="0" smtClean="0"/>
              <a:t> largest food producer</a:t>
            </a:r>
          </a:p>
        </p:txBody>
      </p:sp>
      <p:graphicFrame>
        <p:nvGraphicFramePr>
          <p:cNvPr id="9" name="Chart 8"/>
          <p:cNvGraphicFramePr/>
          <p:nvPr>
            <p:extLst>
              <p:ext uri="{D42A27DB-BD31-4B8C-83A1-F6EECF244321}">
                <p14:modId xmlns:p14="http://schemas.microsoft.com/office/powerpoint/2010/main" val="1744224864"/>
              </p:ext>
            </p:extLst>
          </p:nvPr>
        </p:nvGraphicFramePr>
        <p:xfrm>
          <a:off x="935314" y="2163423"/>
          <a:ext cx="4615480" cy="43388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p:nvPr>
            <p:extLst>
              <p:ext uri="{D42A27DB-BD31-4B8C-83A1-F6EECF244321}">
                <p14:modId xmlns:p14="http://schemas.microsoft.com/office/powerpoint/2010/main" val="841834532"/>
              </p:ext>
            </p:extLst>
          </p:nvPr>
        </p:nvGraphicFramePr>
        <p:xfrm>
          <a:off x="6651984" y="2163423"/>
          <a:ext cx="4615480" cy="4338844"/>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5847008" y="2395470"/>
            <a:ext cx="64395" cy="4018209"/>
          </a:xfrm>
          <a:prstGeom prst="line">
            <a:avLst/>
          </a:prstGeom>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Key Highlights</a:t>
            </a:r>
            <a:endParaRPr lang="en-US"/>
          </a:p>
        </p:txBody>
      </p:sp>
    </p:spTree>
    <p:extLst>
      <p:ext uri="{BB962C8B-B14F-4D97-AF65-F5344CB8AC3E}">
        <p14:creationId xmlns:p14="http://schemas.microsoft.com/office/powerpoint/2010/main" val="12043764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9110" y="1128451"/>
            <a:ext cx="7432304" cy="1815882"/>
          </a:xfrm>
          <a:prstGeom prst="rect">
            <a:avLst/>
          </a:prstGeom>
          <a:noFill/>
          <a:ln>
            <a:noFill/>
          </a:ln>
        </p:spPr>
        <p:txBody>
          <a:bodyPr wrap="square" rtlCol="0">
            <a:spAutoFit/>
          </a:bodyPr>
          <a:lstStyle/>
          <a:p>
            <a:r>
              <a:rPr lang="en-IN" sz="2800" dirty="0"/>
              <a:t>Revenues in Europe rose by 33% </a:t>
            </a:r>
            <a:r>
              <a:rPr lang="en-IN" sz="2800" dirty="0" smtClean="0"/>
              <a:t>and </a:t>
            </a:r>
            <a:r>
              <a:rPr lang="en-IN" sz="2800" dirty="0"/>
              <a:t>in North America rose by 6.3</a:t>
            </a:r>
            <a:r>
              <a:rPr lang="en-IN" sz="2800" dirty="0" smtClean="0"/>
              <a:t>%</a:t>
            </a:r>
          </a:p>
          <a:p>
            <a:r>
              <a:rPr lang="en-IN" sz="2800" dirty="0"/>
              <a:t>Cadbury helped to boost sales by 30%, net gain for the fourth quarter fell by 24</a:t>
            </a:r>
            <a:r>
              <a:rPr lang="en-IN" sz="2800" dirty="0" smtClean="0"/>
              <a:t>%</a:t>
            </a:r>
            <a:endParaRPr lang="en-IN"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874910"/>
            <a:ext cx="5586547" cy="355940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533" y="724906"/>
            <a:ext cx="3182035" cy="5709409"/>
          </a:xfrm>
          <a:prstGeom prst="rect">
            <a:avLst/>
          </a:prstGeom>
        </p:spPr>
      </p:pic>
      <p:sp>
        <p:nvSpPr>
          <p:cNvPr id="6" name="Title 3"/>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mtClean="0"/>
              <a:t>Key Highlights</a:t>
            </a:r>
            <a:endParaRPr lang="en-US"/>
          </a:p>
        </p:txBody>
      </p:sp>
    </p:spTree>
    <p:extLst>
      <p:ext uri="{BB962C8B-B14F-4D97-AF65-F5344CB8AC3E}">
        <p14:creationId xmlns:p14="http://schemas.microsoft.com/office/powerpoint/2010/main" val="324591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14133" y="1002929"/>
            <a:ext cx="11053412" cy="954107"/>
          </a:xfrm>
          <a:prstGeom prst="rect">
            <a:avLst/>
          </a:prstGeom>
          <a:noFill/>
          <a:ln>
            <a:noFill/>
          </a:ln>
        </p:spPr>
        <p:txBody>
          <a:bodyPr wrap="square" rtlCol="0">
            <a:spAutoFit/>
          </a:bodyPr>
          <a:lstStyle/>
          <a:p>
            <a:r>
              <a:rPr lang="en-IN" sz="2800" dirty="0" smtClean="0"/>
              <a:t>Kraft Foods invest </a:t>
            </a:r>
            <a:r>
              <a:rPr lang="en-US" sz="2800" dirty="0"/>
              <a:t>£</a:t>
            </a:r>
            <a:r>
              <a:rPr lang="en-IN" sz="2800" dirty="0" smtClean="0"/>
              <a:t>17m at Cadbury’s </a:t>
            </a:r>
            <a:r>
              <a:rPr lang="en-IN" sz="2800" dirty="0" err="1" smtClean="0"/>
              <a:t>Bournville</a:t>
            </a:r>
            <a:r>
              <a:rPr lang="en-IN" sz="2800" dirty="0" smtClean="0"/>
              <a:t> site and turned it to “Global Centre of Excellence” for chocolate R&amp;D</a:t>
            </a:r>
            <a:endParaRPr lang="en-IN"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071" y="2848618"/>
            <a:ext cx="4676678" cy="3110181"/>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815" t="7554"/>
          <a:stretch/>
        </p:blipFill>
        <p:spPr>
          <a:xfrm>
            <a:off x="1030542" y="2097433"/>
            <a:ext cx="5845129" cy="4217831"/>
          </a:xfrm>
          <a:prstGeom prst="rect">
            <a:avLst/>
          </a:prstGeom>
        </p:spPr>
      </p:pic>
      <p:sp>
        <p:nvSpPr>
          <p:cNvPr id="8" name="TextBox 7"/>
          <p:cNvSpPr txBox="1"/>
          <p:nvPr/>
        </p:nvSpPr>
        <p:spPr>
          <a:xfrm>
            <a:off x="7926122" y="2202287"/>
            <a:ext cx="2575775" cy="646331"/>
          </a:xfrm>
          <a:prstGeom prst="rect">
            <a:avLst/>
          </a:prstGeom>
          <a:noFill/>
        </p:spPr>
        <p:txBody>
          <a:bodyPr wrap="square" rtlCol="0">
            <a:spAutoFit/>
          </a:bodyPr>
          <a:lstStyle/>
          <a:p>
            <a:pPr algn="ctr"/>
            <a:r>
              <a:rPr lang="en-IN" dirty="0" smtClean="0"/>
              <a:t>Includes new innovation laboratories</a:t>
            </a:r>
            <a:endParaRPr lang="en-IN" dirty="0"/>
          </a:p>
        </p:txBody>
      </p:sp>
      <p:sp>
        <p:nvSpPr>
          <p:cNvPr id="7" name="Title 3"/>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mtClean="0"/>
              <a:t>Key Highlights</a:t>
            </a:r>
            <a:endParaRPr lang="en-US"/>
          </a:p>
        </p:txBody>
      </p:sp>
    </p:spTree>
    <p:extLst>
      <p:ext uri="{BB962C8B-B14F-4D97-AF65-F5344CB8AC3E}">
        <p14:creationId xmlns:p14="http://schemas.microsoft.com/office/powerpoint/2010/main" val="1062218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9128" y="1213170"/>
            <a:ext cx="11694018" cy="523220"/>
          </a:xfrm>
          <a:prstGeom prst="rect">
            <a:avLst/>
          </a:prstGeom>
          <a:noFill/>
          <a:ln>
            <a:noFill/>
          </a:ln>
        </p:spPr>
        <p:txBody>
          <a:bodyPr wrap="square" rtlCol="0">
            <a:spAutoFit/>
          </a:bodyPr>
          <a:lstStyle/>
          <a:p>
            <a:pPr algn="ctr"/>
            <a:r>
              <a:rPr lang="en-IN" sz="2800" b="1" dirty="0">
                <a:solidFill>
                  <a:srgbClr val="FF0000"/>
                </a:solidFill>
              </a:rPr>
              <a:t>Blunder</a:t>
            </a:r>
            <a:r>
              <a:rPr lang="en-IN" sz="2800" dirty="0"/>
              <a:t>: Shutdown of </a:t>
            </a:r>
            <a:r>
              <a:rPr lang="en-IN" sz="2800" dirty="0" smtClean="0"/>
              <a:t>Cadbury’s Somerville </a:t>
            </a:r>
            <a:r>
              <a:rPr lang="en-IN" sz="2800" dirty="0"/>
              <a:t>Factory </a:t>
            </a:r>
          </a:p>
        </p:txBody>
      </p:sp>
      <p:sp>
        <p:nvSpPr>
          <p:cNvPr id="5" name="Rectangle 4"/>
          <p:cNvSpPr/>
          <p:nvPr/>
        </p:nvSpPr>
        <p:spPr>
          <a:xfrm>
            <a:off x="7791718" y="2150771"/>
            <a:ext cx="3760631" cy="3825025"/>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N" dirty="0" smtClean="0">
                <a:solidFill>
                  <a:schemeClr val="tx1"/>
                </a:solidFill>
              </a:rPr>
              <a:t>Kraft vowed to keep this factory open but one week after the acquisition it was closed</a:t>
            </a:r>
          </a:p>
          <a:p>
            <a:pPr marL="285750" indent="-285750">
              <a:buFont typeface="Arial" panose="020B0604020202020204" pitchFamily="34" charset="0"/>
              <a:buChar char="•"/>
            </a:pPr>
            <a:r>
              <a:rPr lang="en-IN" dirty="0" smtClean="0">
                <a:solidFill>
                  <a:schemeClr val="tx1"/>
                </a:solidFill>
              </a:rPr>
              <a:t>Plant specialised in dipped chocolate bars, fry chocolate creams and famous Curly </a:t>
            </a:r>
            <a:r>
              <a:rPr lang="en-IN" dirty="0" err="1" smtClean="0">
                <a:solidFill>
                  <a:schemeClr val="tx1"/>
                </a:solidFill>
              </a:rPr>
              <a:t>Wurly’s</a:t>
            </a:r>
            <a:endParaRPr lang="en-IN" dirty="0" smtClean="0">
              <a:solidFill>
                <a:schemeClr val="tx1"/>
              </a:solidFill>
            </a:endParaRPr>
          </a:p>
          <a:p>
            <a:pPr marL="285750" indent="-285750">
              <a:buFont typeface="Arial" panose="020B0604020202020204" pitchFamily="34" charset="0"/>
              <a:buChar char="•"/>
            </a:pPr>
            <a:r>
              <a:rPr lang="en-IN" dirty="0" smtClean="0">
                <a:solidFill>
                  <a:schemeClr val="tx1"/>
                </a:solidFill>
              </a:rPr>
              <a:t>This lead to a loss of more than 400 jobs</a:t>
            </a:r>
          </a:p>
          <a:p>
            <a:pPr marL="285750" indent="-285750">
              <a:buFont typeface="Arial" panose="020B0604020202020204" pitchFamily="34" charset="0"/>
              <a:buChar char="•"/>
            </a:pPr>
            <a:r>
              <a:rPr lang="en-IN" dirty="0" smtClean="0">
                <a:solidFill>
                  <a:schemeClr val="tx1"/>
                </a:solidFill>
              </a:rPr>
              <a:t>Kraft faced a lot of criticism and various campaigns</a:t>
            </a:r>
          </a:p>
          <a:p>
            <a:pPr marL="285750" indent="-285750">
              <a:buFont typeface="Arial" panose="020B0604020202020204" pitchFamily="34" charset="0"/>
              <a:buChar char="•"/>
            </a:pPr>
            <a:r>
              <a:rPr lang="en-IN" dirty="0" smtClean="0">
                <a:solidFill>
                  <a:schemeClr val="tx1"/>
                </a:solidFill>
              </a:rPr>
              <a:t>Explained its decision by saying that Cadbury has already invested lot in improving its Polish factories</a:t>
            </a:r>
          </a:p>
          <a:p>
            <a:pPr marL="285750" indent="-285750">
              <a:buFont typeface="Arial" panose="020B0604020202020204" pitchFamily="34" charset="0"/>
              <a:buChar char="•"/>
            </a:pPr>
            <a:endParaRPr lang="en-IN" dirty="0" smtClean="0">
              <a:solidFill>
                <a:schemeClr val="tx1"/>
              </a:solidFill>
            </a:endParaRPr>
          </a:p>
          <a:p>
            <a:pPr marL="285750" indent="-285750">
              <a:buFont typeface="Arial" panose="020B0604020202020204" pitchFamily="34" charset="0"/>
              <a:buChar char="•"/>
            </a:pPr>
            <a:endParaRPr lang="en-IN"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954" y="1874517"/>
            <a:ext cx="6631038" cy="3155324"/>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35538" b="32970"/>
          <a:stretch/>
        </p:blipFill>
        <p:spPr>
          <a:xfrm>
            <a:off x="1465636" y="5383368"/>
            <a:ext cx="5781675" cy="1184856"/>
          </a:xfrm>
          <a:prstGeom prst="rect">
            <a:avLst/>
          </a:prstGeom>
        </p:spPr>
      </p:pic>
      <p:sp>
        <p:nvSpPr>
          <p:cNvPr id="7" name="Title 3"/>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mtClean="0"/>
              <a:t>Key Highlights</a:t>
            </a:r>
            <a:endParaRPr lang="en-US"/>
          </a:p>
        </p:txBody>
      </p:sp>
    </p:spTree>
    <p:extLst>
      <p:ext uri="{BB962C8B-B14F-4D97-AF65-F5344CB8AC3E}">
        <p14:creationId xmlns:p14="http://schemas.microsoft.com/office/powerpoint/2010/main" val="55064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smtClean="0"/>
              <a:t>Implications of Cultural Change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01162493"/>
              </p:ext>
            </p:extLst>
          </p:nvPr>
        </p:nvGraphicFramePr>
        <p:xfrm>
          <a:off x="1490132" y="1507068"/>
          <a:ext cx="9618134" cy="4605864"/>
        </p:xfrm>
        <a:graphic>
          <a:graphicData uri="http://schemas.openxmlformats.org/drawingml/2006/table">
            <a:tbl>
              <a:tblPr firstRow="1" bandRow="1">
                <a:tableStyleId>{5C22544A-7EE6-4342-B048-85BDC9FD1C3A}</a:tableStyleId>
              </a:tblPr>
              <a:tblGrid>
                <a:gridCol w="4809067"/>
                <a:gridCol w="4809067"/>
              </a:tblGrid>
              <a:tr h="544940">
                <a:tc>
                  <a:txBody>
                    <a:bodyPr/>
                    <a:lstStyle/>
                    <a:p>
                      <a:pPr algn="ctr"/>
                      <a:r>
                        <a:rPr lang="en-US" sz="2000" dirty="0" smtClean="0"/>
                        <a:t>Kraft</a:t>
                      </a:r>
                      <a:endParaRPr lang="en-US" sz="2000" dirty="0"/>
                    </a:p>
                  </a:txBody>
                  <a:tcPr anchor="ctr"/>
                </a:tc>
                <a:tc>
                  <a:txBody>
                    <a:bodyPr/>
                    <a:lstStyle/>
                    <a:p>
                      <a:pPr algn="ctr"/>
                      <a:r>
                        <a:rPr lang="en-US" sz="2000" dirty="0" smtClean="0"/>
                        <a:t>Cadbury</a:t>
                      </a:r>
                      <a:endParaRPr lang="en-US" sz="2000" dirty="0"/>
                    </a:p>
                  </a:txBody>
                  <a:tcPr anchor="ctr"/>
                </a:tc>
              </a:tr>
              <a:tr h="544940">
                <a:tc>
                  <a:txBody>
                    <a:bodyPr/>
                    <a:lstStyle/>
                    <a:p>
                      <a:r>
                        <a:rPr lang="en-US" sz="2000" dirty="0" smtClean="0"/>
                        <a:t>Strengthened brand</a:t>
                      </a:r>
                      <a:endParaRPr lang="en-US" sz="2000" dirty="0"/>
                    </a:p>
                  </a:txBody>
                  <a:tcPr anchor="ctr"/>
                </a:tc>
                <a:tc>
                  <a:txBody>
                    <a:bodyPr/>
                    <a:lstStyle/>
                    <a:p>
                      <a:r>
                        <a:rPr lang="en-US" sz="2000" dirty="0" smtClean="0"/>
                        <a:t>Damaged heritage</a:t>
                      </a:r>
                    </a:p>
                  </a:txBody>
                  <a:tcPr anchor="ctr"/>
                </a:tc>
              </a:tr>
              <a:tr h="940582">
                <a:tc>
                  <a:txBody>
                    <a:bodyPr/>
                    <a:lstStyle/>
                    <a:p>
                      <a:r>
                        <a:rPr lang="en-US" sz="2000" dirty="0" smtClean="0"/>
                        <a:t>Drives higher performance leading to better revenues</a:t>
                      </a:r>
                      <a:endParaRPr lang="en-US" sz="2000" dirty="0"/>
                    </a:p>
                  </a:txBody>
                  <a:tcPr anchor="ctr"/>
                </a:tc>
                <a:tc>
                  <a:txBody>
                    <a:bodyPr/>
                    <a:lstStyle/>
                    <a:p>
                      <a:r>
                        <a:rPr lang="en-US" sz="2000" dirty="0" smtClean="0"/>
                        <a:t>Lower</a:t>
                      </a:r>
                      <a:r>
                        <a:rPr lang="en-US" sz="2000" baseline="0" dirty="0" smtClean="0"/>
                        <a:t> moral and performance</a:t>
                      </a:r>
                      <a:endParaRPr lang="en-US" sz="2000" dirty="0"/>
                    </a:p>
                  </a:txBody>
                  <a:tcPr anchor="ctr"/>
                </a:tc>
              </a:tr>
              <a:tr h="544940">
                <a:tc>
                  <a:txBody>
                    <a:bodyPr/>
                    <a:lstStyle/>
                    <a:p>
                      <a:r>
                        <a:rPr lang="en-US" sz="2000" dirty="0" smtClean="0"/>
                        <a:t>Better control of organization</a:t>
                      </a:r>
                      <a:endParaRPr lang="en-US" sz="2000" dirty="0"/>
                    </a:p>
                  </a:txBody>
                  <a:tcPr anchor="ctr"/>
                </a:tc>
                <a:tc>
                  <a:txBody>
                    <a:bodyPr/>
                    <a:lstStyle/>
                    <a:p>
                      <a:r>
                        <a:rPr lang="en-US" sz="2000" dirty="0" smtClean="0"/>
                        <a:t>Staff burnout</a:t>
                      </a:r>
                      <a:endParaRPr lang="en-US" sz="2000" dirty="0"/>
                    </a:p>
                  </a:txBody>
                  <a:tcPr anchor="ctr"/>
                </a:tc>
              </a:tr>
              <a:tr h="544940">
                <a:tc>
                  <a:txBody>
                    <a:bodyPr/>
                    <a:lstStyle/>
                    <a:p>
                      <a:r>
                        <a:rPr lang="en-US" sz="2000" dirty="0" smtClean="0"/>
                        <a:t>Better reputation</a:t>
                      </a:r>
                      <a:endParaRPr lang="en-US" sz="2000" dirty="0"/>
                    </a:p>
                  </a:txBody>
                  <a:tcPr anchor="ctr"/>
                </a:tc>
                <a:tc>
                  <a:txBody>
                    <a:bodyPr/>
                    <a:lstStyle/>
                    <a:p>
                      <a:r>
                        <a:rPr lang="en-US" sz="2000" dirty="0" smtClean="0"/>
                        <a:t>Risk of</a:t>
                      </a:r>
                      <a:r>
                        <a:rPr lang="en-US" sz="2000" baseline="0" dirty="0" smtClean="0"/>
                        <a:t> losing benefit schemes</a:t>
                      </a:r>
                      <a:endParaRPr lang="en-US" sz="2000" dirty="0"/>
                    </a:p>
                  </a:txBody>
                  <a:tcPr anchor="ctr"/>
                </a:tc>
              </a:tr>
              <a:tr h="940582">
                <a:tc>
                  <a:txBody>
                    <a:bodyPr/>
                    <a:lstStyle/>
                    <a:p>
                      <a:r>
                        <a:rPr lang="en-US" sz="2000" dirty="0" smtClean="0"/>
                        <a:t>Efficiencies</a:t>
                      </a:r>
                      <a:r>
                        <a:rPr lang="en-US" sz="2000" baseline="0" dirty="0" smtClean="0"/>
                        <a:t> through alignment of processes</a:t>
                      </a:r>
                      <a:endParaRPr lang="en-US" sz="2000" dirty="0"/>
                    </a:p>
                  </a:txBody>
                  <a:tcPr anchor="ctr"/>
                </a:tc>
                <a:tc>
                  <a:txBody>
                    <a:bodyPr/>
                    <a:lstStyle/>
                    <a:p>
                      <a:r>
                        <a:rPr lang="en-US" sz="2000" dirty="0" smtClean="0"/>
                        <a:t>Trust issues</a:t>
                      </a:r>
                      <a:endParaRPr lang="en-US" sz="2000" dirty="0"/>
                    </a:p>
                  </a:txBody>
                  <a:tcPr anchor="ctr"/>
                </a:tc>
              </a:tr>
              <a:tr h="544940">
                <a:tc>
                  <a:txBody>
                    <a:bodyPr/>
                    <a:lstStyle/>
                    <a:p>
                      <a:r>
                        <a:rPr lang="en-US" sz="2000" dirty="0" smtClean="0"/>
                        <a:t>Alignment of goals</a:t>
                      </a:r>
                      <a:endParaRPr lang="en-US" sz="2000" dirty="0"/>
                    </a:p>
                  </a:txBody>
                  <a:tcPr anchor="ctr"/>
                </a:tc>
                <a:tc>
                  <a:txBody>
                    <a:bodyPr/>
                    <a:lstStyle/>
                    <a:p>
                      <a:r>
                        <a:rPr lang="en-US" sz="2000" dirty="0" smtClean="0"/>
                        <a:t>Changed brand personality</a:t>
                      </a:r>
                      <a:endParaRPr lang="en-US" sz="2000" dirty="0"/>
                    </a:p>
                  </a:txBody>
                  <a:tcPr anchor="ctr"/>
                </a:tc>
              </a:tr>
            </a:tbl>
          </a:graphicData>
        </a:graphic>
      </p:graphicFrame>
    </p:spTree>
    <p:extLst>
      <p:ext uri="{BB962C8B-B14F-4D97-AF65-F5344CB8AC3E}">
        <p14:creationId xmlns:p14="http://schemas.microsoft.com/office/powerpoint/2010/main" val="805274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14" y="2950335"/>
            <a:ext cx="5930900" cy="3352800"/>
          </a:xfrm>
          <a:prstGeom prst="rect">
            <a:avLst/>
          </a:prstGeom>
        </p:spPr>
      </p:pic>
      <p:sp>
        <p:nvSpPr>
          <p:cNvPr id="5" name="Rounded Rectangular Callout 4"/>
          <p:cNvSpPr/>
          <p:nvPr/>
        </p:nvSpPr>
        <p:spPr>
          <a:xfrm>
            <a:off x="6841514" y="2950335"/>
            <a:ext cx="5079553" cy="1356889"/>
          </a:xfrm>
          <a:prstGeom prst="wedgeRoundRectCallout">
            <a:avLst>
              <a:gd name="adj1" fmla="val -59463"/>
              <a:gd name="adj2" fmla="val -3902"/>
              <a:gd name="adj3" fmla="val 16667"/>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IN" sz="2000" dirty="0" smtClean="0">
                <a:solidFill>
                  <a:schemeClr val="tx1"/>
                </a:solidFill>
              </a:rPr>
              <a:t>Grocery business worth </a:t>
            </a:r>
            <a:r>
              <a:rPr lang="en-IN" sz="2000" dirty="0" err="1" smtClean="0">
                <a:solidFill>
                  <a:schemeClr val="tx1"/>
                </a:solidFill>
              </a:rPr>
              <a:t>approx</a:t>
            </a:r>
            <a:r>
              <a:rPr lang="en-IN" sz="2000" dirty="0" smtClean="0">
                <a:solidFill>
                  <a:schemeClr val="tx1"/>
                </a:solidFill>
              </a:rPr>
              <a:t> $16bn</a:t>
            </a:r>
          </a:p>
          <a:p>
            <a:pPr marL="342900" indent="-342900">
              <a:buFont typeface="Arial" panose="020B0604020202020204" pitchFamily="34" charset="0"/>
              <a:buChar char="•"/>
            </a:pPr>
            <a:r>
              <a:rPr lang="en-IN" sz="2000" dirty="0" smtClean="0">
                <a:solidFill>
                  <a:schemeClr val="tx1"/>
                </a:solidFill>
              </a:rPr>
              <a:t>Brands: Mac &amp; Cheese, Philadelphia, Singles</a:t>
            </a:r>
          </a:p>
          <a:p>
            <a:pPr marL="342900" indent="-342900">
              <a:buFont typeface="Arial" panose="020B0604020202020204" pitchFamily="34" charset="0"/>
              <a:buChar char="•"/>
            </a:pPr>
            <a:r>
              <a:rPr lang="en-IN" sz="2000" dirty="0" smtClean="0">
                <a:solidFill>
                  <a:schemeClr val="tx1"/>
                </a:solidFill>
              </a:rPr>
              <a:t>Targeted at North American market</a:t>
            </a:r>
            <a:endParaRPr lang="en-IN" sz="2000" dirty="0">
              <a:solidFill>
                <a:schemeClr val="tx1"/>
              </a:solidFill>
            </a:endParaRPr>
          </a:p>
        </p:txBody>
      </p:sp>
      <p:sp>
        <p:nvSpPr>
          <p:cNvPr id="6" name="Rounded Rectangular Callout 5"/>
          <p:cNvSpPr/>
          <p:nvPr/>
        </p:nvSpPr>
        <p:spPr>
          <a:xfrm>
            <a:off x="6957423" y="5147256"/>
            <a:ext cx="4963644" cy="1210614"/>
          </a:xfrm>
          <a:prstGeom prst="wedgeRoundRectCallout">
            <a:avLst>
              <a:gd name="adj1" fmla="val -62515"/>
              <a:gd name="adj2" fmla="val -36445"/>
              <a:gd name="adj3" fmla="val 16667"/>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IN" sz="2000" dirty="0" smtClean="0">
                <a:solidFill>
                  <a:schemeClr val="tx1"/>
                </a:solidFill>
              </a:rPr>
              <a:t>Snack business worth </a:t>
            </a:r>
            <a:r>
              <a:rPr lang="en-IN" sz="2000" dirty="0" err="1" smtClean="0">
                <a:solidFill>
                  <a:schemeClr val="tx1"/>
                </a:solidFill>
              </a:rPr>
              <a:t>approx</a:t>
            </a:r>
            <a:r>
              <a:rPr lang="en-IN" sz="2000" dirty="0" smtClean="0">
                <a:solidFill>
                  <a:schemeClr val="tx1"/>
                </a:solidFill>
              </a:rPr>
              <a:t> $32bn</a:t>
            </a:r>
          </a:p>
          <a:p>
            <a:pPr marL="342900" indent="-342900">
              <a:buFont typeface="Arial" panose="020B0604020202020204" pitchFamily="34" charset="0"/>
              <a:buChar char="•"/>
            </a:pPr>
            <a:r>
              <a:rPr lang="en-IN" sz="2000" dirty="0" smtClean="0">
                <a:solidFill>
                  <a:schemeClr val="tx1"/>
                </a:solidFill>
              </a:rPr>
              <a:t>Brands: Oreo, </a:t>
            </a:r>
            <a:r>
              <a:rPr lang="en-IN" sz="2000" dirty="0" err="1" smtClean="0">
                <a:solidFill>
                  <a:schemeClr val="tx1"/>
                </a:solidFill>
              </a:rPr>
              <a:t>Milka</a:t>
            </a:r>
            <a:r>
              <a:rPr lang="en-IN" sz="2000" dirty="0" smtClean="0">
                <a:solidFill>
                  <a:schemeClr val="tx1"/>
                </a:solidFill>
              </a:rPr>
              <a:t>, Cadbury, Ritz</a:t>
            </a:r>
          </a:p>
          <a:p>
            <a:pPr marL="342900" indent="-342900">
              <a:buFont typeface="Arial" panose="020B0604020202020204" pitchFamily="34" charset="0"/>
              <a:buChar char="•"/>
            </a:pPr>
            <a:r>
              <a:rPr lang="en-IN" sz="2000" dirty="0" smtClean="0">
                <a:solidFill>
                  <a:schemeClr val="tx1"/>
                </a:solidFill>
              </a:rPr>
              <a:t>42% of revenues from emerging markets</a:t>
            </a:r>
            <a:endParaRPr lang="en-IN" sz="2000" dirty="0">
              <a:solidFill>
                <a:schemeClr val="tx1"/>
              </a:solidFill>
            </a:endParaRPr>
          </a:p>
        </p:txBody>
      </p:sp>
      <p:sp>
        <p:nvSpPr>
          <p:cNvPr id="7" name="TextBox 6"/>
          <p:cNvSpPr txBox="1"/>
          <p:nvPr/>
        </p:nvSpPr>
        <p:spPr>
          <a:xfrm>
            <a:off x="1006144" y="1128451"/>
            <a:ext cx="10669389" cy="1785104"/>
          </a:xfrm>
          <a:prstGeom prst="rect">
            <a:avLst/>
          </a:prstGeom>
          <a:noFill/>
        </p:spPr>
        <p:txBody>
          <a:bodyPr wrap="square" rtlCol="0">
            <a:spAutoFit/>
          </a:bodyPr>
          <a:lstStyle/>
          <a:p>
            <a:r>
              <a:rPr lang="en-IN" sz="2200" dirty="0"/>
              <a:t>CEO Irene Rosenfeld </a:t>
            </a:r>
            <a:r>
              <a:rPr lang="en-IN" sz="2200" dirty="0" smtClean="0"/>
              <a:t>said:</a:t>
            </a:r>
          </a:p>
          <a:p>
            <a:pPr marL="342900" indent="-342900">
              <a:buFont typeface="Arial" panose="020B0604020202020204" pitchFamily="34" charset="0"/>
              <a:buChar char="•"/>
            </a:pPr>
            <a:r>
              <a:rPr lang="en-IN" sz="2200" dirty="0" smtClean="0"/>
              <a:t>Divide </a:t>
            </a:r>
            <a:r>
              <a:rPr lang="en-IN" sz="2200" dirty="0"/>
              <a:t>is the ‘next logical step’ for the </a:t>
            </a:r>
            <a:r>
              <a:rPr lang="en-IN" sz="2200" dirty="0" smtClean="0"/>
              <a:t>company</a:t>
            </a:r>
          </a:p>
          <a:p>
            <a:pPr marL="342900" indent="-342900">
              <a:buFont typeface="Arial" panose="020B0604020202020204" pitchFamily="34" charset="0"/>
              <a:buChar char="•"/>
            </a:pPr>
            <a:r>
              <a:rPr lang="en-IN" sz="2200" dirty="0" smtClean="0"/>
              <a:t>Each </a:t>
            </a:r>
            <a:r>
              <a:rPr lang="en-IN" sz="2200" dirty="0"/>
              <a:t>side of the business (chocolate and cheese, </a:t>
            </a:r>
            <a:r>
              <a:rPr lang="en-IN" sz="2200" dirty="0" smtClean="0"/>
              <a:t>basically) </a:t>
            </a:r>
            <a:r>
              <a:rPr lang="en-IN" sz="2200" dirty="0"/>
              <a:t>differ in their future strategic priorities, growth profiles and operational </a:t>
            </a:r>
            <a:r>
              <a:rPr lang="en-IN" sz="2200" dirty="0" smtClean="0"/>
              <a:t>focus. </a:t>
            </a:r>
          </a:p>
          <a:p>
            <a:pPr marL="342900" indent="-342900">
              <a:buFont typeface="Arial" panose="020B0604020202020204" pitchFamily="34" charset="0"/>
              <a:buChar char="•"/>
            </a:pPr>
            <a:r>
              <a:rPr lang="en-IN" sz="2200" dirty="0" smtClean="0"/>
              <a:t>Divide is </a:t>
            </a:r>
            <a:r>
              <a:rPr lang="en-IN" sz="2200" dirty="0"/>
              <a:t>certainly not because Kraft is struggling</a:t>
            </a:r>
          </a:p>
        </p:txBody>
      </p:sp>
      <p:sp>
        <p:nvSpPr>
          <p:cNvPr id="8" name="Title 3"/>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smtClean="0"/>
              <a:t>Split in 2012</a:t>
            </a:r>
            <a:endParaRPr lang="en-US" dirty="0"/>
          </a:p>
        </p:txBody>
      </p:sp>
    </p:spTree>
    <p:extLst>
      <p:ext uri="{BB962C8B-B14F-4D97-AF65-F5344CB8AC3E}">
        <p14:creationId xmlns:p14="http://schemas.microsoft.com/office/powerpoint/2010/main" val="1100418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8568"/>
          <a:stretch/>
        </p:blipFill>
        <p:spPr>
          <a:xfrm>
            <a:off x="4612751" y="1834136"/>
            <a:ext cx="7278116" cy="3971826"/>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509" y="195796"/>
            <a:ext cx="3121158" cy="746762"/>
          </a:xfrm>
          <a:prstGeom prst="rect">
            <a:avLst/>
          </a:prstGeom>
        </p:spPr>
      </p:pic>
      <p:sp>
        <p:nvSpPr>
          <p:cNvPr id="4" name="TextBox 3"/>
          <p:cNvSpPr txBox="1"/>
          <p:nvPr/>
        </p:nvSpPr>
        <p:spPr>
          <a:xfrm>
            <a:off x="372533" y="1279046"/>
            <a:ext cx="8891824" cy="5452262"/>
          </a:xfrm>
          <a:prstGeom prst="rect">
            <a:avLst/>
          </a:prstGeom>
          <a:noFill/>
        </p:spPr>
        <p:txBody>
          <a:bodyPr wrap="square" rtlCol="0">
            <a:spAutoFit/>
          </a:bodyPr>
          <a:lstStyle/>
          <a:p>
            <a:pPr marL="457200" lvl="0" indent="-317500">
              <a:buClr>
                <a:srgbClr val="252525"/>
              </a:buClr>
              <a:buSzPct val="100000"/>
              <a:buFont typeface="Arial"/>
              <a:buChar char="●"/>
            </a:pPr>
            <a:r>
              <a:rPr lang="en-US" dirty="0">
                <a:solidFill>
                  <a:srgbClr val="252525"/>
                </a:solidFill>
                <a:ea typeface="Arial"/>
                <a:cs typeface="Arial"/>
                <a:sym typeface="Arial"/>
              </a:rPr>
              <a:t>On December 5, 2011, Kraft announced that Rosenfeld will stay on as chairperson of the $31 billion global snacking company, which will be called Mondelēz International, Inc</a:t>
            </a:r>
            <a:r>
              <a:rPr lang="en-US" dirty="0" smtClean="0">
                <a:solidFill>
                  <a:srgbClr val="252525"/>
                </a:solidFill>
                <a:ea typeface="Arial"/>
                <a:cs typeface="Arial"/>
                <a:sym typeface="Arial"/>
              </a:rPr>
              <a:t>.</a:t>
            </a:r>
          </a:p>
          <a:p>
            <a:pPr marL="139700" lvl="0">
              <a:buClr>
                <a:srgbClr val="252525"/>
              </a:buClr>
              <a:buSzPct val="100000"/>
            </a:pPr>
            <a:endParaRPr lang="en-US" dirty="0" smtClean="0">
              <a:solidFill>
                <a:srgbClr val="252525"/>
              </a:solidFill>
              <a:ea typeface="Arial"/>
              <a:cs typeface="Arial"/>
              <a:sym typeface="Arial"/>
            </a:endParaRPr>
          </a:p>
          <a:p>
            <a:pPr marL="457200" indent="-317500">
              <a:buClr>
                <a:srgbClr val="252525"/>
              </a:buClr>
              <a:buSzPct val="100000"/>
              <a:buFont typeface="Arial"/>
              <a:buChar char="●"/>
            </a:pPr>
            <a:r>
              <a:rPr lang="en-US" dirty="0">
                <a:solidFill>
                  <a:srgbClr val="252525"/>
                </a:solidFill>
                <a:ea typeface="Arial"/>
                <a:cs typeface="Arial"/>
                <a:sym typeface="Arial"/>
              </a:rPr>
              <a:t>The Mondelēz name, came from the input </a:t>
            </a:r>
            <a:r>
              <a:rPr lang="en-US" dirty="0" smtClean="0">
                <a:solidFill>
                  <a:srgbClr val="252525"/>
                </a:solidFill>
                <a:ea typeface="Arial"/>
                <a:cs typeface="Arial"/>
                <a:sym typeface="Arial"/>
              </a:rPr>
              <a:t>of </a:t>
            </a:r>
          </a:p>
          <a:p>
            <a:pPr marL="139700">
              <a:buClr>
                <a:srgbClr val="252525"/>
              </a:buClr>
              <a:buSzPct val="100000"/>
            </a:pPr>
            <a:r>
              <a:rPr lang="en-US" dirty="0">
                <a:solidFill>
                  <a:srgbClr val="252525"/>
                </a:solidFill>
                <a:ea typeface="Arial"/>
                <a:cs typeface="Arial"/>
                <a:sym typeface="Arial"/>
              </a:rPr>
              <a:t> </a:t>
            </a:r>
            <a:r>
              <a:rPr lang="en-US" dirty="0" smtClean="0">
                <a:solidFill>
                  <a:srgbClr val="252525"/>
                </a:solidFill>
                <a:ea typeface="Arial"/>
                <a:cs typeface="Arial"/>
                <a:sym typeface="Arial"/>
              </a:rPr>
              <a:t>     Kraft </a:t>
            </a:r>
            <a:r>
              <a:rPr lang="en-US" dirty="0">
                <a:solidFill>
                  <a:srgbClr val="252525"/>
                </a:solidFill>
                <a:ea typeface="Arial"/>
                <a:cs typeface="Arial"/>
                <a:sym typeface="Arial"/>
              </a:rPr>
              <a:t>Foods employees at the time, </a:t>
            </a:r>
            <a:r>
              <a:rPr lang="en-US" dirty="0" smtClean="0">
                <a:solidFill>
                  <a:srgbClr val="252525"/>
                </a:solidFill>
                <a:ea typeface="Arial"/>
                <a:cs typeface="Arial"/>
                <a:sym typeface="Arial"/>
              </a:rPr>
              <a:t>Monde</a:t>
            </a:r>
          </a:p>
          <a:p>
            <a:pPr marL="139700">
              <a:buClr>
                <a:srgbClr val="252525"/>
              </a:buClr>
              <a:buSzPct val="100000"/>
            </a:pPr>
            <a:r>
              <a:rPr lang="en-US" dirty="0">
                <a:solidFill>
                  <a:srgbClr val="252525"/>
                </a:solidFill>
                <a:ea typeface="Arial"/>
                <a:cs typeface="Arial"/>
                <a:sym typeface="Arial"/>
              </a:rPr>
              <a:t> </a:t>
            </a:r>
            <a:r>
              <a:rPr lang="en-US" dirty="0" smtClean="0">
                <a:solidFill>
                  <a:srgbClr val="252525"/>
                </a:solidFill>
                <a:ea typeface="Arial"/>
                <a:cs typeface="Arial"/>
                <a:sym typeface="Arial"/>
              </a:rPr>
              <a:t>     being </a:t>
            </a:r>
            <a:r>
              <a:rPr lang="en-US" dirty="0">
                <a:solidFill>
                  <a:srgbClr val="252525"/>
                </a:solidFill>
                <a:ea typeface="Arial"/>
                <a:cs typeface="Arial"/>
                <a:sym typeface="Arial"/>
              </a:rPr>
              <a:t>French for </a:t>
            </a:r>
            <a:r>
              <a:rPr lang="en-US" i="1" dirty="0">
                <a:solidFill>
                  <a:srgbClr val="252525"/>
                </a:solidFill>
                <a:ea typeface="Arial"/>
                <a:cs typeface="Arial"/>
                <a:sym typeface="Arial"/>
              </a:rPr>
              <a:t>world</a:t>
            </a:r>
            <a:r>
              <a:rPr lang="en-US" dirty="0">
                <a:solidFill>
                  <a:srgbClr val="252525"/>
                </a:solidFill>
                <a:ea typeface="Arial"/>
                <a:cs typeface="Arial"/>
                <a:sym typeface="Arial"/>
              </a:rPr>
              <a:t> and </a:t>
            </a:r>
            <a:r>
              <a:rPr lang="en-US" dirty="0" err="1">
                <a:solidFill>
                  <a:srgbClr val="252525"/>
                </a:solidFill>
                <a:ea typeface="Arial"/>
                <a:cs typeface="Arial"/>
                <a:sym typeface="Arial"/>
              </a:rPr>
              <a:t>delez</a:t>
            </a:r>
            <a:r>
              <a:rPr lang="en-US" dirty="0">
                <a:solidFill>
                  <a:srgbClr val="252525"/>
                </a:solidFill>
                <a:ea typeface="Arial"/>
                <a:cs typeface="Arial"/>
                <a:sym typeface="Arial"/>
              </a:rPr>
              <a:t> </a:t>
            </a:r>
            <a:r>
              <a:rPr lang="en-US" dirty="0" smtClean="0">
                <a:solidFill>
                  <a:srgbClr val="252525"/>
                </a:solidFill>
                <a:ea typeface="Arial"/>
                <a:cs typeface="Arial"/>
                <a:sym typeface="Arial"/>
              </a:rPr>
              <a:t>an</a:t>
            </a:r>
          </a:p>
          <a:p>
            <a:pPr marL="139700">
              <a:buClr>
                <a:srgbClr val="252525"/>
              </a:buClr>
              <a:buSzPct val="100000"/>
            </a:pPr>
            <a:r>
              <a:rPr lang="en-US" dirty="0">
                <a:solidFill>
                  <a:srgbClr val="252525"/>
                </a:solidFill>
                <a:ea typeface="Arial"/>
                <a:cs typeface="Arial"/>
                <a:sym typeface="Arial"/>
              </a:rPr>
              <a:t> </a:t>
            </a:r>
            <a:r>
              <a:rPr lang="en-US" dirty="0" smtClean="0">
                <a:solidFill>
                  <a:srgbClr val="252525"/>
                </a:solidFill>
                <a:ea typeface="Arial"/>
                <a:cs typeface="Arial"/>
                <a:sym typeface="Arial"/>
              </a:rPr>
              <a:t>     </a:t>
            </a:r>
            <a:r>
              <a:rPr lang="en-US" dirty="0">
                <a:solidFill>
                  <a:srgbClr val="252525"/>
                </a:solidFill>
                <a:ea typeface="Arial"/>
                <a:cs typeface="Arial"/>
                <a:sym typeface="Arial"/>
              </a:rPr>
              <a:t>alternative to </a:t>
            </a:r>
            <a:r>
              <a:rPr lang="en-US" i="1" dirty="0">
                <a:solidFill>
                  <a:srgbClr val="252525"/>
                </a:solidFill>
                <a:ea typeface="Arial"/>
                <a:cs typeface="Arial"/>
                <a:sym typeface="Arial"/>
              </a:rPr>
              <a:t>delicious</a:t>
            </a:r>
            <a:r>
              <a:rPr lang="en-US" i="1" dirty="0" smtClean="0">
                <a:solidFill>
                  <a:srgbClr val="252525"/>
                </a:solidFill>
                <a:ea typeface="Arial"/>
                <a:cs typeface="Arial"/>
                <a:sym typeface="Arial"/>
              </a:rPr>
              <a:t>.</a:t>
            </a:r>
          </a:p>
          <a:p>
            <a:pPr marL="139700">
              <a:buClr>
                <a:srgbClr val="252525"/>
              </a:buClr>
              <a:buSzPct val="100000"/>
            </a:pPr>
            <a:endParaRPr lang="en-US" i="1" dirty="0">
              <a:solidFill>
                <a:srgbClr val="252525"/>
              </a:solidFill>
              <a:ea typeface="Arial"/>
              <a:cs typeface="Arial"/>
              <a:sym typeface="Arial"/>
            </a:endParaRPr>
          </a:p>
          <a:p>
            <a:pPr marL="457200" lvl="0" indent="-342900">
              <a:lnSpc>
                <a:spcPct val="115000"/>
              </a:lnSpc>
              <a:buClr>
                <a:srgbClr val="252525"/>
              </a:buClr>
              <a:buSzPct val="100000"/>
              <a:buFont typeface="Arial"/>
              <a:buChar char="●"/>
            </a:pPr>
            <a:r>
              <a:rPr lang="en-IN" dirty="0">
                <a:solidFill>
                  <a:srgbClr val="252525"/>
                </a:solidFill>
                <a:ea typeface="Arial"/>
                <a:cs typeface="Arial"/>
                <a:sym typeface="Arial"/>
              </a:rPr>
              <a:t>It </a:t>
            </a:r>
            <a:r>
              <a:rPr lang="en-IN" dirty="0" smtClean="0">
                <a:solidFill>
                  <a:srgbClr val="252525"/>
                </a:solidFill>
                <a:ea typeface="Arial"/>
                <a:cs typeface="Arial"/>
                <a:sym typeface="Arial"/>
              </a:rPr>
              <a:t>is particularly strong in chocolate,</a:t>
            </a:r>
          </a:p>
          <a:p>
            <a:pPr marL="114300" lvl="0">
              <a:lnSpc>
                <a:spcPct val="115000"/>
              </a:lnSpc>
              <a:buClr>
                <a:srgbClr val="252525"/>
              </a:buClr>
              <a:buSzPct val="100000"/>
            </a:pPr>
            <a:r>
              <a:rPr lang="en-IN" dirty="0">
                <a:solidFill>
                  <a:srgbClr val="252525"/>
                </a:solidFill>
                <a:ea typeface="Arial"/>
                <a:cs typeface="Arial"/>
                <a:sym typeface="Arial"/>
              </a:rPr>
              <a:t> </a:t>
            </a:r>
            <a:r>
              <a:rPr lang="en-IN" dirty="0" smtClean="0">
                <a:solidFill>
                  <a:srgbClr val="252525"/>
                </a:solidFill>
                <a:ea typeface="Arial"/>
                <a:cs typeface="Arial"/>
                <a:sym typeface="Arial"/>
              </a:rPr>
              <a:t>     biscuits, candy and </a:t>
            </a:r>
            <a:r>
              <a:rPr lang="en-IN" dirty="0">
                <a:solidFill>
                  <a:srgbClr val="252525"/>
                </a:solidFill>
                <a:ea typeface="Arial"/>
                <a:cs typeface="Arial"/>
                <a:sym typeface="Arial"/>
              </a:rPr>
              <a:t>powdered beverages</a:t>
            </a:r>
            <a:r>
              <a:rPr lang="en-IN" dirty="0" smtClean="0">
                <a:solidFill>
                  <a:srgbClr val="252525"/>
                </a:solidFill>
                <a:ea typeface="Arial"/>
                <a:cs typeface="Arial"/>
                <a:sym typeface="Arial"/>
              </a:rPr>
              <a:t>.</a:t>
            </a:r>
          </a:p>
          <a:p>
            <a:pPr marL="114300" lvl="0">
              <a:lnSpc>
                <a:spcPct val="115000"/>
              </a:lnSpc>
              <a:buClr>
                <a:srgbClr val="252525"/>
              </a:buClr>
              <a:buSzPct val="100000"/>
            </a:pPr>
            <a:endParaRPr lang="en-IN" dirty="0">
              <a:solidFill>
                <a:srgbClr val="252525"/>
              </a:solidFill>
              <a:ea typeface="Arial"/>
              <a:cs typeface="Arial"/>
              <a:sym typeface="Arial"/>
            </a:endParaRPr>
          </a:p>
          <a:p>
            <a:pPr marL="457200" lvl="0" indent="-342900">
              <a:lnSpc>
                <a:spcPct val="115000"/>
              </a:lnSpc>
              <a:buClr>
                <a:srgbClr val="252525"/>
              </a:buClr>
              <a:buSzPct val="100000"/>
              <a:buFont typeface="Arial"/>
              <a:buChar char="●"/>
            </a:pPr>
            <a:r>
              <a:rPr lang="en-IN" dirty="0">
                <a:solidFill>
                  <a:srgbClr val="252525"/>
                </a:solidFill>
                <a:ea typeface="Arial"/>
                <a:cs typeface="Arial"/>
                <a:sym typeface="Arial"/>
              </a:rPr>
              <a:t>Mondelēz International has annual revenue of </a:t>
            </a:r>
            <a:endParaRPr lang="en-IN" dirty="0" smtClean="0">
              <a:solidFill>
                <a:srgbClr val="252525"/>
              </a:solidFill>
              <a:ea typeface="Arial"/>
              <a:cs typeface="Arial"/>
              <a:sym typeface="Arial"/>
            </a:endParaRPr>
          </a:p>
          <a:p>
            <a:pPr marL="114300" lvl="0">
              <a:lnSpc>
                <a:spcPct val="115000"/>
              </a:lnSpc>
              <a:buClr>
                <a:srgbClr val="252525"/>
              </a:buClr>
              <a:buSzPct val="100000"/>
            </a:pPr>
            <a:r>
              <a:rPr lang="en-IN" dirty="0">
                <a:solidFill>
                  <a:srgbClr val="252525"/>
                </a:solidFill>
                <a:ea typeface="Arial"/>
                <a:cs typeface="Arial"/>
                <a:sym typeface="Arial"/>
              </a:rPr>
              <a:t> </a:t>
            </a:r>
            <a:r>
              <a:rPr lang="en-IN" dirty="0" smtClean="0">
                <a:solidFill>
                  <a:srgbClr val="252525"/>
                </a:solidFill>
                <a:ea typeface="Arial"/>
                <a:cs typeface="Arial"/>
                <a:sym typeface="Arial"/>
              </a:rPr>
              <a:t>     approximately </a:t>
            </a:r>
            <a:r>
              <a:rPr lang="en-IN" dirty="0">
                <a:solidFill>
                  <a:srgbClr val="252525"/>
                </a:solidFill>
                <a:ea typeface="Arial"/>
                <a:cs typeface="Arial"/>
                <a:sym typeface="Arial"/>
              </a:rPr>
              <a:t>$36 billion and operations in more </a:t>
            </a:r>
            <a:endParaRPr lang="en-IN" dirty="0" smtClean="0">
              <a:solidFill>
                <a:srgbClr val="252525"/>
              </a:solidFill>
              <a:ea typeface="Arial"/>
              <a:cs typeface="Arial"/>
              <a:sym typeface="Arial"/>
            </a:endParaRPr>
          </a:p>
          <a:p>
            <a:pPr marL="114300" lvl="0">
              <a:lnSpc>
                <a:spcPct val="115000"/>
              </a:lnSpc>
              <a:buClr>
                <a:srgbClr val="252525"/>
              </a:buClr>
              <a:buSzPct val="100000"/>
            </a:pPr>
            <a:r>
              <a:rPr lang="en-IN" dirty="0">
                <a:solidFill>
                  <a:srgbClr val="252525"/>
                </a:solidFill>
                <a:ea typeface="Arial"/>
                <a:cs typeface="Arial"/>
                <a:sym typeface="Arial"/>
              </a:rPr>
              <a:t> </a:t>
            </a:r>
            <a:r>
              <a:rPr lang="en-IN" dirty="0" smtClean="0">
                <a:solidFill>
                  <a:srgbClr val="252525"/>
                </a:solidFill>
                <a:ea typeface="Arial"/>
                <a:cs typeface="Arial"/>
                <a:sym typeface="Arial"/>
              </a:rPr>
              <a:t>     than </a:t>
            </a:r>
            <a:r>
              <a:rPr lang="en-IN" dirty="0">
                <a:solidFill>
                  <a:srgbClr val="252525"/>
                </a:solidFill>
                <a:ea typeface="Arial"/>
                <a:cs typeface="Arial"/>
                <a:sym typeface="Arial"/>
              </a:rPr>
              <a:t>80 countries</a:t>
            </a:r>
            <a:r>
              <a:rPr lang="en-IN" dirty="0" smtClean="0">
                <a:solidFill>
                  <a:srgbClr val="252525"/>
                </a:solidFill>
                <a:ea typeface="Arial"/>
                <a:cs typeface="Arial"/>
                <a:sym typeface="Arial"/>
              </a:rPr>
              <a:t>.</a:t>
            </a:r>
          </a:p>
          <a:p>
            <a:pPr marL="457200" lvl="0" indent="-342900">
              <a:lnSpc>
                <a:spcPct val="115000"/>
              </a:lnSpc>
              <a:buClr>
                <a:srgbClr val="252525"/>
              </a:buClr>
              <a:buSzPct val="100000"/>
              <a:buFont typeface="Arial"/>
              <a:buChar char="●"/>
            </a:pPr>
            <a:endParaRPr lang="en-IN" dirty="0">
              <a:solidFill>
                <a:srgbClr val="252525"/>
              </a:solidFill>
              <a:ea typeface="Arial"/>
              <a:cs typeface="Arial"/>
              <a:sym typeface="Arial"/>
            </a:endParaRPr>
          </a:p>
          <a:p>
            <a:pPr marL="457200" lvl="0" indent="-342900">
              <a:lnSpc>
                <a:spcPct val="115000"/>
              </a:lnSpc>
              <a:buClr>
                <a:srgbClr val="252525"/>
              </a:buClr>
              <a:buSzPct val="100000"/>
              <a:buFont typeface="Arial"/>
              <a:buChar char="●"/>
            </a:pPr>
            <a:r>
              <a:rPr lang="en-IN" dirty="0" smtClean="0">
                <a:solidFill>
                  <a:srgbClr val="252525"/>
                </a:solidFill>
                <a:ea typeface="Arial"/>
                <a:cs typeface="Arial"/>
                <a:sym typeface="Arial"/>
              </a:rPr>
              <a:t>In January 2015, it laid cornerstone for construction of its new $90mn biscuit plant in Bahrain</a:t>
            </a:r>
            <a:endParaRPr lang="en-IN" dirty="0">
              <a:solidFill>
                <a:srgbClr val="252525"/>
              </a:solidFill>
              <a:ea typeface="Arial"/>
              <a:cs typeface="Arial"/>
              <a:sym typeface="Arial"/>
            </a:endParaRPr>
          </a:p>
          <a:p>
            <a:pPr marL="457200" lvl="0" indent="-317500">
              <a:buClr>
                <a:srgbClr val="252525"/>
              </a:buClr>
              <a:buSzPct val="100000"/>
              <a:buFont typeface="Arial"/>
              <a:buChar char="●"/>
            </a:pPr>
            <a:endParaRPr lang="en-US" dirty="0">
              <a:solidFill>
                <a:srgbClr val="252525"/>
              </a:solidFill>
              <a:ea typeface="Arial"/>
              <a:cs typeface="Arial"/>
              <a:sym typeface="Arial"/>
            </a:endParaRPr>
          </a:p>
        </p:txBody>
      </p:sp>
      <p:sp>
        <p:nvSpPr>
          <p:cNvPr id="6" name="Title 3"/>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err="1" smtClean="0"/>
              <a:t>Mondelez</a:t>
            </a:r>
            <a:r>
              <a:rPr lang="en-US" dirty="0" smtClean="0"/>
              <a:t> </a:t>
            </a:r>
            <a:r>
              <a:rPr lang="en-US" dirty="0" err="1" smtClean="0"/>
              <a:t>INternational</a:t>
            </a:r>
            <a:endParaRPr lang="en-US" dirty="0"/>
          </a:p>
        </p:txBody>
      </p:sp>
    </p:spTree>
    <p:extLst>
      <p:ext uri="{BB962C8B-B14F-4D97-AF65-F5344CB8AC3E}">
        <p14:creationId xmlns:p14="http://schemas.microsoft.com/office/powerpoint/2010/main" val="1389665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Introduction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11191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00" y="1353139"/>
            <a:ext cx="10746078" cy="488458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509" y="195796"/>
            <a:ext cx="3121158" cy="746762"/>
          </a:xfrm>
          <a:prstGeom prst="rect">
            <a:avLst/>
          </a:prstGeom>
        </p:spPr>
      </p:pic>
      <p:sp>
        <p:nvSpPr>
          <p:cNvPr id="5" name="Title 3"/>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err="1" smtClean="0"/>
              <a:t>Mondelez</a:t>
            </a:r>
            <a:r>
              <a:rPr lang="en-US" dirty="0" smtClean="0"/>
              <a:t> Market share</a:t>
            </a:r>
            <a:endParaRPr lang="en-US" dirty="0"/>
          </a:p>
        </p:txBody>
      </p:sp>
    </p:spTree>
    <p:extLst>
      <p:ext uri="{BB962C8B-B14F-4D97-AF65-F5344CB8AC3E}">
        <p14:creationId xmlns:p14="http://schemas.microsoft.com/office/powerpoint/2010/main" val="1671157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928" y="1073888"/>
            <a:ext cx="8949071" cy="4064627"/>
          </a:xfrm>
        </p:spPr>
        <p:txBody>
          <a:bodyPr/>
          <a:lstStyle/>
          <a:p>
            <a:r>
              <a:rPr lang="en-US"/>
              <a:t>VULNERABILITIES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58718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Bargaining Power of Suppliers</a:t>
            </a:r>
            <a:endParaRPr lang="en-IN" dirty="0"/>
          </a:p>
        </p:txBody>
      </p:sp>
      <p:sp>
        <p:nvSpPr>
          <p:cNvPr id="3" name="Content Placeholder 2"/>
          <p:cNvSpPr>
            <a:spLocks noGrp="1"/>
          </p:cNvSpPr>
          <p:nvPr>
            <p:ph idx="1"/>
          </p:nvPr>
        </p:nvSpPr>
        <p:spPr>
          <a:xfrm>
            <a:off x="838200" y="1825625"/>
            <a:ext cx="6992155" cy="4351338"/>
          </a:xfrm>
        </p:spPr>
        <p:txBody>
          <a:bodyPr>
            <a:normAutofit/>
          </a:bodyPr>
          <a:lstStyle/>
          <a:p>
            <a:r>
              <a:rPr lang="en-US" dirty="0" smtClean="0"/>
              <a:t>The food and beverage industry is quite competitive in nature</a:t>
            </a:r>
          </a:p>
          <a:p>
            <a:r>
              <a:rPr lang="en-US" dirty="0" smtClean="0"/>
              <a:t>Prices offered are usually competitive to remain in the market</a:t>
            </a:r>
          </a:p>
          <a:p>
            <a:r>
              <a:rPr lang="en-US" dirty="0" smtClean="0"/>
              <a:t>Suppliers in the industry do not hold much power to drive the company as a hostage to extract their profits</a:t>
            </a:r>
          </a:p>
          <a:p>
            <a:r>
              <a:rPr lang="en-IN" dirty="0" smtClean="0"/>
              <a:t>Suppliers </a:t>
            </a:r>
            <a:r>
              <a:rPr lang="en-IN" dirty="0"/>
              <a:t>are reliant on high volumes, </a:t>
            </a:r>
            <a:r>
              <a:rPr lang="en-IN" dirty="0" smtClean="0"/>
              <a:t>thus </a:t>
            </a:r>
            <a:r>
              <a:rPr lang="en-IN" dirty="0"/>
              <a:t>have less bargaining power, because a producer can threaten to cut volumes and hurt the supplier’s profits. </a:t>
            </a:r>
            <a:endParaRPr lang="en-IN" dirty="0" smtClean="0"/>
          </a:p>
          <a:p>
            <a:r>
              <a:rPr lang="en-US" dirty="0" smtClean="0"/>
              <a:t>Bargaining power of suppliers is low</a:t>
            </a:r>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916" y="2018392"/>
            <a:ext cx="4161905" cy="2666667"/>
          </a:xfrm>
          <a:prstGeom prst="rect">
            <a:avLst/>
          </a:prstGeom>
        </p:spPr>
      </p:pic>
    </p:spTree>
    <p:extLst>
      <p:ext uri="{BB962C8B-B14F-4D97-AF65-F5344CB8AC3E}">
        <p14:creationId xmlns:p14="http://schemas.microsoft.com/office/powerpoint/2010/main" val="1351049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Bargaining Power of Buyers</a:t>
            </a:r>
            <a:endParaRPr lang="en-IN" dirty="0"/>
          </a:p>
        </p:txBody>
      </p:sp>
      <p:sp>
        <p:nvSpPr>
          <p:cNvPr id="3" name="Content Placeholder 2"/>
          <p:cNvSpPr>
            <a:spLocks noGrp="1"/>
          </p:cNvSpPr>
          <p:nvPr>
            <p:ph idx="1"/>
          </p:nvPr>
        </p:nvSpPr>
        <p:spPr>
          <a:xfrm>
            <a:off x="838200" y="1825624"/>
            <a:ext cx="7442914" cy="4394871"/>
          </a:xfrm>
        </p:spPr>
        <p:txBody>
          <a:bodyPr>
            <a:normAutofit/>
          </a:bodyPr>
          <a:lstStyle/>
          <a:p>
            <a:r>
              <a:rPr lang="en-IN" dirty="0"/>
              <a:t>The buyers preferences changes with the passage of time and they are likely to switch to the seller who offers good quality at less price</a:t>
            </a:r>
            <a:r>
              <a:rPr lang="en-IN" dirty="0" smtClean="0"/>
              <a:t>.</a:t>
            </a:r>
          </a:p>
          <a:p>
            <a:r>
              <a:rPr lang="en-IN" dirty="0"/>
              <a:t>Wal-Mart has played a major role in this case. It offers less priced goods to attract the buyers’ attention</a:t>
            </a:r>
            <a:r>
              <a:rPr lang="en-IN" dirty="0" smtClean="0"/>
              <a:t>.</a:t>
            </a:r>
          </a:p>
          <a:p>
            <a:r>
              <a:rPr lang="en-IN" dirty="0"/>
              <a:t>There is a significant opportunity for the buyers to extract industry and firm profits. </a:t>
            </a:r>
            <a:endParaRPr lang="en-IN" dirty="0" smtClean="0"/>
          </a:p>
          <a:p>
            <a:r>
              <a:rPr lang="en-US" dirty="0" smtClean="0"/>
              <a:t>At the same time, </a:t>
            </a:r>
            <a:r>
              <a:rPr lang="en-IN" dirty="0" smtClean="0"/>
              <a:t>if </a:t>
            </a:r>
            <a:r>
              <a:rPr lang="en-IN" dirty="0"/>
              <a:t>customers cherish </a:t>
            </a:r>
            <a:r>
              <a:rPr lang="en-IN" dirty="0" smtClean="0"/>
              <a:t>a particular product </a:t>
            </a:r>
            <a:r>
              <a:rPr lang="en-IN" dirty="0"/>
              <a:t>they end up paying more for that one product.</a:t>
            </a:r>
            <a:endParaRPr lang="en-IN" dirty="0" smtClean="0"/>
          </a:p>
          <a:p>
            <a:r>
              <a:rPr lang="en-US" dirty="0" smtClean="0"/>
              <a:t>Bargaining power of buyers is medium.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1114" y="2036792"/>
            <a:ext cx="3480733" cy="3022742"/>
          </a:xfrm>
          <a:prstGeom prst="rect">
            <a:avLst/>
          </a:prstGeom>
        </p:spPr>
      </p:pic>
    </p:spTree>
    <p:extLst>
      <p:ext uri="{BB962C8B-B14F-4D97-AF65-F5344CB8AC3E}">
        <p14:creationId xmlns:p14="http://schemas.microsoft.com/office/powerpoint/2010/main" val="638610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from New Entrants</a:t>
            </a:r>
            <a:endParaRPr lang="en-IN" dirty="0"/>
          </a:p>
        </p:txBody>
      </p:sp>
      <p:sp>
        <p:nvSpPr>
          <p:cNvPr id="3" name="Content Placeholder 2"/>
          <p:cNvSpPr>
            <a:spLocks noGrp="1"/>
          </p:cNvSpPr>
          <p:nvPr>
            <p:ph idx="1"/>
          </p:nvPr>
        </p:nvSpPr>
        <p:spPr>
          <a:xfrm>
            <a:off x="838200" y="1825625"/>
            <a:ext cx="7352763" cy="4351338"/>
          </a:xfrm>
        </p:spPr>
        <p:txBody>
          <a:bodyPr/>
          <a:lstStyle/>
          <a:p>
            <a:r>
              <a:rPr lang="en-IN" dirty="0"/>
              <a:t>There are already so many competitors present in the market that there are very less chances for the new comers to set foot in and enjoy there share in the market</a:t>
            </a:r>
            <a:r>
              <a:rPr lang="en-IN" dirty="0" smtClean="0"/>
              <a:t>.</a:t>
            </a:r>
          </a:p>
          <a:p>
            <a:r>
              <a:rPr lang="en-IN" dirty="0"/>
              <a:t>The existing companies have already spent so much on their brands, quality and positioning that it will be difficult for the new comers to entice switching among consumers</a:t>
            </a:r>
            <a:r>
              <a:rPr lang="en-IN" dirty="0" smtClean="0"/>
              <a:t>.</a:t>
            </a:r>
          </a:p>
          <a:p>
            <a:r>
              <a:rPr lang="en-US" dirty="0" smtClean="0"/>
              <a:t>Threat from new entrants is low.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1" y="2551247"/>
            <a:ext cx="4121239" cy="2139165"/>
          </a:xfrm>
          <a:prstGeom prst="rect">
            <a:avLst/>
          </a:prstGeom>
        </p:spPr>
      </p:pic>
    </p:spTree>
    <p:extLst>
      <p:ext uri="{BB962C8B-B14F-4D97-AF65-F5344CB8AC3E}">
        <p14:creationId xmlns:p14="http://schemas.microsoft.com/office/powerpoint/2010/main" val="4346142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from Established </a:t>
            </a:r>
            <a:r>
              <a:rPr lang="en-US" dirty="0"/>
              <a:t>C</a:t>
            </a:r>
            <a:r>
              <a:rPr lang="en-US" dirty="0" smtClean="0"/>
              <a:t>ompetitors</a:t>
            </a:r>
            <a:endParaRPr lang="en-IN" dirty="0"/>
          </a:p>
        </p:txBody>
      </p:sp>
      <p:sp>
        <p:nvSpPr>
          <p:cNvPr id="3" name="Content Placeholder 2"/>
          <p:cNvSpPr>
            <a:spLocks noGrp="1"/>
          </p:cNvSpPr>
          <p:nvPr>
            <p:ph idx="1"/>
          </p:nvPr>
        </p:nvSpPr>
        <p:spPr>
          <a:xfrm>
            <a:off x="821267" y="1825625"/>
            <a:ext cx="7288369" cy="4351338"/>
          </a:xfrm>
        </p:spPr>
        <p:txBody>
          <a:bodyPr>
            <a:normAutofit/>
          </a:bodyPr>
          <a:lstStyle/>
          <a:p>
            <a:r>
              <a:rPr lang="en-US" dirty="0" smtClean="0"/>
              <a:t>Intense competition lies in food and beverage industry.</a:t>
            </a:r>
          </a:p>
          <a:p>
            <a:r>
              <a:rPr lang="en-US" b="0" i="0" u="none" strike="noStrike" cap="none" baseline="0" dirty="0" smtClean="0">
                <a:solidFill>
                  <a:schemeClr val="dk1"/>
                </a:solidFill>
                <a:ea typeface="Arial"/>
                <a:cs typeface="Arial"/>
                <a:sym typeface="Arial"/>
              </a:rPr>
              <a:t>The Industry is characterized by a constant quest for preserving and increasing market share through loyalty and diversification</a:t>
            </a:r>
          </a:p>
          <a:p>
            <a:r>
              <a:rPr lang="en-IN" dirty="0" smtClean="0"/>
              <a:t>The products here </a:t>
            </a:r>
            <a:r>
              <a:rPr lang="en-IN" dirty="0"/>
              <a:t>are highly elastic with </a:t>
            </a:r>
            <a:r>
              <a:rPr lang="en-IN" dirty="0" smtClean="0"/>
              <a:t>customers </a:t>
            </a:r>
            <a:r>
              <a:rPr lang="en-IN" dirty="0"/>
              <a:t>weighing the </a:t>
            </a:r>
            <a:r>
              <a:rPr lang="en-IN" dirty="0" smtClean="0"/>
              <a:t>trade off </a:t>
            </a:r>
            <a:r>
              <a:rPr lang="en-IN" dirty="0"/>
              <a:t>between price and quality between companies and products</a:t>
            </a:r>
            <a:r>
              <a:rPr lang="en-IN" dirty="0" smtClean="0"/>
              <a:t>.</a:t>
            </a:r>
          </a:p>
          <a:p>
            <a:r>
              <a:rPr lang="en-IN" dirty="0" smtClean="0"/>
              <a:t>Hence, the vehicle to maintain market share is to provide brand quality at an affordable price </a:t>
            </a:r>
          </a:p>
          <a:p>
            <a:r>
              <a:rPr lang="en-US" dirty="0" smtClean="0"/>
              <a:t>Threat from established competitors is high</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0" y="2520092"/>
            <a:ext cx="4016031" cy="2475227"/>
          </a:xfrm>
          <a:prstGeom prst="rect">
            <a:avLst/>
          </a:prstGeom>
        </p:spPr>
      </p:pic>
    </p:spTree>
    <p:extLst>
      <p:ext uri="{BB962C8B-B14F-4D97-AF65-F5344CB8AC3E}">
        <p14:creationId xmlns:p14="http://schemas.microsoft.com/office/powerpoint/2010/main" val="2142068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of Substitutes</a:t>
            </a:r>
            <a:endParaRPr lang="en-IN" dirty="0"/>
          </a:p>
        </p:txBody>
      </p:sp>
      <p:sp>
        <p:nvSpPr>
          <p:cNvPr id="3" name="Content Placeholder 2"/>
          <p:cNvSpPr>
            <a:spLocks noGrp="1"/>
          </p:cNvSpPr>
          <p:nvPr>
            <p:ph idx="1"/>
          </p:nvPr>
        </p:nvSpPr>
        <p:spPr>
          <a:xfrm>
            <a:off x="838201" y="1825625"/>
            <a:ext cx="7545946" cy="4351338"/>
          </a:xfrm>
        </p:spPr>
        <p:txBody>
          <a:bodyPr>
            <a:normAutofit/>
          </a:bodyPr>
          <a:lstStyle/>
          <a:p>
            <a:r>
              <a:rPr lang="en-IN" dirty="0"/>
              <a:t>C</a:t>
            </a:r>
            <a:r>
              <a:rPr lang="en-IN" dirty="0" smtClean="0"/>
              <a:t>onsumers </a:t>
            </a:r>
            <a:r>
              <a:rPr lang="en-IN" dirty="0"/>
              <a:t>evaluate the quality of products and their prices with that of </a:t>
            </a:r>
            <a:r>
              <a:rPr lang="en-IN" dirty="0" smtClean="0"/>
              <a:t>substitutes </a:t>
            </a:r>
            <a:r>
              <a:rPr lang="en-IN" dirty="0"/>
              <a:t>to decide which product to buy</a:t>
            </a:r>
            <a:endParaRPr lang="en-US" dirty="0" smtClean="0"/>
          </a:p>
          <a:p>
            <a:r>
              <a:rPr lang="en-US" dirty="0" smtClean="0"/>
              <a:t>‘Generic’ products pose a serious threat to firm’s profits</a:t>
            </a:r>
          </a:p>
          <a:p>
            <a:r>
              <a:rPr lang="en-US" dirty="0" smtClean="0"/>
              <a:t>They prevent company from passing on higher input prices to consumers</a:t>
            </a:r>
          </a:p>
          <a:p>
            <a:r>
              <a:rPr lang="en-US" dirty="0" smtClean="0"/>
              <a:t>Rise of motion for healthier food forced Kraft to raise its own standard</a:t>
            </a:r>
          </a:p>
          <a:p>
            <a:r>
              <a:rPr lang="en-US" dirty="0" smtClean="0"/>
              <a:t>Threat of substitutes is high</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4814" y="2063542"/>
            <a:ext cx="3681453" cy="2508429"/>
          </a:xfrm>
          <a:prstGeom prst="rect">
            <a:avLst/>
          </a:prstGeom>
        </p:spPr>
      </p:pic>
    </p:spTree>
    <p:extLst>
      <p:ext uri="{BB962C8B-B14F-4D97-AF65-F5344CB8AC3E}">
        <p14:creationId xmlns:p14="http://schemas.microsoft.com/office/powerpoint/2010/main" val="10433762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Ingredient Costs</a:t>
            </a:r>
            <a:endParaRPr lang="en-IN" dirty="0"/>
          </a:p>
        </p:txBody>
      </p:sp>
      <p:sp>
        <p:nvSpPr>
          <p:cNvPr id="3" name="Content Placeholder 2"/>
          <p:cNvSpPr>
            <a:spLocks noGrp="1"/>
          </p:cNvSpPr>
          <p:nvPr>
            <p:ph idx="1"/>
          </p:nvPr>
        </p:nvSpPr>
        <p:spPr/>
        <p:txBody>
          <a:bodyPr/>
          <a:lstStyle/>
          <a:p>
            <a:r>
              <a:rPr lang="en-IN" dirty="0" smtClean="0"/>
              <a:t>Rising commodity prices(especially meat and cheese) has hit Kraft badly</a:t>
            </a:r>
          </a:p>
          <a:p>
            <a:r>
              <a:rPr lang="en-US" dirty="0" smtClean="0"/>
              <a:t>Kraft pointed to escalating expenses as “</a:t>
            </a:r>
            <a:r>
              <a:rPr lang="en-IN" dirty="0"/>
              <a:t>one of the most significant cost pressures we faced in </a:t>
            </a:r>
            <a:r>
              <a:rPr lang="en-IN" dirty="0" smtClean="0"/>
              <a:t>2014”</a:t>
            </a:r>
          </a:p>
          <a:p>
            <a:r>
              <a:rPr lang="en-US" dirty="0" smtClean="0"/>
              <a:t>To counter, it raised prices for 50% of its products in July last year</a:t>
            </a:r>
          </a:p>
          <a:p>
            <a:r>
              <a:rPr lang="en-US" dirty="0" smtClean="0"/>
              <a:t>But it proved to be a one big hurdle in winning back shoppers</a:t>
            </a:r>
          </a:p>
        </p:txBody>
      </p:sp>
    </p:spTree>
    <p:extLst>
      <p:ext uri="{BB962C8B-B14F-4D97-AF65-F5344CB8AC3E}">
        <p14:creationId xmlns:p14="http://schemas.microsoft.com/office/powerpoint/2010/main" val="1192967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Tastes</a:t>
            </a:r>
            <a:endParaRPr lang="en-IN" dirty="0"/>
          </a:p>
        </p:txBody>
      </p:sp>
      <p:sp>
        <p:nvSpPr>
          <p:cNvPr id="3" name="Content Placeholder 2"/>
          <p:cNvSpPr>
            <a:spLocks noGrp="1"/>
          </p:cNvSpPr>
          <p:nvPr>
            <p:ph idx="1"/>
          </p:nvPr>
        </p:nvSpPr>
        <p:spPr/>
        <p:txBody>
          <a:bodyPr/>
          <a:lstStyle/>
          <a:p>
            <a:r>
              <a:rPr lang="en-IN" dirty="0" smtClean="0"/>
              <a:t>US consumers are showing a </a:t>
            </a:r>
            <a:r>
              <a:rPr lang="en-IN" dirty="0"/>
              <a:t>stronger preference for natural and organic ingredients</a:t>
            </a:r>
            <a:r>
              <a:rPr lang="en-IN" dirty="0" smtClean="0"/>
              <a:t>.</a:t>
            </a:r>
          </a:p>
          <a:p>
            <a:r>
              <a:rPr lang="en-US" dirty="0" smtClean="0"/>
              <a:t>A large part of Kraft’s portfolio remains unattractive with new generation</a:t>
            </a:r>
          </a:p>
          <a:p>
            <a:r>
              <a:rPr lang="en-IN" dirty="0"/>
              <a:t>Even its classic Mac and Cheese product faces an encroachment from organic sellers such as Annie’s</a:t>
            </a:r>
          </a:p>
        </p:txBody>
      </p:sp>
    </p:spTree>
    <p:extLst>
      <p:ext uri="{BB962C8B-B14F-4D97-AF65-F5344CB8AC3E}">
        <p14:creationId xmlns:p14="http://schemas.microsoft.com/office/powerpoint/2010/main" val="21363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IN" dirty="0"/>
          </a:p>
        </p:txBody>
      </p:sp>
      <p:sp>
        <p:nvSpPr>
          <p:cNvPr id="3" name="Content Placeholder 2"/>
          <p:cNvSpPr>
            <a:spLocks noGrp="1"/>
          </p:cNvSpPr>
          <p:nvPr>
            <p:ph idx="1"/>
          </p:nvPr>
        </p:nvSpPr>
        <p:spPr/>
        <p:txBody>
          <a:bodyPr/>
          <a:lstStyle/>
          <a:p>
            <a:r>
              <a:rPr lang="en-IN" dirty="0"/>
              <a:t>Kraft’s leadership has been in </a:t>
            </a:r>
            <a:r>
              <a:rPr lang="en-IN" dirty="0" smtClean="0"/>
              <a:t>turmoil, </a:t>
            </a:r>
            <a:r>
              <a:rPr lang="en-IN" dirty="0"/>
              <a:t>with many of its top executives heading for the </a:t>
            </a:r>
            <a:r>
              <a:rPr lang="en-IN" dirty="0" smtClean="0"/>
              <a:t>exits</a:t>
            </a:r>
          </a:p>
          <a:p>
            <a:r>
              <a:rPr lang="en-IN" dirty="0" smtClean="0"/>
              <a:t>CEO </a:t>
            </a:r>
            <a:r>
              <a:rPr lang="en-IN" dirty="0"/>
              <a:t>Tony Vernon, who took over the business after the split from </a:t>
            </a:r>
            <a:r>
              <a:rPr lang="en-IN" dirty="0" err="1"/>
              <a:t>Mondelez</a:t>
            </a:r>
            <a:r>
              <a:rPr lang="en-IN" dirty="0"/>
              <a:t> in 2012, abruptly left the company in </a:t>
            </a:r>
            <a:r>
              <a:rPr lang="en-IN" dirty="0" smtClean="0"/>
              <a:t>December 2014</a:t>
            </a:r>
          </a:p>
          <a:p>
            <a:r>
              <a:rPr lang="en-IN" dirty="0"/>
              <a:t>Kraft made more changes to the C-Suite after the company’s top finance and marketing executives departed</a:t>
            </a:r>
          </a:p>
        </p:txBody>
      </p:sp>
    </p:spTree>
    <p:extLst>
      <p:ext uri="{BB962C8B-B14F-4D97-AF65-F5344CB8AC3E}">
        <p14:creationId xmlns:p14="http://schemas.microsoft.com/office/powerpoint/2010/main" val="782091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658391" y="1902192"/>
            <a:ext cx="4401890" cy="3477875"/>
          </a:xfrm>
          <a:prstGeom prst="rect">
            <a:avLst/>
          </a:prstGeom>
          <a:noFill/>
        </p:spPr>
        <p:txBody>
          <a:bodyPr wrap="square" rtlCol="0">
            <a:spAutoFit/>
          </a:bodyPr>
          <a:lstStyle/>
          <a:p>
            <a:r>
              <a:rPr lang="en-US" sz="2000" dirty="0">
                <a:ea typeface="Abadi MT Condensed Light" charset="0"/>
                <a:cs typeface="Abadi MT Condensed Light" charset="0"/>
              </a:rPr>
              <a:t>Founded by </a:t>
            </a:r>
            <a:r>
              <a:rPr lang="en-US" sz="2000" b="1" dirty="0">
                <a:ea typeface="Abadi MT Condensed Light" charset="0"/>
                <a:cs typeface="Abadi MT Condensed Light" charset="0"/>
              </a:rPr>
              <a:t>James Kraft in 1903, KRAFT FOODS Inc. </a:t>
            </a:r>
            <a:r>
              <a:rPr lang="en-US" sz="2000" dirty="0">
                <a:ea typeface="Abadi MT Condensed Light" charset="0"/>
                <a:cs typeface="Abadi MT Condensed Light" charset="0"/>
              </a:rPr>
              <a:t>is a manufacturer of </a:t>
            </a:r>
            <a:r>
              <a:rPr lang="en-US" sz="2000" b="1" dirty="0">
                <a:ea typeface="Abadi MT Condensed Light" charset="0"/>
                <a:cs typeface="Abadi MT Condensed Light" charset="0"/>
              </a:rPr>
              <a:t>consumer foods </a:t>
            </a:r>
            <a:r>
              <a:rPr lang="en-US" sz="2000" dirty="0">
                <a:ea typeface="Abadi MT Condensed Light" charset="0"/>
                <a:cs typeface="Abadi MT Condensed Light" charset="0"/>
              </a:rPr>
              <a:t>listed on the NYSE. </a:t>
            </a:r>
            <a:r>
              <a:rPr lang="en-US" sz="2000" dirty="0" smtClean="0">
                <a:ea typeface="Abadi MT Condensed Light" charset="0"/>
                <a:cs typeface="Abadi MT Condensed Light" charset="0"/>
              </a:rPr>
              <a:t> The </a:t>
            </a:r>
            <a:r>
              <a:rPr lang="en-US" sz="2000" dirty="0">
                <a:ea typeface="Abadi MT Condensed Light" charset="0"/>
                <a:cs typeface="Abadi MT Condensed Light" charset="0"/>
              </a:rPr>
              <a:t>company is headquartered in the </a:t>
            </a:r>
            <a:r>
              <a:rPr lang="en-US" sz="2000" b="1" dirty="0">
                <a:ea typeface="Abadi MT Condensed Light" charset="0"/>
                <a:cs typeface="Abadi MT Condensed Light" charset="0"/>
              </a:rPr>
              <a:t>Chicago</a:t>
            </a:r>
            <a:r>
              <a:rPr lang="en-US" sz="2000" dirty="0">
                <a:ea typeface="Abadi MT Condensed Light" charset="0"/>
                <a:cs typeface="Abadi MT Condensed Light" charset="0"/>
              </a:rPr>
              <a:t> suburb of Northfield</a:t>
            </a:r>
            <a:r>
              <a:rPr lang="en-US" sz="2000" b="1" dirty="0">
                <a:ea typeface="Abadi MT Condensed Light" charset="0"/>
                <a:cs typeface="Abadi MT Condensed Light" charset="0"/>
              </a:rPr>
              <a:t>, </a:t>
            </a:r>
            <a:r>
              <a:rPr lang="en-US" sz="2000" dirty="0">
                <a:ea typeface="Abadi MT Condensed Light" charset="0"/>
                <a:cs typeface="Abadi MT Condensed Light" charset="0"/>
              </a:rPr>
              <a:t>Illinois. Currently, Kraft operates in more than </a:t>
            </a:r>
            <a:r>
              <a:rPr lang="en-US" sz="2000" b="1" dirty="0">
                <a:ea typeface="Abadi MT Condensed Light" charset="0"/>
                <a:cs typeface="Abadi MT Condensed Light" charset="0"/>
              </a:rPr>
              <a:t>155 countries.</a:t>
            </a:r>
            <a:r>
              <a:rPr lang="en-US" sz="2000" dirty="0">
                <a:ea typeface="Abadi MT Condensed Light" charset="0"/>
                <a:cs typeface="Abadi MT Condensed Light" charset="0"/>
              </a:rPr>
              <a:t> In 2012 it changed its name to </a:t>
            </a:r>
            <a:r>
              <a:rPr lang="en-US" sz="2000" b="1" dirty="0" err="1">
                <a:ea typeface="Abadi MT Condensed Light" charset="0"/>
                <a:cs typeface="Abadi MT Condensed Light" charset="0"/>
              </a:rPr>
              <a:t>Mondelez</a:t>
            </a:r>
            <a:r>
              <a:rPr lang="en-US" sz="2000" b="1" dirty="0">
                <a:ea typeface="Abadi MT Condensed Light" charset="0"/>
                <a:cs typeface="Abadi MT Condensed Light" charset="0"/>
              </a:rPr>
              <a:t> International</a:t>
            </a:r>
            <a:r>
              <a:rPr lang="en-US" sz="2000" dirty="0">
                <a:ea typeface="Abadi MT Condensed Light" charset="0"/>
                <a:cs typeface="Abadi MT Condensed Light" charset="0"/>
              </a:rPr>
              <a:t>, keeping the name </a:t>
            </a:r>
            <a:r>
              <a:rPr lang="en-US" sz="2000" b="1" dirty="0">
                <a:ea typeface="Abadi MT Condensed Light" charset="0"/>
                <a:cs typeface="Abadi MT Condensed Light" charset="0"/>
              </a:rPr>
              <a:t>Kraft Foods Group</a:t>
            </a:r>
            <a:r>
              <a:rPr lang="en-US" sz="2000" dirty="0">
                <a:ea typeface="Abadi MT Condensed Light" charset="0"/>
                <a:cs typeface="Abadi MT Condensed Light" charset="0"/>
              </a:rPr>
              <a:t> for business in North America.</a:t>
            </a:r>
          </a:p>
        </p:txBody>
      </p:sp>
      <p:pic>
        <p:nvPicPr>
          <p:cNvPr id="12" name="Picture 2" descr="https://aufoodindustry.files.wordpress.com/2012/09/mondalez.jpg"/>
          <p:cNvPicPr>
            <a:picLocks noChangeAspect="1" noChangeArrowheads="1"/>
          </p:cNvPicPr>
          <p:nvPr/>
        </p:nvPicPr>
        <p:blipFill>
          <a:blip r:embed="rId2"/>
          <a:srcRect/>
          <a:stretch>
            <a:fillRect/>
          </a:stretch>
        </p:blipFill>
        <p:spPr bwMode="auto">
          <a:xfrm>
            <a:off x="6524660" y="2000240"/>
            <a:ext cx="3929058" cy="2786082"/>
          </a:xfrm>
          <a:prstGeom prst="rect">
            <a:avLst/>
          </a:prstGeom>
          <a:noFill/>
        </p:spPr>
      </p:pic>
      <p:sp>
        <p:nvSpPr>
          <p:cNvPr id="2" name="TextBox 1"/>
          <p:cNvSpPr txBox="1"/>
          <p:nvPr/>
        </p:nvSpPr>
        <p:spPr>
          <a:xfrm>
            <a:off x="1845733" y="1608667"/>
            <a:ext cx="184731" cy="369332"/>
          </a:xfrm>
          <a:prstGeom prst="rect">
            <a:avLst/>
          </a:prstGeom>
          <a:noFill/>
        </p:spPr>
        <p:txBody>
          <a:bodyPr wrap="none" rtlCol="0">
            <a:spAutoFit/>
          </a:bodyPr>
          <a:lstStyle/>
          <a:p>
            <a:endParaRPr lang="en-US" dirty="0"/>
          </a:p>
        </p:txBody>
      </p:sp>
      <p:sp>
        <p:nvSpPr>
          <p:cNvPr id="8" name="Title 7"/>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5672547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Focus</a:t>
            </a:r>
            <a:endParaRPr lang="en-IN" dirty="0"/>
          </a:p>
        </p:txBody>
      </p:sp>
      <p:sp>
        <p:nvSpPr>
          <p:cNvPr id="3" name="Content Placeholder 2"/>
          <p:cNvSpPr>
            <a:spLocks noGrp="1"/>
          </p:cNvSpPr>
          <p:nvPr>
            <p:ph idx="1"/>
          </p:nvPr>
        </p:nvSpPr>
        <p:spPr/>
        <p:txBody>
          <a:bodyPr/>
          <a:lstStyle/>
          <a:p>
            <a:r>
              <a:rPr lang="en-US" dirty="0" smtClean="0"/>
              <a:t>Idea behind 2012 split was to have </a:t>
            </a:r>
            <a:r>
              <a:rPr lang="en-US" dirty="0" err="1" smtClean="0"/>
              <a:t>Mondelez</a:t>
            </a:r>
            <a:r>
              <a:rPr lang="en-US" dirty="0" smtClean="0"/>
              <a:t> tap international market while Kraft focused on North America</a:t>
            </a:r>
          </a:p>
          <a:p>
            <a:r>
              <a:rPr lang="en-US" dirty="0" smtClean="0"/>
              <a:t>But it made Kraft bereft of overseas opportunities for growth</a:t>
            </a:r>
          </a:p>
          <a:p>
            <a:r>
              <a:rPr lang="en-IN" dirty="0"/>
              <a:t>While </a:t>
            </a:r>
            <a:r>
              <a:rPr lang="en-IN" dirty="0" err="1"/>
              <a:t>Mondelez</a:t>
            </a:r>
            <a:r>
              <a:rPr lang="en-IN" dirty="0"/>
              <a:t> can peddle its snacks and gum to China and emerging economies, Kraft was left to puzzle out a mature U.S. </a:t>
            </a:r>
            <a:r>
              <a:rPr lang="en-IN" dirty="0" smtClean="0"/>
              <a:t>market</a:t>
            </a:r>
          </a:p>
          <a:p>
            <a:r>
              <a:rPr lang="en-IN" dirty="0"/>
              <a:t>Kraft sales were stagnant in 2014, and analysts have only been predicting growth of 1 percent for 2015</a:t>
            </a:r>
          </a:p>
        </p:txBody>
      </p:sp>
    </p:spTree>
    <p:extLst>
      <p:ext uri="{BB962C8B-B14F-4D97-AF65-F5344CB8AC3E}">
        <p14:creationId xmlns:p14="http://schemas.microsoft.com/office/powerpoint/2010/main" val="17360341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IN" dirty="0"/>
          </a:p>
        </p:txBody>
      </p:sp>
      <p:sp>
        <p:nvSpPr>
          <p:cNvPr id="3" name="Content Placeholder 2"/>
          <p:cNvSpPr>
            <a:spLocks noGrp="1"/>
          </p:cNvSpPr>
          <p:nvPr>
            <p:ph idx="1"/>
          </p:nvPr>
        </p:nvSpPr>
        <p:spPr/>
        <p:txBody>
          <a:bodyPr/>
          <a:lstStyle/>
          <a:p>
            <a:r>
              <a:rPr lang="en-US" dirty="0"/>
              <a:t>Optimize between quality and </a:t>
            </a:r>
            <a:r>
              <a:rPr lang="en-US" dirty="0" smtClean="0"/>
              <a:t>cost to counter ingredient costs</a:t>
            </a:r>
          </a:p>
          <a:p>
            <a:r>
              <a:rPr lang="en-US" dirty="0" smtClean="0"/>
              <a:t>Add more healthier and nutritional products to the brand owing to changing tastes</a:t>
            </a:r>
          </a:p>
          <a:p>
            <a:r>
              <a:rPr lang="en-US" dirty="0" smtClean="0"/>
              <a:t>Counter the attrition at management level</a:t>
            </a:r>
          </a:p>
          <a:p>
            <a:r>
              <a:rPr lang="en-US" dirty="0">
                <a:sym typeface="Arial"/>
              </a:rPr>
              <a:t>Must compete on price and quality of product</a:t>
            </a:r>
          </a:p>
          <a:p>
            <a:r>
              <a:rPr lang="en-US" dirty="0">
                <a:sym typeface="Arial"/>
              </a:rPr>
              <a:t>Must spend an increasing amount on advertising and marketing</a:t>
            </a:r>
          </a:p>
          <a:p>
            <a:endParaRPr lang="en-US" dirty="0" smtClean="0"/>
          </a:p>
          <a:p>
            <a:endParaRPr lang="en-US" dirty="0" smtClean="0"/>
          </a:p>
          <a:p>
            <a:endParaRPr lang="en-IN" dirty="0"/>
          </a:p>
        </p:txBody>
      </p:sp>
    </p:spTree>
    <p:extLst>
      <p:ext uri="{BB962C8B-B14F-4D97-AF65-F5344CB8AC3E}">
        <p14:creationId xmlns:p14="http://schemas.microsoft.com/office/powerpoint/2010/main" val="218640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Content Placeholder 2"/>
          <p:cNvSpPr>
            <a:spLocks noGrp="1"/>
          </p:cNvSpPr>
          <p:nvPr>
            <p:ph idx="1"/>
          </p:nvPr>
        </p:nvSpPr>
        <p:spPr/>
        <p:txBody>
          <a:bodyPr/>
          <a:lstStyle/>
          <a:p>
            <a:r>
              <a:rPr lang="en-US" dirty="0" smtClean="0"/>
              <a:t>wikiwealth.com</a:t>
            </a:r>
          </a:p>
          <a:p>
            <a:pPr marL="457200" lvl="1" indent="0">
              <a:buNone/>
            </a:pPr>
            <a:r>
              <a:rPr lang="en-IN" dirty="0" smtClean="0">
                <a:hlinkClick r:id="rId2"/>
              </a:rPr>
              <a:t>http://www.wikiwealth.com/five-forces:kraft-foods-group</a:t>
            </a:r>
            <a:endParaRPr lang="en-IN" dirty="0" smtClean="0"/>
          </a:p>
          <a:p>
            <a:r>
              <a:rPr lang="en-US" dirty="0"/>
              <a:t>u</a:t>
            </a:r>
            <a:r>
              <a:rPr lang="en-US" dirty="0" smtClean="0"/>
              <a:t>kessays.com</a:t>
            </a:r>
            <a:endParaRPr lang="en-US" dirty="0"/>
          </a:p>
          <a:p>
            <a:pPr marL="457200" lvl="1" indent="0">
              <a:buNone/>
            </a:pPr>
            <a:r>
              <a:rPr lang="en-IN" dirty="0" smtClean="0">
                <a:hlinkClick r:id="rId3"/>
              </a:rPr>
              <a:t>http://www.ukessays.com/essays/marketing/kraft-foods-inc-company-analysis-marketing-essay.php</a:t>
            </a:r>
            <a:endParaRPr lang="en-IN" dirty="0" smtClean="0"/>
          </a:p>
          <a:p>
            <a:r>
              <a:rPr lang="en-US" dirty="0" smtClean="0"/>
              <a:t>Bloomberg</a:t>
            </a:r>
          </a:p>
          <a:p>
            <a:pPr marL="457200" lvl="1" indent="0">
              <a:buNone/>
            </a:pPr>
            <a:r>
              <a:rPr lang="en-IN" dirty="0">
                <a:hlinkClick r:id="rId4"/>
              </a:rPr>
              <a:t>http://</a:t>
            </a:r>
            <a:r>
              <a:rPr lang="en-IN" dirty="0" smtClean="0">
                <a:hlinkClick r:id="rId4"/>
              </a:rPr>
              <a:t>www.bloomberg.com/news/articles/2015-03-25/the-four-challenges-that-turned-kraft-foods-into-a-merger-target</a:t>
            </a:r>
            <a:endParaRPr lang="en-IN" dirty="0" smtClean="0"/>
          </a:p>
          <a:p>
            <a:pPr marL="0" indent="0">
              <a:buNone/>
            </a:pPr>
            <a:endParaRPr lang="en-IN" dirty="0"/>
          </a:p>
        </p:txBody>
      </p:sp>
    </p:spTree>
    <p:extLst>
      <p:ext uri="{BB962C8B-B14F-4D97-AF65-F5344CB8AC3E}">
        <p14:creationId xmlns:p14="http://schemas.microsoft.com/office/powerpoint/2010/main" val="14495083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a:bodyPr>
          <a:lstStyle/>
          <a:p>
            <a:r>
              <a:rPr lang="en-GB" dirty="0" smtClean="0">
                <a:hlinkClick r:id="rId2"/>
              </a:rPr>
              <a:t>http://www.mondelezinternational.com/Newsroom/Multimedia-Releases/Kraft-Foods-Lays-Out-Its-New-Global-Growth-Strategy</a:t>
            </a:r>
            <a:endParaRPr lang="en-GB" dirty="0" smtClean="0"/>
          </a:p>
          <a:p>
            <a:r>
              <a:rPr lang="en-GB" dirty="0" smtClean="0">
                <a:hlinkClick r:id="rId3"/>
              </a:rPr>
              <a:t>http://businesscasestudies.co.uk/kraft-foods-uk/using-planning-analysts-at-the-centre-of-brand-development/new-product-development.html#axzz3hp14Zs8T</a:t>
            </a:r>
            <a:endParaRPr lang="en-GB" dirty="0" smtClean="0"/>
          </a:p>
          <a:p>
            <a:r>
              <a:rPr lang="en-GB" dirty="0" smtClean="0">
                <a:hlinkClick r:id="rId4"/>
              </a:rPr>
              <a:t>http://www.mondelezinternational.com/~/media/MondelezCorporate/Uploads/downloads/mondelez_intl_fact_sheet.pdf</a:t>
            </a:r>
            <a:endParaRPr lang="en-GB" dirty="0" smtClean="0"/>
          </a:p>
          <a:p>
            <a:r>
              <a:rPr lang="en-GB" dirty="0" smtClean="0">
                <a:hlinkClick r:id="rId5"/>
              </a:rPr>
              <a:t>https://www.scribd.com/doc/119344632/Kraft-Foods-BCG</a:t>
            </a:r>
            <a:endParaRPr lang="en-GB" dirty="0" smtClean="0"/>
          </a:p>
          <a:p>
            <a:r>
              <a:rPr lang="en-GB" dirty="0" smtClean="0">
                <a:hlinkClick r:id="rId6"/>
              </a:rPr>
              <a:t>https://prezi.com/-owq53lhy3sh/kraft-foods-group/</a:t>
            </a:r>
            <a:endParaRPr lang="en-GB" dirty="0" smtClean="0"/>
          </a:p>
          <a:p>
            <a:r>
              <a:rPr lang="en-GB" dirty="0" smtClean="0">
                <a:hlinkClick r:id="rId7"/>
              </a:rPr>
              <a:t>http://www.slideshare.net/JOTAA27/kraft-analysis</a:t>
            </a:r>
            <a:endParaRPr lang="en-GB" dirty="0" smtClean="0"/>
          </a:p>
          <a:p>
            <a:endParaRPr lang="en-GB" dirty="0"/>
          </a:p>
        </p:txBody>
      </p:sp>
    </p:spTree>
    <p:extLst>
      <p:ext uri="{BB962C8B-B14F-4D97-AF65-F5344CB8AC3E}">
        <p14:creationId xmlns:p14="http://schemas.microsoft.com/office/powerpoint/2010/main" val="447272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8283" y="1428736"/>
            <a:ext cx="4429156" cy="3041858"/>
          </a:xfrm>
          <a:prstGeom prst="rect">
            <a:avLst/>
          </a:prstGeom>
        </p:spPr>
        <p:txBody>
          <a:bodyPr wrap="square">
            <a:spAutoFit/>
          </a:bodyPr>
          <a:lstStyle/>
          <a:p>
            <a:pPr lvl="0">
              <a:buClr>
                <a:srgbClr val="00A777"/>
              </a:buClr>
              <a:buSzPct val="25000"/>
              <a:buFont typeface="Arial" pitchFamily="34" charset="0"/>
              <a:buChar char="•"/>
            </a:pPr>
            <a:r>
              <a:rPr lang="en-US" sz="2000" dirty="0">
                <a:solidFill>
                  <a:schemeClr val="tx1">
                    <a:lumMod val="95000"/>
                    <a:lumOff val="5000"/>
                  </a:schemeClr>
                </a:solidFill>
                <a:ea typeface="Verdana"/>
                <a:cs typeface="Verdana"/>
                <a:sym typeface="Verdana"/>
              </a:rPr>
              <a:t>Approximately $48 billion in revenue</a:t>
            </a:r>
          </a:p>
          <a:p>
            <a:pPr>
              <a:spcBef>
                <a:spcPts val="1400"/>
              </a:spcBef>
              <a:buClr>
                <a:srgbClr val="F58020"/>
              </a:buClr>
              <a:buSzPct val="25000"/>
              <a:buFont typeface="Arial" pitchFamily="34" charset="0"/>
              <a:buChar char="•"/>
            </a:pPr>
            <a:r>
              <a:rPr lang="en-US" sz="2000" dirty="0">
                <a:solidFill>
                  <a:schemeClr val="tx1">
                    <a:lumMod val="95000"/>
                    <a:lumOff val="5000"/>
                  </a:schemeClr>
                </a:solidFill>
                <a:ea typeface="Verdana"/>
                <a:cs typeface="Verdana"/>
                <a:sym typeface="Verdana"/>
              </a:rPr>
              <a:t>World’s No.2 food company (Rankings led by Nestle), No.1 in North America</a:t>
            </a:r>
          </a:p>
          <a:p>
            <a:pPr>
              <a:spcBef>
                <a:spcPts val="1200"/>
              </a:spcBef>
              <a:buClr>
                <a:srgbClr val="EE4498"/>
              </a:buClr>
              <a:buSzPct val="25000"/>
              <a:buFont typeface="Arial" pitchFamily="34" charset="0"/>
              <a:buChar char="•"/>
            </a:pPr>
            <a:r>
              <a:rPr lang="en-GB" sz="2000" dirty="0">
                <a:solidFill>
                  <a:schemeClr val="tx1">
                    <a:lumMod val="95000"/>
                    <a:lumOff val="5000"/>
                  </a:schemeClr>
                </a:solidFill>
                <a:ea typeface="Verdana"/>
                <a:cs typeface="Verdana"/>
                <a:sym typeface="Verdana"/>
              </a:rPr>
              <a:t>Mondelez International holds the No. 1 position globally in Biscuits, Chocolate and Candy. (source: Euro monitor) </a:t>
            </a:r>
          </a:p>
          <a:p>
            <a:pPr>
              <a:spcBef>
                <a:spcPts val="1200"/>
              </a:spcBef>
              <a:buClr>
                <a:srgbClr val="EE4498"/>
              </a:buClr>
              <a:buSzPct val="25000"/>
              <a:buFont typeface="Arial" pitchFamily="34" charset="0"/>
              <a:buChar char="•"/>
            </a:pPr>
            <a:r>
              <a:rPr lang="en-US" sz="2000" dirty="0">
                <a:solidFill>
                  <a:schemeClr val="tx1">
                    <a:lumMod val="95000"/>
                    <a:lumOff val="5000"/>
                  </a:schemeClr>
                </a:solidFill>
                <a:ea typeface="Verdana"/>
                <a:cs typeface="Verdana"/>
                <a:sym typeface="Verdana"/>
              </a:rPr>
              <a:t>Sales in 155 countries, Operations in more than 70 countries</a:t>
            </a:r>
          </a:p>
        </p:txBody>
      </p:sp>
      <p:sp>
        <p:nvSpPr>
          <p:cNvPr id="27" name="Rectangle 26"/>
          <p:cNvSpPr/>
          <p:nvPr/>
        </p:nvSpPr>
        <p:spPr>
          <a:xfrm>
            <a:off x="2010773" y="5009113"/>
            <a:ext cx="8001056" cy="1015663"/>
          </a:xfrm>
          <a:prstGeom prst="rect">
            <a:avLst/>
          </a:prstGeom>
        </p:spPr>
        <p:txBody>
          <a:bodyPr wrap="square">
            <a:spAutoFit/>
          </a:bodyPr>
          <a:lstStyle/>
          <a:p>
            <a:pPr algn="just">
              <a:spcBef>
                <a:spcPts val="1200"/>
              </a:spcBef>
              <a:buClr>
                <a:srgbClr val="EE4498"/>
              </a:buClr>
              <a:buSzPct val="25000"/>
              <a:buFont typeface="Arial" pitchFamily="34" charset="0"/>
              <a:buChar char="•"/>
            </a:pPr>
            <a:r>
              <a:rPr lang="en-US" sz="2000" b="1" dirty="0">
                <a:solidFill>
                  <a:schemeClr val="tx1">
                    <a:lumMod val="95000"/>
                    <a:lumOff val="5000"/>
                  </a:schemeClr>
                </a:solidFill>
                <a:ea typeface="Verdana"/>
                <a:cs typeface="Verdana"/>
                <a:sym typeface="Verdana"/>
              </a:rPr>
              <a:t>Features eight billion-dollar brands: </a:t>
            </a:r>
            <a:r>
              <a:rPr lang="en-US" sz="2000" b="1" dirty="0">
                <a:solidFill>
                  <a:srgbClr val="FF0000"/>
                </a:solidFill>
                <a:ea typeface="Verdana"/>
                <a:cs typeface="Verdana"/>
                <a:sym typeface="Verdana"/>
              </a:rPr>
              <a:t>Cadbury, Cadbury Dairy Milk, </a:t>
            </a:r>
            <a:r>
              <a:rPr lang="en-US" sz="2000" b="1" dirty="0" err="1">
                <a:solidFill>
                  <a:srgbClr val="FF0000"/>
                </a:solidFill>
                <a:ea typeface="Verdana"/>
                <a:cs typeface="Verdana"/>
                <a:sym typeface="Verdana"/>
              </a:rPr>
              <a:t>Milka</a:t>
            </a:r>
            <a:r>
              <a:rPr lang="en-US" sz="2000" b="1" dirty="0">
                <a:solidFill>
                  <a:srgbClr val="FF0000"/>
                </a:solidFill>
                <a:ea typeface="Verdana"/>
                <a:cs typeface="Verdana"/>
                <a:sym typeface="Verdana"/>
              </a:rPr>
              <a:t> chocolate, LU, Nabisco Oreo biscuits, Tang powdered beverages, and Trident gum</a:t>
            </a:r>
            <a:r>
              <a:rPr lang="en-US" sz="2000" b="1" dirty="0">
                <a:solidFill>
                  <a:schemeClr val="tx1">
                    <a:lumMod val="95000"/>
                    <a:lumOff val="5000"/>
                  </a:schemeClr>
                </a:solidFill>
                <a:ea typeface="Verdana"/>
                <a:cs typeface="Verdana"/>
                <a:sym typeface="Verdana"/>
              </a:rPr>
              <a:t>.</a:t>
            </a:r>
          </a:p>
        </p:txBody>
      </p:sp>
      <p:pic>
        <p:nvPicPr>
          <p:cNvPr id="28" name="Picture 4" descr="http://ei.marketwatch.com/Multimedia/2014/07/29/Photos/MG/MW-CO587_KRFT_0_20140729155238_MG.jpg?uuid=f5db3c78-1759-11e4-b2f2-00212803fad6"/>
          <p:cNvPicPr>
            <a:picLocks noChangeAspect="1" noChangeArrowheads="1"/>
          </p:cNvPicPr>
          <p:nvPr/>
        </p:nvPicPr>
        <p:blipFill>
          <a:blip r:embed="rId2"/>
          <a:srcRect/>
          <a:stretch>
            <a:fillRect/>
          </a:stretch>
        </p:blipFill>
        <p:spPr bwMode="auto">
          <a:xfrm>
            <a:off x="6167439" y="1571612"/>
            <a:ext cx="4289511" cy="30003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258129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166910" y="1428737"/>
            <a:ext cx="7858180" cy="1384995"/>
          </a:xfrm>
          <a:prstGeom prst="rect">
            <a:avLst/>
          </a:prstGeom>
        </p:spPr>
        <p:txBody>
          <a:bodyPr wrap="square">
            <a:spAutoFit/>
          </a:bodyPr>
          <a:lstStyle/>
          <a:p>
            <a:pPr algn="ctr"/>
            <a:r>
              <a:rPr lang="en-GB" sz="2000" dirty="0"/>
              <a:t>“Their </a:t>
            </a:r>
            <a:r>
              <a:rPr lang="en-GB" sz="2000" b="1" u="sng" dirty="0">
                <a:solidFill>
                  <a:srgbClr val="FF0000"/>
                </a:solidFill>
              </a:rPr>
              <a:t>VISION</a:t>
            </a:r>
            <a:r>
              <a:rPr lang="en-GB" sz="2000" dirty="0"/>
              <a:t> is to be the </a:t>
            </a:r>
            <a:r>
              <a:rPr lang="en-GB" sz="2000" b="1" dirty="0"/>
              <a:t>number one food and beverage company</a:t>
            </a:r>
            <a:r>
              <a:rPr lang="en-GB" sz="2000" dirty="0"/>
              <a:t> in the customers mind, recognized by the </a:t>
            </a:r>
            <a:r>
              <a:rPr lang="en-GB" sz="2000" b="1" dirty="0"/>
              <a:t>quality</a:t>
            </a:r>
            <a:r>
              <a:rPr lang="en-GB" sz="2000" dirty="0"/>
              <a:t> and variety of the </a:t>
            </a:r>
            <a:r>
              <a:rPr lang="en-GB" sz="2000" b="1" dirty="0"/>
              <a:t>healthy</a:t>
            </a:r>
            <a:r>
              <a:rPr lang="en-GB" sz="2000" dirty="0"/>
              <a:t> products that they offer. </a:t>
            </a:r>
            <a:r>
              <a:rPr lang="en-GB" sz="2000" dirty="0" smtClean="0"/>
              <a:t>“</a:t>
            </a:r>
            <a:r>
              <a:rPr lang="en-GB" sz="2400" dirty="0"/>
              <a:t/>
            </a:r>
            <a:br>
              <a:rPr lang="en-GB" sz="2400" dirty="0"/>
            </a:br>
            <a:endParaRPr lang="en-GB" sz="2400" dirty="0"/>
          </a:p>
        </p:txBody>
      </p:sp>
      <p:sp>
        <p:nvSpPr>
          <p:cNvPr id="20" name="Rectangle 19"/>
          <p:cNvSpPr/>
          <p:nvPr/>
        </p:nvSpPr>
        <p:spPr>
          <a:xfrm>
            <a:off x="6453190" y="2714620"/>
            <a:ext cx="3857652" cy="2862322"/>
          </a:xfrm>
          <a:prstGeom prst="rect">
            <a:avLst/>
          </a:prstGeom>
        </p:spPr>
        <p:txBody>
          <a:bodyPr wrap="square">
            <a:spAutoFit/>
          </a:bodyPr>
          <a:lstStyle/>
          <a:p>
            <a:pPr algn="just"/>
            <a:r>
              <a:rPr lang="en-GB" sz="2000" dirty="0"/>
              <a:t>“Their </a:t>
            </a:r>
            <a:r>
              <a:rPr lang="en-GB" sz="2000" b="1" u="sng" dirty="0">
                <a:solidFill>
                  <a:srgbClr val="FF0000"/>
                </a:solidFill>
              </a:rPr>
              <a:t>MISSION</a:t>
            </a:r>
            <a:r>
              <a:rPr lang="en-GB" sz="2000" b="1" dirty="0"/>
              <a:t> </a:t>
            </a:r>
            <a:r>
              <a:rPr lang="en-GB" sz="2000" dirty="0"/>
              <a:t>is to provide excellence in </a:t>
            </a:r>
            <a:r>
              <a:rPr lang="en-GB" sz="2000" b="1" dirty="0"/>
              <a:t>healthy and nutritious products</a:t>
            </a:r>
            <a:r>
              <a:rPr lang="en-GB" sz="2000" dirty="0"/>
              <a:t> with innovation, high </a:t>
            </a:r>
            <a:r>
              <a:rPr lang="en-GB" sz="2000" b="1" dirty="0"/>
              <a:t>technology and high quality</a:t>
            </a:r>
            <a:r>
              <a:rPr lang="en-GB" sz="2000" dirty="0"/>
              <a:t>. In order to satisfy consumer needs, providing </a:t>
            </a:r>
            <a:r>
              <a:rPr lang="en-GB" sz="2000" b="1" dirty="0"/>
              <a:t>permanent welfare and quality of life</a:t>
            </a:r>
            <a:r>
              <a:rPr lang="en-GB" sz="2000" dirty="0"/>
              <a:t>, and also taking into account the health of the environment. </a:t>
            </a:r>
            <a:r>
              <a:rPr lang="en-GB" sz="2000" dirty="0" smtClean="0"/>
              <a:t>“</a:t>
            </a:r>
            <a:endParaRPr lang="en-GB" sz="2000" dirty="0"/>
          </a:p>
        </p:txBody>
      </p:sp>
      <p:grpSp>
        <p:nvGrpSpPr>
          <p:cNvPr id="12" name="Grupo 4"/>
          <p:cNvGrpSpPr/>
          <p:nvPr/>
        </p:nvGrpSpPr>
        <p:grpSpPr>
          <a:xfrm>
            <a:off x="2038569" y="2357430"/>
            <a:ext cx="3798356" cy="3726918"/>
            <a:chOff x="338162" y="943027"/>
            <a:chExt cx="5490089" cy="5646774"/>
          </a:xfrm>
        </p:grpSpPr>
        <p:pic>
          <p:nvPicPr>
            <p:cNvPr id="13" name="Picture 8" descr="http://www.designpm.com/wp-content/uploads/2013/07/hillshire_brands_logo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028" y="2850483"/>
              <a:ext cx="1428750" cy="752476"/>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8"/>
            <p:cNvGrpSpPr/>
            <p:nvPr/>
          </p:nvGrpSpPr>
          <p:grpSpPr>
            <a:xfrm>
              <a:off x="718706" y="1558957"/>
              <a:ext cx="4152900" cy="4343400"/>
              <a:chOff x="742950" y="1778000"/>
              <a:chExt cx="4152900" cy="3911600"/>
            </a:xfrm>
          </p:grpSpPr>
          <p:cxnSp>
            <p:nvCxnSpPr>
              <p:cNvPr id="29" name="Conector recto 5"/>
              <p:cNvCxnSpPr/>
              <p:nvPr/>
            </p:nvCxnSpPr>
            <p:spPr>
              <a:xfrm>
                <a:off x="2819400" y="1778000"/>
                <a:ext cx="0" cy="3911600"/>
              </a:xfrm>
              <a:prstGeom prst="line">
                <a:avLst/>
              </a:prstGeom>
              <a:ln w="57150"/>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cxnSp>
            <p:nvCxnSpPr>
              <p:cNvPr id="30" name="Conector recto 6"/>
              <p:cNvCxnSpPr/>
              <p:nvPr/>
            </p:nvCxnSpPr>
            <p:spPr>
              <a:xfrm flipH="1">
                <a:off x="742950" y="3581400"/>
                <a:ext cx="4152900" cy="50800"/>
              </a:xfrm>
              <a:prstGeom prst="line">
                <a:avLst/>
              </a:prstGeom>
              <a:ln w="57150"/>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grpSp>
        <p:pic>
          <p:nvPicPr>
            <p:cNvPr id="15" name="Picture 2" descr="http://staging.knowmore.org/wiki/images/5/5e/Campbell_Soup_Company-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4813" y="2921433"/>
              <a:ext cx="1251688" cy="7450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upload.wikimedia.org/wikipedia/en/thumb/7/70/ConAgra_Foods_logo_2009.svg/175px-ConAgra_Foods_logo_2009.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075" y="3649746"/>
              <a:ext cx="1318497" cy="7082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http://ebec.bestmadrid.org/wp-content/uploads/2012/11/logo-nestle-4-1024x447.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3047" b="12437"/>
            <a:stretch/>
          </p:blipFill>
          <p:spPr bwMode="auto">
            <a:xfrm>
              <a:off x="4296995" y="1676062"/>
              <a:ext cx="1495390" cy="4864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3.bp.blogspot.com/-PRaA5B2SSJY/UGsh8_SVxUI/AAAAAAAANp0/QowRh-a3ZCE/s1600/Kraft+logo+201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7402" y="2142398"/>
              <a:ext cx="1643013" cy="62763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http://upload.wikimedia.org/wikipedia/commons/thumb/0/00/General_Mills_logo.svg/220px-General_Mills_logo.svg.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11780" y="3484117"/>
              <a:ext cx="732657" cy="962445"/>
            </a:xfrm>
            <a:prstGeom prst="rect">
              <a:avLst/>
            </a:prstGeom>
            <a:noFill/>
            <a:extLst>
              <a:ext uri="{909E8E84-426E-40DD-AFC4-6F175D3DCCD1}">
                <a14:hiddenFill xmlns:a14="http://schemas.microsoft.com/office/drawing/2010/main">
                  <a:solidFill>
                    <a:srgbClr val="FFFFFF"/>
                  </a:solidFill>
                </a14:hiddenFill>
              </a:ext>
            </a:extLst>
          </p:spPr>
        </p:pic>
        <p:sp>
          <p:nvSpPr>
            <p:cNvPr id="24" name="10 CuadroTexto"/>
            <p:cNvSpPr txBox="1"/>
            <p:nvPr/>
          </p:nvSpPr>
          <p:spPr>
            <a:xfrm rot="16200000">
              <a:off x="-531828" y="3483004"/>
              <a:ext cx="2273808" cy="533827"/>
            </a:xfrm>
            <a:prstGeom prst="rect">
              <a:avLst/>
            </a:prstGeom>
            <a:noFill/>
          </p:spPr>
          <p:txBody>
            <a:bodyPr wrap="none" rtlCol="0">
              <a:spAutoFit/>
            </a:bodyPr>
            <a:lstStyle/>
            <a:p>
              <a:r>
                <a:rPr lang="es-EC" b="1" dirty="0" err="1">
                  <a:latin typeface="Arial Rounded MT Bold" panose="020F0704030504030204" pitchFamily="34" charset="0"/>
                </a:rPr>
                <a:t>Low</a:t>
              </a:r>
              <a:r>
                <a:rPr lang="es-EC" b="1" dirty="0">
                  <a:latin typeface="Arial Rounded MT Bold" panose="020F0704030504030204" pitchFamily="34" charset="0"/>
                </a:rPr>
                <a:t> </a:t>
              </a:r>
              <a:r>
                <a:rPr lang="es-EC" b="1" dirty="0" err="1">
                  <a:latin typeface="Arial Rounded MT Bold" panose="020F0704030504030204" pitchFamily="34" charset="0"/>
                </a:rPr>
                <a:t>Quality</a:t>
              </a:r>
              <a:endParaRPr lang="es-EC" b="1" dirty="0">
                <a:latin typeface="Arial Rounded MT Bold" panose="020F0704030504030204" pitchFamily="34" charset="0"/>
              </a:endParaRPr>
            </a:p>
          </p:txBody>
        </p:sp>
        <p:sp>
          <p:nvSpPr>
            <p:cNvPr id="25" name="10 CuadroTexto"/>
            <p:cNvSpPr txBox="1"/>
            <p:nvPr/>
          </p:nvSpPr>
          <p:spPr>
            <a:xfrm>
              <a:off x="2175751" y="6030214"/>
              <a:ext cx="1881833" cy="559587"/>
            </a:xfrm>
            <a:prstGeom prst="rect">
              <a:avLst/>
            </a:prstGeom>
            <a:noFill/>
          </p:spPr>
          <p:txBody>
            <a:bodyPr wrap="none" rtlCol="0">
              <a:spAutoFit/>
            </a:bodyPr>
            <a:lstStyle/>
            <a:p>
              <a:r>
                <a:rPr lang="es-EC" b="1" dirty="0" err="1">
                  <a:latin typeface="Arial Rounded MT Bold" panose="020F0704030504030204" pitchFamily="34" charset="0"/>
                </a:rPr>
                <a:t>Low</a:t>
              </a:r>
              <a:r>
                <a:rPr lang="es-EC" b="1" dirty="0">
                  <a:latin typeface="Arial Rounded MT Bold" panose="020F0704030504030204" pitchFamily="34" charset="0"/>
                </a:rPr>
                <a:t> Price</a:t>
              </a:r>
            </a:p>
          </p:txBody>
        </p:sp>
        <p:sp>
          <p:nvSpPr>
            <p:cNvPr id="26" name="10 CuadroTexto"/>
            <p:cNvSpPr txBox="1"/>
            <p:nvPr/>
          </p:nvSpPr>
          <p:spPr>
            <a:xfrm rot="5400000">
              <a:off x="4383145" y="3185539"/>
              <a:ext cx="2356385" cy="533827"/>
            </a:xfrm>
            <a:prstGeom prst="rect">
              <a:avLst/>
            </a:prstGeom>
            <a:noFill/>
          </p:spPr>
          <p:txBody>
            <a:bodyPr wrap="none" rtlCol="0">
              <a:spAutoFit/>
            </a:bodyPr>
            <a:lstStyle/>
            <a:p>
              <a:r>
                <a:rPr lang="es-EC" b="1" dirty="0">
                  <a:latin typeface="Arial Rounded MT Bold" panose="020F0704030504030204" pitchFamily="34" charset="0"/>
                </a:rPr>
                <a:t>High </a:t>
              </a:r>
              <a:r>
                <a:rPr lang="es-EC" b="1" dirty="0" err="1">
                  <a:latin typeface="Arial Rounded MT Bold" panose="020F0704030504030204" pitchFamily="34" charset="0"/>
                </a:rPr>
                <a:t>Quality</a:t>
              </a:r>
              <a:endParaRPr lang="es-EC" b="1" dirty="0">
                <a:latin typeface="Arial Rounded MT Bold" panose="020F0704030504030204" pitchFamily="34" charset="0"/>
              </a:endParaRPr>
            </a:p>
          </p:txBody>
        </p:sp>
        <p:sp>
          <p:nvSpPr>
            <p:cNvPr id="27" name="10 CuadroTexto"/>
            <p:cNvSpPr txBox="1"/>
            <p:nvPr/>
          </p:nvSpPr>
          <p:spPr>
            <a:xfrm>
              <a:off x="2072495" y="943027"/>
              <a:ext cx="1960611" cy="559587"/>
            </a:xfrm>
            <a:prstGeom prst="rect">
              <a:avLst/>
            </a:prstGeom>
            <a:noFill/>
          </p:spPr>
          <p:txBody>
            <a:bodyPr wrap="none" rtlCol="0">
              <a:spAutoFit/>
            </a:bodyPr>
            <a:lstStyle/>
            <a:p>
              <a:r>
                <a:rPr lang="es-EC" b="1" dirty="0">
                  <a:latin typeface="Arial Rounded MT Bold" panose="020F0704030504030204" pitchFamily="34" charset="0"/>
                </a:rPr>
                <a:t>High Price</a:t>
              </a:r>
            </a:p>
          </p:txBody>
        </p:sp>
        <p:pic>
          <p:nvPicPr>
            <p:cNvPr id="28" name="Picture 12" descr="http://img4.wikia.nocookie.net/__cb20120920010858/coolspot/images/e/e7/Pepsico_logo.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37400" y="2472981"/>
              <a:ext cx="1878122" cy="52117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smtClean="0"/>
              <a:t>Mission and Vision</a:t>
            </a:r>
            <a:endParaRPr lang="en-US" dirty="0"/>
          </a:p>
        </p:txBody>
      </p:sp>
    </p:spTree>
    <p:extLst>
      <p:ext uri="{BB962C8B-B14F-4D97-AF65-F5344CB8AC3E}">
        <p14:creationId xmlns:p14="http://schemas.microsoft.com/office/powerpoint/2010/main" val="905039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2166910" y="1428736"/>
            <a:ext cx="4429156" cy="2646878"/>
          </a:xfrm>
          <a:prstGeom prst="rect">
            <a:avLst/>
          </a:prstGeom>
        </p:spPr>
        <p:txBody>
          <a:bodyPr wrap="square">
            <a:spAutoFit/>
          </a:bodyPr>
          <a:lstStyle/>
          <a:p>
            <a:pPr algn="just"/>
            <a:r>
              <a:rPr lang="en-GB" sz="2000" b="1" dirty="0">
                <a:solidFill>
                  <a:srgbClr val="002060"/>
                </a:solidFill>
                <a:cs typeface="Times New Roman" pitchFamily="18" charset="0"/>
              </a:rPr>
              <a:t>PRODUCT </a:t>
            </a:r>
            <a:r>
              <a:rPr lang="en-GB" sz="2000" b="1" dirty="0" smtClean="0">
                <a:solidFill>
                  <a:srgbClr val="002060"/>
                </a:solidFill>
                <a:cs typeface="Times New Roman" pitchFamily="18" charset="0"/>
              </a:rPr>
              <a:t>PORTFOLIO</a:t>
            </a:r>
            <a:endParaRPr lang="en-GB" sz="2000" b="1" dirty="0">
              <a:solidFill>
                <a:srgbClr val="002060"/>
              </a:solidFill>
              <a:cs typeface="Times New Roman" pitchFamily="18" charset="0"/>
            </a:endParaRPr>
          </a:p>
          <a:p>
            <a:pPr algn="just"/>
            <a:endParaRPr lang="en-GB" sz="600" b="1" dirty="0">
              <a:solidFill>
                <a:srgbClr val="002060"/>
              </a:solidFill>
              <a:cs typeface="Times New Roman" pitchFamily="18" charset="0"/>
            </a:endParaRPr>
          </a:p>
          <a:p>
            <a:pPr algn="just"/>
            <a:r>
              <a:rPr lang="en-GB" sz="2000" dirty="0"/>
              <a:t>One of Kraft's aims is to ensure that its products become </a:t>
            </a:r>
            <a:r>
              <a:rPr lang="en-GB" sz="2000" b="1" dirty="0">
                <a:solidFill>
                  <a:srgbClr val="FF0000"/>
                </a:solidFill>
              </a:rPr>
              <a:t>consumers' first choice.</a:t>
            </a:r>
            <a:r>
              <a:rPr lang="en-GB" sz="2000" b="1" dirty="0"/>
              <a:t> </a:t>
            </a:r>
            <a:r>
              <a:rPr lang="en-GB" sz="2000" dirty="0"/>
              <a:t>To achieve this, Kraft has identified and developed a range of distinctive key brands which are known within the company as its </a:t>
            </a:r>
            <a:r>
              <a:rPr lang="en-GB" sz="2000" b="1" dirty="0">
                <a:solidFill>
                  <a:srgbClr val="FF0000"/>
                </a:solidFill>
              </a:rPr>
              <a:t>Power Brands</a:t>
            </a:r>
            <a:r>
              <a:rPr lang="en-GB" sz="2000" dirty="0"/>
              <a:t>. </a:t>
            </a:r>
            <a:endParaRPr lang="en-GB" dirty="0"/>
          </a:p>
        </p:txBody>
      </p:sp>
      <p:pic>
        <p:nvPicPr>
          <p:cNvPr id="4098" name="Picture 2" descr="http://im.ft-static.com/content/images/a641de18-8569-11e0-ae32-00144feabdc0.img"/>
          <p:cNvPicPr>
            <a:picLocks noChangeAspect="1" noChangeArrowheads="1"/>
          </p:cNvPicPr>
          <p:nvPr/>
        </p:nvPicPr>
        <p:blipFill>
          <a:blip r:embed="rId3"/>
          <a:srcRect/>
          <a:stretch>
            <a:fillRect/>
          </a:stretch>
        </p:blipFill>
        <p:spPr bwMode="auto">
          <a:xfrm>
            <a:off x="6810380" y="1714489"/>
            <a:ext cx="3357586" cy="2257441"/>
          </a:xfrm>
          <a:prstGeom prst="rect">
            <a:avLst/>
          </a:prstGeom>
          <a:ln>
            <a:noFill/>
          </a:ln>
          <a:effectLst>
            <a:softEdge rad="112500"/>
          </a:effectLst>
        </p:spPr>
      </p:pic>
      <p:pic>
        <p:nvPicPr>
          <p:cNvPr id="4100" name="Picture 4" descr="http://www.11alive.com/images/640/360/2/assetpool/photogallery/296009/oreo-original.jpg"/>
          <p:cNvPicPr>
            <a:picLocks noChangeAspect="1" noChangeArrowheads="1"/>
          </p:cNvPicPr>
          <p:nvPr/>
        </p:nvPicPr>
        <p:blipFill>
          <a:blip r:embed="rId4"/>
          <a:srcRect/>
          <a:stretch>
            <a:fillRect/>
          </a:stretch>
        </p:blipFill>
        <p:spPr bwMode="auto">
          <a:xfrm>
            <a:off x="2166910" y="4075614"/>
            <a:ext cx="4069609" cy="2289156"/>
          </a:xfrm>
          <a:prstGeom prst="rect">
            <a:avLst/>
          </a:prstGeom>
          <a:ln>
            <a:noFill/>
          </a:ln>
          <a:effectLst>
            <a:softEdge rad="112500"/>
          </a:effectLst>
        </p:spPr>
      </p:pic>
      <p:sp>
        <p:nvSpPr>
          <p:cNvPr id="17" name="Rectangle 16"/>
          <p:cNvSpPr/>
          <p:nvPr/>
        </p:nvSpPr>
        <p:spPr>
          <a:xfrm>
            <a:off x="6596066" y="4414027"/>
            <a:ext cx="3786214" cy="1631216"/>
          </a:xfrm>
          <a:prstGeom prst="rect">
            <a:avLst/>
          </a:prstGeom>
        </p:spPr>
        <p:txBody>
          <a:bodyPr wrap="square">
            <a:spAutoFit/>
          </a:bodyPr>
          <a:lstStyle/>
          <a:p>
            <a:pPr algn="just"/>
            <a:r>
              <a:rPr lang="en-GB" sz="2000" dirty="0"/>
              <a:t>The major element in managing and developing these Power Brands to ensure that they </a:t>
            </a:r>
            <a:r>
              <a:rPr lang="en-GB" sz="2000" b="1" dirty="0">
                <a:solidFill>
                  <a:srgbClr val="FF0000"/>
                </a:solidFill>
              </a:rPr>
              <a:t>provide more value for consumers.</a:t>
            </a:r>
            <a:endParaRPr lang="en-GB" sz="2000" dirty="0"/>
          </a:p>
        </p:txBody>
      </p:sp>
      <p:sp>
        <p:nvSpPr>
          <p:cNvPr id="2" name="Title 1"/>
          <p:cNvSpPr>
            <a:spLocks noGrp="1"/>
          </p:cNvSpPr>
          <p:nvPr>
            <p:ph type="title"/>
          </p:nvPr>
        </p:nvSpPr>
        <p:spPr/>
        <p:txBody>
          <a:bodyPr/>
          <a:lstStyle/>
          <a:p>
            <a:r>
              <a:rPr lang="en-US" dirty="0" smtClean="0"/>
              <a:t>Marketing Strategy</a:t>
            </a:r>
            <a:endParaRPr lang="en-US" dirty="0"/>
          </a:p>
        </p:txBody>
      </p:sp>
    </p:spTree>
    <p:extLst>
      <p:ext uri="{BB962C8B-B14F-4D97-AF65-F5344CB8AC3E}">
        <p14:creationId xmlns:p14="http://schemas.microsoft.com/office/powerpoint/2010/main" val="647248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238876" y="3571877"/>
            <a:ext cx="4143404" cy="2585323"/>
          </a:xfrm>
          <a:prstGeom prst="rect">
            <a:avLst/>
          </a:prstGeom>
        </p:spPr>
        <p:txBody>
          <a:bodyPr wrap="square">
            <a:spAutoFit/>
          </a:bodyPr>
          <a:lstStyle/>
          <a:p>
            <a:pPr algn="just"/>
            <a:r>
              <a:rPr lang="en-GB" dirty="0"/>
              <a:t>After learning that Oreo cookies were too sweet, too big and too expensive for </a:t>
            </a:r>
            <a:r>
              <a:rPr lang="en-GB" b="1" dirty="0"/>
              <a:t>Chinese consumers</a:t>
            </a:r>
            <a:r>
              <a:rPr lang="en-GB" dirty="0"/>
              <a:t>. Kraft Food created  </a:t>
            </a:r>
            <a:r>
              <a:rPr lang="en-GB" b="1" dirty="0"/>
              <a:t>unique Oreo varieties in China</a:t>
            </a:r>
            <a:r>
              <a:rPr lang="en-GB" dirty="0"/>
              <a:t> that are tailored to local tastes, while based on a great global platform. Today, they make locally relevant flavours like Oreo Green Tea Ice Cream and more affordable forms, like wafers. </a:t>
            </a:r>
          </a:p>
        </p:txBody>
      </p:sp>
      <p:pic>
        <p:nvPicPr>
          <p:cNvPr id="1026" name="Picture 2" descr="http://ww1.hdnux.com/photos/11/67/54/2587448/3/628x471.jpg"/>
          <p:cNvPicPr>
            <a:picLocks noChangeAspect="1" noChangeArrowheads="1"/>
          </p:cNvPicPr>
          <p:nvPr/>
        </p:nvPicPr>
        <p:blipFill>
          <a:blip r:embed="rId2"/>
          <a:srcRect/>
          <a:stretch>
            <a:fillRect/>
          </a:stretch>
        </p:blipFill>
        <p:spPr bwMode="auto">
          <a:xfrm>
            <a:off x="2238348" y="3929066"/>
            <a:ext cx="3512006" cy="2214578"/>
          </a:xfrm>
          <a:prstGeom prst="rect">
            <a:avLst/>
          </a:prstGeom>
          <a:ln>
            <a:noFill/>
          </a:ln>
          <a:effectLst>
            <a:softEdge rad="112500"/>
          </a:effectLst>
        </p:spPr>
      </p:pic>
      <p:sp>
        <p:nvSpPr>
          <p:cNvPr id="11" name="Rectangle 10"/>
          <p:cNvSpPr/>
          <p:nvPr/>
        </p:nvSpPr>
        <p:spPr>
          <a:xfrm>
            <a:off x="2024034" y="1500174"/>
            <a:ext cx="4357718" cy="2385268"/>
          </a:xfrm>
          <a:prstGeom prst="rect">
            <a:avLst/>
          </a:prstGeom>
        </p:spPr>
        <p:txBody>
          <a:bodyPr wrap="square">
            <a:spAutoFit/>
          </a:bodyPr>
          <a:lstStyle/>
          <a:p>
            <a:pPr algn="just"/>
            <a:r>
              <a:rPr lang="en-GB" sz="2000" b="1" dirty="0" smtClean="0">
                <a:solidFill>
                  <a:srgbClr val="002060"/>
                </a:solidFill>
                <a:cs typeface="Times New Roman" pitchFamily="18" charset="0"/>
              </a:rPr>
              <a:t>GLOBAL </a:t>
            </a:r>
            <a:r>
              <a:rPr lang="en-GB" sz="2000" b="1" dirty="0">
                <a:solidFill>
                  <a:srgbClr val="002060"/>
                </a:solidFill>
                <a:cs typeface="Times New Roman" pitchFamily="18" charset="0"/>
              </a:rPr>
              <a:t>APPROACH:</a:t>
            </a:r>
          </a:p>
          <a:p>
            <a:pPr algn="just"/>
            <a:endParaRPr lang="en-GB" sz="300" dirty="0"/>
          </a:p>
          <a:p>
            <a:pPr algn="just"/>
            <a:r>
              <a:rPr lang="en-GB" dirty="0"/>
              <a:t>In </a:t>
            </a:r>
            <a:r>
              <a:rPr lang="en-GB" b="1" dirty="0"/>
              <a:t>Latin America</a:t>
            </a:r>
            <a:r>
              <a:rPr lang="en-GB" dirty="0"/>
              <a:t>, Kraft Foods spend around $50 million annually on flavours alone across their Tang business. Their research team identified which </a:t>
            </a:r>
            <a:r>
              <a:rPr lang="en-GB" b="1" dirty="0"/>
              <a:t>flavours were most preferred by consumers </a:t>
            </a:r>
            <a:r>
              <a:rPr lang="en-GB" dirty="0"/>
              <a:t>and then partnered with a single supplier to tailor a </a:t>
            </a:r>
            <a:r>
              <a:rPr lang="en-GB" b="1" dirty="0"/>
              <a:t>winning product assortment</a:t>
            </a:r>
            <a:r>
              <a:rPr lang="en-GB" dirty="0"/>
              <a:t>. </a:t>
            </a:r>
          </a:p>
        </p:txBody>
      </p:sp>
      <p:pic>
        <p:nvPicPr>
          <p:cNvPr id="1028" name="Picture 4" descr="http://www.fooducate.com/blog/wp-content/media/Tang-Latin-America.jpg"/>
          <p:cNvPicPr>
            <a:picLocks noChangeAspect="1" noChangeArrowheads="1"/>
          </p:cNvPicPr>
          <p:nvPr/>
        </p:nvPicPr>
        <p:blipFill>
          <a:blip r:embed="rId3"/>
          <a:srcRect/>
          <a:stretch>
            <a:fillRect/>
          </a:stretch>
        </p:blipFill>
        <p:spPr bwMode="auto">
          <a:xfrm>
            <a:off x="6953256" y="1498388"/>
            <a:ext cx="2531950" cy="1930612"/>
          </a:xfrm>
          <a:prstGeom prst="rect">
            <a:avLst/>
          </a:prstGeom>
          <a:ln>
            <a:noFill/>
          </a:ln>
          <a:effectLst>
            <a:softEdge rad="112500"/>
          </a:effectLst>
        </p:spPr>
      </p:pic>
      <p:sp>
        <p:nvSpPr>
          <p:cNvPr id="2" name="Title 1"/>
          <p:cNvSpPr>
            <a:spLocks noGrp="1"/>
          </p:cNvSpPr>
          <p:nvPr>
            <p:ph type="title"/>
          </p:nvPr>
        </p:nvSpPr>
        <p:spPr/>
        <p:txBody>
          <a:bodyPr/>
          <a:lstStyle/>
          <a:p>
            <a:r>
              <a:rPr lang="en-US" dirty="0" smtClean="0"/>
              <a:t>Marketing Strategy</a:t>
            </a:r>
            <a:endParaRPr lang="en-US" dirty="0"/>
          </a:p>
        </p:txBody>
      </p:sp>
    </p:spTree>
    <p:extLst>
      <p:ext uri="{BB962C8B-B14F-4D97-AF65-F5344CB8AC3E}">
        <p14:creationId xmlns:p14="http://schemas.microsoft.com/office/powerpoint/2010/main" val="1829878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1589988539"/>
              </p:ext>
            </p:extLst>
          </p:nvPr>
        </p:nvGraphicFramePr>
        <p:xfrm>
          <a:off x="1727201" y="1168400"/>
          <a:ext cx="8890000" cy="4690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smtClean="0"/>
              <a:t>Marketing Strategy</a:t>
            </a:r>
            <a:endParaRPr lang="en-US" dirty="0"/>
          </a:p>
        </p:txBody>
      </p:sp>
    </p:spTree>
    <p:extLst>
      <p:ext uri="{BB962C8B-B14F-4D97-AF65-F5344CB8AC3E}">
        <p14:creationId xmlns:p14="http://schemas.microsoft.com/office/powerpoint/2010/main" val="1376539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majorFont>
      <a:minorFont>
        <a:latin typeface="Gill Sans MT" panose="020B0502020104020203"/>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1015</TotalTime>
  <Words>2646</Words>
  <Application>Microsoft Macintosh PowerPoint</Application>
  <PresentationFormat>Widescreen</PresentationFormat>
  <Paragraphs>293</Paragraphs>
  <Slides>43</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Abadi MT Condensed Light</vt:lpstr>
      <vt:lpstr>Arial Rounded MT Bold</vt:lpstr>
      <vt:lpstr>Calibri</vt:lpstr>
      <vt:lpstr>Gill Sans</vt:lpstr>
      <vt:lpstr>Gill Sans MT</vt:lpstr>
      <vt:lpstr>Impact</vt:lpstr>
      <vt:lpstr>Times New Roman</vt:lpstr>
      <vt:lpstr>Verdana</vt:lpstr>
      <vt:lpstr>Arial</vt:lpstr>
      <vt:lpstr>Badge</vt:lpstr>
      <vt:lpstr>Kraft Foods</vt:lpstr>
      <vt:lpstr>Company Introduction</vt:lpstr>
      <vt:lpstr>Company Introduction</vt:lpstr>
      <vt:lpstr>Introduction</vt:lpstr>
      <vt:lpstr>Introduction</vt:lpstr>
      <vt:lpstr>Mission and Vision</vt:lpstr>
      <vt:lpstr>Marketing Strategy</vt:lpstr>
      <vt:lpstr>Marketing Strategy</vt:lpstr>
      <vt:lpstr>Marketing Strategy</vt:lpstr>
      <vt:lpstr>Acquisition of Cadbury by Kraft</vt:lpstr>
      <vt:lpstr>Cadbury</vt:lpstr>
      <vt:lpstr>Main product segments</vt:lpstr>
      <vt:lpstr>Why acquire Cadbury</vt:lpstr>
      <vt:lpstr>Why acquire Cadbury</vt:lpstr>
      <vt:lpstr>Why acquire Cadbury</vt:lpstr>
      <vt:lpstr>Synergies in form of $675 million Cost savings</vt:lpstr>
      <vt:lpstr>Brief Timeline</vt:lpstr>
      <vt:lpstr>Brief Timeline (continued)</vt:lpstr>
      <vt:lpstr>Brief Timeline (continued)</vt:lpstr>
      <vt:lpstr>PowerPoint Presentation</vt:lpstr>
      <vt:lpstr>The “Deal”</vt:lpstr>
      <vt:lpstr>Post Acquisition Analysis</vt:lpstr>
      <vt:lpstr>Key Highlights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VULNERABILITIES</vt:lpstr>
      <vt:lpstr>Bargaining Power of Suppliers</vt:lpstr>
      <vt:lpstr>Bargaining Power of Buyers</vt:lpstr>
      <vt:lpstr>Threat from New Entrants</vt:lpstr>
      <vt:lpstr>Threat from Established Competitors</vt:lpstr>
      <vt:lpstr>Threat of Substitutes</vt:lpstr>
      <vt:lpstr>Ingredient Costs</vt:lpstr>
      <vt:lpstr>Changing Tastes</vt:lpstr>
      <vt:lpstr>Management</vt:lpstr>
      <vt:lpstr>US Focus</vt:lpstr>
      <vt:lpstr>Recommendations</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Acquisition of Cadbury by Kraft</dc:title>
  <dc:creator>Microsoft Office User</dc:creator>
  <cp:lastModifiedBy>Microsoft Office User</cp:lastModifiedBy>
  <cp:revision>48</cp:revision>
  <dcterms:created xsi:type="dcterms:W3CDTF">2015-08-04T06:39:05Z</dcterms:created>
  <dcterms:modified xsi:type="dcterms:W3CDTF">2015-08-07T05:13:37Z</dcterms:modified>
</cp:coreProperties>
</file>