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0" r:id="rId5"/>
    <p:sldId id="261" r:id="rId6"/>
    <p:sldId id="262" r:id="rId7"/>
    <p:sldId id="264" r:id="rId8"/>
    <p:sldId id="265" r:id="rId9"/>
    <p:sldId id="266" r:id="rId10"/>
    <p:sldId id="267" r:id="rId11"/>
    <p:sldId id="291" r:id="rId12"/>
    <p:sldId id="268" r:id="rId13"/>
    <p:sldId id="269" r:id="rId14"/>
    <p:sldId id="270" r:id="rId15"/>
    <p:sldId id="272" r:id="rId16"/>
    <p:sldId id="273" r:id="rId17"/>
    <p:sldId id="274" r:id="rId18"/>
    <p:sldId id="276" r:id="rId19"/>
    <p:sldId id="278" r:id="rId20"/>
    <p:sldId id="279" r:id="rId21"/>
    <p:sldId id="280" r:id="rId22"/>
    <p:sldId id="281" r:id="rId23"/>
    <p:sldId id="282" r:id="rId24"/>
    <p:sldId id="283" r:id="rId25"/>
    <p:sldId id="284" r:id="rId26"/>
    <p:sldId id="285" r:id="rId27"/>
    <p:sldId id="286" r:id="rId28"/>
    <p:sldId id="288"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61A1C8-60B2-44FC-8190-C6435324057D}" type="datetimeFigureOut">
              <a:rPr lang="en-US" smtClean="0"/>
              <a:pPr/>
              <a:t>10/26/2015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D462DB-734D-4CFA-A264-072BDF0A8AD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D462DB-734D-4CFA-A264-072BDF0A8ADC}"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EE4304-0419-4FBE-86EC-B13115209358}" type="datetimeFigureOut">
              <a:rPr lang="en-US" smtClean="0"/>
              <a:pPr/>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E19FA-277C-4815-9D4D-7CC5412D35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E4304-0419-4FBE-86EC-B13115209358}" type="datetimeFigureOut">
              <a:rPr lang="en-US" smtClean="0"/>
              <a:pPr/>
              <a:t>10/26/2015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E19FA-277C-4815-9D4D-7CC5412D35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Money and the Financial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Components of money supply in India</a:t>
            </a:r>
            <a:endParaRPr lang="en-US" sz="3200" b="1" dirty="0"/>
          </a:p>
        </p:txBody>
      </p:sp>
      <p:sp>
        <p:nvSpPr>
          <p:cNvPr id="3" name="Content Placeholder 2"/>
          <p:cNvSpPr>
            <a:spLocks noGrp="1"/>
          </p:cNvSpPr>
          <p:nvPr>
            <p:ph idx="1"/>
          </p:nvPr>
        </p:nvSpPr>
        <p:spPr/>
        <p:txBody>
          <a:bodyPr>
            <a:normAutofit/>
          </a:bodyPr>
          <a:lstStyle/>
          <a:p>
            <a:pPr>
              <a:buNone/>
            </a:pPr>
            <a:r>
              <a:rPr lang="en-US" dirty="0" smtClean="0"/>
              <a:t>The RBI uses two concepts of money:</a:t>
            </a:r>
          </a:p>
          <a:p>
            <a:pPr marL="514350" indent="-514350">
              <a:buAutoNum type="arabicPeriod"/>
            </a:pPr>
            <a:r>
              <a:rPr lang="en-US" dirty="0" smtClean="0">
                <a:solidFill>
                  <a:schemeClr val="accent6">
                    <a:lumMod val="50000"/>
                  </a:schemeClr>
                </a:solidFill>
              </a:rPr>
              <a:t>M1 (Narrow money ) </a:t>
            </a:r>
            <a:r>
              <a:rPr lang="en-US" dirty="0" smtClean="0"/>
              <a:t>= currency with the public + demand deposits with bank + other deposits with the RBI.</a:t>
            </a:r>
          </a:p>
          <a:p>
            <a:pPr marL="514350" indent="-514350">
              <a:buAutoNum type="arabicPeriod"/>
            </a:pPr>
            <a:r>
              <a:rPr lang="en-US" dirty="0" smtClean="0"/>
              <a:t>M2 = M1 + saving deposits with post office saving banks.</a:t>
            </a:r>
          </a:p>
          <a:p>
            <a:pPr marL="514350" indent="-514350">
              <a:buAutoNum type="arabicPeriod"/>
            </a:pPr>
            <a:r>
              <a:rPr lang="en-US" dirty="0" smtClean="0">
                <a:solidFill>
                  <a:schemeClr val="accent6">
                    <a:lumMod val="50000"/>
                  </a:schemeClr>
                </a:solidFill>
              </a:rPr>
              <a:t>M3 (Broad Money)</a:t>
            </a:r>
            <a:r>
              <a:rPr lang="en-US" dirty="0" smtClean="0">
                <a:solidFill>
                  <a:srgbClr val="002060"/>
                </a:solidFill>
              </a:rPr>
              <a:t> </a:t>
            </a:r>
            <a:r>
              <a:rPr lang="en-US" dirty="0" smtClean="0"/>
              <a:t>= M1 + net time deposits (i.e. long – term deposits) of bank.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smtClean="0"/>
              <a:t>Money supply per unit of GDP</a:t>
            </a:r>
            <a:endParaRPr lang="en-US" sz="3200" b="1" dirty="0"/>
          </a:p>
        </p:txBody>
      </p:sp>
      <p:pic>
        <p:nvPicPr>
          <p:cNvPr id="1026" name="Picture 2"/>
          <p:cNvPicPr>
            <a:picLocks noGrp="1" noChangeAspect="1" noChangeArrowheads="1"/>
          </p:cNvPicPr>
          <p:nvPr>
            <p:ph idx="1"/>
          </p:nvPr>
        </p:nvPicPr>
        <p:blipFill>
          <a:blip r:embed="rId2"/>
          <a:srcRect/>
          <a:stretch>
            <a:fillRect/>
          </a:stretch>
        </p:blipFill>
        <p:spPr bwMode="auto">
          <a:xfrm>
            <a:off x="228600" y="1371600"/>
            <a:ext cx="8001000" cy="3581400"/>
          </a:xfrm>
          <a:prstGeom prst="rect">
            <a:avLst/>
          </a:prstGeom>
          <a:noFill/>
          <a:ln w="9525">
            <a:noFill/>
            <a:miter lim="800000"/>
            <a:headEnd/>
            <a:tailEnd/>
          </a:ln>
          <a:effectLst/>
        </p:spPr>
      </p:pic>
      <p:sp>
        <p:nvSpPr>
          <p:cNvPr id="5" name="TextBox 4"/>
          <p:cNvSpPr txBox="1"/>
          <p:nvPr/>
        </p:nvSpPr>
        <p:spPr>
          <a:xfrm>
            <a:off x="685800" y="5410200"/>
            <a:ext cx="7620000" cy="1200329"/>
          </a:xfrm>
          <a:prstGeom prst="rect">
            <a:avLst/>
          </a:prstGeom>
          <a:noFill/>
        </p:spPr>
        <p:txBody>
          <a:bodyPr wrap="square" rtlCol="0">
            <a:spAutoFit/>
          </a:bodyPr>
          <a:lstStyle/>
          <a:p>
            <a:pPr algn="just"/>
            <a:r>
              <a:rPr lang="en-US" sz="2400" dirty="0" smtClean="0"/>
              <a:t>The figure shows that the growth of broad money (M3) in India, particularly since the late 1990s has been much sharper than that of narrow money. </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Efficient Markets and Random Walk</a:t>
            </a:r>
            <a:endParaRPr lang="en-US" sz="3600" b="1" dirty="0"/>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t>What is the essence of the security market theory?</a:t>
            </a:r>
          </a:p>
          <a:p>
            <a:pPr algn="just">
              <a:buNone/>
            </a:pPr>
            <a:r>
              <a:rPr lang="en-US" dirty="0" smtClean="0"/>
              <a:t>A summary statement is:</a:t>
            </a:r>
          </a:p>
          <a:p>
            <a:pPr algn="just">
              <a:buNone/>
            </a:pPr>
            <a:r>
              <a:rPr lang="en-US" dirty="0" smtClean="0"/>
              <a:t>	</a:t>
            </a:r>
            <a:r>
              <a:rPr lang="en-US" i="1" dirty="0" smtClean="0">
                <a:solidFill>
                  <a:schemeClr val="accent6">
                    <a:lumMod val="50000"/>
                  </a:schemeClr>
                </a:solidFill>
              </a:rPr>
              <a:t>“Securities markets are extremely efficient in absorbing information about individual stocks and about the stock market as a whole. When new information arrives, the news is quickly incorporated into stock prices. Systems which attempt to forecast on the basis of the past or of fundamentals cannot produce returns greater than those that could be obtained by holding a randomly selected portfolio of individual stocks of comparable risk.”</a:t>
            </a:r>
            <a:endParaRPr lang="en-US" i="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Rational for the Efficient-Market View</a:t>
            </a:r>
            <a:endParaRPr lang="en-US" sz="3600" b="1" dirty="0"/>
          </a:p>
        </p:txBody>
      </p:sp>
      <p:sp>
        <p:nvSpPr>
          <p:cNvPr id="3" name="Content Placeholder 2"/>
          <p:cNvSpPr>
            <a:spLocks noGrp="1"/>
          </p:cNvSpPr>
          <p:nvPr>
            <p:ph idx="1"/>
          </p:nvPr>
        </p:nvSpPr>
        <p:spPr/>
        <p:txBody>
          <a:bodyPr>
            <a:normAutofit fontScale="70000" lnSpcReduction="20000"/>
          </a:bodyPr>
          <a:lstStyle/>
          <a:p>
            <a:pPr algn="just"/>
            <a:r>
              <a:rPr lang="en-US" sz="4000" dirty="0" smtClean="0"/>
              <a:t>The theory of efficient market can explain, why well-functioning financial markets rule out persistent excess profits.</a:t>
            </a:r>
          </a:p>
          <a:p>
            <a:pPr algn="just"/>
            <a:r>
              <a:rPr lang="en-US" sz="4000" dirty="0" smtClean="0"/>
              <a:t>An efficient financial market is one when all new information is quickly understood by market participants and becomes immediately incorporated into market price.</a:t>
            </a:r>
          </a:p>
          <a:p>
            <a:pPr algn="just">
              <a:buNone/>
            </a:pPr>
            <a:r>
              <a:rPr lang="en-US" dirty="0" smtClean="0"/>
              <a:t>	</a:t>
            </a:r>
          </a:p>
          <a:p>
            <a:pPr algn="just">
              <a:buNone/>
            </a:pPr>
            <a:r>
              <a:rPr lang="en-US" sz="3400" i="1" dirty="0" smtClean="0"/>
              <a:t>	“The theory of efficient markets holds that market price contain all available information it is not possible to make profits by acting an old information or at pattern of past price changes. Return of stocks will be primarily determined by their riskiness relative to the market.”</a:t>
            </a:r>
            <a:endParaRPr lang="en-US" sz="3400"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smtClean="0"/>
              <a:t>A Random Walk</a:t>
            </a:r>
            <a:endParaRPr lang="en-US" sz="3600" b="1" dirty="0"/>
          </a:p>
        </p:txBody>
      </p:sp>
      <p:sp>
        <p:nvSpPr>
          <p:cNvPr id="3" name="Content Placeholder 2"/>
          <p:cNvSpPr>
            <a:spLocks noGrp="1"/>
          </p:cNvSpPr>
          <p:nvPr>
            <p:ph idx="1"/>
          </p:nvPr>
        </p:nvSpPr>
        <p:spPr>
          <a:xfrm>
            <a:off x="304800" y="1066800"/>
            <a:ext cx="8534400" cy="5562600"/>
          </a:xfrm>
        </p:spPr>
        <p:txBody>
          <a:bodyPr>
            <a:normAutofit fontScale="25000" lnSpcReduction="20000"/>
          </a:bodyPr>
          <a:lstStyle/>
          <a:p>
            <a:pPr algn="just">
              <a:buNone/>
            </a:pPr>
            <a:r>
              <a:rPr lang="en-US" sz="9600" dirty="0" smtClean="0"/>
              <a:t>A price follows a random walk when its movements over time are completely unpredictable.</a:t>
            </a:r>
          </a:p>
          <a:p>
            <a:pPr algn="just">
              <a:buNone/>
            </a:pPr>
            <a:r>
              <a:rPr lang="en-US" sz="9600" dirty="0" smtClean="0"/>
              <a:t>	For example,</a:t>
            </a:r>
          </a:p>
          <a:p>
            <a:pPr lvl="1" algn="just">
              <a:buFontTx/>
              <a:buChar char="-"/>
            </a:pPr>
            <a:r>
              <a:rPr lang="en-US" sz="9200" dirty="0" smtClean="0"/>
              <a:t>toss a coin for heads or tails. Call a head ‘plus 1’ and tail ‘minus 1’ . </a:t>
            </a:r>
          </a:p>
          <a:p>
            <a:pPr lvl="1" algn="just">
              <a:buFontTx/>
              <a:buChar char="-"/>
            </a:pPr>
            <a:r>
              <a:rPr lang="en-US" sz="9200" dirty="0" smtClean="0"/>
              <a:t>Then keep track of the running score of 100 coin tosses. Draw it on graph paper.</a:t>
            </a:r>
          </a:p>
          <a:p>
            <a:pPr lvl="1" algn="just">
              <a:buFontTx/>
              <a:buChar char="-"/>
            </a:pPr>
            <a:r>
              <a:rPr lang="en-US" sz="9200" dirty="0" smtClean="0"/>
              <a:t>This curve is a </a:t>
            </a:r>
            <a:r>
              <a:rPr lang="en-US" sz="9200" i="1" dirty="0" smtClean="0">
                <a:solidFill>
                  <a:schemeClr val="accent6">
                    <a:lumMod val="50000"/>
                  </a:schemeClr>
                </a:solidFill>
              </a:rPr>
              <a:t>random walk.</a:t>
            </a:r>
          </a:p>
          <a:p>
            <a:pPr algn="just">
              <a:buNone/>
            </a:pPr>
            <a:endParaRPr lang="en-US" sz="9600" dirty="0" smtClean="0"/>
          </a:p>
          <a:p>
            <a:pPr algn="just"/>
            <a:r>
              <a:rPr lang="en-US" sz="9600" dirty="0" smtClean="0"/>
              <a:t>Why do speculative price resemble a random walk?</a:t>
            </a:r>
          </a:p>
          <a:p>
            <a:pPr algn="just">
              <a:buNone/>
            </a:pPr>
            <a:r>
              <a:rPr lang="en-US" sz="9600" dirty="0" smtClean="0"/>
              <a:t>	</a:t>
            </a:r>
          </a:p>
          <a:p>
            <a:pPr algn="just">
              <a:buNone/>
            </a:pPr>
            <a:r>
              <a:rPr lang="en-US" sz="9600" dirty="0" smtClean="0"/>
              <a:t>	In an efficient market all predictable things have already built into the prices. It is the arrival of new information that affects stocks or commodity prices. Moreover, the news must be random and unpredictable</a:t>
            </a:r>
            <a:r>
              <a:rPr lang="en-US" sz="7400" dirty="0" smtClean="0"/>
              <a:t>.</a:t>
            </a:r>
          </a:p>
          <a:p>
            <a:pPr algn="just">
              <a:buNone/>
            </a:pPr>
            <a:r>
              <a:rPr lang="en-US" sz="5100" dirty="0" smtClean="0"/>
              <a:t>	</a:t>
            </a:r>
          </a:p>
          <a:p>
            <a:pPr algn="just">
              <a:buNone/>
            </a:pPr>
            <a:r>
              <a:rPr lang="en-US" sz="5100" dirty="0" smtClean="0"/>
              <a:t>  </a:t>
            </a:r>
            <a:endParaRPr lang="en-US" sz="5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algn="just">
              <a:buNone/>
            </a:pPr>
            <a:r>
              <a:rPr lang="en-US" smtClean="0"/>
              <a:t> </a:t>
            </a:r>
            <a:r>
              <a:rPr lang="en-US" dirty="0" smtClean="0"/>
              <a:t>the efficient market views applies to individuals stocks but not necessarily to the market as a whole. </a:t>
            </a:r>
          </a:p>
          <a:p>
            <a:pPr algn="just">
              <a:buFontTx/>
              <a:buChar char="-"/>
            </a:pPr>
            <a:r>
              <a:rPr lang="en-US" dirty="0" smtClean="0"/>
              <a:t>There is persuasive evidence of long, self-reversing swings in stock market prices. </a:t>
            </a:r>
          </a:p>
          <a:p>
            <a:pPr algn="just">
              <a:buFontTx/>
              <a:buChar char="-"/>
            </a:pPr>
            <a:r>
              <a:rPr lang="en-US" dirty="0" smtClean="0"/>
              <a:t>These swings tend to reflect changes in the general mood of the financial community. </a:t>
            </a:r>
          </a:p>
          <a:p>
            <a:pPr algn="just">
              <a:buFontTx/>
              <a:buChar char="-"/>
            </a:pPr>
            <a:r>
              <a:rPr lang="en-US" dirty="0" smtClean="0"/>
              <a:t>Periods like the 1920s and 1990s saw investor optimism and rising stock prices, while the 1930s and 2007-08 were the period of investor pessimism when stock price declined sharply. </a:t>
            </a:r>
          </a:p>
          <a:p>
            <a:pPr algn="just">
              <a:buFontTx/>
              <a:buChar char="-"/>
            </a:pPr>
            <a:endParaRPr lang="en-US" dirty="0" smtClean="0"/>
          </a:p>
          <a:p>
            <a:pPr algn="just">
              <a:buFontTx/>
              <a:buChar cha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INDIA’S FINANCIAL INSTITUTION</a:t>
            </a:r>
            <a:endParaRPr lang="en-US" sz="3600" b="1" dirty="0"/>
          </a:p>
        </p:txBody>
      </p:sp>
      <p:sp>
        <p:nvSpPr>
          <p:cNvPr id="3" name="Content Placeholder 2"/>
          <p:cNvSpPr>
            <a:spLocks noGrp="1"/>
          </p:cNvSpPr>
          <p:nvPr>
            <p:ph idx="1"/>
          </p:nvPr>
        </p:nvSpPr>
        <p:spPr/>
        <p:txBody>
          <a:bodyPr/>
          <a:lstStyle/>
          <a:p>
            <a:r>
              <a:rPr lang="en-US" dirty="0" smtClean="0"/>
              <a:t>Commercial Banks</a:t>
            </a:r>
          </a:p>
          <a:p>
            <a:r>
              <a:rPr lang="en-US" dirty="0" smtClean="0"/>
              <a:t>Regional Rural Banks (RRBs)and Local Area Banks (LABs)</a:t>
            </a:r>
          </a:p>
          <a:p>
            <a:r>
              <a:rPr lang="en-US" dirty="0" smtClean="0"/>
              <a:t>Co-operatives Banks</a:t>
            </a:r>
          </a:p>
          <a:p>
            <a:r>
              <a:rPr lang="en-US" dirty="0" smtClean="0"/>
              <a:t>Non-bank financial companies (NBFCs)</a:t>
            </a:r>
          </a:p>
          <a:p>
            <a:r>
              <a:rPr lang="en-US" dirty="0" smtClean="0"/>
              <a:t>Development Finance Institutions (DFIs)</a:t>
            </a:r>
          </a:p>
          <a:p>
            <a:r>
              <a:rPr lang="en-US" dirty="0" smtClean="0"/>
              <a:t>Insurance Sector</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Commercial Banks</a:t>
            </a:r>
            <a:endParaRPr lang="en-US" sz="3600" b="1" dirty="0"/>
          </a:p>
        </p:txBody>
      </p:sp>
      <p:sp>
        <p:nvSpPr>
          <p:cNvPr id="3" name="Content Placeholder 2"/>
          <p:cNvSpPr>
            <a:spLocks noGrp="1"/>
          </p:cNvSpPr>
          <p:nvPr>
            <p:ph idx="1"/>
          </p:nvPr>
        </p:nvSpPr>
        <p:spPr>
          <a:xfrm>
            <a:off x="457200" y="1371600"/>
            <a:ext cx="8305800" cy="5105400"/>
          </a:xfrm>
        </p:spPr>
        <p:txBody>
          <a:bodyPr>
            <a:noAutofit/>
          </a:bodyPr>
          <a:lstStyle/>
          <a:p>
            <a:pPr algn="just"/>
            <a:r>
              <a:rPr lang="en-US" sz="2400" dirty="0" smtClean="0"/>
              <a:t>Commercial banks dominate the financial sector in India.</a:t>
            </a:r>
          </a:p>
          <a:p>
            <a:pPr algn="just"/>
            <a:r>
              <a:rPr lang="en-US" sz="2400" dirty="0" smtClean="0"/>
              <a:t>The commercial banks account for around 60% of the total assets of the financial institutions.</a:t>
            </a:r>
          </a:p>
          <a:p>
            <a:pPr algn="just"/>
            <a:r>
              <a:rPr lang="en-US" sz="2400" dirty="0" smtClean="0"/>
              <a:t>There are 80 schedule commercial banks (SCBs) grouped into:</a:t>
            </a:r>
          </a:p>
          <a:p>
            <a:pPr marL="971550" lvl="1" indent="-514350" algn="just">
              <a:buFont typeface="+mj-lt"/>
              <a:buAutoNum type="arabicPeriod"/>
            </a:pPr>
            <a:r>
              <a:rPr lang="en-US" sz="2000" b="1" dirty="0" smtClean="0"/>
              <a:t>Public sector (27): </a:t>
            </a:r>
            <a:r>
              <a:rPr lang="en-US" sz="2000" dirty="0" smtClean="0"/>
              <a:t>comprises the SBI group, the nationalized bank s and the Industrial Development Bank of India (IDBI).</a:t>
            </a:r>
          </a:p>
          <a:p>
            <a:pPr marL="971550" lvl="1" indent="-514350" algn="just">
              <a:buFont typeface="+mj-lt"/>
              <a:buAutoNum type="arabicPeriod"/>
            </a:pPr>
            <a:r>
              <a:rPr lang="en-US" sz="2000" b="1" dirty="0" smtClean="0"/>
              <a:t>Old (Indian) private sector (15): </a:t>
            </a:r>
            <a:r>
              <a:rPr lang="en-US" sz="2000" dirty="0" smtClean="0"/>
              <a:t>for ex, South Indian Bank and Catholic Syrian Bank, are those which were not nationalized by the government in 1969 or later and continued in the private sector.</a:t>
            </a:r>
          </a:p>
          <a:p>
            <a:pPr marL="971550" lvl="1" indent="-514350" algn="just">
              <a:buFont typeface="+mj-lt"/>
              <a:buAutoNum type="arabicPeriod"/>
            </a:pPr>
            <a:r>
              <a:rPr lang="en-US" sz="2000" b="1" dirty="0" smtClean="0"/>
              <a:t>New (Indian) private sector (7): </a:t>
            </a:r>
            <a:r>
              <a:rPr lang="en-US" sz="2000" dirty="0" smtClean="0"/>
              <a:t>for ex, Axis Banks and HDFC Bank are those which were set up after the entry of the private sector into banking was liberalized in the early 1990s.</a:t>
            </a:r>
          </a:p>
          <a:p>
            <a:pPr marL="971550" lvl="1" indent="-514350" algn="just">
              <a:buFont typeface="+mj-lt"/>
              <a:buAutoNum type="arabicPeriod"/>
            </a:pPr>
            <a:r>
              <a:rPr lang="en-US" sz="2000" b="1" dirty="0" smtClean="0"/>
              <a:t>Foreign sector (31): </a:t>
            </a:r>
            <a:r>
              <a:rPr lang="en-US" sz="2000" dirty="0" smtClean="0"/>
              <a:t>for ex, Citibank, Bank of America, HSBC are those which are owned and controlled by banks from other countries.</a:t>
            </a:r>
            <a:endParaRPr lang="en-US"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752597"/>
          <a:ext cx="8296466" cy="4267206"/>
        </p:xfrm>
        <a:graphic>
          <a:graphicData uri="http://schemas.openxmlformats.org/drawingml/2006/table">
            <a:tbl>
              <a:tblPr firstRow="1" bandRow="1">
                <a:tableStyleId>{5C22544A-7EE6-4342-B048-85BDC9FD1C3A}</a:tableStyleId>
              </a:tblPr>
              <a:tblGrid>
                <a:gridCol w="2480374"/>
                <a:gridCol w="1873250"/>
                <a:gridCol w="1971421"/>
                <a:gridCol w="1971421"/>
              </a:tblGrid>
              <a:tr h="474134">
                <a:tc>
                  <a:txBody>
                    <a:bodyPr/>
                    <a:lstStyle/>
                    <a:p>
                      <a:endParaRPr lang="en-US" dirty="0"/>
                    </a:p>
                  </a:txBody>
                  <a:tcPr/>
                </a:tc>
                <a:tc>
                  <a:txBody>
                    <a:bodyPr/>
                    <a:lstStyle/>
                    <a:p>
                      <a:r>
                        <a:rPr lang="en-US" dirty="0" smtClean="0"/>
                        <a:t>Number of Banks</a:t>
                      </a:r>
                      <a:endParaRPr lang="en-US" dirty="0"/>
                    </a:p>
                  </a:txBody>
                  <a:tcPr/>
                </a:tc>
                <a:tc>
                  <a:txBody>
                    <a:bodyPr/>
                    <a:lstStyle/>
                    <a:p>
                      <a:r>
                        <a:rPr lang="en-US" dirty="0" smtClean="0"/>
                        <a:t>2007- 08 (percent)</a:t>
                      </a:r>
                      <a:endParaRPr lang="en-US" dirty="0"/>
                    </a:p>
                  </a:txBody>
                  <a:tcPr/>
                </a:tc>
                <a:tc>
                  <a:txBody>
                    <a:bodyPr/>
                    <a:lstStyle/>
                    <a:p>
                      <a:r>
                        <a:rPr lang="en-US" dirty="0" smtClean="0"/>
                        <a:t>2008- 09 (percent)</a:t>
                      </a:r>
                      <a:endParaRPr lang="en-US" dirty="0"/>
                    </a:p>
                  </a:txBody>
                  <a:tcPr/>
                </a:tc>
              </a:tr>
              <a:tr h="474134">
                <a:tc>
                  <a:txBody>
                    <a:bodyPr/>
                    <a:lstStyle/>
                    <a:p>
                      <a:r>
                        <a:rPr lang="en-US" dirty="0" smtClean="0"/>
                        <a:t>1.</a:t>
                      </a:r>
                      <a:r>
                        <a:rPr lang="en-US" baseline="0" dirty="0" smtClean="0"/>
                        <a:t> Public sector</a:t>
                      </a:r>
                      <a:endParaRPr lang="en-US" dirty="0"/>
                    </a:p>
                  </a:txBody>
                  <a:tcPr/>
                </a:tc>
                <a:tc>
                  <a:txBody>
                    <a:bodyPr/>
                    <a:lstStyle/>
                    <a:p>
                      <a:pPr algn="ctr"/>
                      <a:r>
                        <a:rPr lang="en-US" dirty="0" smtClean="0"/>
                        <a:t>27</a:t>
                      </a:r>
                      <a:endParaRPr lang="en-US" dirty="0"/>
                    </a:p>
                  </a:txBody>
                  <a:tcPr/>
                </a:tc>
                <a:tc>
                  <a:txBody>
                    <a:bodyPr/>
                    <a:lstStyle/>
                    <a:p>
                      <a:pPr algn="ctr"/>
                      <a:r>
                        <a:rPr lang="en-US" dirty="0" smtClean="0"/>
                        <a:t>69.9</a:t>
                      </a:r>
                      <a:endParaRPr lang="en-US" dirty="0"/>
                    </a:p>
                  </a:txBody>
                  <a:tcPr/>
                </a:tc>
                <a:tc>
                  <a:txBody>
                    <a:bodyPr/>
                    <a:lstStyle/>
                    <a:p>
                      <a:pPr algn="ctr"/>
                      <a:r>
                        <a:rPr lang="en-US" dirty="0" smtClean="0"/>
                        <a:t>71.9</a:t>
                      </a:r>
                      <a:endParaRPr lang="en-US" dirty="0"/>
                    </a:p>
                  </a:txBody>
                  <a:tcPr/>
                </a:tc>
              </a:tr>
              <a:tr h="474134">
                <a:tc>
                  <a:txBody>
                    <a:bodyPr/>
                    <a:lstStyle/>
                    <a:p>
                      <a:r>
                        <a:rPr lang="en-US" dirty="0" smtClean="0"/>
                        <a:t>     (a) Nationalized </a:t>
                      </a:r>
                      <a:endParaRPr lang="en-US" dirty="0"/>
                    </a:p>
                  </a:txBody>
                  <a:tcPr/>
                </a:tc>
                <a:tc>
                  <a:txBody>
                    <a:bodyPr/>
                    <a:lstStyle/>
                    <a:p>
                      <a:pPr algn="ctr"/>
                      <a:r>
                        <a:rPr lang="en-US" dirty="0" smtClean="0"/>
                        <a:t>19</a:t>
                      </a:r>
                      <a:endParaRPr lang="en-US" dirty="0"/>
                    </a:p>
                  </a:txBody>
                  <a:tcPr/>
                </a:tc>
                <a:tc>
                  <a:txBody>
                    <a:bodyPr/>
                    <a:lstStyle/>
                    <a:p>
                      <a:pPr algn="ctr"/>
                      <a:r>
                        <a:rPr lang="en-US" dirty="0" smtClean="0"/>
                        <a:t>43.5</a:t>
                      </a:r>
                      <a:endParaRPr lang="en-US" dirty="0"/>
                    </a:p>
                  </a:txBody>
                  <a:tcPr/>
                </a:tc>
                <a:tc>
                  <a:txBody>
                    <a:bodyPr/>
                    <a:lstStyle/>
                    <a:p>
                      <a:pPr algn="ctr"/>
                      <a:r>
                        <a:rPr lang="en-US" dirty="0" smtClean="0"/>
                        <a:t>44.2</a:t>
                      </a:r>
                      <a:endParaRPr lang="en-US" dirty="0"/>
                    </a:p>
                  </a:txBody>
                  <a:tcPr/>
                </a:tc>
              </a:tr>
              <a:tr h="474134">
                <a:tc>
                  <a:txBody>
                    <a:bodyPr/>
                    <a:lstStyle/>
                    <a:p>
                      <a:r>
                        <a:rPr lang="en-US" dirty="0" smtClean="0"/>
                        <a:t>     (</a:t>
                      </a:r>
                      <a:r>
                        <a:rPr lang="en-US" baseline="0" dirty="0" smtClean="0"/>
                        <a:t>b) State Bank Group</a:t>
                      </a:r>
                      <a:endParaRPr lang="en-US" dirty="0"/>
                    </a:p>
                  </a:txBody>
                  <a:tcPr/>
                </a:tc>
                <a:tc>
                  <a:txBody>
                    <a:bodyPr/>
                    <a:lstStyle/>
                    <a:p>
                      <a:pPr algn="ctr"/>
                      <a:r>
                        <a:rPr lang="en-US" dirty="0" smtClean="0"/>
                        <a:t>7</a:t>
                      </a:r>
                      <a:endParaRPr lang="en-US" dirty="0"/>
                    </a:p>
                  </a:txBody>
                  <a:tcPr/>
                </a:tc>
                <a:tc>
                  <a:txBody>
                    <a:bodyPr/>
                    <a:lstStyle/>
                    <a:p>
                      <a:pPr algn="ctr"/>
                      <a:r>
                        <a:rPr lang="en-US" dirty="0" smtClean="0"/>
                        <a:t>23.4</a:t>
                      </a:r>
                      <a:endParaRPr lang="en-US" dirty="0"/>
                    </a:p>
                  </a:txBody>
                  <a:tcPr/>
                </a:tc>
                <a:tc>
                  <a:txBody>
                    <a:bodyPr/>
                    <a:lstStyle/>
                    <a:p>
                      <a:pPr algn="ctr"/>
                      <a:r>
                        <a:rPr lang="en-US" dirty="0" smtClean="0"/>
                        <a:t>24.4</a:t>
                      </a:r>
                      <a:endParaRPr lang="en-US" dirty="0"/>
                    </a:p>
                  </a:txBody>
                  <a:tcPr/>
                </a:tc>
              </a:tr>
              <a:tr h="474134">
                <a:tc>
                  <a:txBody>
                    <a:bodyPr/>
                    <a:lstStyle/>
                    <a:p>
                      <a:r>
                        <a:rPr lang="en-US" dirty="0" smtClean="0"/>
                        <a:t>2. Private sector</a:t>
                      </a:r>
                      <a:endParaRPr lang="en-US" dirty="0"/>
                    </a:p>
                  </a:txBody>
                  <a:tcPr/>
                </a:tc>
                <a:tc>
                  <a:txBody>
                    <a:bodyPr/>
                    <a:lstStyle/>
                    <a:p>
                      <a:pPr algn="ctr"/>
                      <a:r>
                        <a:rPr lang="en-US" dirty="0" smtClean="0"/>
                        <a:t>22</a:t>
                      </a:r>
                      <a:endParaRPr lang="en-US" dirty="0"/>
                    </a:p>
                  </a:txBody>
                  <a:tcPr/>
                </a:tc>
                <a:tc>
                  <a:txBody>
                    <a:bodyPr/>
                    <a:lstStyle/>
                    <a:p>
                      <a:pPr algn="ctr"/>
                      <a:r>
                        <a:rPr lang="en-US" dirty="0" smtClean="0"/>
                        <a:t>21.7</a:t>
                      </a:r>
                      <a:endParaRPr lang="en-US" dirty="0"/>
                    </a:p>
                  </a:txBody>
                  <a:tcPr/>
                </a:tc>
                <a:tc>
                  <a:txBody>
                    <a:bodyPr/>
                    <a:lstStyle/>
                    <a:p>
                      <a:pPr algn="ctr"/>
                      <a:r>
                        <a:rPr lang="en-US" dirty="0" smtClean="0"/>
                        <a:t>19.6</a:t>
                      </a:r>
                      <a:endParaRPr lang="en-US" dirty="0"/>
                    </a:p>
                  </a:txBody>
                  <a:tcPr/>
                </a:tc>
              </a:tr>
              <a:tr h="474134">
                <a:tc>
                  <a:txBody>
                    <a:bodyPr/>
                    <a:lstStyle/>
                    <a:p>
                      <a:r>
                        <a:rPr lang="en-US" dirty="0" smtClean="0"/>
                        <a:t>     (a)</a:t>
                      </a:r>
                      <a:r>
                        <a:rPr lang="en-US" baseline="0" dirty="0" smtClean="0"/>
                        <a:t> Old</a:t>
                      </a:r>
                      <a:endParaRPr lang="en-US" dirty="0"/>
                    </a:p>
                  </a:txBody>
                  <a:tcPr/>
                </a:tc>
                <a:tc>
                  <a:txBody>
                    <a:bodyPr/>
                    <a:lstStyle/>
                    <a:p>
                      <a:pPr algn="ctr"/>
                      <a:r>
                        <a:rPr lang="en-US" dirty="0" smtClean="0"/>
                        <a:t>15</a:t>
                      </a:r>
                      <a:endParaRPr lang="en-US" dirty="0"/>
                    </a:p>
                  </a:txBody>
                  <a:tcPr/>
                </a:tc>
                <a:tc>
                  <a:txBody>
                    <a:bodyPr/>
                    <a:lstStyle/>
                    <a:p>
                      <a:pPr algn="ctr"/>
                      <a:r>
                        <a:rPr lang="en-US" dirty="0" smtClean="0"/>
                        <a:t>4.5</a:t>
                      </a:r>
                      <a:endParaRPr lang="en-US" dirty="0"/>
                    </a:p>
                  </a:txBody>
                  <a:tcPr/>
                </a:tc>
                <a:tc>
                  <a:txBody>
                    <a:bodyPr/>
                    <a:lstStyle/>
                    <a:p>
                      <a:pPr algn="ctr"/>
                      <a:r>
                        <a:rPr lang="en-US" dirty="0" smtClean="0"/>
                        <a:t>4.4</a:t>
                      </a:r>
                      <a:endParaRPr lang="en-US" dirty="0"/>
                    </a:p>
                  </a:txBody>
                  <a:tcPr/>
                </a:tc>
              </a:tr>
              <a:tr h="474134">
                <a:tc>
                  <a:txBody>
                    <a:bodyPr/>
                    <a:lstStyle/>
                    <a:p>
                      <a:r>
                        <a:rPr lang="en-US" dirty="0" smtClean="0"/>
                        <a:t>      (b) New</a:t>
                      </a:r>
                      <a:endParaRPr lang="en-US" dirty="0"/>
                    </a:p>
                  </a:txBody>
                  <a:tcPr/>
                </a:tc>
                <a:tc>
                  <a:txBody>
                    <a:bodyPr/>
                    <a:lstStyle/>
                    <a:p>
                      <a:pPr algn="ctr"/>
                      <a:r>
                        <a:rPr lang="en-US" dirty="0" smtClean="0"/>
                        <a:t>7</a:t>
                      </a:r>
                      <a:endParaRPr lang="en-US" dirty="0"/>
                    </a:p>
                  </a:txBody>
                  <a:tcPr/>
                </a:tc>
                <a:tc>
                  <a:txBody>
                    <a:bodyPr/>
                    <a:lstStyle/>
                    <a:p>
                      <a:pPr algn="ctr"/>
                      <a:r>
                        <a:rPr lang="en-US" dirty="0" smtClean="0"/>
                        <a:t>17.2</a:t>
                      </a:r>
                      <a:endParaRPr lang="en-US" dirty="0"/>
                    </a:p>
                  </a:txBody>
                  <a:tcPr/>
                </a:tc>
                <a:tc>
                  <a:txBody>
                    <a:bodyPr/>
                    <a:lstStyle/>
                    <a:p>
                      <a:pPr algn="ctr"/>
                      <a:r>
                        <a:rPr lang="en-US" dirty="0" smtClean="0"/>
                        <a:t>15.2</a:t>
                      </a:r>
                      <a:endParaRPr lang="en-US" dirty="0"/>
                    </a:p>
                  </a:txBody>
                  <a:tcPr/>
                </a:tc>
              </a:tr>
              <a:tr h="474134">
                <a:tc>
                  <a:txBody>
                    <a:bodyPr/>
                    <a:lstStyle/>
                    <a:p>
                      <a:r>
                        <a:rPr lang="en-US" dirty="0" smtClean="0"/>
                        <a:t>3. Foreign</a:t>
                      </a:r>
                      <a:r>
                        <a:rPr lang="en-US" baseline="0" dirty="0" smtClean="0"/>
                        <a:t> Sector</a:t>
                      </a:r>
                      <a:endParaRPr lang="en-US" dirty="0"/>
                    </a:p>
                  </a:txBody>
                  <a:tcPr/>
                </a:tc>
                <a:tc>
                  <a:txBody>
                    <a:bodyPr/>
                    <a:lstStyle/>
                    <a:p>
                      <a:pPr algn="ctr"/>
                      <a:r>
                        <a:rPr lang="en-US" dirty="0" smtClean="0"/>
                        <a:t>31</a:t>
                      </a:r>
                      <a:endParaRPr lang="en-US" dirty="0"/>
                    </a:p>
                  </a:txBody>
                  <a:tcPr/>
                </a:tc>
                <a:tc>
                  <a:txBody>
                    <a:bodyPr/>
                    <a:lstStyle/>
                    <a:p>
                      <a:pPr algn="ctr"/>
                      <a:r>
                        <a:rPr lang="en-US" dirty="0" smtClean="0"/>
                        <a:t>8.4</a:t>
                      </a:r>
                      <a:endParaRPr lang="en-US" dirty="0"/>
                    </a:p>
                  </a:txBody>
                  <a:tcPr/>
                </a:tc>
                <a:tc>
                  <a:txBody>
                    <a:bodyPr/>
                    <a:lstStyle/>
                    <a:p>
                      <a:pPr algn="ctr"/>
                      <a:r>
                        <a:rPr lang="en-US" dirty="0" smtClean="0"/>
                        <a:t>8.5</a:t>
                      </a:r>
                      <a:endParaRPr lang="en-US" dirty="0"/>
                    </a:p>
                  </a:txBody>
                  <a:tcPr/>
                </a:tc>
              </a:tr>
              <a:tr h="474134">
                <a:tc>
                  <a:txBody>
                    <a:bodyPr/>
                    <a:lstStyle/>
                    <a:p>
                      <a:r>
                        <a:rPr lang="en-US" dirty="0" smtClean="0"/>
                        <a:t>Total (1+2+3) (Rs </a:t>
                      </a:r>
                      <a:r>
                        <a:rPr lang="en-US" dirty="0" err="1" smtClean="0"/>
                        <a:t>crores</a:t>
                      </a:r>
                      <a:r>
                        <a:rPr lang="en-US" dirty="0" smtClean="0"/>
                        <a:t>)</a:t>
                      </a:r>
                      <a:endParaRPr lang="en-US" dirty="0"/>
                    </a:p>
                  </a:txBody>
                  <a:tcPr/>
                </a:tc>
                <a:tc>
                  <a:txBody>
                    <a:bodyPr/>
                    <a:lstStyle/>
                    <a:p>
                      <a:pPr algn="ctr"/>
                      <a:endParaRPr lang="en-US" dirty="0"/>
                    </a:p>
                  </a:txBody>
                  <a:tcPr/>
                </a:tc>
                <a:tc>
                  <a:txBody>
                    <a:bodyPr/>
                    <a:lstStyle/>
                    <a:p>
                      <a:pPr algn="ctr"/>
                      <a:r>
                        <a:rPr lang="en-US" dirty="0" smtClean="0"/>
                        <a:t>4,326,167</a:t>
                      </a:r>
                      <a:endParaRPr lang="en-US" dirty="0"/>
                    </a:p>
                  </a:txBody>
                  <a:tcPr/>
                </a:tc>
                <a:tc>
                  <a:txBody>
                    <a:bodyPr/>
                    <a:lstStyle/>
                    <a:p>
                      <a:pPr algn="ctr"/>
                      <a:r>
                        <a:rPr lang="en-US" dirty="0" smtClean="0"/>
                        <a:t>5,241,330</a:t>
                      </a:r>
                      <a:endParaRPr lang="en-US" dirty="0"/>
                    </a:p>
                  </a:txBody>
                  <a:tcPr/>
                </a:tc>
              </a:tr>
            </a:tbl>
          </a:graphicData>
        </a:graphic>
      </p:graphicFrame>
      <p:sp>
        <p:nvSpPr>
          <p:cNvPr id="5" name="TextBox 4"/>
          <p:cNvSpPr txBox="1"/>
          <p:nvPr/>
        </p:nvSpPr>
        <p:spPr>
          <a:xfrm>
            <a:off x="685800" y="533400"/>
            <a:ext cx="8001000" cy="461665"/>
          </a:xfrm>
          <a:prstGeom prst="rect">
            <a:avLst/>
          </a:prstGeom>
          <a:noFill/>
        </p:spPr>
        <p:txBody>
          <a:bodyPr wrap="square" rtlCol="0">
            <a:spAutoFit/>
          </a:bodyPr>
          <a:lstStyle/>
          <a:p>
            <a:r>
              <a:rPr lang="en-US" sz="2400" b="1" dirty="0" smtClean="0"/>
              <a:t>Table 23A-1. Total Assets of Scheduled commercial banks</a:t>
            </a:r>
            <a:endParaRPr lang="en-US" sz="2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RRBs</a:t>
            </a:r>
            <a:endParaRPr lang="en-US" sz="3600" b="1" dirty="0"/>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r>
              <a:rPr lang="en-US" dirty="0" smtClean="0"/>
              <a:t>Following the RRB Act of 1976, RRB were set up, jointly owned by the central government, state government and sponsor scheduled commercial bank</a:t>
            </a:r>
          </a:p>
          <a:p>
            <a:pPr lvl="1"/>
            <a:r>
              <a:rPr lang="en-US" dirty="0" smtClean="0"/>
              <a:t> the equity being shared in proportion 50:15:35 respectively.</a:t>
            </a:r>
          </a:p>
          <a:p>
            <a:pPr lvl="1"/>
            <a:r>
              <a:rPr lang="en-US" dirty="0" smtClean="0"/>
              <a:t>These are supposed to have the local familiarity of the co-operatives and professionalism and resource base of the commercial banks.</a:t>
            </a:r>
          </a:p>
          <a:p>
            <a:pPr lvl="1"/>
            <a:r>
              <a:rPr lang="en-US" dirty="0" smtClean="0"/>
              <a:t>These banks function as specialized rural financial institutions for the development of rural area. </a:t>
            </a:r>
          </a:p>
          <a:p>
            <a:pPr lvl="1"/>
            <a:r>
              <a:rPr lang="en-US" dirty="0" smtClean="0"/>
              <a:t>During 2008-09, there were 86 RRB with total assets of Rs. 145,824 </a:t>
            </a:r>
            <a:r>
              <a:rPr lang="en-US" dirty="0" err="1" smtClean="0"/>
              <a:t>crore</a:t>
            </a:r>
            <a:r>
              <a:rPr lang="en-US" dirty="0" smtClean="0"/>
              <a:t>.</a:t>
            </a:r>
          </a:p>
          <a:p>
            <a:pPr>
              <a:buNone/>
            </a:pPr>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2800" b="1" dirty="0" smtClean="0">
                <a:latin typeface="Arial" pitchFamily="34" charset="0"/>
                <a:cs typeface="Arial" pitchFamily="34" charset="0"/>
              </a:rPr>
              <a:t>The Modern Financial System</a:t>
            </a:r>
            <a:endParaRPr lang="en-US" sz="2800" b="1" dirty="0">
              <a:latin typeface="Arial" pitchFamily="34" charset="0"/>
              <a:cs typeface="Arial" pitchFamily="34" charset="0"/>
            </a:endParaRPr>
          </a:p>
        </p:txBody>
      </p:sp>
      <p:sp>
        <p:nvSpPr>
          <p:cNvPr id="3" name="Content Placeholder 2"/>
          <p:cNvSpPr>
            <a:spLocks noGrp="1"/>
          </p:cNvSpPr>
          <p:nvPr>
            <p:ph idx="1"/>
          </p:nvPr>
        </p:nvSpPr>
        <p:spPr>
          <a:xfrm>
            <a:off x="304800" y="990600"/>
            <a:ext cx="8610600" cy="5715000"/>
          </a:xfrm>
        </p:spPr>
        <p:txBody>
          <a:bodyPr>
            <a:normAutofit fontScale="85000" lnSpcReduction="20000"/>
          </a:bodyPr>
          <a:lstStyle/>
          <a:p>
            <a:pPr>
              <a:buNone/>
            </a:pPr>
            <a:r>
              <a:rPr lang="en-US" b="1" dirty="0" smtClean="0">
                <a:latin typeface="Arial" pitchFamily="34" charset="0"/>
                <a:cs typeface="Arial" pitchFamily="34" charset="0"/>
              </a:rPr>
              <a:t>The Role of the Financial System</a:t>
            </a:r>
          </a:p>
          <a:p>
            <a:pPr algn="ctr">
              <a:buNone/>
            </a:pPr>
            <a:endParaRPr lang="en-US" b="1" dirty="0" smtClean="0">
              <a:latin typeface="Arial" pitchFamily="34" charset="0"/>
              <a:cs typeface="Arial" pitchFamily="34" charset="0"/>
            </a:endParaRPr>
          </a:p>
          <a:p>
            <a:pPr algn="just">
              <a:buFont typeface="Wingdings" pitchFamily="2" charset="2"/>
              <a:buChar char="Ø"/>
            </a:pPr>
            <a:r>
              <a:rPr lang="en-US" b="1" dirty="0" smtClean="0">
                <a:latin typeface="Arial" pitchFamily="34" charset="0"/>
                <a:cs typeface="Arial" pitchFamily="34" charset="0"/>
              </a:rPr>
              <a:t>Financial System</a:t>
            </a:r>
            <a:r>
              <a:rPr lang="en-US" dirty="0" smtClean="0">
                <a:latin typeface="Arial" pitchFamily="34" charset="0"/>
                <a:cs typeface="Arial" pitchFamily="34" charset="0"/>
              </a:rPr>
              <a:t>: it is a system where the activities involved in finance take place. </a:t>
            </a:r>
          </a:p>
          <a:p>
            <a:pPr marL="342900" lvl="1" indent="-342900" algn="just">
              <a:buNone/>
            </a:pPr>
            <a:r>
              <a:rPr lang="en-US" dirty="0" smtClean="0">
                <a:latin typeface="Arial" pitchFamily="34" charset="0"/>
                <a:cs typeface="Arial" pitchFamily="34" charset="0"/>
              </a:rPr>
              <a:t>		</a:t>
            </a:r>
            <a:r>
              <a:rPr lang="en-US" sz="2600" i="1" dirty="0" smtClean="0">
                <a:latin typeface="Arial" pitchFamily="34" charset="0"/>
                <a:cs typeface="Arial" pitchFamily="34" charset="0"/>
              </a:rPr>
              <a:t>This encompasses the markets, firms, and other which 	carryout the financial decisions of households, businesses 	and  government. </a:t>
            </a:r>
            <a:endParaRPr lang="en-US" sz="2600" dirty="0" smtClean="0">
              <a:latin typeface="Arial" pitchFamily="34" charset="0"/>
              <a:cs typeface="Arial" pitchFamily="34" charset="0"/>
            </a:endParaRPr>
          </a:p>
          <a:p>
            <a:pPr algn="just">
              <a:buFont typeface="Wingdings" pitchFamily="2" charset="2"/>
              <a:buChar char="Ø"/>
            </a:pPr>
            <a:r>
              <a:rPr lang="en-US" b="1" dirty="0" smtClean="0">
                <a:latin typeface="Arial" pitchFamily="34" charset="0"/>
                <a:cs typeface="Arial" pitchFamily="34" charset="0"/>
              </a:rPr>
              <a:t>Financial Markets</a:t>
            </a:r>
            <a:r>
              <a:rPr lang="en-US" dirty="0" smtClean="0">
                <a:latin typeface="Arial" pitchFamily="34" charset="0"/>
                <a:cs typeface="Arial" pitchFamily="34" charset="0"/>
              </a:rPr>
              <a:t>: this is the market which allow people to buy and sell products consists of financial instruments like stocks and bonds.</a:t>
            </a:r>
          </a:p>
          <a:p>
            <a:pPr lvl="1" algn="just">
              <a:buNone/>
            </a:pPr>
            <a:r>
              <a:rPr lang="en-US" i="1" dirty="0" smtClean="0">
                <a:latin typeface="Arial" pitchFamily="34" charset="0"/>
                <a:cs typeface="Arial" pitchFamily="34" charset="0"/>
              </a:rPr>
              <a:t>	</a:t>
            </a:r>
            <a:r>
              <a:rPr lang="en-US" sz="2600" i="1" dirty="0" smtClean="0">
                <a:latin typeface="Arial" pitchFamily="34" charset="0"/>
                <a:cs typeface="Arial" pitchFamily="34" charset="0"/>
              </a:rPr>
              <a:t>Important financial markets are Money market, stock markets, bond markets, and foreign exchange markets.</a:t>
            </a:r>
          </a:p>
          <a:p>
            <a:pPr algn="just">
              <a:buFont typeface="Wingdings" pitchFamily="2" charset="2"/>
              <a:buChar char="Ø"/>
            </a:pPr>
            <a:r>
              <a:rPr lang="en-US" b="1" dirty="0" smtClean="0">
                <a:latin typeface="Arial" pitchFamily="34" charset="0"/>
                <a:cs typeface="Arial" pitchFamily="34" charset="0"/>
              </a:rPr>
              <a:t>Financial intermediaries</a:t>
            </a:r>
            <a:r>
              <a:rPr lang="en-US" dirty="0" smtClean="0">
                <a:latin typeface="Arial" pitchFamily="34" charset="0"/>
                <a:cs typeface="Arial" pitchFamily="34" charset="0"/>
              </a:rPr>
              <a:t>: institutions which provides financial services and products. </a:t>
            </a:r>
          </a:p>
          <a:p>
            <a:pPr lvl="1" algn="just">
              <a:buNone/>
            </a:pPr>
            <a:r>
              <a:rPr lang="en-US" dirty="0" smtClean="0">
                <a:latin typeface="Arial" pitchFamily="34" charset="0"/>
                <a:cs typeface="Arial" pitchFamily="34" charset="0"/>
              </a:rPr>
              <a:t>	</a:t>
            </a:r>
            <a:r>
              <a:rPr lang="en-US" sz="2600" i="1" dirty="0" smtClean="0">
                <a:latin typeface="Arial" pitchFamily="34" charset="0"/>
                <a:cs typeface="Arial" pitchFamily="34" charset="0"/>
              </a:rPr>
              <a:t>Important financial intermediaries are : commercial banks, insurance companies, pension fund,  mutual funds etc. </a:t>
            </a:r>
            <a:endParaRPr lang="en-US" sz="2600" i="1" dirty="0">
              <a:latin typeface="Arial" pitchFamily="34" charset="0"/>
              <a:cs typeface="Arial" pitchFamily="34" charset="0"/>
            </a:endParaRPr>
          </a:p>
          <a:p>
            <a:pPr lvl="1" algn="just">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Co-operative Banks</a:t>
            </a:r>
            <a:endParaRPr lang="en-US" sz="3600" b="1" dirty="0"/>
          </a:p>
        </p:txBody>
      </p:sp>
      <p:sp>
        <p:nvSpPr>
          <p:cNvPr id="3" name="Content Placeholder 2"/>
          <p:cNvSpPr>
            <a:spLocks noGrp="1"/>
          </p:cNvSpPr>
          <p:nvPr>
            <p:ph idx="1"/>
          </p:nvPr>
        </p:nvSpPr>
        <p:spPr/>
        <p:txBody>
          <a:bodyPr/>
          <a:lstStyle/>
          <a:p>
            <a:r>
              <a:rPr lang="en-US" dirty="0" smtClean="0"/>
              <a:t>Urban co-operative banks (1,721 during 2008-09)</a:t>
            </a:r>
          </a:p>
          <a:p>
            <a:r>
              <a:rPr lang="en-US" dirty="0" smtClean="0"/>
              <a:t>Rural co-operative credit institutions (96,061)</a:t>
            </a:r>
          </a:p>
          <a:p>
            <a:pPr>
              <a:buNone/>
            </a:pPr>
            <a:r>
              <a:rPr lang="en-US" dirty="0" smtClean="0"/>
              <a:t>	- these are primarily involved in short term lending and have different tiers of operation such as state co-operative banks, and district central co-operative banks, and primary agricultural credit society.</a:t>
            </a:r>
          </a:p>
          <a:p>
            <a:pPr>
              <a:buNone/>
            </a:pPr>
            <a:endParaRPr lang="en-US" dirty="0" smtClean="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Non-bank Financial Companies (NBFCs)</a:t>
            </a:r>
            <a:endParaRPr lang="en-US" sz="3600" dirty="0"/>
          </a:p>
        </p:txBody>
      </p:sp>
      <p:sp>
        <p:nvSpPr>
          <p:cNvPr id="3" name="Content Placeholder 2"/>
          <p:cNvSpPr>
            <a:spLocks noGrp="1"/>
          </p:cNvSpPr>
          <p:nvPr>
            <p:ph idx="1"/>
          </p:nvPr>
        </p:nvSpPr>
        <p:spPr/>
        <p:txBody>
          <a:bodyPr>
            <a:normAutofit fontScale="92500"/>
          </a:bodyPr>
          <a:lstStyle/>
          <a:p>
            <a:r>
              <a:rPr lang="en-US" dirty="0" smtClean="0"/>
              <a:t>These companies are categorized into different type such as:</a:t>
            </a:r>
          </a:p>
          <a:p>
            <a:pPr lvl="1"/>
            <a:r>
              <a:rPr lang="en-US" dirty="0" smtClean="0"/>
              <a:t>Housing finance company (HFC)</a:t>
            </a:r>
          </a:p>
          <a:p>
            <a:pPr lvl="1"/>
            <a:r>
              <a:rPr lang="en-US" dirty="0" smtClean="0"/>
              <a:t>Hire-purchase company</a:t>
            </a:r>
          </a:p>
          <a:p>
            <a:pPr lvl="1"/>
            <a:r>
              <a:rPr lang="en-US" dirty="0" smtClean="0"/>
              <a:t>Equipment leasing company</a:t>
            </a:r>
          </a:p>
          <a:p>
            <a:pPr lvl="1"/>
            <a:r>
              <a:rPr lang="en-US" dirty="0" smtClean="0"/>
              <a:t>Loan company</a:t>
            </a:r>
          </a:p>
          <a:p>
            <a:pPr lvl="1"/>
            <a:r>
              <a:rPr lang="en-US" dirty="0" smtClean="0"/>
              <a:t>Investment company</a:t>
            </a:r>
          </a:p>
          <a:p>
            <a:pPr marL="342900" lvl="1" indent="-342900">
              <a:buFont typeface="Arial" pitchFamily="34" charset="0"/>
              <a:buChar char="•"/>
            </a:pPr>
            <a:r>
              <a:rPr lang="en-US" dirty="0" smtClean="0"/>
              <a:t>As on June 2009, there were 12,740 NBFCs registered in the RBI. Out of these 336 were deposit taking types.</a:t>
            </a:r>
          </a:p>
          <a:p>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Development Finance institutions (DFIs) </a:t>
            </a:r>
            <a:endParaRPr lang="en-US" sz="3600" b="1" dirty="0"/>
          </a:p>
        </p:txBody>
      </p:sp>
      <p:sp>
        <p:nvSpPr>
          <p:cNvPr id="3" name="Content Placeholder 2"/>
          <p:cNvSpPr>
            <a:spLocks noGrp="1"/>
          </p:cNvSpPr>
          <p:nvPr>
            <p:ph idx="1"/>
          </p:nvPr>
        </p:nvSpPr>
        <p:spPr>
          <a:xfrm>
            <a:off x="457200" y="1600200"/>
            <a:ext cx="8382000" cy="5029200"/>
          </a:xfrm>
        </p:spPr>
        <p:txBody>
          <a:bodyPr>
            <a:normAutofit fontScale="85000" lnSpcReduction="20000"/>
          </a:bodyPr>
          <a:lstStyle/>
          <a:p>
            <a:r>
              <a:rPr lang="en-US" dirty="0" smtClean="0"/>
              <a:t>These were set up at the initiative of the government to fund activities of long gestation.</a:t>
            </a:r>
          </a:p>
          <a:p>
            <a:r>
              <a:rPr lang="en-US" dirty="0" smtClean="0"/>
              <a:t>Major DFI are:</a:t>
            </a:r>
          </a:p>
          <a:p>
            <a:pPr lvl="1"/>
            <a:r>
              <a:rPr lang="en-US" dirty="0" smtClean="0"/>
              <a:t>Industrial Finance Corporation of India (IFCI) set up in 1948.</a:t>
            </a:r>
          </a:p>
          <a:p>
            <a:pPr lvl="1"/>
            <a:r>
              <a:rPr lang="en-US" dirty="0" smtClean="0"/>
              <a:t>Industrial Credit and Investment Corporation of India (ICICI) set up in 1955.</a:t>
            </a:r>
          </a:p>
          <a:p>
            <a:pPr lvl="1"/>
            <a:r>
              <a:rPr lang="en-US" dirty="0" smtClean="0"/>
              <a:t>IDBI (1964).</a:t>
            </a:r>
          </a:p>
          <a:p>
            <a:pPr lvl="1"/>
            <a:r>
              <a:rPr lang="en-US" dirty="0" smtClean="0"/>
              <a:t>UTI (1964).</a:t>
            </a:r>
          </a:p>
          <a:p>
            <a:pPr lvl="1"/>
            <a:r>
              <a:rPr lang="en-US" dirty="0" smtClean="0"/>
              <a:t>EXIM Banks (1982).</a:t>
            </a:r>
          </a:p>
          <a:p>
            <a:pPr lvl="1"/>
            <a:r>
              <a:rPr lang="en-US" dirty="0" smtClean="0"/>
              <a:t> NABARD (1982).</a:t>
            </a:r>
          </a:p>
          <a:p>
            <a:pPr lvl="1"/>
            <a:r>
              <a:rPr lang="en-US" dirty="0" smtClean="0"/>
              <a:t>Small Industrial Development bank of India(SIDBI) (1989).</a:t>
            </a:r>
          </a:p>
          <a:p>
            <a:pPr lvl="1">
              <a:buNone/>
            </a:pPr>
            <a:endParaRPr lang="en-US" dirty="0" smtClean="0"/>
          </a:p>
          <a:p>
            <a:pPr lvl="1">
              <a:buNone/>
            </a:pPr>
            <a:r>
              <a:rPr lang="en-US" dirty="0" smtClean="0"/>
              <a:t>IDBI and ICICI are now function as commercial banks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Insurance Sector</a:t>
            </a:r>
            <a:endParaRPr lang="en-US" sz="3600" b="1" dirty="0"/>
          </a:p>
        </p:txBody>
      </p:sp>
      <p:sp>
        <p:nvSpPr>
          <p:cNvPr id="3" name="Content Placeholder 2"/>
          <p:cNvSpPr>
            <a:spLocks noGrp="1"/>
          </p:cNvSpPr>
          <p:nvPr>
            <p:ph idx="1"/>
          </p:nvPr>
        </p:nvSpPr>
        <p:spPr>
          <a:xfrm>
            <a:off x="457200" y="1371600"/>
            <a:ext cx="8229600" cy="5029200"/>
          </a:xfrm>
        </p:spPr>
        <p:txBody>
          <a:bodyPr>
            <a:normAutofit fontScale="85000" lnSpcReduction="10000"/>
          </a:bodyPr>
          <a:lstStyle/>
          <a:p>
            <a:r>
              <a:rPr lang="en-US" dirty="0" smtClean="0"/>
              <a:t>Till recently, LIC  was the monopoly. But,</a:t>
            </a:r>
          </a:p>
          <a:p>
            <a:r>
              <a:rPr lang="en-US" dirty="0" smtClean="0"/>
              <a:t>After the enactment of Insurance Regulatory and Development Authority Act, 1999, private participation has been permitted.</a:t>
            </a:r>
          </a:p>
          <a:p>
            <a:r>
              <a:rPr lang="en-US" dirty="0" smtClean="0"/>
              <a:t>As a result, 37 new insurers have entered the market.</a:t>
            </a:r>
          </a:p>
          <a:p>
            <a:r>
              <a:rPr lang="en-US" dirty="0" smtClean="0"/>
              <a:t>Most of these have been set up by Indian banks and other companies as joint ventures with international companies. For ex.:</a:t>
            </a:r>
          </a:p>
          <a:p>
            <a:pPr lvl="1"/>
            <a:r>
              <a:rPr lang="en-US" dirty="0" smtClean="0"/>
              <a:t>ICICI prudential Life insurance </a:t>
            </a:r>
          </a:p>
          <a:p>
            <a:pPr lvl="1"/>
            <a:r>
              <a:rPr lang="en-US" dirty="0" smtClean="0"/>
              <a:t>Tata AIG life insurance</a:t>
            </a:r>
          </a:p>
          <a:p>
            <a:pPr lvl="1"/>
            <a:r>
              <a:rPr lang="en-US" dirty="0" smtClean="0"/>
              <a:t>IFFCO </a:t>
            </a:r>
            <a:r>
              <a:rPr lang="en-US" dirty="0" err="1" smtClean="0"/>
              <a:t>Tokio</a:t>
            </a:r>
            <a:r>
              <a:rPr lang="en-US" dirty="0" smtClean="0"/>
              <a:t> general insurance</a:t>
            </a:r>
          </a:p>
          <a:p>
            <a:pPr lvl="1"/>
            <a:r>
              <a:rPr lang="en-US" dirty="0" smtClean="0"/>
              <a:t>Bajaj Allianz General Insurance,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Financial Flows by Types of Instruments</a:t>
            </a:r>
            <a:endParaRPr lang="en-US" sz="3600" b="1" dirty="0"/>
          </a:p>
        </p:txBody>
      </p:sp>
      <p:graphicFrame>
        <p:nvGraphicFramePr>
          <p:cNvPr id="5" name="Content Placeholder 4"/>
          <p:cNvGraphicFramePr>
            <a:graphicFrameLocks noGrp="1"/>
          </p:cNvGraphicFramePr>
          <p:nvPr>
            <p:ph idx="1"/>
          </p:nvPr>
        </p:nvGraphicFramePr>
        <p:xfrm>
          <a:off x="457201" y="1600200"/>
          <a:ext cx="5638798" cy="4937760"/>
        </p:xfrm>
        <a:graphic>
          <a:graphicData uri="http://schemas.openxmlformats.org/drawingml/2006/table">
            <a:tbl>
              <a:tblPr firstRow="1" bandRow="1">
                <a:tableStyleId>{5C22544A-7EE6-4342-B048-85BDC9FD1C3A}</a:tableStyleId>
              </a:tblPr>
              <a:tblGrid>
                <a:gridCol w="2960204"/>
                <a:gridCol w="1143417"/>
                <a:gridCol w="1535177"/>
              </a:tblGrid>
              <a:tr h="619162">
                <a:tc>
                  <a:txBody>
                    <a:bodyPr/>
                    <a:lstStyle/>
                    <a:p>
                      <a:endParaRPr lang="en-US" dirty="0"/>
                    </a:p>
                  </a:txBody>
                  <a:tcPr/>
                </a:tc>
                <a:tc>
                  <a:txBody>
                    <a:bodyPr/>
                    <a:lstStyle/>
                    <a:p>
                      <a:r>
                        <a:rPr lang="en-US" dirty="0" smtClean="0"/>
                        <a:t>Rs. </a:t>
                      </a:r>
                      <a:r>
                        <a:rPr lang="en-US" dirty="0" err="1" smtClean="0"/>
                        <a:t>Crores</a:t>
                      </a:r>
                      <a:endParaRPr lang="en-US" dirty="0"/>
                    </a:p>
                  </a:txBody>
                  <a:tcPr/>
                </a:tc>
                <a:tc>
                  <a:txBody>
                    <a:bodyPr/>
                    <a:lstStyle/>
                    <a:p>
                      <a:r>
                        <a:rPr lang="en-US" dirty="0" smtClean="0"/>
                        <a:t>Percentage of </a:t>
                      </a:r>
                    </a:p>
                    <a:p>
                      <a:r>
                        <a:rPr lang="en-US" dirty="0" smtClean="0"/>
                        <a:t>total claims</a:t>
                      </a:r>
                      <a:endParaRPr lang="en-US" dirty="0"/>
                    </a:p>
                  </a:txBody>
                  <a:tcPr/>
                </a:tc>
              </a:tr>
              <a:tr h="353807">
                <a:tc>
                  <a:txBody>
                    <a:bodyPr/>
                    <a:lstStyle/>
                    <a:p>
                      <a:r>
                        <a:rPr lang="en-US" dirty="0" smtClean="0"/>
                        <a:t>1. Currency and deposits</a:t>
                      </a:r>
                      <a:endParaRPr lang="en-US" dirty="0"/>
                    </a:p>
                  </a:txBody>
                  <a:tcPr/>
                </a:tc>
                <a:tc>
                  <a:txBody>
                    <a:bodyPr/>
                    <a:lstStyle/>
                    <a:p>
                      <a:pPr algn="ctr"/>
                      <a:r>
                        <a:rPr lang="en-US" dirty="0" smtClean="0"/>
                        <a:t>728,936</a:t>
                      </a:r>
                      <a:endParaRPr lang="en-US" dirty="0"/>
                    </a:p>
                  </a:txBody>
                  <a:tcPr/>
                </a:tc>
                <a:tc>
                  <a:txBody>
                    <a:bodyPr/>
                    <a:lstStyle/>
                    <a:p>
                      <a:pPr algn="ctr"/>
                      <a:r>
                        <a:rPr lang="en-US" dirty="0" smtClean="0"/>
                        <a:t>25.0</a:t>
                      </a:r>
                      <a:endParaRPr lang="en-US" dirty="0"/>
                    </a:p>
                  </a:txBody>
                  <a:tcPr/>
                </a:tc>
              </a:tr>
              <a:tr h="353807">
                <a:tc>
                  <a:txBody>
                    <a:bodyPr/>
                    <a:lstStyle/>
                    <a:p>
                      <a:r>
                        <a:rPr lang="en-US" dirty="0" smtClean="0"/>
                        <a:t>2. Investment</a:t>
                      </a:r>
                      <a:endParaRPr lang="en-US" dirty="0"/>
                    </a:p>
                  </a:txBody>
                  <a:tcPr/>
                </a:tc>
                <a:tc>
                  <a:txBody>
                    <a:bodyPr/>
                    <a:lstStyle/>
                    <a:p>
                      <a:pPr algn="ctr"/>
                      <a:r>
                        <a:rPr lang="en-US" dirty="0" smtClean="0"/>
                        <a:t>1014,479</a:t>
                      </a:r>
                      <a:endParaRPr lang="en-US" dirty="0"/>
                    </a:p>
                  </a:txBody>
                  <a:tcPr/>
                </a:tc>
                <a:tc>
                  <a:txBody>
                    <a:bodyPr/>
                    <a:lstStyle/>
                    <a:p>
                      <a:pPr algn="ctr"/>
                      <a:r>
                        <a:rPr lang="en-US" dirty="0" smtClean="0"/>
                        <a:t>34.8</a:t>
                      </a:r>
                      <a:endParaRPr lang="en-US" dirty="0"/>
                    </a:p>
                  </a:txBody>
                  <a:tcPr/>
                </a:tc>
              </a:tr>
              <a:tr h="353807">
                <a:tc>
                  <a:txBody>
                    <a:bodyPr/>
                    <a:lstStyle/>
                    <a:p>
                      <a:r>
                        <a:rPr lang="en-US" dirty="0" smtClean="0"/>
                        <a:t>   (a) Government Securities</a:t>
                      </a:r>
                      <a:endParaRPr lang="en-US" dirty="0"/>
                    </a:p>
                  </a:txBody>
                  <a:tcPr/>
                </a:tc>
                <a:tc>
                  <a:txBody>
                    <a:bodyPr/>
                    <a:lstStyle/>
                    <a:p>
                      <a:pPr algn="ctr"/>
                      <a:r>
                        <a:rPr lang="en-US" dirty="0" smtClean="0"/>
                        <a:t>193,990</a:t>
                      </a:r>
                      <a:endParaRPr lang="en-US" dirty="0"/>
                    </a:p>
                  </a:txBody>
                  <a:tcPr/>
                </a:tc>
                <a:tc>
                  <a:txBody>
                    <a:bodyPr/>
                    <a:lstStyle/>
                    <a:p>
                      <a:pPr algn="ctr"/>
                      <a:r>
                        <a:rPr lang="en-US" dirty="0" smtClean="0"/>
                        <a:t>6.6</a:t>
                      </a:r>
                      <a:endParaRPr lang="en-US" dirty="0"/>
                    </a:p>
                  </a:txBody>
                  <a:tcPr/>
                </a:tc>
              </a:tr>
              <a:tr h="353807">
                <a:tc>
                  <a:txBody>
                    <a:bodyPr/>
                    <a:lstStyle/>
                    <a:p>
                      <a:r>
                        <a:rPr lang="en-US" dirty="0" smtClean="0"/>
                        <a:t>   (b) Other securities</a:t>
                      </a:r>
                      <a:r>
                        <a:rPr lang="en-US" baseline="0" dirty="0" smtClean="0"/>
                        <a:t> of which</a:t>
                      </a:r>
                      <a:endParaRPr lang="en-US" dirty="0"/>
                    </a:p>
                  </a:txBody>
                  <a:tcPr/>
                </a:tc>
                <a:tc>
                  <a:txBody>
                    <a:bodyPr/>
                    <a:lstStyle/>
                    <a:p>
                      <a:pPr algn="ctr"/>
                      <a:r>
                        <a:rPr lang="en-US" dirty="0" smtClean="0"/>
                        <a:t>820,489</a:t>
                      </a:r>
                      <a:endParaRPr lang="en-US" dirty="0"/>
                    </a:p>
                  </a:txBody>
                  <a:tcPr/>
                </a:tc>
                <a:tc>
                  <a:txBody>
                    <a:bodyPr/>
                    <a:lstStyle/>
                    <a:p>
                      <a:pPr algn="ctr"/>
                      <a:r>
                        <a:rPr lang="en-US" dirty="0" smtClean="0"/>
                        <a:t>28.1</a:t>
                      </a:r>
                      <a:endParaRPr lang="en-US" dirty="0"/>
                    </a:p>
                  </a:txBody>
                  <a:tcPr/>
                </a:tc>
              </a:tr>
              <a:tr h="353807">
                <a:tc>
                  <a:txBody>
                    <a:bodyPr/>
                    <a:lstStyle/>
                    <a:p>
                      <a:r>
                        <a:rPr lang="en-US" dirty="0" smtClean="0"/>
                        <a:t>         (</a:t>
                      </a:r>
                      <a:r>
                        <a:rPr lang="en-US" dirty="0" err="1" smtClean="0"/>
                        <a:t>i</a:t>
                      </a:r>
                      <a:r>
                        <a:rPr lang="en-US" dirty="0" smtClean="0"/>
                        <a:t>) Mutual funds</a:t>
                      </a:r>
                      <a:endParaRPr lang="en-US" dirty="0"/>
                    </a:p>
                  </a:txBody>
                  <a:tcPr/>
                </a:tc>
                <a:tc>
                  <a:txBody>
                    <a:bodyPr/>
                    <a:lstStyle/>
                    <a:p>
                      <a:pPr algn="ctr"/>
                      <a:r>
                        <a:rPr lang="en-US" dirty="0" smtClean="0"/>
                        <a:t>213,405</a:t>
                      </a:r>
                      <a:endParaRPr lang="en-US" dirty="0"/>
                    </a:p>
                  </a:txBody>
                  <a:tcPr/>
                </a:tc>
                <a:tc>
                  <a:txBody>
                    <a:bodyPr/>
                    <a:lstStyle/>
                    <a:p>
                      <a:pPr algn="ctr"/>
                      <a:r>
                        <a:rPr lang="en-US" dirty="0" smtClean="0"/>
                        <a:t>7.3</a:t>
                      </a:r>
                      <a:endParaRPr lang="en-US" dirty="0"/>
                    </a:p>
                  </a:txBody>
                  <a:tcPr/>
                </a:tc>
              </a:tr>
              <a:tr h="353807">
                <a:tc>
                  <a:txBody>
                    <a:bodyPr/>
                    <a:lstStyle/>
                    <a:p>
                      <a:r>
                        <a:rPr lang="en-US" dirty="0" smtClean="0"/>
                        <a:t>3.</a:t>
                      </a:r>
                      <a:r>
                        <a:rPr lang="en-US" baseline="0" dirty="0" smtClean="0"/>
                        <a:t> Loans and advances</a:t>
                      </a:r>
                      <a:endParaRPr lang="en-US" dirty="0"/>
                    </a:p>
                  </a:txBody>
                  <a:tcPr/>
                </a:tc>
                <a:tc>
                  <a:txBody>
                    <a:bodyPr/>
                    <a:lstStyle/>
                    <a:p>
                      <a:pPr algn="ctr"/>
                      <a:r>
                        <a:rPr lang="en-US" dirty="0" smtClean="0"/>
                        <a:t>737, 305</a:t>
                      </a:r>
                      <a:endParaRPr lang="en-US" dirty="0"/>
                    </a:p>
                  </a:txBody>
                  <a:tcPr/>
                </a:tc>
                <a:tc>
                  <a:txBody>
                    <a:bodyPr/>
                    <a:lstStyle/>
                    <a:p>
                      <a:pPr algn="ctr"/>
                      <a:r>
                        <a:rPr lang="en-US" dirty="0" smtClean="0"/>
                        <a:t>25.3</a:t>
                      </a:r>
                      <a:endParaRPr lang="en-US" dirty="0"/>
                    </a:p>
                  </a:txBody>
                  <a:tcPr/>
                </a:tc>
              </a:tr>
              <a:tr h="353807">
                <a:tc>
                  <a:txBody>
                    <a:bodyPr/>
                    <a:lstStyle/>
                    <a:p>
                      <a:r>
                        <a:rPr lang="en-US" dirty="0" smtClean="0"/>
                        <a:t>4. Small Savings</a:t>
                      </a:r>
                      <a:endParaRPr lang="en-US" dirty="0"/>
                    </a:p>
                  </a:txBody>
                  <a:tcPr/>
                </a:tc>
                <a:tc>
                  <a:txBody>
                    <a:bodyPr/>
                    <a:lstStyle/>
                    <a:p>
                      <a:pPr algn="ctr"/>
                      <a:r>
                        <a:rPr lang="en-US" dirty="0" smtClean="0"/>
                        <a:t>-13,601</a:t>
                      </a:r>
                      <a:endParaRPr lang="en-US" dirty="0"/>
                    </a:p>
                  </a:txBody>
                  <a:tcPr/>
                </a:tc>
                <a:tc>
                  <a:txBody>
                    <a:bodyPr/>
                    <a:lstStyle/>
                    <a:p>
                      <a:pPr algn="ctr"/>
                      <a:r>
                        <a:rPr lang="en-US" dirty="0" smtClean="0"/>
                        <a:t>-0.5</a:t>
                      </a:r>
                      <a:endParaRPr lang="en-US" dirty="0"/>
                    </a:p>
                  </a:txBody>
                  <a:tcPr/>
                </a:tc>
              </a:tr>
              <a:tr h="353807">
                <a:tc>
                  <a:txBody>
                    <a:bodyPr/>
                    <a:lstStyle/>
                    <a:p>
                      <a:r>
                        <a:rPr lang="en-US" dirty="0" smtClean="0"/>
                        <a:t>5. Life fund</a:t>
                      </a:r>
                      <a:endParaRPr lang="en-US" dirty="0"/>
                    </a:p>
                  </a:txBody>
                  <a:tcPr/>
                </a:tc>
                <a:tc>
                  <a:txBody>
                    <a:bodyPr/>
                    <a:lstStyle/>
                    <a:p>
                      <a:pPr algn="ctr"/>
                      <a:r>
                        <a:rPr lang="en-US" dirty="0" smtClean="0"/>
                        <a:t>125,561</a:t>
                      </a:r>
                      <a:endParaRPr lang="en-US" dirty="0"/>
                    </a:p>
                  </a:txBody>
                  <a:tcPr/>
                </a:tc>
                <a:tc>
                  <a:txBody>
                    <a:bodyPr/>
                    <a:lstStyle/>
                    <a:p>
                      <a:pPr algn="ctr"/>
                      <a:r>
                        <a:rPr lang="en-US" dirty="0" smtClean="0"/>
                        <a:t>4.3</a:t>
                      </a:r>
                      <a:endParaRPr lang="en-US" dirty="0"/>
                    </a:p>
                  </a:txBody>
                  <a:tcPr/>
                </a:tc>
              </a:tr>
              <a:tr h="353807">
                <a:tc>
                  <a:txBody>
                    <a:bodyPr/>
                    <a:lstStyle/>
                    <a:p>
                      <a:r>
                        <a:rPr lang="en-US" dirty="0" smtClean="0"/>
                        <a:t>6. Provident fund</a:t>
                      </a:r>
                      <a:endParaRPr lang="en-US" dirty="0"/>
                    </a:p>
                  </a:txBody>
                  <a:tcPr/>
                </a:tc>
                <a:tc>
                  <a:txBody>
                    <a:bodyPr/>
                    <a:lstStyle/>
                    <a:p>
                      <a:pPr algn="ctr"/>
                      <a:r>
                        <a:rPr lang="en-US" dirty="0" smtClean="0"/>
                        <a:t>98,067</a:t>
                      </a:r>
                      <a:endParaRPr lang="en-US" dirty="0"/>
                    </a:p>
                  </a:txBody>
                  <a:tcPr/>
                </a:tc>
                <a:tc>
                  <a:txBody>
                    <a:bodyPr/>
                    <a:lstStyle/>
                    <a:p>
                      <a:pPr algn="ctr"/>
                      <a:r>
                        <a:rPr lang="en-US" dirty="0" smtClean="0"/>
                        <a:t>3.4</a:t>
                      </a:r>
                      <a:endParaRPr lang="en-US" dirty="0"/>
                    </a:p>
                  </a:txBody>
                  <a:tcPr/>
                </a:tc>
              </a:tr>
              <a:tr h="353807">
                <a:tc>
                  <a:txBody>
                    <a:bodyPr/>
                    <a:lstStyle/>
                    <a:p>
                      <a:r>
                        <a:rPr lang="en-US" dirty="0" smtClean="0"/>
                        <a:t>7. Other claims</a:t>
                      </a:r>
                      <a:endParaRPr lang="en-US" dirty="0"/>
                    </a:p>
                  </a:txBody>
                  <a:tcPr/>
                </a:tc>
                <a:tc>
                  <a:txBody>
                    <a:bodyPr/>
                    <a:lstStyle/>
                    <a:p>
                      <a:pPr algn="ctr"/>
                      <a:r>
                        <a:rPr lang="en-US" dirty="0" smtClean="0"/>
                        <a:t>227,240</a:t>
                      </a:r>
                      <a:endParaRPr lang="en-US" dirty="0"/>
                    </a:p>
                  </a:txBody>
                  <a:tcPr/>
                </a:tc>
                <a:tc>
                  <a:txBody>
                    <a:bodyPr/>
                    <a:lstStyle/>
                    <a:p>
                      <a:pPr algn="ctr"/>
                      <a:r>
                        <a:rPr lang="en-US" dirty="0" smtClean="0"/>
                        <a:t>7.8</a:t>
                      </a:r>
                      <a:endParaRPr lang="en-US" dirty="0"/>
                    </a:p>
                  </a:txBody>
                  <a:tcPr/>
                </a:tc>
              </a:tr>
              <a:tr h="353807">
                <a:tc>
                  <a:txBody>
                    <a:bodyPr/>
                    <a:lstStyle/>
                    <a:p>
                      <a:r>
                        <a:rPr lang="en-US" dirty="0" smtClean="0"/>
                        <a:t>TOTAL</a:t>
                      </a:r>
                      <a:endParaRPr lang="en-US" dirty="0"/>
                    </a:p>
                  </a:txBody>
                  <a:tcPr/>
                </a:tc>
                <a:tc>
                  <a:txBody>
                    <a:bodyPr/>
                    <a:lstStyle/>
                    <a:p>
                      <a:pPr algn="ctr"/>
                      <a:r>
                        <a:rPr lang="en-US" dirty="0" smtClean="0"/>
                        <a:t>2,917,987</a:t>
                      </a:r>
                      <a:endParaRPr lang="en-US" dirty="0"/>
                    </a:p>
                  </a:txBody>
                  <a:tcPr/>
                </a:tc>
                <a:tc>
                  <a:txBody>
                    <a:bodyPr/>
                    <a:lstStyle/>
                    <a:p>
                      <a:pPr algn="ctr"/>
                      <a:r>
                        <a:rPr lang="en-US" dirty="0" smtClean="0"/>
                        <a:t>100.0</a:t>
                      </a:r>
                      <a:endParaRPr lang="en-US" dirty="0"/>
                    </a:p>
                  </a:txBody>
                  <a:tcPr/>
                </a:tc>
              </a:tr>
            </a:tbl>
          </a:graphicData>
        </a:graphic>
      </p:graphicFrame>
      <p:sp>
        <p:nvSpPr>
          <p:cNvPr id="6" name="TextBox 5"/>
          <p:cNvSpPr txBox="1"/>
          <p:nvPr/>
        </p:nvSpPr>
        <p:spPr>
          <a:xfrm>
            <a:off x="457200" y="1143000"/>
            <a:ext cx="6477000" cy="369332"/>
          </a:xfrm>
          <a:prstGeom prst="rect">
            <a:avLst/>
          </a:prstGeom>
          <a:noFill/>
        </p:spPr>
        <p:txBody>
          <a:bodyPr wrap="square" rtlCol="0">
            <a:spAutoFit/>
          </a:bodyPr>
          <a:lstStyle/>
          <a:p>
            <a:r>
              <a:rPr lang="en-US" b="1" dirty="0" smtClean="0"/>
              <a:t>Table 23A-2. Financial Flows by Types of Instruments, 2007 - 08</a:t>
            </a:r>
            <a:endParaRPr lang="en-US" b="1" dirty="0"/>
          </a:p>
        </p:txBody>
      </p:sp>
      <p:sp>
        <p:nvSpPr>
          <p:cNvPr id="7" name="TextBox 6"/>
          <p:cNvSpPr txBox="1"/>
          <p:nvPr/>
        </p:nvSpPr>
        <p:spPr>
          <a:xfrm>
            <a:off x="6248400" y="1676400"/>
            <a:ext cx="2743200" cy="4524315"/>
          </a:xfrm>
          <a:prstGeom prst="rect">
            <a:avLst/>
          </a:prstGeom>
          <a:noFill/>
        </p:spPr>
        <p:txBody>
          <a:bodyPr wrap="square" rtlCol="0">
            <a:spAutoFit/>
          </a:bodyPr>
          <a:lstStyle/>
          <a:p>
            <a:pPr>
              <a:buFont typeface="Arial" pitchFamily="34" charset="0"/>
              <a:buChar char="•"/>
            </a:pPr>
            <a:r>
              <a:rPr lang="en-US" dirty="0" smtClean="0"/>
              <a:t> Currency and deposits continue to be one of the most important instruments with a share of about a fourth.</a:t>
            </a:r>
          </a:p>
          <a:p>
            <a:endParaRPr lang="en-US" dirty="0" smtClean="0"/>
          </a:p>
          <a:p>
            <a:pPr>
              <a:buFont typeface="Arial" pitchFamily="34" charset="0"/>
              <a:buChar char="•"/>
            </a:pPr>
            <a:r>
              <a:rPr lang="en-US" dirty="0" smtClean="0"/>
              <a:t> investment takes a substantial proportion with a share of mutual funds being 7.3%.</a:t>
            </a:r>
          </a:p>
          <a:p>
            <a:endParaRPr lang="en-US" dirty="0" smtClean="0"/>
          </a:p>
          <a:p>
            <a:pPr>
              <a:buFont typeface="Arial" pitchFamily="34" charset="0"/>
              <a:buChar char="•"/>
            </a:pPr>
            <a:r>
              <a:rPr lang="en-US" dirty="0" smtClean="0"/>
              <a:t> With the withdrawal of special income tax benefits for small savings their share has gone down. In fact it was ‘–</a:t>
            </a:r>
            <a:r>
              <a:rPr lang="en-US" dirty="0" err="1" smtClean="0"/>
              <a:t>ve</a:t>
            </a:r>
            <a:r>
              <a:rPr lang="en-US" dirty="0" smtClean="0"/>
              <a:t>’ in 2007-08.</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Stock Market in India</a:t>
            </a:r>
            <a:endParaRPr lang="en-US" sz="3600" b="1" dirty="0"/>
          </a:p>
        </p:txBody>
      </p:sp>
      <p:sp>
        <p:nvSpPr>
          <p:cNvPr id="3" name="Content Placeholder 2"/>
          <p:cNvSpPr>
            <a:spLocks noGrp="1"/>
          </p:cNvSpPr>
          <p:nvPr>
            <p:ph idx="1"/>
          </p:nvPr>
        </p:nvSpPr>
        <p:spPr/>
        <p:txBody>
          <a:bodyPr>
            <a:normAutofit fontScale="92500" lnSpcReduction="20000"/>
          </a:bodyPr>
          <a:lstStyle/>
          <a:p>
            <a:r>
              <a:rPr lang="en-US" dirty="0" smtClean="0"/>
              <a:t>There are 19 recognized stock exchange in India.</a:t>
            </a:r>
          </a:p>
          <a:p>
            <a:r>
              <a:rPr lang="en-US" dirty="0" smtClean="0"/>
              <a:t>Equity exchange is most active in the BSE and the NSE.</a:t>
            </a:r>
          </a:p>
          <a:p>
            <a:r>
              <a:rPr lang="en-US" dirty="0" smtClean="0"/>
              <a:t>The Securities and Exchange Board of India (SEBI) regulates and develop the securities markets.</a:t>
            </a:r>
          </a:p>
          <a:p>
            <a:r>
              <a:rPr lang="en-US" dirty="0" smtClean="0"/>
              <a:t>The stock market in India has developed remarkably particularly in recent years.</a:t>
            </a:r>
          </a:p>
          <a:p>
            <a:r>
              <a:rPr lang="en-US" dirty="0" smtClean="0"/>
              <a:t>Market capitalization as a percentage of GDP has increased from 19.4% in March 1991 to more than 100% in march 2008.</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Stock Indexes</a:t>
            </a:r>
            <a:endParaRPr lang="en-US" sz="3600" b="1"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A number of indexes are used in India. The most common are: </a:t>
            </a:r>
          </a:p>
          <a:p>
            <a:pPr marL="914400" lvl="1" indent="-514350">
              <a:buFont typeface="+mj-lt"/>
              <a:buAutoNum type="arabicPeriod"/>
            </a:pPr>
            <a:r>
              <a:rPr lang="en-US" dirty="0" err="1" smtClean="0"/>
              <a:t>Sensex</a:t>
            </a:r>
            <a:r>
              <a:rPr lang="en-US" dirty="0" smtClean="0"/>
              <a:t> for BSE. And,</a:t>
            </a:r>
          </a:p>
          <a:p>
            <a:pPr marL="914400" lvl="1" indent="-514350">
              <a:buFont typeface="+mj-lt"/>
              <a:buAutoNum type="arabicPeriod"/>
            </a:pPr>
            <a:r>
              <a:rPr lang="en-US" dirty="0" smtClean="0"/>
              <a:t>S&amp;P CNX Nifty for NSE.</a:t>
            </a:r>
          </a:p>
          <a:p>
            <a:pPr marL="514350" indent="-514350"/>
            <a:r>
              <a:rPr lang="en-US" dirty="0" err="1" smtClean="0"/>
              <a:t>Sensex</a:t>
            </a:r>
            <a:r>
              <a:rPr lang="en-US" dirty="0" smtClean="0"/>
              <a:t> is based on the stock of 30 large well established and financially sound companies such as Reliance, Tata motors, Hindustan Levers, and State Bank of India.</a:t>
            </a:r>
          </a:p>
          <a:p>
            <a:pPr marL="514350" indent="-514350"/>
            <a:r>
              <a:rPr lang="en-US" dirty="0" smtClean="0"/>
              <a:t>It was launched in 1986 with the base year as 1978-79.</a:t>
            </a:r>
          </a:p>
          <a:p>
            <a:pPr marL="514350" indent="-514350"/>
            <a:r>
              <a:rPr lang="en-US" dirty="0" smtClean="0"/>
              <a:t>Similarly, S&amp;P CNX Nifty is based on 50 well diversified stocks traded in NSE.</a:t>
            </a:r>
          </a:p>
          <a:p>
            <a:pPr marL="514350" indent="-514350"/>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Bubbles and Crashes</a:t>
            </a:r>
            <a:endParaRPr lang="en-US" sz="3600" b="1" dirty="0"/>
          </a:p>
        </p:txBody>
      </p:sp>
      <p:sp>
        <p:nvSpPr>
          <p:cNvPr id="3" name="Content Placeholder 2"/>
          <p:cNvSpPr>
            <a:spLocks noGrp="1"/>
          </p:cNvSpPr>
          <p:nvPr>
            <p:ph idx="1"/>
          </p:nvPr>
        </p:nvSpPr>
        <p:spPr/>
        <p:txBody>
          <a:bodyPr>
            <a:normAutofit fontScale="85000" lnSpcReduction="10000"/>
          </a:bodyPr>
          <a:lstStyle/>
          <a:p>
            <a:r>
              <a:rPr lang="en-US" dirty="0" smtClean="0"/>
              <a:t>Like any other stock market, Indian markets too go through ups and downs.</a:t>
            </a:r>
          </a:p>
          <a:p>
            <a:r>
              <a:rPr lang="en-US" dirty="0" smtClean="0"/>
              <a:t>But as Figure 23A-2 shows, the trend of the </a:t>
            </a:r>
            <a:r>
              <a:rPr lang="en-US" dirty="0" err="1" smtClean="0"/>
              <a:t>Sensex</a:t>
            </a:r>
            <a:r>
              <a:rPr lang="en-US" dirty="0" smtClean="0"/>
              <a:t> is distinctly upward. </a:t>
            </a:r>
          </a:p>
          <a:p>
            <a:r>
              <a:rPr lang="en-US" dirty="0" smtClean="0"/>
              <a:t>From 100 in 1978-79 the index crossed 2000 in 1992 and 5000 in 2001.</a:t>
            </a:r>
          </a:p>
          <a:p>
            <a:r>
              <a:rPr lang="en-US" dirty="0" smtClean="0"/>
              <a:t>Figure 23A-3 shows how from an index of 10000 in the early 2006, it went up to more than 20000 in the early 2008.</a:t>
            </a:r>
          </a:p>
          <a:p>
            <a:r>
              <a:rPr lang="en-US" dirty="0" smtClean="0"/>
              <a:t>But </a:t>
            </a:r>
            <a:r>
              <a:rPr lang="en-US" dirty="0" err="1" smtClean="0"/>
              <a:t>Sensex</a:t>
            </a:r>
            <a:r>
              <a:rPr lang="en-US" dirty="0" smtClean="0"/>
              <a:t> crashed to less than 8000 in late November 2008 before again recovering to some extent.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457201"/>
            <a:ext cx="8229600" cy="4648200"/>
          </a:xfrm>
          <a:prstGeom prst="rect">
            <a:avLst/>
          </a:prstGeom>
          <a:noFill/>
          <a:ln w="9525">
            <a:noFill/>
            <a:miter lim="800000"/>
            <a:headEnd/>
            <a:tailEnd/>
          </a:ln>
          <a:effectLst/>
        </p:spPr>
      </p:pic>
      <p:sp>
        <p:nvSpPr>
          <p:cNvPr id="5" name="TextBox 4"/>
          <p:cNvSpPr txBox="1"/>
          <p:nvPr/>
        </p:nvSpPr>
        <p:spPr>
          <a:xfrm>
            <a:off x="381000" y="5334000"/>
            <a:ext cx="8305800" cy="1200329"/>
          </a:xfrm>
          <a:prstGeom prst="rect">
            <a:avLst/>
          </a:prstGeom>
          <a:noFill/>
        </p:spPr>
        <p:txBody>
          <a:bodyPr wrap="square" rtlCol="0">
            <a:spAutoFit/>
          </a:bodyPr>
          <a:lstStyle/>
          <a:p>
            <a:pPr>
              <a:buFont typeface="Arial" pitchFamily="34" charset="0"/>
              <a:buChar char="•"/>
            </a:pPr>
            <a:r>
              <a:rPr lang="en-US" sz="2400" dirty="0" smtClean="0"/>
              <a:t>Figure 23A-2 shows, the trend of the </a:t>
            </a:r>
            <a:r>
              <a:rPr lang="en-US" sz="2400" dirty="0" err="1" smtClean="0"/>
              <a:t>Sensex</a:t>
            </a:r>
            <a:r>
              <a:rPr lang="en-US" sz="2400" dirty="0" smtClean="0"/>
              <a:t> is distinctly upward. </a:t>
            </a:r>
          </a:p>
          <a:p>
            <a:pPr>
              <a:buFont typeface="Arial" pitchFamily="34" charset="0"/>
              <a:buChar char="•"/>
            </a:pPr>
            <a:r>
              <a:rPr lang="en-US" sz="2400" dirty="0" smtClean="0"/>
              <a:t>From 100 in 1978-79 the index crossed 2000 in 1992 and 5000 in 2001.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304801"/>
            <a:ext cx="8229600" cy="4724400"/>
          </a:xfrm>
          <a:prstGeom prst="rect">
            <a:avLst/>
          </a:prstGeom>
          <a:noFill/>
          <a:ln w="9525">
            <a:noFill/>
            <a:miter lim="800000"/>
            <a:headEnd/>
            <a:tailEnd/>
          </a:ln>
          <a:effectLst/>
        </p:spPr>
      </p:pic>
      <p:sp>
        <p:nvSpPr>
          <p:cNvPr id="6" name="TextBox 5"/>
          <p:cNvSpPr txBox="1"/>
          <p:nvPr/>
        </p:nvSpPr>
        <p:spPr>
          <a:xfrm>
            <a:off x="381000" y="5181600"/>
            <a:ext cx="8534400" cy="1846659"/>
          </a:xfrm>
          <a:prstGeom prst="rect">
            <a:avLst/>
          </a:prstGeom>
          <a:noFill/>
        </p:spPr>
        <p:txBody>
          <a:bodyPr wrap="square" rtlCol="0">
            <a:spAutoFit/>
          </a:bodyPr>
          <a:lstStyle/>
          <a:p>
            <a:pPr>
              <a:buFont typeface="Arial" pitchFamily="34" charset="0"/>
              <a:buChar char="•"/>
            </a:pPr>
            <a:r>
              <a:rPr lang="en-US" dirty="0" smtClean="0"/>
              <a:t> </a:t>
            </a:r>
            <a:r>
              <a:rPr lang="en-US" sz="2400" dirty="0" smtClean="0"/>
              <a:t>Figure 23A-3 shows how from an index of 10000 in the early 2006, it went up to more than 20000 in the early 2008.</a:t>
            </a:r>
          </a:p>
          <a:p>
            <a:pPr>
              <a:buFont typeface="Arial" pitchFamily="34" charset="0"/>
              <a:buChar char="•"/>
            </a:pPr>
            <a:r>
              <a:rPr lang="en-US" sz="2400" dirty="0" smtClean="0"/>
              <a:t>But </a:t>
            </a:r>
            <a:r>
              <a:rPr lang="en-US" sz="2400" dirty="0" err="1" smtClean="0"/>
              <a:t>Sensex</a:t>
            </a:r>
            <a:r>
              <a:rPr lang="en-US" sz="2400" dirty="0" smtClean="0"/>
              <a:t> crashed to less than 8000 in late November 2008 before again recovering to some extent.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2800" b="1" dirty="0" smtClean="0">
                <a:latin typeface="Arial" pitchFamily="34" charset="0"/>
                <a:cs typeface="Arial" pitchFamily="34" charset="0"/>
              </a:rPr>
              <a:t>The functions of the Financial System</a:t>
            </a:r>
            <a:endParaRPr lang="en-US" sz="2800" b="1" dirty="0">
              <a:latin typeface="Arial" pitchFamily="34" charset="0"/>
              <a:cs typeface="Arial" pitchFamily="34" charset="0"/>
            </a:endParaRPr>
          </a:p>
        </p:txBody>
      </p:sp>
      <p:sp>
        <p:nvSpPr>
          <p:cNvPr id="3" name="Content Placeholder 2"/>
          <p:cNvSpPr>
            <a:spLocks noGrp="1"/>
          </p:cNvSpPr>
          <p:nvPr>
            <p:ph idx="1"/>
          </p:nvPr>
        </p:nvSpPr>
        <p:spPr>
          <a:xfrm>
            <a:off x="228600" y="838200"/>
            <a:ext cx="8686800" cy="5486400"/>
          </a:xfrm>
        </p:spPr>
        <p:txBody>
          <a:bodyPr>
            <a:normAutofit fontScale="92500"/>
          </a:bodyPr>
          <a:lstStyle/>
          <a:p>
            <a:pPr>
              <a:buNone/>
            </a:pPr>
            <a:r>
              <a:rPr lang="en-US" sz="2400" dirty="0" smtClean="0">
                <a:latin typeface="Arial" pitchFamily="34" charset="0"/>
                <a:cs typeface="Arial" pitchFamily="34" charset="0"/>
              </a:rPr>
              <a:t>The major functions are:</a:t>
            </a:r>
          </a:p>
          <a:p>
            <a:r>
              <a:rPr lang="en-US" sz="2400" dirty="0" smtClean="0">
                <a:latin typeface="Arial" pitchFamily="34" charset="0"/>
                <a:cs typeface="Arial" pitchFamily="34" charset="0"/>
              </a:rPr>
              <a:t>The financial system </a:t>
            </a:r>
            <a:r>
              <a:rPr lang="en-US" sz="2400" b="1" dirty="0" smtClean="0">
                <a:latin typeface="Arial" pitchFamily="34" charset="0"/>
                <a:cs typeface="Arial" pitchFamily="34" charset="0"/>
              </a:rPr>
              <a:t>transfers resource </a:t>
            </a:r>
            <a:r>
              <a:rPr lang="en-US" sz="2400" dirty="0" smtClean="0">
                <a:latin typeface="Arial" pitchFamily="34" charset="0"/>
                <a:cs typeface="Arial" pitchFamily="34" charset="0"/>
              </a:rPr>
              <a:t>across time, sectors, and regions.</a:t>
            </a:r>
          </a:p>
          <a:p>
            <a:pPr>
              <a:buNone/>
            </a:pPr>
            <a:r>
              <a:rPr lang="en-US" sz="2400" i="1" dirty="0" smtClean="0">
                <a:latin typeface="Arial" pitchFamily="34" charset="0"/>
                <a:cs typeface="Arial" pitchFamily="34" charset="0"/>
              </a:rPr>
              <a:t>	</a:t>
            </a:r>
            <a:r>
              <a:rPr lang="en-US" sz="2000" i="1" dirty="0" smtClean="0">
                <a:latin typeface="Arial" pitchFamily="34" charset="0"/>
                <a:cs typeface="Arial" pitchFamily="34" charset="0"/>
              </a:rPr>
              <a:t>This function allows investments to be devoted to their most productive uses rather than being bottled up where they are least needed</a:t>
            </a:r>
            <a:r>
              <a:rPr lang="en-US" sz="2000" dirty="0" smtClean="0">
                <a:latin typeface="Arial" pitchFamily="34" charset="0"/>
                <a:cs typeface="Arial" pitchFamily="34" charset="0"/>
              </a:rPr>
              <a:t>.</a:t>
            </a:r>
          </a:p>
          <a:p>
            <a:r>
              <a:rPr lang="en-US" sz="2400" dirty="0" smtClean="0">
                <a:latin typeface="Arial" pitchFamily="34" charset="0"/>
                <a:cs typeface="Arial" pitchFamily="34" charset="0"/>
              </a:rPr>
              <a:t>The financial system </a:t>
            </a:r>
            <a:r>
              <a:rPr lang="en-US" sz="2400" b="1" dirty="0" smtClean="0">
                <a:latin typeface="Arial" pitchFamily="34" charset="0"/>
                <a:cs typeface="Arial" pitchFamily="34" charset="0"/>
              </a:rPr>
              <a:t>manages risk </a:t>
            </a:r>
            <a:r>
              <a:rPr lang="en-US" sz="2400" dirty="0" smtClean="0">
                <a:latin typeface="Arial" pitchFamily="34" charset="0"/>
                <a:cs typeface="Arial" pitchFamily="34" charset="0"/>
              </a:rPr>
              <a:t>for the economy.</a:t>
            </a:r>
          </a:p>
          <a:p>
            <a:pPr>
              <a:buNone/>
            </a:pPr>
            <a:r>
              <a:rPr lang="en-US" sz="2400" dirty="0" smtClean="0">
                <a:latin typeface="Arial" pitchFamily="34" charset="0"/>
                <a:cs typeface="Arial" pitchFamily="34" charset="0"/>
              </a:rPr>
              <a:t>	</a:t>
            </a:r>
            <a:r>
              <a:rPr lang="en-US" sz="2000" i="1" dirty="0" smtClean="0">
                <a:latin typeface="Arial" pitchFamily="34" charset="0"/>
                <a:cs typeface="Arial" pitchFamily="34" charset="0"/>
              </a:rPr>
              <a:t>Risk management is like resource transfer : it moves risk from those people or sectors that most need to reduce their risks and the risks to others who are better able to weather them. </a:t>
            </a:r>
          </a:p>
          <a:p>
            <a:r>
              <a:rPr lang="en-US" sz="2400" dirty="0" smtClean="0">
                <a:latin typeface="Arial" pitchFamily="34" charset="0"/>
                <a:cs typeface="Arial" pitchFamily="34" charset="0"/>
              </a:rPr>
              <a:t>The financial system </a:t>
            </a:r>
            <a:r>
              <a:rPr lang="en-US" sz="2400" b="1" dirty="0" smtClean="0">
                <a:latin typeface="Arial" pitchFamily="34" charset="0"/>
                <a:cs typeface="Arial" pitchFamily="34" charset="0"/>
              </a:rPr>
              <a:t>pools and subdivides funds </a:t>
            </a:r>
            <a:r>
              <a:rPr lang="en-US" sz="2400" dirty="0" smtClean="0">
                <a:latin typeface="Arial" pitchFamily="34" charset="0"/>
                <a:cs typeface="Arial" pitchFamily="34" charset="0"/>
              </a:rPr>
              <a:t>depending upon the need of the individual saver or investor.</a:t>
            </a:r>
            <a:endParaRPr lang="en-US" sz="2000" dirty="0" smtClean="0">
              <a:latin typeface="Arial" pitchFamily="34" charset="0"/>
              <a:cs typeface="Arial" pitchFamily="34" charset="0"/>
            </a:endParaRPr>
          </a:p>
          <a:p>
            <a:r>
              <a:rPr lang="en-US" sz="2200" b="1" dirty="0" smtClean="0">
                <a:latin typeface="Arial" pitchFamily="34" charset="0"/>
                <a:cs typeface="Arial" pitchFamily="34" charset="0"/>
              </a:rPr>
              <a:t>Clearinghouse function</a:t>
            </a:r>
            <a:r>
              <a:rPr lang="en-US" sz="2200" dirty="0" smtClean="0">
                <a:latin typeface="Arial" pitchFamily="34" charset="0"/>
                <a:cs typeface="Arial" pitchFamily="34" charset="0"/>
              </a:rPr>
              <a:t>: it facilitates transaction between payers (purchasers) and payees (sellers). </a:t>
            </a:r>
            <a:r>
              <a:rPr lang="en-US" sz="2200" i="1" dirty="0" smtClean="0">
                <a:latin typeface="Arial" pitchFamily="34" charset="0"/>
                <a:cs typeface="Arial" pitchFamily="34" charset="0"/>
              </a:rPr>
              <a:t> </a:t>
            </a:r>
          </a:p>
          <a:p>
            <a:pPr>
              <a:buNone/>
            </a:pPr>
            <a:r>
              <a:rPr lang="en-US" sz="2200" i="1" dirty="0" smtClean="0">
                <a:latin typeface="Arial" pitchFamily="34" charset="0"/>
                <a:cs typeface="Arial" pitchFamily="34" charset="0"/>
              </a:rPr>
              <a:t>	</a:t>
            </a:r>
            <a:r>
              <a:rPr lang="en-US" sz="2000" i="1" dirty="0" smtClean="0">
                <a:latin typeface="Arial" pitchFamily="34" charset="0"/>
                <a:cs typeface="Arial" pitchFamily="34" charset="0"/>
              </a:rPr>
              <a:t>e.g., when you write a check to buy a new computer, a clearinghouse will debit your bank and credit the bank of the company selling the computer. </a:t>
            </a:r>
            <a:endParaRPr lang="en-US" sz="2400" i="1"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Autofit/>
          </a:bodyPr>
          <a:lstStyle/>
          <a:p>
            <a:r>
              <a:rPr lang="en-US" sz="2800" b="1" dirty="0" smtClean="0"/>
              <a:t>The Flow of Funds Tracks Financial Flows in the Economy</a:t>
            </a:r>
            <a:endParaRPr lang="en-US" sz="2800" b="1" dirty="0"/>
          </a:p>
        </p:txBody>
      </p:sp>
      <p:grpSp>
        <p:nvGrpSpPr>
          <p:cNvPr id="56" name="Group 55"/>
          <p:cNvGrpSpPr/>
          <p:nvPr/>
        </p:nvGrpSpPr>
        <p:grpSpPr>
          <a:xfrm>
            <a:off x="228600" y="990600"/>
            <a:ext cx="8686800" cy="5675531"/>
            <a:chOff x="228600" y="1066800"/>
            <a:chExt cx="8686800" cy="5675531"/>
          </a:xfrm>
        </p:grpSpPr>
        <p:sp>
          <p:nvSpPr>
            <p:cNvPr id="14" name="Up-Down Arrow 13"/>
            <p:cNvSpPr/>
            <p:nvPr/>
          </p:nvSpPr>
          <p:spPr>
            <a:xfrm>
              <a:off x="4419600" y="3429000"/>
              <a:ext cx="304800" cy="1216152"/>
            </a:xfrm>
            <a:prstGeom prst="upDownArrow">
              <a:avLst>
                <a:gd name="adj1" fmla="val 50000"/>
                <a:gd name="adj2" fmla="val 3989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40" name="Group 39"/>
            <p:cNvGrpSpPr/>
            <p:nvPr/>
          </p:nvGrpSpPr>
          <p:grpSpPr>
            <a:xfrm>
              <a:off x="228600" y="1066800"/>
              <a:ext cx="8686800" cy="5675531"/>
              <a:chOff x="228600" y="1066800"/>
              <a:chExt cx="8686800" cy="5675531"/>
            </a:xfrm>
          </p:grpSpPr>
          <p:sp>
            <p:nvSpPr>
              <p:cNvPr id="9" name="Flowchart: Connector 8"/>
              <p:cNvSpPr/>
              <p:nvPr/>
            </p:nvSpPr>
            <p:spPr>
              <a:xfrm>
                <a:off x="3581400" y="1524000"/>
                <a:ext cx="2057400" cy="17526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aseline="-25000" dirty="0" smtClean="0"/>
                  <a:t>Financial </a:t>
                </a:r>
              </a:p>
              <a:p>
                <a:pPr algn="ctr"/>
                <a:r>
                  <a:rPr lang="en-US" sz="2400" baseline="-25000" dirty="0" smtClean="0"/>
                  <a:t>Market </a:t>
                </a:r>
                <a:endParaRPr lang="en-US" sz="2400" baseline="-25000" dirty="0"/>
              </a:p>
            </p:txBody>
          </p:sp>
          <p:sp>
            <p:nvSpPr>
              <p:cNvPr id="11" name="Flowchart: Connector 10"/>
              <p:cNvSpPr/>
              <p:nvPr/>
            </p:nvSpPr>
            <p:spPr>
              <a:xfrm>
                <a:off x="3505200" y="4800600"/>
                <a:ext cx="2057400" cy="18288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aseline="-25000" dirty="0" smtClean="0"/>
                  <a:t>Financial</a:t>
                </a:r>
              </a:p>
              <a:p>
                <a:pPr algn="ctr"/>
                <a:r>
                  <a:rPr lang="en-US" sz="2400" baseline="-25000" dirty="0" smtClean="0"/>
                  <a:t>Intermediaries </a:t>
                </a:r>
                <a:endParaRPr lang="en-US" sz="2400" baseline="-25000" dirty="0"/>
              </a:p>
            </p:txBody>
          </p:sp>
          <p:sp>
            <p:nvSpPr>
              <p:cNvPr id="12" name="Flowchart: Decision 11"/>
              <p:cNvSpPr/>
              <p:nvPr/>
            </p:nvSpPr>
            <p:spPr>
              <a:xfrm>
                <a:off x="7010400" y="2971800"/>
                <a:ext cx="1905000" cy="1752600"/>
              </a:xfrm>
              <a:prstGeom prst="flowChartDecision">
                <a:avLst/>
              </a:prstGeom>
            </p:spPr>
            <p:style>
              <a:lnRef idx="1">
                <a:schemeClr val="accent2"/>
              </a:lnRef>
              <a:fillRef idx="1003">
                <a:schemeClr val="lt2"/>
              </a:fillRef>
              <a:effectRef idx="1">
                <a:schemeClr val="accent2"/>
              </a:effectRef>
              <a:fontRef idx="minor">
                <a:schemeClr val="dk1"/>
              </a:fontRef>
            </p:style>
            <p:txBody>
              <a:bodyPr rtlCol="0" anchor="ctr"/>
              <a:lstStyle/>
              <a:p>
                <a:pPr algn="ctr"/>
                <a:r>
                  <a:rPr lang="en-US" sz="1600" dirty="0" smtClean="0"/>
                  <a:t>Investors</a:t>
                </a:r>
                <a:endParaRPr lang="en-US" sz="1600" dirty="0"/>
              </a:p>
            </p:txBody>
          </p:sp>
          <p:sp>
            <p:nvSpPr>
              <p:cNvPr id="13" name="Flowchart: Decision 12"/>
              <p:cNvSpPr/>
              <p:nvPr/>
            </p:nvSpPr>
            <p:spPr>
              <a:xfrm>
                <a:off x="228600" y="3048000"/>
                <a:ext cx="1981200" cy="1676400"/>
              </a:xfrm>
              <a:prstGeom prst="flowChartDecision">
                <a:avLst/>
              </a:prstGeom>
            </p:spPr>
            <p:style>
              <a:lnRef idx="1">
                <a:schemeClr val="accent2"/>
              </a:lnRef>
              <a:fillRef idx="1003">
                <a:schemeClr val="lt2"/>
              </a:fillRef>
              <a:effectRef idx="1">
                <a:schemeClr val="accent2"/>
              </a:effectRef>
              <a:fontRef idx="minor">
                <a:schemeClr val="dk1"/>
              </a:fontRef>
            </p:style>
            <p:txBody>
              <a:bodyPr rtlCol="0" anchor="ctr"/>
              <a:lstStyle/>
              <a:p>
                <a:pPr algn="ctr"/>
                <a:r>
                  <a:rPr lang="en-US" sz="1600" dirty="0" smtClean="0">
                    <a:solidFill>
                      <a:schemeClr val="tx1"/>
                    </a:solidFill>
                  </a:rPr>
                  <a:t>Savers</a:t>
                </a:r>
                <a:endParaRPr lang="en-US" sz="1600" dirty="0">
                  <a:solidFill>
                    <a:schemeClr val="tx1"/>
                  </a:solidFill>
                </a:endParaRPr>
              </a:p>
            </p:txBody>
          </p:sp>
          <p:sp>
            <p:nvSpPr>
              <p:cNvPr id="15" name="Left-Up Arrow 14"/>
              <p:cNvSpPr/>
              <p:nvPr/>
            </p:nvSpPr>
            <p:spPr>
              <a:xfrm>
                <a:off x="5867400" y="4876800"/>
                <a:ext cx="2286000" cy="1143000"/>
              </a:xfrm>
              <a:prstGeom prst="leftUpArrow">
                <a:avLst>
                  <a:gd name="adj1" fmla="val 13732"/>
                  <a:gd name="adj2" fmla="val 16556"/>
                  <a:gd name="adj3" fmla="val 25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Left-Up Arrow 18"/>
              <p:cNvSpPr/>
              <p:nvPr/>
            </p:nvSpPr>
            <p:spPr>
              <a:xfrm rot="16200000">
                <a:off x="6553200" y="1295400"/>
                <a:ext cx="914400" cy="2286000"/>
              </a:xfrm>
              <a:prstGeom prst="leftUpArrow">
                <a:avLst>
                  <a:gd name="adj1" fmla="val 17200"/>
                  <a:gd name="adj2" fmla="val 16556"/>
                  <a:gd name="adj3" fmla="val 289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Left-Up Arrow 19"/>
              <p:cNvSpPr/>
              <p:nvPr/>
            </p:nvSpPr>
            <p:spPr>
              <a:xfrm rot="10800000">
                <a:off x="1066800" y="1981200"/>
                <a:ext cx="2209800" cy="990600"/>
              </a:xfrm>
              <a:prstGeom prst="leftUpArrow">
                <a:avLst>
                  <a:gd name="adj1" fmla="val 14599"/>
                  <a:gd name="adj2" fmla="val 16556"/>
                  <a:gd name="adj3" fmla="val 25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Left-Up Arrow 20"/>
              <p:cNvSpPr/>
              <p:nvPr/>
            </p:nvSpPr>
            <p:spPr>
              <a:xfrm rot="5400000">
                <a:off x="1504950" y="4248150"/>
                <a:ext cx="1257300" cy="2286000"/>
              </a:xfrm>
              <a:prstGeom prst="leftUpArrow">
                <a:avLst>
                  <a:gd name="adj1" fmla="val 14757"/>
                  <a:gd name="adj2" fmla="val 16556"/>
                  <a:gd name="adj3" fmla="val 25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TextBox 21"/>
              <p:cNvSpPr txBox="1"/>
              <p:nvPr/>
            </p:nvSpPr>
            <p:spPr>
              <a:xfrm>
                <a:off x="914400" y="1066800"/>
                <a:ext cx="2286000" cy="923330"/>
              </a:xfrm>
              <a:prstGeom prst="rect">
                <a:avLst/>
              </a:prstGeom>
              <a:noFill/>
            </p:spPr>
            <p:txBody>
              <a:bodyPr wrap="square" rtlCol="0">
                <a:spAutoFit/>
              </a:bodyPr>
              <a:lstStyle/>
              <a:p>
                <a:r>
                  <a:rPr lang="en-US" dirty="0" smtClean="0"/>
                  <a:t>Household purchase</a:t>
                </a:r>
              </a:p>
              <a:p>
                <a:r>
                  <a:rPr lang="en-US" dirty="0" smtClean="0"/>
                  <a:t>Government bond or XYZ stock</a:t>
                </a:r>
                <a:endParaRPr lang="en-US" dirty="0"/>
              </a:p>
            </p:txBody>
          </p:sp>
          <p:sp>
            <p:nvSpPr>
              <p:cNvPr id="23" name="TextBox 22"/>
              <p:cNvSpPr txBox="1"/>
              <p:nvPr/>
            </p:nvSpPr>
            <p:spPr>
              <a:xfrm>
                <a:off x="6400800" y="1219200"/>
                <a:ext cx="1981200" cy="646331"/>
              </a:xfrm>
              <a:prstGeom prst="rect">
                <a:avLst/>
              </a:prstGeom>
              <a:noFill/>
            </p:spPr>
            <p:txBody>
              <a:bodyPr wrap="square" rtlCol="0">
                <a:spAutoFit/>
              </a:bodyPr>
              <a:lstStyle/>
              <a:p>
                <a:r>
                  <a:rPr lang="en-US" dirty="0" smtClean="0"/>
                  <a:t>Firm sells bonds or has IPO of stock</a:t>
                </a:r>
                <a:endParaRPr lang="en-US" dirty="0"/>
              </a:p>
            </p:txBody>
          </p:sp>
          <p:sp>
            <p:nvSpPr>
              <p:cNvPr id="24" name="TextBox 23"/>
              <p:cNvSpPr txBox="1"/>
              <p:nvPr/>
            </p:nvSpPr>
            <p:spPr>
              <a:xfrm>
                <a:off x="5943600" y="6096000"/>
                <a:ext cx="2895600" cy="646331"/>
              </a:xfrm>
              <a:prstGeom prst="rect">
                <a:avLst/>
              </a:prstGeom>
              <a:noFill/>
            </p:spPr>
            <p:txBody>
              <a:bodyPr wrap="square" rtlCol="0">
                <a:spAutoFit/>
              </a:bodyPr>
              <a:lstStyle/>
              <a:p>
                <a:r>
                  <a:rPr lang="en-US" dirty="0" smtClean="0"/>
                  <a:t>Small business borrows from banks to invest in pizza oven</a:t>
                </a:r>
                <a:endParaRPr lang="en-US" dirty="0"/>
              </a:p>
            </p:txBody>
          </p:sp>
          <p:sp>
            <p:nvSpPr>
              <p:cNvPr id="25" name="TextBox 24"/>
              <p:cNvSpPr txBox="1"/>
              <p:nvPr/>
            </p:nvSpPr>
            <p:spPr>
              <a:xfrm>
                <a:off x="609600" y="6019800"/>
                <a:ext cx="2895599" cy="646331"/>
              </a:xfrm>
              <a:prstGeom prst="rect">
                <a:avLst/>
              </a:prstGeom>
              <a:noFill/>
            </p:spPr>
            <p:txBody>
              <a:bodyPr wrap="square" rtlCol="0">
                <a:spAutoFit/>
              </a:bodyPr>
              <a:lstStyle/>
              <a:p>
                <a:r>
                  <a:rPr lang="en-US" dirty="0" smtClean="0"/>
                  <a:t>Household deposits monthly salary into checking A/c</a:t>
                </a:r>
                <a:endParaRPr lang="en-US" dirty="0"/>
              </a:p>
            </p:txBody>
          </p:sp>
          <p:sp>
            <p:nvSpPr>
              <p:cNvPr id="26" name="TextBox 25"/>
              <p:cNvSpPr txBox="1"/>
              <p:nvPr/>
            </p:nvSpPr>
            <p:spPr>
              <a:xfrm>
                <a:off x="4953000" y="3429000"/>
                <a:ext cx="1219200" cy="1477328"/>
              </a:xfrm>
              <a:prstGeom prst="rect">
                <a:avLst/>
              </a:prstGeom>
              <a:noFill/>
            </p:spPr>
            <p:txBody>
              <a:bodyPr wrap="square" rtlCol="0">
                <a:spAutoFit/>
              </a:bodyPr>
              <a:lstStyle/>
              <a:p>
                <a:r>
                  <a:rPr lang="en-US" dirty="0" smtClean="0"/>
                  <a:t>Mutual fund buys diversified portfolio of stock </a:t>
                </a:r>
                <a:endParaRPr lang="en-US" dirty="0"/>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smtClean="0">
                <a:latin typeface="Arial" pitchFamily="34" charset="0"/>
                <a:cs typeface="Arial" pitchFamily="34" charset="0"/>
              </a:rPr>
              <a:t>Financial Assets</a:t>
            </a:r>
            <a:endParaRPr lang="en-US" sz="2800" b="1"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20000"/>
          </a:bodyPr>
          <a:lstStyle/>
          <a:p>
            <a:r>
              <a:rPr lang="en-US" b="1" i="1" dirty="0" smtClean="0">
                <a:latin typeface="Arial" pitchFamily="34" charset="0"/>
                <a:cs typeface="Arial" pitchFamily="34" charset="0"/>
              </a:rPr>
              <a:t>Financial assets</a:t>
            </a:r>
            <a:r>
              <a:rPr lang="en-US" b="1" dirty="0" smtClean="0">
                <a:latin typeface="Arial" pitchFamily="34" charset="0"/>
                <a:cs typeface="Arial" pitchFamily="34" charset="0"/>
              </a:rPr>
              <a:t> </a:t>
            </a:r>
            <a:r>
              <a:rPr lang="en-US" dirty="0" smtClean="0">
                <a:latin typeface="Arial" pitchFamily="34" charset="0"/>
                <a:cs typeface="Arial" pitchFamily="34" charset="0"/>
              </a:rPr>
              <a:t>are claims by one party against another party.</a:t>
            </a:r>
          </a:p>
          <a:p>
            <a:r>
              <a:rPr lang="en-US" dirty="0" smtClean="0">
                <a:latin typeface="Arial" pitchFamily="34" charset="0"/>
                <a:cs typeface="Arial" pitchFamily="34" charset="0"/>
              </a:rPr>
              <a:t>The major financial instruments or assets are:</a:t>
            </a:r>
          </a:p>
          <a:p>
            <a:pPr lvl="1"/>
            <a:r>
              <a:rPr lang="en-US" dirty="0" smtClean="0">
                <a:latin typeface="Arial" pitchFamily="34" charset="0"/>
                <a:cs typeface="Arial" pitchFamily="34" charset="0"/>
              </a:rPr>
              <a:t>Money</a:t>
            </a:r>
          </a:p>
          <a:p>
            <a:pPr lvl="1"/>
            <a:r>
              <a:rPr lang="en-US" dirty="0" smtClean="0">
                <a:latin typeface="Arial" pitchFamily="34" charset="0"/>
                <a:cs typeface="Arial" pitchFamily="34" charset="0"/>
              </a:rPr>
              <a:t>Saving accounts</a:t>
            </a:r>
          </a:p>
          <a:p>
            <a:pPr lvl="1"/>
            <a:r>
              <a:rPr lang="en-US" dirty="0" smtClean="0">
                <a:latin typeface="Arial" pitchFamily="34" charset="0"/>
                <a:cs typeface="Arial" pitchFamily="34" charset="0"/>
              </a:rPr>
              <a:t>Credit market instruments(e.g. mortgages, corporate </a:t>
            </a:r>
            <a:r>
              <a:rPr lang="en-US" dirty="0" smtClean="0">
                <a:latin typeface="Arial" pitchFamily="34" charset="0"/>
                <a:cs typeface="Arial" pitchFamily="34" charset="0"/>
              </a:rPr>
              <a:t>securities)</a:t>
            </a:r>
            <a:endParaRPr lang="en-US" dirty="0" smtClean="0">
              <a:latin typeface="Arial" pitchFamily="34" charset="0"/>
              <a:cs typeface="Arial" pitchFamily="34" charset="0"/>
            </a:endParaRPr>
          </a:p>
          <a:p>
            <a:pPr lvl="1"/>
            <a:r>
              <a:rPr lang="en-US" dirty="0" err="1" smtClean="0">
                <a:latin typeface="Arial" pitchFamily="34" charset="0"/>
                <a:cs typeface="Arial" pitchFamily="34" charset="0"/>
              </a:rPr>
              <a:t>Govt</a:t>
            </a:r>
            <a:r>
              <a:rPr lang="en-US" dirty="0" smtClean="0">
                <a:latin typeface="Arial" pitchFamily="34" charset="0"/>
                <a:cs typeface="Arial" pitchFamily="34" charset="0"/>
              </a:rPr>
              <a:t> stocks and bonds</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Money market funds and mutual funds</a:t>
            </a:r>
          </a:p>
          <a:p>
            <a:pPr lvl="1"/>
            <a:r>
              <a:rPr lang="en-US" dirty="0" smtClean="0">
                <a:latin typeface="Arial" pitchFamily="34" charset="0"/>
                <a:cs typeface="Arial" pitchFamily="34" charset="0"/>
              </a:rPr>
              <a:t>Pension funds</a:t>
            </a:r>
          </a:p>
          <a:p>
            <a:pPr lvl="1"/>
            <a:r>
              <a:rPr lang="en-US" dirty="0" smtClean="0">
                <a:latin typeface="Arial" pitchFamily="34" charset="0"/>
                <a:cs typeface="Arial" pitchFamily="34" charset="0"/>
              </a:rPr>
              <a:t>Financial derivatives</a:t>
            </a:r>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Arial" pitchFamily="34" charset="0"/>
                <a:cs typeface="Arial" pitchFamily="34" charset="0"/>
              </a:rPr>
              <a:t>Interest Rates</a:t>
            </a:r>
            <a:endParaRPr lang="en-US" sz="2800" b="1" dirty="0">
              <a:latin typeface="Arial" pitchFamily="34" charset="0"/>
              <a:cs typeface="Arial" pitchFamily="34" charset="0"/>
            </a:endParaRPr>
          </a:p>
        </p:txBody>
      </p:sp>
      <p:sp>
        <p:nvSpPr>
          <p:cNvPr id="3" name="Content Placeholder 2"/>
          <p:cNvSpPr>
            <a:spLocks noGrp="1"/>
          </p:cNvSpPr>
          <p:nvPr>
            <p:ph idx="1"/>
          </p:nvPr>
        </p:nvSpPr>
        <p:spPr>
          <a:xfrm>
            <a:off x="304800" y="1600200"/>
            <a:ext cx="8382000" cy="4525963"/>
          </a:xfrm>
        </p:spPr>
        <p:txBody>
          <a:bodyPr>
            <a:normAutofit/>
          </a:bodyPr>
          <a:lstStyle/>
          <a:p>
            <a:pPr algn="just">
              <a:buNone/>
            </a:pPr>
            <a:r>
              <a:rPr lang="en-US" sz="2400" dirty="0" smtClean="0">
                <a:latin typeface="Arial" pitchFamily="34" charset="0"/>
                <a:cs typeface="Arial" pitchFamily="34" charset="0"/>
              </a:rPr>
              <a:t>	</a:t>
            </a:r>
            <a:r>
              <a:rPr lang="en-US" sz="2400" i="1" dirty="0" smtClean="0">
                <a:latin typeface="Arial" pitchFamily="34" charset="0"/>
                <a:cs typeface="Arial" pitchFamily="34" charset="0"/>
              </a:rPr>
              <a:t>The interest rate is the price paid for the borrowed money. We usually calculate interest as percent per year on the amount of borrowed funds. There are many interest rates depending upon the maturity, risk, tax status, and other attributes of the loan.</a:t>
            </a:r>
          </a:p>
          <a:p>
            <a:pPr algn="just">
              <a:buNone/>
            </a:pPr>
            <a:r>
              <a:rPr lang="en-US" sz="2400" b="1" dirty="0" smtClean="0">
                <a:latin typeface="Arial" pitchFamily="34" charset="0"/>
                <a:cs typeface="Arial" pitchFamily="34" charset="0"/>
              </a:rPr>
              <a:t>How interest works:</a:t>
            </a:r>
          </a:p>
          <a:p>
            <a:pPr algn="just">
              <a:buFont typeface="Wingdings" pitchFamily="2" charset="2"/>
              <a:buChar char="§"/>
            </a:pPr>
            <a:r>
              <a:rPr lang="en-US" sz="2400" dirty="0" smtClean="0">
                <a:latin typeface="Arial" pitchFamily="34" charset="0"/>
                <a:cs typeface="Arial" pitchFamily="34" charset="0"/>
              </a:rPr>
              <a:t>Suppose you deposit Rs. 2000 in a saving A/c. at your local bank, where the interest rate on saving A/c. is 4% per year. At the end of 1 year the bank will have paid Rs. 80 in interest into your A/c., so the A/c. will now be worth Rs. 2080.</a:t>
            </a:r>
          </a:p>
          <a:p>
            <a:pPr algn="just">
              <a:buFont typeface="Wingdings" pitchFamily="2" charset="2"/>
              <a:buChar char="§"/>
            </a:pP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2400" b="1" dirty="0" smtClean="0">
                <a:latin typeface="Arial" pitchFamily="34" charset="0"/>
                <a:cs typeface="Arial" pitchFamily="34" charset="0"/>
              </a:rPr>
              <a:t>The Evolution of Money</a:t>
            </a:r>
            <a:endParaRPr lang="en-US" sz="2400" b="1" dirty="0">
              <a:latin typeface="Arial" pitchFamily="34" charset="0"/>
              <a:cs typeface="Arial" pitchFamily="34" charset="0"/>
            </a:endParaRPr>
          </a:p>
        </p:txBody>
      </p:sp>
      <p:sp>
        <p:nvSpPr>
          <p:cNvPr id="3" name="Content Placeholder 2"/>
          <p:cNvSpPr>
            <a:spLocks noGrp="1"/>
          </p:cNvSpPr>
          <p:nvPr>
            <p:ph idx="1"/>
          </p:nvPr>
        </p:nvSpPr>
        <p:spPr>
          <a:xfrm>
            <a:off x="0" y="533400"/>
            <a:ext cx="9144000" cy="6324600"/>
          </a:xfrm>
        </p:spPr>
        <p:txBody>
          <a:bodyPr>
            <a:noAutofit/>
          </a:bodyPr>
          <a:lstStyle/>
          <a:p>
            <a:pPr algn="just">
              <a:buNone/>
            </a:pPr>
            <a:r>
              <a:rPr lang="en-US" sz="1600" b="1" dirty="0" smtClean="0">
                <a:latin typeface="Arial" pitchFamily="34" charset="0"/>
                <a:cs typeface="Arial" pitchFamily="34" charset="0"/>
              </a:rPr>
              <a:t>What is money?</a:t>
            </a:r>
          </a:p>
          <a:p>
            <a:pPr algn="just">
              <a:buNone/>
            </a:pPr>
            <a:r>
              <a:rPr lang="en-US" sz="1600" dirty="0" smtClean="0">
                <a:solidFill>
                  <a:srgbClr val="0070C0"/>
                </a:solidFill>
                <a:latin typeface="Arial" pitchFamily="34" charset="0"/>
                <a:cs typeface="Arial" pitchFamily="34" charset="0"/>
              </a:rPr>
              <a:t>	</a:t>
            </a:r>
            <a:r>
              <a:rPr lang="en-US" sz="1600" i="1" dirty="0" smtClean="0">
                <a:solidFill>
                  <a:srgbClr val="0070C0"/>
                </a:solidFill>
                <a:latin typeface="Arial" pitchFamily="34" charset="0"/>
                <a:cs typeface="Arial" pitchFamily="34" charset="0"/>
              </a:rPr>
              <a:t>Simply, money is anything that serves as a commonly accepted medium of exchange.</a:t>
            </a:r>
          </a:p>
          <a:p>
            <a:pPr algn="just">
              <a:buNone/>
            </a:pPr>
            <a:r>
              <a:rPr lang="en-US" sz="1600" b="1" dirty="0" smtClean="0">
                <a:latin typeface="Arial" pitchFamily="34" charset="0"/>
                <a:cs typeface="Arial" pitchFamily="34" charset="0"/>
              </a:rPr>
              <a:t>The history of money:</a:t>
            </a:r>
            <a:r>
              <a:rPr lang="en-US" sz="1600" b="1" i="1" dirty="0" smtClean="0">
                <a:solidFill>
                  <a:srgbClr val="0070C0"/>
                </a:solidFill>
                <a:latin typeface="Arial" pitchFamily="34" charset="0"/>
                <a:cs typeface="Arial" pitchFamily="34" charset="0"/>
              </a:rPr>
              <a:t>  </a:t>
            </a:r>
            <a:r>
              <a:rPr lang="en-US" sz="1600" i="1" dirty="0" smtClean="0">
                <a:latin typeface="Arial" pitchFamily="34" charset="0"/>
                <a:cs typeface="Arial" pitchFamily="34" charset="0"/>
              </a:rPr>
              <a:t>Money has a long and fascinating history.</a:t>
            </a:r>
          </a:p>
          <a:p>
            <a:pPr algn="just">
              <a:buNone/>
            </a:pPr>
            <a:r>
              <a:rPr lang="en-US" sz="1600" b="1" i="1" dirty="0" smtClean="0">
                <a:latin typeface="Arial" pitchFamily="34" charset="0"/>
                <a:cs typeface="Arial" pitchFamily="34" charset="0"/>
              </a:rPr>
              <a:t>Barter</a:t>
            </a:r>
            <a:r>
              <a:rPr lang="en-US" sz="1600" i="1" dirty="0" smtClean="0">
                <a:latin typeface="Arial" pitchFamily="34" charset="0"/>
                <a:cs typeface="Arial" pitchFamily="34" charset="0"/>
              </a:rPr>
              <a:t>: Exchange of goods for another goods. </a:t>
            </a:r>
            <a:r>
              <a:rPr lang="en-US" sz="1600" dirty="0" smtClean="0">
                <a:latin typeface="Arial" pitchFamily="34" charset="0"/>
                <a:cs typeface="Arial" pitchFamily="34" charset="0"/>
              </a:rPr>
              <a:t>This system was used for centuries, before the invention of money.</a:t>
            </a:r>
            <a:endParaRPr lang="en-US" sz="1600" i="1" dirty="0" smtClean="0">
              <a:latin typeface="Arial" pitchFamily="34" charset="0"/>
              <a:cs typeface="Arial" pitchFamily="34" charset="0"/>
            </a:endParaRPr>
          </a:p>
          <a:p>
            <a:pPr algn="just">
              <a:buNone/>
            </a:pPr>
            <a:r>
              <a:rPr lang="en-US" sz="1600" b="1" dirty="0" smtClean="0">
                <a:latin typeface="Arial" pitchFamily="34" charset="0"/>
                <a:cs typeface="Arial" pitchFamily="34" charset="0"/>
              </a:rPr>
              <a:t>Difficulties in barter systems</a:t>
            </a:r>
          </a:p>
          <a:p>
            <a:pPr marL="514350" indent="-514350" algn="just">
              <a:buNone/>
            </a:pPr>
            <a:r>
              <a:rPr lang="en-US" sz="1600" b="1" dirty="0" smtClean="0">
                <a:latin typeface="Arial" pitchFamily="34" charset="0"/>
                <a:cs typeface="Arial" pitchFamily="34" charset="0"/>
              </a:rPr>
              <a:t>1. </a:t>
            </a:r>
            <a:r>
              <a:rPr lang="en-US" sz="1600" dirty="0" smtClean="0">
                <a:latin typeface="Arial" pitchFamily="34" charset="0"/>
                <a:cs typeface="Arial" pitchFamily="34" charset="0"/>
              </a:rPr>
              <a:t>Need for presence of double coincidence of wants:</a:t>
            </a:r>
          </a:p>
          <a:p>
            <a:pPr marL="514350" indent="-514350" algn="just">
              <a:buNone/>
            </a:pPr>
            <a:r>
              <a:rPr lang="en-US" sz="1600" dirty="0" smtClean="0">
                <a:latin typeface="Arial" pitchFamily="34" charset="0"/>
                <a:cs typeface="Arial" pitchFamily="34" charset="0"/>
              </a:rPr>
              <a:t>	For barter to occur between two people, both would need to have what the other wants.</a:t>
            </a:r>
          </a:p>
          <a:p>
            <a:pPr marL="514350" indent="-514350" algn="just">
              <a:buNone/>
            </a:pPr>
            <a:r>
              <a:rPr lang="en-US" sz="1600" b="1" dirty="0" smtClean="0">
                <a:latin typeface="Arial" pitchFamily="34" charset="0"/>
                <a:cs typeface="Arial" pitchFamily="34" charset="0"/>
              </a:rPr>
              <a:t>2.</a:t>
            </a:r>
            <a:r>
              <a:rPr lang="en-US" sz="1600" dirty="0" smtClean="0">
                <a:latin typeface="Arial" pitchFamily="34" charset="0"/>
                <a:cs typeface="Arial" pitchFamily="34" charset="0"/>
              </a:rPr>
              <a:t> Absence of common measure of value:</a:t>
            </a:r>
          </a:p>
          <a:p>
            <a:pPr marL="514350" indent="-514350" algn="just">
              <a:buNone/>
            </a:pPr>
            <a:r>
              <a:rPr lang="en-US" sz="1600" dirty="0" smtClean="0">
                <a:latin typeface="Arial" pitchFamily="34" charset="0"/>
                <a:cs typeface="Arial" pitchFamily="34" charset="0"/>
              </a:rPr>
              <a:t>	In a monetary economy, money plays the role of a measure of value of all goods, so their values can be measured against each other; this role may be absent in a barter economy.</a:t>
            </a:r>
          </a:p>
          <a:p>
            <a:pPr marL="514350" indent="-514350" algn="just">
              <a:buNone/>
            </a:pPr>
            <a:r>
              <a:rPr lang="en-US" sz="1600" b="1" dirty="0" smtClean="0">
                <a:latin typeface="Arial" pitchFamily="34" charset="0"/>
                <a:cs typeface="Arial" pitchFamily="34" charset="0"/>
              </a:rPr>
              <a:t>3. </a:t>
            </a:r>
            <a:r>
              <a:rPr lang="en-US" sz="1600" dirty="0" smtClean="0">
                <a:latin typeface="Arial" pitchFamily="34" charset="0"/>
                <a:cs typeface="Arial" pitchFamily="34" charset="0"/>
              </a:rPr>
              <a:t>Indivisibility of certain goods:</a:t>
            </a:r>
          </a:p>
          <a:p>
            <a:pPr marL="514350" indent="-514350" algn="just">
              <a:buNone/>
            </a:pPr>
            <a:r>
              <a:rPr lang="en-US" sz="1600" dirty="0" smtClean="0">
                <a:latin typeface="Arial" pitchFamily="34" charset="0"/>
                <a:cs typeface="Arial" pitchFamily="34" charset="0"/>
              </a:rPr>
              <a:t>	If a person wants to buy a certain amount of another's goods, but only has for payment one indivisible unit of another good which is worth more than what the person wants to obtain, a barter transaction cannot occur.</a:t>
            </a:r>
          </a:p>
          <a:p>
            <a:pPr marL="514350" indent="-514350" algn="just">
              <a:buNone/>
            </a:pPr>
            <a:r>
              <a:rPr lang="en-US" sz="1600" b="1" dirty="0" smtClean="0">
                <a:latin typeface="Arial" pitchFamily="34" charset="0"/>
                <a:cs typeface="Arial" pitchFamily="34" charset="0"/>
              </a:rPr>
              <a:t>4.</a:t>
            </a:r>
            <a:r>
              <a:rPr lang="en-US" sz="1600" dirty="0" smtClean="0">
                <a:latin typeface="Arial" pitchFamily="34" charset="0"/>
                <a:cs typeface="Arial" pitchFamily="34" charset="0"/>
              </a:rPr>
              <a:t> Lack of standards for deferred payments:</a:t>
            </a:r>
          </a:p>
          <a:p>
            <a:pPr marL="514350" indent="-514350" algn="just">
              <a:buNone/>
            </a:pPr>
            <a:r>
              <a:rPr lang="en-US" sz="1600" dirty="0" smtClean="0">
                <a:latin typeface="Arial" pitchFamily="34" charset="0"/>
                <a:cs typeface="Arial" pitchFamily="34" charset="0"/>
              </a:rPr>
              <a:t>	This is related to the absence of a common measure of value, although if the debt is denominated in units of the good that will eventually be used in payment, it is not a problem.</a:t>
            </a:r>
          </a:p>
          <a:p>
            <a:pPr marL="514350" indent="-514350" algn="just">
              <a:buNone/>
            </a:pPr>
            <a:r>
              <a:rPr lang="en-US" sz="1600" b="1" dirty="0" smtClean="0">
                <a:latin typeface="Arial" pitchFamily="34" charset="0"/>
                <a:cs typeface="Arial" pitchFamily="34" charset="0"/>
              </a:rPr>
              <a:t>5.</a:t>
            </a:r>
            <a:r>
              <a:rPr lang="en-US" sz="1600" dirty="0" smtClean="0">
                <a:latin typeface="Arial" pitchFamily="34" charset="0"/>
                <a:cs typeface="Arial" pitchFamily="34" charset="0"/>
              </a:rPr>
              <a:t> Difficulty in storing wealth:</a:t>
            </a:r>
          </a:p>
          <a:p>
            <a:pPr marL="514350" indent="-514350" algn="just">
              <a:buNone/>
            </a:pPr>
            <a:r>
              <a:rPr lang="en-US" sz="1600" dirty="0" smtClean="0">
                <a:latin typeface="Arial" pitchFamily="34" charset="0"/>
                <a:cs typeface="Arial" pitchFamily="34" charset="0"/>
              </a:rPr>
              <a:t>	If a society relies exclusively on perishable goods, storing wealth for the future may be impractical. However, some barter economies rely on durable goods like pigs or cattle for this purpose.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t>Commodity Money</a:t>
            </a:r>
            <a:endParaRPr lang="en-US" sz="3200" b="1" dirty="0"/>
          </a:p>
        </p:txBody>
      </p:sp>
      <p:sp>
        <p:nvSpPr>
          <p:cNvPr id="3" name="Content Placeholder 2"/>
          <p:cNvSpPr>
            <a:spLocks noGrp="1"/>
          </p:cNvSpPr>
          <p:nvPr>
            <p:ph idx="1"/>
          </p:nvPr>
        </p:nvSpPr>
        <p:spPr>
          <a:xfrm>
            <a:off x="304800" y="1219200"/>
            <a:ext cx="8610600" cy="5410200"/>
          </a:xfrm>
        </p:spPr>
        <p:txBody>
          <a:bodyPr>
            <a:normAutofit/>
          </a:bodyPr>
          <a:lstStyle/>
          <a:p>
            <a:pPr algn="just">
              <a:buNone/>
            </a:pPr>
            <a:r>
              <a:rPr lang="en-US" sz="3000" dirty="0" smtClean="0">
                <a:latin typeface="Arial" pitchFamily="34" charset="0"/>
                <a:cs typeface="Arial" pitchFamily="34" charset="0"/>
              </a:rPr>
              <a:t>Money as a medium of exchange first came into human history in the form of commodities. i.e., a great variety of items (e.g. cattle, olive oil, beer or wine, copper, iron, gold, silver, etc.) have served as money. </a:t>
            </a:r>
          </a:p>
          <a:p>
            <a:pPr lvl="1" algn="just">
              <a:buFont typeface="Wingdings" pitchFamily="2" charset="2"/>
              <a:buChar char="§"/>
            </a:pPr>
            <a:r>
              <a:rPr lang="en-US" sz="2600" dirty="0" smtClean="0">
                <a:latin typeface="Arial" pitchFamily="34" charset="0"/>
                <a:cs typeface="Arial" pitchFamily="34" charset="0"/>
              </a:rPr>
              <a:t>By the eighteenth century commodity money was almost exclusively limited to metals like </a:t>
            </a:r>
            <a:r>
              <a:rPr lang="en-US" sz="2600" dirty="0" smtClean="0">
                <a:solidFill>
                  <a:schemeClr val="tx2">
                    <a:lumMod val="60000"/>
                    <a:lumOff val="40000"/>
                  </a:schemeClr>
                </a:solidFill>
                <a:latin typeface="Arial" pitchFamily="34" charset="0"/>
                <a:cs typeface="Arial" pitchFamily="34" charset="0"/>
              </a:rPr>
              <a:t>silver and gold.</a:t>
            </a:r>
          </a:p>
          <a:p>
            <a:pPr lvl="1" algn="just">
              <a:buFont typeface="Wingdings" pitchFamily="2" charset="2"/>
              <a:buChar char="§"/>
            </a:pPr>
            <a:r>
              <a:rPr lang="en-US" sz="2600" dirty="0" smtClean="0">
                <a:latin typeface="Arial" pitchFamily="34" charset="0"/>
                <a:cs typeface="Arial" pitchFamily="34" charset="0"/>
              </a:rPr>
              <a:t>These forms of money had </a:t>
            </a:r>
            <a:r>
              <a:rPr lang="en-US" sz="2600" i="1" dirty="0" smtClean="0">
                <a:solidFill>
                  <a:schemeClr val="accent6">
                    <a:lumMod val="75000"/>
                  </a:schemeClr>
                </a:solidFill>
                <a:latin typeface="Arial" pitchFamily="34" charset="0"/>
                <a:cs typeface="Arial" pitchFamily="34" charset="0"/>
              </a:rPr>
              <a:t>intrinsic value</a:t>
            </a:r>
            <a:r>
              <a:rPr lang="en-US" sz="2600" dirty="0" smtClean="0">
                <a:latin typeface="Arial" pitchFamily="34" charset="0"/>
                <a:cs typeface="Arial" pitchFamily="34" charset="0"/>
              </a:rPr>
              <a:t>, meaning that they had use value in themselves.</a:t>
            </a:r>
          </a:p>
          <a:p>
            <a:pPr lvl="1" algn="just">
              <a:buFont typeface="Wingdings" pitchFamily="2" charset="2"/>
              <a:buChar char="§"/>
            </a:pPr>
            <a:r>
              <a:rPr lang="en-US" sz="2600" dirty="0" smtClean="0">
                <a:latin typeface="Arial" pitchFamily="34" charset="0"/>
                <a:cs typeface="Arial" pitchFamily="34" charset="0"/>
              </a:rPr>
              <a:t>But metallic money has shortcoming because they are </a:t>
            </a:r>
            <a:r>
              <a:rPr lang="en-US" sz="2600" dirty="0" smtClean="0">
                <a:solidFill>
                  <a:schemeClr val="tx2">
                    <a:lumMod val="60000"/>
                    <a:lumOff val="40000"/>
                  </a:schemeClr>
                </a:solidFill>
                <a:latin typeface="Arial" pitchFamily="34" charset="0"/>
                <a:cs typeface="Arial" pitchFamily="34" charset="0"/>
              </a:rPr>
              <a:t>scarce.</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200" b="1" dirty="0" smtClean="0">
                <a:latin typeface="Arial" pitchFamily="34" charset="0"/>
                <a:cs typeface="Arial" pitchFamily="34" charset="0"/>
              </a:rPr>
              <a:t>Modern Money</a:t>
            </a:r>
            <a:endParaRPr lang="en-US" sz="3200" b="1" dirty="0">
              <a:latin typeface="Arial" pitchFamily="34" charset="0"/>
              <a:cs typeface="Arial" pitchFamily="34" charset="0"/>
            </a:endParaRPr>
          </a:p>
        </p:txBody>
      </p:sp>
      <p:sp>
        <p:nvSpPr>
          <p:cNvPr id="3" name="Content Placeholder 2"/>
          <p:cNvSpPr>
            <a:spLocks noGrp="1"/>
          </p:cNvSpPr>
          <p:nvPr>
            <p:ph idx="1"/>
          </p:nvPr>
        </p:nvSpPr>
        <p:spPr>
          <a:xfrm>
            <a:off x="228600" y="838200"/>
            <a:ext cx="8686800" cy="6019800"/>
          </a:xfrm>
        </p:spPr>
        <p:txBody>
          <a:bodyPr>
            <a:noAutofit/>
          </a:bodyPr>
          <a:lstStyle/>
          <a:p>
            <a:pPr algn="just">
              <a:buNone/>
            </a:pPr>
            <a:r>
              <a:rPr lang="en-US" sz="2400" dirty="0" smtClean="0">
                <a:latin typeface="Arial" pitchFamily="34" charset="0"/>
                <a:cs typeface="Arial" pitchFamily="34" charset="0"/>
              </a:rPr>
              <a:t>Modern money is essentially a token - an abstraction. Paper currency is the most common type of physical money today.</a:t>
            </a:r>
          </a:p>
          <a:p>
            <a:pPr algn="just"/>
            <a:r>
              <a:rPr lang="en-US" sz="2400" b="1" dirty="0" smtClean="0">
                <a:latin typeface="Arial" pitchFamily="34" charset="0"/>
                <a:cs typeface="Arial" pitchFamily="34" charset="0"/>
              </a:rPr>
              <a:t>Fiat money</a:t>
            </a:r>
            <a:r>
              <a:rPr lang="en-US" sz="2400" dirty="0" smtClean="0">
                <a:latin typeface="Arial" pitchFamily="34" charset="0"/>
                <a:cs typeface="Arial" pitchFamily="34" charset="0"/>
              </a:rPr>
              <a:t>: </a:t>
            </a:r>
          </a:p>
          <a:p>
            <a:pPr lvl="1" algn="just"/>
            <a:r>
              <a:rPr lang="en-US" sz="2400" dirty="0" smtClean="0">
                <a:latin typeface="Arial" pitchFamily="34" charset="0"/>
                <a:cs typeface="Arial" pitchFamily="34" charset="0"/>
              </a:rPr>
              <a:t>Money which has </a:t>
            </a:r>
            <a:r>
              <a:rPr lang="en-US" sz="2400" dirty="0" smtClean="0">
                <a:solidFill>
                  <a:srgbClr val="FF0000"/>
                </a:solidFill>
                <a:latin typeface="Arial" pitchFamily="34" charset="0"/>
                <a:cs typeface="Arial" pitchFamily="34" charset="0"/>
              </a:rPr>
              <a:t>no intrinsic value </a:t>
            </a:r>
            <a:r>
              <a:rPr lang="en-US" sz="2400" dirty="0" smtClean="0">
                <a:latin typeface="Arial" pitchFamily="34" charset="0"/>
                <a:cs typeface="Arial" pitchFamily="34" charset="0"/>
              </a:rPr>
              <a:t>and cannot be redeemed for specie or any commodity, but is made legal tender through government decree. </a:t>
            </a:r>
          </a:p>
          <a:p>
            <a:pPr lvl="1" algn="just"/>
            <a:r>
              <a:rPr lang="en-US" sz="2400" dirty="0" smtClean="0">
                <a:latin typeface="Arial" pitchFamily="34" charset="0"/>
                <a:cs typeface="Arial" pitchFamily="34" charset="0"/>
              </a:rPr>
              <a:t>All modern paper currencies are fiat money, as are most modern coins. </a:t>
            </a:r>
          </a:p>
          <a:p>
            <a:pPr algn="just"/>
            <a:r>
              <a:rPr lang="en-US" sz="2400" b="1" dirty="0" smtClean="0">
                <a:latin typeface="Arial" pitchFamily="34" charset="0"/>
                <a:cs typeface="Arial" pitchFamily="34" charset="0"/>
              </a:rPr>
              <a:t>Modern forms of money:</a:t>
            </a:r>
            <a:endParaRPr lang="en-US" sz="2400" dirty="0" smtClean="0">
              <a:latin typeface="Arial" pitchFamily="34" charset="0"/>
              <a:cs typeface="Arial" pitchFamily="34" charset="0"/>
            </a:endParaRPr>
          </a:p>
          <a:p>
            <a:pPr lvl="1" algn="just"/>
            <a:r>
              <a:rPr lang="en-US" sz="2400" dirty="0" smtClean="0">
                <a:latin typeface="Arial" pitchFamily="34" charset="0"/>
                <a:cs typeface="Arial" pitchFamily="34" charset="0"/>
              </a:rPr>
              <a:t>When using money anonymously, the most common methods are either </a:t>
            </a:r>
            <a:r>
              <a:rPr lang="en-US" sz="2400" dirty="0" smtClean="0">
                <a:solidFill>
                  <a:srgbClr val="FF0000"/>
                </a:solidFill>
                <a:latin typeface="Arial" pitchFamily="34" charset="0"/>
                <a:cs typeface="Arial" pitchFamily="34" charset="0"/>
              </a:rPr>
              <a:t>coins or banknotes/paper money. </a:t>
            </a:r>
          </a:p>
          <a:p>
            <a:pPr lvl="1" algn="just"/>
            <a:r>
              <a:rPr lang="en-US" sz="2400" dirty="0" smtClean="0">
                <a:latin typeface="Arial" pitchFamily="34" charset="0"/>
                <a:cs typeface="Arial" pitchFamily="34" charset="0"/>
              </a:rPr>
              <a:t>When using money substitutes in such a way as to leave a financial record of the transaction, the most common methods are </a:t>
            </a:r>
            <a:r>
              <a:rPr lang="en-US" sz="2400" dirty="0" err="1" smtClean="0">
                <a:solidFill>
                  <a:srgbClr val="FF0000"/>
                </a:solidFill>
                <a:latin typeface="Arial" pitchFamily="34" charset="0"/>
                <a:cs typeface="Arial" pitchFamily="34" charset="0"/>
              </a:rPr>
              <a:t>cheques</a:t>
            </a:r>
            <a:r>
              <a:rPr lang="en-US" sz="2400" dirty="0" smtClean="0">
                <a:solidFill>
                  <a:srgbClr val="FF0000"/>
                </a:solidFill>
                <a:latin typeface="Arial" pitchFamily="34" charset="0"/>
                <a:cs typeface="Arial" pitchFamily="34" charset="0"/>
              </a:rPr>
              <a:t>, debit cards, credit cards, and digital money. </a:t>
            </a:r>
          </a:p>
          <a:p>
            <a:pPr algn="just"/>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949</TotalTime>
  <Words>1781</Words>
  <Application>Microsoft Office PowerPoint</Application>
  <PresentationFormat>On-screen Show (4:3)</PresentationFormat>
  <Paragraphs>263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Money and the Financial System</vt:lpstr>
      <vt:lpstr>The Modern Financial System</vt:lpstr>
      <vt:lpstr>The functions of the Financial System</vt:lpstr>
      <vt:lpstr>The Flow of Funds Tracks Financial Flows in the Economy</vt:lpstr>
      <vt:lpstr>Financial Assets</vt:lpstr>
      <vt:lpstr>Interest Rates</vt:lpstr>
      <vt:lpstr>The Evolution of Money</vt:lpstr>
      <vt:lpstr>Commodity Money</vt:lpstr>
      <vt:lpstr>Modern Money</vt:lpstr>
      <vt:lpstr>Components of money supply in India</vt:lpstr>
      <vt:lpstr>Money supply per unit of GDP</vt:lpstr>
      <vt:lpstr>Efficient Markets and Random Walk</vt:lpstr>
      <vt:lpstr>Rational for the Efficient-Market View</vt:lpstr>
      <vt:lpstr>A Random Walk</vt:lpstr>
      <vt:lpstr>Slide 15</vt:lpstr>
      <vt:lpstr>INDIA’S FINANCIAL INSTITUTION</vt:lpstr>
      <vt:lpstr>Commercial Banks</vt:lpstr>
      <vt:lpstr>Slide 18</vt:lpstr>
      <vt:lpstr>RRBs</vt:lpstr>
      <vt:lpstr>Co-operative Banks</vt:lpstr>
      <vt:lpstr>Non-bank Financial Companies (NBFCs)</vt:lpstr>
      <vt:lpstr>Development Finance institutions (DFIs) </vt:lpstr>
      <vt:lpstr>Insurance Sector</vt:lpstr>
      <vt:lpstr>Financial Flows by Types of Instruments</vt:lpstr>
      <vt:lpstr>Stock Market in India</vt:lpstr>
      <vt:lpstr>Stock Indexes</vt:lpstr>
      <vt:lpstr>Bubbles and Crashes</vt:lpstr>
      <vt:lpstr>Slide 28</vt:lpstr>
      <vt:lpstr>Slide 29</vt:lpstr>
    </vt:vector>
  </TitlesOfParts>
  <Company>student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and the Financial System</dc:title>
  <dc:creator>User</dc:creator>
  <cp:lastModifiedBy>HSS10</cp:lastModifiedBy>
  <cp:revision>150</cp:revision>
  <dcterms:created xsi:type="dcterms:W3CDTF">2010-10-06T16:59:32Z</dcterms:created>
  <dcterms:modified xsi:type="dcterms:W3CDTF">2015-10-26T05:13:38Z</dcterms:modified>
</cp:coreProperties>
</file>