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97" r:id="rId3"/>
    <p:sldId id="313" r:id="rId4"/>
    <p:sldId id="289" r:id="rId5"/>
    <p:sldId id="298" r:id="rId6"/>
    <p:sldId id="303" r:id="rId7"/>
    <p:sldId id="304" r:id="rId8"/>
    <p:sldId id="305" r:id="rId9"/>
    <p:sldId id="306" r:id="rId10"/>
    <p:sldId id="307" r:id="rId11"/>
    <p:sldId id="308" r:id="rId12"/>
    <p:sldId id="300" r:id="rId13"/>
    <p:sldId id="301" r:id="rId14"/>
    <p:sldId id="302" r:id="rId15"/>
    <p:sldId id="309" r:id="rId16"/>
    <p:sldId id="293" r:id="rId17"/>
    <p:sldId id="310" r:id="rId18"/>
    <p:sldId id="299" r:id="rId19"/>
    <p:sldId id="288" r:id="rId20"/>
    <p:sldId id="263" r:id="rId21"/>
    <p:sldId id="272" r:id="rId22"/>
    <p:sldId id="274" r:id="rId23"/>
    <p:sldId id="311" r:id="rId24"/>
    <p:sldId id="276" r:id="rId25"/>
    <p:sldId id="279" r:id="rId26"/>
    <p:sldId id="280" r:id="rId27"/>
    <p:sldId id="319" r:id="rId28"/>
    <p:sldId id="320" r:id="rId29"/>
    <p:sldId id="321" r:id="rId30"/>
    <p:sldId id="322" r:id="rId31"/>
    <p:sldId id="323" r:id="rId32"/>
    <p:sldId id="324" r:id="rId33"/>
    <p:sldId id="325" r:id="rId34"/>
    <p:sldId id="326" r:id="rId35"/>
    <p:sldId id="327" r:id="rId36"/>
    <p:sldId id="329" r:id="rId37"/>
    <p:sldId id="330" r:id="rId38"/>
    <p:sldId id="328" r:id="rId39"/>
    <p:sldId id="331" r:id="rId40"/>
    <p:sldId id="332" r:id="rId41"/>
    <p:sldId id="312" r:id="rId42"/>
    <p:sldId id="333" r:id="rId43"/>
    <p:sldId id="314" r:id="rId44"/>
    <p:sldId id="334"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16" r:id="rId59"/>
    <p:sldId id="317" r:id="rId60"/>
    <p:sldId id="31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2B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0EAF4-B100-48E5-90A6-1407A3710058}" type="datetimeFigureOut">
              <a:rPr lang="en-US" smtClean="0"/>
              <a:pPr/>
              <a:t>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5B9A3-D76A-4368-AF50-C95579F12A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217F7-5FFD-42B4-8F20-9AC26BEAB754}" type="slidenum">
              <a:rPr lang="en-US"/>
              <a:pPr/>
              <a:t>4</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66A18-FFAC-44B3-8130-05D18B8047D5}" type="slidenum">
              <a:rPr lang="en-US"/>
              <a:pPr/>
              <a:t>25</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7F02A-BA9B-4C08-B061-D1943DC30CB4}" type="slidenum">
              <a:rPr lang="en-US"/>
              <a:pPr/>
              <a:t>26</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Ro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xfrm>
            <a:off x="1150938" y="692150"/>
            <a:ext cx="4556125" cy="3416300"/>
          </a:xfrm>
          <a:ln cap="flat"/>
        </p:spPr>
      </p:sp>
      <p:sp>
        <p:nvSpPr>
          <p:cNvPr id="4301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Ro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xfrm>
            <a:off x="1150938" y="692150"/>
            <a:ext cx="4556125" cy="3416300"/>
          </a:xfrm>
          <a:ln cap="flat"/>
        </p:spPr>
      </p:sp>
      <p:sp>
        <p:nvSpPr>
          <p:cNvPr id="4505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xfrm>
            <a:off x="1150938" y="692150"/>
            <a:ext cx="4556125" cy="3416300"/>
          </a:xfrm>
          <a:ln cap="flat"/>
        </p:spPr>
      </p:sp>
      <p:sp>
        <p:nvSpPr>
          <p:cNvPr id="4710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Rot="1" noChangeArrowheads="1" noTextEdit="1"/>
          </p:cNvSpPr>
          <p:nvPr>
            <p:ph type="sldImg"/>
          </p:nvPr>
        </p:nvSpPr>
        <p:spPr>
          <a:xfrm>
            <a:off x="1150938" y="692150"/>
            <a:ext cx="4556125" cy="3416300"/>
          </a:xfrm>
          <a:ln cap="flat"/>
        </p:spPr>
      </p:sp>
      <p:sp>
        <p:nvSpPr>
          <p:cNvPr id="4813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xfrm>
            <a:off x="1150938" y="692150"/>
            <a:ext cx="4556125" cy="3416300"/>
          </a:xfrm>
          <a:ln cap="flat"/>
        </p:spPr>
      </p:sp>
      <p:sp>
        <p:nvSpPr>
          <p:cNvPr id="4915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50EBC-C5DA-44EC-A308-D3B554BE5C63}" type="slidenum">
              <a:rPr lang="en-US"/>
              <a:pPr/>
              <a:t>8</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The horizontal axis of the graph measures number of homes provided electricity.  The vertical axis measures the average total cost of providing electricity per home.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xfrm>
            <a:off x="1150938" y="692150"/>
            <a:ext cx="4556125" cy="3416300"/>
          </a:xfrm>
          <a:ln cap="flat"/>
        </p:spPr>
      </p:sp>
      <p:sp>
        <p:nvSpPr>
          <p:cNvPr id="5017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xfrm>
            <a:off x="1150938" y="692150"/>
            <a:ext cx="4556125" cy="3416300"/>
          </a:xfrm>
          <a:ln cap="flat"/>
        </p:spPr>
      </p:sp>
      <p:sp>
        <p:nvSpPr>
          <p:cNvPr id="5120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xfrm>
            <a:off x="1150938" y="692150"/>
            <a:ext cx="4556125" cy="3416300"/>
          </a:xfrm>
          <a:ln cap="flat"/>
        </p:spPr>
      </p:sp>
      <p:sp>
        <p:nvSpPr>
          <p:cNvPr id="5222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xfrm>
            <a:off x="1150938" y="692150"/>
            <a:ext cx="4556125" cy="3416300"/>
          </a:xfrm>
          <a:ln cap="flat"/>
        </p:spPr>
      </p:sp>
      <p:sp>
        <p:nvSpPr>
          <p:cNvPr id="5325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Rot="1" noChangeArrowheads="1" noTextEdit="1"/>
          </p:cNvSpPr>
          <p:nvPr>
            <p:ph type="sldImg"/>
          </p:nvPr>
        </p:nvSpPr>
        <p:spPr>
          <a:xfrm>
            <a:off x="1150938" y="692150"/>
            <a:ext cx="4556125" cy="3416300"/>
          </a:xfrm>
          <a:ln cap="flat"/>
        </p:spPr>
      </p:sp>
      <p:sp>
        <p:nvSpPr>
          <p:cNvPr id="5427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xfrm>
            <a:off x="1150938" y="692150"/>
            <a:ext cx="4556125" cy="3416300"/>
          </a:xfrm>
          <a:ln cap="flat"/>
        </p:spPr>
      </p:sp>
      <p:sp>
        <p:nvSpPr>
          <p:cNvPr id="5529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82A76-C143-4CDF-B424-FC890F891193}" type="slidenum">
              <a:rPr lang="en-US"/>
              <a:pPr/>
              <a:t>9</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A competitive firm is a price-taker, can sell as much as it wants at the market price.  </a:t>
            </a:r>
          </a:p>
          <a:p>
            <a:endParaRPr lang="en-US"/>
          </a:p>
          <a:p>
            <a:r>
              <a:rPr lang="en-US"/>
              <a:t>In effect, the competitive firm sells a product for which there are many perfect substitutes, so demand for its product is perfectly elastic; if it raises its price above the market price, demand for its product falls to zero.  </a:t>
            </a:r>
          </a:p>
          <a:p>
            <a:endParaRPr lang="en-US"/>
          </a:p>
          <a:p>
            <a:r>
              <a:rPr lang="en-US"/>
              <a:t>The relationship between P and MR is what distinguishes a competitive firm from a monopoly firm, in terms of both firm behavior and welfare implications.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8D542-F69A-4216-B8AC-FBBA0CE08652}" type="slidenum">
              <a:rPr lang="en-US"/>
              <a:pPr/>
              <a:t>10</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a:t>This slide introduces the notion that MR is not equal to P for the monopolist.  The next slide presents an exercise to lead students to see for themselves what this relationship looks like.  </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192528-1BE1-4CF7-8C75-2D68F5F6127D}" type="slidenum">
              <a:rPr lang="en-US"/>
              <a:pPr/>
              <a:t>11</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D58D2-4E9D-400B-81FA-22DB22240FB8}" type="slidenum">
              <a:rPr lang="en-US"/>
              <a:pPr/>
              <a:t>20</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1A787-2D8B-4E5D-8E63-6392E888B731}" type="slidenum">
              <a:rPr lang="en-US"/>
              <a:pPr/>
              <a:t>21</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527BE-51CF-4888-A044-03D16DF3820D}" type="slidenum">
              <a:rPr lang="en-US"/>
              <a:pPr/>
              <a:t>22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A7E14-0E35-4CF3-8DD0-112569F91A09}" type="slidenum">
              <a:rPr lang="en-US"/>
              <a:pPr/>
              <a:t>24</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9/20/2010</a:t>
            </a:r>
            <a:endParaRPr lang="en-US"/>
          </a:p>
        </p:txBody>
      </p:sp>
      <p:sp>
        <p:nvSpPr>
          <p:cNvPr id="5" name="Footer Placeholder 4"/>
          <p:cNvSpPr>
            <a:spLocks noGrp="1"/>
          </p:cNvSpPr>
          <p:nvPr>
            <p:ph type="ftr" sz="quarter" idx="11"/>
          </p:nvPr>
        </p:nvSpPr>
        <p:spPr/>
        <p:txBody>
          <a:bodyPr/>
          <a:lstStyle/>
          <a:p>
            <a:r>
              <a:rPr lang="en-US" smtClean="0"/>
              <a:t>Slides for D4, prepared by Pushpa Trivedi</a:t>
            </a:r>
            <a:endParaRPr lang="en-US"/>
          </a:p>
        </p:txBody>
      </p:sp>
      <p:sp>
        <p:nvSpPr>
          <p:cNvPr id="6" name="Slide Number Placeholder 5"/>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9/20/2010</a:t>
            </a:r>
            <a:endParaRPr lang="en-US"/>
          </a:p>
        </p:txBody>
      </p:sp>
      <p:sp>
        <p:nvSpPr>
          <p:cNvPr id="5" name="Footer Placeholder 4"/>
          <p:cNvSpPr>
            <a:spLocks noGrp="1"/>
          </p:cNvSpPr>
          <p:nvPr>
            <p:ph type="ftr" sz="quarter" idx="11"/>
          </p:nvPr>
        </p:nvSpPr>
        <p:spPr/>
        <p:txBody>
          <a:bodyPr/>
          <a:lstStyle/>
          <a:p>
            <a:r>
              <a:rPr lang="en-US" smtClean="0"/>
              <a:t>Slides for D4, prepared by Pushpa Trivedi</a:t>
            </a:r>
            <a:endParaRPr lang="en-US"/>
          </a:p>
        </p:txBody>
      </p:sp>
      <p:sp>
        <p:nvSpPr>
          <p:cNvPr id="6" name="Slide Number Placeholder 5"/>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9/20/2010</a:t>
            </a:r>
            <a:endParaRPr lang="en-US"/>
          </a:p>
        </p:txBody>
      </p:sp>
      <p:sp>
        <p:nvSpPr>
          <p:cNvPr id="5" name="Footer Placeholder 4"/>
          <p:cNvSpPr>
            <a:spLocks noGrp="1"/>
          </p:cNvSpPr>
          <p:nvPr>
            <p:ph type="ftr" sz="quarter" idx="11"/>
          </p:nvPr>
        </p:nvSpPr>
        <p:spPr/>
        <p:txBody>
          <a:bodyPr/>
          <a:lstStyle/>
          <a:p>
            <a:r>
              <a:rPr lang="en-US" smtClean="0"/>
              <a:t>Slides for D4, prepared by Pushpa Trivedi</a:t>
            </a:r>
            <a:endParaRPr lang="en-US"/>
          </a:p>
        </p:txBody>
      </p:sp>
      <p:sp>
        <p:nvSpPr>
          <p:cNvPr id="6" name="Slide Number Placeholder 5"/>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9/20/2010</a:t>
            </a:r>
            <a:endParaRPr lang="en-US"/>
          </a:p>
        </p:txBody>
      </p:sp>
      <p:sp>
        <p:nvSpPr>
          <p:cNvPr id="5" name="Footer Placeholder 4"/>
          <p:cNvSpPr>
            <a:spLocks noGrp="1"/>
          </p:cNvSpPr>
          <p:nvPr>
            <p:ph type="ftr" sz="quarter" idx="11"/>
          </p:nvPr>
        </p:nvSpPr>
        <p:spPr/>
        <p:txBody>
          <a:bodyPr/>
          <a:lstStyle/>
          <a:p>
            <a:r>
              <a:rPr lang="en-US" smtClean="0"/>
              <a:t>Slides for D4, prepared by Pushpa Trivedi</a:t>
            </a:r>
            <a:endParaRPr lang="en-US"/>
          </a:p>
        </p:txBody>
      </p:sp>
      <p:sp>
        <p:nvSpPr>
          <p:cNvPr id="6" name="Slide Number Placeholder 5"/>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9/20/2010</a:t>
            </a:r>
            <a:endParaRPr lang="en-US"/>
          </a:p>
        </p:txBody>
      </p:sp>
      <p:sp>
        <p:nvSpPr>
          <p:cNvPr id="5" name="Footer Placeholder 4"/>
          <p:cNvSpPr>
            <a:spLocks noGrp="1"/>
          </p:cNvSpPr>
          <p:nvPr>
            <p:ph type="ftr" sz="quarter" idx="11"/>
          </p:nvPr>
        </p:nvSpPr>
        <p:spPr/>
        <p:txBody>
          <a:bodyPr/>
          <a:lstStyle/>
          <a:p>
            <a:r>
              <a:rPr lang="en-US" smtClean="0"/>
              <a:t>Slides for D4, prepared by Pushpa Trivedi</a:t>
            </a:r>
            <a:endParaRPr lang="en-US"/>
          </a:p>
        </p:txBody>
      </p:sp>
      <p:sp>
        <p:nvSpPr>
          <p:cNvPr id="6" name="Slide Number Placeholder 5"/>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9/20/2010</a:t>
            </a:r>
            <a:endParaRPr lang="en-US"/>
          </a:p>
        </p:txBody>
      </p:sp>
      <p:sp>
        <p:nvSpPr>
          <p:cNvPr id="6" name="Footer Placeholder 5"/>
          <p:cNvSpPr>
            <a:spLocks noGrp="1"/>
          </p:cNvSpPr>
          <p:nvPr>
            <p:ph type="ftr" sz="quarter" idx="11"/>
          </p:nvPr>
        </p:nvSpPr>
        <p:spPr/>
        <p:txBody>
          <a:bodyPr/>
          <a:lstStyle/>
          <a:p>
            <a:r>
              <a:rPr lang="en-US" smtClean="0"/>
              <a:t>Slides for D4, prepared by Pushpa Trivedi</a:t>
            </a:r>
            <a:endParaRPr lang="en-US"/>
          </a:p>
        </p:txBody>
      </p:sp>
      <p:sp>
        <p:nvSpPr>
          <p:cNvPr id="7" name="Slide Number Placeholder 6"/>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9/20/2010</a:t>
            </a:r>
            <a:endParaRPr lang="en-US"/>
          </a:p>
        </p:txBody>
      </p:sp>
      <p:sp>
        <p:nvSpPr>
          <p:cNvPr id="8" name="Footer Placeholder 7"/>
          <p:cNvSpPr>
            <a:spLocks noGrp="1"/>
          </p:cNvSpPr>
          <p:nvPr>
            <p:ph type="ftr" sz="quarter" idx="11"/>
          </p:nvPr>
        </p:nvSpPr>
        <p:spPr/>
        <p:txBody>
          <a:bodyPr/>
          <a:lstStyle/>
          <a:p>
            <a:r>
              <a:rPr lang="en-US" smtClean="0"/>
              <a:t>Slides for D4, prepared by Pushpa Trivedi</a:t>
            </a:r>
            <a:endParaRPr lang="en-US"/>
          </a:p>
        </p:txBody>
      </p:sp>
      <p:sp>
        <p:nvSpPr>
          <p:cNvPr id="9" name="Slide Number Placeholder 8"/>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9/20/2010</a:t>
            </a:r>
            <a:endParaRPr lang="en-US"/>
          </a:p>
        </p:txBody>
      </p:sp>
      <p:sp>
        <p:nvSpPr>
          <p:cNvPr id="4" name="Footer Placeholder 3"/>
          <p:cNvSpPr>
            <a:spLocks noGrp="1"/>
          </p:cNvSpPr>
          <p:nvPr>
            <p:ph type="ftr" sz="quarter" idx="11"/>
          </p:nvPr>
        </p:nvSpPr>
        <p:spPr/>
        <p:txBody>
          <a:bodyPr/>
          <a:lstStyle/>
          <a:p>
            <a:r>
              <a:rPr lang="en-US" smtClean="0"/>
              <a:t>Slides for D4, prepared by Pushpa Trivedi</a:t>
            </a:r>
            <a:endParaRPr lang="en-US"/>
          </a:p>
        </p:txBody>
      </p:sp>
      <p:sp>
        <p:nvSpPr>
          <p:cNvPr id="5" name="Slide Number Placeholder 4"/>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9/20/2010</a:t>
            </a:r>
            <a:endParaRPr lang="en-US"/>
          </a:p>
        </p:txBody>
      </p:sp>
      <p:sp>
        <p:nvSpPr>
          <p:cNvPr id="3" name="Footer Placeholder 2"/>
          <p:cNvSpPr>
            <a:spLocks noGrp="1"/>
          </p:cNvSpPr>
          <p:nvPr>
            <p:ph type="ftr" sz="quarter" idx="11"/>
          </p:nvPr>
        </p:nvSpPr>
        <p:spPr/>
        <p:txBody>
          <a:bodyPr/>
          <a:lstStyle/>
          <a:p>
            <a:r>
              <a:rPr lang="en-US" smtClean="0"/>
              <a:t>Slides for D4, prepared by Pushpa Trivedi</a:t>
            </a:r>
            <a:endParaRPr lang="en-US"/>
          </a:p>
        </p:txBody>
      </p:sp>
      <p:sp>
        <p:nvSpPr>
          <p:cNvPr id="4" name="Slide Number Placeholder 3"/>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9/20/2010</a:t>
            </a:r>
            <a:endParaRPr lang="en-US"/>
          </a:p>
        </p:txBody>
      </p:sp>
      <p:sp>
        <p:nvSpPr>
          <p:cNvPr id="6" name="Footer Placeholder 5"/>
          <p:cNvSpPr>
            <a:spLocks noGrp="1"/>
          </p:cNvSpPr>
          <p:nvPr>
            <p:ph type="ftr" sz="quarter" idx="11"/>
          </p:nvPr>
        </p:nvSpPr>
        <p:spPr/>
        <p:txBody>
          <a:bodyPr/>
          <a:lstStyle/>
          <a:p>
            <a:r>
              <a:rPr lang="en-US" smtClean="0"/>
              <a:t>Slides for D4, prepared by Pushpa Trivedi</a:t>
            </a:r>
            <a:endParaRPr lang="en-US"/>
          </a:p>
        </p:txBody>
      </p:sp>
      <p:sp>
        <p:nvSpPr>
          <p:cNvPr id="7" name="Slide Number Placeholder 6"/>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9/20/2010</a:t>
            </a:r>
            <a:endParaRPr lang="en-US"/>
          </a:p>
        </p:txBody>
      </p:sp>
      <p:sp>
        <p:nvSpPr>
          <p:cNvPr id="6" name="Footer Placeholder 5"/>
          <p:cNvSpPr>
            <a:spLocks noGrp="1"/>
          </p:cNvSpPr>
          <p:nvPr>
            <p:ph type="ftr" sz="quarter" idx="11"/>
          </p:nvPr>
        </p:nvSpPr>
        <p:spPr/>
        <p:txBody>
          <a:bodyPr/>
          <a:lstStyle/>
          <a:p>
            <a:r>
              <a:rPr lang="en-US" smtClean="0"/>
              <a:t>Slides for D4, prepared by Pushpa Trivedi</a:t>
            </a:r>
            <a:endParaRPr lang="en-US"/>
          </a:p>
        </p:txBody>
      </p:sp>
      <p:sp>
        <p:nvSpPr>
          <p:cNvPr id="7" name="Slide Number Placeholder 6"/>
          <p:cNvSpPr>
            <a:spLocks noGrp="1"/>
          </p:cNvSpPr>
          <p:nvPr>
            <p:ph type="sldNum" sz="quarter" idx="12"/>
          </p:nvPr>
        </p:nvSpPr>
        <p:spPr/>
        <p:txBody>
          <a:bodyPr/>
          <a:lstStyle/>
          <a:p>
            <a:fld id="{CB6B7074-E5FB-48F9-8A7B-38E96FAFA9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9/20/2010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Slides for D4, prepared by Pushpa Trivedi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7074-E5FB-48F9-8A7B-38E96FAFA9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66800"/>
            <a:ext cx="7772400" cy="1828800"/>
          </a:xfrm>
        </p:spPr>
        <p:txBody>
          <a:bodyPr>
            <a:normAutofit fontScale="90000"/>
          </a:bodyPr>
          <a:lstStyle/>
          <a:p>
            <a:r>
              <a:rPr lang="en-US" dirty="0" smtClean="0"/>
              <a:t>Imperfect Competition: Monopoly, </a:t>
            </a:r>
            <a:r>
              <a:rPr lang="en-US" dirty="0" smtClean="0"/>
              <a:t>Oligopoly </a:t>
            </a:r>
            <a:r>
              <a:rPr lang="en-US" dirty="0" smtClean="0"/>
              <a:t>and Monopolistic Competition</a:t>
            </a:r>
            <a:endParaRPr lang="en-US" dirty="0"/>
          </a:p>
        </p:txBody>
      </p:sp>
      <p:sp>
        <p:nvSpPr>
          <p:cNvPr id="3" name="Subtitle 2"/>
          <p:cNvSpPr>
            <a:spLocks noGrp="1"/>
          </p:cNvSpPr>
          <p:nvPr>
            <p:ph type="subTitle" idx="1"/>
          </p:nvPr>
        </p:nvSpPr>
        <p:spPr>
          <a:xfrm>
            <a:off x="1371600" y="3352800"/>
            <a:ext cx="6400800" cy="1752600"/>
          </a:xfrm>
        </p:spPr>
        <p:txBody>
          <a:bodyPr/>
          <a:lstStyle/>
          <a:p>
            <a:r>
              <a:rPr lang="en-US" dirty="0" smtClean="0">
                <a:solidFill>
                  <a:schemeClr val="tx1"/>
                </a:solidFill>
              </a:rPr>
              <a:t>Topics 9-10</a:t>
            </a:r>
            <a:endParaRPr lang="en-US" dirty="0">
              <a:solidFill>
                <a:schemeClr val="tx1"/>
              </a:solidFill>
            </a:endParaRPr>
          </a:p>
        </p:txBody>
      </p:sp>
      <p:sp>
        <p:nvSpPr>
          <p:cNvPr id="4" name="Date Placeholder 3"/>
          <p:cNvSpPr>
            <a:spLocks noGrp="1"/>
          </p:cNvSpPr>
          <p:nvPr>
            <p:ph type="dt" sz="half" idx="10"/>
          </p:nvPr>
        </p:nvSpPr>
        <p:spPr/>
        <p:txBody>
          <a:bodyPr/>
          <a:lstStyle/>
          <a:p>
            <a:r>
              <a:rPr lang="en-US" sz="2000" dirty="0" smtClean="0">
                <a:solidFill>
                  <a:schemeClr val="tx1"/>
                </a:solidFill>
              </a:rPr>
              <a:t>11/03/2016</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a:xfrm>
            <a:off x="457200" y="6356350"/>
            <a:ext cx="3581400" cy="365125"/>
          </a:xfrm>
        </p:spPr>
        <p:txBody>
          <a:bodyPr/>
          <a:lstStyle/>
          <a:p>
            <a:r>
              <a:rPr lang="en-US" dirty="0" smtClean="0"/>
              <a:t>Source: </a:t>
            </a:r>
            <a:r>
              <a:rPr lang="en-US" dirty="0" err="1" smtClean="0"/>
              <a:t>Mankiw</a:t>
            </a:r>
            <a:r>
              <a:rPr lang="en-US" dirty="0" smtClean="0"/>
              <a:t>: Principles of Economics</a:t>
            </a:r>
          </a:p>
        </p:txBody>
      </p:sp>
      <p:sp>
        <p:nvSpPr>
          <p:cNvPr id="102402" name="Rectangle 2"/>
          <p:cNvSpPr>
            <a:spLocks noGrp="1" noChangeArrowheads="1"/>
          </p:cNvSpPr>
          <p:nvPr>
            <p:ph type="title"/>
          </p:nvPr>
        </p:nvSpPr>
        <p:spPr>
          <a:xfrm>
            <a:off x="0" y="252413"/>
            <a:ext cx="9144000" cy="649287"/>
          </a:xfrm>
        </p:spPr>
        <p:txBody>
          <a:bodyPr/>
          <a:lstStyle/>
          <a:p>
            <a:r>
              <a:rPr lang="en-US" sz="3000"/>
              <a:t>Monopoly vs. Competition:  Demand Curves</a:t>
            </a:r>
          </a:p>
        </p:txBody>
      </p:sp>
      <p:sp>
        <p:nvSpPr>
          <p:cNvPr id="102403" name="Rectangle 3"/>
          <p:cNvSpPr>
            <a:spLocks noGrp="1" noChangeArrowheads="1"/>
          </p:cNvSpPr>
          <p:nvPr>
            <p:ph type="body" idx="1"/>
          </p:nvPr>
        </p:nvSpPr>
        <p:spPr>
          <a:xfrm>
            <a:off x="457200" y="1201738"/>
            <a:ext cx="4013200" cy="4943475"/>
          </a:xfrm>
        </p:spPr>
        <p:txBody>
          <a:bodyPr/>
          <a:lstStyle/>
          <a:p>
            <a:pPr marL="0" indent="0">
              <a:spcBef>
                <a:spcPct val="50000"/>
              </a:spcBef>
              <a:buFont typeface="Wingdings" pitchFamily="2" charset="2"/>
              <a:buNone/>
            </a:pPr>
            <a:r>
              <a:rPr lang="en-US" sz="2500" dirty="0"/>
              <a:t>A monopolist is the only seller, so </a:t>
            </a:r>
            <a:r>
              <a:rPr lang="en-US" sz="2500" dirty="0" smtClean="0"/>
              <a:t>she </a:t>
            </a:r>
            <a:r>
              <a:rPr lang="en-US" sz="2500" dirty="0"/>
              <a:t>faces the </a:t>
            </a:r>
            <a:r>
              <a:rPr lang="en-US" sz="2500" dirty="0" smtClean="0"/>
              <a:t>downward sloping market </a:t>
            </a:r>
            <a:r>
              <a:rPr lang="en-US" sz="2500" dirty="0"/>
              <a:t>demand curve. </a:t>
            </a:r>
          </a:p>
          <a:p>
            <a:pPr marL="0" indent="0">
              <a:spcBef>
                <a:spcPct val="50000"/>
              </a:spcBef>
              <a:buFont typeface="Wingdings" pitchFamily="2" charset="2"/>
              <a:buNone/>
            </a:pPr>
            <a:r>
              <a:rPr lang="en-US" sz="2500" dirty="0"/>
              <a:t>To sell a larger </a:t>
            </a:r>
            <a:r>
              <a:rPr lang="en-US" sz="2500" b="1" i="1" dirty="0"/>
              <a:t>Q</a:t>
            </a:r>
            <a:r>
              <a:rPr lang="en-US" sz="2500" dirty="0"/>
              <a:t>, </a:t>
            </a:r>
            <a:br>
              <a:rPr lang="en-US" sz="2500" dirty="0"/>
            </a:br>
            <a:r>
              <a:rPr lang="en-US" sz="2500" dirty="0"/>
              <a:t>the firm must reduce </a:t>
            </a:r>
            <a:r>
              <a:rPr lang="en-US" sz="2500" b="1" i="1" dirty="0"/>
              <a:t>P</a:t>
            </a:r>
            <a:r>
              <a:rPr lang="en-US" sz="2500" dirty="0"/>
              <a:t>.  </a:t>
            </a:r>
          </a:p>
          <a:p>
            <a:pPr marL="0" indent="0">
              <a:spcBef>
                <a:spcPct val="50000"/>
              </a:spcBef>
              <a:buFont typeface="Wingdings" pitchFamily="2" charset="2"/>
              <a:buNone/>
            </a:pPr>
            <a:r>
              <a:rPr lang="en-US" sz="2500" dirty="0"/>
              <a:t>Thus, </a:t>
            </a:r>
            <a:r>
              <a:rPr lang="en-US" sz="2500" i="1" dirty="0"/>
              <a:t>MR</a:t>
            </a:r>
            <a:r>
              <a:rPr lang="en-US" sz="2500" dirty="0"/>
              <a:t> ≠ </a:t>
            </a:r>
            <a:r>
              <a:rPr lang="en-US" sz="2500" b="1" i="1" dirty="0"/>
              <a:t>P</a:t>
            </a:r>
            <a:r>
              <a:rPr lang="en-US" sz="2500" dirty="0" smtClean="0"/>
              <a:t>.</a:t>
            </a:r>
          </a:p>
          <a:p>
            <a:pPr marL="0" indent="0">
              <a:spcBef>
                <a:spcPct val="50000"/>
              </a:spcBef>
              <a:buFont typeface="Wingdings" pitchFamily="2" charset="2"/>
              <a:buNone/>
            </a:pPr>
            <a:r>
              <a:rPr lang="en-US" sz="2500" dirty="0" smtClean="0"/>
              <a:t>If P or AR is falling, MR lies below AR. </a:t>
            </a:r>
            <a:endParaRPr lang="en-US" sz="2500" dirty="0"/>
          </a:p>
        </p:txBody>
      </p:sp>
      <p:grpSp>
        <p:nvGrpSpPr>
          <p:cNvPr id="2" name="Group 14"/>
          <p:cNvGrpSpPr>
            <a:grpSpLocks/>
          </p:cNvGrpSpPr>
          <p:nvPr/>
        </p:nvGrpSpPr>
        <p:grpSpPr bwMode="auto">
          <a:xfrm>
            <a:off x="5356226" y="3473450"/>
            <a:ext cx="3025776" cy="2106613"/>
            <a:chOff x="3374" y="2188"/>
            <a:chExt cx="1906" cy="1327"/>
          </a:xfrm>
        </p:grpSpPr>
        <p:sp>
          <p:nvSpPr>
            <p:cNvPr id="102405" name="Line 5"/>
            <p:cNvSpPr>
              <a:spLocks noChangeShapeType="1"/>
            </p:cNvSpPr>
            <p:nvPr/>
          </p:nvSpPr>
          <p:spPr bwMode="auto">
            <a:xfrm>
              <a:off x="3374" y="2188"/>
              <a:ext cx="1485" cy="1152"/>
            </a:xfrm>
            <a:prstGeom prst="line">
              <a:avLst/>
            </a:prstGeom>
            <a:noFill/>
            <a:ln w="28575">
              <a:solidFill>
                <a:schemeClr val="accent2"/>
              </a:solidFill>
              <a:round/>
              <a:headEnd/>
              <a:tailEnd/>
            </a:ln>
            <a:effectLst/>
          </p:spPr>
          <p:txBody>
            <a:bodyPr/>
            <a:lstStyle/>
            <a:p>
              <a:endParaRPr lang="en-US"/>
            </a:p>
          </p:txBody>
        </p:sp>
        <p:sp>
          <p:nvSpPr>
            <p:cNvPr id="102406" name="Text Box 6"/>
            <p:cNvSpPr txBox="1">
              <a:spLocks noChangeArrowheads="1"/>
            </p:cNvSpPr>
            <p:nvPr/>
          </p:nvSpPr>
          <p:spPr bwMode="auto">
            <a:xfrm>
              <a:off x="4656" y="3360"/>
              <a:ext cx="624" cy="155"/>
            </a:xfrm>
            <a:prstGeom prst="rect">
              <a:avLst/>
            </a:prstGeom>
            <a:noFill/>
            <a:ln w="9525">
              <a:noFill/>
              <a:miter lim="800000"/>
              <a:headEnd/>
              <a:tailEnd/>
            </a:ln>
            <a:effectLst/>
          </p:spPr>
          <p:txBody>
            <a:bodyPr wrap="square" lIns="0" tIns="0" rIns="0" bIns="0">
              <a:spAutoFit/>
            </a:bodyPr>
            <a:lstStyle/>
            <a:p>
              <a:pPr>
                <a:spcBef>
                  <a:spcPct val="50000"/>
                </a:spcBef>
              </a:pPr>
              <a:r>
                <a:rPr lang="en-US" sz="1600" b="1" i="1" dirty="0" smtClean="0"/>
                <a:t>D = AR</a:t>
              </a:r>
              <a:endParaRPr lang="en-US" sz="1600" b="1" i="1" dirty="0"/>
            </a:p>
          </p:txBody>
        </p:sp>
      </p:grpSp>
      <p:grpSp>
        <p:nvGrpSpPr>
          <p:cNvPr id="3" name="Group 7"/>
          <p:cNvGrpSpPr>
            <a:grpSpLocks/>
          </p:cNvGrpSpPr>
          <p:nvPr/>
        </p:nvGrpSpPr>
        <p:grpSpPr bwMode="auto">
          <a:xfrm>
            <a:off x="4038600" y="2819401"/>
            <a:ext cx="4643438" cy="3281363"/>
            <a:chOff x="2474" y="1615"/>
            <a:chExt cx="2925" cy="2067"/>
          </a:xfrm>
        </p:grpSpPr>
        <p:grpSp>
          <p:nvGrpSpPr>
            <p:cNvPr id="4" name="Group 8"/>
            <p:cNvGrpSpPr>
              <a:grpSpLocks/>
            </p:cNvGrpSpPr>
            <p:nvPr/>
          </p:nvGrpSpPr>
          <p:grpSpPr bwMode="auto">
            <a:xfrm>
              <a:off x="3142" y="1828"/>
              <a:ext cx="1945" cy="1713"/>
              <a:chOff x="1489" y="785"/>
              <a:chExt cx="3650" cy="2492"/>
            </a:xfrm>
          </p:grpSpPr>
          <p:sp>
            <p:nvSpPr>
              <p:cNvPr id="102409" name="Line 9"/>
              <p:cNvSpPr>
                <a:spLocks noChangeShapeType="1"/>
              </p:cNvSpPr>
              <p:nvPr/>
            </p:nvSpPr>
            <p:spPr bwMode="auto">
              <a:xfrm>
                <a:off x="1489" y="785"/>
                <a:ext cx="0" cy="2491"/>
              </a:xfrm>
              <a:prstGeom prst="line">
                <a:avLst/>
              </a:prstGeom>
              <a:noFill/>
              <a:ln w="9525">
                <a:solidFill>
                  <a:schemeClr val="tx1"/>
                </a:solidFill>
                <a:round/>
                <a:headEnd/>
                <a:tailEnd/>
              </a:ln>
              <a:effectLst/>
            </p:spPr>
            <p:txBody>
              <a:bodyPr/>
              <a:lstStyle/>
              <a:p>
                <a:endParaRPr lang="en-US"/>
              </a:p>
            </p:txBody>
          </p:sp>
          <p:sp>
            <p:nvSpPr>
              <p:cNvPr id="102410" name="Line 10"/>
              <p:cNvSpPr>
                <a:spLocks noChangeShapeType="1"/>
              </p:cNvSpPr>
              <p:nvPr/>
            </p:nvSpPr>
            <p:spPr bwMode="auto">
              <a:xfrm>
                <a:off x="1489" y="3277"/>
                <a:ext cx="3650" cy="0"/>
              </a:xfrm>
              <a:prstGeom prst="line">
                <a:avLst/>
              </a:prstGeom>
              <a:noFill/>
              <a:ln w="9525">
                <a:solidFill>
                  <a:schemeClr val="tx1"/>
                </a:solidFill>
                <a:round/>
                <a:headEnd/>
                <a:tailEnd/>
              </a:ln>
              <a:effectLst/>
            </p:spPr>
            <p:txBody>
              <a:bodyPr/>
              <a:lstStyle/>
              <a:p>
                <a:endParaRPr lang="en-US"/>
              </a:p>
            </p:txBody>
          </p:sp>
        </p:grpSp>
        <p:sp>
          <p:nvSpPr>
            <p:cNvPr id="102411" name="Text Box 11"/>
            <p:cNvSpPr txBox="1">
              <a:spLocks noChangeArrowheads="1"/>
            </p:cNvSpPr>
            <p:nvPr/>
          </p:nvSpPr>
          <p:spPr bwMode="auto">
            <a:xfrm>
              <a:off x="2474" y="1615"/>
              <a:ext cx="624" cy="368"/>
            </a:xfrm>
            <a:prstGeom prst="rect">
              <a:avLst/>
            </a:prstGeom>
            <a:noFill/>
            <a:ln w="9525">
              <a:noFill/>
              <a:miter lim="800000"/>
              <a:headEnd/>
              <a:tailEnd/>
            </a:ln>
            <a:effectLst/>
          </p:spPr>
          <p:txBody>
            <a:bodyPr wrap="square">
              <a:spAutoFit/>
            </a:bodyPr>
            <a:lstStyle/>
            <a:p>
              <a:pPr algn="ctr">
                <a:spcBef>
                  <a:spcPct val="50000"/>
                </a:spcBef>
              </a:pPr>
              <a:r>
                <a:rPr lang="en-US" sz="1600" b="1" i="1" dirty="0" smtClean="0"/>
                <a:t>P= AR, MR</a:t>
              </a:r>
              <a:endParaRPr lang="en-US" sz="1600" b="1" baseline="-25000" dirty="0"/>
            </a:p>
          </p:txBody>
        </p:sp>
        <p:sp>
          <p:nvSpPr>
            <p:cNvPr id="102412" name="Text Box 12"/>
            <p:cNvSpPr txBox="1">
              <a:spLocks noChangeArrowheads="1"/>
            </p:cNvSpPr>
            <p:nvPr/>
          </p:nvSpPr>
          <p:spPr bwMode="auto">
            <a:xfrm>
              <a:off x="5061" y="3384"/>
              <a:ext cx="338" cy="298"/>
            </a:xfrm>
            <a:prstGeom prst="rect">
              <a:avLst/>
            </a:prstGeom>
            <a:noFill/>
            <a:ln w="9525">
              <a:noFill/>
              <a:miter lim="800000"/>
              <a:headEnd/>
              <a:tailEnd/>
            </a:ln>
            <a:effectLst/>
          </p:spPr>
          <p:txBody>
            <a:bodyPr>
              <a:spAutoFit/>
            </a:bodyPr>
            <a:lstStyle/>
            <a:p>
              <a:pPr>
                <a:spcBef>
                  <a:spcPct val="50000"/>
                </a:spcBef>
              </a:pPr>
              <a:r>
                <a:rPr lang="en-US" sz="2500" b="1" i="1"/>
                <a:t>Q</a:t>
              </a:r>
            </a:p>
          </p:txBody>
        </p:sp>
      </p:grpSp>
      <p:sp>
        <p:nvSpPr>
          <p:cNvPr id="102413" name="Text Box 13"/>
          <p:cNvSpPr txBox="1">
            <a:spLocks noChangeArrowheads="1"/>
          </p:cNvSpPr>
          <p:nvPr/>
        </p:nvSpPr>
        <p:spPr bwMode="auto">
          <a:xfrm>
            <a:off x="5456238" y="2182813"/>
            <a:ext cx="2943225" cy="854075"/>
          </a:xfrm>
          <a:prstGeom prst="rect">
            <a:avLst/>
          </a:prstGeom>
          <a:noFill/>
          <a:ln w="9525">
            <a:noFill/>
            <a:miter lim="800000"/>
            <a:headEnd/>
            <a:tailEnd/>
          </a:ln>
          <a:effectLst/>
        </p:spPr>
        <p:txBody>
          <a:bodyPr>
            <a:spAutoFit/>
          </a:bodyPr>
          <a:lstStyle/>
          <a:p>
            <a:pPr algn="ctr">
              <a:spcBef>
                <a:spcPct val="50000"/>
              </a:spcBef>
            </a:pPr>
            <a:r>
              <a:rPr lang="en-US" sz="2500" u="sng"/>
              <a:t>A monopolist’s demand curve</a:t>
            </a:r>
            <a:endParaRPr lang="en-US" sz="2500"/>
          </a:p>
        </p:txBody>
      </p:sp>
      <p:cxnSp>
        <p:nvCxnSpPr>
          <p:cNvPr id="18" name="Straight Connector 17"/>
          <p:cNvCxnSpPr>
            <a:stCxn id="102405" idx="0"/>
          </p:cNvCxnSpPr>
          <p:nvPr/>
        </p:nvCxnSpPr>
        <p:spPr>
          <a:xfrm rot="16200000" flipH="1">
            <a:off x="4872037" y="3957637"/>
            <a:ext cx="2165350" cy="119697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05600" y="5486400"/>
            <a:ext cx="609600" cy="338554"/>
          </a:xfrm>
          <a:prstGeom prst="rect">
            <a:avLst/>
          </a:prstGeom>
          <a:noFill/>
        </p:spPr>
        <p:txBody>
          <a:bodyPr wrap="square" rtlCol="0">
            <a:spAutoFit/>
          </a:bodyPr>
          <a:lstStyle/>
          <a:p>
            <a:r>
              <a:rPr lang="en-US" sz="1600" b="1" dirty="0" smtClean="0"/>
              <a:t>MR</a:t>
            </a:r>
            <a:endParaRPr lang="en-US"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03">
                                            <p:txEl>
                                              <p:pRg st="1" end="1"/>
                                            </p:txEl>
                                          </p:spTgt>
                                        </p:tgtEl>
                                        <p:attrNameLst>
                                          <p:attrName>style.visibility</p:attrName>
                                        </p:attrNameLst>
                                      </p:cBhvr>
                                      <p:to>
                                        <p:strVal val="visible"/>
                                      </p:to>
                                    </p:set>
                                    <p:animEffect transition="in" filter="wipe(left)">
                                      <p:cBhvr>
                                        <p:cTn id="16" dur="500"/>
                                        <p:tgtEl>
                                          <p:spTgt spid="1024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2403">
                                            <p:txEl>
                                              <p:pRg st="2" end="2"/>
                                            </p:txEl>
                                          </p:spTgt>
                                        </p:tgtEl>
                                        <p:attrNameLst>
                                          <p:attrName>style.visibility</p:attrName>
                                        </p:attrNameLst>
                                      </p:cBhvr>
                                      <p:to>
                                        <p:strVal val="visible"/>
                                      </p:to>
                                    </p:set>
                                    <p:animEffect transition="in" filter="wipe(left)">
                                      <p:cBhvr>
                                        <p:cTn id="21" dur="500"/>
                                        <p:tgtEl>
                                          <p:spTgt spid="10240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2403">
                                            <p:txEl>
                                              <p:pRg st="3" end="3"/>
                                            </p:txEl>
                                          </p:spTgt>
                                        </p:tgtEl>
                                        <p:attrNameLst>
                                          <p:attrName>style.visibility</p:attrName>
                                        </p:attrNameLst>
                                      </p:cBhvr>
                                      <p:to>
                                        <p:strVal val="visible"/>
                                      </p:to>
                                    </p:set>
                                    <p:animEffect transition="in" filter="wipe(left)">
                                      <p:cBhvr>
                                        <p:cTn id="26" dur="5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6356350"/>
            <a:ext cx="3276600" cy="365125"/>
          </a:xfrm>
        </p:spPr>
        <p:txBody>
          <a:bodyPr/>
          <a:lstStyle/>
          <a:p>
            <a:r>
              <a:rPr lang="en-US" dirty="0" smtClean="0"/>
              <a:t>Source: </a:t>
            </a:r>
            <a:r>
              <a:rPr lang="en-US" dirty="0" err="1" smtClean="0"/>
              <a:t>Mankiw</a:t>
            </a:r>
            <a:r>
              <a:rPr lang="en-US" dirty="0" smtClean="0"/>
              <a:t>: Principles of Economics</a:t>
            </a:r>
          </a:p>
          <a:p>
            <a:endParaRPr lang="en-US" b="0" dirty="0"/>
          </a:p>
        </p:txBody>
      </p:sp>
      <p:sp>
        <p:nvSpPr>
          <p:cNvPr id="119810" name="Rectangle 2"/>
          <p:cNvSpPr>
            <a:spLocks noGrp="1" noChangeArrowheads="1"/>
          </p:cNvSpPr>
          <p:nvPr>
            <p:ph type="title"/>
          </p:nvPr>
        </p:nvSpPr>
        <p:spPr/>
        <p:txBody>
          <a:bodyPr/>
          <a:lstStyle/>
          <a:p>
            <a:r>
              <a:rPr lang="en-US"/>
              <a:t>Profit-Maximization</a:t>
            </a:r>
          </a:p>
        </p:txBody>
      </p:sp>
      <p:sp>
        <p:nvSpPr>
          <p:cNvPr id="119811" name="Rectangle 3"/>
          <p:cNvSpPr>
            <a:spLocks noGrp="1" noChangeArrowheads="1"/>
          </p:cNvSpPr>
          <p:nvPr>
            <p:ph type="body" idx="1"/>
          </p:nvPr>
        </p:nvSpPr>
        <p:spPr/>
        <p:txBody>
          <a:bodyPr/>
          <a:lstStyle/>
          <a:p>
            <a:r>
              <a:rPr lang="en-US" dirty="0"/>
              <a:t>Like a competitive firm, a monopolist maximizes profit by producing the quantity where </a:t>
            </a:r>
            <a:r>
              <a:rPr lang="en-US" b="1" i="1" dirty="0"/>
              <a:t>MR</a:t>
            </a:r>
            <a:r>
              <a:rPr lang="en-US" dirty="0"/>
              <a:t> = </a:t>
            </a:r>
            <a:r>
              <a:rPr lang="en-US" b="1" i="1" dirty="0" smtClean="0"/>
              <a:t>MC (Marginal cost based pricing)</a:t>
            </a:r>
            <a:r>
              <a:rPr lang="en-US" dirty="0" smtClean="0"/>
              <a:t>. </a:t>
            </a:r>
            <a:endParaRPr lang="en-US" dirty="0"/>
          </a:p>
          <a:p>
            <a:r>
              <a:rPr lang="en-US" dirty="0"/>
              <a:t>Once the monopolist identifies this quantity, </a:t>
            </a:r>
            <a:br>
              <a:rPr lang="en-US" dirty="0"/>
            </a:br>
            <a:r>
              <a:rPr lang="en-US" dirty="0"/>
              <a:t>it sets the highest price consumers are willing to pay for that quantity. </a:t>
            </a:r>
          </a:p>
          <a:p>
            <a:r>
              <a:rPr lang="en-US" dirty="0"/>
              <a:t>It finds this price from the </a:t>
            </a:r>
            <a:r>
              <a:rPr lang="en-US" b="1" i="1" dirty="0"/>
              <a:t>D</a:t>
            </a:r>
            <a:r>
              <a:rPr lang="en-US" dirty="0"/>
              <a:t> curve.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219200" y="1600200"/>
            <a:ext cx="4685362" cy="4903553"/>
          </a:xfrm>
          <a:prstGeom prst="rect">
            <a:avLst/>
          </a:prstGeom>
          <a:noFill/>
          <a:ln w="9525">
            <a:noFill/>
            <a:miter lim="800000"/>
            <a:headEnd/>
            <a:tailEnd/>
          </a:ln>
          <a:effectLst/>
        </p:spPr>
      </p:pic>
      <p:sp>
        <p:nvSpPr>
          <p:cNvPr id="7" name="Title 1"/>
          <p:cNvSpPr>
            <a:spLocks noGrp="1"/>
          </p:cNvSpPr>
          <p:nvPr>
            <p:ph type="title"/>
          </p:nvPr>
        </p:nvSpPr>
        <p:spPr>
          <a:xfrm>
            <a:off x="1524000" y="6248400"/>
            <a:ext cx="8229600" cy="457200"/>
          </a:xfrm>
        </p:spPr>
        <p:txBody>
          <a:bodyPr>
            <a:normAutofit/>
          </a:bodyPr>
          <a:lstStyle/>
          <a:p>
            <a:r>
              <a:rPr lang="en-US" sz="1800" dirty="0" smtClean="0"/>
              <a:t>		Source: Samuelson, Economics.19ed</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599238"/>
            <a:ext cx="8229600" cy="258762"/>
          </a:xfrm>
        </p:spPr>
        <p:txBody>
          <a:bodyPr>
            <a:noAutofit/>
          </a:bodyPr>
          <a:lstStyle/>
          <a:p>
            <a:r>
              <a:rPr lang="en-US" sz="1400" dirty="0" smtClean="0"/>
              <a:t>Source: Samuelson, Economics.19ed</a:t>
            </a:r>
            <a:endParaRPr lang="en-US" sz="1400" dirty="0"/>
          </a:p>
        </p:txBody>
      </p:sp>
      <p:sp>
        <p:nvSpPr>
          <p:cNvPr id="4" name="Date Placeholder 3"/>
          <p:cNvSpPr>
            <a:spLocks noGrp="1"/>
          </p:cNvSpPr>
          <p:nvPr>
            <p:ph type="dt" sz="half" idx="10"/>
          </p:nvPr>
        </p:nvSpPr>
        <p:spPr/>
        <p:txBody>
          <a:bodyPr/>
          <a:lstStyle/>
          <a:p>
            <a:r>
              <a:rPr lang="en-US" smtClean="0"/>
              <a:t>9/20/2010</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66800" y="304800"/>
            <a:ext cx="6324600" cy="63053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0"/>
            <a:ext cx="8534400" cy="323850"/>
          </a:xfrm>
        </p:spPr>
        <p:txBody>
          <a:bodyPr>
            <a:normAutofit fontScale="90000"/>
          </a:bodyPr>
          <a:lstStyle/>
          <a:p>
            <a:r>
              <a:rPr lang="en-US" sz="1800" dirty="0" smtClean="0"/>
              <a:t>Source: Samuelson, Economics.19ed</a:t>
            </a:r>
            <a:endParaRPr lang="en-US" sz="1800" dirty="0"/>
          </a:p>
        </p:txBody>
      </p:sp>
      <p:pic>
        <p:nvPicPr>
          <p:cNvPr id="4098" name="Picture 2"/>
          <p:cNvPicPr>
            <a:picLocks noGrp="1" noChangeAspect="1" noChangeArrowheads="1"/>
          </p:cNvPicPr>
          <p:nvPr>
            <p:ph idx="1"/>
          </p:nvPr>
        </p:nvPicPr>
        <p:blipFill>
          <a:blip r:embed="rId2" cstate="print"/>
          <a:stretch>
            <a:fillRect/>
          </a:stretch>
        </p:blipFill>
        <p:spPr bwMode="auto">
          <a:xfrm>
            <a:off x="0" y="2785069"/>
            <a:ext cx="9144000" cy="178693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Marginal revenue, Total revenue and elasticity of demand</a:t>
            </a:r>
            <a:endParaRPr lang="en-US" dirty="0"/>
          </a:p>
        </p:txBody>
      </p:sp>
      <p:sp>
        <p:nvSpPr>
          <p:cNvPr id="8" name="Title 1"/>
          <p:cNvSpPr txBox="1">
            <a:spLocks/>
          </p:cNvSpPr>
          <p:nvPr/>
        </p:nvSpPr>
        <p:spPr>
          <a:xfrm>
            <a:off x="1676400" y="6324600"/>
            <a:ext cx="8229600" cy="258762"/>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j-lt"/>
                <a:ea typeface="+mj-ea"/>
                <a:cs typeface="+mj-cs"/>
              </a:rPr>
              <a:t>Source: Samuelson, Economics.19ed</a:t>
            </a:r>
            <a:endParaRPr kumimoji="0" lang="en-US" sz="1400" b="1" i="0" u="none" strike="noStrike" kern="1200" cap="none" spc="0" normalizeH="0" baseline="0" noProof="0" dirty="0">
              <a:ln>
                <a:noFill/>
              </a:ln>
              <a:solidFill>
                <a:schemeClr val="tx1"/>
              </a:solidFill>
              <a:effectLst/>
              <a:uLnTx/>
              <a:uFillTx/>
              <a:latin typeface="+mj-lt"/>
              <a:ea typeface="+mj-ea"/>
              <a:cs typeface="+mj-cs"/>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4191000" y="381000"/>
            <a:ext cx="3802963" cy="426684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685800" y="2286000"/>
            <a:ext cx="3719513" cy="2590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838200"/>
          </a:xfrm>
        </p:spPr>
        <p:txBody>
          <a:bodyPr>
            <a:normAutofit/>
          </a:bodyPr>
          <a:lstStyle/>
          <a:p>
            <a:r>
              <a:rPr lang="en-US" sz="3200" dirty="0" smtClean="0"/>
              <a:t>Profit maximization problem of a monopolist</a:t>
            </a:r>
            <a:endParaRPr lang="en-US" sz="3200" dirty="0"/>
          </a:p>
        </p:txBody>
      </p:sp>
      <p:sp>
        <p:nvSpPr>
          <p:cNvPr id="6" name="Content Placeholder 5"/>
          <p:cNvSpPr>
            <a:spLocks noGrp="1"/>
          </p:cNvSpPr>
          <p:nvPr>
            <p:ph idx="1"/>
          </p:nvPr>
        </p:nvSpPr>
        <p:spPr>
          <a:xfrm>
            <a:off x="457200" y="685800"/>
            <a:ext cx="8229600" cy="5562600"/>
          </a:xfrm>
        </p:spPr>
        <p:txBody>
          <a:bodyPr>
            <a:normAutofit fontScale="85000" lnSpcReduction="20000"/>
          </a:bodyPr>
          <a:lstStyle/>
          <a:p>
            <a:r>
              <a:rPr lang="en-US" dirty="0" smtClean="0"/>
              <a:t>TC= 50 + Q</a:t>
            </a:r>
            <a:r>
              <a:rPr lang="en-US" baseline="30000" dirty="0" smtClean="0"/>
              <a:t>2</a:t>
            </a:r>
            <a:endParaRPr lang="en-US" dirty="0" smtClean="0"/>
          </a:p>
          <a:p>
            <a:r>
              <a:rPr lang="en-US" dirty="0" smtClean="0"/>
              <a:t>P = 40 - Q</a:t>
            </a:r>
          </a:p>
          <a:p>
            <a:r>
              <a:rPr lang="en-US" dirty="0" smtClean="0"/>
              <a:t>R= 40Q - Q</a:t>
            </a:r>
            <a:r>
              <a:rPr lang="en-US" baseline="30000" dirty="0" smtClean="0"/>
              <a:t>2</a:t>
            </a:r>
            <a:endParaRPr lang="en-US" dirty="0" smtClean="0"/>
          </a:p>
          <a:p>
            <a:r>
              <a:rPr lang="en-US" dirty="0" smtClean="0">
                <a:sym typeface="Symbol"/>
              </a:rPr>
              <a:t></a:t>
            </a:r>
            <a:r>
              <a:rPr lang="en-US" dirty="0" smtClean="0"/>
              <a:t>= 40Q - Q</a:t>
            </a:r>
            <a:r>
              <a:rPr lang="en-US" baseline="30000" dirty="0" smtClean="0"/>
              <a:t>2    </a:t>
            </a:r>
            <a:r>
              <a:rPr lang="en-US" dirty="0" smtClean="0"/>
              <a:t>- 50 - Q</a:t>
            </a:r>
            <a:r>
              <a:rPr lang="en-US" baseline="30000" dirty="0" smtClean="0"/>
              <a:t>2</a:t>
            </a:r>
            <a:endParaRPr lang="en-US" dirty="0" smtClean="0"/>
          </a:p>
          <a:p>
            <a:r>
              <a:rPr lang="en-US" dirty="0" smtClean="0"/>
              <a:t>d</a:t>
            </a:r>
            <a:r>
              <a:rPr lang="en-US" dirty="0" smtClean="0">
                <a:sym typeface="Symbol"/>
              </a:rPr>
              <a:t></a:t>
            </a:r>
            <a:r>
              <a:rPr lang="en-US" dirty="0" smtClean="0"/>
              <a:t>/</a:t>
            </a:r>
            <a:r>
              <a:rPr lang="en-US" dirty="0" err="1" smtClean="0"/>
              <a:t>dQ</a:t>
            </a:r>
            <a:r>
              <a:rPr lang="en-US" dirty="0" smtClean="0"/>
              <a:t> = 40 -2Q -2Q </a:t>
            </a:r>
          </a:p>
          <a:p>
            <a:r>
              <a:rPr lang="en-US" dirty="0" smtClean="0">
                <a:sym typeface="Symbol"/>
              </a:rPr>
              <a:t></a:t>
            </a:r>
            <a:r>
              <a:rPr lang="en-US" dirty="0" smtClean="0"/>
              <a:t> max if (</a:t>
            </a:r>
            <a:r>
              <a:rPr lang="en-US" dirty="0" err="1" smtClean="0"/>
              <a:t>i</a:t>
            </a:r>
            <a:r>
              <a:rPr lang="en-US" dirty="0" smtClean="0"/>
              <a:t>) d</a:t>
            </a:r>
            <a:r>
              <a:rPr lang="en-US" dirty="0" smtClean="0">
                <a:sym typeface="Symbol"/>
              </a:rPr>
              <a:t></a:t>
            </a:r>
            <a:r>
              <a:rPr lang="en-US" dirty="0" smtClean="0"/>
              <a:t>/</a:t>
            </a:r>
            <a:r>
              <a:rPr lang="en-US" dirty="0" err="1" smtClean="0"/>
              <a:t>dQ</a:t>
            </a:r>
            <a:r>
              <a:rPr lang="en-US" dirty="0" smtClean="0"/>
              <a:t> = 0; and (ii) d</a:t>
            </a:r>
            <a:r>
              <a:rPr lang="en-US" baseline="30000" dirty="0" smtClean="0"/>
              <a:t>2</a:t>
            </a:r>
            <a:r>
              <a:rPr lang="en-US" dirty="0" smtClean="0">
                <a:sym typeface="Symbol"/>
              </a:rPr>
              <a:t></a:t>
            </a:r>
            <a:r>
              <a:rPr lang="en-US" dirty="0" smtClean="0"/>
              <a:t>/</a:t>
            </a:r>
            <a:r>
              <a:rPr lang="en-US" dirty="0" err="1" smtClean="0"/>
              <a:t>dQ</a:t>
            </a:r>
            <a:r>
              <a:rPr lang="en-US" dirty="0" smtClean="0"/>
              <a:t> </a:t>
            </a:r>
            <a:r>
              <a:rPr lang="en-US" baseline="30000" dirty="0" smtClean="0"/>
              <a:t>2  </a:t>
            </a:r>
            <a:r>
              <a:rPr lang="en-US" dirty="0" smtClean="0"/>
              <a:t>&lt; 0</a:t>
            </a:r>
          </a:p>
          <a:p>
            <a:r>
              <a:rPr lang="en-US" b="1" dirty="0" smtClean="0"/>
              <a:t>MC= 2Q and MR = 40 -2Q</a:t>
            </a:r>
            <a:endParaRPr lang="en-US" dirty="0" smtClean="0"/>
          </a:p>
          <a:p>
            <a:r>
              <a:rPr lang="en-US" dirty="0" smtClean="0"/>
              <a:t>(</a:t>
            </a:r>
            <a:r>
              <a:rPr lang="en-US" dirty="0" err="1" smtClean="0"/>
              <a:t>i</a:t>
            </a:r>
            <a:r>
              <a:rPr lang="en-US" dirty="0" smtClean="0"/>
              <a:t>) d</a:t>
            </a:r>
            <a:r>
              <a:rPr lang="en-US" dirty="0" smtClean="0">
                <a:sym typeface="Symbol"/>
              </a:rPr>
              <a:t></a:t>
            </a:r>
            <a:r>
              <a:rPr lang="en-US" dirty="0" smtClean="0"/>
              <a:t>/</a:t>
            </a:r>
            <a:r>
              <a:rPr lang="en-US" dirty="0" err="1" smtClean="0"/>
              <a:t>dQ</a:t>
            </a:r>
            <a:r>
              <a:rPr lang="en-US" dirty="0" smtClean="0"/>
              <a:t> = 0 in this case when 4Q = 40: </a:t>
            </a:r>
          </a:p>
          <a:p>
            <a:r>
              <a:rPr lang="en-US" dirty="0" smtClean="0"/>
              <a:t>Profit maxima : Q=10; P = 30</a:t>
            </a:r>
          </a:p>
          <a:p>
            <a:pPr lvl="0"/>
            <a:r>
              <a:rPr lang="en-US" dirty="0" smtClean="0"/>
              <a:t>d</a:t>
            </a:r>
            <a:r>
              <a:rPr lang="en-US" baseline="30000" dirty="0" smtClean="0"/>
              <a:t>2</a:t>
            </a:r>
            <a:r>
              <a:rPr lang="en-US" dirty="0" smtClean="0">
                <a:sym typeface="Symbol"/>
              </a:rPr>
              <a:t></a:t>
            </a:r>
            <a:r>
              <a:rPr lang="en-US" dirty="0" smtClean="0"/>
              <a:t>/</a:t>
            </a:r>
            <a:r>
              <a:rPr lang="en-US" dirty="0" err="1" smtClean="0"/>
              <a:t>dQ</a:t>
            </a:r>
            <a:r>
              <a:rPr lang="en-US" dirty="0" smtClean="0"/>
              <a:t> </a:t>
            </a:r>
            <a:r>
              <a:rPr lang="en-US" baseline="30000" dirty="0" smtClean="0"/>
              <a:t>2  = </a:t>
            </a:r>
            <a:r>
              <a:rPr lang="en-US" dirty="0" smtClean="0"/>
              <a:t>- 4 and &lt; 0 and hence (ii) is also satisfied. </a:t>
            </a:r>
          </a:p>
          <a:p>
            <a:r>
              <a:rPr lang="en-US" dirty="0" smtClean="0"/>
              <a:t>When tangents to Total Revenue and Total Cost functions are parallel the profit function attains maxima.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Sales maximization: Goal of the firm</a:t>
            </a:r>
            <a:endParaRPr lang="en-US" dirty="0"/>
          </a:p>
        </p:txBody>
      </p:sp>
      <p:sp>
        <p:nvSpPr>
          <p:cNvPr id="3" name="Content Placeholder 2"/>
          <p:cNvSpPr>
            <a:spLocks noGrp="1"/>
          </p:cNvSpPr>
          <p:nvPr>
            <p:ph idx="1"/>
          </p:nvPr>
        </p:nvSpPr>
        <p:spPr>
          <a:xfrm>
            <a:off x="304800" y="1143000"/>
            <a:ext cx="8382000" cy="5257800"/>
          </a:xfrm>
        </p:spPr>
        <p:txBody>
          <a:bodyPr>
            <a:normAutofit/>
          </a:bodyPr>
          <a:lstStyle/>
          <a:p>
            <a:r>
              <a:rPr lang="en-US" dirty="0" smtClean="0"/>
              <a:t>R= 40Q - Q</a:t>
            </a:r>
            <a:r>
              <a:rPr lang="en-US" baseline="30000" dirty="0" smtClean="0"/>
              <a:t>2</a:t>
            </a:r>
            <a:endParaRPr lang="en-US" dirty="0" smtClean="0"/>
          </a:p>
          <a:p>
            <a:pPr>
              <a:buNone/>
            </a:pPr>
            <a:r>
              <a:rPr lang="en-US" dirty="0" smtClean="0"/>
              <a:t> (</a:t>
            </a:r>
            <a:r>
              <a:rPr lang="en-US" dirty="0" err="1" smtClean="0"/>
              <a:t>i</a:t>
            </a:r>
            <a:r>
              <a:rPr lang="en-US" dirty="0" smtClean="0"/>
              <a:t>) </a:t>
            </a:r>
            <a:r>
              <a:rPr lang="en-US" dirty="0" err="1" smtClean="0"/>
              <a:t>dR</a:t>
            </a:r>
            <a:r>
              <a:rPr lang="en-US" dirty="0" smtClean="0"/>
              <a:t>/DQ = 0</a:t>
            </a:r>
          </a:p>
          <a:p>
            <a:r>
              <a:rPr lang="en-US" dirty="0" smtClean="0"/>
              <a:t>40 – 2Q = 0 </a:t>
            </a:r>
          </a:p>
          <a:p>
            <a:r>
              <a:rPr lang="en-US" dirty="0" smtClean="0"/>
              <a:t>Q = 20</a:t>
            </a:r>
          </a:p>
          <a:p>
            <a:r>
              <a:rPr lang="en-US" dirty="0" smtClean="0"/>
              <a:t>P = 20 </a:t>
            </a:r>
          </a:p>
          <a:p>
            <a:pPr>
              <a:buNone/>
            </a:pPr>
            <a:r>
              <a:rPr lang="en-US" dirty="0" smtClean="0"/>
              <a:t>(ii) d</a:t>
            </a:r>
            <a:r>
              <a:rPr lang="en-US" baseline="30000" dirty="0" smtClean="0"/>
              <a:t>2</a:t>
            </a:r>
            <a:r>
              <a:rPr lang="en-US" dirty="0" smtClean="0"/>
              <a:t>R/DQ</a:t>
            </a:r>
            <a:r>
              <a:rPr lang="en-US" baseline="30000" dirty="0" smtClean="0"/>
              <a:t>2</a:t>
            </a:r>
            <a:r>
              <a:rPr lang="en-US" dirty="0" smtClean="0"/>
              <a:t> &lt; 0</a:t>
            </a:r>
          </a:p>
          <a:p>
            <a:pPr>
              <a:buNone/>
            </a:pPr>
            <a:r>
              <a:rPr lang="en-US" dirty="0" smtClean="0"/>
              <a:t> -2 &lt; 0</a:t>
            </a:r>
          </a:p>
          <a:p>
            <a:pPr>
              <a:buNone/>
            </a:pPr>
            <a:r>
              <a:rPr lang="en-US" dirty="0" smtClean="0"/>
              <a:t>Note: Output is higher and price lower as compared to profit maximization</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Concentration Ratio</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pPr>
              <a:buNone/>
            </a:pPr>
            <a:endParaRPr lang="en-US" dirty="0" smtClean="0"/>
          </a:p>
          <a:p>
            <a:r>
              <a:rPr lang="en-US" dirty="0" smtClean="0"/>
              <a:t>Percentage of total industry output/shipment, which is accounted for by the topmost firms. Concentration ratio zero for perfect competition and 1 for monopoly.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Imperfect Competition prevails in an industry when the firms belonging to this industry can exercise some control over price of the output which they sell.</a:t>
            </a:r>
          </a:p>
          <a:p>
            <a:endParaRPr lang="en-US" dirty="0"/>
          </a:p>
          <a:p>
            <a:r>
              <a:rPr lang="en-US" dirty="0"/>
              <a:t>It does not mean absolute control over the price and the absence of rivals except in the case of monopoly.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Structures</a:t>
            </a:r>
            <a:endParaRPr lang="en-US" dirty="0"/>
          </a:p>
        </p:txBody>
      </p:sp>
      <p:sp>
        <p:nvSpPr>
          <p:cNvPr id="3" name="Content Placeholder 2"/>
          <p:cNvSpPr>
            <a:spLocks noGrp="1"/>
          </p:cNvSpPr>
          <p:nvPr>
            <p:ph idx="1"/>
          </p:nvPr>
        </p:nvSpPr>
        <p:spPr/>
        <p:txBody>
          <a:bodyPr/>
          <a:lstStyle/>
          <a:p>
            <a:r>
              <a:rPr lang="en-US" dirty="0" smtClean="0"/>
              <a:t>Three important characteristics of market in structures:</a:t>
            </a:r>
          </a:p>
          <a:p>
            <a:r>
              <a:rPr lang="en-US" dirty="0" smtClean="0"/>
              <a:t>Number of firms</a:t>
            </a:r>
          </a:p>
          <a:p>
            <a:r>
              <a:rPr lang="en-US" dirty="0" smtClean="0"/>
              <a:t>Degree of product differentiation</a:t>
            </a:r>
          </a:p>
          <a:p>
            <a:r>
              <a:rPr lang="en-US" dirty="0" smtClean="0"/>
              <a:t>Ease of entry and exit. </a:t>
            </a:r>
            <a:endParaRPr lang="en-US" dirty="0"/>
          </a:p>
        </p:txBody>
      </p:sp>
      <p:sp>
        <p:nvSpPr>
          <p:cNvPr id="6" name="Date Placeholder 3"/>
          <p:cNvSpPr>
            <a:spLocks noGrp="1"/>
          </p:cNvSpPr>
          <p:nvPr>
            <p:ph type="dt" sz="half" idx="10"/>
          </p:nvPr>
        </p:nvSpPr>
        <p:spPr>
          <a:xfrm>
            <a:off x="457200" y="6356350"/>
            <a:ext cx="2133600" cy="365125"/>
          </a:xfrm>
        </p:spPr>
        <p:txBody>
          <a:bodyPr/>
          <a:lstStyle/>
          <a:p>
            <a:r>
              <a:rPr lang="en-US" sz="2000" dirty="0" smtClean="0">
                <a:solidFill>
                  <a:schemeClr val="tx1"/>
                </a:solidFill>
              </a:rPr>
              <a:t>11/03/2016</a:t>
            </a:r>
            <a:endParaRPr lang="en-US"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66" name="Rectangle 74"/>
          <p:cNvSpPr>
            <a:spLocks noChangeArrowheads="1"/>
          </p:cNvSpPr>
          <p:nvPr/>
        </p:nvSpPr>
        <p:spPr bwMode="auto">
          <a:xfrm>
            <a:off x="3873500" y="1497013"/>
            <a:ext cx="4779963" cy="4591050"/>
          </a:xfrm>
          <a:prstGeom prst="rect">
            <a:avLst/>
          </a:prstGeom>
          <a:solidFill>
            <a:schemeClr val="bg1"/>
          </a:solidFill>
          <a:ln w="9525">
            <a:noFill/>
            <a:miter lim="800000"/>
            <a:headEnd/>
            <a:tailEnd/>
          </a:ln>
          <a:effectLst/>
        </p:spPr>
        <p:txBody>
          <a:bodyPr wrap="none" anchor="ctr"/>
          <a:lstStyle/>
          <a:p>
            <a:endParaRPr lang="en-US"/>
          </a:p>
        </p:txBody>
      </p:sp>
      <p:sp>
        <p:nvSpPr>
          <p:cNvPr id="110594" name="Rectangle 2"/>
          <p:cNvSpPr>
            <a:spLocks noChangeArrowheads="1"/>
          </p:cNvSpPr>
          <p:nvPr/>
        </p:nvSpPr>
        <p:spPr bwMode="auto">
          <a:xfrm rot="5400000">
            <a:off x="-3191669" y="3191669"/>
            <a:ext cx="6869113" cy="485775"/>
          </a:xfrm>
          <a:prstGeom prst="rect">
            <a:avLst/>
          </a:prstGeom>
          <a:gradFill rotWithShape="1">
            <a:gsLst>
              <a:gs pos="0">
                <a:srgbClr val="FFFF66"/>
              </a:gs>
              <a:gs pos="100000">
                <a:srgbClr val="FF9900"/>
              </a:gs>
            </a:gsLst>
            <a:lin ang="0" scaled="1"/>
          </a:gradFill>
          <a:ln w="9525">
            <a:noFill/>
            <a:miter lim="800000"/>
            <a:headEnd/>
            <a:tailEnd/>
          </a:ln>
          <a:effectLst/>
        </p:spPr>
        <p:txBody>
          <a:bodyPr wrap="none" anchor="ctr"/>
          <a:lstStyle/>
          <a:p>
            <a:endParaRPr lang="en-US"/>
          </a:p>
        </p:txBody>
      </p:sp>
      <p:sp>
        <p:nvSpPr>
          <p:cNvPr id="110595" name="Oval 3"/>
          <p:cNvSpPr>
            <a:spLocks noChangeArrowheads="1"/>
          </p:cNvSpPr>
          <p:nvPr/>
        </p:nvSpPr>
        <p:spPr bwMode="auto">
          <a:xfrm rot="5400000">
            <a:off x="136525" y="61913"/>
            <a:ext cx="1476375" cy="1352550"/>
          </a:xfrm>
          <a:prstGeom prst="ellipse">
            <a:avLst/>
          </a:prstGeom>
          <a:pattFill prst="wdUpDiag">
            <a:fgClr>
              <a:srgbClr val="FFFFCC"/>
            </a:fgClr>
            <a:bgClr>
              <a:schemeClr val="bg1"/>
            </a:bgClr>
          </a:pattFill>
          <a:ln w="9525">
            <a:noFill/>
            <a:round/>
            <a:headEnd/>
            <a:tailEnd/>
          </a:ln>
          <a:effectLst/>
        </p:spPr>
        <p:txBody>
          <a:bodyPr wrap="none" anchor="ctr"/>
          <a:lstStyle/>
          <a:p>
            <a:endParaRPr lang="en-US"/>
          </a:p>
        </p:txBody>
      </p:sp>
      <p:sp>
        <p:nvSpPr>
          <p:cNvPr id="110596" name="Rectangle 4"/>
          <p:cNvSpPr>
            <a:spLocks noGrp="1" noChangeArrowheads="1"/>
          </p:cNvSpPr>
          <p:nvPr>
            <p:ph type="title"/>
          </p:nvPr>
        </p:nvSpPr>
        <p:spPr>
          <a:xfrm>
            <a:off x="387350" y="177800"/>
            <a:ext cx="8229600" cy="1052513"/>
          </a:xfrm>
        </p:spPr>
        <p:txBody>
          <a:bodyPr/>
          <a:lstStyle/>
          <a:p>
            <a:pPr algn="l"/>
            <a:r>
              <a:rPr lang="en-US" sz="3000" dirty="0" smtClean="0">
                <a:solidFill>
                  <a:srgbClr val="996633"/>
                </a:solidFill>
                <a:effectLst>
                  <a:outerShdw blurRad="38100" dist="38100" dir="2700000" algn="tl">
                    <a:srgbClr val="C0C0C0"/>
                  </a:outerShdw>
                </a:effectLst>
              </a:rPr>
              <a:t>A </a:t>
            </a:r>
            <a:r>
              <a:rPr lang="en-US" sz="3000" dirty="0">
                <a:solidFill>
                  <a:srgbClr val="996633"/>
                </a:solidFill>
                <a:effectLst>
                  <a:outerShdw blurRad="38100" dist="38100" dir="2700000" algn="tl">
                    <a:srgbClr val="C0C0C0"/>
                  </a:outerShdw>
                </a:effectLst>
              </a:rPr>
              <a:t>monopoly’s revenue</a:t>
            </a:r>
          </a:p>
        </p:txBody>
      </p:sp>
      <p:sp>
        <p:nvSpPr>
          <p:cNvPr id="110597" name="Rectangle 5"/>
          <p:cNvSpPr>
            <a:spLocks noGrp="1" noChangeArrowheads="1"/>
          </p:cNvSpPr>
          <p:nvPr>
            <p:ph type="body" idx="1"/>
          </p:nvPr>
        </p:nvSpPr>
        <p:spPr>
          <a:xfrm>
            <a:off x="579438" y="1308100"/>
            <a:ext cx="3246437" cy="5299075"/>
          </a:xfrm>
        </p:spPr>
        <p:txBody>
          <a:bodyPr>
            <a:normAutofit/>
          </a:bodyPr>
          <a:lstStyle/>
          <a:p>
            <a:pPr marL="0" indent="0">
              <a:spcBef>
                <a:spcPct val="40000"/>
              </a:spcBef>
              <a:buClr>
                <a:srgbClr val="669900"/>
              </a:buClr>
              <a:buFont typeface="Wingdings" pitchFamily="2" charset="2"/>
              <a:buNone/>
            </a:pPr>
            <a:r>
              <a:rPr lang="en-US" sz="2500" dirty="0" smtClean="0"/>
              <a:t>Following data shows demand schedule for a monopolist. </a:t>
            </a:r>
            <a:endParaRPr lang="en-US" sz="2500" dirty="0"/>
          </a:p>
          <a:p>
            <a:pPr marL="0" indent="0">
              <a:spcBef>
                <a:spcPct val="40000"/>
              </a:spcBef>
              <a:buClr>
                <a:srgbClr val="669900"/>
              </a:buClr>
              <a:buFont typeface="Wingdings" pitchFamily="2" charset="2"/>
              <a:buNone/>
            </a:pPr>
            <a:r>
              <a:rPr lang="en-US" sz="2500" dirty="0" smtClean="0"/>
              <a:t>Fill </a:t>
            </a:r>
            <a:r>
              <a:rPr lang="en-US" sz="2500" dirty="0"/>
              <a:t>in the missing spaces of the table. </a:t>
            </a:r>
          </a:p>
          <a:p>
            <a:pPr marL="0" indent="0">
              <a:spcBef>
                <a:spcPct val="40000"/>
              </a:spcBef>
              <a:buClr>
                <a:srgbClr val="669900"/>
              </a:buClr>
              <a:buFont typeface="Wingdings" pitchFamily="2" charset="2"/>
              <a:buNone/>
            </a:pPr>
            <a:r>
              <a:rPr lang="en-US" sz="2500" dirty="0"/>
              <a:t>What is the relation between </a:t>
            </a:r>
            <a:r>
              <a:rPr lang="en-US" sz="2500" b="1" i="1" dirty="0"/>
              <a:t>P</a:t>
            </a:r>
            <a:r>
              <a:rPr lang="en-US" sz="2500" dirty="0"/>
              <a:t> and </a:t>
            </a:r>
            <a:r>
              <a:rPr lang="en-US" sz="2500" b="1" i="1" dirty="0"/>
              <a:t>AR</a:t>
            </a:r>
            <a:r>
              <a:rPr lang="en-US" sz="2500" dirty="0"/>
              <a:t>?  Between </a:t>
            </a:r>
            <a:r>
              <a:rPr lang="en-US" sz="2500" b="1" i="1" dirty="0"/>
              <a:t>P</a:t>
            </a:r>
            <a:r>
              <a:rPr lang="en-US" sz="2500" dirty="0"/>
              <a:t> and </a:t>
            </a:r>
            <a:r>
              <a:rPr lang="en-US" sz="2500" b="1" i="1" dirty="0"/>
              <a:t>MR</a:t>
            </a:r>
            <a:r>
              <a:rPr lang="en-US" sz="2500" dirty="0"/>
              <a:t>? </a:t>
            </a:r>
          </a:p>
        </p:txBody>
      </p:sp>
      <p:sp>
        <p:nvSpPr>
          <p:cNvPr id="110598" name="Rectangle 6"/>
          <p:cNvSpPr>
            <a:spLocks noChangeArrowheads="1"/>
          </p:cNvSpPr>
          <p:nvPr/>
        </p:nvSpPr>
        <p:spPr bwMode="auto">
          <a:xfrm>
            <a:off x="8432800" y="6367463"/>
            <a:ext cx="609600" cy="374650"/>
          </a:xfrm>
          <a:prstGeom prst="rect">
            <a:avLst/>
          </a:prstGeom>
          <a:noFill/>
          <a:ln w="9525">
            <a:noFill/>
            <a:miter lim="800000"/>
            <a:headEnd/>
            <a:tailEnd/>
          </a:ln>
          <a:effectLst/>
        </p:spPr>
        <p:txBody>
          <a:bodyPr anchor="ctr"/>
          <a:lstStyle/>
          <a:p>
            <a:fld id="{E6E321DC-176F-43C8-A34F-B60A9B1B94F2}" type="slidenum">
              <a:rPr lang="en-US" sz="1700">
                <a:solidFill>
                  <a:srgbClr val="777777"/>
                </a:solidFill>
              </a:rPr>
              <a:pPr/>
              <a:t>20</a:t>
            </a:fld>
            <a:endParaRPr lang="en-US" sz="1700">
              <a:solidFill>
                <a:srgbClr val="777777"/>
              </a:solidFill>
            </a:endParaRPr>
          </a:p>
        </p:txBody>
      </p:sp>
      <p:graphicFrame>
        <p:nvGraphicFramePr>
          <p:cNvPr id="110665" name="Group 73"/>
          <p:cNvGraphicFramePr>
            <a:graphicFrameLocks noGrp="1"/>
          </p:cNvGraphicFramePr>
          <p:nvPr/>
        </p:nvGraphicFramePr>
        <p:xfrm>
          <a:off x="3875088" y="1501775"/>
          <a:ext cx="4779962" cy="4587877"/>
        </p:xfrm>
        <a:graphic>
          <a:graphicData uri="http://schemas.openxmlformats.org/drawingml/2006/table">
            <a:tbl>
              <a:tblPr/>
              <a:tblGrid>
                <a:gridCol w="750887"/>
                <a:gridCol w="1084263"/>
                <a:gridCol w="871537"/>
                <a:gridCol w="1127125"/>
                <a:gridCol w="946150"/>
              </a:tblGrid>
              <a:tr h="573088">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cs typeface="Arial" charset="0"/>
                        </a:rPr>
                        <a:t>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cs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cs typeface="Arial" charset="0"/>
                        </a:rPr>
                        <a:t>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cs typeface="Arial" charset="0"/>
                        </a:rPr>
                        <a:t>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cs typeface="Arial" charset="0"/>
                        </a:rPr>
                        <a:t>MR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0</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4.50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1</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4.00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2</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3.50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3</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3.00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4</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2.50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5</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2.00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6</a:t>
                      </a: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1.50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0"/>
            <a:ext cx="8229600" cy="914400"/>
          </a:xfrm>
        </p:spPr>
        <p:txBody>
          <a:bodyPr/>
          <a:lstStyle/>
          <a:p>
            <a:r>
              <a:rPr lang="en-US" dirty="0"/>
              <a:t>The Welfare Cost of Monopoly</a:t>
            </a:r>
          </a:p>
        </p:txBody>
      </p:sp>
      <p:sp>
        <p:nvSpPr>
          <p:cNvPr id="134147" name="Rectangle 3"/>
          <p:cNvSpPr>
            <a:spLocks noGrp="1" noChangeArrowheads="1"/>
          </p:cNvSpPr>
          <p:nvPr>
            <p:ph type="body" idx="1"/>
          </p:nvPr>
        </p:nvSpPr>
        <p:spPr>
          <a:xfrm>
            <a:off x="0" y="1022350"/>
            <a:ext cx="9144000" cy="5378450"/>
          </a:xfrm>
        </p:spPr>
        <p:txBody>
          <a:bodyPr>
            <a:normAutofit/>
          </a:bodyPr>
          <a:lstStyle/>
          <a:p>
            <a:r>
              <a:rPr lang="en-US" dirty="0" smtClean="0"/>
              <a:t>In </a:t>
            </a:r>
            <a:r>
              <a:rPr lang="en-US" dirty="0"/>
              <a:t>a competitive market equilibrium, </a:t>
            </a:r>
            <a:br>
              <a:rPr lang="en-US" dirty="0"/>
            </a:br>
            <a:r>
              <a:rPr lang="en-US" b="1" i="1" dirty="0"/>
              <a:t>P</a:t>
            </a:r>
            <a:r>
              <a:rPr lang="en-US" dirty="0"/>
              <a:t> = </a:t>
            </a:r>
            <a:r>
              <a:rPr lang="en-US" i="1" dirty="0"/>
              <a:t>MC</a:t>
            </a:r>
            <a:r>
              <a:rPr lang="en-US" dirty="0"/>
              <a:t> </a:t>
            </a:r>
            <a:r>
              <a:rPr lang="en-US" dirty="0" smtClean="0"/>
              <a:t>= MR and </a:t>
            </a:r>
            <a:r>
              <a:rPr lang="en-US" dirty="0"/>
              <a:t>total surplus is maximized.  </a:t>
            </a:r>
          </a:p>
          <a:p>
            <a:r>
              <a:rPr lang="en-US" dirty="0"/>
              <a:t>In the monopoly </a:t>
            </a:r>
            <a:r>
              <a:rPr lang="en-US" dirty="0" smtClean="0"/>
              <a:t>equilibrium,  </a:t>
            </a:r>
            <a:r>
              <a:rPr lang="en-US" b="1" i="1" dirty="0"/>
              <a:t>P</a:t>
            </a:r>
            <a:r>
              <a:rPr lang="en-US" dirty="0"/>
              <a:t> &gt; </a:t>
            </a:r>
            <a:r>
              <a:rPr lang="en-US" dirty="0" smtClean="0"/>
              <a:t>(</a:t>
            </a:r>
            <a:r>
              <a:rPr lang="en-US" i="1" dirty="0" smtClean="0"/>
              <a:t>MR</a:t>
            </a:r>
            <a:r>
              <a:rPr lang="en-US" dirty="0" smtClean="0"/>
              <a:t> </a:t>
            </a:r>
            <a:r>
              <a:rPr lang="en-US" dirty="0"/>
              <a:t>= </a:t>
            </a:r>
            <a:r>
              <a:rPr lang="en-US" i="1" dirty="0" smtClean="0"/>
              <a:t>MC)</a:t>
            </a:r>
            <a:endParaRPr lang="en-US" i="1" dirty="0"/>
          </a:p>
          <a:p>
            <a:pPr lvl="1"/>
            <a:r>
              <a:rPr lang="en-US" dirty="0"/>
              <a:t>The value to buyers of an additional unit (</a:t>
            </a:r>
            <a:r>
              <a:rPr lang="en-US" b="1" i="1" dirty="0"/>
              <a:t>P</a:t>
            </a:r>
            <a:r>
              <a:rPr lang="en-US" dirty="0"/>
              <a:t>)</a:t>
            </a:r>
            <a:br>
              <a:rPr lang="en-US" dirty="0"/>
            </a:br>
            <a:r>
              <a:rPr lang="en-US" dirty="0"/>
              <a:t>exceeds the cost of the resources needed to produce that unit </a:t>
            </a:r>
            <a:r>
              <a:rPr lang="en-US" dirty="0" smtClean="0"/>
              <a:t>(i.e., </a:t>
            </a:r>
            <a:r>
              <a:rPr lang="en-US" i="1" dirty="0" smtClean="0"/>
              <a:t>MC</a:t>
            </a:r>
            <a:r>
              <a:rPr lang="en-US" dirty="0"/>
              <a:t>).  </a:t>
            </a:r>
          </a:p>
          <a:p>
            <a:pPr lvl="1"/>
            <a:r>
              <a:rPr lang="en-US" dirty="0"/>
              <a:t>The monopoly </a:t>
            </a:r>
            <a:r>
              <a:rPr lang="en-US" b="1" i="1" dirty="0"/>
              <a:t>Q</a:t>
            </a:r>
            <a:r>
              <a:rPr lang="en-US" dirty="0"/>
              <a:t> </a:t>
            </a:r>
            <a:r>
              <a:rPr lang="en-US" dirty="0" smtClean="0"/>
              <a:t>(P) is lower than in a competitive equilibrium</a:t>
            </a:r>
            <a:endParaRPr lang="en-US" dirty="0"/>
          </a:p>
          <a:p>
            <a:pPr lvl="1"/>
            <a:r>
              <a:rPr lang="en-US" dirty="0" smtClean="0"/>
              <a:t>The monopoly P is higher than in a competitive equilibrium</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219075"/>
            <a:ext cx="8686800" cy="649288"/>
          </a:xfrm>
        </p:spPr>
        <p:txBody>
          <a:bodyPr>
            <a:normAutofit fontScale="90000"/>
          </a:bodyPr>
          <a:lstStyle/>
          <a:p>
            <a:r>
              <a:rPr lang="en-US" sz="3200" dirty="0" smtClean="0"/>
              <a:t>Government Intervention and Imperfections in Market Structure </a:t>
            </a:r>
            <a:endParaRPr lang="en-US" sz="3200" dirty="0"/>
          </a:p>
        </p:txBody>
      </p:sp>
      <p:sp>
        <p:nvSpPr>
          <p:cNvPr id="139267" name="Rectangle 3"/>
          <p:cNvSpPr>
            <a:spLocks noGrp="1" noChangeArrowheads="1"/>
          </p:cNvSpPr>
          <p:nvPr>
            <p:ph type="body" idx="1"/>
          </p:nvPr>
        </p:nvSpPr>
        <p:spPr>
          <a:xfrm>
            <a:off x="457200" y="920750"/>
            <a:ext cx="8229600" cy="5489575"/>
          </a:xfrm>
        </p:spPr>
        <p:txBody>
          <a:bodyPr/>
          <a:lstStyle/>
          <a:p>
            <a:r>
              <a:rPr lang="en-US" sz="2700" dirty="0"/>
              <a:t>Increasing competition with </a:t>
            </a:r>
            <a:r>
              <a:rPr lang="en-US" sz="2700" dirty="0" smtClean="0"/>
              <a:t>anti-monopoly </a:t>
            </a:r>
            <a:r>
              <a:rPr lang="en-US" sz="2700" dirty="0"/>
              <a:t>laws</a:t>
            </a:r>
          </a:p>
          <a:p>
            <a:pPr lvl="1"/>
            <a:r>
              <a:rPr lang="en-US" sz="2300" dirty="0" smtClean="0"/>
              <a:t>Regulation</a:t>
            </a:r>
          </a:p>
          <a:p>
            <a:r>
              <a:rPr lang="en-US" sz="2700" dirty="0" smtClean="0"/>
              <a:t>Public ownership</a:t>
            </a:r>
          </a:p>
          <a:p>
            <a:pPr lvl="1"/>
            <a:r>
              <a:rPr lang="en-US" dirty="0" smtClean="0"/>
              <a:t>Example:  Indian Railways</a:t>
            </a:r>
          </a:p>
          <a:p>
            <a:pPr lvl="1"/>
            <a:r>
              <a:rPr lang="en-US" dirty="0" smtClean="0"/>
              <a:t>Problem:  Public ownership is usually less efficient since no profit motive to minimize costs</a:t>
            </a:r>
          </a:p>
          <a:p>
            <a:r>
              <a:rPr lang="en-US" sz="2700" dirty="0" smtClean="0"/>
              <a:t>Doing nothing</a:t>
            </a:r>
          </a:p>
          <a:p>
            <a:pPr lvl="1"/>
            <a:r>
              <a:rPr lang="en-US" dirty="0" smtClean="0"/>
              <a:t>The foregoing policies all have drawbacks, </a:t>
            </a:r>
            <a:br>
              <a:rPr lang="en-US" dirty="0" smtClean="0"/>
            </a:br>
            <a:r>
              <a:rPr lang="en-US" dirty="0" smtClean="0"/>
              <a:t>so the best policy may be no policy.  </a:t>
            </a:r>
          </a:p>
          <a:p>
            <a:pPr lvl="1"/>
            <a:endParaRPr lang="en-US" sz="2400" b="1" dirty="0" smtClean="0">
              <a:latin typeface="Times New Roman" pitchFamily="18" charset="0"/>
              <a:cs typeface="Times New Roman" pitchFamily="18" charset="0"/>
            </a:endParaRPr>
          </a:p>
          <a:p>
            <a:pPr lvl="1"/>
            <a:endParaRPr lang="en-US" sz="23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Policy Toward Monopolies</a:t>
            </a:r>
            <a:endParaRPr lang="en-US" dirty="0"/>
          </a:p>
        </p:txBody>
      </p:sp>
      <p:graphicFrame>
        <p:nvGraphicFramePr>
          <p:cNvPr id="6" name="Content Placeholder 5"/>
          <p:cNvGraphicFramePr>
            <a:graphicFrameLocks noGrp="1"/>
          </p:cNvGraphicFramePr>
          <p:nvPr>
            <p:ph idx="1"/>
          </p:nvPr>
        </p:nvGraphicFramePr>
        <p:xfrm>
          <a:off x="304800" y="1600200"/>
          <a:ext cx="8839200" cy="4495800"/>
        </p:xfrm>
        <a:graphic>
          <a:graphicData uri="http://schemas.openxmlformats.org/drawingml/2006/table">
            <a:tbl>
              <a:tblPr bandRow="1">
                <a:tableStyleId>{5C22544A-7EE6-4342-B048-85BDC9FD1C3A}</a:tableStyleId>
              </a:tblPr>
              <a:tblGrid>
                <a:gridCol w="2946400"/>
                <a:gridCol w="2946400"/>
                <a:gridCol w="2946400"/>
              </a:tblGrid>
              <a:tr h="9755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Failure of Market Economy</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Government Intervention</a:t>
                      </a:r>
                      <a:endParaRPr kumimoji="0" lang="en-US" sz="2000" b="1"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Policy Action </a:t>
                      </a:r>
                      <a:endParaRPr kumimoji="0" lang="en-US" sz="2000" b="1" i="0" u="none" strike="noStrike" cap="none" normalizeH="0" baseline="0" smtClean="0">
                        <a:ln>
                          <a:noFill/>
                        </a:ln>
                        <a:solidFill>
                          <a:schemeClr val="tx1"/>
                        </a:solidFill>
                        <a:effectLst/>
                        <a:latin typeface="Times New Roman" pitchFamily="18" charset="0"/>
                      </a:endParaRPr>
                    </a:p>
                  </a:txBody>
                  <a:tcPr horzOverflow="overflow"/>
                </a:tc>
              </a:tr>
              <a:tr h="35202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Inefficiency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i</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Monopoly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Encourage competition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Restriction on monopolies and restrictive trade practices</a:t>
                      </a:r>
                    </a:p>
                  </a:txBody>
                  <a:tcPr horzOverflow="overflow"/>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Price Discrimination</a:t>
            </a:r>
          </a:p>
        </p:txBody>
      </p:sp>
      <p:sp>
        <p:nvSpPr>
          <p:cNvPr id="164867" name="Rectangle 3"/>
          <p:cNvSpPr>
            <a:spLocks noGrp="1" noChangeArrowheads="1"/>
          </p:cNvSpPr>
          <p:nvPr>
            <p:ph type="body" idx="1"/>
          </p:nvPr>
        </p:nvSpPr>
        <p:spPr>
          <a:xfrm>
            <a:off x="0" y="1219200"/>
            <a:ext cx="8686800" cy="4906963"/>
          </a:xfrm>
        </p:spPr>
        <p:txBody>
          <a:bodyPr>
            <a:normAutofit/>
          </a:bodyPr>
          <a:lstStyle/>
          <a:p>
            <a:r>
              <a:rPr lang="en-US" b="1" dirty="0" smtClean="0">
                <a:solidFill>
                  <a:srgbClr val="CC0000"/>
                </a:solidFill>
              </a:rPr>
              <a:t>Price </a:t>
            </a:r>
            <a:r>
              <a:rPr lang="en-US" b="1" dirty="0">
                <a:solidFill>
                  <a:srgbClr val="CC0000"/>
                </a:solidFill>
              </a:rPr>
              <a:t>discrimination</a:t>
            </a:r>
            <a:r>
              <a:rPr lang="en-US" dirty="0"/>
              <a:t> is the business practice of selling the same good at different prices to different buyers.  </a:t>
            </a:r>
          </a:p>
          <a:p>
            <a:r>
              <a:rPr lang="en-US" dirty="0"/>
              <a:t>The characteristic used in price discrimination </a:t>
            </a:r>
            <a:br>
              <a:rPr lang="en-US" dirty="0"/>
            </a:br>
            <a:r>
              <a:rPr lang="en-US" dirty="0"/>
              <a:t>is willingness to pay (WTP):   </a:t>
            </a:r>
          </a:p>
          <a:p>
            <a:pPr lvl="1"/>
            <a:r>
              <a:rPr lang="en-US" dirty="0"/>
              <a:t>A firm can increase profit by charging a higher price to buyers with higher WTP</a:t>
            </a:r>
            <a:r>
              <a:rPr lang="en-US" dirty="0" smtClean="0"/>
              <a:t>.</a:t>
            </a:r>
          </a:p>
          <a:p>
            <a:pPr lvl="1"/>
            <a:r>
              <a:rPr lang="en-US" dirty="0" smtClean="0"/>
              <a:t>Perfect Price Discrimination: Charging each customer a price according to his/her willingness to pay</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z="3000" dirty="0"/>
              <a:t>Price Discrimination in the Real World</a:t>
            </a:r>
          </a:p>
        </p:txBody>
      </p:sp>
      <p:sp>
        <p:nvSpPr>
          <p:cNvPr id="166915" name="Rectangle 3"/>
          <p:cNvSpPr>
            <a:spLocks noGrp="1" noChangeArrowheads="1"/>
          </p:cNvSpPr>
          <p:nvPr>
            <p:ph type="body" idx="1"/>
          </p:nvPr>
        </p:nvSpPr>
        <p:spPr/>
        <p:txBody>
          <a:bodyPr/>
          <a:lstStyle/>
          <a:p>
            <a:r>
              <a:rPr lang="en-US" dirty="0"/>
              <a:t>In the real world, perfect price discrimination is not possible:  </a:t>
            </a:r>
          </a:p>
          <a:p>
            <a:pPr lvl="1"/>
            <a:r>
              <a:rPr lang="en-US" dirty="0"/>
              <a:t>no firm knows every buyer’s WTP</a:t>
            </a:r>
          </a:p>
          <a:p>
            <a:pPr lvl="1"/>
            <a:r>
              <a:rPr lang="en-US" dirty="0"/>
              <a:t>buyers do not announce it to sellers</a:t>
            </a:r>
          </a:p>
          <a:p>
            <a:r>
              <a:rPr lang="en-US" dirty="0"/>
              <a:t>So, firms divide customers into groups </a:t>
            </a:r>
            <a:br>
              <a:rPr lang="en-US" dirty="0"/>
            </a:br>
            <a:r>
              <a:rPr lang="en-US" dirty="0"/>
              <a:t>based on some observable trait </a:t>
            </a:r>
            <a:br>
              <a:rPr lang="en-US" dirty="0"/>
            </a:br>
            <a:r>
              <a:rPr lang="en-US" dirty="0"/>
              <a:t>that is likely related to WTP, such as age.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0"/>
            <a:ext cx="8229600" cy="990600"/>
          </a:xfrm>
        </p:spPr>
        <p:txBody>
          <a:bodyPr/>
          <a:lstStyle/>
          <a:p>
            <a:r>
              <a:rPr lang="en-US" dirty="0"/>
              <a:t>Examples of Price Discrimination</a:t>
            </a:r>
          </a:p>
        </p:txBody>
      </p:sp>
      <p:sp>
        <p:nvSpPr>
          <p:cNvPr id="191491" name="Rectangle 3"/>
          <p:cNvSpPr>
            <a:spLocks noGrp="1" noChangeArrowheads="1"/>
          </p:cNvSpPr>
          <p:nvPr>
            <p:ph type="body" idx="1"/>
          </p:nvPr>
        </p:nvSpPr>
        <p:spPr>
          <a:xfrm>
            <a:off x="457200" y="1066800"/>
            <a:ext cx="8229600" cy="5257800"/>
          </a:xfrm>
        </p:spPr>
        <p:txBody>
          <a:bodyPr>
            <a:normAutofit fontScale="92500"/>
          </a:bodyPr>
          <a:lstStyle/>
          <a:p>
            <a:pPr>
              <a:buFont typeface="Wingdings" pitchFamily="2" charset="2"/>
              <a:buNone/>
            </a:pPr>
            <a:r>
              <a:rPr lang="en-US" u="sng" dirty="0"/>
              <a:t>Movie tickets</a:t>
            </a:r>
            <a:br>
              <a:rPr lang="en-US" u="sng" dirty="0"/>
            </a:br>
            <a:r>
              <a:rPr lang="en-US" dirty="0"/>
              <a:t>Discounts for </a:t>
            </a:r>
            <a:r>
              <a:rPr lang="en-US" dirty="0" err="1" smtClean="0"/>
              <a:t>vodafone</a:t>
            </a:r>
            <a:r>
              <a:rPr lang="en-US" dirty="0" smtClean="0"/>
              <a:t> customers!</a:t>
            </a:r>
            <a:endParaRPr lang="en-US" dirty="0"/>
          </a:p>
          <a:p>
            <a:pPr>
              <a:buFont typeface="Wingdings" pitchFamily="2" charset="2"/>
              <a:buNone/>
            </a:pPr>
            <a:r>
              <a:rPr lang="en-US" u="sng" dirty="0" smtClean="0"/>
              <a:t>Conference registrations</a:t>
            </a:r>
            <a:r>
              <a:rPr lang="en-US" u="sng" dirty="0"/>
              <a:t/>
            </a:r>
            <a:br>
              <a:rPr lang="en-US" u="sng" dirty="0"/>
            </a:br>
            <a:r>
              <a:rPr lang="en-US" dirty="0"/>
              <a:t>Discounts for </a:t>
            </a:r>
            <a:r>
              <a:rPr lang="en-US" dirty="0" smtClean="0"/>
              <a:t>early registration.</a:t>
            </a:r>
          </a:p>
          <a:p>
            <a:pPr>
              <a:buFont typeface="Wingdings" pitchFamily="2" charset="2"/>
              <a:buNone/>
            </a:pPr>
            <a:r>
              <a:rPr lang="en-US" u="sng" dirty="0" smtClean="0"/>
              <a:t>Discount coupons: </a:t>
            </a:r>
            <a:r>
              <a:rPr lang="en-US" dirty="0" smtClean="0"/>
              <a:t>Pizza Hut discounts on the next pizza ordered</a:t>
            </a:r>
          </a:p>
          <a:p>
            <a:pPr>
              <a:buFont typeface="Wingdings" pitchFamily="2" charset="2"/>
              <a:buNone/>
            </a:pPr>
            <a:r>
              <a:rPr lang="en-US" u="sng" dirty="0" smtClean="0"/>
              <a:t>Need-based financial aid: </a:t>
            </a:r>
            <a:r>
              <a:rPr lang="en-US" dirty="0" smtClean="0"/>
              <a:t>Merit and means scholarships, lower interest rates for agricultural and export sectors (priority sectors)</a:t>
            </a:r>
          </a:p>
          <a:p>
            <a:pPr>
              <a:buFont typeface="Wingdings" pitchFamily="2" charset="2"/>
              <a:buNone/>
            </a:pPr>
            <a:r>
              <a:rPr lang="en-US" u="sng" dirty="0" smtClean="0"/>
              <a:t>Quantity discounts: </a:t>
            </a:r>
            <a:r>
              <a:rPr lang="en-US" dirty="0" smtClean="0"/>
              <a:t>Group discounts in a museum </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dirty="0">
                <a:solidFill>
                  <a:srgbClr val="FF0000"/>
                </a:solidFill>
              </a:rPr>
              <a:t>Monopolistic Competition</a:t>
            </a:r>
          </a:p>
        </p:txBody>
      </p:sp>
      <p:sp>
        <p:nvSpPr>
          <p:cNvPr id="679939" name="Rectangle 3"/>
          <p:cNvSpPr>
            <a:spLocks noGrp="1" noChangeArrowheads="1"/>
          </p:cNvSpPr>
          <p:nvPr>
            <p:ph type="body" idx="1"/>
          </p:nvPr>
        </p:nvSpPr>
        <p:spPr>
          <a:xfrm>
            <a:off x="457200" y="1895475"/>
            <a:ext cx="8229600" cy="2882900"/>
          </a:xfrm>
        </p:spPr>
        <p:txBody>
          <a:bodyPr/>
          <a:lstStyle/>
          <a:p>
            <a:r>
              <a:rPr lang="en-US" dirty="0"/>
              <a:t>Imperfect competition refers to those market structures that fall between perfect competition and pure monopoly.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t>Monopolistic Competition</a:t>
            </a:r>
          </a:p>
        </p:txBody>
      </p:sp>
      <p:sp>
        <p:nvSpPr>
          <p:cNvPr id="683011" name="Rectangle 3"/>
          <p:cNvSpPr>
            <a:spLocks noGrp="1" noChangeArrowheads="1"/>
          </p:cNvSpPr>
          <p:nvPr>
            <p:ph type="body" idx="1"/>
          </p:nvPr>
        </p:nvSpPr>
        <p:spPr>
          <a:xfrm>
            <a:off x="457200" y="2011363"/>
            <a:ext cx="8229600" cy="3282950"/>
          </a:xfrm>
        </p:spPr>
        <p:txBody>
          <a:bodyPr/>
          <a:lstStyle/>
          <a:p>
            <a:pPr>
              <a:buClr>
                <a:srgbClr val="00CC00"/>
              </a:buClr>
            </a:pPr>
            <a:r>
              <a:rPr lang="en-US"/>
              <a:t>Markets that have some features of competition and some features of monopoly.</a:t>
            </a:r>
          </a:p>
          <a:p>
            <a:r>
              <a:rPr lang="en-US"/>
              <a:t>Attributes of monopolistic competition:</a:t>
            </a:r>
            <a:endParaRPr lang="en-US">
              <a:latin typeface="Tahoma" pitchFamily="34" charset="0"/>
            </a:endParaRPr>
          </a:p>
          <a:p>
            <a:pPr lvl="1"/>
            <a:r>
              <a:rPr lang="en-US"/>
              <a:t>Many sellers</a:t>
            </a:r>
          </a:p>
          <a:p>
            <a:pPr lvl="1"/>
            <a:r>
              <a:rPr lang="en-US"/>
              <a:t>Product differentiation</a:t>
            </a:r>
          </a:p>
          <a:p>
            <a:pPr lvl="1"/>
            <a:r>
              <a:rPr lang="en-US"/>
              <a:t>Free entry and exit</a:t>
            </a:r>
          </a:p>
          <a:p>
            <a:pPr lvl="1">
              <a:buClr>
                <a:srgbClr val="00CC00"/>
              </a:buClr>
              <a:buFont typeface="Wingdings" pitchFamily="2" charset="2"/>
              <a:buNone/>
            </a:pP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Monopolistic Competition </a:t>
            </a:r>
          </a:p>
        </p:txBody>
      </p:sp>
      <p:sp>
        <p:nvSpPr>
          <p:cNvPr id="686083" name="Rectangle 3"/>
          <p:cNvSpPr>
            <a:spLocks noGrp="1" noChangeArrowheads="1"/>
          </p:cNvSpPr>
          <p:nvPr>
            <p:ph type="body" idx="1"/>
          </p:nvPr>
        </p:nvSpPr>
        <p:spPr>
          <a:xfrm>
            <a:off x="447675" y="2222500"/>
            <a:ext cx="8229600" cy="3667125"/>
          </a:xfrm>
        </p:spPr>
        <p:txBody>
          <a:bodyPr/>
          <a:lstStyle/>
          <a:p>
            <a:r>
              <a:rPr lang="en-US"/>
              <a:t>Product Differentiation</a:t>
            </a:r>
            <a:endParaRPr lang="en-US">
              <a:latin typeface="Tahoma" pitchFamily="34" charset="0"/>
            </a:endParaRPr>
          </a:p>
          <a:p>
            <a:pPr lvl="1"/>
            <a:r>
              <a:rPr lang="en-US"/>
              <a:t>Each firm produces a product that is at least </a:t>
            </a:r>
            <a:r>
              <a:rPr lang="en-US" i="1"/>
              <a:t>slightly different</a:t>
            </a:r>
            <a:r>
              <a:rPr lang="en-US"/>
              <a:t> from those of other firms.</a:t>
            </a:r>
          </a:p>
          <a:p>
            <a:pPr lvl="1"/>
            <a:r>
              <a:rPr lang="en-US"/>
              <a:t>Rather than being a price taker, each firm faces a </a:t>
            </a:r>
            <a:r>
              <a:rPr lang="en-US" i="1"/>
              <a:t>downward-sloping demand curve</a:t>
            </a:r>
            <a:r>
              <a:rPr lang="en-US"/>
              <a:t>.</a:t>
            </a:r>
            <a:endParaRPr lang="en-US">
              <a:latin typeface="Monotype Sorts" pitchFamily="2" charset="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105" name="Rectangle 153"/>
          <p:cNvSpPr>
            <a:spLocks noGrp="1" noChangeArrowheads="1"/>
          </p:cNvSpPr>
          <p:nvPr>
            <p:ph type="title"/>
          </p:nvPr>
        </p:nvSpPr>
        <p:spPr/>
        <p:txBody>
          <a:bodyPr>
            <a:normAutofit/>
          </a:bodyPr>
          <a:lstStyle/>
          <a:p>
            <a:r>
              <a:rPr lang="en-US" dirty="0" smtClean="0"/>
              <a:t>Types </a:t>
            </a:r>
            <a:r>
              <a:rPr lang="en-US" dirty="0"/>
              <a:t>of Market Structure</a:t>
            </a:r>
          </a:p>
        </p:txBody>
      </p:sp>
      <p:sp>
        <p:nvSpPr>
          <p:cNvPr id="637957" name="Rectangle 5"/>
          <p:cNvSpPr>
            <a:spLocks noChangeArrowheads="1"/>
          </p:cNvSpPr>
          <p:nvPr/>
        </p:nvSpPr>
        <p:spPr bwMode="auto">
          <a:xfrm>
            <a:off x="1035050" y="4522788"/>
            <a:ext cx="1446213" cy="1589087"/>
          </a:xfrm>
          <a:prstGeom prst="rect">
            <a:avLst/>
          </a:prstGeom>
          <a:solidFill>
            <a:srgbClr val="F3F6F9"/>
          </a:solidFill>
          <a:ln w="196850">
            <a:solidFill>
              <a:srgbClr val="F3F6F9"/>
            </a:solidFill>
            <a:miter lim="800000"/>
            <a:headEnd/>
            <a:tailEnd/>
          </a:ln>
        </p:spPr>
        <p:txBody>
          <a:bodyPr/>
          <a:lstStyle/>
          <a:p>
            <a:endParaRPr lang="en-US"/>
          </a:p>
        </p:txBody>
      </p:sp>
      <p:sp>
        <p:nvSpPr>
          <p:cNvPr id="637958" name="Rectangle 6"/>
          <p:cNvSpPr>
            <a:spLocks noChangeArrowheads="1"/>
          </p:cNvSpPr>
          <p:nvPr/>
        </p:nvSpPr>
        <p:spPr bwMode="auto">
          <a:xfrm>
            <a:off x="1035050" y="4522788"/>
            <a:ext cx="1446213" cy="1589087"/>
          </a:xfrm>
          <a:prstGeom prst="rect">
            <a:avLst/>
          </a:prstGeom>
          <a:solidFill>
            <a:srgbClr val="F2F4F8"/>
          </a:solidFill>
          <a:ln w="177800">
            <a:solidFill>
              <a:srgbClr val="F2F4F8"/>
            </a:solidFill>
            <a:miter lim="800000"/>
            <a:headEnd/>
            <a:tailEnd/>
          </a:ln>
        </p:spPr>
        <p:txBody>
          <a:bodyPr/>
          <a:lstStyle/>
          <a:p>
            <a:endParaRPr lang="en-US"/>
          </a:p>
        </p:txBody>
      </p:sp>
      <p:sp>
        <p:nvSpPr>
          <p:cNvPr id="637959" name="Rectangle 7"/>
          <p:cNvSpPr>
            <a:spLocks noChangeArrowheads="1"/>
          </p:cNvSpPr>
          <p:nvPr/>
        </p:nvSpPr>
        <p:spPr bwMode="auto">
          <a:xfrm>
            <a:off x="1035050" y="4522788"/>
            <a:ext cx="1446213" cy="1589087"/>
          </a:xfrm>
          <a:prstGeom prst="rect">
            <a:avLst/>
          </a:prstGeom>
          <a:solidFill>
            <a:srgbClr val="F1F4F7"/>
          </a:solidFill>
          <a:ln w="160338">
            <a:solidFill>
              <a:srgbClr val="F1F4F7"/>
            </a:solidFill>
            <a:miter lim="800000"/>
            <a:headEnd/>
            <a:tailEnd/>
          </a:ln>
        </p:spPr>
        <p:txBody>
          <a:bodyPr/>
          <a:lstStyle/>
          <a:p>
            <a:endParaRPr lang="en-US"/>
          </a:p>
        </p:txBody>
      </p:sp>
      <p:sp>
        <p:nvSpPr>
          <p:cNvPr id="637960" name="Rectangle 8"/>
          <p:cNvSpPr>
            <a:spLocks noChangeArrowheads="1"/>
          </p:cNvSpPr>
          <p:nvPr/>
        </p:nvSpPr>
        <p:spPr bwMode="auto">
          <a:xfrm>
            <a:off x="1035050" y="4522788"/>
            <a:ext cx="1446213" cy="1589087"/>
          </a:xfrm>
          <a:prstGeom prst="rect">
            <a:avLst/>
          </a:prstGeom>
          <a:solidFill>
            <a:srgbClr val="F0F2F5"/>
          </a:solidFill>
          <a:ln w="142875">
            <a:solidFill>
              <a:srgbClr val="F0F2F5"/>
            </a:solidFill>
            <a:miter lim="800000"/>
            <a:headEnd/>
            <a:tailEnd/>
          </a:ln>
        </p:spPr>
        <p:txBody>
          <a:bodyPr/>
          <a:lstStyle/>
          <a:p>
            <a:endParaRPr lang="en-US"/>
          </a:p>
        </p:txBody>
      </p:sp>
      <p:sp>
        <p:nvSpPr>
          <p:cNvPr id="637961" name="Rectangle 9"/>
          <p:cNvSpPr>
            <a:spLocks noChangeArrowheads="1"/>
          </p:cNvSpPr>
          <p:nvPr/>
        </p:nvSpPr>
        <p:spPr bwMode="auto">
          <a:xfrm>
            <a:off x="1035050" y="4522788"/>
            <a:ext cx="1446213" cy="1589087"/>
          </a:xfrm>
          <a:prstGeom prst="rect">
            <a:avLst/>
          </a:prstGeom>
          <a:solidFill>
            <a:srgbClr val="EEF1F4"/>
          </a:solidFill>
          <a:ln w="125413">
            <a:solidFill>
              <a:srgbClr val="EEF1F4"/>
            </a:solidFill>
            <a:miter lim="800000"/>
            <a:headEnd/>
            <a:tailEnd/>
          </a:ln>
        </p:spPr>
        <p:txBody>
          <a:bodyPr/>
          <a:lstStyle/>
          <a:p>
            <a:endParaRPr lang="en-US"/>
          </a:p>
        </p:txBody>
      </p:sp>
      <p:sp>
        <p:nvSpPr>
          <p:cNvPr id="637962" name="Rectangle 10"/>
          <p:cNvSpPr>
            <a:spLocks noChangeArrowheads="1"/>
          </p:cNvSpPr>
          <p:nvPr/>
        </p:nvSpPr>
        <p:spPr bwMode="auto">
          <a:xfrm>
            <a:off x="1035050" y="4522788"/>
            <a:ext cx="1446213" cy="1589087"/>
          </a:xfrm>
          <a:prstGeom prst="rect">
            <a:avLst/>
          </a:prstGeom>
          <a:solidFill>
            <a:srgbClr val="EDEFF3"/>
          </a:solidFill>
          <a:ln w="106363">
            <a:solidFill>
              <a:srgbClr val="EDEFF3"/>
            </a:solidFill>
            <a:miter lim="800000"/>
            <a:headEnd/>
            <a:tailEnd/>
          </a:ln>
        </p:spPr>
        <p:txBody>
          <a:bodyPr/>
          <a:lstStyle/>
          <a:p>
            <a:endParaRPr lang="en-US"/>
          </a:p>
        </p:txBody>
      </p:sp>
      <p:sp>
        <p:nvSpPr>
          <p:cNvPr id="637963" name="Rectangle 11"/>
          <p:cNvSpPr>
            <a:spLocks noChangeArrowheads="1"/>
          </p:cNvSpPr>
          <p:nvPr/>
        </p:nvSpPr>
        <p:spPr bwMode="auto">
          <a:xfrm>
            <a:off x="1035050" y="4522788"/>
            <a:ext cx="1446213" cy="1589087"/>
          </a:xfrm>
          <a:prstGeom prst="rect">
            <a:avLst/>
          </a:prstGeom>
          <a:solidFill>
            <a:srgbClr val="EBEEF2"/>
          </a:solidFill>
          <a:ln w="88900">
            <a:solidFill>
              <a:srgbClr val="EBEEF2"/>
            </a:solidFill>
            <a:miter lim="800000"/>
            <a:headEnd/>
            <a:tailEnd/>
          </a:ln>
        </p:spPr>
        <p:txBody>
          <a:bodyPr/>
          <a:lstStyle/>
          <a:p>
            <a:endParaRPr lang="en-US"/>
          </a:p>
        </p:txBody>
      </p:sp>
      <p:sp>
        <p:nvSpPr>
          <p:cNvPr id="637964" name="Rectangle 12"/>
          <p:cNvSpPr>
            <a:spLocks noChangeArrowheads="1"/>
          </p:cNvSpPr>
          <p:nvPr/>
        </p:nvSpPr>
        <p:spPr bwMode="auto">
          <a:xfrm>
            <a:off x="1035050" y="4522788"/>
            <a:ext cx="1446213" cy="1589087"/>
          </a:xfrm>
          <a:prstGeom prst="rect">
            <a:avLst/>
          </a:prstGeom>
          <a:solidFill>
            <a:srgbClr val="EAECF1"/>
          </a:solidFill>
          <a:ln w="71438">
            <a:solidFill>
              <a:srgbClr val="EAECF1"/>
            </a:solidFill>
            <a:miter lim="800000"/>
            <a:headEnd/>
            <a:tailEnd/>
          </a:ln>
        </p:spPr>
        <p:txBody>
          <a:bodyPr/>
          <a:lstStyle/>
          <a:p>
            <a:endParaRPr lang="en-US"/>
          </a:p>
        </p:txBody>
      </p:sp>
      <p:sp>
        <p:nvSpPr>
          <p:cNvPr id="637965" name="Rectangle 13"/>
          <p:cNvSpPr>
            <a:spLocks noChangeArrowheads="1"/>
          </p:cNvSpPr>
          <p:nvPr/>
        </p:nvSpPr>
        <p:spPr bwMode="auto">
          <a:xfrm>
            <a:off x="1035050" y="4522788"/>
            <a:ext cx="1446213" cy="1589087"/>
          </a:xfrm>
          <a:prstGeom prst="rect">
            <a:avLst/>
          </a:prstGeom>
          <a:solidFill>
            <a:srgbClr val="E9EBF0"/>
          </a:solidFill>
          <a:ln w="53975">
            <a:solidFill>
              <a:srgbClr val="E9EBF0"/>
            </a:solidFill>
            <a:miter lim="800000"/>
            <a:headEnd/>
            <a:tailEnd/>
          </a:ln>
        </p:spPr>
        <p:txBody>
          <a:bodyPr/>
          <a:lstStyle/>
          <a:p>
            <a:endParaRPr lang="en-US"/>
          </a:p>
        </p:txBody>
      </p:sp>
      <p:sp>
        <p:nvSpPr>
          <p:cNvPr id="637966" name="Rectangle 14"/>
          <p:cNvSpPr>
            <a:spLocks noChangeArrowheads="1"/>
          </p:cNvSpPr>
          <p:nvPr/>
        </p:nvSpPr>
        <p:spPr bwMode="auto">
          <a:xfrm>
            <a:off x="1035050" y="4522788"/>
            <a:ext cx="1446213" cy="1589087"/>
          </a:xfrm>
          <a:prstGeom prst="rect">
            <a:avLst/>
          </a:prstGeom>
          <a:solidFill>
            <a:srgbClr val="E7EAEF"/>
          </a:solidFill>
          <a:ln w="34925">
            <a:solidFill>
              <a:srgbClr val="E7EAEF"/>
            </a:solidFill>
            <a:miter lim="800000"/>
            <a:headEnd/>
            <a:tailEnd/>
          </a:ln>
        </p:spPr>
        <p:txBody>
          <a:bodyPr/>
          <a:lstStyle/>
          <a:p>
            <a:endParaRPr lang="en-US"/>
          </a:p>
        </p:txBody>
      </p:sp>
      <p:sp>
        <p:nvSpPr>
          <p:cNvPr id="637967" name="Rectangle 15"/>
          <p:cNvSpPr>
            <a:spLocks noChangeArrowheads="1"/>
          </p:cNvSpPr>
          <p:nvPr/>
        </p:nvSpPr>
        <p:spPr bwMode="auto">
          <a:xfrm>
            <a:off x="1035050" y="4522788"/>
            <a:ext cx="1446213" cy="1589087"/>
          </a:xfrm>
          <a:prstGeom prst="rect">
            <a:avLst/>
          </a:prstGeom>
          <a:solidFill>
            <a:srgbClr val="E6E9EF"/>
          </a:solidFill>
          <a:ln w="17463">
            <a:solidFill>
              <a:srgbClr val="E6E9EF"/>
            </a:solidFill>
            <a:miter lim="800000"/>
            <a:headEnd/>
            <a:tailEnd/>
          </a:ln>
        </p:spPr>
        <p:txBody>
          <a:bodyPr/>
          <a:lstStyle/>
          <a:p>
            <a:endParaRPr lang="en-US"/>
          </a:p>
        </p:txBody>
      </p:sp>
      <p:sp>
        <p:nvSpPr>
          <p:cNvPr id="637968" name="Rectangle 16"/>
          <p:cNvSpPr>
            <a:spLocks noChangeArrowheads="1"/>
          </p:cNvSpPr>
          <p:nvPr/>
        </p:nvSpPr>
        <p:spPr bwMode="auto">
          <a:xfrm>
            <a:off x="2908300" y="4522788"/>
            <a:ext cx="1446213" cy="1589087"/>
          </a:xfrm>
          <a:prstGeom prst="rect">
            <a:avLst/>
          </a:prstGeom>
          <a:solidFill>
            <a:srgbClr val="F3F6F9"/>
          </a:solidFill>
          <a:ln w="196850">
            <a:solidFill>
              <a:srgbClr val="F3F6F9"/>
            </a:solidFill>
            <a:miter lim="800000"/>
            <a:headEnd/>
            <a:tailEnd/>
          </a:ln>
        </p:spPr>
        <p:txBody>
          <a:bodyPr/>
          <a:lstStyle/>
          <a:p>
            <a:endParaRPr lang="en-US"/>
          </a:p>
        </p:txBody>
      </p:sp>
      <p:sp>
        <p:nvSpPr>
          <p:cNvPr id="637969" name="Rectangle 17"/>
          <p:cNvSpPr>
            <a:spLocks noChangeArrowheads="1"/>
          </p:cNvSpPr>
          <p:nvPr/>
        </p:nvSpPr>
        <p:spPr bwMode="auto">
          <a:xfrm>
            <a:off x="2908300" y="4522788"/>
            <a:ext cx="1446213" cy="1589087"/>
          </a:xfrm>
          <a:prstGeom prst="rect">
            <a:avLst/>
          </a:prstGeom>
          <a:solidFill>
            <a:srgbClr val="F2F4F8"/>
          </a:solidFill>
          <a:ln w="177800">
            <a:solidFill>
              <a:srgbClr val="F2F4F8"/>
            </a:solidFill>
            <a:miter lim="800000"/>
            <a:headEnd/>
            <a:tailEnd/>
          </a:ln>
        </p:spPr>
        <p:txBody>
          <a:bodyPr/>
          <a:lstStyle/>
          <a:p>
            <a:endParaRPr lang="en-US"/>
          </a:p>
        </p:txBody>
      </p:sp>
      <p:sp>
        <p:nvSpPr>
          <p:cNvPr id="637970" name="Rectangle 18"/>
          <p:cNvSpPr>
            <a:spLocks noChangeArrowheads="1"/>
          </p:cNvSpPr>
          <p:nvPr/>
        </p:nvSpPr>
        <p:spPr bwMode="auto">
          <a:xfrm>
            <a:off x="2908300" y="4522788"/>
            <a:ext cx="1446213" cy="1589087"/>
          </a:xfrm>
          <a:prstGeom prst="rect">
            <a:avLst/>
          </a:prstGeom>
          <a:solidFill>
            <a:srgbClr val="F1F4F7"/>
          </a:solidFill>
          <a:ln w="160338">
            <a:solidFill>
              <a:srgbClr val="F1F4F7"/>
            </a:solidFill>
            <a:miter lim="800000"/>
            <a:headEnd/>
            <a:tailEnd/>
          </a:ln>
        </p:spPr>
        <p:txBody>
          <a:bodyPr/>
          <a:lstStyle/>
          <a:p>
            <a:endParaRPr lang="en-US"/>
          </a:p>
        </p:txBody>
      </p:sp>
      <p:sp>
        <p:nvSpPr>
          <p:cNvPr id="637971" name="Rectangle 19"/>
          <p:cNvSpPr>
            <a:spLocks noChangeArrowheads="1"/>
          </p:cNvSpPr>
          <p:nvPr/>
        </p:nvSpPr>
        <p:spPr bwMode="auto">
          <a:xfrm>
            <a:off x="2908300" y="4522788"/>
            <a:ext cx="1446213" cy="1589087"/>
          </a:xfrm>
          <a:prstGeom prst="rect">
            <a:avLst/>
          </a:prstGeom>
          <a:solidFill>
            <a:srgbClr val="F0F2F5"/>
          </a:solidFill>
          <a:ln w="142875">
            <a:solidFill>
              <a:srgbClr val="F0F2F5"/>
            </a:solidFill>
            <a:miter lim="800000"/>
            <a:headEnd/>
            <a:tailEnd/>
          </a:ln>
        </p:spPr>
        <p:txBody>
          <a:bodyPr/>
          <a:lstStyle/>
          <a:p>
            <a:endParaRPr lang="en-US"/>
          </a:p>
        </p:txBody>
      </p:sp>
      <p:sp>
        <p:nvSpPr>
          <p:cNvPr id="637972" name="Rectangle 20"/>
          <p:cNvSpPr>
            <a:spLocks noChangeArrowheads="1"/>
          </p:cNvSpPr>
          <p:nvPr/>
        </p:nvSpPr>
        <p:spPr bwMode="auto">
          <a:xfrm>
            <a:off x="2908300" y="4522788"/>
            <a:ext cx="1446213" cy="1589087"/>
          </a:xfrm>
          <a:prstGeom prst="rect">
            <a:avLst/>
          </a:prstGeom>
          <a:solidFill>
            <a:srgbClr val="EEF1F4"/>
          </a:solidFill>
          <a:ln w="125413">
            <a:solidFill>
              <a:srgbClr val="EEF1F4"/>
            </a:solidFill>
            <a:miter lim="800000"/>
            <a:headEnd/>
            <a:tailEnd/>
          </a:ln>
        </p:spPr>
        <p:txBody>
          <a:bodyPr/>
          <a:lstStyle/>
          <a:p>
            <a:endParaRPr lang="en-US"/>
          </a:p>
        </p:txBody>
      </p:sp>
      <p:sp>
        <p:nvSpPr>
          <p:cNvPr id="637973" name="Rectangle 21"/>
          <p:cNvSpPr>
            <a:spLocks noChangeArrowheads="1"/>
          </p:cNvSpPr>
          <p:nvPr/>
        </p:nvSpPr>
        <p:spPr bwMode="auto">
          <a:xfrm>
            <a:off x="2908300" y="4522788"/>
            <a:ext cx="1446213" cy="1589087"/>
          </a:xfrm>
          <a:prstGeom prst="rect">
            <a:avLst/>
          </a:prstGeom>
          <a:solidFill>
            <a:srgbClr val="EDEFF3"/>
          </a:solidFill>
          <a:ln w="106363">
            <a:solidFill>
              <a:srgbClr val="EDEFF3"/>
            </a:solidFill>
            <a:miter lim="800000"/>
            <a:headEnd/>
            <a:tailEnd/>
          </a:ln>
        </p:spPr>
        <p:txBody>
          <a:bodyPr/>
          <a:lstStyle/>
          <a:p>
            <a:endParaRPr lang="en-US"/>
          </a:p>
        </p:txBody>
      </p:sp>
      <p:sp>
        <p:nvSpPr>
          <p:cNvPr id="637974" name="Rectangle 22"/>
          <p:cNvSpPr>
            <a:spLocks noChangeArrowheads="1"/>
          </p:cNvSpPr>
          <p:nvPr/>
        </p:nvSpPr>
        <p:spPr bwMode="auto">
          <a:xfrm>
            <a:off x="2908300" y="4522788"/>
            <a:ext cx="1446213" cy="1589087"/>
          </a:xfrm>
          <a:prstGeom prst="rect">
            <a:avLst/>
          </a:prstGeom>
          <a:solidFill>
            <a:srgbClr val="EBEEF2"/>
          </a:solidFill>
          <a:ln w="88900">
            <a:solidFill>
              <a:srgbClr val="EBEEF2"/>
            </a:solidFill>
            <a:miter lim="800000"/>
            <a:headEnd/>
            <a:tailEnd/>
          </a:ln>
        </p:spPr>
        <p:txBody>
          <a:bodyPr/>
          <a:lstStyle/>
          <a:p>
            <a:endParaRPr lang="en-US"/>
          </a:p>
        </p:txBody>
      </p:sp>
      <p:sp>
        <p:nvSpPr>
          <p:cNvPr id="637975" name="Rectangle 23"/>
          <p:cNvSpPr>
            <a:spLocks noChangeArrowheads="1"/>
          </p:cNvSpPr>
          <p:nvPr/>
        </p:nvSpPr>
        <p:spPr bwMode="auto">
          <a:xfrm>
            <a:off x="2908300" y="4522788"/>
            <a:ext cx="1446213" cy="1589087"/>
          </a:xfrm>
          <a:prstGeom prst="rect">
            <a:avLst/>
          </a:prstGeom>
          <a:solidFill>
            <a:srgbClr val="EAECF1"/>
          </a:solidFill>
          <a:ln w="71438">
            <a:solidFill>
              <a:srgbClr val="EAECF1"/>
            </a:solidFill>
            <a:miter lim="800000"/>
            <a:headEnd/>
            <a:tailEnd/>
          </a:ln>
        </p:spPr>
        <p:txBody>
          <a:bodyPr/>
          <a:lstStyle/>
          <a:p>
            <a:endParaRPr lang="en-US"/>
          </a:p>
        </p:txBody>
      </p:sp>
      <p:sp>
        <p:nvSpPr>
          <p:cNvPr id="637976" name="Rectangle 24"/>
          <p:cNvSpPr>
            <a:spLocks noChangeArrowheads="1"/>
          </p:cNvSpPr>
          <p:nvPr/>
        </p:nvSpPr>
        <p:spPr bwMode="auto">
          <a:xfrm>
            <a:off x="2908300" y="4522788"/>
            <a:ext cx="1446213" cy="1589087"/>
          </a:xfrm>
          <a:prstGeom prst="rect">
            <a:avLst/>
          </a:prstGeom>
          <a:solidFill>
            <a:srgbClr val="E9EBF0"/>
          </a:solidFill>
          <a:ln w="53975">
            <a:solidFill>
              <a:srgbClr val="E9EBF0"/>
            </a:solidFill>
            <a:miter lim="800000"/>
            <a:headEnd/>
            <a:tailEnd/>
          </a:ln>
        </p:spPr>
        <p:txBody>
          <a:bodyPr/>
          <a:lstStyle/>
          <a:p>
            <a:endParaRPr lang="en-US"/>
          </a:p>
        </p:txBody>
      </p:sp>
      <p:sp>
        <p:nvSpPr>
          <p:cNvPr id="637977" name="Rectangle 25"/>
          <p:cNvSpPr>
            <a:spLocks noChangeArrowheads="1"/>
          </p:cNvSpPr>
          <p:nvPr/>
        </p:nvSpPr>
        <p:spPr bwMode="auto">
          <a:xfrm>
            <a:off x="2908300" y="4522788"/>
            <a:ext cx="1446213" cy="1589087"/>
          </a:xfrm>
          <a:prstGeom prst="rect">
            <a:avLst/>
          </a:prstGeom>
          <a:solidFill>
            <a:srgbClr val="E7EAEF"/>
          </a:solidFill>
          <a:ln w="34925">
            <a:solidFill>
              <a:srgbClr val="E7EAEF"/>
            </a:solidFill>
            <a:miter lim="800000"/>
            <a:headEnd/>
            <a:tailEnd/>
          </a:ln>
        </p:spPr>
        <p:txBody>
          <a:bodyPr/>
          <a:lstStyle/>
          <a:p>
            <a:endParaRPr lang="en-US"/>
          </a:p>
        </p:txBody>
      </p:sp>
      <p:sp>
        <p:nvSpPr>
          <p:cNvPr id="637978" name="Rectangle 26"/>
          <p:cNvSpPr>
            <a:spLocks noChangeArrowheads="1"/>
          </p:cNvSpPr>
          <p:nvPr/>
        </p:nvSpPr>
        <p:spPr bwMode="auto">
          <a:xfrm>
            <a:off x="2908300" y="4522788"/>
            <a:ext cx="1446213" cy="1589087"/>
          </a:xfrm>
          <a:prstGeom prst="rect">
            <a:avLst/>
          </a:prstGeom>
          <a:solidFill>
            <a:srgbClr val="E6E9EF"/>
          </a:solidFill>
          <a:ln w="17463">
            <a:solidFill>
              <a:srgbClr val="E6E9EF"/>
            </a:solidFill>
            <a:miter lim="800000"/>
            <a:headEnd/>
            <a:tailEnd/>
          </a:ln>
        </p:spPr>
        <p:txBody>
          <a:bodyPr/>
          <a:lstStyle/>
          <a:p>
            <a:endParaRPr lang="en-US"/>
          </a:p>
        </p:txBody>
      </p:sp>
      <p:sp>
        <p:nvSpPr>
          <p:cNvPr id="637979" name="Rectangle 27"/>
          <p:cNvSpPr>
            <a:spLocks noChangeArrowheads="1"/>
          </p:cNvSpPr>
          <p:nvPr/>
        </p:nvSpPr>
        <p:spPr bwMode="auto">
          <a:xfrm>
            <a:off x="4764088" y="4522788"/>
            <a:ext cx="1446212" cy="1589087"/>
          </a:xfrm>
          <a:prstGeom prst="rect">
            <a:avLst/>
          </a:prstGeom>
          <a:solidFill>
            <a:srgbClr val="F3F6F9"/>
          </a:solidFill>
          <a:ln w="196850">
            <a:solidFill>
              <a:srgbClr val="F3F6F9"/>
            </a:solidFill>
            <a:miter lim="800000"/>
            <a:headEnd/>
            <a:tailEnd/>
          </a:ln>
        </p:spPr>
        <p:txBody>
          <a:bodyPr/>
          <a:lstStyle/>
          <a:p>
            <a:endParaRPr lang="en-US"/>
          </a:p>
        </p:txBody>
      </p:sp>
      <p:sp>
        <p:nvSpPr>
          <p:cNvPr id="637980" name="Rectangle 28"/>
          <p:cNvSpPr>
            <a:spLocks noChangeArrowheads="1"/>
          </p:cNvSpPr>
          <p:nvPr/>
        </p:nvSpPr>
        <p:spPr bwMode="auto">
          <a:xfrm>
            <a:off x="4764088" y="4522788"/>
            <a:ext cx="1446212" cy="1589087"/>
          </a:xfrm>
          <a:prstGeom prst="rect">
            <a:avLst/>
          </a:prstGeom>
          <a:solidFill>
            <a:srgbClr val="F2F4F8"/>
          </a:solidFill>
          <a:ln w="177800">
            <a:solidFill>
              <a:srgbClr val="F2F4F8"/>
            </a:solidFill>
            <a:miter lim="800000"/>
            <a:headEnd/>
            <a:tailEnd/>
          </a:ln>
        </p:spPr>
        <p:txBody>
          <a:bodyPr/>
          <a:lstStyle/>
          <a:p>
            <a:endParaRPr lang="en-US"/>
          </a:p>
        </p:txBody>
      </p:sp>
      <p:sp>
        <p:nvSpPr>
          <p:cNvPr id="637981" name="Rectangle 29"/>
          <p:cNvSpPr>
            <a:spLocks noChangeArrowheads="1"/>
          </p:cNvSpPr>
          <p:nvPr/>
        </p:nvSpPr>
        <p:spPr bwMode="auto">
          <a:xfrm>
            <a:off x="4764088" y="4522788"/>
            <a:ext cx="1446212" cy="1589087"/>
          </a:xfrm>
          <a:prstGeom prst="rect">
            <a:avLst/>
          </a:prstGeom>
          <a:solidFill>
            <a:srgbClr val="F1F4F7"/>
          </a:solidFill>
          <a:ln w="160338">
            <a:solidFill>
              <a:srgbClr val="F1F4F7"/>
            </a:solidFill>
            <a:miter lim="800000"/>
            <a:headEnd/>
            <a:tailEnd/>
          </a:ln>
        </p:spPr>
        <p:txBody>
          <a:bodyPr/>
          <a:lstStyle/>
          <a:p>
            <a:endParaRPr lang="en-US"/>
          </a:p>
        </p:txBody>
      </p:sp>
      <p:sp>
        <p:nvSpPr>
          <p:cNvPr id="637982" name="Rectangle 30"/>
          <p:cNvSpPr>
            <a:spLocks noChangeArrowheads="1"/>
          </p:cNvSpPr>
          <p:nvPr/>
        </p:nvSpPr>
        <p:spPr bwMode="auto">
          <a:xfrm>
            <a:off x="4764088" y="4522788"/>
            <a:ext cx="1446212" cy="1589087"/>
          </a:xfrm>
          <a:prstGeom prst="rect">
            <a:avLst/>
          </a:prstGeom>
          <a:solidFill>
            <a:srgbClr val="F0F2F5"/>
          </a:solidFill>
          <a:ln w="142875">
            <a:solidFill>
              <a:srgbClr val="F0F2F5"/>
            </a:solidFill>
            <a:miter lim="800000"/>
            <a:headEnd/>
            <a:tailEnd/>
          </a:ln>
        </p:spPr>
        <p:txBody>
          <a:bodyPr/>
          <a:lstStyle/>
          <a:p>
            <a:endParaRPr lang="en-US"/>
          </a:p>
        </p:txBody>
      </p:sp>
      <p:sp>
        <p:nvSpPr>
          <p:cNvPr id="637983" name="Rectangle 31"/>
          <p:cNvSpPr>
            <a:spLocks noChangeArrowheads="1"/>
          </p:cNvSpPr>
          <p:nvPr/>
        </p:nvSpPr>
        <p:spPr bwMode="auto">
          <a:xfrm>
            <a:off x="4764088" y="4522788"/>
            <a:ext cx="1446212" cy="1589087"/>
          </a:xfrm>
          <a:prstGeom prst="rect">
            <a:avLst/>
          </a:prstGeom>
          <a:solidFill>
            <a:srgbClr val="EEF1F4"/>
          </a:solidFill>
          <a:ln w="125413">
            <a:solidFill>
              <a:srgbClr val="EEF1F4"/>
            </a:solidFill>
            <a:miter lim="800000"/>
            <a:headEnd/>
            <a:tailEnd/>
          </a:ln>
        </p:spPr>
        <p:txBody>
          <a:bodyPr/>
          <a:lstStyle/>
          <a:p>
            <a:endParaRPr lang="en-US"/>
          </a:p>
        </p:txBody>
      </p:sp>
      <p:sp>
        <p:nvSpPr>
          <p:cNvPr id="637984" name="Rectangle 32"/>
          <p:cNvSpPr>
            <a:spLocks noChangeArrowheads="1"/>
          </p:cNvSpPr>
          <p:nvPr/>
        </p:nvSpPr>
        <p:spPr bwMode="auto">
          <a:xfrm>
            <a:off x="4764088" y="4522788"/>
            <a:ext cx="1446212" cy="1589087"/>
          </a:xfrm>
          <a:prstGeom prst="rect">
            <a:avLst/>
          </a:prstGeom>
          <a:solidFill>
            <a:srgbClr val="EDEFF3"/>
          </a:solidFill>
          <a:ln w="106363">
            <a:solidFill>
              <a:srgbClr val="EDEFF3"/>
            </a:solidFill>
            <a:miter lim="800000"/>
            <a:headEnd/>
            <a:tailEnd/>
          </a:ln>
        </p:spPr>
        <p:txBody>
          <a:bodyPr/>
          <a:lstStyle/>
          <a:p>
            <a:endParaRPr lang="en-US"/>
          </a:p>
        </p:txBody>
      </p:sp>
      <p:sp>
        <p:nvSpPr>
          <p:cNvPr id="637985" name="Rectangle 33"/>
          <p:cNvSpPr>
            <a:spLocks noChangeArrowheads="1"/>
          </p:cNvSpPr>
          <p:nvPr/>
        </p:nvSpPr>
        <p:spPr bwMode="auto">
          <a:xfrm>
            <a:off x="4764088" y="4522788"/>
            <a:ext cx="1446212" cy="1589087"/>
          </a:xfrm>
          <a:prstGeom prst="rect">
            <a:avLst/>
          </a:prstGeom>
          <a:solidFill>
            <a:srgbClr val="EBEEF2"/>
          </a:solidFill>
          <a:ln w="88900">
            <a:solidFill>
              <a:srgbClr val="EBEEF2"/>
            </a:solidFill>
            <a:miter lim="800000"/>
            <a:headEnd/>
            <a:tailEnd/>
          </a:ln>
        </p:spPr>
        <p:txBody>
          <a:bodyPr/>
          <a:lstStyle/>
          <a:p>
            <a:endParaRPr lang="en-US"/>
          </a:p>
        </p:txBody>
      </p:sp>
      <p:sp>
        <p:nvSpPr>
          <p:cNvPr id="637986" name="Rectangle 34"/>
          <p:cNvSpPr>
            <a:spLocks noChangeArrowheads="1"/>
          </p:cNvSpPr>
          <p:nvPr/>
        </p:nvSpPr>
        <p:spPr bwMode="auto">
          <a:xfrm>
            <a:off x="4764088" y="4522788"/>
            <a:ext cx="1446212" cy="1589087"/>
          </a:xfrm>
          <a:prstGeom prst="rect">
            <a:avLst/>
          </a:prstGeom>
          <a:solidFill>
            <a:srgbClr val="EAECF1"/>
          </a:solidFill>
          <a:ln w="71438">
            <a:solidFill>
              <a:srgbClr val="EAECF1"/>
            </a:solidFill>
            <a:miter lim="800000"/>
            <a:headEnd/>
            <a:tailEnd/>
          </a:ln>
        </p:spPr>
        <p:txBody>
          <a:bodyPr/>
          <a:lstStyle/>
          <a:p>
            <a:endParaRPr lang="en-US"/>
          </a:p>
        </p:txBody>
      </p:sp>
      <p:sp>
        <p:nvSpPr>
          <p:cNvPr id="637987" name="Rectangle 35"/>
          <p:cNvSpPr>
            <a:spLocks noChangeArrowheads="1"/>
          </p:cNvSpPr>
          <p:nvPr/>
        </p:nvSpPr>
        <p:spPr bwMode="auto">
          <a:xfrm>
            <a:off x="4764088" y="4522788"/>
            <a:ext cx="1446212" cy="1589087"/>
          </a:xfrm>
          <a:prstGeom prst="rect">
            <a:avLst/>
          </a:prstGeom>
          <a:solidFill>
            <a:srgbClr val="E9EBF0"/>
          </a:solidFill>
          <a:ln w="53975">
            <a:solidFill>
              <a:srgbClr val="E9EBF0"/>
            </a:solidFill>
            <a:miter lim="800000"/>
            <a:headEnd/>
            <a:tailEnd/>
          </a:ln>
        </p:spPr>
        <p:txBody>
          <a:bodyPr/>
          <a:lstStyle/>
          <a:p>
            <a:endParaRPr lang="en-US"/>
          </a:p>
        </p:txBody>
      </p:sp>
      <p:sp>
        <p:nvSpPr>
          <p:cNvPr id="637988" name="Rectangle 36"/>
          <p:cNvSpPr>
            <a:spLocks noChangeArrowheads="1"/>
          </p:cNvSpPr>
          <p:nvPr/>
        </p:nvSpPr>
        <p:spPr bwMode="auto">
          <a:xfrm>
            <a:off x="4764088" y="4522788"/>
            <a:ext cx="1446212" cy="1589087"/>
          </a:xfrm>
          <a:prstGeom prst="rect">
            <a:avLst/>
          </a:prstGeom>
          <a:solidFill>
            <a:srgbClr val="E7EAEF"/>
          </a:solidFill>
          <a:ln w="34925">
            <a:solidFill>
              <a:srgbClr val="E7EAEF"/>
            </a:solidFill>
            <a:miter lim="800000"/>
            <a:headEnd/>
            <a:tailEnd/>
          </a:ln>
        </p:spPr>
        <p:txBody>
          <a:bodyPr/>
          <a:lstStyle/>
          <a:p>
            <a:endParaRPr lang="en-US"/>
          </a:p>
        </p:txBody>
      </p:sp>
      <p:sp>
        <p:nvSpPr>
          <p:cNvPr id="637989" name="Rectangle 37"/>
          <p:cNvSpPr>
            <a:spLocks noChangeArrowheads="1"/>
          </p:cNvSpPr>
          <p:nvPr/>
        </p:nvSpPr>
        <p:spPr bwMode="auto">
          <a:xfrm>
            <a:off x="4764088" y="4522788"/>
            <a:ext cx="1446212" cy="1589087"/>
          </a:xfrm>
          <a:prstGeom prst="rect">
            <a:avLst/>
          </a:prstGeom>
          <a:solidFill>
            <a:srgbClr val="E6E9EF"/>
          </a:solidFill>
          <a:ln w="17463">
            <a:solidFill>
              <a:srgbClr val="E6E9EF"/>
            </a:solidFill>
            <a:miter lim="800000"/>
            <a:headEnd/>
            <a:tailEnd/>
          </a:ln>
        </p:spPr>
        <p:txBody>
          <a:bodyPr/>
          <a:lstStyle/>
          <a:p>
            <a:endParaRPr lang="en-US"/>
          </a:p>
        </p:txBody>
      </p:sp>
      <p:sp>
        <p:nvSpPr>
          <p:cNvPr id="637990" name="Rectangle 38"/>
          <p:cNvSpPr>
            <a:spLocks noChangeArrowheads="1"/>
          </p:cNvSpPr>
          <p:nvPr/>
        </p:nvSpPr>
        <p:spPr bwMode="auto">
          <a:xfrm>
            <a:off x="6602413" y="4522788"/>
            <a:ext cx="1444625" cy="1589087"/>
          </a:xfrm>
          <a:prstGeom prst="rect">
            <a:avLst/>
          </a:prstGeom>
          <a:solidFill>
            <a:srgbClr val="F3F6F9"/>
          </a:solidFill>
          <a:ln w="196850">
            <a:solidFill>
              <a:srgbClr val="F3F6F9"/>
            </a:solidFill>
            <a:miter lim="800000"/>
            <a:headEnd/>
            <a:tailEnd/>
          </a:ln>
        </p:spPr>
        <p:txBody>
          <a:bodyPr/>
          <a:lstStyle/>
          <a:p>
            <a:endParaRPr lang="en-US"/>
          </a:p>
        </p:txBody>
      </p:sp>
      <p:sp>
        <p:nvSpPr>
          <p:cNvPr id="637991" name="Rectangle 39"/>
          <p:cNvSpPr>
            <a:spLocks noChangeArrowheads="1"/>
          </p:cNvSpPr>
          <p:nvPr/>
        </p:nvSpPr>
        <p:spPr bwMode="auto">
          <a:xfrm>
            <a:off x="6602413" y="4522788"/>
            <a:ext cx="1444625" cy="1589087"/>
          </a:xfrm>
          <a:prstGeom prst="rect">
            <a:avLst/>
          </a:prstGeom>
          <a:solidFill>
            <a:srgbClr val="F2F4F8"/>
          </a:solidFill>
          <a:ln w="177800">
            <a:solidFill>
              <a:srgbClr val="F2F4F8"/>
            </a:solidFill>
            <a:miter lim="800000"/>
            <a:headEnd/>
            <a:tailEnd/>
          </a:ln>
        </p:spPr>
        <p:txBody>
          <a:bodyPr/>
          <a:lstStyle/>
          <a:p>
            <a:endParaRPr lang="en-US"/>
          </a:p>
        </p:txBody>
      </p:sp>
      <p:sp>
        <p:nvSpPr>
          <p:cNvPr id="637992" name="Rectangle 40"/>
          <p:cNvSpPr>
            <a:spLocks noChangeArrowheads="1"/>
          </p:cNvSpPr>
          <p:nvPr/>
        </p:nvSpPr>
        <p:spPr bwMode="auto">
          <a:xfrm>
            <a:off x="6602413" y="4522788"/>
            <a:ext cx="1444625" cy="1589087"/>
          </a:xfrm>
          <a:prstGeom prst="rect">
            <a:avLst/>
          </a:prstGeom>
          <a:solidFill>
            <a:srgbClr val="F1F4F7"/>
          </a:solidFill>
          <a:ln w="160338">
            <a:solidFill>
              <a:srgbClr val="F1F4F7"/>
            </a:solidFill>
            <a:miter lim="800000"/>
            <a:headEnd/>
            <a:tailEnd/>
          </a:ln>
        </p:spPr>
        <p:txBody>
          <a:bodyPr/>
          <a:lstStyle/>
          <a:p>
            <a:endParaRPr lang="en-US"/>
          </a:p>
        </p:txBody>
      </p:sp>
      <p:sp>
        <p:nvSpPr>
          <p:cNvPr id="637993" name="Rectangle 41"/>
          <p:cNvSpPr>
            <a:spLocks noChangeArrowheads="1"/>
          </p:cNvSpPr>
          <p:nvPr/>
        </p:nvSpPr>
        <p:spPr bwMode="auto">
          <a:xfrm>
            <a:off x="6602413" y="4522788"/>
            <a:ext cx="1444625" cy="1589087"/>
          </a:xfrm>
          <a:prstGeom prst="rect">
            <a:avLst/>
          </a:prstGeom>
          <a:solidFill>
            <a:srgbClr val="F0F2F5"/>
          </a:solidFill>
          <a:ln w="142875">
            <a:solidFill>
              <a:srgbClr val="F0F2F5"/>
            </a:solidFill>
            <a:miter lim="800000"/>
            <a:headEnd/>
            <a:tailEnd/>
          </a:ln>
        </p:spPr>
        <p:txBody>
          <a:bodyPr/>
          <a:lstStyle/>
          <a:p>
            <a:endParaRPr lang="en-US"/>
          </a:p>
        </p:txBody>
      </p:sp>
      <p:sp>
        <p:nvSpPr>
          <p:cNvPr id="637994" name="Rectangle 42"/>
          <p:cNvSpPr>
            <a:spLocks noChangeArrowheads="1"/>
          </p:cNvSpPr>
          <p:nvPr/>
        </p:nvSpPr>
        <p:spPr bwMode="auto">
          <a:xfrm>
            <a:off x="6602413" y="4522788"/>
            <a:ext cx="1444625" cy="1589087"/>
          </a:xfrm>
          <a:prstGeom prst="rect">
            <a:avLst/>
          </a:prstGeom>
          <a:solidFill>
            <a:srgbClr val="EEF1F4"/>
          </a:solidFill>
          <a:ln w="125413">
            <a:solidFill>
              <a:srgbClr val="EEF1F4"/>
            </a:solidFill>
            <a:miter lim="800000"/>
            <a:headEnd/>
            <a:tailEnd/>
          </a:ln>
        </p:spPr>
        <p:txBody>
          <a:bodyPr/>
          <a:lstStyle/>
          <a:p>
            <a:endParaRPr lang="en-US"/>
          </a:p>
        </p:txBody>
      </p:sp>
      <p:sp>
        <p:nvSpPr>
          <p:cNvPr id="637995" name="Rectangle 43"/>
          <p:cNvSpPr>
            <a:spLocks noChangeArrowheads="1"/>
          </p:cNvSpPr>
          <p:nvPr/>
        </p:nvSpPr>
        <p:spPr bwMode="auto">
          <a:xfrm>
            <a:off x="6602413" y="4522788"/>
            <a:ext cx="1444625" cy="1589087"/>
          </a:xfrm>
          <a:prstGeom prst="rect">
            <a:avLst/>
          </a:prstGeom>
          <a:solidFill>
            <a:srgbClr val="EDEFF3"/>
          </a:solidFill>
          <a:ln w="106363">
            <a:solidFill>
              <a:srgbClr val="EDEFF3"/>
            </a:solidFill>
            <a:miter lim="800000"/>
            <a:headEnd/>
            <a:tailEnd/>
          </a:ln>
        </p:spPr>
        <p:txBody>
          <a:bodyPr/>
          <a:lstStyle/>
          <a:p>
            <a:endParaRPr lang="en-US"/>
          </a:p>
        </p:txBody>
      </p:sp>
      <p:sp>
        <p:nvSpPr>
          <p:cNvPr id="637996" name="Rectangle 44"/>
          <p:cNvSpPr>
            <a:spLocks noChangeArrowheads="1"/>
          </p:cNvSpPr>
          <p:nvPr/>
        </p:nvSpPr>
        <p:spPr bwMode="auto">
          <a:xfrm>
            <a:off x="6602413" y="4522788"/>
            <a:ext cx="1444625" cy="1589087"/>
          </a:xfrm>
          <a:prstGeom prst="rect">
            <a:avLst/>
          </a:prstGeom>
          <a:solidFill>
            <a:srgbClr val="EBEEF2"/>
          </a:solidFill>
          <a:ln w="88900">
            <a:solidFill>
              <a:srgbClr val="EBEEF2"/>
            </a:solidFill>
            <a:miter lim="800000"/>
            <a:headEnd/>
            <a:tailEnd/>
          </a:ln>
        </p:spPr>
        <p:txBody>
          <a:bodyPr/>
          <a:lstStyle/>
          <a:p>
            <a:endParaRPr lang="en-US"/>
          </a:p>
        </p:txBody>
      </p:sp>
      <p:sp>
        <p:nvSpPr>
          <p:cNvPr id="637997" name="Rectangle 45"/>
          <p:cNvSpPr>
            <a:spLocks noChangeArrowheads="1"/>
          </p:cNvSpPr>
          <p:nvPr/>
        </p:nvSpPr>
        <p:spPr bwMode="auto">
          <a:xfrm>
            <a:off x="6602413" y="4522788"/>
            <a:ext cx="1444625" cy="1589087"/>
          </a:xfrm>
          <a:prstGeom prst="rect">
            <a:avLst/>
          </a:prstGeom>
          <a:solidFill>
            <a:srgbClr val="EAECF1"/>
          </a:solidFill>
          <a:ln w="71438">
            <a:solidFill>
              <a:srgbClr val="EAECF1"/>
            </a:solidFill>
            <a:miter lim="800000"/>
            <a:headEnd/>
            <a:tailEnd/>
          </a:ln>
        </p:spPr>
        <p:txBody>
          <a:bodyPr/>
          <a:lstStyle/>
          <a:p>
            <a:endParaRPr lang="en-US"/>
          </a:p>
        </p:txBody>
      </p:sp>
      <p:sp>
        <p:nvSpPr>
          <p:cNvPr id="637998" name="Rectangle 46"/>
          <p:cNvSpPr>
            <a:spLocks noChangeArrowheads="1"/>
          </p:cNvSpPr>
          <p:nvPr/>
        </p:nvSpPr>
        <p:spPr bwMode="auto">
          <a:xfrm>
            <a:off x="6602413" y="4522788"/>
            <a:ext cx="1444625" cy="1589087"/>
          </a:xfrm>
          <a:prstGeom prst="rect">
            <a:avLst/>
          </a:prstGeom>
          <a:solidFill>
            <a:srgbClr val="E9EBF0"/>
          </a:solidFill>
          <a:ln w="53975">
            <a:solidFill>
              <a:srgbClr val="E9EBF0"/>
            </a:solidFill>
            <a:miter lim="800000"/>
            <a:headEnd/>
            <a:tailEnd/>
          </a:ln>
        </p:spPr>
        <p:txBody>
          <a:bodyPr/>
          <a:lstStyle/>
          <a:p>
            <a:endParaRPr lang="en-US"/>
          </a:p>
        </p:txBody>
      </p:sp>
      <p:sp>
        <p:nvSpPr>
          <p:cNvPr id="637999" name="Rectangle 47"/>
          <p:cNvSpPr>
            <a:spLocks noChangeArrowheads="1"/>
          </p:cNvSpPr>
          <p:nvPr/>
        </p:nvSpPr>
        <p:spPr bwMode="auto">
          <a:xfrm>
            <a:off x="6602413" y="4522788"/>
            <a:ext cx="1444625" cy="1589087"/>
          </a:xfrm>
          <a:prstGeom prst="rect">
            <a:avLst/>
          </a:prstGeom>
          <a:solidFill>
            <a:srgbClr val="E7EAEF"/>
          </a:solidFill>
          <a:ln w="34925">
            <a:solidFill>
              <a:srgbClr val="E7EAEF"/>
            </a:solidFill>
            <a:miter lim="800000"/>
            <a:headEnd/>
            <a:tailEnd/>
          </a:ln>
        </p:spPr>
        <p:txBody>
          <a:bodyPr/>
          <a:lstStyle/>
          <a:p>
            <a:endParaRPr lang="en-US"/>
          </a:p>
        </p:txBody>
      </p:sp>
      <p:sp>
        <p:nvSpPr>
          <p:cNvPr id="638000" name="Rectangle 48"/>
          <p:cNvSpPr>
            <a:spLocks noChangeArrowheads="1"/>
          </p:cNvSpPr>
          <p:nvPr/>
        </p:nvSpPr>
        <p:spPr bwMode="auto">
          <a:xfrm>
            <a:off x="6602413" y="4522788"/>
            <a:ext cx="1444625" cy="1589087"/>
          </a:xfrm>
          <a:prstGeom prst="rect">
            <a:avLst/>
          </a:prstGeom>
          <a:solidFill>
            <a:srgbClr val="E6E9EF"/>
          </a:solidFill>
          <a:ln w="17463">
            <a:solidFill>
              <a:srgbClr val="E6E9EF"/>
            </a:solidFill>
            <a:miter lim="800000"/>
            <a:headEnd/>
            <a:tailEnd/>
          </a:ln>
        </p:spPr>
        <p:txBody>
          <a:bodyPr/>
          <a:lstStyle/>
          <a:p>
            <a:endParaRPr lang="en-US"/>
          </a:p>
        </p:txBody>
      </p:sp>
      <p:sp>
        <p:nvSpPr>
          <p:cNvPr id="638001" name="Rectangle 49"/>
          <p:cNvSpPr>
            <a:spLocks noChangeArrowheads="1"/>
          </p:cNvSpPr>
          <p:nvPr/>
        </p:nvSpPr>
        <p:spPr bwMode="auto">
          <a:xfrm>
            <a:off x="6477000" y="4379913"/>
            <a:ext cx="1570038" cy="1714500"/>
          </a:xfrm>
          <a:prstGeom prst="rect">
            <a:avLst/>
          </a:prstGeom>
          <a:solidFill>
            <a:srgbClr val="FFFFFF"/>
          </a:solidFill>
          <a:ln w="17463">
            <a:solidFill>
              <a:srgbClr val="000000"/>
            </a:solidFill>
            <a:miter lim="800000"/>
            <a:headEnd/>
            <a:tailEnd/>
          </a:ln>
        </p:spPr>
        <p:txBody>
          <a:bodyPr/>
          <a:lstStyle/>
          <a:p>
            <a:endParaRPr lang="en-US"/>
          </a:p>
        </p:txBody>
      </p:sp>
      <p:sp>
        <p:nvSpPr>
          <p:cNvPr id="638002" name="Rectangle 50"/>
          <p:cNvSpPr>
            <a:spLocks noChangeArrowheads="1"/>
          </p:cNvSpPr>
          <p:nvPr/>
        </p:nvSpPr>
        <p:spPr bwMode="auto">
          <a:xfrm>
            <a:off x="685800" y="4379912"/>
            <a:ext cx="1795463" cy="1792287"/>
          </a:xfrm>
          <a:prstGeom prst="rect">
            <a:avLst/>
          </a:prstGeom>
          <a:solidFill>
            <a:srgbClr val="FFFFFF"/>
          </a:solidFill>
          <a:ln w="17463">
            <a:solidFill>
              <a:srgbClr val="000000"/>
            </a:solidFill>
            <a:miter lim="800000"/>
            <a:headEnd/>
            <a:tailEnd/>
          </a:ln>
        </p:spPr>
        <p:txBody>
          <a:bodyPr/>
          <a:lstStyle/>
          <a:p>
            <a:endParaRPr lang="en-US"/>
          </a:p>
        </p:txBody>
      </p:sp>
      <p:sp>
        <p:nvSpPr>
          <p:cNvPr id="638003" name="Line 51"/>
          <p:cNvSpPr>
            <a:spLocks noChangeShapeType="1"/>
          </p:cNvSpPr>
          <p:nvPr/>
        </p:nvSpPr>
        <p:spPr bwMode="auto">
          <a:xfrm flipH="1">
            <a:off x="685799" y="5334000"/>
            <a:ext cx="1828799" cy="76200"/>
          </a:xfrm>
          <a:prstGeom prst="line">
            <a:avLst/>
          </a:prstGeom>
          <a:noFill/>
          <a:ln w="17463">
            <a:solidFill>
              <a:srgbClr val="000000"/>
            </a:solidFill>
            <a:round/>
            <a:headEnd/>
            <a:tailEnd/>
          </a:ln>
        </p:spPr>
        <p:txBody>
          <a:bodyPr/>
          <a:lstStyle/>
          <a:p>
            <a:endParaRPr lang="en-US"/>
          </a:p>
        </p:txBody>
      </p:sp>
      <p:sp>
        <p:nvSpPr>
          <p:cNvPr id="638004" name="Rectangle 52"/>
          <p:cNvSpPr>
            <a:spLocks noChangeArrowheads="1"/>
          </p:cNvSpPr>
          <p:nvPr/>
        </p:nvSpPr>
        <p:spPr bwMode="auto">
          <a:xfrm>
            <a:off x="4621213" y="4379913"/>
            <a:ext cx="1570037" cy="1714500"/>
          </a:xfrm>
          <a:prstGeom prst="rect">
            <a:avLst/>
          </a:prstGeom>
          <a:solidFill>
            <a:srgbClr val="FFFFFF"/>
          </a:solidFill>
          <a:ln w="17463">
            <a:solidFill>
              <a:srgbClr val="000000"/>
            </a:solidFill>
            <a:miter lim="800000"/>
            <a:headEnd/>
            <a:tailEnd/>
          </a:ln>
        </p:spPr>
        <p:txBody>
          <a:bodyPr/>
          <a:lstStyle/>
          <a:p>
            <a:endParaRPr lang="en-US"/>
          </a:p>
        </p:txBody>
      </p:sp>
      <p:sp>
        <p:nvSpPr>
          <p:cNvPr id="638005" name="Line 53"/>
          <p:cNvSpPr>
            <a:spLocks noChangeShapeType="1"/>
          </p:cNvSpPr>
          <p:nvPr/>
        </p:nvSpPr>
        <p:spPr bwMode="auto">
          <a:xfrm flipH="1">
            <a:off x="4621213" y="5237163"/>
            <a:ext cx="1570037" cy="1587"/>
          </a:xfrm>
          <a:prstGeom prst="line">
            <a:avLst/>
          </a:prstGeom>
          <a:noFill/>
          <a:ln w="17463">
            <a:solidFill>
              <a:srgbClr val="000000"/>
            </a:solidFill>
            <a:round/>
            <a:headEnd/>
            <a:tailEnd/>
          </a:ln>
        </p:spPr>
        <p:txBody>
          <a:bodyPr/>
          <a:lstStyle/>
          <a:p>
            <a:endParaRPr lang="en-US"/>
          </a:p>
        </p:txBody>
      </p:sp>
      <p:sp>
        <p:nvSpPr>
          <p:cNvPr id="638006" name="Rectangle 54"/>
          <p:cNvSpPr>
            <a:spLocks noChangeArrowheads="1"/>
          </p:cNvSpPr>
          <p:nvPr/>
        </p:nvSpPr>
        <p:spPr bwMode="auto">
          <a:xfrm>
            <a:off x="2765425" y="4379913"/>
            <a:ext cx="1570038" cy="1714500"/>
          </a:xfrm>
          <a:prstGeom prst="rect">
            <a:avLst/>
          </a:prstGeom>
          <a:solidFill>
            <a:srgbClr val="FFFFFF"/>
          </a:solidFill>
          <a:ln w="17463">
            <a:solidFill>
              <a:srgbClr val="000000"/>
            </a:solidFill>
            <a:miter lim="800000"/>
            <a:headEnd/>
            <a:tailEnd/>
          </a:ln>
        </p:spPr>
        <p:txBody>
          <a:bodyPr/>
          <a:lstStyle/>
          <a:p>
            <a:endParaRPr lang="en-US"/>
          </a:p>
        </p:txBody>
      </p:sp>
      <p:sp>
        <p:nvSpPr>
          <p:cNvPr id="638007" name="Line 55"/>
          <p:cNvSpPr>
            <a:spLocks noChangeShapeType="1"/>
          </p:cNvSpPr>
          <p:nvPr/>
        </p:nvSpPr>
        <p:spPr bwMode="auto">
          <a:xfrm flipH="1">
            <a:off x="2765425" y="5237163"/>
            <a:ext cx="1570038" cy="1587"/>
          </a:xfrm>
          <a:prstGeom prst="line">
            <a:avLst/>
          </a:prstGeom>
          <a:noFill/>
          <a:ln w="17463">
            <a:solidFill>
              <a:srgbClr val="000000"/>
            </a:solidFill>
            <a:round/>
            <a:headEnd/>
            <a:tailEnd/>
          </a:ln>
        </p:spPr>
        <p:txBody>
          <a:bodyPr/>
          <a:lstStyle/>
          <a:p>
            <a:endParaRPr lang="en-US"/>
          </a:p>
        </p:txBody>
      </p:sp>
      <p:sp>
        <p:nvSpPr>
          <p:cNvPr id="638008" name="Line 56"/>
          <p:cNvSpPr>
            <a:spLocks noChangeShapeType="1"/>
          </p:cNvSpPr>
          <p:nvPr/>
        </p:nvSpPr>
        <p:spPr bwMode="auto">
          <a:xfrm flipH="1">
            <a:off x="6477000" y="5237163"/>
            <a:ext cx="1570038" cy="1587"/>
          </a:xfrm>
          <a:prstGeom prst="line">
            <a:avLst/>
          </a:prstGeom>
          <a:noFill/>
          <a:ln w="17463">
            <a:solidFill>
              <a:srgbClr val="000000"/>
            </a:solidFill>
            <a:round/>
            <a:headEnd/>
            <a:tailEnd/>
          </a:ln>
        </p:spPr>
        <p:txBody>
          <a:bodyPr/>
          <a:lstStyle/>
          <a:p>
            <a:endParaRPr lang="en-US"/>
          </a:p>
        </p:txBody>
      </p:sp>
      <p:sp>
        <p:nvSpPr>
          <p:cNvPr id="638009" name="Freeform 57"/>
          <p:cNvSpPr>
            <a:spLocks/>
          </p:cNvSpPr>
          <p:nvPr/>
        </p:nvSpPr>
        <p:spPr bwMode="auto">
          <a:xfrm>
            <a:off x="5407025" y="2951163"/>
            <a:ext cx="927100" cy="1428750"/>
          </a:xfrm>
          <a:custGeom>
            <a:avLst/>
            <a:gdLst/>
            <a:ahLst/>
            <a:cxnLst>
              <a:cxn ang="0">
                <a:pos x="0" y="900"/>
              </a:cxn>
              <a:cxn ang="0">
                <a:pos x="584" y="0"/>
              </a:cxn>
              <a:cxn ang="0">
                <a:pos x="0" y="900"/>
              </a:cxn>
            </a:cxnLst>
            <a:rect l="0" t="0" r="r" b="b"/>
            <a:pathLst>
              <a:path w="584" h="900">
                <a:moveTo>
                  <a:pt x="0" y="900"/>
                </a:moveTo>
                <a:lnTo>
                  <a:pt x="584" y="0"/>
                </a:lnTo>
                <a:lnTo>
                  <a:pt x="0" y="900"/>
                </a:lnTo>
                <a:close/>
              </a:path>
            </a:pathLst>
          </a:custGeom>
          <a:solidFill>
            <a:srgbClr val="FFFFFF"/>
          </a:solidFill>
          <a:ln w="9525">
            <a:noFill/>
            <a:round/>
            <a:headEnd/>
            <a:tailEnd/>
          </a:ln>
        </p:spPr>
        <p:txBody>
          <a:bodyPr/>
          <a:lstStyle/>
          <a:p>
            <a:endParaRPr lang="en-US"/>
          </a:p>
        </p:txBody>
      </p:sp>
      <p:sp>
        <p:nvSpPr>
          <p:cNvPr id="638010" name="Freeform 58"/>
          <p:cNvSpPr>
            <a:spLocks/>
          </p:cNvSpPr>
          <p:nvPr/>
        </p:nvSpPr>
        <p:spPr bwMode="auto">
          <a:xfrm>
            <a:off x="6334125" y="2951163"/>
            <a:ext cx="928688" cy="1428750"/>
          </a:xfrm>
          <a:custGeom>
            <a:avLst/>
            <a:gdLst/>
            <a:ahLst/>
            <a:cxnLst>
              <a:cxn ang="0">
                <a:pos x="585" y="900"/>
              </a:cxn>
              <a:cxn ang="0">
                <a:pos x="0" y="0"/>
              </a:cxn>
              <a:cxn ang="0">
                <a:pos x="585" y="900"/>
              </a:cxn>
            </a:cxnLst>
            <a:rect l="0" t="0" r="r" b="b"/>
            <a:pathLst>
              <a:path w="585" h="900">
                <a:moveTo>
                  <a:pt x="585" y="900"/>
                </a:moveTo>
                <a:lnTo>
                  <a:pt x="0" y="0"/>
                </a:lnTo>
                <a:lnTo>
                  <a:pt x="585" y="900"/>
                </a:lnTo>
                <a:close/>
              </a:path>
            </a:pathLst>
          </a:custGeom>
          <a:solidFill>
            <a:srgbClr val="FFFFFF"/>
          </a:solidFill>
          <a:ln w="9525">
            <a:noFill/>
            <a:round/>
            <a:headEnd/>
            <a:tailEnd/>
          </a:ln>
        </p:spPr>
        <p:txBody>
          <a:bodyPr/>
          <a:lstStyle/>
          <a:p>
            <a:endParaRPr lang="en-US"/>
          </a:p>
        </p:txBody>
      </p:sp>
      <p:sp>
        <p:nvSpPr>
          <p:cNvPr id="638011" name="Freeform 59"/>
          <p:cNvSpPr>
            <a:spLocks/>
          </p:cNvSpPr>
          <p:nvPr/>
        </p:nvSpPr>
        <p:spPr bwMode="auto">
          <a:xfrm>
            <a:off x="1695450" y="1719263"/>
            <a:ext cx="2319338" cy="2660650"/>
          </a:xfrm>
          <a:custGeom>
            <a:avLst/>
            <a:gdLst/>
            <a:ahLst/>
            <a:cxnLst>
              <a:cxn ang="0">
                <a:pos x="0" y="1676"/>
              </a:cxn>
              <a:cxn ang="0">
                <a:pos x="1461" y="0"/>
              </a:cxn>
              <a:cxn ang="0">
                <a:pos x="0" y="1676"/>
              </a:cxn>
            </a:cxnLst>
            <a:rect l="0" t="0" r="r" b="b"/>
            <a:pathLst>
              <a:path w="1461" h="1676">
                <a:moveTo>
                  <a:pt x="0" y="1676"/>
                </a:moveTo>
                <a:lnTo>
                  <a:pt x="1461" y="0"/>
                </a:lnTo>
                <a:lnTo>
                  <a:pt x="0" y="1676"/>
                </a:lnTo>
                <a:close/>
              </a:path>
            </a:pathLst>
          </a:custGeom>
          <a:solidFill>
            <a:srgbClr val="FFFFFF"/>
          </a:solidFill>
          <a:ln w="9525">
            <a:noFill/>
            <a:round/>
            <a:headEnd/>
            <a:tailEnd/>
          </a:ln>
        </p:spPr>
        <p:txBody>
          <a:bodyPr/>
          <a:lstStyle/>
          <a:p>
            <a:endParaRPr lang="en-US"/>
          </a:p>
        </p:txBody>
      </p:sp>
      <p:sp>
        <p:nvSpPr>
          <p:cNvPr id="638012" name="Freeform 60"/>
          <p:cNvSpPr>
            <a:spLocks/>
          </p:cNvSpPr>
          <p:nvPr/>
        </p:nvSpPr>
        <p:spPr bwMode="auto">
          <a:xfrm>
            <a:off x="3551238" y="1719263"/>
            <a:ext cx="463550" cy="2660650"/>
          </a:xfrm>
          <a:custGeom>
            <a:avLst/>
            <a:gdLst/>
            <a:ahLst/>
            <a:cxnLst>
              <a:cxn ang="0">
                <a:pos x="0" y="1676"/>
              </a:cxn>
              <a:cxn ang="0">
                <a:pos x="292" y="0"/>
              </a:cxn>
              <a:cxn ang="0">
                <a:pos x="0" y="1676"/>
              </a:cxn>
            </a:cxnLst>
            <a:rect l="0" t="0" r="r" b="b"/>
            <a:pathLst>
              <a:path w="292" h="1676">
                <a:moveTo>
                  <a:pt x="0" y="1676"/>
                </a:moveTo>
                <a:lnTo>
                  <a:pt x="292" y="0"/>
                </a:lnTo>
                <a:lnTo>
                  <a:pt x="0" y="1676"/>
                </a:lnTo>
                <a:close/>
              </a:path>
            </a:pathLst>
          </a:custGeom>
          <a:solidFill>
            <a:srgbClr val="FFFFFF"/>
          </a:solidFill>
          <a:ln w="9525">
            <a:noFill/>
            <a:round/>
            <a:headEnd/>
            <a:tailEnd/>
          </a:ln>
        </p:spPr>
        <p:txBody>
          <a:bodyPr/>
          <a:lstStyle/>
          <a:p>
            <a:endParaRPr lang="en-US"/>
          </a:p>
        </p:txBody>
      </p:sp>
      <p:sp>
        <p:nvSpPr>
          <p:cNvPr id="638013" name="Freeform 61"/>
          <p:cNvSpPr>
            <a:spLocks/>
          </p:cNvSpPr>
          <p:nvPr/>
        </p:nvSpPr>
        <p:spPr bwMode="auto">
          <a:xfrm>
            <a:off x="4014788" y="1719263"/>
            <a:ext cx="2319337" cy="1231900"/>
          </a:xfrm>
          <a:custGeom>
            <a:avLst/>
            <a:gdLst/>
            <a:ahLst/>
            <a:cxnLst>
              <a:cxn ang="0">
                <a:pos x="1461" y="776"/>
              </a:cxn>
              <a:cxn ang="0">
                <a:pos x="0" y="0"/>
              </a:cxn>
              <a:cxn ang="0">
                <a:pos x="1461" y="776"/>
              </a:cxn>
            </a:cxnLst>
            <a:rect l="0" t="0" r="r" b="b"/>
            <a:pathLst>
              <a:path w="1461" h="776">
                <a:moveTo>
                  <a:pt x="1461" y="776"/>
                </a:moveTo>
                <a:lnTo>
                  <a:pt x="0" y="0"/>
                </a:lnTo>
                <a:lnTo>
                  <a:pt x="1461" y="776"/>
                </a:lnTo>
                <a:close/>
              </a:path>
            </a:pathLst>
          </a:custGeom>
          <a:solidFill>
            <a:srgbClr val="FFFFFF"/>
          </a:solidFill>
          <a:ln w="9525">
            <a:noFill/>
            <a:round/>
            <a:headEnd/>
            <a:tailEnd/>
          </a:ln>
        </p:spPr>
        <p:txBody>
          <a:bodyPr/>
          <a:lstStyle/>
          <a:p>
            <a:endParaRPr lang="en-US"/>
          </a:p>
        </p:txBody>
      </p:sp>
      <p:grpSp>
        <p:nvGrpSpPr>
          <p:cNvPr id="2" name="Group 62"/>
          <p:cNvGrpSpPr>
            <a:grpSpLocks/>
          </p:cNvGrpSpPr>
          <p:nvPr/>
        </p:nvGrpSpPr>
        <p:grpSpPr bwMode="auto">
          <a:xfrm>
            <a:off x="762001" y="4679952"/>
            <a:ext cx="1714503" cy="1293813"/>
            <a:chOff x="480" y="2948"/>
            <a:chExt cx="1080" cy="815"/>
          </a:xfrm>
        </p:grpSpPr>
        <p:sp>
          <p:nvSpPr>
            <p:cNvPr id="638017" name="Rectangle 65"/>
            <p:cNvSpPr>
              <a:spLocks noChangeArrowheads="1"/>
            </p:cNvSpPr>
            <p:nvPr/>
          </p:nvSpPr>
          <p:spPr bwMode="auto">
            <a:xfrm>
              <a:off x="528" y="3381"/>
              <a:ext cx="1032" cy="233"/>
            </a:xfrm>
            <a:prstGeom prst="rect">
              <a:avLst/>
            </a:prstGeom>
            <a:noFill/>
            <a:ln w="9525">
              <a:noFill/>
              <a:miter lim="800000"/>
              <a:headEnd/>
              <a:tailEnd/>
            </a:ln>
          </p:spPr>
          <p:txBody>
            <a:bodyPr wrap="square" lIns="0" tIns="0" rIns="0" bIns="0">
              <a:spAutoFit/>
            </a:bodyPr>
            <a:lstStyle/>
            <a:p>
              <a:pPr eaLnBrk="0" hangingPunct="0"/>
              <a:endParaRPr lang="en-US" sz="2400" u="none" dirty="0">
                <a:latin typeface="Times New Roman" pitchFamily="18" charset="0"/>
              </a:endParaRPr>
            </a:p>
          </p:txBody>
        </p:sp>
        <p:sp>
          <p:nvSpPr>
            <p:cNvPr id="638018" name="Rectangle 66"/>
            <p:cNvSpPr>
              <a:spLocks noChangeArrowheads="1"/>
            </p:cNvSpPr>
            <p:nvPr/>
          </p:nvSpPr>
          <p:spPr bwMode="auto">
            <a:xfrm>
              <a:off x="717" y="3530"/>
              <a:ext cx="0" cy="233"/>
            </a:xfrm>
            <a:prstGeom prst="rect">
              <a:avLst/>
            </a:prstGeom>
            <a:noFill/>
            <a:ln w="9525">
              <a:noFill/>
              <a:miter lim="800000"/>
              <a:headEnd/>
              <a:tailEnd/>
            </a:ln>
          </p:spPr>
          <p:txBody>
            <a:bodyPr wrap="none" lIns="0" tIns="0" rIns="0" bIns="0">
              <a:spAutoFit/>
            </a:bodyPr>
            <a:lstStyle/>
            <a:p>
              <a:pPr eaLnBrk="0" hangingPunct="0"/>
              <a:endParaRPr lang="en-US" sz="2400" u="none" dirty="0">
                <a:latin typeface="Times New Roman" pitchFamily="18" charset="0"/>
              </a:endParaRPr>
            </a:p>
          </p:txBody>
        </p:sp>
        <p:sp>
          <p:nvSpPr>
            <p:cNvPr id="638019" name="Rectangle 67"/>
            <p:cNvSpPr>
              <a:spLocks noChangeArrowheads="1"/>
            </p:cNvSpPr>
            <p:nvPr/>
          </p:nvSpPr>
          <p:spPr bwMode="auto">
            <a:xfrm>
              <a:off x="762" y="3530"/>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20" name="Rectangle 68"/>
            <p:cNvSpPr>
              <a:spLocks noChangeArrowheads="1"/>
            </p:cNvSpPr>
            <p:nvPr/>
          </p:nvSpPr>
          <p:spPr bwMode="auto">
            <a:xfrm>
              <a:off x="480" y="3530"/>
              <a:ext cx="804" cy="145"/>
            </a:xfrm>
            <a:prstGeom prst="rect">
              <a:avLst/>
            </a:prstGeom>
            <a:noFill/>
            <a:ln w="9525">
              <a:noFill/>
              <a:miter lim="800000"/>
              <a:headEnd/>
              <a:tailEnd/>
            </a:ln>
          </p:spPr>
          <p:txBody>
            <a:bodyPr wrap="square" lIns="0" tIns="0" rIns="0" bIns="0">
              <a:spAutoFit/>
            </a:bodyPr>
            <a:lstStyle/>
            <a:p>
              <a:pPr eaLnBrk="0" hangingPunct="0">
                <a:buFont typeface="Arial" pitchFamily="34" charset="0"/>
                <a:buChar char="•"/>
              </a:pPr>
              <a:r>
                <a:rPr lang="en-US" sz="1500" u="none" dirty="0" smtClean="0">
                  <a:solidFill>
                    <a:srgbClr val="000000"/>
                  </a:solidFill>
                </a:rPr>
                <a:t>Railways</a:t>
              </a:r>
              <a:endParaRPr lang="en-US" sz="2400" u="none" dirty="0">
                <a:latin typeface="Times New Roman" pitchFamily="18" charset="0"/>
              </a:endParaRPr>
            </a:p>
          </p:txBody>
        </p:sp>
        <p:sp>
          <p:nvSpPr>
            <p:cNvPr id="638021" name="Rectangle 69"/>
            <p:cNvSpPr>
              <a:spLocks noChangeArrowheads="1"/>
            </p:cNvSpPr>
            <p:nvPr/>
          </p:nvSpPr>
          <p:spPr bwMode="auto">
            <a:xfrm>
              <a:off x="825" y="2948"/>
              <a:ext cx="52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Monopoly</a:t>
              </a:r>
              <a:endParaRPr lang="en-US" sz="2400" u="none">
                <a:latin typeface="Times New Roman" pitchFamily="18" charset="0"/>
              </a:endParaRPr>
            </a:p>
          </p:txBody>
        </p:sp>
        <p:sp>
          <p:nvSpPr>
            <p:cNvPr id="638022" name="Rectangle 70"/>
            <p:cNvSpPr>
              <a:spLocks noChangeArrowheads="1"/>
            </p:cNvSpPr>
            <p:nvPr/>
          </p:nvSpPr>
          <p:spPr bwMode="auto">
            <a:xfrm>
              <a:off x="747" y="3097"/>
              <a:ext cx="0" cy="233"/>
            </a:xfrm>
            <a:prstGeom prst="rect">
              <a:avLst/>
            </a:prstGeom>
            <a:noFill/>
            <a:ln w="9525">
              <a:noFill/>
              <a:miter lim="800000"/>
              <a:headEnd/>
              <a:tailEnd/>
            </a:ln>
          </p:spPr>
          <p:txBody>
            <a:bodyPr wrap="none" lIns="0" tIns="0" rIns="0" bIns="0">
              <a:spAutoFit/>
            </a:bodyPr>
            <a:lstStyle/>
            <a:p>
              <a:pPr eaLnBrk="0" hangingPunct="0"/>
              <a:endParaRPr lang="en-US" sz="2400" u="none" dirty="0">
                <a:latin typeface="Times New Roman" pitchFamily="18" charset="0"/>
              </a:endParaRPr>
            </a:p>
          </p:txBody>
        </p:sp>
      </p:grpSp>
      <p:grpSp>
        <p:nvGrpSpPr>
          <p:cNvPr id="3" name="Group 71"/>
          <p:cNvGrpSpPr>
            <a:grpSpLocks/>
          </p:cNvGrpSpPr>
          <p:nvPr/>
        </p:nvGrpSpPr>
        <p:grpSpPr bwMode="auto">
          <a:xfrm>
            <a:off x="4830763" y="4443412"/>
            <a:ext cx="1116012" cy="1460499"/>
            <a:chOff x="3043" y="2799"/>
            <a:chExt cx="703" cy="920"/>
          </a:xfrm>
        </p:grpSpPr>
        <p:sp>
          <p:nvSpPr>
            <p:cNvPr id="638024" name="Rectangle 72"/>
            <p:cNvSpPr>
              <a:spLocks noChangeArrowheads="1"/>
            </p:cNvSpPr>
            <p:nvPr/>
          </p:nvSpPr>
          <p:spPr bwMode="auto">
            <a:xfrm>
              <a:off x="3043" y="3381"/>
              <a:ext cx="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t>
              </a:r>
              <a:endParaRPr lang="en-US" sz="2400" u="none">
                <a:latin typeface="Times New Roman" pitchFamily="18" charset="0"/>
              </a:endParaRPr>
            </a:p>
          </p:txBody>
        </p:sp>
        <p:sp>
          <p:nvSpPr>
            <p:cNvPr id="638025" name="Rectangle 73"/>
            <p:cNvSpPr>
              <a:spLocks noChangeArrowheads="1"/>
            </p:cNvSpPr>
            <p:nvPr/>
          </p:nvSpPr>
          <p:spPr bwMode="auto">
            <a:xfrm>
              <a:off x="3088" y="3381"/>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26" name="Rectangle 74"/>
            <p:cNvSpPr>
              <a:spLocks noChangeArrowheads="1"/>
            </p:cNvSpPr>
            <p:nvPr/>
          </p:nvSpPr>
          <p:spPr bwMode="auto">
            <a:xfrm>
              <a:off x="3127" y="3381"/>
              <a:ext cx="593" cy="145"/>
            </a:xfrm>
            <a:prstGeom prst="rect">
              <a:avLst/>
            </a:prstGeom>
            <a:noFill/>
            <a:ln w="9525">
              <a:noFill/>
              <a:miter lim="800000"/>
              <a:headEnd/>
              <a:tailEnd/>
            </a:ln>
          </p:spPr>
          <p:txBody>
            <a:bodyPr wrap="none" lIns="0" tIns="0" rIns="0" bIns="0">
              <a:spAutoFit/>
            </a:bodyPr>
            <a:lstStyle/>
            <a:p>
              <a:pPr eaLnBrk="0" hangingPunct="0"/>
              <a:r>
                <a:rPr lang="en-US" sz="1500" u="none" dirty="0" smtClean="0">
                  <a:solidFill>
                    <a:srgbClr val="000000"/>
                  </a:solidFill>
                </a:rPr>
                <a:t>Toothpaste</a:t>
              </a:r>
              <a:endParaRPr lang="en-US" sz="2400" u="none" dirty="0">
                <a:latin typeface="Times New Roman" pitchFamily="18" charset="0"/>
              </a:endParaRPr>
            </a:p>
          </p:txBody>
        </p:sp>
        <p:sp>
          <p:nvSpPr>
            <p:cNvPr id="638027" name="Rectangle 75"/>
            <p:cNvSpPr>
              <a:spLocks noChangeArrowheads="1"/>
            </p:cNvSpPr>
            <p:nvPr/>
          </p:nvSpPr>
          <p:spPr bwMode="auto">
            <a:xfrm>
              <a:off x="3043" y="3530"/>
              <a:ext cx="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t>
              </a:r>
              <a:endParaRPr lang="en-US" sz="2400" u="none">
                <a:latin typeface="Times New Roman" pitchFamily="18" charset="0"/>
              </a:endParaRPr>
            </a:p>
          </p:txBody>
        </p:sp>
        <p:sp>
          <p:nvSpPr>
            <p:cNvPr id="638028" name="Rectangle 76"/>
            <p:cNvSpPr>
              <a:spLocks noChangeArrowheads="1"/>
            </p:cNvSpPr>
            <p:nvPr/>
          </p:nvSpPr>
          <p:spPr bwMode="auto">
            <a:xfrm>
              <a:off x="3088" y="3530"/>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29" name="Rectangle 77"/>
            <p:cNvSpPr>
              <a:spLocks noChangeArrowheads="1"/>
            </p:cNvSpPr>
            <p:nvPr/>
          </p:nvSpPr>
          <p:spPr bwMode="auto">
            <a:xfrm>
              <a:off x="3172" y="3575"/>
              <a:ext cx="381" cy="144"/>
            </a:xfrm>
            <a:prstGeom prst="rect">
              <a:avLst/>
            </a:prstGeom>
            <a:noFill/>
            <a:ln w="9525">
              <a:noFill/>
              <a:miter lim="800000"/>
              <a:headEnd/>
              <a:tailEnd/>
            </a:ln>
          </p:spPr>
          <p:txBody>
            <a:bodyPr wrap="none" lIns="0" tIns="0" rIns="0" bIns="0">
              <a:spAutoFit/>
            </a:bodyPr>
            <a:lstStyle/>
            <a:p>
              <a:pPr eaLnBrk="0" hangingPunct="0"/>
              <a:r>
                <a:rPr lang="en-US" sz="1500" u="none" dirty="0">
                  <a:solidFill>
                    <a:srgbClr val="000000"/>
                  </a:solidFill>
                </a:rPr>
                <a:t>Movies</a:t>
              </a:r>
              <a:endParaRPr lang="en-US" sz="2400" u="none" dirty="0">
                <a:latin typeface="Times New Roman" pitchFamily="18" charset="0"/>
              </a:endParaRPr>
            </a:p>
          </p:txBody>
        </p:sp>
        <p:sp>
          <p:nvSpPr>
            <p:cNvPr id="638030" name="Rectangle 78"/>
            <p:cNvSpPr>
              <a:spLocks noChangeArrowheads="1"/>
            </p:cNvSpPr>
            <p:nvPr/>
          </p:nvSpPr>
          <p:spPr bwMode="auto">
            <a:xfrm>
              <a:off x="3077" y="2799"/>
              <a:ext cx="669"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Monopolistic</a:t>
              </a:r>
              <a:endParaRPr lang="en-US" sz="2400" u="none">
                <a:latin typeface="Times New Roman" pitchFamily="18" charset="0"/>
              </a:endParaRPr>
            </a:p>
          </p:txBody>
        </p:sp>
        <p:sp>
          <p:nvSpPr>
            <p:cNvPr id="638031" name="Rectangle 79"/>
            <p:cNvSpPr>
              <a:spLocks noChangeArrowheads="1"/>
            </p:cNvSpPr>
            <p:nvPr/>
          </p:nvSpPr>
          <p:spPr bwMode="auto">
            <a:xfrm>
              <a:off x="3092" y="2948"/>
              <a:ext cx="6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Competition</a:t>
              </a:r>
              <a:endParaRPr lang="en-US" sz="2400" u="none">
                <a:latin typeface="Times New Roman" pitchFamily="18" charset="0"/>
              </a:endParaRPr>
            </a:p>
          </p:txBody>
        </p:sp>
      </p:grpSp>
      <p:grpSp>
        <p:nvGrpSpPr>
          <p:cNvPr id="4" name="Group 81"/>
          <p:cNvGrpSpPr>
            <a:grpSpLocks/>
          </p:cNvGrpSpPr>
          <p:nvPr/>
        </p:nvGrpSpPr>
        <p:grpSpPr bwMode="auto">
          <a:xfrm>
            <a:off x="2984500" y="4679952"/>
            <a:ext cx="1096963" cy="1214438"/>
            <a:chOff x="1880" y="2948"/>
            <a:chExt cx="691" cy="765"/>
          </a:xfrm>
        </p:grpSpPr>
        <p:sp>
          <p:nvSpPr>
            <p:cNvPr id="638034" name="Rectangle 82"/>
            <p:cNvSpPr>
              <a:spLocks noChangeArrowheads="1"/>
            </p:cNvSpPr>
            <p:nvPr/>
          </p:nvSpPr>
          <p:spPr bwMode="auto">
            <a:xfrm>
              <a:off x="1880" y="3381"/>
              <a:ext cx="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t>
              </a:r>
              <a:endParaRPr lang="en-US" sz="2400" u="none">
                <a:latin typeface="Times New Roman" pitchFamily="18" charset="0"/>
              </a:endParaRPr>
            </a:p>
          </p:txBody>
        </p:sp>
        <p:sp>
          <p:nvSpPr>
            <p:cNvPr id="638035" name="Rectangle 83"/>
            <p:cNvSpPr>
              <a:spLocks noChangeArrowheads="1"/>
            </p:cNvSpPr>
            <p:nvPr/>
          </p:nvSpPr>
          <p:spPr bwMode="auto">
            <a:xfrm>
              <a:off x="1925" y="3381"/>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36" name="Rectangle 84"/>
            <p:cNvSpPr>
              <a:spLocks noChangeArrowheads="1"/>
            </p:cNvSpPr>
            <p:nvPr/>
          </p:nvSpPr>
          <p:spPr bwMode="auto">
            <a:xfrm>
              <a:off x="1965" y="3381"/>
              <a:ext cx="606" cy="174"/>
            </a:xfrm>
            <a:prstGeom prst="rect">
              <a:avLst/>
            </a:prstGeom>
            <a:noFill/>
            <a:ln w="9525">
              <a:noFill/>
              <a:miter lim="800000"/>
              <a:headEnd/>
              <a:tailEnd/>
            </a:ln>
          </p:spPr>
          <p:txBody>
            <a:bodyPr wrap="none" lIns="0" tIns="0" rIns="0" bIns="0">
              <a:spAutoFit/>
            </a:bodyPr>
            <a:lstStyle/>
            <a:p>
              <a:pPr eaLnBrk="0" hangingPunct="0"/>
              <a:r>
                <a:rPr lang="en-US" u="none" dirty="0" smtClean="0">
                  <a:latin typeface="Times New Roman" pitchFamily="18" charset="0"/>
                </a:rPr>
                <a:t>Electricity</a:t>
              </a:r>
              <a:endParaRPr lang="en-US" u="none" dirty="0">
                <a:latin typeface="Times New Roman" pitchFamily="18" charset="0"/>
              </a:endParaRPr>
            </a:p>
          </p:txBody>
        </p:sp>
        <p:sp>
          <p:nvSpPr>
            <p:cNvPr id="638037" name="Rectangle 85"/>
            <p:cNvSpPr>
              <a:spLocks noChangeArrowheads="1"/>
            </p:cNvSpPr>
            <p:nvPr/>
          </p:nvSpPr>
          <p:spPr bwMode="auto">
            <a:xfrm>
              <a:off x="1880" y="3530"/>
              <a:ext cx="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t>
              </a:r>
              <a:endParaRPr lang="en-US" sz="2400" u="none">
                <a:latin typeface="Times New Roman" pitchFamily="18" charset="0"/>
              </a:endParaRPr>
            </a:p>
          </p:txBody>
        </p:sp>
        <p:sp>
          <p:nvSpPr>
            <p:cNvPr id="638038" name="Rectangle 86"/>
            <p:cNvSpPr>
              <a:spLocks noChangeArrowheads="1"/>
            </p:cNvSpPr>
            <p:nvPr/>
          </p:nvSpPr>
          <p:spPr bwMode="auto">
            <a:xfrm>
              <a:off x="1925" y="3530"/>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39" name="Rectangle 87"/>
            <p:cNvSpPr>
              <a:spLocks noChangeArrowheads="1"/>
            </p:cNvSpPr>
            <p:nvPr/>
          </p:nvSpPr>
          <p:spPr bwMode="auto">
            <a:xfrm>
              <a:off x="1965" y="3569"/>
              <a:ext cx="482" cy="144"/>
            </a:xfrm>
            <a:prstGeom prst="rect">
              <a:avLst/>
            </a:prstGeom>
            <a:noFill/>
            <a:ln w="9525">
              <a:noFill/>
              <a:miter lim="800000"/>
              <a:headEnd/>
              <a:tailEnd/>
            </a:ln>
          </p:spPr>
          <p:txBody>
            <a:bodyPr wrap="none" lIns="0" tIns="0" rIns="0" bIns="0">
              <a:spAutoFit/>
            </a:bodyPr>
            <a:lstStyle/>
            <a:p>
              <a:pPr eaLnBrk="0" hangingPunct="0"/>
              <a:r>
                <a:rPr lang="en-US" sz="1500" u="none" dirty="0">
                  <a:solidFill>
                    <a:srgbClr val="000000"/>
                  </a:solidFill>
                </a:rPr>
                <a:t>Crude oil</a:t>
              </a:r>
              <a:endParaRPr lang="en-US" sz="2400" u="none" dirty="0">
                <a:latin typeface="Times New Roman" pitchFamily="18" charset="0"/>
              </a:endParaRPr>
            </a:p>
          </p:txBody>
        </p:sp>
        <p:sp>
          <p:nvSpPr>
            <p:cNvPr id="638040" name="Rectangle 88"/>
            <p:cNvSpPr>
              <a:spLocks noChangeArrowheads="1"/>
            </p:cNvSpPr>
            <p:nvPr/>
          </p:nvSpPr>
          <p:spPr bwMode="auto">
            <a:xfrm>
              <a:off x="1996" y="2948"/>
              <a:ext cx="50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Oligopoly</a:t>
              </a:r>
              <a:endParaRPr lang="en-US" sz="2400" u="none">
                <a:latin typeface="Times New Roman" pitchFamily="18" charset="0"/>
              </a:endParaRPr>
            </a:p>
          </p:txBody>
        </p:sp>
      </p:grpSp>
      <p:grpSp>
        <p:nvGrpSpPr>
          <p:cNvPr id="5" name="Group 90"/>
          <p:cNvGrpSpPr>
            <a:grpSpLocks/>
          </p:cNvGrpSpPr>
          <p:nvPr/>
        </p:nvGrpSpPr>
        <p:grpSpPr bwMode="auto">
          <a:xfrm>
            <a:off x="3033713" y="1327150"/>
            <a:ext cx="1962150" cy="374650"/>
            <a:chOff x="1911" y="836"/>
            <a:chExt cx="1236" cy="236"/>
          </a:xfrm>
        </p:grpSpPr>
        <p:sp>
          <p:nvSpPr>
            <p:cNvPr id="638043" name="Rectangle 91"/>
            <p:cNvSpPr>
              <a:spLocks noChangeArrowheads="1"/>
            </p:cNvSpPr>
            <p:nvPr/>
          </p:nvSpPr>
          <p:spPr bwMode="auto">
            <a:xfrm>
              <a:off x="2023" y="903"/>
              <a:ext cx="1124" cy="169"/>
            </a:xfrm>
            <a:prstGeom prst="rect">
              <a:avLst/>
            </a:prstGeom>
            <a:solidFill>
              <a:srgbClr val="F3F6F9"/>
            </a:solidFill>
            <a:ln w="196850">
              <a:solidFill>
                <a:srgbClr val="F3F6F9"/>
              </a:solidFill>
              <a:miter lim="800000"/>
              <a:headEnd/>
              <a:tailEnd/>
            </a:ln>
          </p:spPr>
          <p:txBody>
            <a:bodyPr/>
            <a:lstStyle/>
            <a:p>
              <a:endParaRPr lang="en-US"/>
            </a:p>
          </p:txBody>
        </p:sp>
        <p:sp>
          <p:nvSpPr>
            <p:cNvPr id="638044" name="Rectangle 92"/>
            <p:cNvSpPr>
              <a:spLocks noChangeArrowheads="1"/>
            </p:cNvSpPr>
            <p:nvPr/>
          </p:nvSpPr>
          <p:spPr bwMode="auto">
            <a:xfrm>
              <a:off x="2023" y="903"/>
              <a:ext cx="1124" cy="169"/>
            </a:xfrm>
            <a:prstGeom prst="rect">
              <a:avLst/>
            </a:prstGeom>
            <a:solidFill>
              <a:srgbClr val="F2F4F8"/>
            </a:solidFill>
            <a:ln w="177800">
              <a:solidFill>
                <a:srgbClr val="F2F4F8"/>
              </a:solidFill>
              <a:miter lim="800000"/>
              <a:headEnd/>
              <a:tailEnd/>
            </a:ln>
          </p:spPr>
          <p:txBody>
            <a:bodyPr/>
            <a:lstStyle/>
            <a:p>
              <a:endParaRPr lang="en-US"/>
            </a:p>
          </p:txBody>
        </p:sp>
        <p:sp>
          <p:nvSpPr>
            <p:cNvPr id="638045" name="Rectangle 93"/>
            <p:cNvSpPr>
              <a:spLocks noChangeArrowheads="1"/>
            </p:cNvSpPr>
            <p:nvPr/>
          </p:nvSpPr>
          <p:spPr bwMode="auto">
            <a:xfrm>
              <a:off x="2023" y="903"/>
              <a:ext cx="1124" cy="169"/>
            </a:xfrm>
            <a:prstGeom prst="rect">
              <a:avLst/>
            </a:prstGeom>
            <a:solidFill>
              <a:srgbClr val="F1F4F7"/>
            </a:solidFill>
            <a:ln w="160338">
              <a:solidFill>
                <a:srgbClr val="F1F4F7"/>
              </a:solidFill>
              <a:miter lim="800000"/>
              <a:headEnd/>
              <a:tailEnd/>
            </a:ln>
          </p:spPr>
          <p:txBody>
            <a:bodyPr/>
            <a:lstStyle/>
            <a:p>
              <a:endParaRPr lang="en-US"/>
            </a:p>
          </p:txBody>
        </p:sp>
        <p:sp>
          <p:nvSpPr>
            <p:cNvPr id="638046" name="Rectangle 94"/>
            <p:cNvSpPr>
              <a:spLocks noChangeArrowheads="1"/>
            </p:cNvSpPr>
            <p:nvPr/>
          </p:nvSpPr>
          <p:spPr bwMode="auto">
            <a:xfrm>
              <a:off x="2023" y="903"/>
              <a:ext cx="1124" cy="169"/>
            </a:xfrm>
            <a:prstGeom prst="rect">
              <a:avLst/>
            </a:prstGeom>
            <a:solidFill>
              <a:srgbClr val="F0F2F5"/>
            </a:solidFill>
            <a:ln w="142875">
              <a:solidFill>
                <a:srgbClr val="F0F2F5"/>
              </a:solidFill>
              <a:miter lim="800000"/>
              <a:headEnd/>
              <a:tailEnd/>
            </a:ln>
          </p:spPr>
          <p:txBody>
            <a:bodyPr/>
            <a:lstStyle/>
            <a:p>
              <a:endParaRPr lang="en-US"/>
            </a:p>
          </p:txBody>
        </p:sp>
        <p:sp>
          <p:nvSpPr>
            <p:cNvPr id="638047" name="Rectangle 95"/>
            <p:cNvSpPr>
              <a:spLocks noChangeArrowheads="1"/>
            </p:cNvSpPr>
            <p:nvPr/>
          </p:nvSpPr>
          <p:spPr bwMode="auto">
            <a:xfrm>
              <a:off x="2023" y="903"/>
              <a:ext cx="1124" cy="169"/>
            </a:xfrm>
            <a:prstGeom prst="rect">
              <a:avLst/>
            </a:prstGeom>
            <a:solidFill>
              <a:srgbClr val="EEF1F4"/>
            </a:solidFill>
            <a:ln w="125413">
              <a:solidFill>
                <a:srgbClr val="EEF1F4"/>
              </a:solidFill>
              <a:miter lim="800000"/>
              <a:headEnd/>
              <a:tailEnd/>
            </a:ln>
          </p:spPr>
          <p:txBody>
            <a:bodyPr/>
            <a:lstStyle/>
            <a:p>
              <a:endParaRPr lang="en-US"/>
            </a:p>
          </p:txBody>
        </p:sp>
        <p:sp>
          <p:nvSpPr>
            <p:cNvPr id="638048" name="Rectangle 96"/>
            <p:cNvSpPr>
              <a:spLocks noChangeArrowheads="1"/>
            </p:cNvSpPr>
            <p:nvPr/>
          </p:nvSpPr>
          <p:spPr bwMode="auto">
            <a:xfrm>
              <a:off x="2023" y="903"/>
              <a:ext cx="1124" cy="169"/>
            </a:xfrm>
            <a:prstGeom prst="rect">
              <a:avLst/>
            </a:prstGeom>
            <a:solidFill>
              <a:srgbClr val="EDEFF3"/>
            </a:solidFill>
            <a:ln w="106363">
              <a:solidFill>
                <a:srgbClr val="EDEFF3"/>
              </a:solidFill>
              <a:miter lim="800000"/>
              <a:headEnd/>
              <a:tailEnd/>
            </a:ln>
          </p:spPr>
          <p:txBody>
            <a:bodyPr/>
            <a:lstStyle/>
            <a:p>
              <a:endParaRPr lang="en-US"/>
            </a:p>
          </p:txBody>
        </p:sp>
        <p:sp>
          <p:nvSpPr>
            <p:cNvPr id="638049" name="Rectangle 97"/>
            <p:cNvSpPr>
              <a:spLocks noChangeArrowheads="1"/>
            </p:cNvSpPr>
            <p:nvPr/>
          </p:nvSpPr>
          <p:spPr bwMode="auto">
            <a:xfrm>
              <a:off x="2023" y="903"/>
              <a:ext cx="1124" cy="169"/>
            </a:xfrm>
            <a:prstGeom prst="rect">
              <a:avLst/>
            </a:prstGeom>
            <a:solidFill>
              <a:srgbClr val="EBEEF2"/>
            </a:solidFill>
            <a:ln w="88900">
              <a:solidFill>
                <a:srgbClr val="EBEEF2"/>
              </a:solidFill>
              <a:miter lim="800000"/>
              <a:headEnd/>
              <a:tailEnd/>
            </a:ln>
          </p:spPr>
          <p:txBody>
            <a:bodyPr/>
            <a:lstStyle/>
            <a:p>
              <a:endParaRPr lang="en-US"/>
            </a:p>
          </p:txBody>
        </p:sp>
        <p:sp>
          <p:nvSpPr>
            <p:cNvPr id="638050" name="Rectangle 98"/>
            <p:cNvSpPr>
              <a:spLocks noChangeArrowheads="1"/>
            </p:cNvSpPr>
            <p:nvPr/>
          </p:nvSpPr>
          <p:spPr bwMode="auto">
            <a:xfrm>
              <a:off x="2023" y="903"/>
              <a:ext cx="1124" cy="169"/>
            </a:xfrm>
            <a:prstGeom prst="rect">
              <a:avLst/>
            </a:prstGeom>
            <a:solidFill>
              <a:srgbClr val="EAECF1"/>
            </a:solidFill>
            <a:ln w="71438">
              <a:solidFill>
                <a:srgbClr val="EAECF1"/>
              </a:solidFill>
              <a:miter lim="800000"/>
              <a:headEnd/>
              <a:tailEnd/>
            </a:ln>
          </p:spPr>
          <p:txBody>
            <a:bodyPr/>
            <a:lstStyle/>
            <a:p>
              <a:endParaRPr lang="en-US"/>
            </a:p>
          </p:txBody>
        </p:sp>
        <p:sp>
          <p:nvSpPr>
            <p:cNvPr id="638051" name="Rectangle 99"/>
            <p:cNvSpPr>
              <a:spLocks noChangeArrowheads="1"/>
            </p:cNvSpPr>
            <p:nvPr/>
          </p:nvSpPr>
          <p:spPr bwMode="auto">
            <a:xfrm>
              <a:off x="2023" y="903"/>
              <a:ext cx="1124" cy="169"/>
            </a:xfrm>
            <a:prstGeom prst="rect">
              <a:avLst/>
            </a:prstGeom>
            <a:solidFill>
              <a:srgbClr val="E9EBF0"/>
            </a:solidFill>
            <a:ln w="53975">
              <a:solidFill>
                <a:srgbClr val="E9EBF0"/>
              </a:solidFill>
              <a:miter lim="800000"/>
              <a:headEnd/>
              <a:tailEnd/>
            </a:ln>
          </p:spPr>
          <p:txBody>
            <a:bodyPr/>
            <a:lstStyle/>
            <a:p>
              <a:endParaRPr lang="en-US"/>
            </a:p>
          </p:txBody>
        </p:sp>
        <p:sp>
          <p:nvSpPr>
            <p:cNvPr id="638052" name="Rectangle 100"/>
            <p:cNvSpPr>
              <a:spLocks noChangeArrowheads="1"/>
            </p:cNvSpPr>
            <p:nvPr/>
          </p:nvSpPr>
          <p:spPr bwMode="auto">
            <a:xfrm>
              <a:off x="2023" y="903"/>
              <a:ext cx="1124" cy="169"/>
            </a:xfrm>
            <a:prstGeom prst="rect">
              <a:avLst/>
            </a:prstGeom>
            <a:solidFill>
              <a:srgbClr val="E7EAEF"/>
            </a:solidFill>
            <a:ln w="34925">
              <a:solidFill>
                <a:srgbClr val="E7EAEF"/>
              </a:solidFill>
              <a:miter lim="800000"/>
              <a:headEnd/>
              <a:tailEnd/>
            </a:ln>
          </p:spPr>
          <p:txBody>
            <a:bodyPr/>
            <a:lstStyle/>
            <a:p>
              <a:endParaRPr lang="en-US"/>
            </a:p>
          </p:txBody>
        </p:sp>
        <p:sp>
          <p:nvSpPr>
            <p:cNvPr id="638053" name="Rectangle 101"/>
            <p:cNvSpPr>
              <a:spLocks noChangeArrowheads="1"/>
            </p:cNvSpPr>
            <p:nvPr/>
          </p:nvSpPr>
          <p:spPr bwMode="auto">
            <a:xfrm>
              <a:off x="2023" y="903"/>
              <a:ext cx="1124" cy="169"/>
            </a:xfrm>
            <a:prstGeom prst="rect">
              <a:avLst/>
            </a:prstGeom>
            <a:solidFill>
              <a:srgbClr val="E6E9EF"/>
            </a:solidFill>
            <a:ln w="17463">
              <a:solidFill>
                <a:srgbClr val="E6E9EF"/>
              </a:solidFill>
              <a:miter lim="800000"/>
              <a:headEnd/>
              <a:tailEnd/>
            </a:ln>
          </p:spPr>
          <p:txBody>
            <a:bodyPr/>
            <a:lstStyle/>
            <a:p>
              <a:endParaRPr lang="en-US"/>
            </a:p>
          </p:txBody>
        </p:sp>
        <p:sp>
          <p:nvSpPr>
            <p:cNvPr id="638054" name="Rectangle 102"/>
            <p:cNvSpPr>
              <a:spLocks noChangeArrowheads="1"/>
            </p:cNvSpPr>
            <p:nvPr/>
          </p:nvSpPr>
          <p:spPr bwMode="auto">
            <a:xfrm>
              <a:off x="1911" y="836"/>
              <a:ext cx="1236" cy="236"/>
            </a:xfrm>
            <a:prstGeom prst="rect">
              <a:avLst/>
            </a:prstGeom>
            <a:solidFill>
              <a:srgbClr val="6CCEE6"/>
            </a:solidFill>
            <a:ln w="17463">
              <a:solidFill>
                <a:srgbClr val="000000"/>
              </a:solidFill>
              <a:miter lim="800000"/>
              <a:headEnd/>
              <a:tailEnd/>
            </a:ln>
          </p:spPr>
          <p:txBody>
            <a:bodyPr/>
            <a:lstStyle/>
            <a:p>
              <a:endParaRPr lang="en-US"/>
            </a:p>
          </p:txBody>
        </p:sp>
        <p:sp>
          <p:nvSpPr>
            <p:cNvPr id="638055" name="Rectangle 103"/>
            <p:cNvSpPr>
              <a:spLocks noChangeArrowheads="1"/>
            </p:cNvSpPr>
            <p:nvPr/>
          </p:nvSpPr>
          <p:spPr bwMode="auto">
            <a:xfrm>
              <a:off x="2014" y="885"/>
              <a:ext cx="1033" cy="144"/>
            </a:xfrm>
            <a:prstGeom prst="rect">
              <a:avLst/>
            </a:prstGeom>
            <a:noFill/>
            <a:ln w="9525">
              <a:noFill/>
              <a:miter lim="800000"/>
              <a:headEnd/>
              <a:tailEnd/>
            </a:ln>
          </p:spPr>
          <p:txBody>
            <a:bodyPr wrap="none" lIns="0" tIns="0" rIns="0" bIns="0">
              <a:spAutoFit/>
            </a:bodyPr>
            <a:lstStyle/>
            <a:p>
              <a:pPr eaLnBrk="0" hangingPunct="0"/>
              <a:r>
                <a:rPr lang="en-US" sz="1500" b="1" u="none">
                  <a:solidFill>
                    <a:srgbClr val="000000"/>
                  </a:solidFill>
                </a:rPr>
                <a:t>Number of Firms?</a:t>
              </a:r>
              <a:endParaRPr lang="en-US" sz="2400" u="none">
                <a:latin typeface="Times New Roman" pitchFamily="18" charset="0"/>
              </a:endParaRPr>
            </a:p>
          </p:txBody>
        </p:sp>
      </p:grpSp>
      <p:grpSp>
        <p:nvGrpSpPr>
          <p:cNvPr id="6" name="Group 104"/>
          <p:cNvGrpSpPr>
            <a:grpSpLocks/>
          </p:cNvGrpSpPr>
          <p:nvPr/>
        </p:nvGrpSpPr>
        <p:grpSpPr bwMode="auto">
          <a:xfrm>
            <a:off x="6677025" y="4443413"/>
            <a:ext cx="1096963" cy="1389062"/>
            <a:chOff x="4206" y="2799"/>
            <a:chExt cx="691" cy="875"/>
          </a:xfrm>
        </p:grpSpPr>
        <p:sp>
          <p:nvSpPr>
            <p:cNvPr id="638057" name="Rectangle 105"/>
            <p:cNvSpPr>
              <a:spLocks noChangeArrowheads="1"/>
            </p:cNvSpPr>
            <p:nvPr/>
          </p:nvSpPr>
          <p:spPr bwMode="auto">
            <a:xfrm>
              <a:off x="4382" y="2799"/>
              <a:ext cx="38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Perfect</a:t>
              </a:r>
              <a:endParaRPr lang="en-US" sz="2400" u="none">
                <a:latin typeface="Times New Roman" pitchFamily="18" charset="0"/>
              </a:endParaRPr>
            </a:p>
          </p:txBody>
        </p:sp>
        <p:grpSp>
          <p:nvGrpSpPr>
            <p:cNvPr id="7" name="Group 106"/>
            <p:cNvGrpSpPr>
              <a:grpSpLocks/>
            </p:cNvGrpSpPr>
            <p:nvPr/>
          </p:nvGrpSpPr>
          <p:grpSpPr bwMode="auto">
            <a:xfrm>
              <a:off x="4206" y="2948"/>
              <a:ext cx="691" cy="726"/>
              <a:chOff x="4206" y="2948"/>
              <a:chExt cx="691" cy="726"/>
            </a:xfrm>
          </p:grpSpPr>
          <p:sp>
            <p:nvSpPr>
              <p:cNvPr id="638059" name="Rectangle 107"/>
              <p:cNvSpPr>
                <a:spLocks noChangeArrowheads="1"/>
              </p:cNvSpPr>
              <p:nvPr/>
            </p:nvSpPr>
            <p:spPr bwMode="auto">
              <a:xfrm>
                <a:off x="4206" y="3381"/>
                <a:ext cx="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t>
                </a:r>
                <a:endParaRPr lang="en-US" sz="2400" u="none">
                  <a:latin typeface="Times New Roman" pitchFamily="18" charset="0"/>
                </a:endParaRPr>
              </a:p>
            </p:txBody>
          </p:sp>
          <p:sp>
            <p:nvSpPr>
              <p:cNvPr id="638060" name="Rectangle 108"/>
              <p:cNvSpPr>
                <a:spLocks noChangeArrowheads="1"/>
              </p:cNvSpPr>
              <p:nvPr/>
            </p:nvSpPr>
            <p:spPr bwMode="auto">
              <a:xfrm>
                <a:off x="4251" y="3381"/>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61" name="Rectangle 109"/>
              <p:cNvSpPr>
                <a:spLocks noChangeArrowheads="1"/>
              </p:cNvSpPr>
              <p:nvPr/>
            </p:nvSpPr>
            <p:spPr bwMode="auto">
              <a:xfrm>
                <a:off x="4295" y="3381"/>
                <a:ext cx="347"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Wheat</a:t>
                </a:r>
                <a:endParaRPr lang="en-US" sz="2400" u="none">
                  <a:latin typeface="Times New Roman" pitchFamily="18" charset="0"/>
                </a:endParaRPr>
              </a:p>
            </p:txBody>
          </p:sp>
          <p:sp>
            <p:nvSpPr>
              <p:cNvPr id="638062" name="Rectangle 110"/>
              <p:cNvSpPr>
                <a:spLocks noChangeArrowheads="1"/>
              </p:cNvSpPr>
              <p:nvPr/>
            </p:nvSpPr>
            <p:spPr bwMode="auto">
              <a:xfrm>
                <a:off x="4206" y="3530"/>
                <a:ext cx="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a:t>
                </a:r>
                <a:endParaRPr lang="en-US" sz="2400" u="none">
                  <a:latin typeface="Times New Roman" pitchFamily="18" charset="0"/>
                </a:endParaRPr>
              </a:p>
            </p:txBody>
          </p:sp>
          <p:sp>
            <p:nvSpPr>
              <p:cNvPr id="638063" name="Rectangle 111"/>
              <p:cNvSpPr>
                <a:spLocks noChangeArrowheads="1"/>
              </p:cNvSpPr>
              <p:nvPr/>
            </p:nvSpPr>
            <p:spPr bwMode="auto">
              <a:xfrm>
                <a:off x="4251" y="3530"/>
                <a:ext cx="33"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 </a:t>
                </a:r>
                <a:endParaRPr lang="en-US" sz="2400" u="none">
                  <a:latin typeface="Times New Roman" pitchFamily="18" charset="0"/>
                </a:endParaRPr>
              </a:p>
            </p:txBody>
          </p:sp>
          <p:sp>
            <p:nvSpPr>
              <p:cNvPr id="638064" name="Rectangle 112"/>
              <p:cNvSpPr>
                <a:spLocks noChangeArrowheads="1"/>
              </p:cNvSpPr>
              <p:nvPr/>
            </p:nvSpPr>
            <p:spPr bwMode="auto">
              <a:xfrm>
                <a:off x="4295" y="3530"/>
                <a:ext cx="214" cy="144"/>
              </a:xfrm>
              <a:prstGeom prst="rect">
                <a:avLst/>
              </a:prstGeom>
              <a:noFill/>
              <a:ln w="9525">
                <a:noFill/>
                <a:miter lim="800000"/>
                <a:headEnd/>
                <a:tailEnd/>
              </a:ln>
            </p:spPr>
            <p:txBody>
              <a:bodyPr wrap="none" lIns="0" tIns="0" rIns="0" bIns="0">
                <a:spAutoFit/>
              </a:bodyPr>
              <a:lstStyle/>
              <a:p>
                <a:pPr eaLnBrk="0" hangingPunct="0"/>
                <a:r>
                  <a:rPr lang="en-US" sz="1500" u="none" dirty="0">
                    <a:solidFill>
                      <a:srgbClr val="000000"/>
                    </a:solidFill>
                  </a:rPr>
                  <a:t>Milk</a:t>
                </a:r>
                <a:endParaRPr lang="en-US" sz="2400" u="none" dirty="0">
                  <a:latin typeface="Times New Roman" pitchFamily="18" charset="0"/>
                </a:endParaRPr>
              </a:p>
            </p:txBody>
          </p:sp>
          <p:sp>
            <p:nvSpPr>
              <p:cNvPr id="638065" name="Rectangle 113"/>
              <p:cNvSpPr>
                <a:spLocks noChangeArrowheads="1"/>
              </p:cNvSpPr>
              <p:nvPr/>
            </p:nvSpPr>
            <p:spPr bwMode="auto">
              <a:xfrm>
                <a:off x="4255" y="2948"/>
                <a:ext cx="642"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Competition</a:t>
                </a:r>
                <a:endParaRPr lang="en-US" sz="2400" u="none">
                  <a:latin typeface="Times New Roman" pitchFamily="18" charset="0"/>
                </a:endParaRPr>
              </a:p>
            </p:txBody>
          </p:sp>
        </p:grpSp>
      </p:grpSp>
      <p:grpSp>
        <p:nvGrpSpPr>
          <p:cNvPr id="8" name="Group 115"/>
          <p:cNvGrpSpPr>
            <a:grpSpLocks/>
          </p:cNvGrpSpPr>
          <p:nvPr/>
        </p:nvGrpSpPr>
        <p:grpSpPr bwMode="auto">
          <a:xfrm>
            <a:off x="6334125" y="2576513"/>
            <a:ext cx="1730375" cy="393700"/>
            <a:chOff x="3990" y="1623"/>
            <a:chExt cx="1090" cy="248"/>
          </a:xfrm>
        </p:grpSpPr>
        <p:sp>
          <p:nvSpPr>
            <p:cNvPr id="638068" name="Rectangle 116"/>
            <p:cNvSpPr>
              <a:spLocks noChangeArrowheads="1"/>
            </p:cNvSpPr>
            <p:nvPr/>
          </p:nvSpPr>
          <p:spPr bwMode="auto">
            <a:xfrm>
              <a:off x="4035" y="1702"/>
              <a:ext cx="1045" cy="169"/>
            </a:xfrm>
            <a:prstGeom prst="rect">
              <a:avLst/>
            </a:prstGeom>
            <a:solidFill>
              <a:srgbClr val="F3F6F9"/>
            </a:solidFill>
            <a:ln w="196850">
              <a:solidFill>
                <a:srgbClr val="F3F6F9"/>
              </a:solidFill>
              <a:miter lim="800000"/>
              <a:headEnd/>
              <a:tailEnd/>
            </a:ln>
          </p:spPr>
          <p:txBody>
            <a:bodyPr/>
            <a:lstStyle/>
            <a:p>
              <a:endParaRPr lang="en-US"/>
            </a:p>
          </p:txBody>
        </p:sp>
        <p:sp>
          <p:nvSpPr>
            <p:cNvPr id="638069" name="Rectangle 117"/>
            <p:cNvSpPr>
              <a:spLocks noChangeArrowheads="1"/>
            </p:cNvSpPr>
            <p:nvPr/>
          </p:nvSpPr>
          <p:spPr bwMode="auto">
            <a:xfrm>
              <a:off x="4035" y="1702"/>
              <a:ext cx="1045" cy="169"/>
            </a:xfrm>
            <a:prstGeom prst="rect">
              <a:avLst/>
            </a:prstGeom>
            <a:solidFill>
              <a:srgbClr val="F2F4F8"/>
            </a:solidFill>
            <a:ln w="177800">
              <a:solidFill>
                <a:srgbClr val="F2F4F8"/>
              </a:solidFill>
              <a:miter lim="800000"/>
              <a:headEnd/>
              <a:tailEnd/>
            </a:ln>
          </p:spPr>
          <p:txBody>
            <a:bodyPr/>
            <a:lstStyle/>
            <a:p>
              <a:endParaRPr lang="en-US"/>
            </a:p>
          </p:txBody>
        </p:sp>
        <p:sp>
          <p:nvSpPr>
            <p:cNvPr id="638070" name="Rectangle 118"/>
            <p:cNvSpPr>
              <a:spLocks noChangeArrowheads="1"/>
            </p:cNvSpPr>
            <p:nvPr/>
          </p:nvSpPr>
          <p:spPr bwMode="auto">
            <a:xfrm>
              <a:off x="4035" y="1702"/>
              <a:ext cx="1045" cy="169"/>
            </a:xfrm>
            <a:prstGeom prst="rect">
              <a:avLst/>
            </a:prstGeom>
            <a:solidFill>
              <a:srgbClr val="F1F4F7"/>
            </a:solidFill>
            <a:ln w="160338">
              <a:solidFill>
                <a:srgbClr val="F1F4F7"/>
              </a:solidFill>
              <a:miter lim="800000"/>
              <a:headEnd/>
              <a:tailEnd/>
            </a:ln>
          </p:spPr>
          <p:txBody>
            <a:bodyPr/>
            <a:lstStyle/>
            <a:p>
              <a:endParaRPr lang="en-US"/>
            </a:p>
          </p:txBody>
        </p:sp>
        <p:sp>
          <p:nvSpPr>
            <p:cNvPr id="638071" name="Rectangle 119"/>
            <p:cNvSpPr>
              <a:spLocks noChangeArrowheads="1"/>
            </p:cNvSpPr>
            <p:nvPr/>
          </p:nvSpPr>
          <p:spPr bwMode="auto">
            <a:xfrm>
              <a:off x="4035" y="1702"/>
              <a:ext cx="1045" cy="169"/>
            </a:xfrm>
            <a:prstGeom prst="rect">
              <a:avLst/>
            </a:prstGeom>
            <a:solidFill>
              <a:srgbClr val="F0F2F5"/>
            </a:solidFill>
            <a:ln w="142875">
              <a:solidFill>
                <a:srgbClr val="F0F2F5"/>
              </a:solidFill>
              <a:miter lim="800000"/>
              <a:headEnd/>
              <a:tailEnd/>
            </a:ln>
          </p:spPr>
          <p:txBody>
            <a:bodyPr/>
            <a:lstStyle/>
            <a:p>
              <a:endParaRPr lang="en-US"/>
            </a:p>
          </p:txBody>
        </p:sp>
        <p:sp>
          <p:nvSpPr>
            <p:cNvPr id="638072" name="Rectangle 120"/>
            <p:cNvSpPr>
              <a:spLocks noChangeArrowheads="1"/>
            </p:cNvSpPr>
            <p:nvPr/>
          </p:nvSpPr>
          <p:spPr bwMode="auto">
            <a:xfrm>
              <a:off x="4035" y="1702"/>
              <a:ext cx="1045" cy="169"/>
            </a:xfrm>
            <a:prstGeom prst="rect">
              <a:avLst/>
            </a:prstGeom>
            <a:solidFill>
              <a:srgbClr val="EEF1F4"/>
            </a:solidFill>
            <a:ln w="125413">
              <a:solidFill>
                <a:srgbClr val="EEF1F4"/>
              </a:solidFill>
              <a:miter lim="800000"/>
              <a:headEnd/>
              <a:tailEnd/>
            </a:ln>
          </p:spPr>
          <p:txBody>
            <a:bodyPr/>
            <a:lstStyle/>
            <a:p>
              <a:endParaRPr lang="en-US"/>
            </a:p>
          </p:txBody>
        </p:sp>
        <p:sp>
          <p:nvSpPr>
            <p:cNvPr id="638073" name="Rectangle 121"/>
            <p:cNvSpPr>
              <a:spLocks noChangeArrowheads="1"/>
            </p:cNvSpPr>
            <p:nvPr/>
          </p:nvSpPr>
          <p:spPr bwMode="auto">
            <a:xfrm>
              <a:off x="4035" y="1702"/>
              <a:ext cx="1045" cy="169"/>
            </a:xfrm>
            <a:prstGeom prst="rect">
              <a:avLst/>
            </a:prstGeom>
            <a:solidFill>
              <a:srgbClr val="EDEFF3"/>
            </a:solidFill>
            <a:ln w="106363">
              <a:solidFill>
                <a:srgbClr val="EDEFF3"/>
              </a:solidFill>
              <a:miter lim="800000"/>
              <a:headEnd/>
              <a:tailEnd/>
            </a:ln>
          </p:spPr>
          <p:txBody>
            <a:bodyPr/>
            <a:lstStyle/>
            <a:p>
              <a:endParaRPr lang="en-US"/>
            </a:p>
          </p:txBody>
        </p:sp>
        <p:sp>
          <p:nvSpPr>
            <p:cNvPr id="638074" name="Rectangle 122"/>
            <p:cNvSpPr>
              <a:spLocks noChangeArrowheads="1"/>
            </p:cNvSpPr>
            <p:nvPr/>
          </p:nvSpPr>
          <p:spPr bwMode="auto">
            <a:xfrm>
              <a:off x="4035" y="1702"/>
              <a:ext cx="1045" cy="169"/>
            </a:xfrm>
            <a:prstGeom prst="rect">
              <a:avLst/>
            </a:prstGeom>
            <a:solidFill>
              <a:srgbClr val="EBEEF2"/>
            </a:solidFill>
            <a:ln w="88900">
              <a:solidFill>
                <a:srgbClr val="EBEEF2"/>
              </a:solidFill>
              <a:miter lim="800000"/>
              <a:headEnd/>
              <a:tailEnd/>
            </a:ln>
          </p:spPr>
          <p:txBody>
            <a:bodyPr/>
            <a:lstStyle/>
            <a:p>
              <a:endParaRPr lang="en-US"/>
            </a:p>
          </p:txBody>
        </p:sp>
        <p:sp>
          <p:nvSpPr>
            <p:cNvPr id="638075" name="Rectangle 123"/>
            <p:cNvSpPr>
              <a:spLocks noChangeArrowheads="1"/>
            </p:cNvSpPr>
            <p:nvPr/>
          </p:nvSpPr>
          <p:spPr bwMode="auto">
            <a:xfrm>
              <a:off x="4035" y="1702"/>
              <a:ext cx="1045" cy="169"/>
            </a:xfrm>
            <a:prstGeom prst="rect">
              <a:avLst/>
            </a:prstGeom>
            <a:solidFill>
              <a:srgbClr val="EAECF1"/>
            </a:solidFill>
            <a:ln w="71438">
              <a:solidFill>
                <a:srgbClr val="EAECF1"/>
              </a:solidFill>
              <a:miter lim="800000"/>
              <a:headEnd/>
              <a:tailEnd/>
            </a:ln>
          </p:spPr>
          <p:txBody>
            <a:bodyPr/>
            <a:lstStyle/>
            <a:p>
              <a:endParaRPr lang="en-US"/>
            </a:p>
          </p:txBody>
        </p:sp>
        <p:sp>
          <p:nvSpPr>
            <p:cNvPr id="638076" name="Rectangle 124"/>
            <p:cNvSpPr>
              <a:spLocks noChangeArrowheads="1"/>
            </p:cNvSpPr>
            <p:nvPr/>
          </p:nvSpPr>
          <p:spPr bwMode="auto">
            <a:xfrm>
              <a:off x="4035" y="1702"/>
              <a:ext cx="1045" cy="169"/>
            </a:xfrm>
            <a:prstGeom prst="rect">
              <a:avLst/>
            </a:prstGeom>
            <a:solidFill>
              <a:srgbClr val="E9EBF0"/>
            </a:solidFill>
            <a:ln w="53975">
              <a:solidFill>
                <a:srgbClr val="E9EBF0"/>
              </a:solidFill>
              <a:miter lim="800000"/>
              <a:headEnd/>
              <a:tailEnd/>
            </a:ln>
          </p:spPr>
          <p:txBody>
            <a:bodyPr/>
            <a:lstStyle/>
            <a:p>
              <a:endParaRPr lang="en-US"/>
            </a:p>
          </p:txBody>
        </p:sp>
        <p:sp>
          <p:nvSpPr>
            <p:cNvPr id="638077" name="Rectangle 125"/>
            <p:cNvSpPr>
              <a:spLocks noChangeArrowheads="1"/>
            </p:cNvSpPr>
            <p:nvPr/>
          </p:nvSpPr>
          <p:spPr bwMode="auto">
            <a:xfrm>
              <a:off x="4035" y="1702"/>
              <a:ext cx="1045" cy="169"/>
            </a:xfrm>
            <a:prstGeom prst="rect">
              <a:avLst/>
            </a:prstGeom>
            <a:solidFill>
              <a:srgbClr val="E7EAEF"/>
            </a:solidFill>
            <a:ln w="34925">
              <a:solidFill>
                <a:srgbClr val="E7EAEF"/>
              </a:solidFill>
              <a:miter lim="800000"/>
              <a:headEnd/>
              <a:tailEnd/>
            </a:ln>
          </p:spPr>
          <p:txBody>
            <a:bodyPr/>
            <a:lstStyle/>
            <a:p>
              <a:endParaRPr lang="en-US"/>
            </a:p>
          </p:txBody>
        </p:sp>
        <p:sp>
          <p:nvSpPr>
            <p:cNvPr id="638078" name="Rectangle 126"/>
            <p:cNvSpPr>
              <a:spLocks noChangeArrowheads="1"/>
            </p:cNvSpPr>
            <p:nvPr/>
          </p:nvSpPr>
          <p:spPr bwMode="auto">
            <a:xfrm>
              <a:off x="4035" y="1702"/>
              <a:ext cx="1045" cy="169"/>
            </a:xfrm>
            <a:prstGeom prst="rect">
              <a:avLst/>
            </a:prstGeom>
            <a:solidFill>
              <a:srgbClr val="E6E9EF"/>
            </a:solidFill>
            <a:ln w="17463">
              <a:solidFill>
                <a:srgbClr val="E6E9EF"/>
              </a:solidFill>
              <a:miter lim="800000"/>
              <a:headEnd/>
              <a:tailEnd/>
            </a:ln>
          </p:spPr>
          <p:txBody>
            <a:bodyPr/>
            <a:lstStyle/>
            <a:p>
              <a:endParaRPr lang="en-US"/>
            </a:p>
          </p:txBody>
        </p:sp>
        <p:sp>
          <p:nvSpPr>
            <p:cNvPr id="638079" name="Rectangle 127"/>
            <p:cNvSpPr>
              <a:spLocks noChangeArrowheads="1"/>
            </p:cNvSpPr>
            <p:nvPr/>
          </p:nvSpPr>
          <p:spPr bwMode="auto">
            <a:xfrm>
              <a:off x="3990" y="1623"/>
              <a:ext cx="1079" cy="236"/>
            </a:xfrm>
            <a:prstGeom prst="rect">
              <a:avLst/>
            </a:prstGeom>
            <a:solidFill>
              <a:srgbClr val="6CCEE6"/>
            </a:solidFill>
            <a:ln w="17463">
              <a:solidFill>
                <a:srgbClr val="000000"/>
              </a:solidFill>
              <a:miter lim="800000"/>
              <a:headEnd/>
              <a:tailEnd/>
            </a:ln>
          </p:spPr>
          <p:txBody>
            <a:bodyPr/>
            <a:lstStyle/>
            <a:p>
              <a:endParaRPr lang="en-US"/>
            </a:p>
          </p:txBody>
        </p:sp>
        <p:sp>
          <p:nvSpPr>
            <p:cNvPr id="638080" name="Rectangle 128"/>
            <p:cNvSpPr>
              <a:spLocks noChangeArrowheads="1"/>
            </p:cNvSpPr>
            <p:nvPr/>
          </p:nvSpPr>
          <p:spPr bwMode="auto">
            <a:xfrm>
              <a:off x="3998" y="1668"/>
              <a:ext cx="1052" cy="144"/>
            </a:xfrm>
            <a:prstGeom prst="rect">
              <a:avLst/>
            </a:prstGeom>
            <a:noFill/>
            <a:ln w="9525">
              <a:noFill/>
              <a:miter lim="800000"/>
              <a:headEnd/>
              <a:tailEnd/>
            </a:ln>
          </p:spPr>
          <p:txBody>
            <a:bodyPr wrap="none" lIns="0" tIns="0" rIns="0" bIns="0">
              <a:spAutoFit/>
            </a:bodyPr>
            <a:lstStyle/>
            <a:p>
              <a:pPr eaLnBrk="0" hangingPunct="0"/>
              <a:r>
                <a:rPr lang="en-US" sz="1500" b="1" u="none">
                  <a:solidFill>
                    <a:srgbClr val="000000"/>
                  </a:solidFill>
                </a:rPr>
                <a:t>Type of Products?</a:t>
              </a:r>
              <a:endParaRPr lang="en-US" sz="2400" u="none">
                <a:latin typeface="Times New Roman" pitchFamily="18" charset="0"/>
              </a:endParaRPr>
            </a:p>
          </p:txBody>
        </p:sp>
      </p:grpSp>
      <p:grpSp>
        <p:nvGrpSpPr>
          <p:cNvPr id="9" name="Group 129"/>
          <p:cNvGrpSpPr>
            <a:grpSpLocks/>
          </p:cNvGrpSpPr>
          <p:nvPr/>
        </p:nvGrpSpPr>
        <p:grpSpPr bwMode="auto">
          <a:xfrm>
            <a:off x="6334125" y="2951163"/>
            <a:ext cx="1412875" cy="1428750"/>
            <a:chOff x="3990" y="1859"/>
            <a:chExt cx="890" cy="900"/>
          </a:xfrm>
        </p:grpSpPr>
        <p:sp>
          <p:nvSpPr>
            <p:cNvPr id="638082" name="Line 130"/>
            <p:cNvSpPr>
              <a:spLocks noChangeShapeType="1"/>
            </p:cNvSpPr>
            <p:nvPr/>
          </p:nvSpPr>
          <p:spPr bwMode="auto">
            <a:xfrm flipH="1" flipV="1">
              <a:off x="3990" y="1859"/>
              <a:ext cx="585" cy="900"/>
            </a:xfrm>
            <a:prstGeom prst="line">
              <a:avLst/>
            </a:prstGeom>
            <a:noFill/>
            <a:ln w="17463">
              <a:solidFill>
                <a:srgbClr val="000000"/>
              </a:solidFill>
              <a:round/>
              <a:headEnd/>
              <a:tailEnd/>
            </a:ln>
          </p:spPr>
          <p:txBody>
            <a:bodyPr/>
            <a:lstStyle/>
            <a:p>
              <a:endParaRPr lang="en-US"/>
            </a:p>
          </p:txBody>
        </p:sp>
        <p:grpSp>
          <p:nvGrpSpPr>
            <p:cNvPr id="10" name="Group 131"/>
            <p:cNvGrpSpPr>
              <a:grpSpLocks/>
            </p:cNvGrpSpPr>
            <p:nvPr/>
          </p:nvGrpSpPr>
          <p:grpSpPr bwMode="auto">
            <a:xfrm>
              <a:off x="4419" y="2146"/>
              <a:ext cx="461" cy="293"/>
              <a:chOff x="4419" y="2146"/>
              <a:chExt cx="461" cy="293"/>
            </a:xfrm>
          </p:grpSpPr>
          <p:sp>
            <p:nvSpPr>
              <p:cNvPr id="638084" name="Rectangle 132"/>
              <p:cNvSpPr>
                <a:spLocks noChangeArrowheads="1"/>
              </p:cNvSpPr>
              <p:nvPr/>
            </p:nvSpPr>
            <p:spPr bwMode="auto">
              <a:xfrm>
                <a:off x="4426" y="2146"/>
                <a:ext cx="448"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Identical</a:t>
                </a:r>
                <a:endParaRPr lang="en-US" sz="2400" u="none">
                  <a:latin typeface="Times New Roman" pitchFamily="18" charset="0"/>
                </a:endParaRPr>
              </a:p>
            </p:txBody>
          </p:sp>
          <p:sp>
            <p:nvSpPr>
              <p:cNvPr id="638085" name="Rectangle 133"/>
              <p:cNvSpPr>
                <a:spLocks noChangeArrowheads="1"/>
              </p:cNvSpPr>
              <p:nvPr/>
            </p:nvSpPr>
            <p:spPr bwMode="auto">
              <a:xfrm>
                <a:off x="4419" y="2295"/>
                <a:ext cx="46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products</a:t>
                </a:r>
                <a:endParaRPr lang="en-US" sz="2400" u="none">
                  <a:latin typeface="Times New Roman" pitchFamily="18" charset="0"/>
                </a:endParaRPr>
              </a:p>
            </p:txBody>
          </p:sp>
        </p:grpSp>
      </p:grpSp>
      <p:grpSp>
        <p:nvGrpSpPr>
          <p:cNvPr id="11" name="Group 134"/>
          <p:cNvGrpSpPr>
            <a:grpSpLocks/>
          </p:cNvGrpSpPr>
          <p:nvPr/>
        </p:nvGrpSpPr>
        <p:grpSpPr bwMode="auto">
          <a:xfrm>
            <a:off x="4635500" y="2951163"/>
            <a:ext cx="1698625" cy="1428750"/>
            <a:chOff x="2920" y="1859"/>
            <a:chExt cx="1070" cy="900"/>
          </a:xfrm>
        </p:grpSpPr>
        <p:sp>
          <p:nvSpPr>
            <p:cNvPr id="638087" name="Line 135"/>
            <p:cNvSpPr>
              <a:spLocks noChangeShapeType="1"/>
            </p:cNvSpPr>
            <p:nvPr/>
          </p:nvSpPr>
          <p:spPr bwMode="auto">
            <a:xfrm flipV="1">
              <a:off x="3406" y="1859"/>
              <a:ext cx="584" cy="900"/>
            </a:xfrm>
            <a:prstGeom prst="line">
              <a:avLst/>
            </a:prstGeom>
            <a:noFill/>
            <a:ln w="17463">
              <a:solidFill>
                <a:srgbClr val="000000"/>
              </a:solidFill>
              <a:round/>
              <a:headEnd/>
              <a:tailEnd/>
            </a:ln>
          </p:spPr>
          <p:txBody>
            <a:bodyPr/>
            <a:lstStyle/>
            <a:p>
              <a:endParaRPr lang="en-US"/>
            </a:p>
          </p:txBody>
        </p:sp>
        <p:grpSp>
          <p:nvGrpSpPr>
            <p:cNvPr id="12" name="Group 136"/>
            <p:cNvGrpSpPr>
              <a:grpSpLocks/>
            </p:cNvGrpSpPr>
            <p:nvPr/>
          </p:nvGrpSpPr>
          <p:grpSpPr bwMode="auto">
            <a:xfrm>
              <a:off x="2920" y="2146"/>
              <a:ext cx="715" cy="293"/>
              <a:chOff x="2920" y="2146"/>
              <a:chExt cx="715" cy="293"/>
            </a:xfrm>
          </p:grpSpPr>
          <p:sp>
            <p:nvSpPr>
              <p:cNvPr id="638089" name="Rectangle 137"/>
              <p:cNvSpPr>
                <a:spLocks noChangeArrowheads="1"/>
              </p:cNvSpPr>
              <p:nvPr/>
            </p:nvSpPr>
            <p:spPr bwMode="auto">
              <a:xfrm>
                <a:off x="2920" y="2146"/>
                <a:ext cx="715"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Differentiated</a:t>
                </a:r>
                <a:endParaRPr lang="en-US" sz="2400" u="none">
                  <a:latin typeface="Times New Roman" pitchFamily="18" charset="0"/>
                </a:endParaRPr>
              </a:p>
            </p:txBody>
          </p:sp>
          <p:sp>
            <p:nvSpPr>
              <p:cNvPr id="638090" name="Rectangle 138"/>
              <p:cNvSpPr>
                <a:spLocks noChangeArrowheads="1"/>
              </p:cNvSpPr>
              <p:nvPr/>
            </p:nvSpPr>
            <p:spPr bwMode="auto">
              <a:xfrm>
                <a:off x="3047" y="2295"/>
                <a:ext cx="461"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products</a:t>
                </a:r>
                <a:endParaRPr lang="en-US" sz="2400" u="none">
                  <a:latin typeface="Times New Roman" pitchFamily="18" charset="0"/>
                </a:endParaRPr>
              </a:p>
            </p:txBody>
          </p:sp>
        </p:grpSp>
      </p:grpSp>
      <p:grpSp>
        <p:nvGrpSpPr>
          <p:cNvPr id="13" name="Group 139"/>
          <p:cNvGrpSpPr>
            <a:grpSpLocks/>
          </p:cNvGrpSpPr>
          <p:nvPr/>
        </p:nvGrpSpPr>
        <p:grpSpPr bwMode="auto">
          <a:xfrm>
            <a:off x="1695450" y="1719263"/>
            <a:ext cx="2319338" cy="2660650"/>
            <a:chOff x="1068" y="1083"/>
            <a:chExt cx="1461" cy="1676"/>
          </a:xfrm>
        </p:grpSpPr>
        <p:sp>
          <p:nvSpPr>
            <p:cNvPr id="638092" name="Line 140"/>
            <p:cNvSpPr>
              <a:spLocks noChangeShapeType="1"/>
            </p:cNvSpPr>
            <p:nvPr/>
          </p:nvSpPr>
          <p:spPr bwMode="auto">
            <a:xfrm flipV="1">
              <a:off x="1068" y="1083"/>
              <a:ext cx="1461" cy="1676"/>
            </a:xfrm>
            <a:prstGeom prst="line">
              <a:avLst/>
            </a:prstGeom>
            <a:noFill/>
            <a:ln w="17463">
              <a:solidFill>
                <a:srgbClr val="000000"/>
              </a:solidFill>
              <a:round/>
              <a:headEnd/>
              <a:tailEnd/>
            </a:ln>
          </p:spPr>
          <p:txBody>
            <a:bodyPr/>
            <a:lstStyle/>
            <a:p>
              <a:endParaRPr lang="en-US"/>
            </a:p>
          </p:txBody>
        </p:sp>
        <p:grpSp>
          <p:nvGrpSpPr>
            <p:cNvPr id="14" name="Group 141"/>
            <p:cNvGrpSpPr>
              <a:grpSpLocks/>
            </p:cNvGrpSpPr>
            <p:nvPr/>
          </p:nvGrpSpPr>
          <p:grpSpPr bwMode="auto">
            <a:xfrm>
              <a:off x="1071" y="2146"/>
              <a:ext cx="227" cy="293"/>
              <a:chOff x="1071" y="2146"/>
              <a:chExt cx="227" cy="293"/>
            </a:xfrm>
          </p:grpSpPr>
          <p:sp>
            <p:nvSpPr>
              <p:cNvPr id="638094" name="Rectangle 142"/>
              <p:cNvSpPr>
                <a:spLocks noChangeArrowheads="1"/>
              </p:cNvSpPr>
              <p:nvPr/>
            </p:nvSpPr>
            <p:spPr bwMode="auto">
              <a:xfrm>
                <a:off x="1071" y="2146"/>
                <a:ext cx="227"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One</a:t>
                </a:r>
                <a:endParaRPr lang="en-US" sz="2400" u="none">
                  <a:latin typeface="Times New Roman" pitchFamily="18" charset="0"/>
                </a:endParaRPr>
              </a:p>
            </p:txBody>
          </p:sp>
          <p:sp>
            <p:nvSpPr>
              <p:cNvPr id="638095" name="Rectangle 143"/>
              <p:cNvSpPr>
                <a:spLocks noChangeArrowheads="1"/>
              </p:cNvSpPr>
              <p:nvPr/>
            </p:nvSpPr>
            <p:spPr bwMode="auto">
              <a:xfrm>
                <a:off x="1082" y="2295"/>
                <a:ext cx="20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firm</a:t>
                </a:r>
                <a:endParaRPr lang="en-US" sz="2400" u="none">
                  <a:latin typeface="Times New Roman" pitchFamily="18" charset="0"/>
                </a:endParaRPr>
              </a:p>
            </p:txBody>
          </p:sp>
        </p:grpSp>
      </p:grpSp>
      <p:grpSp>
        <p:nvGrpSpPr>
          <p:cNvPr id="15" name="Group 144"/>
          <p:cNvGrpSpPr>
            <a:grpSpLocks/>
          </p:cNvGrpSpPr>
          <p:nvPr/>
        </p:nvGrpSpPr>
        <p:grpSpPr bwMode="auto">
          <a:xfrm>
            <a:off x="3132138" y="1719263"/>
            <a:ext cx="882650" cy="2660650"/>
            <a:chOff x="1973" y="1083"/>
            <a:chExt cx="556" cy="1676"/>
          </a:xfrm>
        </p:grpSpPr>
        <p:sp>
          <p:nvSpPr>
            <p:cNvPr id="638097" name="Line 145"/>
            <p:cNvSpPr>
              <a:spLocks noChangeShapeType="1"/>
            </p:cNvSpPr>
            <p:nvPr/>
          </p:nvSpPr>
          <p:spPr bwMode="auto">
            <a:xfrm flipV="1">
              <a:off x="2237" y="1083"/>
              <a:ext cx="292" cy="1676"/>
            </a:xfrm>
            <a:prstGeom prst="line">
              <a:avLst/>
            </a:prstGeom>
            <a:noFill/>
            <a:ln w="17463">
              <a:solidFill>
                <a:srgbClr val="000000"/>
              </a:solidFill>
              <a:round/>
              <a:headEnd/>
              <a:tailEnd/>
            </a:ln>
          </p:spPr>
          <p:txBody>
            <a:bodyPr/>
            <a:lstStyle/>
            <a:p>
              <a:endParaRPr lang="en-US"/>
            </a:p>
          </p:txBody>
        </p:sp>
        <p:grpSp>
          <p:nvGrpSpPr>
            <p:cNvPr id="16" name="Group 146"/>
            <p:cNvGrpSpPr>
              <a:grpSpLocks/>
            </p:cNvGrpSpPr>
            <p:nvPr/>
          </p:nvGrpSpPr>
          <p:grpSpPr bwMode="auto">
            <a:xfrm>
              <a:off x="1973" y="2146"/>
              <a:ext cx="260" cy="293"/>
              <a:chOff x="1973" y="2146"/>
              <a:chExt cx="260" cy="293"/>
            </a:xfrm>
          </p:grpSpPr>
          <p:sp>
            <p:nvSpPr>
              <p:cNvPr id="638099" name="Rectangle 147"/>
              <p:cNvSpPr>
                <a:spLocks noChangeArrowheads="1"/>
              </p:cNvSpPr>
              <p:nvPr/>
            </p:nvSpPr>
            <p:spPr bwMode="auto">
              <a:xfrm>
                <a:off x="1988" y="2146"/>
                <a:ext cx="227"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Few</a:t>
                </a:r>
                <a:endParaRPr lang="en-US" sz="2400" u="none">
                  <a:latin typeface="Times New Roman" pitchFamily="18" charset="0"/>
                </a:endParaRPr>
              </a:p>
            </p:txBody>
          </p:sp>
          <p:sp>
            <p:nvSpPr>
              <p:cNvPr id="638100" name="Rectangle 148"/>
              <p:cNvSpPr>
                <a:spLocks noChangeArrowheads="1"/>
              </p:cNvSpPr>
              <p:nvPr/>
            </p:nvSpPr>
            <p:spPr bwMode="auto">
              <a:xfrm>
                <a:off x="1973" y="2295"/>
                <a:ext cx="26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firms</a:t>
                </a:r>
                <a:endParaRPr lang="en-US" sz="2400" u="none">
                  <a:latin typeface="Times New Roman" pitchFamily="18" charset="0"/>
                </a:endParaRPr>
              </a:p>
            </p:txBody>
          </p:sp>
        </p:grpSp>
      </p:grpSp>
      <p:grpSp>
        <p:nvGrpSpPr>
          <p:cNvPr id="17" name="Group 149"/>
          <p:cNvGrpSpPr>
            <a:grpSpLocks/>
          </p:cNvGrpSpPr>
          <p:nvPr/>
        </p:nvGrpSpPr>
        <p:grpSpPr bwMode="auto">
          <a:xfrm>
            <a:off x="4014788" y="1719263"/>
            <a:ext cx="2319337" cy="1231900"/>
            <a:chOff x="2529" y="1083"/>
            <a:chExt cx="1461" cy="776"/>
          </a:xfrm>
        </p:grpSpPr>
        <p:sp>
          <p:nvSpPr>
            <p:cNvPr id="638102" name="Line 150"/>
            <p:cNvSpPr>
              <a:spLocks noChangeShapeType="1"/>
            </p:cNvSpPr>
            <p:nvPr/>
          </p:nvSpPr>
          <p:spPr bwMode="auto">
            <a:xfrm flipH="1" flipV="1">
              <a:off x="2529" y="1083"/>
              <a:ext cx="1461" cy="776"/>
            </a:xfrm>
            <a:prstGeom prst="line">
              <a:avLst/>
            </a:prstGeom>
            <a:noFill/>
            <a:ln w="17463">
              <a:solidFill>
                <a:srgbClr val="000000"/>
              </a:solidFill>
              <a:round/>
              <a:headEnd/>
              <a:tailEnd/>
            </a:ln>
          </p:spPr>
          <p:txBody>
            <a:bodyPr/>
            <a:lstStyle/>
            <a:p>
              <a:endParaRPr lang="en-US"/>
            </a:p>
          </p:txBody>
        </p:sp>
        <p:sp>
          <p:nvSpPr>
            <p:cNvPr id="638103" name="Rectangle 151"/>
            <p:cNvSpPr>
              <a:spLocks noChangeArrowheads="1"/>
            </p:cNvSpPr>
            <p:nvPr/>
          </p:nvSpPr>
          <p:spPr bwMode="auto">
            <a:xfrm>
              <a:off x="3379" y="1236"/>
              <a:ext cx="294"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Many</a:t>
              </a:r>
              <a:endParaRPr lang="en-US" sz="2400" u="none">
                <a:latin typeface="Times New Roman" pitchFamily="18" charset="0"/>
              </a:endParaRPr>
            </a:p>
          </p:txBody>
        </p:sp>
        <p:sp>
          <p:nvSpPr>
            <p:cNvPr id="638104" name="Rectangle 152"/>
            <p:cNvSpPr>
              <a:spLocks noChangeArrowheads="1"/>
            </p:cNvSpPr>
            <p:nvPr/>
          </p:nvSpPr>
          <p:spPr bwMode="auto">
            <a:xfrm>
              <a:off x="3394" y="1385"/>
              <a:ext cx="260" cy="144"/>
            </a:xfrm>
            <a:prstGeom prst="rect">
              <a:avLst/>
            </a:prstGeom>
            <a:noFill/>
            <a:ln w="9525">
              <a:noFill/>
              <a:miter lim="800000"/>
              <a:headEnd/>
              <a:tailEnd/>
            </a:ln>
          </p:spPr>
          <p:txBody>
            <a:bodyPr wrap="none" lIns="0" tIns="0" rIns="0" bIns="0">
              <a:spAutoFit/>
            </a:bodyPr>
            <a:lstStyle/>
            <a:p>
              <a:pPr eaLnBrk="0" hangingPunct="0"/>
              <a:r>
                <a:rPr lang="en-US" sz="1500" u="none">
                  <a:solidFill>
                    <a:srgbClr val="000000"/>
                  </a:solidFill>
                </a:rPr>
                <a:t>firms</a:t>
              </a:r>
              <a:endParaRPr lang="en-US" sz="2400" u="none">
                <a:latin typeface="Times New Roman" pitchFamily="18" charset="0"/>
              </a:endParaRPr>
            </a:p>
          </p:txBody>
        </p:sp>
      </p:grpSp>
      <p:sp>
        <p:nvSpPr>
          <p:cNvPr id="146" name="Date Placeholder 3"/>
          <p:cNvSpPr>
            <a:spLocks noGrp="1"/>
          </p:cNvSpPr>
          <p:nvPr>
            <p:ph type="dt" sz="half" idx="10"/>
          </p:nvPr>
        </p:nvSpPr>
        <p:spPr>
          <a:xfrm>
            <a:off x="457200" y="6356350"/>
            <a:ext cx="2133600" cy="365125"/>
          </a:xfrm>
        </p:spPr>
        <p:txBody>
          <a:bodyPr/>
          <a:lstStyle/>
          <a:p>
            <a:r>
              <a:rPr lang="en-US" sz="2000" dirty="0" smtClean="0">
                <a:solidFill>
                  <a:schemeClr val="tx1"/>
                </a:solidFill>
              </a:rPr>
              <a:t>11/03/2016</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trips(downRigh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trips(down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strips(downRigh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t>Monopolistic Competition </a:t>
            </a:r>
          </a:p>
        </p:txBody>
      </p:sp>
      <p:sp>
        <p:nvSpPr>
          <p:cNvPr id="687107" name="Rectangle 3"/>
          <p:cNvSpPr>
            <a:spLocks noGrp="1" noChangeArrowheads="1"/>
          </p:cNvSpPr>
          <p:nvPr>
            <p:ph type="body" idx="1"/>
          </p:nvPr>
        </p:nvSpPr>
        <p:spPr/>
        <p:txBody>
          <a:bodyPr/>
          <a:lstStyle/>
          <a:p>
            <a:r>
              <a:rPr lang="en-US"/>
              <a:t>Free Entry or Exit</a:t>
            </a:r>
            <a:endParaRPr lang="en-US">
              <a:latin typeface="Tahoma" pitchFamily="34" charset="0"/>
            </a:endParaRPr>
          </a:p>
          <a:p>
            <a:r>
              <a:rPr lang="en-US"/>
              <a:t>Firms can enter or exit the market without restriction.</a:t>
            </a:r>
          </a:p>
          <a:p>
            <a:r>
              <a:rPr lang="en-US"/>
              <a:t>The number of firms in the market adjusts until economic profits are zero.</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2" name="Rectangle 4"/>
          <p:cNvSpPr>
            <a:spLocks noGrp="1" noChangeArrowheads="1"/>
          </p:cNvSpPr>
          <p:nvPr>
            <p:ph type="title"/>
          </p:nvPr>
        </p:nvSpPr>
        <p:spPr/>
        <p:txBody>
          <a:bodyPr>
            <a:normAutofit fontScale="90000"/>
          </a:bodyPr>
          <a:lstStyle/>
          <a:p>
            <a:r>
              <a:rPr lang="en-US"/>
              <a:t>COMPETITION WITH DIFFERENTIATED PRODUCTS</a:t>
            </a:r>
          </a:p>
        </p:txBody>
      </p:sp>
      <p:sp>
        <p:nvSpPr>
          <p:cNvPr id="688133" name="Rectangle 5"/>
          <p:cNvSpPr>
            <a:spLocks noGrp="1" noChangeArrowheads="1"/>
          </p:cNvSpPr>
          <p:nvPr>
            <p:ph type="body" idx="1"/>
          </p:nvPr>
        </p:nvSpPr>
        <p:spPr/>
        <p:txBody>
          <a:bodyPr/>
          <a:lstStyle/>
          <a:p>
            <a:r>
              <a:rPr lang="en-US"/>
              <a:t>The Monopolistically Competitive Firm in the Short Run </a:t>
            </a:r>
          </a:p>
          <a:p>
            <a:pPr lvl="1"/>
            <a:r>
              <a:rPr lang="en-US"/>
              <a:t>Short-run economic profits encourage new firms to enter the market. This:</a:t>
            </a:r>
          </a:p>
          <a:p>
            <a:pPr lvl="2"/>
            <a:r>
              <a:rPr lang="en-US"/>
              <a:t>Increases the number of products offered.</a:t>
            </a:r>
          </a:p>
          <a:p>
            <a:pPr lvl="2"/>
            <a:r>
              <a:rPr lang="en-US"/>
              <a:t>Reduces demand faced by firms already in the market.</a:t>
            </a:r>
          </a:p>
          <a:p>
            <a:pPr lvl="2"/>
            <a:r>
              <a:rPr lang="en-US"/>
              <a:t>Incumbent firms’ demand curves shift to the left.</a:t>
            </a:r>
          </a:p>
          <a:p>
            <a:pPr lvl="2"/>
            <a:r>
              <a:rPr lang="en-US"/>
              <a:t>Demand for the incumbent firms’ products fall, and their profits decline.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201" name="Rectangle 49"/>
          <p:cNvSpPr>
            <a:spLocks noGrp="1" noChangeArrowheads="1"/>
          </p:cNvSpPr>
          <p:nvPr>
            <p:ph type="title"/>
          </p:nvPr>
        </p:nvSpPr>
        <p:spPr/>
        <p:txBody>
          <a:bodyPr>
            <a:normAutofit fontScale="90000"/>
          </a:bodyPr>
          <a:lstStyle/>
          <a:p>
            <a:r>
              <a:rPr lang="en-US" dirty="0" smtClean="0"/>
              <a:t>Monopolistic </a:t>
            </a:r>
            <a:r>
              <a:rPr lang="en-US" dirty="0"/>
              <a:t>Competition in the Short </a:t>
            </a:r>
            <a:r>
              <a:rPr lang="en-US" dirty="0" smtClean="0"/>
              <a:t>Run</a:t>
            </a:r>
            <a:endParaRPr lang="en-US" dirty="0"/>
          </a:p>
        </p:txBody>
      </p:sp>
      <p:sp>
        <p:nvSpPr>
          <p:cNvPr id="689157" name="Rectangle 5"/>
          <p:cNvSpPr>
            <a:spLocks noChangeArrowheads="1"/>
          </p:cNvSpPr>
          <p:nvPr/>
        </p:nvSpPr>
        <p:spPr bwMode="auto">
          <a:xfrm>
            <a:off x="2239963" y="1987550"/>
            <a:ext cx="4732337" cy="3838575"/>
          </a:xfrm>
          <a:prstGeom prst="rect">
            <a:avLst/>
          </a:prstGeom>
          <a:solidFill>
            <a:srgbClr val="F3F6F9"/>
          </a:solidFill>
          <a:ln w="222250">
            <a:solidFill>
              <a:srgbClr val="F3F6F9"/>
            </a:solidFill>
            <a:miter lim="800000"/>
            <a:headEnd/>
            <a:tailEnd/>
          </a:ln>
        </p:spPr>
        <p:txBody>
          <a:bodyPr/>
          <a:lstStyle/>
          <a:p>
            <a:endParaRPr lang="en-US"/>
          </a:p>
        </p:txBody>
      </p:sp>
      <p:sp>
        <p:nvSpPr>
          <p:cNvPr id="689158" name="Rectangle 6"/>
          <p:cNvSpPr>
            <a:spLocks noChangeArrowheads="1"/>
          </p:cNvSpPr>
          <p:nvPr/>
        </p:nvSpPr>
        <p:spPr bwMode="auto">
          <a:xfrm>
            <a:off x="2239963" y="1987550"/>
            <a:ext cx="4732337" cy="3838575"/>
          </a:xfrm>
          <a:prstGeom prst="rect">
            <a:avLst/>
          </a:prstGeom>
          <a:solidFill>
            <a:srgbClr val="F2F4F8"/>
          </a:solidFill>
          <a:ln w="201613">
            <a:solidFill>
              <a:srgbClr val="F2F4F8"/>
            </a:solidFill>
            <a:miter lim="800000"/>
            <a:headEnd/>
            <a:tailEnd/>
          </a:ln>
        </p:spPr>
        <p:txBody>
          <a:bodyPr/>
          <a:lstStyle/>
          <a:p>
            <a:endParaRPr lang="en-US"/>
          </a:p>
        </p:txBody>
      </p:sp>
      <p:sp>
        <p:nvSpPr>
          <p:cNvPr id="689159" name="Rectangle 7"/>
          <p:cNvSpPr>
            <a:spLocks noChangeArrowheads="1"/>
          </p:cNvSpPr>
          <p:nvPr/>
        </p:nvSpPr>
        <p:spPr bwMode="auto">
          <a:xfrm>
            <a:off x="2239963" y="1987550"/>
            <a:ext cx="4732337" cy="3838575"/>
          </a:xfrm>
          <a:prstGeom prst="rect">
            <a:avLst/>
          </a:prstGeom>
          <a:solidFill>
            <a:srgbClr val="F1F4F7"/>
          </a:solidFill>
          <a:ln w="182563">
            <a:solidFill>
              <a:srgbClr val="F1F4F7"/>
            </a:solidFill>
            <a:miter lim="800000"/>
            <a:headEnd/>
            <a:tailEnd/>
          </a:ln>
        </p:spPr>
        <p:txBody>
          <a:bodyPr/>
          <a:lstStyle/>
          <a:p>
            <a:endParaRPr lang="en-US"/>
          </a:p>
        </p:txBody>
      </p:sp>
      <p:sp>
        <p:nvSpPr>
          <p:cNvPr id="689160" name="Rectangle 8"/>
          <p:cNvSpPr>
            <a:spLocks noChangeArrowheads="1"/>
          </p:cNvSpPr>
          <p:nvPr/>
        </p:nvSpPr>
        <p:spPr bwMode="auto">
          <a:xfrm>
            <a:off x="2239963" y="1987550"/>
            <a:ext cx="4732337" cy="3838575"/>
          </a:xfrm>
          <a:prstGeom prst="rect">
            <a:avLst/>
          </a:prstGeom>
          <a:solidFill>
            <a:srgbClr val="F0F2F5"/>
          </a:solidFill>
          <a:ln w="161925">
            <a:solidFill>
              <a:srgbClr val="F0F2F5"/>
            </a:solidFill>
            <a:miter lim="800000"/>
            <a:headEnd/>
            <a:tailEnd/>
          </a:ln>
        </p:spPr>
        <p:txBody>
          <a:bodyPr/>
          <a:lstStyle/>
          <a:p>
            <a:endParaRPr lang="en-US"/>
          </a:p>
        </p:txBody>
      </p:sp>
      <p:sp>
        <p:nvSpPr>
          <p:cNvPr id="689161" name="Rectangle 9"/>
          <p:cNvSpPr>
            <a:spLocks noChangeArrowheads="1"/>
          </p:cNvSpPr>
          <p:nvPr/>
        </p:nvSpPr>
        <p:spPr bwMode="auto">
          <a:xfrm>
            <a:off x="2239963" y="1987550"/>
            <a:ext cx="4732337" cy="3838575"/>
          </a:xfrm>
          <a:prstGeom prst="rect">
            <a:avLst/>
          </a:prstGeom>
          <a:solidFill>
            <a:srgbClr val="EEF1F4"/>
          </a:solidFill>
          <a:ln w="141288">
            <a:solidFill>
              <a:srgbClr val="EEF1F4"/>
            </a:solidFill>
            <a:miter lim="800000"/>
            <a:headEnd/>
            <a:tailEnd/>
          </a:ln>
        </p:spPr>
        <p:txBody>
          <a:bodyPr/>
          <a:lstStyle/>
          <a:p>
            <a:endParaRPr lang="en-US"/>
          </a:p>
        </p:txBody>
      </p:sp>
      <p:sp>
        <p:nvSpPr>
          <p:cNvPr id="689162" name="Rectangle 10"/>
          <p:cNvSpPr>
            <a:spLocks noChangeArrowheads="1"/>
          </p:cNvSpPr>
          <p:nvPr/>
        </p:nvSpPr>
        <p:spPr bwMode="auto">
          <a:xfrm>
            <a:off x="2239963" y="1987550"/>
            <a:ext cx="4732337" cy="3838575"/>
          </a:xfrm>
          <a:prstGeom prst="rect">
            <a:avLst/>
          </a:prstGeom>
          <a:solidFill>
            <a:srgbClr val="EDEFF3"/>
          </a:solidFill>
          <a:ln w="120650">
            <a:solidFill>
              <a:srgbClr val="EDEFF3"/>
            </a:solidFill>
            <a:miter lim="800000"/>
            <a:headEnd/>
            <a:tailEnd/>
          </a:ln>
        </p:spPr>
        <p:txBody>
          <a:bodyPr/>
          <a:lstStyle/>
          <a:p>
            <a:endParaRPr lang="en-US"/>
          </a:p>
        </p:txBody>
      </p:sp>
      <p:sp>
        <p:nvSpPr>
          <p:cNvPr id="689163" name="Rectangle 11"/>
          <p:cNvSpPr>
            <a:spLocks noChangeArrowheads="1"/>
          </p:cNvSpPr>
          <p:nvPr/>
        </p:nvSpPr>
        <p:spPr bwMode="auto">
          <a:xfrm>
            <a:off x="2239963" y="1987550"/>
            <a:ext cx="4732337" cy="3838575"/>
          </a:xfrm>
          <a:prstGeom prst="rect">
            <a:avLst/>
          </a:prstGeom>
          <a:solidFill>
            <a:srgbClr val="EBEEF2"/>
          </a:solidFill>
          <a:ln w="101600">
            <a:solidFill>
              <a:srgbClr val="EBEEF2"/>
            </a:solidFill>
            <a:miter lim="800000"/>
            <a:headEnd/>
            <a:tailEnd/>
          </a:ln>
        </p:spPr>
        <p:txBody>
          <a:bodyPr/>
          <a:lstStyle/>
          <a:p>
            <a:endParaRPr lang="en-US"/>
          </a:p>
        </p:txBody>
      </p:sp>
      <p:sp>
        <p:nvSpPr>
          <p:cNvPr id="689164" name="Rectangle 12"/>
          <p:cNvSpPr>
            <a:spLocks noChangeArrowheads="1"/>
          </p:cNvSpPr>
          <p:nvPr/>
        </p:nvSpPr>
        <p:spPr bwMode="auto">
          <a:xfrm>
            <a:off x="2239963" y="1987550"/>
            <a:ext cx="4732337" cy="3838575"/>
          </a:xfrm>
          <a:prstGeom prst="rect">
            <a:avLst/>
          </a:prstGeom>
          <a:solidFill>
            <a:srgbClr val="EAECF1"/>
          </a:solidFill>
          <a:ln w="80963">
            <a:solidFill>
              <a:srgbClr val="EAECF1"/>
            </a:solidFill>
            <a:miter lim="800000"/>
            <a:headEnd/>
            <a:tailEnd/>
          </a:ln>
        </p:spPr>
        <p:txBody>
          <a:bodyPr/>
          <a:lstStyle/>
          <a:p>
            <a:endParaRPr lang="en-US"/>
          </a:p>
        </p:txBody>
      </p:sp>
      <p:sp>
        <p:nvSpPr>
          <p:cNvPr id="689165" name="Rectangle 13"/>
          <p:cNvSpPr>
            <a:spLocks noChangeArrowheads="1"/>
          </p:cNvSpPr>
          <p:nvPr/>
        </p:nvSpPr>
        <p:spPr bwMode="auto">
          <a:xfrm>
            <a:off x="2239963" y="1987550"/>
            <a:ext cx="4732337" cy="3838575"/>
          </a:xfrm>
          <a:prstGeom prst="rect">
            <a:avLst/>
          </a:prstGeom>
          <a:solidFill>
            <a:srgbClr val="E9EBF0"/>
          </a:solidFill>
          <a:ln w="60325">
            <a:solidFill>
              <a:srgbClr val="E9EBF0"/>
            </a:solidFill>
            <a:miter lim="800000"/>
            <a:headEnd/>
            <a:tailEnd/>
          </a:ln>
        </p:spPr>
        <p:txBody>
          <a:bodyPr/>
          <a:lstStyle/>
          <a:p>
            <a:endParaRPr lang="en-US"/>
          </a:p>
        </p:txBody>
      </p:sp>
      <p:sp>
        <p:nvSpPr>
          <p:cNvPr id="689166" name="Rectangle 14"/>
          <p:cNvSpPr>
            <a:spLocks noChangeArrowheads="1"/>
          </p:cNvSpPr>
          <p:nvPr/>
        </p:nvSpPr>
        <p:spPr bwMode="auto">
          <a:xfrm>
            <a:off x="2239963" y="1987550"/>
            <a:ext cx="4732337" cy="3838575"/>
          </a:xfrm>
          <a:prstGeom prst="rect">
            <a:avLst/>
          </a:prstGeom>
          <a:solidFill>
            <a:srgbClr val="E7EAEF"/>
          </a:solidFill>
          <a:ln w="39688">
            <a:solidFill>
              <a:srgbClr val="E7EAEF"/>
            </a:solidFill>
            <a:miter lim="800000"/>
            <a:headEnd/>
            <a:tailEnd/>
          </a:ln>
        </p:spPr>
        <p:txBody>
          <a:bodyPr/>
          <a:lstStyle/>
          <a:p>
            <a:endParaRPr lang="en-US"/>
          </a:p>
        </p:txBody>
      </p:sp>
      <p:sp>
        <p:nvSpPr>
          <p:cNvPr id="689167" name="Rectangle 15"/>
          <p:cNvSpPr>
            <a:spLocks noChangeArrowheads="1"/>
          </p:cNvSpPr>
          <p:nvPr/>
        </p:nvSpPr>
        <p:spPr bwMode="auto">
          <a:xfrm>
            <a:off x="2239963" y="1987550"/>
            <a:ext cx="4732337" cy="3838575"/>
          </a:xfrm>
          <a:prstGeom prst="rect">
            <a:avLst/>
          </a:prstGeom>
          <a:solidFill>
            <a:srgbClr val="E6E9EF"/>
          </a:solidFill>
          <a:ln w="20638">
            <a:solidFill>
              <a:srgbClr val="E6E9EF"/>
            </a:solidFill>
            <a:miter lim="800000"/>
            <a:headEnd/>
            <a:tailEnd/>
          </a:ln>
        </p:spPr>
        <p:txBody>
          <a:bodyPr/>
          <a:lstStyle/>
          <a:p>
            <a:endParaRPr lang="en-US"/>
          </a:p>
        </p:txBody>
      </p:sp>
      <p:sp>
        <p:nvSpPr>
          <p:cNvPr id="689168" name="Rectangle 16"/>
          <p:cNvSpPr>
            <a:spLocks noChangeArrowheads="1"/>
          </p:cNvSpPr>
          <p:nvPr/>
        </p:nvSpPr>
        <p:spPr bwMode="auto">
          <a:xfrm>
            <a:off x="2119313" y="1846263"/>
            <a:ext cx="4832350" cy="3919537"/>
          </a:xfrm>
          <a:prstGeom prst="rect">
            <a:avLst/>
          </a:prstGeom>
          <a:solidFill>
            <a:srgbClr val="FFFFFF"/>
          </a:solidFill>
          <a:ln w="9525">
            <a:noFill/>
            <a:miter lim="800000"/>
            <a:headEnd/>
            <a:tailEnd/>
          </a:ln>
        </p:spPr>
        <p:txBody>
          <a:bodyPr/>
          <a:lstStyle/>
          <a:p>
            <a:endParaRPr lang="en-US"/>
          </a:p>
        </p:txBody>
      </p:sp>
      <p:sp>
        <p:nvSpPr>
          <p:cNvPr id="689169" name="Rectangle 17"/>
          <p:cNvSpPr>
            <a:spLocks noChangeArrowheads="1"/>
          </p:cNvSpPr>
          <p:nvPr/>
        </p:nvSpPr>
        <p:spPr bwMode="auto">
          <a:xfrm>
            <a:off x="2098675" y="3987800"/>
            <a:ext cx="1577975" cy="403225"/>
          </a:xfrm>
          <a:prstGeom prst="rect">
            <a:avLst/>
          </a:prstGeom>
          <a:solidFill>
            <a:srgbClr val="E7EBEE"/>
          </a:solidFill>
          <a:ln w="9525">
            <a:noFill/>
            <a:miter lim="800000"/>
            <a:headEnd/>
            <a:tailEnd/>
          </a:ln>
        </p:spPr>
        <p:txBody>
          <a:bodyPr/>
          <a:lstStyle/>
          <a:p>
            <a:endParaRPr lang="en-US"/>
          </a:p>
        </p:txBody>
      </p:sp>
      <p:sp>
        <p:nvSpPr>
          <p:cNvPr id="689170" name="Freeform 18"/>
          <p:cNvSpPr>
            <a:spLocks/>
          </p:cNvSpPr>
          <p:nvPr/>
        </p:nvSpPr>
        <p:spPr bwMode="auto">
          <a:xfrm>
            <a:off x="2119313" y="1846263"/>
            <a:ext cx="4832350" cy="3919537"/>
          </a:xfrm>
          <a:custGeom>
            <a:avLst/>
            <a:gdLst/>
            <a:ahLst/>
            <a:cxnLst>
              <a:cxn ang="0">
                <a:pos x="0" y="0"/>
              </a:cxn>
              <a:cxn ang="0">
                <a:pos x="0" y="2469"/>
              </a:cxn>
              <a:cxn ang="0">
                <a:pos x="3044" y="2469"/>
              </a:cxn>
            </a:cxnLst>
            <a:rect l="0" t="0" r="r" b="b"/>
            <a:pathLst>
              <a:path w="3044" h="2469">
                <a:moveTo>
                  <a:pt x="0" y="0"/>
                </a:moveTo>
                <a:lnTo>
                  <a:pt x="0" y="2469"/>
                </a:lnTo>
                <a:lnTo>
                  <a:pt x="3044" y="2469"/>
                </a:lnTo>
              </a:path>
            </a:pathLst>
          </a:custGeom>
          <a:noFill/>
          <a:ln w="20638">
            <a:solidFill>
              <a:srgbClr val="000000"/>
            </a:solidFill>
            <a:prstDash val="solid"/>
            <a:round/>
            <a:headEnd/>
            <a:tailEnd/>
          </a:ln>
        </p:spPr>
        <p:txBody>
          <a:bodyPr/>
          <a:lstStyle/>
          <a:p>
            <a:endParaRPr lang="en-US"/>
          </a:p>
        </p:txBody>
      </p:sp>
      <p:sp>
        <p:nvSpPr>
          <p:cNvPr id="689171" name="Rectangle 19"/>
          <p:cNvSpPr>
            <a:spLocks noChangeArrowheads="1"/>
          </p:cNvSpPr>
          <p:nvPr/>
        </p:nvSpPr>
        <p:spPr bwMode="auto">
          <a:xfrm>
            <a:off x="6088063" y="5835650"/>
            <a:ext cx="966787" cy="295275"/>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689172" name="Rectangle 20"/>
          <p:cNvSpPr>
            <a:spLocks noChangeArrowheads="1"/>
          </p:cNvSpPr>
          <p:nvPr/>
        </p:nvSpPr>
        <p:spPr bwMode="auto">
          <a:xfrm>
            <a:off x="1938338" y="5842000"/>
            <a:ext cx="214312" cy="288925"/>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689173" name="Rectangle 21"/>
          <p:cNvSpPr>
            <a:spLocks noChangeArrowheads="1"/>
          </p:cNvSpPr>
          <p:nvPr/>
        </p:nvSpPr>
        <p:spPr bwMode="auto">
          <a:xfrm>
            <a:off x="1535113" y="1800225"/>
            <a:ext cx="631825" cy="295275"/>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2"/>
          <p:cNvGrpSpPr>
            <a:grpSpLocks/>
          </p:cNvGrpSpPr>
          <p:nvPr/>
        </p:nvGrpSpPr>
        <p:grpSpPr bwMode="auto">
          <a:xfrm>
            <a:off x="1570038" y="3848100"/>
            <a:ext cx="2744787" cy="2819400"/>
            <a:chOff x="989" y="2424"/>
            <a:chExt cx="1729" cy="1776"/>
          </a:xfrm>
        </p:grpSpPr>
        <p:sp>
          <p:nvSpPr>
            <p:cNvPr id="689175" name="Freeform 23"/>
            <p:cNvSpPr>
              <a:spLocks/>
            </p:cNvSpPr>
            <p:nvPr/>
          </p:nvSpPr>
          <p:spPr bwMode="auto">
            <a:xfrm>
              <a:off x="1335" y="2512"/>
              <a:ext cx="981" cy="1120"/>
            </a:xfrm>
            <a:custGeom>
              <a:avLst/>
              <a:gdLst/>
              <a:ahLst/>
              <a:cxnLst>
                <a:cxn ang="0">
                  <a:pos x="0" y="0"/>
                </a:cxn>
                <a:cxn ang="0">
                  <a:pos x="981" y="0"/>
                </a:cxn>
                <a:cxn ang="0">
                  <a:pos x="981" y="1120"/>
                </a:cxn>
              </a:cxnLst>
              <a:rect l="0" t="0" r="r" b="b"/>
              <a:pathLst>
                <a:path w="981" h="1120">
                  <a:moveTo>
                    <a:pt x="0" y="0"/>
                  </a:moveTo>
                  <a:lnTo>
                    <a:pt x="981" y="0"/>
                  </a:lnTo>
                  <a:lnTo>
                    <a:pt x="981" y="1120"/>
                  </a:lnTo>
                </a:path>
              </a:pathLst>
            </a:custGeom>
            <a:noFill/>
            <a:ln w="20638" cap="flat">
              <a:solidFill>
                <a:schemeClr val="tx1"/>
              </a:solidFill>
              <a:prstDash val="sysDot"/>
              <a:round/>
              <a:headEnd/>
              <a:tailEnd/>
            </a:ln>
          </p:spPr>
          <p:txBody>
            <a:bodyPr/>
            <a:lstStyle/>
            <a:p>
              <a:endParaRPr lang="en-US"/>
            </a:p>
          </p:txBody>
        </p:sp>
        <p:sp>
          <p:nvSpPr>
            <p:cNvPr id="689176" name="Rectangle 24"/>
            <p:cNvSpPr>
              <a:spLocks noChangeArrowheads="1"/>
            </p:cNvSpPr>
            <p:nvPr/>
          </p:nvSpPr>
          <p:spPr bwMode="auto">
            <a:xfrm>
              <a:off x="2156" y="3680"/>
              <a:ext cx="423"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Profit-</a:t>
              </a:r>
              <a:endParaRPr lang="en-US" sz="2400" u="none">
                <a:latin typeface="Times New Roman" pitchFamily="18" charset="0"/>
              </a:endParaRPr>
            </a:p>
          </p:txBody>
        </p:sp>
        <p:sp>
          <p:nvSpPr>
            <p:cNvPr id="689177" name="Rectangle 25"/>
            <p:cNvSpPr>
              <a:spLocks noChangeArrowheads="1"/>
            </p:cNvSpPr>
            <p:nvPr/>
          </p:nvSpPr>
          <p:spPr bwMode="auto">
            <a:xfrm>
              <a:off x="1999" y="3849"/>
              <a:ext cx="719"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maximizing</a:t>
              </a:r>
              <a:endParaRPr lang="en-US" sz="2400" u="none">
                <a:latin typeface="Times New Roman" pitchFamily="18" charset="0"/>
              </a:endParaRPr>
            </a:p>
          </p:txBody>
        </p:sp>
        <p:sp>
          <p:nvSpPr>
            <p:cNvPr id="689178" name="Rectangle 26"/>
            <p:cNvSpPr>
              <a:spLocks noChangeArrowheads="1"/>
            </p:cNvSpPr>
            <p:nvPr/>
          </p:nvSpPr>
          <p:spPr bwMode="auto">
            <a:xfrm>
              <a:off x="2101" y="4018"/>
              <a:ext cx="524"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quantity</a:t>
              </a:r>
              <a:endParaRPr lang="en-US" sz="2400" u="none">
                <a:latin typeface="Times New Roman" pitchFamily="18" charset="0"/>
              </a:endParaRPr>
            </a:p>
          </p:txBody>
        </p:sp>
        <p:sp>
          <p:nvSpPr>
            <p:cNvPr id="689179" name="Rectangle 27"/>
            <p:cNvSpPr>
              <a:spLocks noChangeArrowheads="1"/>
            </p:cNvSpPr>
            <p:nvPr/>
          </p:nvSpPr>
          <p:spPr bwMode="auto">
            <a:xfrm>
              <a:off x="989" y="2424"/>
              <a:ext cx="364"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Price</a:t>
              </a:r>
              <a:endParaRPr lang="en-US" sz="2400" u="none">
                <a:latin typeface="Times New Roman" pitchFamily="18" charset="0"/>
              </a:endParaRPr>
            </a:p>
          </p:txBody>
        </p:sp>
      </p:grpSp>
      <p:grpSp>
        <p:nvGrpSpPr>
          <p:cNvPr id="3" name="Group 28"/>
          <p:cNvGrpSpPr>
            <a:grpSpLocks/>
          </p:cNvGrpSpPr>
          <p:nvPr/>
        </p:nvGrpSpPr>
        <p:grpSpPr bwMode="auto">
          <a:xfrm>
            <a:off x="2260600" y="3441700"/>
            <a:ext cx="4378325" cy="1508125"/>
            <a:chOff x="1424" y="2168"/>
            <a:chExt cx="2758" cy="950"/>
          </a:xfrm>
        </p:grpSpPr>
        <p:sp>
          <p:nvSpPr>
            <p:cNvPr id="689181" name="Line 29"/>
            <p:cNvSpPr>
              <a:spLocks noChangeShapeType="1"/>
            </p:cNvSpPr>
            <p:nvPr/>
          </p:nvSpPr>
          <p:spPr bwMode="auto">
            <a:xfrm>
              <a:off x="1424" y="2168"/>
              <a:ext cx="2140" cy="840"/>
            </a:xfrm>
            <a:prstGeom prst="line">
              <a:avLst/>
            </a:prstGeom>
            <a:noFill/>
            <a:ln w="60325">
              <a:solidFill>
                <a:srgbClr val="003F95"/>
              </a:solidFill>
              <a:round/>
              <a:headEnd/>
              <a:tailEnd/>
            </a:ln>
          </p:spPr>
          <p:txBody>
            <a:bodyPr/>
            <a:lstStyle/>
            <a:p>
              <a:endParaRPr lang="en-US"/>
            </a:p>
          </p:txBody>
        </p:sp>
        <p:sp>
          <p:nvSpPr>
            <p:cNvPr id="689182" name="Rectangle 30"/>
            <p:cNvSpPr>
              <a:spLocks noChangeArrowheads="1"/>
            </p:cNvSpPr>
            <p:nvPr/>
          </p:nvSpPr>
          <p:spPr bwMode="auto">
            <a:xfrm>
              <a:off x="3619" y="2936"/>
              <a:ext cx="563"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a:t>
              </a:r>
              <a:endParaRPr lang="en-US" sz="2400" u="none">
                <a:latin typeface="Times New Roman" pitchFamily="18" charset="0"/>
              </a:endParaRPr>
            </a:p>
          </p:txBody>
        </p:sp>
      </p:grpSp>
      <p:grpSp>
        <p:nvGrpSpPr>
          <p:cNvPr id="4" name="Group 31"/>
          <p:cNvGrpSpPr>
            <a:grpSpLocks/>
          </p:cNvGrpSpPr>
          <p:nvPr/>
        </p:nvGrpSpPr>
        <p:grpSpPr bwMode="auto">
          <a:xfrm>
            <a:off x="2482850" y="3684588"/>
            <a:ext cx="2416175" cy="1731962"/>
            <a:chOff x="1564" y="2321"/>
            <a:chExt cx="1522" cy="1091"/>
          </a:xfrm>
        </p:grpSpPr>
        <p:sp>
          <p:nvSpPr>
            <p:cNvPr id="689184" name="Line 32"/>
            <p:cNvSpPr>
              <a:spLocks noChangeShapeType="1"/>
            </p:cNvSpPr>
            <p:nvPr/>
          </p:nvSpPr>
          <p:spPr bwMode="auto">
            <a:xfrm>
              <a:off x="1564" y="2321"/>
              <a:ext cx="1248" cy="980"/>
            </a:xfrm>
            <a:prstGeom prst="line">
              <a:avLst/>
            </a:prstGeom>
            <a:noFill/>
            <a:ln w="60325">
              <a:solidFill>
                <a:srgbClr val="AD0D1B"/>
              </a:solidFill>
              <a:round/>
              <a:headEnd/>
              <a:tailEnd/>
            </a:ln>
          </p:spPr>
          <p:txBody>
            <a:bodyPr/>
            <a:lstStyle/>
            <a:p>
              <a:endParaRPr lang="en-US"/>
            </a:p>
          </p:txBody>
        </p:sp>
        <p:sp>
          <p:nvSpPr>
            <p:cNvPr id="689185" name="Rectangle 33"/>
            <p:cNvSpPr>
              <a:spLocks noChangeArrowheads="1"/>
            </p:cNvSpPr>
            <p:nvPr/>
          </p:nvSpPr>
          <p:spPr bwMode="auto">
            <a:xfrm>
              <a:off x="2875" y="3249"/>
              <a:ext cx="211"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MR</a:t>
              </a:r>
              <a:endParaRPr lang="en-US" sz="2400" u="none">
                <a:latin typeface="Times New Roman" pitchFamily="18" charset="0"/>
              </a:endParaRPr>
            </a:p>
          </p:txBody>
        </p:sp>
      </p:grpSp>
      <p:grpSp>
        <p:nvGrpSpPr>
          <p:cNvPr id="5" name="Group 34"/>
          <p:cNvGrpSpPr>
            <a:grpSpLocks/>
          </p:cNvGrpSpPr>
          <p:nvPr/>
        </p:nvGrpSpPr>
        <p:grpSpPr bwMode="auto">
          <a:xfrm>
            <a:off x="2482850" y="2686050"/>
            <a:ext cx="4097338" cy="2068513"/>
            <a:chOff x="1564" y="1692"/>
            <a:chExt cx="2581" cy="1303"/>
          </a:xfrm>
        </p:grpSpPr>
        <p:sp>
          <p:nvSpPr>
            <p:cNvPr id="689187" name="Freeform 35"/>
            <p:cNvSpPr>
              <a:spLocks/>
            </p:cNvSpPr>
            <p:nvPr/>
          </p:nvSpPr>
          <p:spPr bwMode="auto">
            <a:xfrm>
              <a:off x="1564" y="1838"/>
              <a:ext cx="2229" cy="1157"/>
            </a:xfrm>
            <a:custGeom>
              <a:avLst/>
              <a:gdLst/>
              <a:ahLst/>
              <a:cxnLst>
                <a:cxn ang="0">
                  <a:pos x="0" y="23"/>
                </a:cxn>
                <a:cxn ang="0">
                  <a:pos x="51" y="70"/>
                </a:cxn>
                <a:cxn ang="0">
                  <a:pos x="175" y="0"/>
                </a:cxn>
              </a:cxnLst>
              <a:rect l="0" t="0" r="r" b="b"/>
              <a:pathLst>
                <a:path w="175" h="91">
                  <a:moveTo>
                    <a:pt x="0" y="23"/>
                  </a:moveTo>
                  <a:cubicBezTo>
                    <a:pt x="8" y="34"/>
                    <a:pt x="26" y="55"/>
                    <a:pt x="51" y="70"/>
                  </a:cubicBezTo>
                  <a:cubicBezTo>
                    <a:pt x="86" y="91"/>
                    <a:pt x="145" y="39"/>
                    <a:pt x="175" y="0"/>
                  </a:cubicBezTo>
                </a:path>
              </a:pathLst>
            </a:custGeom>
            <a:noFill/>
            <a:ln w="60325">
              <a:solidFill>
                <a:srgbClr val="003F95"/>
              </a:solidFill>
              <a:prstDash val="solid"/>
              <a:round/>
              <a:headEnd/>
              <a:tailEnd/>
            </a:ln>
          </p:spPr>
          <p:txBody>
            <a:bodyPr/>
            <a:lstStyle/>
            <a:p>
              <a:endParaRPr lang="en-US"/>
            </a:p>
          </p:txBody>
        </p:sp>
        <p:sp>
          <p:nvSpPr>
            <p:cNvPr id="689188" name="Rectangle 36"/>
            <p:cNvSpPr>
              <a:spLocks noChangeArrowheads="1"/>
            </p:cNvSpPr>
            <p:nvPr/>
          </p:nvSpPr>
          <p:spPr bwMode="auto">
            <a:xfrm>
              <a:off x="3873" y="1692"/>
              <a:ext cx="272"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ATC</a:t>
              </a:r>
              <a:endParaRPr lang="en-US" sz="2400" u="none">
                <a:latin typeface="Times New Roman" pitchFamily="18" charset="0"/>
              </a:endParaRPr>
            </a:p>
          </p:txBody>
        </p:sp>
      </p:grpSp>
      <p:sp>
        <p:nvSpPr>
          <p:cNvPr id="689189" name="Rectangle 37"/>
          <p:cNvSpPr>
            <a:spLocks noChangeArrowheads="1"/>
          </p:cNvSpPr>
          <p:nvPr/>
        </p:nvSpPr>
        <p:spPr bwMode="auto">
          <a:xfrm>
            <a:off x="2020121" y="1303427"/>
            <a:ext cx="4926029" cy="261610"/>
          </a:xfrm>
          <a:prstGeom prst="rect">
            <a:avLst/>
          </a:prstGeom>
          <a:noFill/>
          <a:ln w="9525">
            <a:noFill/>
            <a:miter lim="800000"/>
            <a:headEnd/>
            <a:tailEnd/>
          </a:ln>
        </p:spPr>
        <p:txBody>
          <a:bodyPr wrap="none" lIns="0" tIns="0" rIns="0" bIns="0">
            <a:spAutoFit/>
          </a:bodyPr>
          <a:lstStyle/>
          <a:p>
            <a:pPr eaLnBrk="0" hangingPunct="0"/>
            <a:r>
              <a:rPr lang="en-US" sz="1700" b="1" u="none" dirty="0">
                <a:solidFill>
                  <a:srgbClr val="000000"/>
                </a:solidFill>
              </a:rPr>
              <a:t>(a) Firm Makes </a:t>
            </a:r>
            <a:r>
              <a:rPr lang="en-US" sz="1700" b="1" u="none" dirty="0" smtClean="0">
                <a:solidFill>
                  <a:srgbClr val="000000"/>
                </a:solidFill>
              </a:rPr>
              <a:t>Economic or supernormal Profit</a:t>
            </a:r>
            <a:endParaRPr lang="en-US" sz="2400" u="none" dirty="0">
              <a:latin typeface="Times New Roman" pitchFamily="18" charset="0"/>
            </a:endParaRPr>
          </a:p>
        </p:txBody>
      </p:sp>
      <p:grpSp>
        <p:nvGrpSpPr>
          <p:cNvPr id="6" name="Group 38"/>
          <p:cNvGrpSpPr>
            <a:grpSpLocks/>
          </p:cNvGrpSpPr>
          <p:nvPr/>
        </p:nvGrpSpPr>
        <p:grpSpPr bwMode="auto">
          <a:xfrm>
            <a:off x="1200150" y="4264025"/>
            <a:ext cx="2476500" cy="557213"/>
            <a:chOff x="756" y="2686"/>
            <a:chExt cx="1560" cy="351"/>
          </a:xfrm>
        </p:grpSpPr>
        <p:sp>
          <p:nvSpPr>
            <p:cNvPr id="689191" name="Line 39"/>
            <p:cNvSpPr>
              <a:spLocks noChangeShapeType="1"/>
            </p:cNvSpPr>
            <p:nvPr/>
          </p:nvSpPr>
          <p:spPr bwMode="auto">
            <a:xfrm>
              <a:off x="1335" y="2766"/>
              <a:ext cx="981" cy="1"/>
            </a:xfrm>
            <a:prstGeom prst="line">
              <a:avLst/>
            </a:prstGeom>
            <a:noFill/>
            <a:ln w="20638">
              <a:solidFill>
                <a:schemeClr val="tx1"/>
              </a:solidFill>
              <a:prstDash val="sysDot"/>
              <a:round/>
              <a:headEnd/>
              <a:tailEnd/>
            </a:ln>
          </p:spPr>
          <p:txBody>
            <a:bodyPr/>
            <a:lstStyle/>
            <a:p>
              <a:endParaRPr lang="en-US"/>
            </a:p>
          </p:txBody>
        </p:sp>
        <p:sp>
          <p:nvSpPr>
            <p:cNvPr id="689192" name="Rectangle 40"/>
            <p:cNvSpPr>
              <a:spLocks noChangeArrowheads="1"/>
            </p:cNvSpPr>
            <p:nvPr/>
          </p:nvSpPr>
          <p:spPr bwMode="auto">
            <a:xfrm>
              <a:off x="794" y="2686"/>
              <a:ext cx="546"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Average</a:t>
              </a:r>
              <a:endParaRPr lang="en-US" sz="2400" u="none">
                <a:latin typeface="Times New Roman" pitchFamily="18" charset="0"/>
              </a:endParaRPr>
            </a:p>
          </p:txBody>
        </p:sp>
        <p:sp>
          <p:nvSpPr>
            <p:cNvPr id="689193" name="Rectangle 41"/>
            <p:cNvSpPr>
              <a:spLocks noChangeArrowheads="1"/>
            </p:cNvSpPr>
            <p:nvPr/>
          </p:nvSpPr>
          <p:spPr bwMode="auto">
            <a:xfrm>
              <a:off x="756" y="2855"/>
              <a:ext cx="592"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total cost</a:t>
              </a:r>
              <a:endParaRPr lang="en-US" sz="2400" u="none">
                <a:latin typeface="Times New Roman" pitchFamily="18" charset="0"/>
              </a:endParaRPr>
            </a:p>
          </p:txBody>
        </p:sp>
      </p:grpSp>
      <p:grpSp>
        <p:nvGrpSpPr>
          <p:cNvPr id="7" name="Group 42"/>
          <p:cNvGrpSpPr>
            <a:grpSpLocks/>
          </p:cNvGrpSpPr>
          <p:nvPr/>
        </p:nvGrpSpPr>
        <p:grpSpPr bwMode="auto">
          <a:xfrm>
            <a:off x="2266950" y="4249738"/>
            <a:ext cx="596900" cy="806450"/>
            <a:chOff x="1428" y="2677"/>
            <a:chExt cx="376" cy="508"/>
          </a:xfrm>
        </p:grpSpPr>
        <p:sp>
          <p:nvSpPr>
            <p:cNvPr id="689195" name="Line 43"/>
            <p:cNvSpPr>
              <a:spLocks noChangeShapeType="1"/>
            </p:cNvSpPr>
            <p:nvPr/>
          </p:nvSpPr>
          <p:spPr bwMode="auto">
            <a:xfrm flipV="1">
              <a:off x="1577" y="2677"/>
              <a:ext cx="102" cy="331"/>
            </a:xfrm>
            <a:prstGeom prst="line">
              <a:avLst/>
            </a:prstGeom>
            <a:noFill/>
            <a:ln w="20638">
              <a:solidFill>
                <a:srgbClr val="000000"/>
              </a:solidFill>
              <a:round/>
              <a:headEnd/>
              <a:tailEnd/>
            </a:ln>
          </p:spPr>
          <p:txBody>
            <a:bodyPr/>
            <a:lstStyle/>
            <a:p>
              <a:endParaRPr lang="en-US"/>
            </a:p>
          </p:txBody>
        </p:sp>
        <p:sp>
          <p:nvSpPr>
            <p:cNvPr id="689196" name="Rectangle 44"/>
            <p:cNvSpPr>
              <a:spLocks noChangeArrowheads="1"/>
            </p:cNvSpPr>
            <p:nvPr/>
          </p:nvSpPr>
          <p:spPr bwMode="auto">
            <a:xfrm>
              <a:off x="1428" y="3003"/>
              <a:ext cx="376" cy="18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Profit</a:t>
              </a:r>
              <a:endParaRPr lang="en-US" sz="2400" u="none">
                <a:latin typeface="Times New Roman" pitchFamily="18" charset="0"/>
              </a:endParaRPr>
            </a:p>
          </p:txBody>
        </p:sp>
      </p:grpSp>
      <p:grpSp>
        <p:nvGrpSpPr>
          <p:cNvPr id="8" name="Group 45"/>
          <p:cNvGrpSpPr>
            <a:grpSpLocks/>
          </p:cNvGrpSpPr>
          <p:nvPr/>
        </p:nvGrpSpPr>
        <p:grpSpPr bwMode="auto">
          <a:xfrm>
            <a:off x="2746375" y="2243138"/>
            <a:ext cx="3348038" cy="3300412"/>
            <a:chOff x="1730" y="1413"/>
            <a:chExt cx="2109" cy="2079"/>
          </a:xfrm>
        </p:grpSpPr>
        <p:sp>
          <p:nvSpPr>
            <p:cNvPr id="689198" name="Line 46"/>
            <p:cNvSpPr>
              <a:spLocks noChangeShapeType="1"/>
            </p:cNvSpPr>
            <p:nvPr/>
          </p:nvSpPr>
          <p:spPr bwMode="auto">
            <a:xfrm flipH="1">
              <a:off x="1730" y="1583"/>
              <a:ext cx="1923" cy="1909"/>
            </a:xfrm>
            <a:prstGeom prst="line">
              <a:avLst/>
            </a:prstGeom>
            <a:noFill/>
            <a:ln w="60325">
              <a:solidFill>
                <a:srgbClr val="AD0D1B"/>
              </a:solidFill>
              <a:round/>
              <a:headEnd/>
              <a:tailEnd/>
            </a:ln>
          </p:spPr>
          <p:txBody>
            <a:bodyPr/>
            <a:lstStyle/>
            <a:p>
              <a:endParaRPr lang="en-US"/>
            </a:p>
          </p:txBody>
        </p:sp>
        <p:sp>
          <p:nvSpPr>
            <p:cNvPr id="689199" name="Rectangle 47"/>
            <p:cNvSpPr>
              <a:spLocks noChangeArrowheads="1"/>
            </p:cNvSpPr>
            <p:nvPr/>
          </p:nvSpPr>
          <p:spPr bwMode="auto">
            <a:xfrm>
              <a:off x="3628" y="1413"/>
              <a:ext cx="211"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MC</a:t>
              </a:r>
              <a:endParaRPr lang="en-US" sz="2400" u="none">
                <a:latin typeface="Times New Roman" pitchFamily="18" charset="0"/>
              </a:endParaRPr>
            </a:p>
          </p:txBody>
        </p:sp>
      </p:grpSp>
      <p:sp>
        <p:nvSpPr>
          <p:cNvPr id="689200" name="Oval 48"/>
          <p:cNvSpPr>
            <a:spLocks noChangeArrowheads="1"/>
          </p:cNvSpPr>
          <p:nvPr/>
        </p:nvSpPr>
        <p:spPr bwMode="auto">
          <a:xfrm>
            <a:off x="3616325" y="4552950"/>
            <a:ext cx="120650" cy="141288"/>
          </a:xfrm>
          <a:prstGeom prst="ellipse">
            <a:avLst/>
          </a:prstGeom>
          <a:solidFill>
            <a:srgbClr val="000000"/>
          </a:solidFill>
          <a:ln w="9525">
            <a:no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up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89200"/>
                                        </p:tgtEl>
                                        <p:attrNameLst>
                                          <p:attrName>style.visibility</p:attrName>
                                        </p:attrNameLst>
                                      </p:cBhvr>
                                      <p:to>
                                        <p:strVal val="visible"/>
                                      </p:to>
                                    </p:set>
                                    <p:animEffect transition="in" filter="dissolve">
                                      <p:cBhvr>
                                        <p:cTn id="27" dur="500"/>
                                        <p:tgtEl>
                                          <p:spTgt spid="689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righ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strips(upRigh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89169"/>
                                        </p:tgtEl>
                                        <p:attrNameLst>
                                          <p:attrName>style.visibility</p:attrName>
                                        </p:attrNameLst>
                                      </p:cBhvr>
                                      <p:to>
                                        <p:strVal val="visible"/>
                                      </p:to>
                                    </p:set>
                                    <p:animEffect transition="in" filter="dissolve">
                                      <p:cBhvr>
                                        <p:cTn id="42" dur="500"/>
                                        <p:tgtEl>
                                          <p:spTgt spid="6891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9" grpId="0" animBg="1"/>
      <p:bldP spid="68920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49" name="Rectangle 49"/>
          <p:cNvSpPr>
            <a:spLocks noGrp="1" noChangeArrowheads="1"/>
          </p:cNvSpPr>
          <p:nvPr>
            <p:ph type="title"/>
          </p:nvPr>
        </p:nvSpPr>
        <p:spPr/>
        <p:txBody>
          <a:bodyPr>
            <a:normAutofit fontScale="90000"/>
          </a:bodyPr>
          <a:lstStyle/>
          <a:p>
            <a:r>
              <a:rPr lang="en-US" dirty="0" smtClean="0"/>
              <a:t>Monopolistic </a:t>
            </a:r>
            <a:r>
              <a:rPr lang="en-US" dirty="0"/>
              <a:t>Competitors in the Short Run</a:t>
            </a:r>
          </a:p>
        </p:txBody>
      </p:sp>
      <p:sp>
        <p:nvSpPr>
          <p:cNvPr id="691205" name="Rectangle 5"/>
          <p:cNvSpPr>
            <a:spLocks noChangeArrowheads="1"/>
          </p:cNvSpPr>
          <p:nvPr/>
        </p:nvSpPr>
        <p:spPr bwMode="auto">
          <a:xfrm>
            <a:off x="2422525" y="1987550"/>
            <a:ext cx="4711700" cy="3838575"/>
          </a:xfrm>
          <a:prstGeom prst="rect">
            <a:avLst/>
          </a:prstGeom>
          <a:solidFill>
            <a:srgbClr val="F3F6F9"/>
          </a:solidFill>
          <a:ln w="222250">
            <a:solidFill>
              <a:srgbClr val="F3F6F9"/>
            </a:solidFill>
            <a:miter lim="800000"/>
            <a:headEnd/>
            <a:tailEnd/>
          </a:ln>
        </p:spPr>
        <p:txBody>
          <a:bodyPr/>
          <a:lstStyle/>
          <a:p>
            <a:endParaRPr lang="en-US"/>
          </a:p>
        </p:txBody>
      </p:sp>
      <p:sp>
        <p:nvSpPr>
          <p:cNvPr id="691206" name="Rectangle 6"/>
          <p:cNvSpPr>
            <a:spLocks noChangeArrowheads="1"/>
          </p:cNvSpPr>
          <p:nvPr/>
        </p:nvSpPr>
        <p:spPr bwMode="auto">
          <a:xfrm>
            <a:off x="2422525" y="1987550"/>
            <a:ext cx="4711700" cy="3838575"/>
          </a:xfrm>
          <a:prstGeom prst="rect">
            <a:avLst/>
          </a:prstGeom>
          <a:solidFill>
            <a:srgbClr val="F2F4F8"/>
          </a:solidFill>
          <a:ln w="201613">
            <a:solidFill>
              <a:srgbClr val="F2F4F8"/>
            </a:solidFill>
            <a:miter lim="800000"/>
            <a:headEnd/>
            <a:tailEnd/>
          </a:ln>
        </p:spPr>
        <p:txBody>
          <a:bodyPr/>
          <a:lstStyle/>
          <a:p>
            <a:endParaRPr lang="en-US"/>
          </a:p>
        </p:txBody>
      </p:sp>
      <p:sp>
        <p:nvSpPr>
          <p:cNvPr id="691207" name="Rectangle 7"/>
          <p:cNvSpPr>
            <a:spLocks noChangeArrowheads="1"/>
          </p:cNvSpPr>
          <p:nvPr/>
        </p:nvSpPr>
        <p:spPr bwMode="auto">
          <a:xfrm>
            <a:off x="2422525" y="1987550"/>
            <a:ext cx="4711700" cy="3838575"/>
          </a:xfrm>
          <a:prstGeom prst="rect">
            <a:avLst/>
          </a:prstGeom>
          <a:solidFill>
            <a:srgbClr val="F1F4F7"/>
          </a:solidFill>
          <a:ln w="182563">
            <a:solidFill>
              <a:srgbClr val="F1F4F7"/>
            </a:solidFill>
            <a:miter lim="800000"/>
            <a:headEnd/>
            <a:tailEnd/>
          </a:ln>
        </p:spPr>
        <p:txBody>
          <a:bodyPr/>
          <a:lstStyle/>
          <a:p>
            <a:endParaRPr lang="en-US"/>
          </a:p>
        </p:txBody>
      </p:sp>
      <p:sp>
        <p:nvSpPr>
          <p:cNvPr id="691208" name="Rectangle 8"/>
          <p:cNvSpPr>
            <a:spLocks noChangeArrowheads="1"/>
          </p:cNvSpPr>
          <p:nvPr/>
        </p:nvSpPr>
        <p:spPr bwMode="auto">
          <a:xfrm>
            <a:off x="2422525" y="1987550"/>
            <a:ext cx="4711700" cy="3838575"/>
          </a:xfrm>
          <a:prstGeom prst="rect">
            <a:avLst/>
          </a:prstGeom>
          <a:solidFill>
            <a:srgbClr val="F0F2F5"/>
          </a:solidFill>
          <a:ln w="161925">
            <a:solidFill>
              <a:srgbClr val="F0F2F5"/>
            </a:solidFill>
            <a:miter lim="800000"/>
            <a:headEnd/>
            <a:tailEnd/>
          </a:ln>
        </p:spPr>
        <p:txBody>
          <a:bodyPr/>
          <a:lstStyle/>
          <a:p>
            <a:endParaRPr lang="en-US"/>
          </a:p>
        </p:txBody>
      </p:sp>
      <p:sp>
        <p:nvSpPr>
          <p:cNvPr id="691209" name="Rectangle 9"/>
          <p:cNvSpPr>
            <a:spLocks noChangeArrowheads="1"/>
          </p:cNvSpPr>
          <p:nvPr/>
        </p:nvSpPr>
        <p:spPr bwMode="auto">
          <a:xfrm>
            <a:off x="2422525" y="1987550"/>
            <a:ext cx="4711700" cy="3838575"/>
          </a:xfrm>
          <a:prstGeom prst="rect">
            <a:avLst/>
          </a:prstGeom>
          <a:solidFill>
            <a:srgbClr val="EEF1F4"/>
          </a:solidFill>
          <a:ln w="141288">
            <a:solidFill>
              <a:srgbClr val="EEF1F4"/>
            </a:solidFill>
            <a:miter lim="800000"/>
            <a:headEnd/>
            <a:tailEnd/>
          </a:ln>
        </p:spPr>
        <p:txBody>
          <a:bodyPr/>
          <a:lstStyle/>
          <a:p>
            <a:endParaRPr lang="en-US"/>
          </a:p>
        </p:txBody>
      </p:sp>
      <p:sp>
        <p:nvSpPr>
          <p:cNvPr id="691210" name="Rectangle 10"/>
          <p:cNvSpPr>
            <a:spLocks noChangeArrowheads="1"/>
          </p:cNvSpPr>
          <p:nvPr/>
        </p:nvSpPr>
        <p:spPr bwMode="auto">
          <a:xfrm>
            <a:off x="2422525" y="1987550"/>
            <a:ext cx="4711700" cy="3838575"/>
          </a:xfrm>
          <a:prstGeom prst="rect">
            <a:avLst/>
          </a:prstGeom>
          <a:solidFill>
            <a:srgbClr val="EDEFF3"/>
          </a:solidFill>
          <a:ln w="120650">
            <a:solidFill>
              <a:srgbClr val="EDEFF3"/>
            </a:solidFill>
            <a:miter lim="800000"/>
            <a:headEnd/>
            <a:tailEnd/>
          </a:ln>
        </p:spPr>
        <p:txBody>
          <a:bodyPr/>
          <a:lstStyle/>
          <a:p>
            <a:endParaRPr lang="en-US"/>
          </a:p>
        </p:txBody>
      </p:sp>
      <p:sp>
        <p:nvSpPr>
          <p:cNvPr id="691211" name="Rectangle 11"/>
          <p:cNvSpPr>
            <a:spLocks noChangeArrowheads="1"/>
          </p:cNvSpPr>
          <p:nvPr/>
        </p:nvSpPr>
        <p:spPr bwMode="auto">
          <a:xfrm>
            <a:off x="2422525" y="1987550"/>
            <a:ext cx="4711700" cy="3838575"/>
          </a:xfrm>
          <a:prstGeom prst="rect">
            <a:avLst/>
          </a:prstGeom>
          <a:solidFill>
            <a:srgbClr val="EBEEF2"/>
          </a:solidFill>
          <a:ln w="101600">
            <a:solidFill>
              <a:srgbClr val="EBEEF2"/>
            </a:solidFill>
            <a:miter lim="800000"/>
            <a:headEnd/>
            <a:tailEnd/>
          </a:ln>
        </p:spPr>
        <p:txBody>
          <a:bodyPr/>
          <a:lstStyle/>
          <a:p>
            <a:endParaRPr lang="en-US"/>
          </a:p>
        </p:txBody>
      </p:sp>
      <p:sp>
        <p:nvSpPr>
          <p:cNvPr id="691212" name="Rectangle 12"/>
          <p:cNvSpPr>
            <a:spLocks noChangeArrowheads="1"/>
          </p:cNvSpPr>
          <p:nvPr/>
        </p:nvSpPr>
        <p:spPr bwMode="auto">
          <a:xfrm>
            <a:off x="2422525" y="1987550"/>
            <a:ext cx="4711700" cy="3838575"/>
          </a:xfrm>
          <a:prstGeom prst="rect">
            <a:avLst/>
          </a:prstGeom>
          <a:solidFill>
            <a:srgbClr val="EAECF1"/>
          </a:solidFill>
          <a:ln w="80963">
            <a:solidFill>
              <a:srgbClr val="EAECF1"/>
            </a:solidFill>
            <a:miter lim="800000"/>
            <a:headEnd/>
            <a:tailEnd/>
          </a:ln>
        </p:spPr>
        <p:txBody>
          <a:bodyPr/>
          <a:lstStyle/>
          <a:p>
            <a:endParaRPr lang="en-US"/>
          </a:p>
        </p:txBody>
      </p:sp>
      <p:sp>
        <p:nvSpPr>
          <p:cNvPr id="691213" name="Rectangle 13"/>
          <p:cNvSpPr>
            <a:spLocks noChangeArrowheads="1"/>
          </p:cNvSpPr>
          <p:nvPr/>
        </p:nvSpPr>
        <p:spPr bwMode="auto">
          <a:xfrm>
            <a:off x="2422525" y="1987550"/>
            <a:ext cx="4711700" cy="3838575"/>
          </a:xfrm>
          <a:prstGeom prst="rect">
            <a:avLst/>
          </a:prstGeom>
          <a:solidFill>
            <a:srgbClr val="E9EBF0"/>
          </a:solidFill>
          <a:ln w="60325">
            <a:solidFill>
              <a:srgbClr val="E9EBF0"/>
            </a:solidFill>
            <a:miter lim="800000"/>
            <a:headEnd/>
            <a:tailEnd/>
          </a:ln>
        </p:spPr>
        <p:txBody>
          <a:bodyPr/>
          <a:lstStyle/>
          <a:p>
            <a:endParaRPr lang="en-US"/>
          </a:p>
        </p:txBody>
      </p:sp>
      <p:sp>
        <p:nvSpPr>
          <p:cNvPr id="691214" name="Rectangle 14"/>
          <p:cNvSpPr>
            <a:spLocks noChangeArrowheads="1"/>
          </p:cNvSpPr>
          <p:nvPr/>
        </p:nvSpPr>
        <p:spPr bwMode="auto">
          <a:xfrm>
            <a:off x="2422525" y="1987550"/>
            <a:ext cx="4711700" cy="3838575"/>
          </a:xfrm>
          <a:prstGeom prst="rect">
            <a:avLst/>
          </a:prstGeom>
          <a:solidFill>
            <a:srgbClr val="E7EAEF"/>
          </a:solidFill>
          <a:ln w="39688">
            <a:solidFill>
              <a:srgbClr val="E7EAEF"/>
            </a:solidFill>
            <a:miter lim="800000"/>
            <a:headEnd/>
            <a:tailEnd/>
          </a:ln>
        </p:spPr>
        <p:txBody>
          <a:bodyPr/>
          <a:lstStyle/>
          <a:p>
            <a:endParaRPr lang="en-US"/>
          </a:p>
        </p:txBody>
      </p:sp>
      <p:sp>
        <p:nvSpPr>
          <p:cNvPr id="691215" name="Rectangle 15"/>
          <p:cNvSpPr>
            <a:spLocks noChangeArrowheads="1"/>
          </p:cNvSpPr>
          <p:nvPr/>
        </p:nvSpPr>
        <p:spPr bwMode="auto">
          <a:xfrm>
            <a:off x="2422525" y="1987550"/>
            <a:ext cx="4711700" cy="3838575"/>
          </a:xfrm>
          <a:prstGeom prst="rect">
            <a:avLst/>
          </a:prstGeom>
          <a:solidFill>
            <a:srgbClr val="E6E9EF"/>
          </a:solidFill>
          <a:ln w="20638">
            <a:solidFill>
              <a:srgbClr val="E6E9EF"/>
            </a:solidFill>
            <a:miter lim="800000"/>
            <a:headEnd/>
            <a:tailEnd/>
          </a:ln>
        </p:spPr>
        <p:txBody>
          <a:bodyPr/>
          <a:lstStyle/>
          <a:p>
            <a:endParaRPr lang="en-US"/>
          </a:p>
        </p:txBody>
      </p:sp>
      <p:sp>
        <p:nvSpPr>
          <p:cNvPr id="691216" name="Rectangle 16"/>
          <p:cNvSpPr>
            <a:spLocks noChangeArrowheads="1"/>
          </p:cNvSpPr>
          <p:nvPr/>
        </p:nvSpPr>
        <p:spPr bwMode="auto">
          <a:xfrm>
            <a:off x="2301875" y="1846263"/>
            <a:ext cx="4832350" cy="3919537"/>
          </a:xfrm>
          <a:prstGeom prst="rect">
            <a:avLst/>
          </a:prstGeom>
          <a:solidFill>
            <a:srgbClr val="FFFFFF"/>
          </a:solidFill>
          <a:ln w="9525">
            <a:noFill/>
            <a:miter lim="800000"/>
            <a:headEnd/>
            <a:tailEnd/>
          </a:ln>
        </p:spPr>
        <p:txBody>
          <a:bodyPr/>
          <a:lstStyle/>
          <a:p>
            <a:endParaRPr lang="en-US"/>
          </a:p>
        </p:txBody>
      </p:sp>
      <p:sp>
        <p:nvSpPr>
          <p:cNvPr id="691217" name="Rectangle 17"/>
          <p:cNvSpPr>
            <a:spLocks noChangeArrowheads="1"/>
          </p:cNvSpPr>
          <p:nvPr/>
        </p:nvSpPr>
        <p:spPr bwMode="auto">
          <a:xfrm>
            <a:off x="2301875" y="3846513"/>
            <a:ext cx="889000" cy="423862"/>
          </a:xfrm>
          <a:prstGeom prst="rect">
            <a:avLst/>
          </a:prstGeom>
          <a:solidFill>
            <a:srgbClr val="E9A5B5"/>
          </a:solidFill>
          <a:ln w="9525">
            <a:noFill/>
            <a:miter lim="800000"/>
            <a:headEnd/>
            <a:tailEnd/>
          </a:ln>
        </p:spPr>
        <p:txBody>
          <a:bodyPr/>
          <a:lstStyle/>
          <a:p>
            <a:endParaRPr lang="en-US"/>
          </a:p>
        </p:txBody>
      </p:sp>
      <p:sp>
        <p:nvSpPr>
          <p:cNvPr id="691218" name="Freeform 18"/>
          <p:cNvSpPr>
            <a:spLocks/>
          </p:cNvSpPr>
          <p:nvPr/>
        </p:nvSpPr>
        <p:spPr bwMode="auto">
          <a:xfrm>
            <a:off x="2301875" y="1846263"/>
            <a:ext cx="4832350" cy="3919537"/>
          </a:xfrm>
          <a:custGeom>
            <a:avLst/>
            <a:gdLst/>
            <a:ahLst/>
            <a:cxnLst>
              <a:cxn ang="0">
                <a:pos x="0" y="0"/>
              </a:cxn>
              <a:cxn ang="0">
                <a:pos x="0" y="2469"/>
              </a:cxn>
              <a:cxn ang="0">
                <a:pos x="3044" y="2469"/>
              </a:cxn>
            </a:cxnLst>
            <a:rect l="0" t="0" r="r" b="b"/>
            <a:pathLst>
              <a:path w="3044" h="2469">
                <a:moveTo>
                  <a:pt x="0" y="0"/>
                </a:moveTo>
                <a:lnTo>
                  <a:pt x="0" y="2469"/>
                </a:lnTo>
                <a:lnTo>
                  <a:pt x="3044" y="2469"/>
                </a:lnTo>
              </a:path>
            </a:pathLst>
          </a:custGeom>
          <a:noFill/>
          <a:ln w="20638">
            <a:solidFill>
              <a:srgbClr val="000000"/>
            </a:solidFill>
            <a:prstDash val="solid"/>
            <a:round/>
            <a:headEnd/>
            <a:tailEnd/>
          </a:ln>
        </p:spPr>
        <p:txBody>
          <a:bodyPr/>
          <a:lstStyle/>
          <a:p>
            <a:endParaRPr lang="en-US"/>
          </a:p>
        </p:txBody>
      </p:sp>
      <p:grpSp>
        <p:nvGrpSpPr>
          <p:cNvPr id="2" name="Group 19"/>
          <p:cNvGrpSpPr>
            <a:grpSpLocks/>
          </p:cNvGrpSpPr>
          <p:nvPr/>
        </p:nvGrpSpPr>
        <p:grpSpPr bwMode="auto">
          <a:xfrm>
            <a:off x="2524125" y="3744913"/>
            <a:ext cx="3130550" cy="1838325"/>
            <a:chOff x="1590" y="2359"/>
            <a:chExt cx="1972" cy="1158"/>
          </a:xfrm>
        </p:grpSpPr>
        <p:sp>
          <p:nvSpPr>
            <p:cNvPr id="691220" name="Line 20"/>
            <p:cNvSpPr>
              <a:spLocks noChangeShapeType="1"/>
            </p:cNvSpPr>
            <p:nvPr/>
          </p:nvSpPr>
          <p:spPr bwMode="auto">
            <a:xfrm>
              <a:off x="1590" y="2359"/>
              <a:ext cx="1388" cy="1069"/>
            </a:xfrm>
            <a:prstGeom prst="line">
              <a:avLst/>
            </a:prstGeom>
            <a:noFill/>
            <a:ln w="60325">
              <a:solidFill>
                <a:srgbClr val="003F95"/>
              </a:solidFill>
              <a:round/>
              <a:headEnd/>
              <a:tailEnd/>
            </a:ln>
          </p:spPr>
          <p:txBody>
            <a:bodyPr/>
            <a:lstStyle/>
            <a:p>
              <a:endParaRPr lang="en-US"/>
            </a:p>
          </p:txBody>
        </p:sp>
        <p:sp>
          <p:nvSpPr>
            <p:cNvPr id="691221" name="Rectangle 21"/>
            <p:cNvSpPr>
              <a:spLocks noChangeArrowheads="1"/>
            </p:cNvSpPr>
            <p:nvPr/>
          </p:nvSpPr>
          <p:spPr bwMode="auto">
            <a:xfrm>
              <a:off x="3047" y="3354"/>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a:t>
              </a:r>
              <a:endParaRPr lang="en-US" sz="2400" u="none">
                <a:latin typeface="Times New Roman" pitchFamily="18" charset="0"/>
              </a:endParaRPr>
            </a:p>
          </p:txBody>
        </p:sp>
      </p:grpSp>
      <p:sp>
        <p:nvSpPr>
          <p:cNvPr id="691222" name="Rectangle 22"/>
          <p:cNvSpPr>
            <a:spLocks noChangeArrowheads="1"/>
          </p:cNvSpPr>
          <p:nvPr/>
        </p:nvSpPr>
        <p:spPr bwMode="auto">
          <a:xfrm>
            <a:off x="6253163" y="5835650"/>
            <a:ext cx="876300"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691223" name="Rectangle 23"/>
          <p:cNvSpPr>
            <a:spLocks noChangeArrowheads="1"/>
          </p:cNvSpPr>
          <p:nvPr/>
        </p:nvSpPr>
        <p:spPr bwMode="auto">
          <a:xfrm>
            <a:off x="2111375" y="5842000"/>
            <a:ext cx="120650" cy="2587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691224" name="Rectangle 24"/>
          <p:cNvSpPr>
            <a:spLocks noChangeArrowheads="1"/>
          </p:cNvSpPr>
          <p:nvPr/>
        </p:nvSpPr>
        <p:spPr bwMode="auto">
          <a:xfrm>
            <a:off x="1701800" y="1800225"/>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3" name="Group 25"/>
          <p:cNvGrpSpPr>
            <a:grpSpLocks/>
          </p:cNvGrpSpPr>
          <p:nvPr/>
        </p:nvGrpSpPr>
        <p:grpSpPr bwMode="auto">
          <a:xfrm>
            <a:off x="1741488" y="4129088"/>
            <a:ext cx="1449387" cy="258762"/>
            <a:chOff x="1097" y="2601"/>
            <a:chExt cx="913" cy="163"/>
          </a:xfrm>
        </p:grpSpPr>
        <p:sp>
          <p:nvSpPr>
            <p:cNvPr id="691226" name="Line 26"/>
            <p:cNvSpPr>
              <a:spLocks noChangeShapeType="1"/>
            </p:cNvSpPr>
            <p:nvPr/>
          </p:nvSpPr>
          <p:spPr bwMode="auto">
            <a:xfrm>
              <a:off x="1450" y="2690"/>
              <a:ext cx="560" cy="1"/>
            </a:xfrm>
            <a:prstGeom prst="line">
              <a:avLst/>
            </a:prstGeom>
            <a:noFill/>
            <a:ln w="20638">
              <a:solidFill>
                <a:schemeClr val="tx1"/>
              </a:solidFill>
              <a:prstDash val="sysDot"/>
              <a:round/>
              <a:headEnd/>
              <a:tailEnd/>
            </a:ln>
          </p:spPr>
          <p:txBody>
            <a:bodyPr/>
            <a:lstStyle/>
            <a:p>
              <a:endParaRPr lang="en-US"/>
            </a:p>
          </p:txBody>
        </p:sp>
        <p:sp>
          <p:nvSpPr>
            <p:cNvPr id="691227" name="Rectangle 27"/>
            <p:cNvSpPr>
              <a:spLocks noChangeArrowheads="1"/>
            </p:cNvSpPr>
            <p:nvPr/>
          </p:nvSpPr>
          <p:spPr bwMode="auto">
            <a:xfrm>
              <a:off x="1097" y="2601"/>
              <a:ext cx="310"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Price</a:t>
              </a:r>
              <a:endParaRPr lang="en-US" sz="2400" u="none">
                <a:latin typeface="Times New Roman" pitchFamily="18" charset="0"/>
              </a:endParaRPr>
            </a:p>
          </p:txBody>
        </p:sp>
      </p:grpSp>
      <p:grpSp>
        <p:nvGrpSpPr>
          <p:cNvPr id="4" name="Group 28"/>
          <p:cNvGrpSpPr>
            <a:grpSpLocks/>
          </p:cNvGrpSpPr>
          <p:nvPr/>
        </p:nvGrpSpPr>
        <p:grpSpPr bwMode="auto">
          <a:xfrm>
            <a:off x="1371600" y="3444875"/>
            <a:ext cx="2343150" cy="3192463"/>
            <a:chOff x="864" y="2170"/>
            <a:chExt cx="1476" cy="2011"/>
          </a:xfrm>
        </p:grpSpPr>
        <p:sp>
          <p:nvSpPr>
            <p:cNvPr id="691229" name="Freeform 29"/>
            <p:cNvSpPr>
              <a:spLocks/>
            </p:cNvSpPr>
            <p:nvPr/>
          </p:nvSpPr>
          <p:spPr bwMode="auto">
            <a:xfrm>
              <a:off x="1450" y="2423"/>
              <a:ext cx="560" cy="1209"/>
            </a:xfrm>
            <a:custGeom>
              <a:avLst/>
              <a:gdLst/>
              <a:ahLst/>
              <a:cxnLst>
                <a:cxn ang="0">
                  <a:pos x="0" y="0"/>
                </a:cxn>
                <a:cxn ang="0">
                  <a:pos x="560" y="0"/>
                </a:cxn>
                <a:cxn ang="0">
                  <a:pos x="560" y="1209"/>
                </a:cxn>
              </a:cxnLst>
              <a:rect l="0" t="0" r="r" b="b"/>
              <a:pathLst>
                <a:path w="560" h="1209">
                  <a:moveTo>
                    <a:pt x="0" y="0"/>
                  </a:moveTo>
                  <a:lnTo>
                    <a:pt x="560" y="0"/>
                  </a:lnTo>
                  <a:lnTo>
                    <a:pt x="560" y="1209"/>
                  </a:lnTo>
                </a:path>
              </a:pathLst>
            </a:custGeom>
            <a:noFill/>
            <a:ln w="20638" cap="flat">
              <a:solidFill>
                <a:schemeClr val="tx1"/>
              </a:solidFill>
              <a:prstDash val="sysDot"/>
              <a:round/>
              <a:headEnd/>
              <a:tailEnd/>
            </a:ln>
          </p:spPr>
          <p:txBody>
            <a:bodyPr/>
            <a:lstStyle/>
            <a:p>
              <a:endParaRPr lang="en-US"/>
            </a:p>
          </p:txBody>
        </p:sp>
        <p:sp>
          <p:nvSpPr>
            <p:cNvPr id="691230" name="Rectangle 30"/>
            <p:cNvSpPr>
              <a:spLocks noChangeArrowheads="1"/>
            </p:cNvSpPr>
            <p:nvPr/>
          </p:nvSpPr>
          <p:spPr bwMode="auto">
            <a:xfrm>
              <a:off x="1850" y="3680"/>
              <a:ext cx="333"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Loss-</a:t>
              </a:r>
              <a:endParaRPr lang="en-US" sz="2400" u="none">
                <a:latin typeface="Times New Roman" pitchFamily="18" charset="0"/>
              </a:endParaRPr>
            </a:p>
          </p:txBody>
        </p:sp>
        <p:sp>
          <p:nvSpPr>
            <p:cNvPr id="691231" name="Rectangle 31"/>
            <p:cNvSpPr>
              <a:spLocks noChangeArrowheads="1"/>
            </p:cNvSpPr>
            <p:nvPr/>
          </p:nvSpPr>
          <p:spPr bwMode="auto">
            <a:xfrm>
              <a:off x="1698" y="3849"/>
              <a:ext cx="64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minimizing</a:t>
              </a:r>
              <a:endParaRPr lang="en-US" sz="2400" u="none">
                <a:latin typeface="Times New Roman" pitchFamily="18" charset="0"/>
              </a:endParaRPr>
            </a:p>
          </p:txBody>
        </p:sp>
        <p:sp>
          <p:nvSpPr>
            <p:cNvPr id="691232" name="Rectangle 32"/>
            <p:cNvSpPr>
              <a:spLocks noChangeArrowheads="1"/>
            </p:cNvSpPr>
            <p:nvPr/>
          </p:nvSpPr>
          <p:spPr bwMode="auto">
            <a:xfrm>
              <a:off x="1778" y="4018"/>
              <a:ext cx="47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quantity</a:t>
              </a:r>
              <a:endParaRPr lang="en-US" sz="2400" u="none">
                <a:latin typeface="Times New Roman" pitchFamily="18" charset="0"/>
              </a:endParaRPr>
            </a:p>
          </p:txBody>
        </p:sp>
        <p:sp>
          <p:nvSpPr>
            <p:cNvPr id="691233" name="Rectangle 33"/>
            <p:cNvSpPr>
              <a:spLocks noChangeArrowheads="1"/>
            </p:cNvSpPr>
            <p:nvPr/>
          </p:nvSpPr>
          <p:spPr bwMode="auto">
            <a:xfrm>
              <a:off x="898" y="2170"/>
              <a:ext cx="50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Average</a:t>
              </a:r>
              <a:endParaRPr lang="en-US" sz="2400" u="none">
                <a:latin typeface="Times New Roman" pitchFamily="18" charset="0"/>
              </a:endParaRPr>
            </a:p>
          </p:txBody>
        </p:sp>
        <p:sp>
          <p:nvSpPr>
            <p:cNvPr id="691234" name="Rectangle 34"/>
            <p:cNvSpPr>
              <a:spLocks noChangeArrowheads="1"/>
            </p:cNvSpPr>
            <p:nvPr/>
          </p:nvSpPr>
          <p:spPr bwMode="auto">
            <a:xfrm>
              <a:off x="864" y="2339"/>
              <a:ext cx="54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total cost</a:t>
              </a:r>
              <a:endParaRPr lang="en-US" sz="2400" u="none">
                <a:latin typeface="Times New Roman" pitchFamily="18" charset="0"/>
              </a:endParaRPr>
            </a:p>
          </p:txBody>
        </p:sp>
      </p:grpSp>
      <p:sp>
        <p:nvSpPr>
          <p:cNvPr id="691235" name="Rectangle 35"/>
          <p:cNvSpPr>
            <a:spLocks noChangeArrowheads="1"/>
          </p:cNvSpPr>
          <p:nvPr/>
        </p:nvSpPr>
        <p:spPr bwMode="auto">
          <a:xfrm>
            <a:off x="2029913" y="1354798"/>
            <a:ext cx="4573368" cy="261610"/>
          </a:xfrm>
          <a:prstGeom prst="rect">
            <a:avLst/>
          </a:prstGeom>
          <a:noFill/>
          <a:ln w="9525">
            <a:noFill/>
            <a:miter lim="800000"/>
            <a:headEnd/>
            <a:tailEnd/>
          </a:ln>
        </p:spPr>
        <p:txBody>
          <a:bodyPr wrap="none" lIns="0" tIns="0" rIns="0" bIns="0">
            <a:spAutoFit/>
          </a:bodyPr>
          <a:lstStyle/>
          <a:p>
            <a:pPr eaLnBrk="0" hangingPunct="0"/>
            <a:r>
              <a:rPr lang="en-US" sz="1700" b="1" u="none" dirty="0">
                <a:solidFill>
                  <a:srgbClr val="000000"/>
                </a:solidFill>
              </a:rPr>
              <a:t>(b) Firm Makes </a:t>
            </a:r>
            <a:r>
              <a:rPr lang="en-US" sz="1700" b="1" u="none" dirty="0" smtClean="0">
                <a:solidFill>
                  <a:srgbClr val="000000"/>
                </a:solidFill>
              </a:rPr>
              <a:t>Subnormal profits or Losses</a:t>
            </a:r>
            <a:endParaRPr lang="en-US" sz="2400" u="none" dirty="0">
              <a:latin typeface="Times New Roman" pitchFamily="18" charset="0"/>
            </a:endParaRPr>
          </a:p>
        </p:txBody>
      </p:sp>
      <p:grpSp>
        <p:nvGrpSpPr>
          <p:cNvPr id="5" name="Group 36"/>
          <p:cNvGrpSpPr>
            <a:grpSpLocks/>
          </p:cNvGrpSpPr>
          <p:nvPr/>
        </p:nvGrpSpPr>
        <p:grpSpPr bwMode="auto">
          <a:xfrm>
            <a:off x="2786063" y="4330700"/>
            <a:ext cx="1136650" cy="1273175"/>
            <a:chOff x="1755" y="2728"/>
            <a:chExt cx="716" cy="802"/>
          </a:xfrm>
        </p:grpSpPr>
        <p:sp>
          <p:nvSpPr>
            <p:cNvPr id="691237" name="Line 37"/>
            <p:cNvSpPr>
              <a:spLocks noChangeShapeType="1"/>
            </p:cNvSpPr>
            <p:nvPr/>
          </p:nvSpPr>
          <p:spPr bwMode="auto">
            <a:xfrm>
              <a:off x="1755" y="2728"/>
              <a:ext cx="459" cy="687"/>
            </a:xfrm>
            <a:prstGeom prst="line">
              <a:avLst/>
            </a:prstGeom>
            <a:noFill/>
            <a:ln w="60325">
              <a:solidFill>
                <a:srgbClr val="AD0D1B"/>
              </a:solidFill>
              <a:round/>
              <a:headEnd/>
              <a:tailEnd/>
            </a:ln>
          </p:spPr>
          <p:txBody>
            <a:bodyPr/>
            <a:lstStyle/>
            <a:p>
              <a:endParaRPr lang="en-US"/>
            </a:p>
          </p:txBody>
        </p:sp>
        <p:sp>
          <p:nvSpPr>
            <p:cNvPr id="691238" name="Rectangle 38"/>
            <p:cNvSpPr>
              <a:spLocks noChangeArrowheads="1"/>
            </p:cNvSpPr>
            <p:nvPr/>
          </p:nvSpPr>
          <p:spPr bwMode="auto">
            <a:xfrm>
              <a:off x="2260" y="3367"/>
              <a:ext cx="211"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MR</a:t>
              </a:r>
              <a:endParaRPr lang="en-US" sz="2400" u="none">
                <a:latin typeface="Times New Roman" pitchFamily="18" charset="0"/>
              </a:endParaRPr>
            </a:p>
          </p:txBody>
        </p:sp>
      </p:grpSp>
      <p:grpSp>
        <p:nvGrpSpPr>
          <p:cNvPr id="6" name="Group 39"/>
          <p:cNvGrpSpPr>
            <a:grpSpLocks/>
          </p:cNvGrpSpPr>
          <p:nvPr/>
        </p:nvGrpSpPr>
        <p:grpSpPr bwMode="auto">
          <a:xfrm>
            <a:off x="2400300" y="2686050"/>
            <a:ext cx="685800" cy="1281113"/>
            <a:chOff x="1512" y="1692"/>
            <a:chExt cx="432" cy="807"/>
          </a:xfrm>
        </p:grpSpPr>
        <p:sp>
          <p:nvSpPr>
            <p:cNvPr id="691240" name="Line 40"/>
            <p:cNvSpPr>
              <a:spLocks noChangeShapeType="1"/>
            </p:cNvSpPr>
            <p:nvPr/>
          </p:nvSpPr>
          <p:spPr bwMode="auto">
            <a:xfrm flipH="1">
              <a:off x="1513" y="1850"/>
              <a:ext cx="51" cy="649"/>
            </a:xfrm>
            <a:prstGeom prst="line">
              <a:avLst/>
            </a:prstGeom>
            <a:noFill/>
            <a:ln w="20638">
              <a:solidFill>
                <a:srgbClr val="000000"/>
              </a:solidFill>
              <a:round/>
              <a:headEnd/>
              <a:tailEnd/>
            </a:ln>
          </p:spPr>
          <p:txBody>
            <a:bodyPr/>
            <a:lstStyle/>
            <a:p>
              <a:endParaRPr lang="en-US"/>
            </a:p>
          </p:txBody>
        </p:sp>
        <p:sp>
          <p:nvSpPr>
            <p:cNvPr id="691241" name="Rectangle 41"/>
            <p:cNvSpPr>
              <a:spLocks noChangeArrowheads="1"/>
            </p:cNvSpPr>
            <p:nvPr/>
          </p:nvSpPr>
          <p:spPr bwMode="auto">
            <a:xfrm>
              <a:off x="1512" y="1692"/>
              <a:ext cx="43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Losses</a:t>
              </a:r>
              <a:endParaRPr lang="en-US" sz="2400" u="none">
                <a:latin typeface="Times New Roman" pitchFamily="18" charset="0"/>
              </a:endParaRPr>
            </a:p>
          </p:txBody>
        </p:sp>
      </p:grpSp>
      <p:grpSp>
        <p:nvGrpSpPr>
          <p:cNvPr id="7" name="Group 42"/>
          <p:cNvGrpSpPr>
            <a:grpSpLocks/>
          </p:cNvGrpSpPr>
          <p:nvPr/>
        </p:nvGrpSpPr>
        <p:grpSpPr bwMode="auto">
          <a:xfrm>
            <a:off x="2544763" y="2525713"/>
            <a:ext cx="4073525" cy="2006600"/>
            <a:chOff x="1603" y="1591"/>
            <a:chExt cx="2566" cy="1264"/>
          </a:xfrm>
        </p:grpSpPr>
        <p:sp>
          <p:nvSpPr>
            <p:cNvPr id="691243" name="Freeform 43"/>
            <p:cNvSpPr>
              <a:spLocks/>
            </p:cNvSpPr>
            <p:nvPr/>
          </p:nvSpPr>
          <p:spPr bwMode="auto">
            <a:xfrm>
              <a:off x="1603" y="1698"/>
              <a:ext cx="2228" cy="1157"/>
            </a:xfrm>
            <a:custGeom>
              <a:avLst/>
              <a:gdLst/>
              <a:ahLst/>
              <a:cxnLst>
                <a:cxn ang="0">
                  <a:pos x="0" y="23"/>
                </a:cxn>
                <a:cxn ang="0">
                  <a:pos x="51" y="70"/>
                </a:cxn>
                <a:cxn ang="0">
                  <a:pos x="175" y="0"/>
                </a:cxn>
              </a:cxnLst>
              <a:rect l="0" t="0" r="r" b="b"/>
              <a:pathLst>
                <a:path w="175" h="91">
                  <a:moveTo>
                    <a:pt x="0" y="23"/>
                  </a:moveTo>
                  <a:cubicBezTo>
                    <a:pt x="8" y="35"/>
                    <a:pt x="26" y="55"/>
                    <a:pt x="51" y="70"/>
                  </a:cubicBezTo>
                  <a:cubicBezTo>
                    <a:pt x="86" y="91"/>
                    <a:pt x="145" y="39"/>
                    <a:pt x="175" y="0"/>
                  </a:cubicBezTo>
                </a:path>
              </a:pathLst>
            </a:custGeom>
            <a:noFill/>
            <a:ln w="60325">
              <a:solidFill>
                <a:srgbClr val="003F95"/>
              </a:solidFill>
              <a:prstDash val="solid"/>
              <a:round/>
              <a:headEnd/>
              <a:tailEnd/>
            </a:ln>
          </p:spPr>
          <p:txBody>
            <a:bodyPr/>
            <a:lstStyle/>
            <a:p>
              <a:endParaRPr lang="en-US"/>
            </a:p>
          </p:txBody>
        </p:sp>
        <p:sp>
          <p:nvSpPr>
            <p:cNvPr id="691244" name="Rectangle 44"/>
            <p:cNvSpPr>
              <a:spLocks noChangeArrowheads="1"/>
            </p:cNvSpPr>
            <p:nvPr/>
          </p:nvSpPr>
          <p:spPr bwMode="auto">
            <a:xfrm>
              <a:off x="3897" y="1591"/>
              <a:ext cx="272"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ATC</a:t>
              </a:r>
              <a:endParaRPr lang="en-US" sz="2400" u="none">
                <a:latin typeface="Times New Roman" pitchFamily="18" charset="0"/>
              </a:endParaRPr>
            </a:p>
          </p:txBody>
        </p:sp>
      </p:grpSp>
      <p:grpSp>
        <p:nvGrpSpPr>
          <p:cNvPr id="8" name="Group 45"/>
          <p:cNvGrpSpPr>
            <a:grpSpLocks/>
          </p:cNvGrpSpPr>
          <p:nvPr/>
        </p:nvGrpSpPr>
        <p:grpSpPr bwMode="auto">
          <a:xfrm>
            <a:off x="2605088" y="2263775"/>
            <a:ext cx="3311525" cy="3279775"/>
            <a:chOff x="1641" y="1426"/>
            <a:chExt cx="2086" cy="2066"/>
          </a:xfrm>
        </p:grpSpPr>
        <p:sp>
          <p:nvSpPr>
            <p:cNvPr id="691246" name="Line 46"/>
            <p:cNvSpPr>
              <a:spLocks noChangeShapeType="1"/>
            </p:cNvSpPr>
            <p:nvPr/>
          </p:nvSpPr>
          <p:spPr bwMode="auto">
            <a:xfrm flipH="1">
              <a:off x="1641" y="1583"/>
              <a:ext cx="1923" cy="1909"/>
            </a:xfrm>
            <a:prstGeom prst="line">
              <a:avLst/>
            </a:prstGeom>
            <a:noFill/>
            <a:ln w="60325">
              <a:solidFill>
                <a:srgbClr val="AD0D1B"/>
              </a:solidFill>
              <a:round/>
              <a:headEnd/>
              <a:tailEnd/>
            </a:ln>
          </p:spPr>
          <p:txBody>
            <a:bodyPr/>
            <a:lstStyle/>
            <a:p>
              <a:endParaRPr lang="en-US"/>
            </a:p>
          </p:txBody>
        </p:sp>
        <p:sp>
          <p:nvSpPr>
            <p:cNvPr id="691247" name="Rectangle 47"/>
            <p:cNvSpPr>
              <a:spLocks noChangeArrowheads="1"/>
            </p:cNvSpPr>
            <p:nvPr/>
          </p:nvSpPr>
          <p:spPr bwMode="auto">
            <a:xfrm>
              <a:off x="3516" y="1426"/>
              <a:ext cx="211"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MC</a:t>
              </a:r>
              <a:endParaRPr lang="en-US" sz="2400" u="none">
                <a:latin typeface="Times New Roman" pitchFamily="18" charset="0"/>
              </a:endParaRPr>
            </a:p>
          </p:txBody>
        </p:sp>
      </p:grpSp>
      <p:sp>
        <p:nvSpPr>
          <p:cNvPr id="691248" name="Oval 48"/>
          <p:cNvSpPr>
            <a:spLocks noChangeArrowheads="1"/>
          </p:cNvSpPr>
          <p:nvPr/>
        </p:nvSpPr>
        <p:spPr bwMode="auto">
          <a:xfrm>
            <a:off x="3130550" y="4876800"/>
            <a:ext cx="141288" cy="141288"/>
          </a:xfrm>
          <a:prstGeom prst="ellipse">
            <a:avLst/>
          </a:prstGeom>
          <a:solidFill>
            <a:srgbClr val="000000"/>
          </a:solidFill>
          <a:ln w="9525">
            <a:no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91248"/>
                                        </p:tgtEl>
                                        <p:attrNameLst>
                                          <p:attrName>style.visibility</p:attrName>
                                        </p:attrNameLst>
                                      </p:cBhvr>
                                      <p:to>
                                        <p:strVal val="visible"/>
                                      </p:to>
                                    </p:set>
                                    <p:animEffect transition="in" filter="dissolve">
                                      <p:cBhvr>
                                        <p:cTn id="22" dur="500"/>
                                        <p:tgtEl>
                                          <p:spTgt spid="69124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strips(upRigh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91217"/>
                                        </p:tgtEl>
                                        <p:attrNameLst>
                                          <p:attrName>style.visibility</p:attrName>
                                        </p:attrNameLst>
                                      </p:cBhvr>
                                      <p:to>
                                        <p:strVal val="visible"/>
                                      </p:to>
                                    </p:set>
                                    <p:animEffect transition="in" filter="dissolve">
                                      <p:cBhvr>
                                        <p:cTn id="42" dur="500"/>
                                        <p:tgtEl>
                                          <p:spTgt spid="69121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strips(upRigh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17" grpId="0" animBg="1"/>
      <p:bldP spid="6912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normAutofit fontScale="90000"/>
          </a:bodyPr>
          <a:lstStyle/>
          <a:p>
            <a:r>
              <a:rPr lang="en-US" dirty="0"/>
              <a:t>The Monopolistically Competitive Firm in the Short Run</a:t>
            </a:r>
          </a:p>
        </p:txBody>
      </p:sp>
      <p:sp>
        <p:nvSpPr>
          <p:cNvPr id="690179" name="Rectangle 3"/>
          <p:cNvSpPr>
            <a:spLocks noGrp="1" noChangeArrowheads="1"/>
          </p:cNvSpPr>
          <p:nvPr>
            <p:ph type="body" idx="1"/>
          </p:nvPr>
        </p:nvSpPr>
        <p:spPr>
          <a:xfrm>
            <a:off x="0" y="1600200"/>
            <a:ext cx="8686800" cy="5105400"/>
          </a:xfrm>
        </p:spPr>
        <p:txBody>
          <a:bodyPr>
            <a:normAutofit fontScale="92500"/>
          </a:bodyPr>
          <a:lstStyle/>
          <a:p>
            <a:r>
              <a:rPr lang="en-US" dirty="0"/>
              <a:t>Short-run economic </a:t>
            </a:r>
            <a:r>
              <a:rPr lang="en-US" dirty="0" smtClean="0">
                <a:solidFill>
                  <a:srgbClr val="FF0000"/>
                </a:solidFill>
              </a:rPr>
              <a:t>profits </a:t>
            </a:r>
            <a:r>
              <a:rPr lang="en-US" dirty="0" smtClean="0"/>
              <a:t>(</a:t>
            </a:r>
            <a:r>
              <a:rPr lang="en-US" dirty="0" smtClean="0">
                <a:solidFill>
                  <a:srgbClr val="3C14AC"/>
                </a:solidFill>
              </a:rPr>
              <a:t>losses</a:t>
            </a:r>
            <a:r>
              <a:rPr lang="en-US" dirty="0" smtClean="0"/>
              <a:t>) </a:t>
            </a:r>
            <a:r>
              <a:rPr lang="en-US" dirty="0"/>
              <a:t>encourage firms to </a:t>
            </a:r>
            <a:r>
              <a:rPr lang="en-US" dirty="0" smtClean="0">
                <a:solidFill>
                  <a:srgbClr val="FF0000"/>
                </a:solidFill>
              </a:rPr>
              <a:t>enter</a:t>
            </a:r>
            <a:r>
              <a:rPr lang="en-US" dirty="0" smtClean="0"/>
              <a:t> (</a:t>
            </a:r>
            <a:r>
              <a:rPr lang="en-US" dirty="0">
                <a:solidFill>
                  <a:srgbClr val="3C14AC"/>
                </a:solidFill>
              </a:rPr>
              <a:t>exit</a:t>
            </a:r>
            <a:r>
              <a:rPr lang="en-US" i="1" dirty="0" smtClean="0"/>
              <a:t>) </a:t>
            </a:r>
            <a:r>
              <a:rPr lang="en-US" i="1" dirty="0"/>
              <a:t>the market</a:t>
            </a:r>
            <a:r>
              <a:rPr lang="en-US" dirty="0"/>
              <a:t>. </a:t>
            </a:r>
          </a:p>
          <a:p>
            <a:pPr lvl="1"/>
            <a:r>
              <a:rPr lang="en-US" dirty="0" smtClean="0">
                <a:solidFill>
                  <a:srgbClr val="FF0000"/>
                </a:solidFill>
              </a:rPr>
              <a:t>Increases</a:t>
            </a:r>
            <a:r>
              <a:rPr lang="en-US" dirty="0" smtClean="0"/>
              <a:t> (</a:t>
            </a:r>
            <a:r>
              <a:rPr lang="en-US" sz="3200" dirty="0">
                <a:solidFill>
                  <a:srgbClr val="3C14AC"/>
                </a:solidFill>
                <a:ea typeface="+mn-ea"/>
                <a:cs typeface="+mn-cs"/>
              </a:rPr>
              <a:t>Decreases</a:t>
            </a:r>
            <a:r>
              <a:rPr lang="en-US" dirty="0" smtClean="0"/>
              <a:t>) </a:t>
            </a:r>
            <a:r>
              <a:rPr lang="en-US" dirty="0"/>
              <a:t>the number of products offered.</a:t>
            </a:r>
          </a:p>
          <a:p>
            <a:pPr lvl="1"/>
            <a:r>
              <a:rPr lang="en-US" dirty="0" smtClean="0">
                <a:solidFill>
                  <a:srgbClr val="FF0000"/>
                </a:solidFill>
              </a:rPr>
              <a:t>Decreases</a:t>
            </a:r>
            <a:r>
              <a:rPr lang="en-US" dirty="0" smtClean="0"/>
              <a:t> (</a:t>
            </a:r>
            <a:r>
              <a:rPr lang="en-US" sz="3200" dirty="0">
                <a:solidFill>
                  <a:srgbClr val="3C14AC"/>
                </a:solidFill>
                <a:ea typeface="+mn-ea"/>
                <a:cs typeface="+mn-cs"/>
              </a:rPr>
              <a:t>Increases</a:t>
            </a:r>
            <a:r>
              <a:rPr lang="en-US" dirty="0" smtClean="0"/>
              <a:t>) </a:t>
            </a:r>
            <a:r>
              <a:rPr lang="en-US" dirty="0"/>
              <a:t>demand faced by the remaining firms.</a:t>
            </a:r>
          </a:p>
          <a:p>
            <a:pPr lvl="1"/>
            <a:r>
              <a:rPr lang="en-US" dirty="0"/>
              <a:t>Shifts the remaining firms’ demand curves to the </a:t>
            </a:r>
            <a:r>
              <a:rPr lang="en-US" dirty="0" smtClean="0">
                <a:solidFill>
                  <a:srgbClr val="FF0000"/>
                </a:solidFill>
              </a:rPr>
              <a:t>left</a:t>
            </a:r>
            <a:r>
              <a:rPr lang="en-US" dirty="0" smtClean="0"/>
              <a:t> (</a:t>
            </a:r>
            <a:r>
              <a:rPr lang="en-US" sz="3200" dirty="0">
                <a:solidFill>
                  <a:srgbClr val="3C14AC"/>
                </a:solidFill>
                <a:ea typeface="+mn-ea"/>
                <a:cs typeface="+mn-cs"/>
              </a:rPr>
              <a:t>right</a:t>
            </a:r>
            <a:r>
              <a:rPr lang="en-US" dirty="0" smtClean="0"/>
              <a:t>).</a:t>
            </a:r>
            <a:endParaRPr lang="en-US" dirty="0"/>
          </a:p>
          <a:p>
            <a:pPr lvl="1"/>
            <a:r>
              <a:rPr lang="en-US" dirty="0" smtClean="0">
                <a:solidFill>
                  <a:srgbClr val="FF0000"/>
                </a:solidFill>
              </a:rPr>
              <a:t>Decreases</a:t>
            </a:r>
            <a:r>
              <a:rPr lang="en-US" dirty="0" smtClean="0"/>
              <a:t> (</a:t>
            </a:r>
            <a:r>
              <a:rPr lang="en-US" sz="3200" dirty="0">
                <a:solidFill>
                  <a:srgbClr val="3C14AC"/>
                </a:solidFill>
                <a:ea typeface="+mn-ea"/>
                <a:cs typeface="+mn-cs"/>
              </a:rPr>
              <a:t>Increases</a:t>
            </a:r>
            <a:r>
              <a:rPr lang="en-US" dirty="0" smtClean="0"/>
              <a:t>) </a:t>
            </a:r>
            <a:r>
              <a:rPr lang="en-US" dirty="0"/>
              <a:t>the remaining firms’ profits</a:t>
            </a:r>
            <a:r>
              <a:rPr lang="en-US" dirty="0" smtClean="0"/>
              <a:t>.</a:t>
            </a:r>
          </a:p>
          <a:p>
            <a:pPr lvl="1"/>
            <a:r>
              <a:rPr lang="en-US" dirty="0" smtClean="0"/>
              <a:t>Firms will enter and exit until the firms are making exactly zero economic profits.</a:t>
            </a:r>
          </a:p>
          <a:p>
            <a:pPr lvl="1"/>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93" name="Rectangle 45"/>
          <p:cNvSpPr>
            <a:spLocks noGrp="1" noChangeArrowheads="1"/>
          </p:cNvSpPr>
          <p:nvPr>
            <p:ph type="title"/>
          </p:nvPr>
        </p:nvSpPr>
        <p:spPr/>
        <p:txBody>
          <a:bodyPr>
            <a:normAutofit fontScale="90000"/>
          </a:bodyPr>
          <a:lstStyle/>
          <a:p>
            <a:r>
              <a:rPr lang="en-US" dirty="0" smtClean="0"/>
              <a:t>A </a:t>
            </a:r>
            <a:r>
              <a:rPr lang="en-US" dirty="0"/>
              <a:t>Monopolistic Competitor in the Long Run</a:t>
            </a:r>
          </a:p>
        </p:txBody>
      </p:sp>
      <p:sp>
        <p:nvSpPr>
          <p:cNvPr id="693253" name="Rectangle 5"/>
          <p:cNvSpPr>
            <a:spLocks noChangeArrowheads="1"/>
          </p:cNvSpPr>
          <p:nvPr/>
        </p:nvSpPr>
        <p:spPr bwMode="auto">
          <a:xfrm>
            <a:off x="1509713" y="1485900"/>
            <a:ext cx="6619875" cy="4437063"/>
          </a:xfrm>
          <a:prstGeom prst="rect">
            <a:avLst/>
          </a:prstGeom>
          <a:solidFill>
            <a:srgbClr val="F3F6F9"/>
          </a:solidFill>
          <a:ln w="212725">
            <a:solidFill>
              <a:srgbClr val="F3F6F9"/>
            </a:solidFill>
            <a:miter lim="800000"/>
            <a:headEnd/>
            <a:tailEnd/>
          </a:ln>
        </p:spPr>
        <p:txBody>
          <a:bodyPr/>
          <a:lstStyle/>
          <a:p>
            <a:endParaRPr lang="en-US"/>
          </a:p>
        </p:txBody>
      </p:sp>
      <p:sp>
        <p:nvSpPr>
          <p:cNvPr id="693254" name="Rectangle 6"/>
          <p:cNvSpPr>
            <a:spLocks noChangeArrowheads="1"/>
          </p:cNvSpPr>
          <p:nvPr/>
        </p:nvSpPr>
        <p:spPr bwMode="auto">
          <a:xfrm>
            <a:off x="1509713" y="1485900"/>
            <a:ext cx="6619875" cy="4437063"/>
          </a:xfrm>
          <a:prstGeom prst="rect">
            <a:avLst/>
          </a:prstGeom>
          <a:solidFill>
            <a:srgbClr val="F2F4F8"/>
          </a:solidFill>
          <a:ln w="193675">
            <a:solidFill>
              <a:srgbClr val="F2F4F8"/>
            </a:solidFill>
            <a:miter lim="800000"/>
            <a:headEnd/>
            <a:tailEnd/>
          </a:ln>
        </p:spPr>
        <p:txBody>
          <a:bodyPr/>
          <a:lstStyle/>
          <a:p>
            <a:endParaRPr lang="en-US"/>
          </a:p>
        </p:txBody>
      </p:sp>
      <p:sp>
        <p:nvSpPr>
          <p:cNvPr id="693255" name="Rectangle 7"/>
          <p:cNvSpPr>
            <a:spLocks noChangeArrowheads="1"/>
          </p:cNvSpPr>
          <p:nvPr/>
        </p:nvSpPr>
        <p:spPr bwMode="auto">
          <a:xfrm>
            <a:off x="1509713" y="1485900"/>
            <a:ext cx="6619875" cy="4437063"/>
          </a:xfrm>
          <a:prstGeom prst="rect">
            <a:avLst/>
          </a:prstGeom>
          <a:solidFill>
            <a:srgbClr val="F1F4F7"/>
          </a:solidFill>
          <a:ln w="174625">
            <a:solidFill>
              <a:srgbClr val="F1F4F7"/>
            </a:solidFill>
            <a:miter lim="800000"/>
            <a:headEnd/>
            <a:tailEnd/>
          </a:ln>
        </p:spPr>
        <p:txBody>
          <a:bodyPr/>
          <a:lstStyle/>
          <a:p>
            <a:endParaRPr lang="en-US"/>
          </a:p>
        </p:txBody>
      </p:sp>
      <p:sp>
        <p:nvSpPr>
          <p:cNvPr id="693256" name="Rectangle 8"/>
          <p:cNvSpPr>
            <a:spLocks noChangeArrowheads="1"/>
          </p:cNvSpPr>
          <p:nvPr/>
        </p:nvSpPr>
        <p:spPr bwMode="auto">
          <a:xfrm>
            <a:off x="1509713" y="1485900"/>
            <a:ext cx="6619875" cy="4437063"/>
          </a:xfrm>
          <a:prstGeom prst="rect">
            <a:avLst/>
          </a:prstGeom>
          <a:solidFill>
            <a:srgbClr val="F0F2F5"/>
          </a:solidFill>
          <a:ln w="155575">
            <a:solidFill>
              <a:srgbClr val="F0F2F5"/>
            </a:solidFill>
            <a:miter lim="800000"/>
            <a:headEnd/>
            <a:tailEnd/>
          </a:ln>
        </p:spPr>
        <p:txBody>
          <a:bodyPr/>
          <a:lstStyle/>
          <a:p>
            <a:endParaRPr lang="en-US"/>
          </a:p>
        </p:txBody>
      </p:sp>
      <p:sp>
        <p:nvSpPr>
          <p:cNvPr id="693257" name="Rectangle 9"/>
          <p:cNvSpPr>
            <a:spLocks noChangeArrowheads="1"/>
          </p:cNvSpPr>
          <p:nvPr/>
        </p:nvSpPr>
        <p:spPr bwMode="auto">
          <a:xfrm>
            <a:off x="1509713" y="1485900"/>
            <a:ext cx="6619875" cy="4437063"/>
          </a:xfrm>
          <a:prstGeom prst="rect">
            <a:avLst/>
          </a:prstGeom>
          <a:solidFill>
            <a:srgbClr val="EEF1F4"/>
          </a:solidFill>
          <a:ln w="134938">
            <a:solidFill>
              <a:srgbClr val="EEF1F4"/>
            </a:solidFill>
            <a:miter lim="800000"/>
            <a:headEnd/>
            <a:tailEnd/>
          </a:ln>
        </p:spPr>
        <p:txBody>
          <a:bodyPr/>
          <a:lstStyle/>
          <a:p>
            <a:endParaRPr lang="en-US"/>
          </a:p>
        </p:txBody>
      </p:sp>
      <p:sp>
        <p:nvSpPr>
          <p:cNvPr id="693258" name="Rectangle 10"/>
          <p:cNvSpPr>
            <a:spLocks noChangeArrowheads="1"/>
          </p:cNvSpPr>
          <p:nvPr/>
        </p:nvSpPr>
        <p:spPr bwMode="auto">
          <a:xfrm>
            <a:off x="1509713" y="1485900"/>
            <a:ext cx="6619875" cy="4437063"/>
          </a:xfrm>
          <a:prstGeom prst="rect">
            <a:avLst/>
          </a:prstGeom>
          <a:solidFill>
            <a:srgbClr val="EDEFF3"/>
          </a:solidFill>
          <a:ln w="115888">
            <a:solidFill>
              <a:srgbClr val="EDEFF3"/>
            </a:solidFill>
            <a:miter lim="800000"/>
            <a:headEnd/>
            <a:tailEnd/>
          </a:ln>
        </p:spPr>
        <p:txBody>
          <a:bodyPr/>
          <a:lstStyle/>
          <a:p>
            <a:endParaRPr lang="en-US"/>
          </a:p>
        </p:txBody>
      </p:sp>
      <p:sp>
        <p:nvSpPr>
          <p:cNvPr id="693259" name="Rectangle 11"/>
          <p:cNvSpPr>
            <a:spLocks noChangeArrowheads="1"/>
          </p:cNvSpPr>
          <p:nvPr/>
        </p:nvSpPr>
        <p:spPr bwMode="auto">
          <a:xfrm>
            <a:off x="1509713" y="1485900"/>
            <a:ext cx="6619875" cy="4437063"/>
          </a:xfrm>
          <a:prstGeom prst="rect">
            <a:avLst/>
          </a:prstGeom>
          <a:solidFill>
            <a:srgbClr val="EBEEF2"/>
          </a:solidFill>
          <a:ln w="96838">
            <a:solidFill>
              <a:srgbClr val="EBEEF2"/>
            </a:solidFill>
            <a:miter lim="800000"/>
            <a:headEnd/>
            <a:tailEnd/>
          </a:ln>
        </p:spPr>
        <p:txBody>
          <a:bodyPr/>
          <a:lstStyle/>
          <a:p>
            <a:endParaRPr lang="en-US"/>
          </a:p>
        </p:txBody>
      </p:sp>
      <p:sp>
        <p:nvSpPr>
          <p:cNvPr id="693260" name="Rectangle 12"/>
          <p:cNvSpPr>
            <a:spLocks noChangeArrowheads="1"/>
          </p:cNvSpPr>
          <p:nvPr/>
        </p:nvSpPr>
        <p:spPr bwMode="auto">
          <a:xfrm>
            <a:off x="1509713" y="1485900"/>
            <a:ext cx="6619875" cy="4437063"/>
          </a:xfrm>
          <a:prstGeom prst="rect">
            <a:avLst/>
          </a:prstGeom>
          <a:solidFill>
            <a:srgbClr val="EAECF1"/>
          </a:solidFill>
          <a:ln w="77788">
            <a:solidFill>
              <a:srgbClr val="EAECF1"/>
            </a:solidFill>
            <a:miter lim="800000"/>
            <a:headEnd/>
            <a:tailEnd/>
          </a:ln>
        </p:spPr>
        <p:txBody>
          <a:bodyPr/>
          <a:lstStyle/>
          <a:p>
            <a:endParaRPr lang="en-US"/>
          </a:p>
        </p:txBody>
      </p:sp>
      <p:sp>
        <p:nvSpPr>
          <p:cNvPr id="693261" name="Rectangle 13"/>
          <p:cNvSpPr>
            <a:spLocks noChangeArrowheads="1"/>
          </p:cNvSpPr>
          <p:nvPr/>
        </p:nvSpPr>
        <p:spPr bwMode="auto">
          <a:xfrm>
            <a:off x="1509713" y="1485900"/>
            <a:ext cx="6619875" cy="4437063"/>
          </a:xfrm>
          <a:prstGeom prst="rect">
            <a:avLst/>
          </a:prstGeom>
          <a:solidFill>
            <a:srgbClr val="E9EBF0"/>
          </a:solidFill>
          <a:ln w="58738">
            <a:solidFill>
              <a:srgbClr val="E9EBF0"/>
            </a:solidFill>
            <a:miter lim="800000"/>
            <a:headEnd/>
            <a:tailEnd/>
          </a:ln>
        </p:spPr>
        <p:txBody>
          <a:bodyPr/>
          <a:lstStyle/>
          <a:p>
            <a:endParaRPr lang="en-US"/>
          </a:p>
        </p:txBody>
      </p:sp>
      <p:sp>
        <p:nvSpPr>
          <p:cNvPr id="693262" name="Rectangle 14"/>
          <p:cNvSpPr>
            <a:spLocks noChangeArrowheads="1"/>
          </p:cNvSpPr>
          <p:nvPr/>
        </p:nvSpPr>
        <p:spPr bwMode="auto">
          <a:xfrm>
            <a:off x="1509713" y="1485900"/>
            <a:ext cx="6619875" cy="4437063"/>
          </a:xfrm>
          <a:prstGeom prst="rect">
            <a:avLst/>
          </a:prstGeom>
          <a:solidFill>
            <a:srgbClr val="E7EAEF"/>
          </a:solidFill>
          <a:ln w="38100">
            <a:solidFill>
              <a:srgbClr val="E7EAEF"/>
            </a:solidFill>
            <a:miter lim="800000"/>
            <a:headEnd/>
            <a:tailEnd/>
          </a:ln>
        </p:spPr>
        <p:txBody>
          <a:bodyPr/>
          <a:lstStyle/>
          <a:p>
            <a:endParaRPr lang="en-US"/>
          </a:p>
        </p:txBody>
      </p:sp>
      <p:sp>
        <p:nvSpPr>
          <p:cNvPr id="693263" name="Rectangle 15"/>
          <p:cNvSpPr>
            <a:spLocks noChangeArrowheads="1"/>
          </p:cNvSpPr>
          <p:nvPr/>
        </p:nvSpPr>
        <p:spPr bwMode="auto">
          <a:xfrm>
            <a:off x="1509713" y="1485900"/>
            <a:ext cx="6619875" cy="4437063"/>
          </a:xfrm>
          <a:prstGeom prst="rect">
            <a:avLst/>
          </a:prstGeom>
          <a:solidFill>
            <a:srgbClr val="E6E9EF"/>
          </a:solidFill>
          <a:ln w="19050">
            <a:solidFill>
              <a:srgbClr val="E6E9EF"/>
            </a:solidFill>
            <a:miter lim="800000"/>
            <a:headEnd/>
            <a:tailEnd/>
          </a:ln>
        </p:spPr>
        <p:txBody>
          <a:bodyPr/>
          <a:lstStyle/>
          <a:p>
            <a:endParaRPr lang="en-US"/>
          </a:p>
        </p:txBody>
      </p:sp>
      <p:sp>
        <p:nvSpPr>
          <p:cNvPr id="693264" name="Rectangle 16"/>
          <p:cNvSpPr>
            <a:spLocks noChangeArrowheads="1"/>
          </p:cNvSpPr>
          <p:nvPr/>
        </p:nvSpPr>
        <p:spPr bwMode="auto">
          <a:xfrm>
            <a:off x="1354138" y="1370013"/>
            <a:ext cx="6735762" cy="4495800"/>
          </a:xfrm>
          <a:prstGeom prst="rect">
            <a:avLst/>
          </a:prstGeom>
          <a:solidFill>
            <a:srgbClr val="FFFFFF"/>
          </a:solidFill>
          <a:ln w="9525">
            <a:noFill/>
            <a:miter lim="800000"/>
            <a:headEnd/>
            <a:tailEnd/>
          </a:ln>
        </p:spPr>
        <p:txBody>
          <a:bodyPr/>
          <a:lstStyle/>
          <a:p>
            <a:endParaRPr lang="en-US"/>
          </a:p>
        </p:txBody>
      </p:sp>
      <p:sp>
        <p:nvSpPr>
          <p:cNvPr id="693265" name="Freeform 17"/>
          <p:cNvSpPr>
            <a:spLocks/>
          </p:cNvSpPr>
          <p:nvPr/>
        </p:nvSpPr>
        <p:spPr bwMode="auto">
          <a:xfrm>
            <a:off x="1354138" y="1370013"/>
            <a:ext cx="6735762" cy="4495800"/>
          </a:xfrm>
          <a:custGeom>
            <a:avLst/>
            <a:gdLst/>
            <a:ahLst/>
            <a:cxnLst>
              <a:cxn ang="0">
                <a:pos x="0" y="0"/>
              </a:cxn>
              <a:cxn ang="0">
                <a:pos x="0" y="2832"/>
              </a:cxn>
              <a:cxn ang="0">
                <a:pos x="4243" y="2832"/>
              </a:cxn>
            </a:cxnLst>
            <a:rect l="0" t="0" r="r" b="b"/>
            <a:pathLst>
              <a:path w="4243" h="2832">
                <a:moveTo>
                  <a:pt x="0" y="0"/>
                </a:moveTo>
                <a:lnTo>
                  <a:pt x="0" y="2832"/>
                </a:lnTo>
                <a:lnTo>
                  <a:pt x="4243" y="2832"/>
                </a:lnTo>
              </a:path>
            </a:pathLst>
          </a:custGeom>
          <a:noFill/>
          <a:ln w="19050">
            <a:solidFill>
              <a:srgbClr val="000000"/>
            </a:solidFill>
            <a:prstDash val="solid"/>
            <a:round/>
            <a:headEnd/>
            <a:tailEnd/>
          </a:ln>
        </p:spPr>
        <p:txBody>
          <a:bodyPr/>
          <a:lstStyle/>
          <a:p>
            <a:endParaRPr lang="en-US"/>
          </a:p>
        </p:txBody>
      </p:sp>
      <p:sp>
        <p:nvSpPr>
          <p:cNvPr id="693266" name="Rectangle 18"/>
          <p:cNvSpPr>
            <a:spLocks noChangeArrowheads="1"/>
          </p:cNvSpPr>
          <p:nvPr/>
        </p:nvSpPr>
        <p:spPr bwMode="auto">
          <a:xfrm>
            <a:off x="7242175" y="5880100"/>
            <a:ext cx="915988" cy="279400"/>
          </a:xfrm>
          <a:prstGeom prst="rect">
            <a:avLst/>
          </a:prstGeom>
          <a:noFill/>
          <a:ln w="9525">
            <a:noFill/>
            <a:miter lim="800000"/>
            <a:headEnd/>
            <a:tailEnd/>
          </a:ln>
        </p:spPr>
        <p:txBody>
          <a:bodyPr wrap="none" lIns="0" tIns="0" rIns="0" bIns="0">
            <a:spAutoFit/>
          </a:bodyPr>
          <a:lstStyle/>
          <a:p>
            <a:pPr eaLnBrk="0" hangingPunct="0"/>
            <a:r>
              <a:rPr lang="en-US" sz="1600" b="1" u="none">
                <a:solidFill>
                  <a:srgbClr val="000000"/>
                </a:solidFill>
              </a:rPr>
              <a:t>Quantity</a:t>
            </a:r>
            <a:endParaRPr lang="en-US" sz="2400" u="none">
              <a:latin typeface="Times New Roman" pitchFamily="18" charset="0"/>
            </a:endParaRPr>
          </a:p>
        </p:txBody>
      </p:sp>
      <p:sp>
        <p:nvSpPr>
          <p:cNvPr id="693267" name="Rectangle 19"/>
          <p:cNvSpPr>
            <a:spLocks noChangeArrowheads="1"/>
          </p:cNvSpPr>
          <p:nvPr/>
        </p:nvSpPr>
        <p:spPr bwMode="auto">
          <a:xfrm>
            <a:off x="830263" y="1362075"/>
            <a:ext cx="598487" cy="279400"/>
          </a:xfrm>
          <a:prstGeom prst="rect">
            <a:avLst/>
          </a:prstGeom>
          <a:noFill/>
          <a:ln w="9525">
            <a:noFill/>
            <a:miter lim="800000"/>
            <a:headEnd/>
            <a:tailEnd/>
          </a:ln>
        </p:spPr>
        <p:txBody>
          <a:bodyPr wrap="none" lIns="0" tIns="0" rIns="0" bIns="0">
            <a:spAutoFit/>
          </a:bodyPr>
          <a:lstStyle/>
          <a:p>
            <a:pPr eaLnBrk="0" hangingPunct="0"/>
            <a:r>
              <a:rPr lang="en-US" sz="1600" b="1" u="none">
                <a:solidFill>
                  <a:srgbClr val="000000"/>
                </a:solidFill>
              </a:rPr>
              <a:t>Price</a:t>
            </a:r>
            <a:endParaRPr lang="en-US" sz="2400" u="none">
              <a:latin typeface="Times New Roman" pitchFamily="18" charset="0"/>
            </a:endParaRPr>
          </a:p>
        </p:txBody>
      </p:sp>
      <p:sp>
        <p:nvSpPr>
          <p:cNvPr id="693268" name="Rectangle 20"/>
          <p:cNvSpPr>
            <a:spLocks noChangeArrowheads="1"/>
          </p:cNvSpPr>
          <p:nvPr/>
        </p:nvSpPr>
        <p:spPr bwMode="auto">
          <a:xfrm>
            <a:off x="1231900" y="5713413"/>
            <a:ext cx="203200" cy="273050"/>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0</a:t>
            </a:r>
            <a:endParaRPr lang="en-US" sz="2400" u="none">
              <a:latin typeface="Times New Roman" pitchFamily="18" charset="0"/>
            </a:endParaRPr>
          </a:p>
        </p:txBody>
      </p:sp>
      <p:grpSp>
        <p:nvGrpSpPr>
          <p:cNvPr id="2" name="Group 21"/>
          <p:cNvGrpSpPr>
            <a:grpSpLocks/>
          </p:cNvGrpSpPr>
          <p:nvPr/>
        </p:nvGrpSpPr>
        <p:grpSpPr bwMode="auto">
          <a:xfrm>
            <a:off x="1606550" y="2706688"/>
            <a:ext cx="4294188" cy="2708275"/>
            <a:chOff x="1012" y="1705"/>
            <a:chExt cx="2705" cy="1706"/>
          </a:xfrm>
        </p:grpSpPr>
        <p:sp>
          <p:nvSpPr>
            <p:cNvPr id="693270" name="Line 22"/>
            <p:cNvSpPr>
              <a:spLocks noChangeShapeType="1"/>
            </p:cNvSpPr>
            <p:nvPr/>
          </p:nvSpPr>
          <p:spPr bwMode="auto">
            <a:xfrm>
              <a:off x="1012" y="1705"/>
              <a:ext cx="2073" cy="1599"/>
            </a:xfrm>
            <a:prstGeom prst="line">
              <a:avLst/>
            </a:prstGeom>
            <a:noFill/>
            <a:ln w="58738">
              <a:solidFill>
                <a:srgbClr val="003F95"/>
              </a:solidFill>
              <a:round/>
              <a:headEnd/>
              <a:tailEnd/>
            </a:ln>
          </p:spPr>
          <p:txBody>
            <a:bodyPr/>
            <a:lstStyle/>
            <a:p>
              <a:endParaRPr lang="en-US"/>
            </a:p>
          </p:txBody>
        </p:sp>
        <p:sp>
          <p:nvSpPr>
            <p:cNvPr id="693271" name="Rectangle 23"/>
            <p:cNvSpPr>
              <a:spLocks noChangeArrowheads="1"/>
            </p:cNvSpPr>
            <p:nvPr/>
          </p:nvSpPr>
          <p:spPr bwMode="auto">
            <a:xfrm>
              <a:off x="3184" y="3239"/>
              <a:ext cx="533" cy="172"/>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Demand</a:t>
              </a:r>
              <a:endParaRPr lang="en-US" sz="2400" u="none">
                <a:latin typeface="Times New Roman" pitchFamily="18" charset="0"/>
              </a:endParaRPr>
            </a:p>
          </p:txBody>
        </p:sp>
      </p:grpSp>
      <p:grpSp>
        <p:nvGrpSpPr>
          <p:cNvPr id="3" name="Group 24"/>
          <p:cNvGrpSpPr>
            <a:grpSpLocks/>
          </p:cNvGrpSpPr>
          <p:nvPr/>
        </p:nvGrpSpPr>
        <p:grpSpPr bwMode="auto">
          <a:xfrm>
            <a:off x="1800225" y="3211513"/>
            <a:ext cx="1935163" cy="2390775"/>
            <a:chOff x="1134" y="2023"/>
            <a:chExt cx="1219" cy="1506"/>
          </a:xfrm>
        </p:grpSpPr>
        <p:sp>
          <p:nvSpPr>
            <p:cNvPr id="693273" name="Line 25"/>
            <p:cNvSpPr>
              <a:spLocks noChangeShapeType="1"/>
            </p:cNvSpPr>
            <p:nvPr/>
          </p:nvSpPr>
          <p:spPr bwMode="auto">
            <a:xfrm>
              <a:off x="1134" y="2023"/>
              <a:ext cx="951" cy="1452"/>
            </a:xfrm>
            <a:prstGeom prst="line">
              <a:avLst/>
            </a:prstGeom>
            <a:noFill/>
            <a:ln w="58738">
              <a:solidFill>
                <a:srgbClr val="AD0D1B"/>
              </a:solidFill>
              <a:round/>
              <a:headEnd/>
              <a:tailEnd/>
            </a:ln>
          </p:spPr>
          <p:txBody>
            <a:bodyPr/>
            <a:lstStyle/>
            <a:p>
              <a:endParaRPr lang="en-US"/>
            </a:p>
          </p:txBody>
        </p:sp>
        <p:sp>
          <p:nvSpPr>
            <p:cNvPr id="693274" name="Rectangle 26"/>
            <p:cNvSpPr>
              <a:spLocks noChangeArrowheads="1"/>
            </p:cNvSpPr>
            <p:nvPr/>
          </p:nvSpPr>
          <p:spPr bwMode="auto">
            <a:xfrm>
              <a:off x="2154" y="3375"/>
              <a:ext cx="199" cy="154"/>
            </a:xfrm>
            <a:prstGeom prst="rect">
              <a:avLst/>
            </a:prstGeom>
            <a:noFill/>
            <a:ln w="9525">
              <a:noFill/>
              <a:miter lim="800000"/>
              <a:headEnd/>
              <a:tailEnd/>
            </a:ln>
          </p:spPr>
          <p:txBody>
            <a:bodyPr wrap="none" lIns="0" tIns="0" rIns="0" bIns="0">
              <a:spAutoFit/>
            </a:bodyPr>
            <a:lstStyle/>
            <a:p>
              <a:pPr eaLnBrk="0" hangingPunct="0"/>
              <a:r>
                <a:rPr lang="en-US" sz="1600" i="1" u="none">
                  <a:solidFill>
                    <a:srgbClr val="000000"/>
                  </a:solidFill>
                </a:rPr>
                <a:t>MR</a:t>
              </a:r>
              <a:endParaRPr lang="en-US" sz="2400" u="none">
                <a:latin typeface="Times New Roman" pitchFamily="18" charset="0"/>
              </a:endParaRPr>
            </a:p>
          </p:txBody>
        </p:sp>
      </p:grpSp>
      <p:grpSp>
        <p:nvGrpSpPr>
          <p:cNvPr id="4" name="Group 27"/>
          <p:cNvGrpSpPr>
            <a:grpSpLocks/>
          </p:cNvGrpSpPr>
          <p:nvPr/>
        </p:nvGrpSpPr>
        <p:grpSpPr bwMode="auto">
          <a:xfrm>
            <a:off x="1760538" y="2132013"/>
            <a:ext cx="4849812" cy="1892300"/>
            <a:chOff x="1109" y="1343"/>
            <a:chExt cx="3055" cy="1192"/>
          </a:xfrm>
        </p:grpSpPr>
        <p:sp>
          <p:nvSpPr>
            <p:cNvPr id="693276" name="Freeform 28"/>
            <p:cNvSpPr>
              <a:spLocks/>
            </p:cNvSpPr>
            <p:nvPr/>
          </p:nvSpPr>
          <p:spPr bwMode="auto">
            <a:xfrm>
              <a:off x="1109" y="1449"/>
              <a:ext cx="2756" cy="1086"/>
            </a:xfrm>
            <a:custGeom>
              <a:avLst/>
              <a:gdLst/>
              <a:ahLst/>
              <a:cxnLst>
                <a:cxn ang="0">
                  <a:pos x="226" y="0"/>
                </a:cxn>
                <a:cxn ang="0">
                  <a:pos x="100" y="89"/>
                </a:cxn>
                <a:cxn ang="0">
                  <a:pos x="68" y="79"/>
                </a:cxn>
                <a:cxn ang="0">
                  <a:pos x="0" y="2"/>
                </a:cxn>
              </a:cxnLst>
              <a:rect l="0" t="0" r="r" b="b"/>
              <a:pathLst>
                <a:path w="226" h="89">
                  <a:moveTo>
                    <a:pt x="226" y="0"/>
                  </a:moveTo>
                  <a:cubicBezTo>
                    <a:pt x="196" y="39"/>
                    <a:pt x="141" y="89"/>
                    <a:pt x="100" y="89"/>
                  </a:cubicBezTo>
                  <a:cubicBezTo>
                    <a:pt x="86" y="89"/>
                    <a:pt x="70" y="80"/>
                    <a:pt x="68" y="79"/>
                  </a:cubicBezTo>
                  <a:cubicBezTo>
                    <a:pt x="44" y="65"/>
                    <a:pt x="16" y="26"/>
                    <a:pt x="0" y="2"/>
                  </a:cubicBezTo>
                </a:path>
              </a:pathLst>
            </a:custGeom>
            <a:noFill/>
            <a:ln w="58738">
              <a:solidFill>
                <a:srgbClr val="003F95"/>
              </a:solidFill>
              <a:prstDash val="solid"/>
              <a:round/>
              <a:headEnd/>
              <a:tailEnd/>
            </a:ln>
          </p:spPr>
          <p:txBody>
            <a:bodyPr/>
            <a:lstStyle/>
            <a:p>
              <a:endParaRPr lang="en-US"/>
            </a:p>
          </p:txBody>
        </p:sp>
        <p:sp>
          <p:nvSpPr>
            <p:cNvPr id="693277" name="Rectangle 29"/>
            <p:cNvSpPr>
              <a:spLocks noChangeArrowheads="1"/>
            </p:cNvSpPr>
            <p:nvPr/>
          </p:nvSpPr>
          <p:spPr bwMode="auto">
            <a:xfrm>
              <a:off x="3985" y="1343"/>
              <a:ext cx="179" cy="155"/>
            </a:xfrm>
            <a:prstGeom prst="rect">
              <a:avLst/>
            </a:prstGeom>
            <a:noFill/>
            <a:ln w="9525">
              <a:noFill/>
              <a:miter lim="800000"/>
              <a:headEnd/>
              <a:tailEnd/>
            </a:ln>
          </p:spPr>
          <p:txBody>
            <a:bodyPr wrap="none" lIns="0" tIns="0" rIns="0" bIns="0">
              <a:spAutoFit/>
            </a:bodyPr>
            <a:lstStyle/>
            <a:p>
              <a:pPr eaLnBrk="0" hangingPunct="0"/>
              <a:r>
                <a:rPr lang="en-US" sz="1600" i="1" u="none" dirty="0" smtClean="0">
                  <a:solidFill>
                    <a:srgbClr val="000000"/>
                  </a:solidFill>
                </a:rPr>
                <a:t>AC</a:t>
              </a:r>
              <a:endParaRPr lang="en-US" sz="2400" u="none" dirty="0">
                <a:latin typeface="Times New Roman" pitchFamily="18" charset="0"/>
              </a:endParaRPr>
            </a:p>
          </p:txBody>
        </p:sp>
      </p:grpSp>
      <p:grpSp>
        <p:nvGrpSpPr>
          <p:cNvPr id="5" name="Group 30"/>
          <p:cNvGrpSpPr>
            <a:grpSpLocks/>
          </p:cNvGrpSpPr>
          <p:nvPr/>
        </p:nvGrpSpPr>
        <p:grpSpPr bwMode="auto">
          <a:xfrm>
            <a:off x="2206625" y="1789113"/>
            <a:ext cx="3709988" cy="3727450"/>
            <a:chOff x="1390" y="1127"/>
            <a:chExt cx="2337" cy="2348"/>
          </a:xfrm>
        </p:grpSpPr>
        <p:sp>
          <p:nvSpPr>
            <p:cNvPr id="693279" name="Line 31"/>
            <p:cNvSpPr>
              <a:spLocks noChangeShapeType="1"/>
            </p:cNvSpPr>
            <p:nvPr/>
          </p:nvSpPr>
          <p:spPr bwMode="auto">
            <a:xfrm flipH="1">
              <a:off x="1390" y="1303"/>
              <a:ext cx="2194" cy="2172"/>
            </a:xfrm>
            <a:prstGeom prst="line">
              <a:avLst/>
            </a:prstGeom>
            <a:noFill/>
            <a:ln w="58738">
              <a:solidFill>
                <a:srgbClr val="AD0D1B"/>
              </a:solidFill>
              <a:round/>
              <a:headEnd/>
              <a:tailEnd/>
            </a:ln>
          </p:spPr>
          <p:txBody>
            <a:bodyPr/>
            <a:lstStyle/>
            <a:p>
              <a:endParaRPr lang="en-US"/>
            </a:p>
          </p:txBody>
        </p:sp>
        <p:sp>
          <p:nvSpPr>
            <p:cNvPr id="693280" name="Rectangle 32"/>
            <p:cNvSpPr>
              <a:spLocks noChangeArrowheads="1"/>
            </p:cNvSpPr>
            <p:nvPr/>
          </p:nvSpPr>
          <p:spPr bwMode="auto">
            <a:xfrm>
              <a:off x="3528" y="1127"/>
              <a:ext cx="199" cy="154"/>
            </a:xfrm>
            <a:prstGeom prst="rect">
              <a:avLst/>
            </a:prstGeom>
            <a:noFill/>
            <a:ln w="9525">
              <a:noFill/>
              <a:miter lim="800000"/>
              <a:headEnd/>
              <a:tailEnd/>
            </a:ln>
          </p:spPr>
          <p:txBody>
            <a:bodyPr wrap="none" lIns="0" tIns="0" rIns="0" bIns="0">
              <a:spAutoFit/>
            </a:bodyPr>
            <a:lstStyle/>
            <a:p>
              <a:pPr eaLnBrk="0" hangingPunct="0"/>
              <a:r>
                <a:rPr lang="en-US" sz="1600" i="1" u="none">
                  <a:solidFill>
                    <a:srgbClr val="000000"/>
                  </a:solidFill>
                </a:rPr>
                <a:t>MC</a:t>
              </a:r>
              <a:endParaRPr lang="en-US" sz="2400" u="none">
                <a:latin typeface="Times New Roman" pitchFamily="18" charset="0"/>
              </a:endParaRPr>
            </a:p>
          </p:txBody>
        </p:sp>
      </p:grpSp>
      <p:grpSp>
        <p:nvGrpSpPr>
          <p:cNvPr id="6" name="Group 33"/>
          <p:cNvGrpSpPr>
            <a:grpSpLocks/>
          </p:cNvGrpSpPr>
          <p:nvPr/>
        </p:nvGrpSpPr>
        <p:grpSpPr bwMode="auto">
          <a:xfrm>
            <a:off x="550863" y="3582988"/>
            <a:ext cx="3225800" cy="2830512"/>
            <a:chOff x="347" y="2257"/>
            <a:chExt cx="2032" cy="1783"/>
          </a:xfrm>
        </p:grpSpPr>
        <p:sp>
          <p:nvSpPr>
            <p:cNvPr id="693282" name="Freeform 34"/>
            <p:cNvSpPr>
              <a:spLocks/>
            </p:cNvSpPr>
            <p:nvPr/>
          </p:nvSpPr>
          <p:spPr bwMode="auto">
            <a:xfrm>
              <a:off x="866" y="2328"/>
              <a:ext cx="938" cy="1367"/>
            </a:xfrm>
            <a:custGeom>
              <a:avLst/>
              <a:gdLst/>
              <a:ahLst/>
              <a:cxnLst>
                <a:cxn ang="0">
                  <a:pos x="0" y="0"/>
                </a:cxn>
                <a:cxn ang="0">
                  <a:pos x="938" y="0"/>
                </a:cxn>
                <a:cxn ang="0">
                  <a:pos x="938" y="1367"/>
                </a:cxn>
              </a:cxnLst>
              <a:rect l="0" t="0" r="r" b="b"/>
              <a:pathLst>
                <a:path w="938" h="1367">
                  <a:moveTo>
                    <a:pt x="0" y="0"/>
                  </a:moveTo>
                  <a:lnTo>
                    <a:pt x="938" y="0"/>
                  </a:lnTo>
                  <a:lnTo>
                    <a:pt x="938" y="1367"/>
                  </a:lnTo>
                </a:path>
              </a:pathLst>
            </a:custGeom>
            <a:noFill/>
            <a:ln w="19050" cap="flat">
              <a:solidFill>
                <a:schemeClr val="tx1"/>
              </a:solidFill>
              <a:prstDash val="sysDot"/>
              <a:round/>
              <a:headEnd/>
              <a:tailEnd/>
            </a:ln>
          </p:spPr>
          <p:txBody>
            <a:bodyPr/>
            <a:lstStyle/>
            <a:p>
              <a:endParaRPr lang="en-US"/>
            </a:p>
          </p:txBody>
        </p:sp>
        <p:sp>
          <p:nvSpPr>
            <p:cNvPr id="693283" name="Oval 35"/>
            <p:cNvSpPr>
              <a:spLocks noChangeArrowheads="1"/>
            </p:cNvSpPr>
            <p:nvPr/>
          </p:nvSpPr>
          <p:spPr bwMode="auto">
            <a:xfrm>
              <a:off x="1768" y="2279"/>
              <a:ext cx="85" cy="85"/>
            </a:xfrm>
            <a:prstGeom prst="ellipse">
              <a:avLst/>
            </a:prstGeom>
            <a:solidFill>
              <a:srgbClr val="000000"/>
            </a:solidFill>
            <a:ln w="9525">
              <a:noFill/>
              <a:round/>
              <a:headEnd/>
              <a:tailEnd/>
            </a:ln>
          </p:spPr>
          <p:txBody>
            <a:bodyPr/>
            <a:lstStyle/>
            <a:p>
              <a:endParaRPr lang="en-US"/>
            </a:p>
          </p:txBody>
        </p:sp>
        <p:sp>
          <p:nvSpPr>
            <p:cNvPr id="693284" name="Rectangle 36"/>
            <p:cNvSpPr>
              <a:spLocks noChangeArrowheads="1"/>
            </p:cNvSpPr>
            <p:nvPr/>
          </p:nvSpPr>
          <p:spPr bwMode="auto">
            <a:xfrm>
              <a:off x="1353" y="3708"/>
              <a:ext cx="1026" cy="172"/>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Profit-maximizing</a:t>
              </a:r>
              <a:endParaRPr lang="en-US" sz="2400" u="none">
                <a:latin typeface="Times New Roman" pitchFamily="18" charset="0"/>
              </a:endParaRPr>
            </a:p>
          </p:txBody>
        </p:sp>
        <p:sp>
          <p:nvSpPr>
            <p:cNvPr id="693285" name="Rectangle 37"/>
            <p:cNvSpPr>
              <a:spLocks noChangeArrowheads="1"/>
            </p:cNvSpPr>
            <p:nvPr/>
          </p:nvSpPr>
          <p:spPr bwMode="auto">
            <a:xfrm>
              <a:off x="1617" y="3868"/>
              <a:ext cx="497" cy="172"/>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quantity</a:t>
              </a:r>
              <a:endParaRPr lang="en-US" sz="2400" u="none">
                <a:latin typeface="Times New Roman" pitchFamily="18" charset="0"/>
              </a:endParaRPr>
            </a:p>
          </p:txBody>
        </p:sp>
        <p:grpSp>
          <p:nvGrpSpPr>
            <p:cNvPr id="7" name="Group 38"/>
            <p:cNvGrpSpPr>
              <a:grpSpLocks/>
            </p:cNvGrpSpPr>
            <p:nvPr/>
          </p:nvGrpSpPr>
          <p:grpSpPr bwMode="auto">
            <a:xfrm>
              <a:off x="347" y="2257"/>
              <a:ext cx="411" cy="180"/>
              <a:chOff x="347" y="2257"/>
              <a:chExt cx="411" cy="180"/>
            </a:xfrm>
          </p:grpSpPr>
          <p:sp>
            <p:nvSpPr>
              <p:cNvPr id="693287" name="Rectangle 39"/>
              <p:cNvSpPr>
                <a:spLocks noChangeArrowheads="1"/>
              </p:cNvSpPr>
              <p:nvPr/>
            </p:nvSpPr>
            <p:spPr bwMode="auto">
              <a:xfrm>
                <a:off x="347" y="2257"/>
                <a:ext cx="140" cy="180"/>
              </a:xfrm>
              <a:prstGeom prst="rect">
                <a:avLst/>
              </a:prstGeom>
              <a:noFill/>
              <a:ln w="9525">
                <a:noFill/>
                <a:miter lim="800000"/>
                <a:headEnd/>
                <a:tailEnd/>
              </a:ln>
            </p:spPr>
            <p:txBody>
              <a:bodyPr wrap="none" lIns="0" tIns="0" rIns="0" bIns="0">
                <a:spAutoFit/>
              </a:bodyPr>
              <a:lstStyle/>
              <a:p>
                <a:pPr eaLnBrk="0" hangingPunct="0"/>
                <a:r>
                  <a:rPr lang="en-US" sz="1600" i="1" u="none">
                    <a:solidFill>
                      <a:srgbClr val="000000"/>
                    </a:solidFill>
                  </a:rPr>
                  <a:t>P</a:t>
                </a:r>
                <a:endParaRPr lang="en-US" sz="2400" u="none">
                  <a:latin typeface="Times New Roman" pitchFamily="18" charset="0"/>
                </a:endParaRPr>
              </a:p>
            </p:txBody>
          </p:sp>
          <p:sp>
            <p:nvSpPr>
              <p:cNvPr id="693288" name="Rectangle 40"/>
              <p:cNvSpPr>
                <a:spLocks noChangeArrowheads="1"/>
              </p:cNvSpPr>
              <p:nvPr/>
            </p:nvSpPr>
            <p:spPr bwMode="auto">
              <a:xfrm>
                <a:off x="435" y="2257"/>
                <a:ext cx="204" cy="172"/>
              </a:xfrm>
              <a:prstGeom prst="rect">
                <a:avLst/>
              </a:prstGeom>
              <a:noFill/>
              <a:ln w="9525">
                <a:noFill/>
                <a:miter lim="800000"/>
                <a:headEnd/>
                <a:tailEnd/>
              </a:ln>
            </p:spPr>
            <p:txBody>
              <a:bodyPr wrap="none" lIns="0" tIns="0" rIns="0" bIns="0">
                <a:spAutoFit/>
              </a:bodyPr>
              <a:lstStyle/>
              <a:p>
                <a:pPr eaLnBrk="0" hangingPunct="0"/>
                <a:r>
                  <a:rPr lang="en-US" sz="1600" u="none">
                    <a:solidFill>
                      <a:srgbClr val="000000"/>
                    </a:solidFill>
                  </a:rPr>
                  <a:t> = </a:t>
                </a:r>
                <a:endParaRPr lang="en-US" sz="2400" u="none">
                  <a:latin typeface="Times New Roman" pitchFamily="18" charset="0"/>
                </a:endParaRPr>
              </a:p>
            </p:txBody>
          </p:sp>
          <p:sp>
            <p:nvSpPr>
              <p:cNvPr id="693289" name="Rectangle 41"/>
              <p:cNvSpPr>
                <a:spLocks noChangeArrowheads="1"/>
              </p:cNvSpPr>
              <p:nvPr/>
            </p:nvSpPr>
            <p:spPr bwMode="auto">
              <a:xfrm>
                <a:off x="579" y="2257"/>
                <a:ext cx="179" cy="155"/>
              </a:xfrm>
              <a:prstGeom prst="rect">
                <a:avLst/>
              </a:prstGeom>
              <a:noFill/>
              <a:ln w="9525">
                <a:noFill/>
                <a:miter lim="800000"/>
                <a:headEnd/>
                <a:tailEnd/>
              </a:ln>
            </p:spPr>
            <p:txBody>
              <a:bodyPr wrap="none" lIns="0" tIns="0" rIns="0" bIns="0">
                <a:spAutoFit/>
              </a:bodyPr>
              <a:lstStyle/>
              <a:p>
                <a:pPr eaLnBrk="0" hangingPunct="0"/>
                <a:r>
                  <a:rPr lang="en-US" sz="1600" i="1" u="none" dirty="0" smtClean="0">
                    <a:solidFill>
                      <a:srgbClr val="000000"/>
                    </a:solidFill>
                  </a:rPr>
                  <a:t>AC</a:t>
                </a:r>
                <a:endParaRPr lang="en-US" sz="2400" u="none" dirty="0">
                  <a:latin typeface="Times New Roman" pitchFamily="18" charset="0"/>
                </a:endParaRPr>
              </a:p>
            </p:txBody>
          </p:sp>
        </p:grpSp>
      </p:grpSp>
      <p:sp>
        <p:nvSpPr>
          <p:cNvPr id="693290" name="Oval 42"/>
          <p:cNvSpPr>
            <a:spLocks noChangeArrowheads="1"/>
          </p:cNvSpPr>
          <p:nvPr/>
        </p:nvSpPr>
        <p:spPr bwMode="auto">
          <a:xfrm>
            <a:off x="2806700" y="4779963"/>
            <a:ext cx="134938" cy="136525"/>
          </a:xfrm>
          <a:prstGeom prst="ellipse">
            <a:avLst/>
          </a:prstGeom>
          <a:solidFill>
            <a:srgbClr val="000000"/>
          </a:solidFill>
          <a:ln w="9525">
            <a:noFill/>
            <a:round/>
            <a:headEnd/>
            <a:tailEnd/>
          </a:ln>
        </p:spPr>
        <p:txBody>
          <a:bodyPr/>
          <a:lstStyle/>
          <a:p>
            <a:endParaRPr lang="en-US"/>
          </a:p>
        </p:txBody>
      </p:sp>
      <p:sp>
        <p:nvSpPr>
          <p:cNvPr id="693291" name="Text Box 43"/>
          <p:cNvSpPr txBox="1">
            <a:spLocks noChangeArrowheads="1"/>
          </p:cNvSpPr>
          <p:nvPr/>
        </p:nvSpPr>
        <p:spPr bwMode="auto">
          <a:xfrm>
            <a:off x="5689600" y="2962275"/>
            <a:ext cx="2424113" cy="915988"/>
          </a:xfrm>
          <a:prstGeom prst="rect">
            <a:avLst/>
          </a:prstGeom>
          <a:solidFill>
            <a:srgbClr val="EAEAEA"/>
          </a:solidFill>
          <a:ln w="9525">
            <a:noFill/>
            <a:miter lim="800000"/>
            <a:headEnd/>
            <a:tailEnd/>
          </a:ln>
          <a:effectLst/>
        </p:spPr>
        <p:txBody>
          <a:bodyPr>
            <a:spAutoFit/>
          </a:bodyPr>
          <a:lstStyle/>
          <a:p>
            <a:pPr>
              <a:spcBef>
                <a:spcPct val="50000"/>
              </a:spcBef>
            </a:pPr>
            <a:r>
              <a:rPr lang="en-US" u="none" dirty="0"/>
              <a:t>The demand curve is tangent to the </a:t>
            </a:r>
            <a:r>
              <a:rPr lang="en-US" u="none" dirty="0" smtClean="0"/>
              <a:t>AC </a:t>
            </a:r>
            <a:r>
              <a:rPr lang="en-US" u="none" dirty="0"/>
              <a:t>curve.</a:t>
            </a:r>
          </a:p>
        </p:txBody>
      </p:sp>
      <p:sp>
        <p:nvSpPr>
          <p:cNvPr id="693292" name="Text Box 44"/>
          <p:cNvSpPr txBox="1">
            <a:spLocks noChangeArrowheads="1"/>
          </p:cNvSpPr>
          <p:nvPr/>
        </p:nvSpPr>
        <p:spPr bwMode="auto">
          <a:xfrm>
            <a:off x="5267325" y="3890963"/>
            <a:ext cx="2830513" cy="1190625"/>
          </a:xfrm>
          <a:prstGeom prst="rect">
            <a:avLst/>
          </a:prstGeom>
          <a:solidFill>
            <a:srgbClr val="EAEAEA"/>
          </a:solidFill>
          <a:ln w="9525">
            <a:noFill/>
            <a:miter lim="800000"/>
            <a:headEnd/>
            <a:tailEnd/>
          </a:ln>
          <a:effectLst/>
        </p:spPr>
        <p:txBody>
          <a:bodyPr>
            <a:spAutoFit/>
          </a:bodyPr>
          <a:lstStyle/>
          <a:p>
            <a:pPr>
              <a:spcBef>
                <a:spcPct val="50000"/>
              </a:spcBef>
            </a:pPr>
            <a:r>
              <a:rPr lang="en-US" u="none"/>
              <a:t>And this tangency lies vertically above the intersection of MR and MC.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3290"/>
                                        </p:tgtEl>
                                        <p:attrNameLst>
                                          <p:attrName>style.visibility</p:attrName>
                                        </p:attrNameLst>
                                      </p:cBhvr>
                                      <p:to>
                                        <p:strVal val="visible"/>
                                      </p:to>
                                    </p:set>
                                    <p:animEffect transition="in" filter="dissolve">
                                      <p:cBhvr>
                                        <p:cTn id="17" dur="500"/>
                                        <p:tgtEl>
                                          <p:spTgt spid="69329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Righ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93291"/>
                                        </p:tgtEl>
                                        <p:attrNameLst>
                                          <p:attrName>style.visibility</p:attrName>
                                        </p:attrNameLst>
                                      </p:cBhvr>
                                      <p:to>
                                        <p:strVal val="visible"/>
                                      </p:to>
                                    </p:set>
                                    <p:animEffect transition="in" filter="dissolve">
                                      <p:cBhvr>
                                        <p:cTn id="37" dur="500"/>
                                        <p:tgtEl>
                                          <p:spTgt spid="69329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93292"/>
                                        </p:tgtEl>
                                        <p:attrNameLst>
                                          <p:attrName>style.visibility</p:attrName>
                                        </p:attrNameLst>
                                      </p:cBhvr>
                                      <p:to>
                                        <p:strVal val="visible"/>
                                      </p:to>
                                    </p:set>
                                    <p:animEffect transition="in" filter="dissolve">
                                      <p:cBhvr>
                                        <p:cTn id="42" dur="500"/>
                                        <p:tgtEl>
                                          <p:spTgt spid="693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90" grpId="0" animBg="1"/>
      <p:bldP spid="693291" grpId="0" animBg="1"/>
      <p:bldP spid="69329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0" name="Rectangle 4"/>
          <p:cNvSpPr>
            <a:spLocks noGrp="1" noChangeArrowheads="1"/>
          </p:cNvSpPr>
          <p:nvPr>
            <p:ph type="title"/>
          </p:nvPr>
        </p:nvSpPr>
        <p:spPr/>
        <p:txBody>
          <a:bodyPr>
            <a:normAutofit fontScale="90000"/>
          </a:bodyPr>
          <a:lstStyle/>
          <a:p>
            <a:r>
              <a:rPr lang="en-US"/>
              <a:t>Monopolistic versus Perfect Competition</a:t>
            </a:r>
          </a:p>
        </p:txBody>
      </p:sp>
      <p:sp>
        <p:nvSpPr>
          <p:cNvPr id="695301" name="Rectangle 5"/>
          <p:cNvSpPr>
            <a:spLocks noGrp="1" noChangeArrowheads="1"/>
          </p:cNvSpPr>
          <p:nvPr>
            <p:ph type="body" idx="1"/>
          </p:nvPr>
        </p:nvSpPr>
        <p:spPr/>
        <p:txBody>
          <a:bodyPr/>
          <a:lstStyle/>
          <a:p>
            <a:r>
              <a:rPr lang="en-US"/>
              <a:t>There are two noteworthy differences between monopolistic and perfect competition:</a:t>
            </a:r>
          </a:p>
          <a:p>
            <a:pPr lvl="1"/>
            <a:r>
              <a:rPr lang="en-US"/>
              <a:t>Excess capacity</a:t>
            </a:r>
          </a:p>
          <a:p>
            <a:pPr lvl="1"/>
            <a:r>
              <a:rPr lang="en-US"/>
              <a:t>Markup over marginal cost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428" name="Rectangle 84"/>
          <p:cNvSpPr>
            <a:spLocks noGrp="1" noChangeArrowheads="1"/>
          </p:cNvSpPr>
          <p:nvPr>
            <p:ph type="title"/>
          </p:nvPr>
        </p:nvSpPr>
        <p:spPr/>
        <p:txBody>
          <a:bodyPr>
            <a:normAutofit fontScale="90000"/>
          </a:bodyPr>
          <a:lstStyle/>
          <a:p>
            <a:r>
              <a:rPr lang="en-US" dirty="0" smtClean="0"/>
              <a:t>Monopolistic </a:t>
            </a:r>
            <a:r>
              <a:rPr lang="en-US" dirty="0"/>
              <a:t>versus Perfect Competition</a:t>
            </a:r>
          </a:p>
        </p:txBody>
      </p:sp>
      <p:sp>
        <p:nvSpPr>
          <p:cNvPr id="697349" name="Rectangle 5"/>
          <p:cNvSpPr>
            <a:spLocks noChangeArrowheads="1"/>
          </p:cNvSpPr>
          <p:nvPr/>
        </p:nvSpPr>
        <p:spPr bwMode="auto">
          <a:xfrm>
            <a:off x="1160463" y="2447925"/>
            <a:ext cx="3221037" cy="2611438"/>
          </a:xfrm>
          <a:prstGeom prst="rect">
            <a:avLst/>
          </a:prstGeom>
          <a:solidFill>
            <a:srgbClr val="F3F6F9"/>
          </a:solidFill>
          <a:ln w="152400">
            <a:solidFill>
              <a:srgbClr val="F3F6F9"/>
            </a:solidFill>
            <a:miter lim="800000"/>
            <a:headEnd/>
            <a:tailEnd/>
          </a:ln>
        </p:spPr>
        <p:txBody>
          <a:bodyPr/>
          <a:lstStyle/>
          <a:p>
            <a:endParaRPr lang="en-US"/>
          </a:p>
        </p:txBody>
      </p:sp>
      <p:sp>
        <p:nvSpPr>
          <p:cNvPr id="697350" name="Rectangle 6"/>
          <p:cNvSpPr>
            <a:spLocks noChangeArrowheads="1"/>
          </p:cNvSpPr>
          <p:nvPr/>
        </p:nvSpPr>
        <p:spPr bwMode="auto">
          <a:xfrm>
            <a:off x="1160463" y="2447925"/>
            <a:ext cx="3221037" cy="2611438"/>
          </a:xfrm>
          <a:prstGeom prst="rect">
            <a:avLst/>
          </a:prstGeom>
          <a:solidFill>
            <a:srgbClr val="F2F4F8"/>
          </a:solidFill>
          <a:ln w="138113">
            <a:solidFill>
              <a:srgbClr val="F2F4F8"/>
            </a:solidFill>
            <a:miter lim="800000"/>
            <a:headEnd/>
            <a:tailEnd/>
          </a:ln>
        </p:spPr>
        <p:txBody>
          <a:bodyPr/>
          <a:lstStyle/>
          <a:p>
            <a:endParaRPr lang="en-US"/>
          </a:p>
        </p:txBody>
      </p:sp>
      <p:sp>
        <p:nvSpPr>
          <p:cNvPr id="697351" name="Rectangle 7"/>
          <p:cNvSpPr>
            <a:spLocks noChangeArrowheads="1"/>
          </p:cNvSpPr>
          <p:nvPr/>
        </p:nvSpPr>
        <p:spPr bwMode="auto">
          <a:xfrm>
            <a:off x="1160463" y="2447925"/>
            <a:ext cx="3221037" cy="2611438"/>
          </a:xfrm>
          <a:prstGeom prst="rect">
            <a:avLst/>
          </a:prstGeom>
          <a:solidFill>
            <a:srgbClr val="F1F4F7"/>
          </a:solidFill>
          <a:ln w="123825">
            <a:solidFill>
              <a:srgbClr val="F1F4F7"/>
            </a:solidFill>
            <a:miter lim="800000"/>
            <a:headEnd/>
            <a:tailEnd/>
          </a:ln>
        </p:spPr>
        <p:txBody>
          <a:bodyPr/>
          <a:lstStyle/>
          <a:p>
            <a:endParaRPr lang="en-US"/>
          </a:p>
        </p:txBody>
      </p:sp>
      <p:sp>
        <p:nvSpPr>
          <p:cNvPr id="697352" name="Rectangle 8"/>
          <p:cNvSpPr>
            <a:spLocks noChangeArrowheads="1"/>
          </p:cNvSpPr>
          <p:nvPr/>
        </p:nvSpPr>
        <p:spPr bwMode="auto">
          <a:xfrm>
            <a:off x="1160463" y="2447925"/>
            <a:ext cx="3221037" cy="2611438"/>
          </a:xfrm>
          <a:prstGeom prst="rect">
            <a:avLst/>
          </a:prstGeom>
          <a:solidFill>
            <a:srgbClr val="F0F2F5"/>
          </a:solidFill>
          <a:ln w="111125">
            <a:solidFill>
              <a:srgbClr val="F0F2F5"/>
            </a:solidFill>
            <a:miter lim="800000"/>
            <a:headEnd/>
            <a:tailEnd/>
          </a:ln>
        </p:spPr>
        <p:txBody>
          <a:bodyPr/>
          <a:lstStyle/>
          <a:p>
            <a:endParaRPr lang="en-US"/>
          </a:p>
        </p:txBody>
      </p:sp>
      <p:sp>
        <p:nvSpPr>
          <p:cNvPr id="697353" name="Rectangle 9"/>
          <p:cNvSpPr>
            <a:spLocks noChangeArrowheads="1"/>
          </p:cNvSpPr>
          <p:nvPr/>
        </p:nvSpPr>
        <p:spPr bwMode="auto">
          <a:xfrm>
            <a:off x="1160463" y="2447925"/>
            <a:ext cx="3221037" cy="2611438"/>
          </a:xfrm>
          <a:prstGeom prst="rect">
            <a:avLst/>
          </a:prstGeom>
          <a:solidFill>
            <a:srgbClr val="EEF1F4"/>
          </a:solidFill>
          <a:ln w="96838">
            <a:solidFill>
              <a:srgbClr val="EEF1F4"/>
            </a:solidFill>
            <a:miter lim="800000"/>
            <a:headEnd/>
            <a:tailEnd/>
          </a:ln>
        </p:spPr>
        <p:txBody>
          <a:bodyPr/>
          <a:lstStyle/>
          <a:p>
            <a:endParaRPr lang="en-US"/>
          </a:p>
        </p:txBody>
      </p:sp>
      <p:sp>
        <p:nvSpPr>
          <p:cNvPr id="697354" name="Rectangle 10"/>
          <p:cNvSpPr>
            <a:spLocks noChangeArrowheads="1"/>
          </p:cNvSpPr>
          <p:nvPr/>
        </p:nvSpPr>
        <p:spPr bwMode="auto">
          <a:xfrm>
            <a:off x="1160463" y="2447925"/>
            <a:ext cx="3221037" cy="2611438"/>
          </a:xfrm>
          <a:prstGeom prst="rect">
            <a:avLst/>
          </a:prstGeom>
          <a:solidFill>
            <a:srgbClr val="EDEFF3"/>
          </a:solidFill>
          <a:ln w="82550">
            <a:solidFill>
              <a:srgbClr val="EDEFF3"/>
            </a:solidFill>
            <a:miter lim="800000"/>
            <a:headEnd/>
            <a:tailEnd/>
          </a:ln>
        </p:spPr>
        <p:txBody>
          <a:bodyPr/>
          <a:lstStyle/>
          <a:p>
            <a:endParaRPr lang="en-US"/>
          </a:p>
        </p:txBody>
      </p:sp>
      <p:sp>
        <p:nvSpPr>
          <p:cNvPr id="697355" name="Rectangle 11"/>
          <p:cNvSpPr>
            <a:spLocks noChangeArrowheads="1"/>
          </p:cNvSpPr>
          <p:nvPr/>
        </p:nvSpPr>
        <p:spPr bwMode="auto">
          <a:xfrm>
            <a:off x="1160463" y="2447925"/>
            <a:ext cx="3221037" cy="2611438"/>
          </a:xfrm>
          <a:prstGeom prst="rect">
            <a:avLst/>
          </a:prstGeom>
          <a:solidFill>
            <a:srgbClr val="EBEEF2"/>
          </a:solidFill>
          <a:ln w="69850">
            <a:solidFill>
              <a:srgbClr val="EBEEF2"/>
            </a:solidFill>
            <a:miter lim="800000"/>
            <a:headEnd/>
            <a:tailEnd/>
          </a:ln>
        </p:spPr>
        <p:txBody>
          <a:bodyPr/>
          <a:lstStyle/>
          <a:p>
            <a:endParaRPr lang="en-US"/>
          </a:p>
        </p:txBody>
      </p:sp>
      <p:sp>
        <p:nvSpPr>
          <p:cNvPr id="697356" name="Rectangle 12"/>
          <p:cNvSpPr>
            <a:spLocks noChangeArrowheads="1"/>
          </p:cNvSpPr>
          <p:nvPr/>
        </p:nvSpPr>
        <p:spPr bwMode="auto">
          <a:xfrm>
            <a:off x="1160463" y="2447925"/>
            <a:ext cx="3221037" cy="2611438"/>
          </a:xfrm>
          <a:prstGeom prst="rect">
            <a:avLst/>
          </a:prstGeom>
          <a:solidFill>
            <a:srgbClr val="EAECF1"/>
          </a:solidFill>
          <a:ln w="55563">
            <a:solidFill>
              <a:srgbClr val="EAECF1"/>
            </a:solidFill>
            <a:miter lim="800000"/>
            <a:headEnd/>
            <a:tailEnd/>
          </a:ln>
        </p:spPr>
        <p:txBody>
          <a:bodyPr/>
          <a:lstStyle/>
          <a:p>
            <a:endParaRPr lang="en-US"/>
          </a:p>
        </p:txBody>
      </p:sp>
      <p:sp>
        <p:nvSpPr>
          <p:cNvPr id="697357" name="Rectangle 13"/>
          <p:cNvSpPr>
            <a:spLocks noChangeArrowheads="1"/>
          </p:cNvSpPr>
          <p:nvPr/>
        </p:nvSpPr>
        <p:spPr bwMode="auto">
          <a:xfrm>
            <a:off x="1160463" y="2447925"/>
            <a:ext cx="3221037" cy="2611438"/>
          </a:xfrm>
          <a:prstGeom prst="rect">
            <a:avLst/>
          </a:prstGeom>
          <a:solidFill>
            <a:srgbClr val="E9EBF0"/>
          </a:solidFill>
          <a:ln w="41275">
            <a:solidFill>
              <a:srgbClr val="E9EBF0"/>
            </a:solidFill>
            <a:miter lim="800000"/>
            <a:headEnd/>
            <a:tailEnd/>
          </a:ln>
        </p:spPr>
        <p:txBody>
          <a:bodyPr/>
          <a:lstStyle/>
          <a:p>
            <a:endParaRPr lang="en-US"/>
          </a:p>
        </p:txBody>
      </p:sp>
      <p:sp>
        <p:nvSpPr>
          <p:cNvPr id="697358" name="Rectangle 14"/>
          <p:cNvSpPr>
            <a:spLocks noChangeArrowheads="1"/>
          </p:cNvSpPr>
          <p:nvPr/>
        </p:nvSpPr>
        <p:spPr bwMode="auto">
          <a:xfrm>
            <a:off x="1160463" y="2447925"/>
            <a:ext cx="3221037" cy="2611438"/>
          </a:xfrm>
          <a:prstGeom prst="rect">
            <a:avLst/>
          </a:prstGeom>
          <a:solidFill>
            <a:srgbClr val="E7EAEF"/>
          </a:solidFill>
          <a:ln w="26988">
            <a:solidFill>
              <a:srgbClr val="E7EAEF"/>
            </a:solidFill>
            <a:miter lim="800000"/>
            <a:headEnd/>
            <a:tailEnd/>
          </a:ln>
        </p:spPr>
        <p:txBody>
          <a:bodyPr/>
          <a:lstStyle/>
          <a:p>
            <a:endParaRPr lang="en-US"/>
          </a:p>
        </p:txBody>
      </p:sp>
      <p:sp>
        <p:nvSpPr>
          <p:cNvPr id="697359" name="Rectangle 15"/>
          <p:cNvSpPr>
            <a:spLocks noChangeArrowheads="1"/>
          </p:cNvSpPr>
          <p:nvPr/>
        </p:nvSpPr>
        <p:spPr bwMode="auto">
          <a:xfrm>
            <a:off x="1160463" y="2447925"/>
            <a:ext cx="3221037" cy="2611438"/>
          </a:xfrm>
          <a:prstGeom prst="rect">
            <a:avLst/>
          </a:prstGeom>
          <a:solidFill>
            <a:srgbClr val="E6E9EF"/>
          </a:solidFill>
          <a:ln w="14288">
            <a:solidFill>
              <a:srgbClr val="E6E9EF"/>
            </a:solidFill>
            <a:miter lim="800000"/>
            <a:headEnd/>
            <a:tailEnd/>
          </a:ln>
        </p:spPr>
        <p:txBody>
          <a:bodyPr/>
          <a:lstStyle/>
          <a:p>
            <a:endParaRPr lang="en-US"/>
          </a:p>
        </p:txBody>
      </p:sp>
      <p:sp>
        <p:nvSpPr>
          <p:cNvPr id="697360" name="Rectangle 16"/>
          <p:cNvSpPr>
            <a:spLocks noChangeArrowheads="1"/>
          </p:cNvSpPr>
          <p:nvPr/>
        </p:nvSpPr>
        <p:spPr bwMode="auto">
          <a:xfrm>
            <a:off x="5321300" y="2447925"/>
            <a:ext cx="3221038" cy="2611438"/>
          </a:xfrm>
          <a:prstGeom prst="rect">
            <a:avLst/>
          </a:prstGeom>
          <a:solidFill>
            <a:srgbClr val="F3F6F9"/>
          </a:solidFill>
          <a:ln w="152400">
            <a:solidFill>
              <a:srgbClr val="F3F6F9"/>
            </a:solidFill>
            <a:miter lim="800000"/>
            <a:headEnd/>
            <a:tailEnd/>
          </a:ln>
        </p:spPr>
        <p:txBody>
          <a:bodyPr/>
          <a:lstStyle/>
          <a:p>
            <a:endParaRPr lang="en-US"/>
          </a:p>
        </p:txBody>
      </p:sp>
      <p:sp>
        <p:nvSpPr>
          <p:cNvPr id="697361" name="Rectangle 17"/>
          <p:cNvSpPr>
            <a:spLocks noChangeArrowheads="1"/>
          </p:cNvSpPr>
          <p:nvPr/>
        </p:nvSpPr>
        <p:spPr bwMode="auto">
          <a:xfrm>
            <a:off x="5321300" y="2447925"/>
            <a:ext cx="3221038" cy="2611438"/>
          </a:xfrm>
          <a:prstGeom prst="rect">
            <a:avLst/>
          </a:prstGeom>
          <a:solidFill>
            <a:srgbClr val="F2F4F8"/>
          </a:solidFill>
          <a:ln w="138113">
            <a:solidFill>
              <a:srgbClr val="F2F4F8"/>
            </a:solidFill>
            <a:miter lim="800000"/>
            <a:headEnd/>
            <a:tailEnd/>
          </a:ln>
        </p:spPr>
        <p:txBody>
          <a:bodyPr/>
          <a:lstStyle/>
          <a:p>
            <a:endParaRPr lang="en-US"/>
          </a:p>
        </p:txBody>
      </p:sp>
      <p:sp>
        <p:nvSpPr>
          <p:cNvPr id="697362" name="Rectangle 18"/>
          <p:cNvSpPr>
            <a:spLocks noChangeArrowheads="1"/>
          </p:cNvSpPr>
          <p:nvPr/>
        </p:nvSpPr>
        <p:spPr bwMode="auto">
          <a:xfrm>
            <a:off x="5321300" y="2447925"/>
            <a:ext cx="3221038" cy="2611438"/>
          </a:xfrm>
          <a:prstGeom prst="rect">
            <a:avLst/>
          </a:prstGeom>
          <a:solidFill>
            <a:srgbClr val="F1F4F7"/>
          </a:solidFill>
          <a:ln w="123825">
            <a:solidFill>
              <a:srgbClr val="F1F4F7"/>
            </a:solidFill>
            <a:miter lim="800000"/>
            <a:headEnd/>
            <a:tailEnd/>
          </a:ln>
        </p:spPr>
        <p:txBody>
          <a:bodyPr/>
          <a:lstStyle/>
          <a:p>
            <a:endParaRPr lang="en-US"/>
          </a:p>
        </p:txBody>
      </p:sp>
      <p:sp>
        <p:nvSpPr>
          <p:cNvPr id="697363" name="Rectangle 19"/>
          <p:cNvSpPr>
            <a:spLocks noChangeArrowheads="1"/>
          </p:cNvSpPr>
          <p:nvPr/>
        </p:nvSpPr>
        <p:spPr bwMode="auto">
          <a:xfrm>
            <a:off x="5321300" y="2447925"/>
            <a:ext cx="3221038" cy="2611438"/>
          </a:xfrm>
          <a:prstGeom prst="rect">
            <a:avLst/>
          </a:prstGeom>
          <a:solidFill>
            <a:srgbClr val="F0F2F5"/>
          </a:solidFill>
          <a:ln w="111125">
            <a:solidFill>
              <a:srgbClr val="F0F2F5"/>
            </a:solidFill>
            <a:miter lim="800000"/>
            <a:headEnd/>
            <a:tailEnd/>
          </a:ln>
        </p:spPr>
        <p:txBody>
          <a:bodyPr/>
          <a:lstStyle/>
          <a:p>
            <a:endParaRPr lang="en-US"/>
          </a:p>
        </p:txBody>
      </p:sp>
      <p:sp>
        <p:nvSpPr>
          <p:cNvPr id="697364" name="Rectangle 20"/>
          <p:cNvSpPr>
            <a:spLocks noChangeArrowheads="1"/>
          </p:cNvSpPr>
          <p:nvPr/>
        </p:nvSpPr>
        <p:spPr bwMode="auto">
          <a:xfrm>
            <a:off x="5321300" y="2447925"/>
            <a:ext cx="3221038" cy="2611438"/>
          </a:xfrm>
          <a:prstGeom prst="rect">
            <a:avLst/>
          </a:prstGeom>
          <a:solidFill>
            <a:srgbClr val="EEF1F4"/>
          </a:solidFill>
          <a:ln w="96838">
            <a:solidFill>
              <a:srgbClr val="EEF1F4"/>
            </a:solidFill>
            <a:miter lim="800000"/>
            <a:headEnd/>
            <a:tailEnd/>
          </a:ln>
        </p:spPr>
        <p:txBody>
          <a:bodyPr/>
          <a:lstStyle/>
          <a:p>
            <a:endParaRPr lang="en-US"/>
          </a:p>
        </p:txBody>
      </p:sp>
      <p:sp>
        <p:nvSpPr>
          <p:cNvPr id="697365" name="Rectangle 21"/>
          <p:cNvSpPr>
            <a:spLocks noChangeArrowheads="1"/>
          </p:cNvSpPr>
          <p:nvPr/>
        </p:nvSpPr>
        <p:spPr bwMode="auto">
          <a:xfrm>
            <a:off x="5321300" y="2447925"/>
            <a:ext cx="3221038" cy="2611438"/>
          </a:xfrm>
          <a:prstGeom prst="rect">
            <a:avLst/>
          </a:prstGeom>
          <a:solidFill>
            <a:srgbClr val="EDEFF3"/>
          </a:solidFill>
          <a:ln w="82550">
            <a:solidFill>
              <a:srgbClr val="EDEFF3"/>
            </a:solidFill>
            <a:miter lim="800000"/>
            <a:headEnd/>
            <a:tailEnd/>
          </a:ln>
        </p:spPr>
        <p:txBody>
          <a:bodyPr/>
          <a:lstStyle/>
          <a:p>
            <a:endParaRPr lang="en-US"/>
          </a:p>
        </p:txBody>
      </p:sp>
      <p:sp>
        <p:nvSpPr>
          <p:cNvPr id="697366" name="Rectangle 22"/>
          <p:cNvSpPr>
            <a:spLocks noChangeArrowheads="1"/>
          </p:cNvSpPr>
          <p:nvPr/>
        </p:nvSpPr>
        <p:spPr bwMode="auto">
          <a:xfrm>
            <a:off x="5321300" y="2447925"/>
            <a:ext cx="3221038" cy="2611438"/>
          </a:xfrm>
          <a:prstGeom prst="rect">
            <a:avLst/>
          </a:prstGeom>
          <a:solidFill>
            <a:srgbClr val="EBEEF2"/>
          </a:solidFill>
          <a:ln w="69850">
            <a:solidFill>
              <a:srgbClr val="EBEEF2"/>
            </a:solidFill>
            <a:miter lim="800000"/>
            <a:headEnd/>
            <a:tailEnd/>
          </a:ln>
        </p:spPr>
        <p:txBody>
          <a:bodyPr/>
          <a:lstStyle/>
          <a:p>
            <a:endParaRPr lang="en-US"/>
          </a:p>
        </p:txBody>
      </p:sp>
      <p:sp>
        <p:nvSpPr>
          <p:cNvPr id="697367" name="Rectangle 23"/>
          <p:cNvSpPr>
            <a:spLocks noChangeArrowheads="1"/>
          </p:cNvSpPr>
          <p:nvPr/>
        </p:nvSpPr>
        <p:spPr bwMode="auto">
          <a:xfrm>
            <a:off x="5321300" y="2447925"/>
            <a:ext cx="3221038" cy="2611438"/>
          </a:xfrm>
          <a:prstGeom prst="rect">
            <a:avLst/>
          </a:prstGeom>
          <a:solidFill>
            <a:srgbClr val="EAECF1"/>
          </a:solidFill>
          <a:ln w="55563">
            <a:solidFill>
              <a:srgbClr val="EAECF1"/>
            </a:solidFill>
            <a:miter lim="800000"/>
            <a:headEnd/>
            <a:tailEnd/>
          </a:ln>
        </p:spPr>
        <p:txBody>
          <a:bodyPr/>
          <a:lstStyle/>
          <a:p>
            <a:endParaRPr lang="en-US"/>
          </a:p>
        </p:txBody>
      </p:sp>
      <p:sp>
        <p:nvSpPr>
          <p:cNvPr id="697368" name="Rectangle 24"/>
          <p:cNvSpPr>
            <a:spLocks noChangeArrowheads="1"/>
          </p:cNvSpPr>
          <p:nvPr/>
        </p:nvSpPr>
        <p:spPr bwMode="auto">
          <a:xfrm>
            <a:off x="5321300" y="2447925"/>
            <a:ext cx="3221038" cy="2611438"/>
          </a:xfrm>
          <a:prstGeom prst="rect">
            <a:avLst/>
          </a:prstGeom>
          <a:solidFill>
            <a:srgbClr val="E9EBF0"/>
          </a:solidFill>
          <a:ln w="41275">
            <a:solidFill>
              <a:srgbClr val="E9EBF0"/>
            </a:solidFill>
            <a:miter lim="800000"/>
            <a:headEnd/>
            <a:tailEnd/>
          </a:ln>
        </p:spPr>
        <p:txBody>
          <a:bodyPr/>
          <a:lstStyle/>
          <a:p>
            <a:endParaRPr lang="en-US"/>
          </a:p>
        </p:txBody>
      </p:sp>
      <p:sp>
        <p:nvSpPr>
          <p:cNvPr id="697369" name="Rectangle 25"/>
          <p:cNvSpPr>
            <a:spLocks noChangeArrowheads="1"/>
          </p:cNvSpPr>
          <p:nvPr/>
        </p:nvSpPr>
        <p:spPr bwMode="auto">
          <a:xfrm>
            <a:off x="5321300" y="2447925"/>
            <a:ext cx="3221038" cy="2611438"/>
          </a:xfrm>
          <a:prstGeom prst="rect">
            <a:avLst/>
          </a:prstGeom>
          <a:solidFill>
            <a:srgbClr val="E7EAEF"/>
          </a:solidFill>
          <a:ln w="26988">
            <a:solidFill>
              <a:srgbClr val="E7EAEF"/>
            </a:solidFill>
            <a:miter lim="800000"/>
            <a:headEnd/>
            <a:tailEnd/>
          </a:ln>
        </p:spPr>
        <p:txBody>
          <a:bodyPr/>
          <a:lstStyle/>
          <a:p>
            <a:endParaRPr lang="en-US"/>
          </a:p>
        </p:txBody>
      </p:sp>
      <p:sp>
        <p:nvSpPr>
          <p:cNvPr id="697370" name="Rectangle 26"/>
          <p:cNvSpPr>
            <a:spLocks noChangeArrowheads="1"/>
          </p:cNvSpPr>
          <p:nvPr/>
        </p:nvSpPr>
        <p:spPr bwMode="auto">
          <a:xfrm>
            <a:off x="5321300" y="2447925"/>
            <a:ext cx="3221038" cy="2611438"/>
          </a:xfrm>
          <a:prstGeom prst="rect">
            <a:avLst/>
          </a:prstGeom>
          <a:solidFill>
            <a:srgbClr val="E6E9EF"/>
          </a:solidFill>
          <a:ln w="14288">
            <a:solidFill>
              <a:srgbClr val="E6E9EF"/>
            </a:solidFill>
            <a:miter lim="800000"/>
            <a:headEnd/>
            <a:tailEnd/>
          </a:ln>
        </p:spPr>
        <p:txBody>
          <a:bodyPr/>
          <a:lstStyle/>
          <a:p>
            <a:endParaRPr lang="en-US"/>
          </a:p>
        </p:txBody>
      </p:sp>
      <p:sp>
        <p:nvSpPr>
          <p:cNvPr id="697371" name="Rectangle 27"/>
          <p:cNvSpPr>
            <a:spLocks noChangeArrowheads="1"/>
          </p:cNvSpPr>
          <p:nvPr/>
        </p:nvSpPr>
        <p:spPr bwMode="auto">
          <a:xfrm>
            <a:off x="1063625" y="2363788"/>
            <a:ext cx="3303588" cy="2668587"/>
          </a:xfrm>
          <a:prstGeom prst="rect">
            <a:avLst/>
          </a:prstGeom>
          <a:solidFill>
            <a:srgbClr val="FFFFFF"/>
          </a:solidFill>
          <a:ln w="9525">
            <a:noFill/>
            <a:miter lim="800000"/>
            <a:headEnd/>
            <a:tailEnd/>
          </a:ln>
        </p:spPr>
        <p:txBody>
          <a:bodyPr/>
          <a:lstStyle/>
          <a:p>
            <a:endParaRPr lang="en-US"/>
          </a:p>
        </p:txBody>
      </p:sp>
      <p:sp>
        <p:nvSpPr>
          <p:cNvPr id="697372" name="Rectangle 28"/>
          <p:cNvSpPr>
            <a:spLocks noChangeArrowheads="1"/>
          </p:cNvSpPr>
          <p:nvPr/>
        </p:nvSpPr>
        <p:spPr bwMode="auto">
          <a:xfrm>
            <a:off x="5210175" y="2363788"/>
            <a:ext cx="3305175" cy="2668587"/>
          </a:xfrm>
          <a:prstGeom prst="rect">
            <a:avLst/>
          </a:prstGeom>
          <a:solidFill>
            <a:srgbClr val="FFFFFF"/>
          </a:solidFill>
          <a:ln w="9525">
            <a:noFill/>
            <a:miter lim="800000"/>
            <a:headEnd/>
            <a:tailEnd/>
          </a:ln>
        </p:spPr>
        <p:txBody>
          <a:bodyPr/>
          <a:lstStyle/>
          <a:p>
            <a:endParaRPr lang="en-US"/>
          </a:p>
        </p:txBody>
      </p:sp>
      <p:sp>
        <p:nvSpPr>
          <p:cNvPr id="697373" name="Freeform 29"/>
          <p:cNvSpPr>
            <a:spLocks/>
          </p:cNvSpPr>
          <p:nvPr/>
        </p:nvSpPr>
        <p:spPr bwMode="auto">
          <a:xfrm>
            <a:off x="1063625" y="2363788"/>
            <a:ext cx="3303588" cy="2668587"/>
          </a:xfrm>
          <a:custGeom>
            <a:avLst/>
            <a:gdLst/>
            <a:ahLst/>
            <a:cxnLst>
              <a:cxn ang="0">
                <a:pos x="0" y="0"/>
              </a:cxn>
              <a:cxn ang="0">
                <a:pos x="0" y="1681"/>
              </a:cxn>
              <a:cxn ang="0">
                <a:pos x="2081" y="1681"/>
              </a:cxn>
            </a:cxnLst>
            <a:rect l="0" t="0" r="r" b="b"/>
            <a:pathLst>
              <a:path w="2081" h="1681">
                <a:moveTo>
                  <a:pt x="0" y="0"/>
                </a:moveTo>
                <a:lnTo>
                  <a:pt x="0" y="1681"/>
                </a:lnTo>
                <a:lnTo>
                  <a:pt x="2081" y="1681"/>
                </a:lnTo>
              </a:path>
            </a:pathLst>
          </a:custGeom>
          <a:noFill/>
          <a:ln w="14288">
            <a:solidFill>
              <a:srgbClr val="000000"/>
            </a:solidFill>
            <a:prstDash val="solid"/>
            <a:round/>
            <a:headEnd/>
            <a:tailEnd/>
          </a:ln>
        </p:spPr>
        <p:txBody>
          <a:bodyPr/>
          <a:lstStyle/>
          <a:p>
            <a:endParaRPr lang="en-US"/>
          </a:p>
        </p:txBody>
      </p:sp>
      <p:sp>
        <p:nvSpPr>
          <p:cNvPr id="697374" name="Freeform 30"/>
          <p:cNvSpPr>
            <a:spLocks/>
          </p:cNvSpPr>
          <p:nvPr/>
        </p:nvSpPr>
        <p:spPr bwMode="auto">
          <a:xfrm>
            <a:off x="5210175" y="2363788"/>
            <a:ext cx="3305175" cy="2668587"/>
          </a:xfrm>
          <a:custGeom>
            <a:avLst/>
            <a:gdLst/>
            <a:ahLst/>
            <a:cxnLst>
              <a:cxn ang="0">
                <a:pos x="0" y="0"/>
              </a:cxn>
              <a:cxn ang="0">
                <a:pos x="0" y="1681"/>
              </a:cxn>
              <a:cxn ang="0">
                <a:pos x="2082" y="1681"/>
              </a:cxn>
            </a:cxnLst>
            <a:rect l="0" t="0" r="r" b="b"/>
            <a:pathLst>
              <a:path w="2082" h="1681">
                <a:moveTo>
                  <a:pt x="0" y="0"/>
                </a:moveTo>
                <a:lnTo>
                  <a:pt x="0" y="1681"/>
                </a:lnTo>
                <a:lnTo>
                  <a:pt x="2082" y="1681"/>
                </a:lnTo>
              </a:path>
            </a:pathLst>
          </a:custGeom>
          <a:noFill/>
          <a:ln w="14288">
            <a:solidFill>
              <a:srgbClr val="000000"/>
            </a:solidFill>
            <a:prstDash val="solid"/>
            <a:round/>
            <a:headEnd/>
            <a:tailEnd/>
          </a:ln>
        </p:spPr>
        <p:txBody>
          <a:bodyPr/>
          <a:lstStyle/>
          <a:p>
            <a:endParaRPr lang="en-US"/>
          </a:p>
        </p:txBody>
      </p:sp>
      <p:sp>
        <p:nvSpPr>
          <p:cNvPr id="697375" name="Rectangle 31"/>
          <p:cNvSpPr>
            <a:spLocks noChangeArrowheads="1"/>
          </p:cNvSpPr>
          <p:nvPr/>
        </p:nvSpPr>
        <p:spPr bwMode="auto">
          <a:xfrm>
            <a:off x="3771900" y="5080000"/>
            <a:ext cx="619125" cy="182563"/>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Quantity</a:t>
            </a:r>
            <a:endParaRPr lang="en-US" sz="2400" u="none">
              <a:latin typeface="Times New Roman" pitchFamily="18" charset="0"/>
            </a:endParaRPr>
          </a:p>
        </p:txBody>
      </p:sp>
      <p:sp>
        <p:nvSpPr>
          <p:cNvPr id="697376" name="Rectangle 32"/>
          <p:cNvSpPr>
            <a:spLocks noChangeArrowheads="1"/>
          </p:cNvSpPr>
          <p:nvPr/>
        </p:nvSpPr>
        <p:spPr bwMode="auto">
          <a:xfrm>
            <a:off x="931863" y="5084763"/>
            <a:ext cx="84137" cy="182562"/>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0</a:t>
            </a:r>
            <a:endParaRPr lang="en-US" sz="2400" u="none">
              <a:latin typeface="Times New Roman" pitchFamily="18" charset="0"/>
            </a:endParaRPr>
          </a:p>
        </p:txBody>
      </p:sp>
      <p:sp>
        <p:nvSpPr>
          <p:cNvPr id="697377" name="Rectangle 33"/>
          <p:cNvSpPr>
            <a:spLocks noChangeArrowheads="1"/>
          </p:cNvSpPr>
          <p:nvPr/>
        </p:nvSpPr>
        <p:spPr bwMode="auto">
          <a:xfrm>
            <a:off x="655638" y="2354263"/>
            <a:ext cx="371475" cy="182562"/>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Price</a:t>
            </a:r>
            <a:endParaRPr lang="en-US" sz="2400" u="none">
              <a:latin typeface="Times New Roman" pitchFamily="18" charset="0"/>
            </a:endParaRPr>
          </a:p>
        </p:txBody>
      </p:sp>
      <p:grpSp>
        <p:nvGrpSpPr>
          <p:cNvPr id="2" name="Group 34"/>
          <p:cNvGrpSpPr>
            <a:grpSpLocks/>
          </p:cNvGrpSpPr>
          <p:nvPr/>
        </p:nvGrpSpPr>
        <p:grpSpPr bwMode="auto">
          <a:xfrm>
            <a:off x="1243013" y="3184525"/>
            <a:ext cx="2784475" cy="1495425"/>
            <a:chOff x="980" y="2006"/>
            <a:chExt cx="1754" cy="942"/>
          </a:xfrm>
        </p:grpSpPr>
        <p:sp>
          <p:nvSpPr>
            <p:cNvPr id="697379" name="Line 35"/>
            <p:cNvSpPr>
              <a:spLocks noChangeShapeType="1"/>
            </p:cNvSpPr>
            <p:nvPr/>
          </p:nvSpPr>
          <p:spPr bwMode="auto">
            <a:xfrm>
              <a:off x="980" y="2006"/>
              <a:ext cx="1358" cy="866"/>
            </a:xfrm>
            <a:prstGeom prst="line">
              <a:avLst/>
            </a:prstGeom>
            <a:noFill/>
            <a:ln w="41275">
              <a:solidFill>
                <a:srgbClr val="003F95"/>
              </a:solidFill>
              <a:round/>
              <a:headEnd/>
              <a:tailEnd/>
            </a:ln>
          </p:spPr>
          <p:txBody>
            <a:bodyPr/>
            <a:lstStyle/>
            <a:p>
              <a:endParaRPr lang="en-US"/>
            </a:p>
          </p:txBody>
        </p:sp>
        <p:sp>
          <p:nvSpPr>
            <p:cNvPr id="697380" name="Rectangle 36"/>
            <p:cNvSpPr>
              <a:spLocks noChangeArrowheads="1"/>
            </p:cNvSpPr>
            <p:nvPr/>
          </p:nvSpPr>
          <p:spPr bwMode="auto">
            <a:xfrm>
              <a:off x="2373" y="2833"/>
              <a:ext cx="361"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Demand</a:t>
              </a:r>
              <a:endParaRPr lang="en-US" sz="2400" u="none">
                <a:latin typeface="Times New Roman" pitchFamily="18" charset="0"/>
              </a:endParaRPr>
            </a:p>
          </p:txBody>
        </p:sp>
      </p:grpSp>
      <p:sp>
        <p:nvSpPr>
          <p:cNvPr id="697381" name="Rectangle 37"/>
          <p:cNvSpPr>
            <a:spLocks noChangeArrowheads="1"/>
          </p:cNvSpPr>
          <p:nvPr/>
        </p:nvSpPr>
        <p:spPr bwMode="auto">
          <a:xfrm>
            <a:off x="1419225" y="2028825"/>
            <a:ext cx="2713038" cy="182563"/>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(a) Monopolistically Competitive Firm</a:t>
            </a:r>
            <a:endParaRPr lang="en-US" sz="2400" u="none">
              <a:latin typeface="Times New Roman" pitchFamily="18" charset="0"/>
            </a:endParaRPr>
          </a:p>
        </p:txBody>
      </p:sp>
      <p:sp>
        <p:nvSpPr>
          <p:cNvPr id="697382" name="Rectangle 38"/>
          <p:cNvSpPr>
            <a:spLocks noChangeArrowheads="1"/>
          </p:cNvSpPr>
          <p:nvPr/>
        </p:nvSpPr>
        <p:spPr bwMode="auto">
          <a:xfrm>
            <a:off x="7913688" y="5080000"/>
            <a:ext cx="619125" cy="182563"/>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Quantity</a:t>
            </a:r>
            <a:endParaRPr lang="en-US" sz="2400" u="none">
              <a:latin typeface="Times New Roman" pitchFamily="18" charset="0"/>
            </a:endParaRPr>
          </a:p>
        </p:txBody>
      </p:sp>
      <p:sp>
        <p:nvSpPr>
          <p:cNvPr id="697383" name="Rectangle 39"/>
          <p:cNvSpPr>
            <a:spLocks noChangeArrowheads="1"/>
          </p:cNvSpPr>
          <p:nvPr/>
        </p:nvSpPr>
        <p:spPr bwMode="auto">
          <a:xfrm>
            <a:off x="5076825" y="5084763"/>
            <a:ext cx="84138" cy="182562"/>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0</a:t>
            </a:r>
            <a:endParaRPr lang="en-US" sz="2400" u="none">
              <a:latin typeface="Times New Roman" pitchFamily="18" charset="0"/>
            </a:endParaRPr>
          </a:p>
        </p:txBody>
      </p:sp>
      <p:sp>
        <p:nvSpPr>
          <p:cNvPr id="697384" name="Rectangle 40"/>
          <p:cNvSpPr>
            <a:spLocks noChangeArrowheads="1"/>
          </p:cNvSpPr>
          <p:nvPr/>
        </p:nvSpPr>
        <p:spPr bwMode="auto">
          <a:xfrm>
            <a:off x="4797425" y="2354263"/>
            <a:ext cx="371475" cy="182562"/>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Price</a:t>
            </a:r>
            <a:endParaRPr lang="en-US" sz="2400" u="none">
              <a:latin typeface="Times New Roman" pitchFamily="18" charset="0"/>
            </a:endParaRPr>
          </a:p>
        </p:txBody>
      </p:sp>
      <p:grpSp>
        <p:nvGrpSpPr>
          <p:cNvPr id="3" name="Group 41"/>
          <p:cNvGrpSpPr>
            <a:grpSpLocks/>
          </p:cNvGrpSpPr>
          <p:nvPr/>
        </p:nvGrpSpPr>
        <p:grpSpPr bwMode="auto">
          <a:xfrm>
            <a:off x="4664075" y="3678238"/>
            <a:ext cx="3802063" cy="550862"/>
            <a:chOff x="3135" y="2317"/>
            <a:chExt cx="2395" cy="347"/>
          </a:xfrm>
        </p:grpSpPr>
        <p:sp>
          <p:nvSpPr>
            <p:cNvPr id="697386" name="Line 42"/>
            <p:cNvSpPr>
              <a:spLocks noChangeShapeType="1"/>
            </p:cNvSpPr>
            <p:nvPr/>
          </p:nvSpPr>
          <p:spPr bwMode="auto">
            <a:xfrm>
              <a:off x="3479" y="2365"/>
              <a:ext cx="1681" cy="1"/>
            </a:xfrm>
            <a:prstGeom prst="line">
              <a:avLst/>
            </a:prstGeom>
            <a:noFill/>
            <a:ln w="41275">
              <a:solidFill>
                <a:srgbClr val="AD0D1B"/>
              </a:solidFill>
              <a:round/>
              <a:headEnd/>
              <a:tailEnd/>
            </a:ln>
          </p:spPr>
          <p:txBody>
            <a:bodyPr/>
            <a:lstStyle/>
            <a:p>
              <a:endParaRPr lang="en-US"/>
            </a:p>
          </p:txBody>
        </p:sp>
        <p:sp>
          <p:nvSpPr>
            <p:cNvPr id="697387" name="Rectangle 43"/>
            <p:cNvSpPr>
              <a:spLocks noChangeArrowheads="1"/>
            </p:cNvSpPr>
            <p:nvPr/>
          </p:nvSpPr>
          <p:spPr bwMode="auto">
            <a:xfrm>
              <a:off x="3135" y="2317"/>
              <a:ext cx="91"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P </a:t>
              </a:r>
              <a:endParaRPr lang="en-US" sz="2400" u="none">
                <a:latin typeface="Times New Roman" pitchFamily="18" charset="0"/>
              </a:endParaRPr>
            </a:p>
          </p:txBody>
        </p:sp>
        <p:sp>
          <p:nvSpPr>
            <p:cNvPr id="697388" name="Rectangle 44"/>
            <p:cNvSpPr>
              <a:spLocks noChangeArrowheads="1"/>
            </p:cNvSpPr>
            <p:nvPr/>
          </p:nvSpPr>
          <p:spPr bwMode="auto">
            <a:xfrm>
              <a:off x="3222" y="2317"/>
              <a:ext cx="83"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 </a:t>
              </a:r>
              <a:endParaRPr lang="en-US" sz="2400" u="none">
                <a:latin typeface="Times New Roman" pitchFamily="18" charset="0"/>
              </a:endParaRPr>
            </a:p>
          </p:txBody>
        </p:sp>
        <p:sp>
          <p:nvSpPr>
            <p:cNvPr id="697389" name="Rectangle 45"/>
            <p:cNvSpPr>
              <a:spLocks noChangeArrowheads="1"/>
            </p:cNvSpPr>
            <p:nvPr/>
          </p:nvSpPr>
          <p:spPr bwMode="auto">
            <a:xfrm>
              <a:off x="3303" y="2317"/>
              <a:ext cx="149"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MC</a:t>
              </a:r>
              <a:endParaRPr lang="en-US" sz="2400" u="none">
                <a:latin typeface="Times New Roman" pitchFamily="18" charset="0"/>
              </a:endParaRPr>
            </a:p>
          </p:txBody>
        </p:sp>
        <p:sp>
          <p:nvSpPr>
            <p:cNvPr id="697390" name="Rectangle 46"/>
            <p:cNvSpPr>
              <a:spLocks noChangeArrowheads="1"/>
            </p:cNvSpPr>
            <p:nvPr/>
          </p:nvSpPr>
          <p:spPr bwMode="auto">
            <a:xfrm>
              <a:off x="5179" y="2317"/>
              <a:ext cx="91"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P </a:t>
              </a:r>
              <a:endParaRPr lang="en-US" sz="2400" u="none">
                <a:latin typeface="Times New Roman" pitchFamily="18" charset="0"/>
              </a:endParaRPr>
            </a:p>
          </p:txBody>
        </p:sp>
        <p:sp>
          <p:nvSpPr>
            <p:cNvPr id="697391" name="Rectangle 47"/>
            <p:cNvSpPr>
              <a:spLocks noChangeArrowheads="1"/>
            </p:cNvSpPr>
            <p:nvPr/>
          </p:nvSpPr>
          <p:spPr bwMode="auto">
            <a:xfrm>
              <a:off x="5266" y="2317"/>
              <a:ext cx="83"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 </a:t>
              </a:r>
              <a:endParaRPr lang="en-US" sz="2400" u="none">
                <a:latin typeface="Times New Roman" pitchFamily="18" charset="0"/>
              </a:endParaRPr>
            </a:p>
          </p:txBody>
        </p:sp>
        <p:sp>
          <p:nvSpPr>
            <p:cNvPr id="697392" name="Rectangle 48"/>
            <p:cNvSpPr>
              <a:spLocks noChangeArrowheads="1"/>
            </p:cNvSpPr>
            <p:nvPr/>
          </p:nvSpPr>
          <p:spPr bwMode="auto">
            <a:xfrm>
              <a:off x="5347" y="2317"/>
              <a:ext cx="149"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MR</a:t>
              </a:r>
              <a:endParaRPr lang="en-US" sz="2400" u="none">
                <a:latin typeface="Times New Roman" pitchFamily="18" charset="0"/>
              </a:endParaRPr>
            </a:p>
          </p:txBody>
        </p:sp>
        <p:sp>
          <p:nvSpPr>
            <p:cNvPr id="697393" name="Rectangle 49"/>
            <p:cNvSpPr>
              <a:spLocks noChangeArrowheads="1"/>
            </p:cNvSpPr>
            <p:nvPr/>
          </p:nvSpPr>
          <p:spPr bwMode="auto">
            <a:xfrm>
              <a:off x="5153" y="2433"/>
              <a:ext cx="377"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(demand</a:t>
              </a:r>
              <a:endParaRPr lang="en-US" sz="2400" u="none">
                <a:latin typeface="Times New Roman" pitchFamily="18" charset="0"/>
              </a:endParaRPr>
            </a:p>
          </p:txBody>
        </p:sp>
        <p:sp>
          <p:nvSpPr>
            <p:cNvPr id="697394" name="Rectangle 50"/>
            <p:cNvSpPr>
              <a:spLocks noChangeArrowheads="1"/>
            </p:cNvSpPr>
            <p:nvPr/>
          </p:nvSpPr>
          <p:spPr bwMode="auto">
            <a:xfrm>
              <a:off x="5208" y="2549"/>
              <a:ext cx="266"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curve)</a:t>
              </a:r>
              <a:endParaRPr lang="en-US" sz="2400" u="none">
                <a:latin typeface="Times New Roman" pitchFamily="18" charset="0"/>
              </a:endParaRPr>
            </a:p>
          </p:txBody>
        </p:sp>
      </p:grpSp>
      <p:sp>
        <p:nvSpPr>
          <p:cNvPr id="697395" name="Rectangle 51"/>
          <p:cNvSpPr>
            <a:spLocks noChangeArrowheads="1"/>
          </p:cNvSpPr>
          <p:nvPr/>
        </p:nvSpPr>
        <p:spPr bwMode="auto">
          <a:xfrm>
            <a:off x="5816600" y="2028825"/>
            <a:ext cx="2166938" cy="182563"/>
          </a:xfrm>
          <a:prstGeom prst="rect">
            <a:avLst/>
          </a:prstGeom>
          <a:noFill/>
          <a:ln w="9525">
            <a:noFill/>
            <a:miter lim="800000"/>
            <a:headEnd/>
            <a:tailEnd/>
          </a:ln>
        </p:spPr>
        <p:txBody>
          <a:bodyPr wrap="none" lIns="0" tIns="0" rIns="0" bIns="0">
            <a:spAutoFit/>
          </a:bodyPr>
          <a:lstStyle/>
          <a:p>
            <a:pPr eaLnBrk="0" hangingPunct="0"/>
            <a:r>
              <a:rPr lang="en-US" sz="1200" b="1" u="none">
                <a:solidFill>
                  <a:srgbClr val="000000"/>
                </a:solidFill>
              </a:rPr>
              <a:t>(b) Perfectly Competitive Firm</a:t>
            </a:r>
            <a:endParaRPr lang="en-US" sz="2400" u="none">
              <a:latin typeface="Times New Roman" pitchFamily="18" charset="0"/>
            </a:endParaRPr>
          </a:p>
        </p:txBody>
      </p:sp>
      <p:grpSp>
        <p:nvGrpSpPr>
          <p:cNvPr id="4" name="Group 52"/>
          <p:cNvGrpSpPr>
            <a:grpSpLocks/>
          </p:cNvGrpSpPr>
          <p:nvPr/>
        </p:nvGrpSpPr>
        <p:grpSpPr bwMode="auto">
          <a:xfrm>
            <a:off x="5486400" y="2814638"/>
            <a:ext cx="2382838" cy="1703387"/>
            <a:chOff x="3653" y="1773"/>
            <a:chExt cx="1501" cy="1073"/>
          </a:xfrm>
        </p:grpSpPr>
        <p:sp>
          <p:nvSpPr>
            <p:cNvPr id="697397" name="Line 53"/>
            <p:cNvSpPr>
              <a:spLocks noChangeShapeType="1"/>
            </p:cNvSpPr>
            <p:nvPr/>
          </p:nvSpPr>
          <p:spPr bwMode="auto">
            <a:xfrm flipH="1">
              <a:off x="3653" y="1875"/>
              <a:ext cx="1420" cy="971"/>
            </a:xfrm>
            <a:prstGeom prst="line">
              <a:avLst/>
            </a:prstGeom>
            <a:noFill/>
            <a:ln w="41275">
              <a:solidFill>
                <a:srgbClr val="AD0D1B"/>
              </a:solidFill>
              <a:round/>
              <a:headEnd/>
              <a:tailEnd/>
            </a:ln>
          </p:spPr>
          <p:txBody>
            <a:bodyPr/>
            <a:lstStyle/>
            <a:p>
              <a:endParaRPr lang="en-US"/>
            </a:p>
          </p:txBody>
        </p:sp>
        <p:sp>
          <p:nvSpPr>
            <p:cNvPr id="697398" name="Rectangle 54"/>
            <p:cNvSpPr>
              <a:spLocks noChangeArrowheads="1"/>
            </p:cNvSpPr>
            <p:nvPr/>
          </p:nvSpPr>
          <p:spPr bwMode="auto">
            <a:xfrm>
              <a:off x="5005" y="1773"/>
              <a:ext cx="149"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MC</a:t>
              </a:r>
              <a:endParaRPr lang="en-US" sz="2400" u="none">
                <a:latin typeface="Times New Roman" pitchFamily="18" charset="0"/>
              </a:endParaRPr>
            </a:p>
          </p:txBody>
        </p:sp>
      </p:grpSp>
      <p:grpSp>
        <p:nvGrpSpPr>
          <p:cNvPr id="5" name="Group 55"/>
          <p:cNvGrpSpPr>
            <a:grpSpLocks/>
          </p:cNvGrpSpPr>
          <p:nvPr/>
        </p:nvGrpSpPr>
        <p:grpSpPr bwMode="auto">
          <a:xfrm>
            <a:off x="5459413" y="2878138"/>
            <a:ext cx="2955925" cy="876300"/>
            <a:chOff x="3636" y="1813"/>
            <a:chExt cx="1862" cy="552"/>
          </a:xfrm>
        </p:grpSpPr>
        <p:sp>
          <p:nvSpPr>
            <p:cNvPr id="697400" name="Freeform 56"/>
            <p:cNvSpPr>
              <a:spLocks/>
            </p:cNvSpPr>
            <p:nvPr/>
          </p:nvSpPr>
          <p:spPr bwMode="auto">
            <a:xfrm>
              <a:off x="3636" y="1813"/>
              <a:ext cx="1716" cy="552"/>
            </a:xfrm>
            <a:custGeom>
              <a:avLst/>
              <a:gdLst/>
              <a:ahLst/>
              <a:cxnLst>
                <a:cxn ang="0">
                  <a:pos x="0" y="0"/>
                </a:cxn>
                <a:cxn ang="0">
                  <a:pos x="82" y="63"/>
                </a:cxn>
                <a:cxn ang="0">
                  <a:pos x="197" y="15"/>
                </a:cxn>
              </a:cxnLst>
              <a:rect l="0" t="0" r="r" b="b"/>
              <a:pathLst>
                <a:path w="197" h="63">
                  <a:moveTo>
                    <a:pt x="0" y="0"/>
                  </a:moveTo>
                  <a:cubicBezTo>
                    <a:pt x="0" y="0"/>
                    <a:pt x="21" y="63"/>
                    <a:pt x="82" y="63"/>
                  </a:cubicBezTo>
                  <a:cubicBezTo>
                    <a:pt x="126" y="63"/>
                    <a:pt x="186" y="24"/>
                    <a:pt x="197" y="15"/>
                  </a:cubicBezTo>
                </a:path>
              </a:pathLst>
            </a:custGeom>
            <a:noFill/>
            <a:ln w="41275">
              <a:solidFill>
                <a:srgbClr val="003F95"/>
              </a:solidFill>
              <a:prstDash val="solid"/>
              <a:round/>
              <a:headEnd/>
              <a:tailEnd/>
            </a:ln>
          </p:spPr>
          <p:txBody>
            <a:bodyPr/>
            <a:lstStyle/>
            <a:p>
              <a:endParaRPr lang="en-US"/>
            </a:p>
          </p:txBody>
        </p:sp>
        <p:sp>
          <p:nvSpPr>
            <p:cNvPr id="697401" name="Rectangle 57"/>
            <p:cNvSpPr>
              <a:spLocks noChangeArrowheads="1"/>
            </p:cNvSpPr>
            <p:nvPr/>
          </p:nvSpPr>
          <p:spPr bwMode="auto">
            <a:xfrm>
              <a:off x="5306" y="1843"/>
              <a:ext cx="192"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ATC</a:t>
              </a:r>
              <a:endParaRPr lang="en-US" sz="2400" u="none">
                <a:latin typeface="Times New Roman" pitchFamily="18" charset="0"/>
              </a:endParaRPr>
            </a:p>
          </p:txBody>
        </p:sp>
      </p:grpSp>
      <p:grpSp>
        <p:nvGrpSpPr>
          <p:cNvPr id="6" name="Group 58"/>
          <p:cNvGrpSpPr>
            <a:grpSpLocks/>
          </p:cNvGrpSpPr>
          <p:nvPr/>
        </p:nvGrpSpPr>
        <p:grpSpPr bwMode="auto">
          <a:xfrm>
            <a:off x="1339850" y="2809875"/>
            <a:ext cx="2384425" cy="1693863"/>
            <a:chOff x="1041" y="1770"/>
            <a:chExt cx="1502" cy="1067"/>
          </a:xfrm>
        </p:grpSpPr>
        <p:sp>
          <p:nvSpPr>
            <p:cNvPr id="697403" name="Line 59"/>
            <p:cNvSpPr>
              <a:spLocks noChangeShapeType="1"/>
            </p:cNvSpPr>
            <p:nvPr/>
          </p:nvSpPr>
          <p:spPr bwMode="auto">
            <a:xfrm flipH="1">
              <a:off x="1041" y="1875"/>
              <a:ext cx="1411" cy="962"/>
            </a:xfrm>
            <a:prstGeom prst="line">
              <a:avLst/>
            </a:prstGeom>
            <a:noFill/>
            <a:ln w="41275">
              <a:solidFill>
                <a:srgbClr val="AD0D1B"/>
              </a:solidFill>
              <a:round/>
              <a:headEnd/>
              <a:tailEnd/>
            </a:ln>
          </p:spPr>
          <p:txBody>
            <a:bodyPr/>
            <a:lstStyle/>
            <a:p>
              <a:endParaRPr lang="en-US"/>
            </a:p>
          </p:txBody>
        </p:sp>
        <p:sp>
          <p:nvSpPr>
            <p:cNvPr id="697404" name="Rectangle 60"/>
            <p:cNvSpPr>
              <a:spLocks noChangeArrowheads="1"/>
            </p:cNvSpPr>
            <p:nvPr/>
          </p:nvSpPr>
          <p:spPr bwMode="auto">
            <a:xfrm>
              <a:off x="2394" y="1770"/>
              <a:ext cx="149"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MC</a:t>
              </a:r>
              <a:endParaRPr lang="en-US" sz="2400" u="none">
                <a:latin typeface="Times New Roman" pitchFamily="18" charset="0"/>
              </a:endParaRPr>
            </a:p>
          </p:txBody>
        </p:sp>
      </p:grpSp>
      <p:grpSp>
        <p:nvGrpSpPr>
          <p:cNvPr id="7" name="Group 61"/>
          <p:cNvGrpSpPr>
            <a:grpSpLocks/>
          </p:cNvGrpSpPr>
          <p:nvPr/>
        </p:nvGrpSpPr>
        <p:grpSpPr bwMode="auto">
          <a:xfrm>
            <a:off x="1311275" y="2865438"/>
            <a:ext cx="2963863" cy="889000"/>
            <a:chOff x="1023" y="1805"/>
            <a:chExt cx="1867" cy="560"/>
          </a:xfrm>
        </p:grpSpPr>
        <p:sp>
          <p:nvSpPr>
            <p:cNvPr id="697406" name="Freeform 62"/>
            <p:cNvSpPr>
              <a:spLocks/>
            </p:cNvSpPr>
            <p:nvPr/>
          </p:nvSpPr>
          <p:spPr bwMode="auto">
            <a:xfrm>
              <a:off x="1023" y="1805"/>
              <a:ext cx="1707" cy="560"/>
            </a:xfrm>
            <a:custGeom>
              <a:avLst/>
              <a:gdLst/>
              <a:ahLst/>
              <a:cxnLst>
                <a:cxn ang="0">
                  <a:pos x="0" y="0"/>
                </a:cxn>
                <a:cxn ang="0">
                  <a:pos x="82" y="63"/>
                </a:cxn>
                <a:cxn ang="0">
                  <a:pos x="196" y="16"/>
                </a:cxn>
              </a:cxnLst>
              <a:rect l="0" t="0" r="r" b="b"/>
              <a:pathLst>
                <a:path w="196" h="64">
                  <a:moveTo>
                    <a:pt x="0" y="0"/>
                  </a:moveTo>
                  <a:cubicBezTo>
                    <a:pt x="0" y="0"/>
                    <a:pt x="21" y="63"/>
                    <a:pt x="82" y="63"/>
                  </a:cubicBezTo>
                  <a:cubicBezTo>
                    <a:pt x="126" y="64"/>
                    <a:pt x="185" y="24"/>
                    <a:pt x="196" y="16"/>
                  </a:cubicBezTo>
                </a:path>
              </a:pathLst>
            </a:custGeom>
            <a:noFill/>
            <a:ln w="41275">
              <a:solidFill>
                <a:srgbClr val="003F95"/>
              </a:solidFill>
              <a:prstDash val="solid"/>
              <a:round/>
              <a:headEnd/>
              <a:tailEnd/>
            </a:ln>
          </p:spPr>
          <p:txBody>
            <a:bodyPr/>
            <a:lstStyle/>
            <a:p>
              <a:endParaRPr lang="en-US"/>
            </a:p>
          </p:txBody>
        </p:sp>
        <p:sp>
          <p:nvSpPr>
            <p:cNvPr id="697407" name="Rectangle 63"/>
            <p:cNvSpPr>
              <a:spLocks noChangeArrowheads="1"/>
            </p:cNvSpPr>
            <p:nvPr/>
          </p:nvSpPr>
          <p:spPr bwMode="auto">
            <a:xfrm>
              <a:off x="2698" y="1837"/>
              <a:ext cx="192"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ATC</a:t>
              </a:r>
              <a:endParaRPr lang="en-US" sz="2400" u="none">
                <a:latin typeface="Times New Roman" pitchFamily="18" charset="0"/>
              </a:endParaRPr>
            </a:p>
          </p:txBody>
        </p:sp>
      </p:grpSp>
      <p:grpSp>
        <p:nvGrpSpPr>
          <p:cNvPr id="8" name="Group 64"/>
          <p:cNvGrpSpPr>
            <a:grpSpLocks/>
          </p:cNvGrpSpPr>
          <p:nvPr/>
        </p:nvGrpSpPr>
        <p:grpSpPr bwMode="auto">
          <a:xfrm>
            <a:off x="1270000" y="3336925"/>
            <a:ext cx="1139825" cy="1277938"/>
            <a:chOff x="997" y="2102"/>
            <a:chExt cx="718" cy="805"/>
          </a:xfrm>
        </p:grpSpPr>
        <p:sp>
          <p:nvSpPr>
            <p:cNvPr id="697409" name="Line 65"/>
            <p:cNvSpPr>
              <a:spLocks noChangeShapeType="1"/>
            </p:cNvSpPr>
            <p:nvPr/>
          </p:nvSpPr>
          <p:spPr bwMode="auto">
            <a:xfrm>
              <a:off x="997" y="2102"/>
              <a:ext cx="531" cy="718"/>
            </a:xfrm>
            <a:prstGeom prst="line">
              <a:avLst/>
            </a:prstGeom>
            <a:noFill/>
            <a:ln w="41275">
              <a:solidFill>
                <a:srgbClr val="AD0D1B"/>
              </a:solidFill>
              <a:round/>
              <a:headEnd/>
              <a:tailEnd/>
            </a:ln>
          </p:spPr>
          <p:txBody>
            <a:bodyPr/>
            <a:lstStyle/>
            <a:p>
              <a:endParaRPr lang="en-US"/>
            </a:p>
          </p:txBody>
        </p:sp>
        <p:sp>
          <p:nvSpPr>
            <p:cNvPr id="697410" name="Rectangle 66"/>
            <p:cNvSpPr>
              <a:spLocks noChangeArrowheads="1"/>
            </p:cNvSpPr>
            <p:nvPr/>
          </p:nvSpPr>
          <p:spPr bwMode="auto">
            <a:xfrm>
              <a:off x="1566" y="2792"/>
              <a:ext cx="149"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MR</a:t>
              </a:r>
              <a:endParaRPr lang="en-US" sz="2400" u="none">
                <a:latin typeface="Times New Roman" pitchFamily="18" charset="0"/>
              </a:endParaRPr>
            </a:p>
          </p:txBody>
        </p:sp>
      </p:grpSp>
      <p:grpSp>
        <p:nvGrpSpPr>
          <p:cNvPr id="9" name="Group 67"/>
          <p:cNvGrpSpPr>
            <a:grpSpLocks/>
          </p:cNvGrpSpPr>
          <p:nvPr/>
        </p:nvGrpSpPr>
        <p:grpSpPr bwMode="auto">
          <a:xfrm>
            <a:off x="2314575" y="3698875"/>
            <a:ext cx="541338" cy="1752600"/>
            <a:chOff x="1655" y="2330"/>
            <a:chExt cx="341" cy="1104"/>
          </a:xfrm>
        </p:grpSpPr>
        <p:sp>
          <p:nvSpPr>
            <p:cNvPr id="697412" name="Line 68"/>
            <p:cNvSpPr>
              <a:spLocks noChangeShapeType="1"/>
            </p:cNvSpPr>
            <p:nvPr/>
          </p:nvSpPr>
          <p:spPr bwMode="auto">
            <a:xfrm>
              <a:off x="1737" y="2365"/>
              <a:ext cx="1" cy="805"/>
            </a:xfrm>
            <a:prstGeom prst="line">
              <a:avLst/>
            </a:prstGeom>
            <a:noFill/>
            <a:ln w="14288">
              <a:solidFill>
                <a:schemeClr val="tx1"/>
              </a:solidFill>
              <a:prstDash val="sysDot"/>
              <a:round/>
              <a:headEnd/>
              <a:tailEnd/>
            </a:ln>
          </p:spPr>
          <p:txBody>
            <a:bodyPr/>
            <a:lstStyle/>
            <a:p>
              <a:endParaRPr lang="en-US"/>
            </a:p>
          </p:txBody>
        </p:sp>
        <p:sp>
          <p:nvSpPr>
            <p:cNvPr id="697413" name="Oval 69"/>
            <p:cNvSpPr>
              <a:spLocks noChangeArrowheads="1"/>
            </p:cNvSpPr>
            <p:nvPr/>
          </p:nvSpPr>
          <p:spPr bwMode="auto">
            <a:xfrm>
              <a:off x="1711" y="2330"/>
              <a:ext cx="61" cy="61"/>
            </a:xfrm>
            <a:prstGeom prst="ellipse">
              <a:avLst/>
            </a:prstGeom>
            <a:solidFill>
              <a:srgbClr val="000000"/>
            </a:solidFill>
            <a:ln w="9525">
              <a:noFill/>
              <a:round/>
              <a:headEnd/>
              <a:tailEnd/>
            </a:ln>
          </p:spPr>
          <p:txBody>
            <a:bodyPr/>
            <a:lstStyle/>
            <a:p>
              <a:endParaRPr lang="en-US"/>
            </a:p>
          </p:txBody>
        </p:sp>
        <p:sp>
          <p:nvSpPr>
            <p:cNvPr id="697414" name="Rectangle 70"/>
            <p:cNvSpPr>
              <a:spLocks noChangeArrowheads="1"/>
            </p:cNvSpPr>
            <p:nvPr/>
          </p:nvSpPr>
          <p:spPr bwMode="auto">
            <a:xfrm>
              <a:off x="1655" y="3203"/>
              <a:ext cx="341"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Efficient</a:t>
              </a:r>
              <a:endParaRPr lang="en-US" sz="2400" u="none">
                <a:latin typeface="Times New Roman" pitchFamily="18" charset="0"/>
              </a:endParaRPr>
            </a:p>
          </p:txBody>
        </p:sp>
        <p:sp>
          <p:nvSpPr>
            <p:cNvPr id="697415" name="Rectangle 71"/>
            <p:cNvSpPr>
              <a:spLocks noChangeArrowheads="1"/>
            </p:cNvSpPr>
            <p:nvPr/>
          </p:nvSpPr>
          <p:spPr bwMode="auto">
            <a:xfrm>
              <a:off x="1655" y="3319"/>
              <a:ext cx="223"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scale</a:t>
              </a:r>
              <a:endParaRPr lang="en-US" sz="2400" u="none">
                <a:latin typeface="Times New Roman" pitchFamily="18" charset="0"/>
              </a:endParaRPr>
            </a:p>
          </p:txBody>
        </p:sp>
      </p:grpSp>
      <p:grpSp>
        <p:nvGrpSpPr>
          <p:cNvPr id="10" name="Group 72"/>
          <p:cNvGrpSpPr>
            <a:grpSpLocks/>
          </p:cNvGrpSpPr>
          <p:nvPr/>
        </p:nvGrpSpPr>
        <p:grpSpPr bwMode="auto">
          <a:xfrm>
            <a:off x="917575" y="3508375"/>
            <a:ext cx="1169988" cy="1943100"/>
            <a:chOff x="775" y="2210"/>
            <a:chExt cx="737" cy="1224"/>
          </a:xfrm>
        </p:grpSpPr>
        <p:sp>
          <p:nvSpPr>
            <p:cNvPr id="697417" name="Rectangle 73"/>
            <p:cNvSpPr>
              <a:spLocks noChangeArrowheads="1"/>
            </p:cNvSpPr>
            <p:nvPr/>
          </p:nvSpPr>
          <p:spPr bwMode="auto">
            <a:xfrm>
              <a:off x="775" y="2210"/>
              <a:ext cx="64" cy="115"/>
            </a:xfrm>
            <a:prstGeom prst="rect">
              <a:avLst/>
            </a:prstGeom>
            <a:noFill/>
            <a:ln w="9525">
              <a:noFill/>
              <a:miter lim="800000"/>
              <a:headEnd/>
              <a:tailEnd/>
            </a:ln>
          </p:spPr>
          <p:txBody>
            <a:bodyPr wrap="none" lIns="0" tIns="0" rIns="0" bIns="0">
              <a:spAutoFit/>
            </a:bodyPr>
            <a:lstStyle/>
            <a:p>
              <a:pPr eaLnBrk="0" hangingPunct="0"/>
              <a:r>
                <a:rPr lang="en-US" sz="1200" i="1" u="none">
                  <a:solidFill>
                    <a:srgbClr val="000000"/>
                  </a:solidFill>
                </a:rPr>
                <a:t>P</a:t>
              </a:r>
              <a:endParaRPr lang="en-US" sz="2400" u="none">
                <a:latin typeface="Times New Roman" pitchFamily="18" charset="0"/>
              </a:endParaRPr>
            </a:p>
          </p:txBody>
        </p:sp>
        <p:grpSp>
          <p:nvGrpSpPr>
            <p:cNvPr id="11" name="Group 74"/>
            <p:cNvGrpSpPr>
              <a:grpSpLocks/>
            </p:cNvGrpSpPr>
            <p:nvPr/>
          </p:nvGrpSpPr>
          <p:grpSpPr bwMode="auto">
            <a:xfrm>
              <a:off x="867" y="2225"/>
              <a:ext cx="645" cy="1209"/>
              <a:chOff x="867" y="2225"/>
              <a:chExt cx="645" cy="1209"/>
            </a:xfrm>
          </p:grpSpPr>
          <p:sp>
            <p:nvSpPr>
              <p:cNvPr id="697419" name="Freeform 75"/>
              <p:cNvSpPr>
                <a:spLocks/>
              </p:cNvSpPr>
              <p:nvPr/>
            </p:nvSpPr>
            <p:spPr bwMode="auto">
              <a:xfrm>
                <a:off x="867" y="2260"/>
                <a:ext cx="505" cy="910"/>
              </a:xfrm>
              <a:custGeom>
                <a:avLst/>
                <a:gdLst/>
                <a:ahLst/>
                <a:cxnLst>
                  <a:cxn ang="0">
                    <a:pos x="0" y="0"/>
                  </a:cxn>
                  <a:cxn ang="0">
                    <a:pos x="505" y="0"/>
                  </a:cxn>
                  <a:cxn ang="0">
                    <a:pos x="505" y="910"/>
                  </a:cxn>
                </a:cxnLst>
                <a:rect l="0" t="0" r="r" b="b"/>
                <a:pathLst>
                  <a:path w="505" h="910">
                    <a:moveTo>
                      <a:pt x="0" y="0"/>
                    </a:moveTo>
                    <a:lnTo>
                      <a:pt x="505" y="0"/>
                    </a:lnTo>
                    <a:lnTo>
                      <a:pt x="505" y="910"/>
                    </a:lnTo>
                  </a:path>
                </a:pathLst>
              </a:custGeom>
              <a:noFill/>
              <a:ln w="14288" cap="flat">
                <a:solidFill>
                  <a:schemeClr val="tx1"/>
                </a:solidFill>
                <a:prstDash val="sysDot"/>
                <a:round/>
                <a:headEnd/>
                <a:tailEnd/>
              </a:ln>
            </p:spPr>
            <p:txBody>
              <a:bodyPr/>
              <a:lstStyle/>
              <a:p>
                <a:endParaRPr lang="en-US"/>
              </a:p>
            </p:txBody>
          </p:sp>
          <p:sp>
            <p:nvSpPr>
              <p:cNvPr id="697420" name="Oval 76"/>
              <p:cNvSpPr>
                <a:spLocks noChangeArrowheads="1"/>
              </p:cNvSpPr>
              <p:nvPr/>
            </p:nvSpPr>
            <p:spPr bwMode="auto">
              <a:xfrm>
                <a:off x="1346" y="2225"/>
                <a:ext cx="61" cy="61"/>
              </a:xfrm>
              <a:prstGeom prst="ellipse">
                <a:avLst/>
              </a:prstGeom>
              <a:solidFill>
                <a:srgbClr val="000000"/>
              </a:solidFill>
              <a:ln w="9525">
                <a:noFill/>
                <a:round/>
                <a:headEnd/>
                <a:tailEnd/>
              </a:ln>
            </p:spPr>
            <p:txBody>
              <a:bodyPr/>
              <a:lstStyle/>
              <a:p>
                <a:endParaRPr lang="en-US"/>
              </a:p>
            </p:txBody>
          </p:sp>
          <p:sp>
            <p:nvSpPr>
              <p:cNvPr id="697421" name="Rectangle 77"/>
              <p:cNvSpPr>
                <a:spLocks noChangeArrowheads="1"/>
              </p:cNvSpPr>
              <p:nvPr/>
            </p:nvSpPr>
            <p:spPr bwMode="auto">
              <a:xfrm>
                <a:off x="1154" y="3203"/>
                <a:ext cx="357"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Quantity</a:t>
                </a:r>
                <a:endParaRPr lang="en-US" sz="2400" u="none">
                  <a:latin typeface="Times New Roman" pitchFamily="18" charset="0"/>
                </a:endParaRPr>
              </a:p>
            </p:txBody>
          </p:sp>
          <p:sp>
            <p:nvSpPr>
              <p:cNvPr id="697422" name="Rectangle 78"/>
              <p:cNvSpPr>
                <a:spLocks noChangeArrowheads="1"/>
              </p:cNvSpPr>
              <p:nvPr/>
            </p:nvSpPr>
            <p:spPr bwMode="auto">
              <a:xfrm>
                <a:off x="1114" y="3319"/>
                <a:ext cx="398"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produced</a:t>
                </a:r>
                <a:endParaRPr lang="en-US" sz="2400" u="none">
                  <a:latin typeface="Times New Roman" pitchFamily="18" charset="0"/>
                </a:endParaRPr>
              </a:p>
            </p:txBody>
          </p:sp>
        </p:grpSp>
      </p:grpSp>
      <p:grpSp>
        <p:nvGrpSpPr>
          <p:cNvPr id="12" name="Group 79"/>
          <p:cNvGrpSpPr>
            <a:grpSpLocks/>
          </p:cNvGrpSpPr>
          <p:nvPr/>
        </p:nvGrpSpPr>
        <p:grpSpPr bwMode="auto">
          <a:xfrm>
            <a:off x="5932488" y="3711575"/>
            <a:ext cx="1373187" cy="1739900"/>
            <a:chOff x="3934" y="2338"/>
            <a:chExt cx="865" cy="1096"/>
          </a:xfrm>
        </p:grpSpPr>
        <p:sp>
          <p:nvSpPr>
            <p:cNvPr id="697424" name="Line 80"/>
            <p:cNvSpPr>
              <a:spLocks noChangeShapeType="1"/>
            </p:cNvSpPr>
            <p:nvPr/>
          </p:nvSpPr>
          <p:spPr bwMode="auto">
            <a:xfrm>
              <a:off x="4359" y="2365"/>
              <a:ext cx="1" cy="805"/>
            </a:xfrm>
            <a:prstGeom prst="line">
              <a:avLst/>
            </a:prstGeom>
            <a:noFill/>
            <a:ln w="14288">
              <a:solidFill>
                <a:schemeClr val="tx1"/>
              </a:solidFill>
              <a:prstDash val="sysDot"/>
              <a:round/>
              <a:headEnd/>
              <a:tailEnd/>
            </a:ln>
          </p:spPr>
          <p:txBody>
            <a:bodyPr/>
            <a:lstStyle/>
            <a:p>
              <a:endParaRPr lang="en-US"/>
            </a:p>
          </p:txBody>
        </p:sp>
        <p:sp>
          <p:nvSpPr>
            <p:cNvPr id="697425" name="Oval 81"/>
            <p:cNvSpPr>
              <a:spLocks noChangeArrowheads="1"/>
            </p:cNvSpPr>
            <p:nvPr/>
          </p:nvSpPr>
          <p:spPr bwMode="auto">
            <a:xfrm>
              <a:off x="4324" y="2338"/>
              <a:ext cx="61" cy="53"/>
            </a:xfrm>
            <a:prstGeom prst="ellipse">
              <a:avLst/>
            </a:prstGeom>
            <a:solidFill>
              <a:srgbClr val="000000"/>
            </a:solidFill>
            <a:ln w="9525">
              <a:noFill/>
              <a:round/>
              <a:headEnd/>
              <a:tailEnd/>
            </a:ln>
          </p:spPr>
          <p:txBody>
            <a:bodyPr/>
            <a:lstStyle/>
            <a:p>
              <a:endParaRPr lang="en-US"/>
            </a:p>
          </p:txBody>
        </p:sp>
        <p:sp>
          <p:nvSpPr>
            <p:cNvPr id="697426" name="Rectangle 82"/>
            <p:cNvSpPr>
              <a:spLocks noChangeArrowheads="1"/>
            </p:cNvSpPr>
            <p:nvPr/>
          </p:nvSpPr>
          <p:spPr bwMode="auto">
            <a:xfrm>
              <a:off x="3934" y="3203"/>
              <a:ext cx="865"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Quantity produced =</a:t>
              </a:r>
              <a:endParaRPr lang="en-US" sz="2400" u="none">
                <a:latin typeface="Times New Roman" pitchFamily="18" charset="0"/>
              </a:endParaRPr>
            </a:p>
          </p:txBody>
        </p:sp>
        <p:sp>
          <p:nvSpPr>
            <p:cNvPr id="697427" name="Rectangle 83"/>
            <p:cNvSpPr>
              <a:spLocks noChangeArrowheads="1"/>
            </p:cNvSpPr>
            <p:nvPr/>
          </p:nvSpPr>
          <p:spPr bwMode="auto">
            <a:xfrm>
              <a:off x="4067" y="3319"/>
              <a:ext cx="591" cy="115"/>
            </a:xfrm>
            <a:prstGeom prst="rect">
              <a:avLst/>
            </a:prstGeom>
            <a:noFill/>
            <a:ln w="9525">
              <a:noFill/>
              <a:miter lim="800000"/>
              <a:headEnd/>
              <a:tailEnd/>
            </a:ln>
          </p:spPr>
          <p:txBody>
            <a:bodyPr wrap="none" lIns="0" tIns="0" rIns="0" bIns="0">
              <a:spAutoFit/>
            </a:bodyPr>
            <a:lstStyle/>
            <a:p>
              <a:pPr eaLnBrk="0" hangingPunct="0"/>
              <a:r>
                <a:rPr lang="en-US" sz="1200" u="none">
                  <a:solidFill>
                    <a:srgbClr val="000000"/>
                  </a:solidFill>
                </a:rPr>
                <a:t>Efficient scale</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up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6" name="Rectangle 4"/>
          <p:cNvSpPr>
            <a:spLocks noGrp="1" noChangeArrowheads="1"/>
          </p:cNvSpPr>
          <p:nvPr>
            <p:ph type="title"/>
          </p:nvPr>
        </p:nvSpPr>
        <p:spPr/>
        <p:txBody>
          <a:bodyPr/>
          <a:lstStyle/>
          <a:p>
            <a:r>
              <a:rPr lang="en-US"/>
              <a:t>The Long-Run Equilibrium</a:t>
            </a:r>
          </a:p>
        </p:txBody>
      </p:sp>
      <p:sp>
        <p:nvSpPr>
          <p:cNvPr id="694277" name="Rectangle 5"/>
          <p:cNvSpPr>
            <a:spLocks noGrp="1" noChangeArrowheads="1"/>
          </p:cNvSpPr>
          <p:nvPr>
            <p:ph type="body" idx="1"/>
          </p:nvPr>
        </p:nvSpPr>
        <p:spPr/>
        <p:txBody>
          <a:bodyPr/>
          <a:lstStyle/>
          <a:p>
            <a:r>
              <a:rPr lang="en-US"/>
              <a:t>Two Characteristics </a:t>
            </a:r>
          </a:p>
          <a:p>
            <a:pPr lvl="1"/>
            <a:r>
              <a:rPr lang="en-US"/>
              <a:t>As in a monopoly, price exceeds marginal cost.</a:t>
            </a:r>
          </a:p>
          <a:p>
            <a:pPr lvl="2"/>
            <a:r>
              <a:rPr lang="en-US"/>
              <a:t>Profit maximization requires marginal revenue to equal marginal cost.</a:t>
            </a:r>
          </a:p>
          <a:p>
            <a:pPr lvl="2"/>
            <a:r>
              <a:rPr lang="en-US"/>
              <a:t>The downward-sloping demand curve makes marginal revenue less than price.</a:t>
            </a:r>
          </a:p>
          <a:p>
            <a:pPr lvl="1"/>
            <a:r>
              <a:rPr lang="en-US"/>
              <a:t>As in a competitive market, price equals average total cost.</a:t>
            </a:r>
          </a:p>
          <a:p>
            <a:pPr lvl="2"/>
            <a:r>
              <a:rPr lang="en-US"/>
              <a:t>Free entry and exit drive economic profit to zero.</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t>ADVERTISING</a:t>
            </a:r>
          </a:p>
        </p:txBody>
      </p:sp>
      <p:sp>
        <p:nvSpPr>
          <p:cNvPr id="706563" name="Rectangle 3"/>
          <p:cNvSpPr>
            <a:spLocks noGrp="1" noChangeArrowheads="1"/>
          </p:cNvSpPr>
          <p:nvPr>
            <p:ph type="body" idx="1"/>
          </p:nvPr>
        </p:nvSpPr>
        <p:spPr>
          <a:xfrm>
            <a:off x="447675" y="2106613"/>
            <a:ext cx="8229600" cy="4013200"/>
          </a:xfrm>
        </p:spPr>
        <p:txBody>
          <a:bodyPr/>
          <a:lstStyle/>
          <a:p>
            <a:r>
              <a:rPr lang="en-US"/>
              <a:t>When firms sell differentiated products and charge prices above marginal cost, each firm has an incentive to advertise in order to attract more buyers to its particular product.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52600" y="5867400"/>
            <a:ext cx="5486400" cy="566738"/>
          </a:xfrm>
        </p:spPr>
        <p:txBody>
          <a:bodyPr/>
          <a:lstStyle/>
          <a:p>
            <a:r>
              <a:rPr lang="en-US" dirty="0" smtClean="0"/>
              <a:t>Source: Samuelson, Economics, 19</a:t>
            </a:r>
            <a:r>
              <a:rPr lang="en-US" baseline="30000" dirty="0" smtClean="0"/>
              <a:t>th</a:t>
            </a:r>
            <a:r>
              <a:rPr lang="en-US" dirty="0" smtClean="0"/>
              <a:t> Edition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0" y="762000"/>
            <a:ext cx="8946310" cy="4832147"/>
          </a:xfrm>
          <a:prstGeom prst="rect">
            <a:avLst/>
          </a:prstGeom>
          <a:noFill/>
          <a:ln w="9525">
            <a:noFill/>
            <a:miter lim="800000"/>
            <a:headEnd/>
            <a:tailEnd/>
          </a:ln>
          <a:effectLst/>
        </p:spPr>
      </p:pic>
      <p:sp>
        <p:nvSpPr>
          <p:cNvPr id="7" name="Date Placeholder 3"/>
          <p:cNvSpPr txBox="1">
            <a:spLocks/>
          </p:cNvSpPr>
          <p:nvPr/>
        </p:nvSpPr>
        <p:spPr>
          <a:xfrm>
            <a:off x="1524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11/03/2016</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38" name="Picture 14"/>
          <p:cNvPicPr>
            <a:picLocks noChangeAspect="1" noChangeArrowheads="1"/>
          </p:cNvPicPr>
          <p:nvPr/>
        </p:nvPicPr>
        <p:blipFill>
          <a:blip r:embed="rId2" cstate="print"/>
          <a:srcRect/>
          <a:stretch>
            <a:fillRect/>
          </a:stretch>
        </p:blipFill>
        <p:spPr bwMode="auto">
          <a:xfrm>
            <a:off x="457200" y="1027134"/>
            <a:ext cx="8077200" cy="5805115"/>
          </a:xfrm>
          <a:prstGeom prst="rect">
            <a:avLst/>
          </a:prstGeom>
          <a:noFill/>
          <a:ln w="9525">
            <a:noFill/>
            <a:miter lim="800000"/>
            <a:headEnd/>
            <a:tailEnd/>
          </a:ln>
          <a:effectLst/>
        </p:spPr>
      </p:pic>
      <p:sp>
        <p:nvSpPr>
          <p:cNvPr id="717841" name="Rectangle 17"/>
          <p:cNvSpPr>
            <a:spLocks noGrp="1" noChangeArrowheads="1"/>
          </p:cNvSpPr>
          <p:nvPr>
            <p:ph type="title"/>
          </p:nvPr>
        </p:nvSpPr>
        <p:spPr>
          <a:xfrm>
            <a:off x="304800" y="152400"/>
            <a:ext cx="8343900" cy="762000"/>
          </a:xfrm>
        </p:spPr>
        <p:txBody>
          <a:bodyPr>
            <a:normAutofit fontScale="90000"/>
          </a:bodyPr>
          <a:lstStyle/>
          <a:p>
            <a:r>
              <a:rPr lang="en-US" altLang="en-US" sz="2800" dirty="0" smtClean="0"/>
              <a:t>Monopolistic </a:t>
            </a:r>
            <a:r>
              <a:rPr lang="en-US" altLang="en-US" sz="2800" dirty="0"/>
              <a:t>Competition: Between Perfect Competition and Monopoly</a:t>
            </a:r>
            <a:endParaRPr lang="en-US" sz="2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i="1" dirty="0" smtClean="0">
                <a:solidFill>
                  <a:srgbClr val="00CC00"/>
                </a:solidFill>
              </a:rPr>
              <a:t>Oligopoly</a:t>
            </a:r>
            <a:br>
              <a:rPr lang="en-US" sz="3600" i="1" dirty="0" smtClean="0">
                <a:solidFill>
                  <a:srgbClr val="00CC00"/>
                </a:solidFill>
              </a:rPr>
            </a:br>
            <a:endParaRPr lang="en-US" sz="3600"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lvl="2">
              <a:buNone/>
            </a:pPr>
            <a:r>
              <a:rPr lang="en-US" dirty="0" smtClean="0"/>
              <a:t>Only a few sellers, each offering a similar or identical product to the others.</a:t>
            </a:r>
          </a:p>
          <a:p>
            <a:pPr>
              <a:lnSpc>
                <a:spcPct val="90000"/>
              </a:lnSpc>
            </a:pPr>
            <a:r>
              <a:rPr lang="en-US" dirty="0" smtClean="0"/>
              <a:t>Because of a few sellers, the key feature of oligopoly is the tension between </a:t>
            </a:r>
            <a:r>
              <a:rPr lang="en-US" dirty="0" smtClean="0">
                <a:solidFill>
                  <a:srgbClr val="FF0000"/>
                </a:solidFill>
              </a:rPr>
              <a:t>cooperation </a:t>
            </a:r>
            <a:r>
              <a:rPr lang="en-US" dirty="0" smtClean="0"/>
              <a:t>and </a:t>
            </a:r>
            <a:r>
              <a:rPr lang="en-US" dirty="0" smtClean="0">
                <a:solidFill>
                  <a:srgbClr val="1A12B8"/>
                </a:solidFill>
              </a:rPr>
              <a:t>self-interest</a:t>
            </a:r>
            <a:r>
              <a:rPr lang="en-US" dirty="0" smtClean="0"/>
              <a:t>.</a:t>
            </a:r>
          </a:p>
          <a:p>
            <a:pPr>
              <a:lnSpc>
                <a:spcPct val="90000"/>
              </a:lnSpc>
            </a:pPr>
            <a:r>
              <a:rPr lang="en-US" dirty="0" smtClean="0"/>
              <a:t>Characteristics of an Oligopoly Market</a:t>
            </a:r>
          </a:p>
          <a:p>
            <a:pPr lvl="1">
              <a:lnSpc>
                <a:spcPct val="90000"/>
              </a:lnSpc>
            </a:pPr>
            <a:r>
              <a:rPr lang="en-US" dirty="0" smtClean="0"/>
              <a:t>A few sellers offering similar or identical products</a:t>
            </a:r>
          </a:p>
          <a:p>
            <a:pPr lvl="1">
              <a:lnSpc>
                <a:spcPct val="90000"/>
              </a:lnSpc>
            </a:pPr>
            <a:r>
              <a:rPr lang="en-US" dirty="0" smtClean="0"/>
              <a:t>Interdependent firms</a:t>
            </a:r>
          </a:p>
          <a:p>
            <a:pPr lvl="1">
              <a:lnSpc>
                <a:spcPct val="90000"/>
              </a:lnSpc>
            </a:pPr>
            <a:r>
              <a:rPr lang="en-US" dirty="0" smtClean="0"/>
              <a:t>Best off cooperating and acting like a monopolist by producing a small quantity of output and charging a price above marginal cost</a:t>
            </a:r>
          </a:p>
          <a:p>
            <a:pPr lvl="1">
              <a:lnSpc>
                <a:spcPct val="90000"/>
              </a:lnSpc>
            </a:pPr>
            <a:r>
              <a:rPr lang="en-US" dirty="0" smtClean="0"/>
              <a:t>A duopoly is an oligopoly with only two members. It is the simplest type of oligopoly. </a:t>
            </a:r>
          </a:p>
          <a:p>
            <a:pPr lvl="1">
              <a:lnSpc>
                <a:spcPct val="90000"/>
              </a:lnSpc>
            </a:pPr>
            <a:endParaRPr lang="en-US" dirty="0" smtClean="0"/>
          </a:p>
          <a:p>
            <a:pPr lvl="2">
              <a:buNone/>
            </a:pPr>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power:</a:t>
            </a:r>
            <a:endParaRPr lang="en-IN"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pPr lvl="0"/>
            <a:r>
              <a:rPr lang="en-US" dirty="0" smtClean="0"/>
              <a:t>degree </a:t>
            </a:r>
            <a:r>
              <a:rPr lang="en-US" dirty="0" smtClean="0"/>
              <a:t>of control that a single firm or a small number of firms (top-four/top-eight/top-ten) have over the price and production decisions in an industry. </a:t>
            </a:r>
            <a:endParaRPr lang="en-US" dirty="0" smtClean="0"/>
          </a:p>
          <a:p>
            <a:pPr lvl="0"/>
            <a:r>
              <a:rPr lang="en-US" dirty="0" smtClean="0"/>
              <a:t>One </a:t>
            </a:r>
            <a:r>
              <a:rPr lang="en-US" dirty="0" smtClean="0"/>
              <a:t>of the measures of market powers is the Concentration ratio (percentage of total industry output/shipment which is accounted for by the topmost firms).</a:t>
            </a:r>
            <a:endParaRPr lang="en-IN" dirty="0" smtClean="0"/>
          </a:p>
          <a:p>
            <a:pPr lvl="0"/>
            <a:r>
              <a:rPr lang="en-US" dirty="0" smtClean="0"/>
              <a:t>Concentration ratio zero for perfect competition and 1 for monopoly</a:t>
            </a:r>
            <a:r>
              <a:rPr lang="en-US" dirty="0" smtClean="0"/>
              <a:t>.</a:t>
            </a:r>
          </a:p>
          <a:p>
            <a:pPr lvl="0"/>
            <a:r>
              <a:rPr lang="en-US" dirty="0" smtClean="0"/>
              <a:t>Degree of Monopoly power is also measured by how much a firm can charge to the consumers over and above its marginal cost, as given in the formula below. It is also inversely related to the price elasticity of demand.</a:t>
            </a:r>
            <a:endParaRPr lang="en-IN" dirty="0"/>
          </a:p>
        </p:txBody>
      </p:sp>
      <p:pic>
        <p:nvPicPr>
          <p:cNvPr id="1029" name="Picture 5"/>
          <p:cNvPicPr>
            <a:picLocks noChangeAspect="1" noChangeArrowheads="1"/>
          </p:cNvPicPr>
          <p:nvPr/>
        </p:nvPicPr>
        <p:blipFill>
          <a:blip r:embed="rId2" cstate="print"/>
          <a:srcRect/>
          <a:stretch>
            <a:fillRect/>
          </a:stretch>
        </p:blipFill>
        <p:spPr bwMode="auto">
          <a:xfrm>
            <a:off x="2971800" y="6096000"/>
            <a:ext cx="1800225" cy="4095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Grp="1" noChangeArrowheads="1"/>
          </p:cNvSpPr>
          <p:nvPr>
            <p:ph type="title"/>
          </p:nvPr>
        </p:nvSpPr>
        <p:spPr/>
        <p:txBody>
          <a:bodyPr>
            <a:normAutofit fontScale="90000"/>
          </a:bodyPr>
          <a:lstStyle/>
          <a:p>
            <a:r>
              <a:rPr lang="en-US"/>
              <a:t>Competition, Monopolies, and Cartels</a:t>
            </a:r>
          </a:p>
        </p:txBody>
      </p:sp>
      <p:sp>
        <p:nvSpPr>
          <p:cNvPr id="645125" name="Rectangle 5"/>
          <p:cNvSpPr>
            <a:spLocks noGrp="1" noChangeArrowheads="1"/>
          </p:cNvSpPr>
          <p:nvPr>
            <p:ph type="body" idx="1"/>
          </p:nvPr>
        </p:nvSpPr>
        <p:spPr/>
        <p:txBody>
          <a:bodyPr>
            <a:normAutofit fontScale="92500" lnSpcReduction="20000"/>
          </a:bodyPr>
          <a:lstStyle/>
          <a:p>
            <a:r>
              <a:rPr lang="en-US" dirty="0"/>
              <a:t>The </a:t>
            </a:r>
            <a:r>
              <a:rPr lang="en-US" dirty="0" err="1" smtClean="0"/>
              <a:t>duopolists</a:t>
            </a:r>
            <a:r>
              <a:rPr lang="en-US" dirty="0" smtClean="0"/>
              <a:t>/</a:t>
            </a:r>
            <a:r>
              <a:rPr lang="en-US" dirty="0" err="1" smtClean="0"/>
              <a:t>oligopolists</a:t>
            </a:r>
            <a:r>
              <a:rPr lang="en-US" dirty="0" smtClean="0"/>
              <a:t> </a:t>
            </a:r>
            <a:r>
              <a:rPr lang="en-US" dirty="0"/>
              <a:t>may agree on a monopoly outcome.</a:t>
            </a:r>
          </a:p>
          <a:p>
            <a:pPr lvl="1"/>
            <a:r>
              <a:rPr lang="en-US" i="1" dirty="0">
                <a:solidFill>
                  <a:srgbClr val="00CC00"/>
                </a:solidFill>
              </a:rPr>
              <a:t>Collusion</a:t>
            </a:r>
          </a:p>
          <a:p>
            <a:pPr lvl="2"/>
            <a:r>
              <a:rPr lang="en-US" dirty="0"/>
              <a:t>An agreement among firms in a market about quantities to produce or prices to charge.</a:t>
            </a:r>
          </a:p>
          <a:p>
            <a:pPr lvl="1"/>
            <a:r>
              <a:rPr lang="en-US" i="1" dirty="0">
                <a:solidFill>
                  <a:srgbClr val="00CC00"/>
                </a:solidFill>
              </a:rPr>
              <a:t>Cartel</a:t>
            </a:r>
          </a:p>
          <a:p>
            <a:pPr lvl="2"/>
            <a:r>
              <a:rPr lang="en-US" dirty="0"/>
              <a:t>A group of firms acting in </a:t>
            </a:r>
            <a:r>
              <a:rPr lang="en-US" dirty="0" smtClean="0"/>
              <a:t>unison.</a:t>
            </a:r>
          </a:p>
          <a:p>
            <a:r>
              <a:rPr lang="en-US" dirty="0" smtClean="0"/>
              <a:t>Although </a:t>
            </a:r>
            <a:r>
              <a:rPr lang="en-US" dirty="0" err="1" smtClean="0"/>
              <a:t>oligopolists</a:t>
            </a:r>
            <a:r>
              <a:rPr lang="en-US" dirty="0" smtClean="0"/>
              <a:t> would like to form cartels and earn monopoly profits, often that is not possible.  Antitrust laws prohibit explicit agreements among </a:t>
            </a:r>
            <a:r>
              <a:rPr lang="en-US" dirty="0" err="1" smtClean="0"/>
              <a:t>oligopolists</a:t>
            </a:r>
            <a:r>
              <a:rPr lang="en-US" dirty="0" smtClean="0"/>
              <a:t> as a matter of public policy.</a:t>
            </a:r>
          </a:p>
          <a:p>
            <a:pPr lvl="2"/>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a:lstStyle/>
          <a:p>
            <a:r>
              <a:rPr lang="en-US" altLang="en-US" smtClean="0"/>
              <a:t>Oligopoly</a:t>
            </a:r>
          </a:p>
        </p:txBody>
      </p:sp>
      <p:sp>
        <p:nvSpPr>
          <p:cNvPr id="6147" name="Rectangle 3"/>
          <p:cNvSpPr>
            <a:spLocks noGrp="1" noChangeArrowheads="1"/>
          </p:cNvSpPr>
          <p:nvPr>
            <p:ph type="body" idx="1"/>
          </p:nvPr>
        </p:nvSpPr>
        <p:spPr>
          <a:xfrm>
            <a:off x="381000" y="1981200"/>
            <a:ext cx="8382000" cy="4114800"/>
          </a:xfrm>
          <a:noFill/>
        </p:spPr>
        <p:txBody>
          <a:bodyPr>
            <a:normAutofit fontScale="92500"/>
          </a:bodyPr>
          <a:lstStyle/>
          <a:p>
            <a:pPr>
              <a:buFont typeface="Monotype Sorts" pitchFamily="2" charset="2"/>
              <a:buChar char="u"/>
            </a:pPr>
            <a:r>
              <a:rPr lang="en-US" altLang="en-US" dirty="0" smtClean="0">
                <a:effectLst/>
              </a:rPr>
              <a:t>few firms</a:t>
            </a:r>
          </a:p>
          <a:p>
            <a:pPr>
              <a:buFont typeface="Monotype Sorts" pitchFamily="2" charset="2"/>
              <a:buChar char="u"/>
            </a:pPr>
            <a:r>
              <a:rPr lang="en-US" altLang="en-US" dirty="0" smtClean="0">
                <a:effectLst/>
              </a:rPr>
              <a:t>either  homogeneous or differentiated products</a:t>
            </a:r>
          </a:p>
          <a:p>
            <a:pPr>
              <a:buFont typeface="Monotype Sorts" pitchFamily="2" charset="2"/>
              <a:buChar char="u"/>
            </a:pPr>
            <a:r>
              <a:rPr lang="en-US" altLang="en-US" dirty="0" smtClean="0">
                <a:effectLst/>
              </a:rPr>
              <a:t>interdependence of firms - policies of one firm affect the other firms</a:t>
            </a:r>
          </a:p>
          <a:p>
            <a:pPr>
              <a:buFont typeface="Monotype Sorts" pitchFamily="2" charset="2"/>
              <a:buChar char="u"/>
            </a:pPr>
            <a:r>
              <a:rPr lang="en-US" altLang="en-US" dirty="0" smtClean="0">
                <a:effectLst/>
              </a:rPr>
              <a:t>substantial barriers to </a:t>
            </a:r>
            <a:r>
              <a:rPr lang="en-US" altLang="en-US" dirty="0" smtClean="0">
                <a:effectLst/>
              </a:rPr>
              <a:t>entry</a:t>
            </a:r>
          </a:p>
          <a:p>
            <a:pPr>
              <a:buFont typeface="Monotype Sorts" pitchFamily="2" charset="2"/>
              <a:buChar char="u"/>
            </a:pPr>
            <a:r>
              <a:rPr lang="en-US" altLang="en-US" dirty="0" smtClean="0"/>
              <a:t>E.G. Mobile service providers, power companies</a:t>
            </a:r>
            <a:r>
              <a:rPr lang="en-US" altLang="en-US" dirty="0" smtClean="0">
                <a:effectLst/>
              </a:rPr>
              <a:t/>
            </a:r>
            <a:br>
              <a:rPr lang="en-US" altLang="en-US" dirty="0" smtClean="0">
                <a:effectLst/>
              </a:rPr>
            </a:br>
            <a:endParaRPr lang="en-US" altLang="en-US" dirty="0" smtClean="0">
              <a:effectLs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US" altLang="en-US" smtClean="0"/>
              <a:t>Collusion and Competition</a:t>
            </a:r>
          </a:p>
        </p:txBody>
      </p:sp>
      <p:sp>
        <p:nvSpPr>
          <p:cNvPr id="8195" name="Rectangle 3"/>
          <p:cNvSpPr>
            <a:spLocks noGrp="1" noChangeArrowheads="1"/>
          </p:cNvSpPr>
          <p:nvPr>
            <p:ph type="body" idx="1"/>
          </p:nvPr>
        </p:nvSpPr>
        <p:spPr>
          <a:xfrm>
            <a:off x="381000" y="1981200"/>
            <a:ext cx="8229600" cy="4114800"/>
          </a:xfrm>
          <a:noFill/>
        </p:spPr>
        <p:txBody>
          <a:bodyPr/>
          <a:lstStyle/>
          <a:p>
            <a:pPr>
              <a:buFont typeface="Monotype Sorts" pitchFamily="2" charset="2"/>
              <a:buNone/>
            </a:pPr>
            <a:r>
              <a:rPr lang="en-US" altLang="en-US" smtClean="0">
                <a:effectLst/>
              </a:rPr>
              <a:t>Oligopoly firms may collude (act as a monopoly) and earn positive profits.</a:t>
            </a:r>
            <a:br>
              <a:rPr lang="en-US" altLang="en-US" smtClean="0">
                <a:effectLst/>
              </a:rPr>
            </a:br>
            <a:endParaRPr lang="en-US" altLang="en-US" sz="1000" smtClean="0">
              <a:effectLst/>
            </a:endParaRPr>
          </a:p>
          <a:p>
            <a:pPr algn="ctr">
              <a:buFont typeface="Monotype Sorts" pitchFamily="2" charset="2"/>
              <a:buNone/>
            </a:pPr>
            <a:r>
              <a:rPr lang="en-US" altLang="en-US" smtClean="0">
                <a:effectLst/>
              </a:rPr>
              <a:t>OR</a:t>
            </a:r>
            <a:br>
              <a:rPr lang="en-US" altLang="en-US" smtClean="0">
                <a:effectLst/>
              </a:rPr>
            </a:br>
            <a:endParaRPr lang="en-US" altLang="en-US" sz="1000" smtClean="0">
              <a:effectLst/>
            </a:endParaRPr>
          </a:p>
          <a:p>
            <a:pPr>
              <a:buFont typeface="Monotype Sorts" pitchFamily="2" charset="2"/>
              <a:buNone/>
            </a:pPr>
            <a:r>
              <a:rPr lang="en-US" altLang="en-US" smtClean="0">
                <a:effectLst/>
              </a:rPr>
              <a:t>Oligopolists may compete with each other and drive prices down to where profits are zero.</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p:spPr>
        <p:txBody>
          <a:bodyPr/>
          <a:lstStyle/>
          <a:p>
            <a:pPr>
              <a:buFont typeface="Monotype Sorts" pitchFamily="2" charset="2"/>
              <a:buNone/>
            </a:pPr>
            <a:r>
              <a:rPr lang="en-US" altLang="en-US" smtClean="0">
                <a:effectLst/>
              </a:rPr>
              <a:t>While it pays for firms to collude, in order to earn positive profits, it also pays to cheat on the collusive agreement.   If one firm cuts its price to slightly below the others, it could gain a lot of business.</a:t>
            </a:r>
          </a:p>
          <a:p>
            <a:pPr>
              <a:buFont typeface="Monotype Sorts" pitchFamily="2" charset="2"/>
              <a:buNone/>
            </a:pPr>
            <a:r>
              <a:rPr lang="en-US" altLang="en-US" smtClean="0">
                <a:effectLst/>
              </a:rPr>
              <a:t>If everyone cheats on the agreement, however, the agreement falls apart.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0"/>
            <a:ext cx="7772400" cy="1143000"/>
          </a:xfrm>
          <a:noFill/>
        </p:spPr>
        <p:txBody>
          <a:bodyPr>
            <a:normAutofit fontScale="90000"/>
          </a:bodyPr>
          <a:lstStyle/>
          <a:p>
            <a:r>
              <a:rPr lang="en-US" altLang="en-US" sz="3600" smtClean="0"/>
              <a:t>Collusive agreements less likely </a:t>
            </a:r>
            <a:br>
              <a:rPr lang="en-US" altLang="en-US" sz="3600" smtClean="0"/>
            </a:br>
            <a:r>
              <a:rPr lang="en-US" altLang="en-US" sz="3600" smtClean="0"/>
              <a:t>to succeed when </a:t>
            </a:r>
          </a:p>
        </p:txBody>
      </p:sp>
      <p:sp>
        <p:nvSpPr>
          <p:cNvPr id="12291" name="Rectangle 3"/>
          <p:cNvSpPr>
            <a:spLocks noGrp="1" noChangeArrowheads="1"/>
          </p:cNvSpPr>
          <p:nvPr>
            <p:ph type="body" idx="1"/>
          </p:nvPr>
        </p:nvSpPr>
        <p:spPr>
          <a:xfrm>
            <a:off x="304800" y="2209800"/>
            <a:ext cx="8534400" cy="3733800"/>
          </a:xfrm>
          <a:noFill/>
        </p:spPr>
        <p:txBody>
          <a:bodyPr>
            <a:normAutofit fontScale="92500"/>
          </a:bodyPr>
          <a:lstStyle/>
          <a:p>
            <a:pPr>
              <a:buFont typeface="Monotype Sorts" pitchFamily="2" charset="2"/>
              <a:buChar char="u"/>
            </a:pPr>
            <a:r>
              <a:rPr lang="en-US" altLang="en-US" smtClean="0">
                <a:effectLst/>
              </a:rPr>
              <a:t>secret price cuts are difficult and costly to detect. (Quality changes are difficult to monitor.)</a:t>
            </a:r>
          </a:p>
          <a:p>
            <a:pPr>
              <a:buFont typeface="Monotype Sorts" pitchFamily="2" charset="2"/>
              <a:buChar char="u"/>
            </a:pPr>
            <a:r>
              <a:rPr lang="en-US" altLang="en-US" smtClean="0">
                <a:effectLst/>
              </a:rPr>
              <a:t>market conditions are unstable.  (Differences in expectations make it difficult to reach an agreement.)</a:t>
            </a:r>
          </a:p>
          <a:p>
            <a:pPr>
              <a:buFont typeface="Monotype Sorts" pitchFamily="2" charset="2"/>
              <a:buChar char="u"/>
            </a:pPr>
            <a:r>
              <a:rPr lang="en-US" altLang="en-US" smtClean="0">
                <a:effectLst/>
              </a:rPr>
              <a:t>vigorous antitrust action increases the cost of collusion. </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1676400"/>
            <a:ext cx="7924800" cy="1143000"/>
          </a:xfrm>
          <a:noFill/>
        </p:spPr>
        <p:txBody>
          <a:bodyPr/>
          <a:lstStyle/>
          <a:p>
            <a:pPr algn="l"/>
            <a:r>
              <a:rPr lang="en-US" altLang="en-US" sz="3200" smtClean="0">
                <a:solidFill>
                  <a:schemeClr val="tx1"/>
                </a:solidFill>
              </a:rPr>
              <a:t>    Some oligopolistic markets operate in a </a:t>
            </a:r>
            <a:br>
              <a:rPr lang="en-US" altLang="en-US" sz="3200" smtClean="0">
                <a:solidFill>
                  <a:schemeClr val="tx1"/>
                </a:solidFill>
              </a:rPr>
            </a:br>
            <a:r>
              <a:rPr lang="en-US" altLang="en-US" sz="3200" smtClean="0">
                <a:solidFill>
                  <a:schemeClr val="tx1"/>
                </a:solidFill>
              </a:rPr>
              <a:t>    situation of </a:t>
            </a:r>
            <a:r>
              <a:rPr lang="en-US" altLang="en-US" sz="3200" b="1" smtClean="0">
                <a:solidFill>
                  <a:schemeClr val="tx1"/>
                </a:solidFill>
              </a:rPr>
              <a:t>price leadership</a:t>
            </a:r>
            <a:r>
              <a:rPr lang="en-US" altLang="en-US" sz="3200" smtClean="0">
                <a:solidFill>
                  <a:schemeClr val="tx1"/>
                </a:solidFill>
              </a:rPr>
              <a:t>.</a:t>
            </a:r>
          </a:p>
        </p:txBody>
      </p:sp>
      <p:sp>
        <p:nvSpPr>
          <p:cNvPr id="14339" name="Rectangle 3"/>
          <p:cNvSpPr>
            <a:spLocks noGrp="1" noChangeArrowheads="1"/>
          </p:cNvSpPr>
          <p:nvPr>
            <p:ph type="body" idx="1"/>
          </p:nvPr>
        </p:nvSpPr>
        <p:spPr>
          <a:xfrm>
            <a:off x="609600" y="3276600"/>
            <a:ext cx="7772400" cy="1752600"/>
          </a:xfrm>
          <a:noFill/>
        </p:spPr>
        <p:txBody>
          <a:bodyPr/>
          <a:lstStyle/>
          <a:p>
            <a:pPr>
              <a:buFont typeface="Monotype Sorts" pitchFamily="2" charset="2"/>
              <a:buNone/>
            </a:pPr>
            <a:r>
              <a:rPr lang="en-US" altLang="en-US" smtClean="0">
                <a:effectLst/>
              </a:rPr>
              <a:t>   A single firm sets industry price and the remaining firms charge the same price as the leader.</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62000"/>
            <a:ext cx="7772400" cy="1143000"/>
          </a:xfrm>
          <a:noFill/>
        </p:spPr>
        <p:txBody>
          <a:bodyPr>
            <a:normAutofit fontScale="90000"/>
          </a:bodyPr>
          <a:lstStyle/>
          <a:p>
            <a:r>
              <a:rPr lang="en-US" altLang="en-US" sz="3600" smtClean="0"/>
              <a:t>Sweezy’s kinked demand curve </a:t>
            </a:r>
            <a:br>
              <a:rPr lang="en-US" altLang="en-US" sz="3600" smtClean="0"/>
            </a:br>
            <a:r>
              <a:rPr lang="en-US" altLang="en-US" sz="3600" smtClean="0"/>
              <a:t>model of oligopoly</a:t>
            </a:r>
          </a:p>
        </p:txBody>
      </p:sp>
      <p:sp>
        <p:nvSpPr>
          <p:cNvPr id="16387" name="Rectangle 3"/>
          <p:cNvSpPr>
            <a:spLocks noGrp="1" noChangeArrowheads="1"/>
          </p:cNvSpPr>
          <p:nvPr>
            <p:ph type="body" idx="1"/>
          </p:nvPr>
        </p:nvSpPr>
        <p:spPr>
          <a:xfrm>
            <a:off x="304800" y="1981200"/>
            <a:ext cx="8534400" cy="4114800"/>
          </a:xfrm>
          <a:noFill/>
        </p:spPr>
        <p:txBody>
          <a:bodyPr>
            <a:normAutofit lnSpcReduction="10000"/>
          </a:bodyPr>
          <a:lstStyle/>
          <a:p>
            <a:pPr>
              <a:spcBef>
                <a:spcPct val="0"/>
              </a:spcBef>
              <a:buFont typeface="Monotype Sorts" pitchFamily="2" charset="2"/>
              <a:buNone/>
            </a:pPr>
            <a:r>
              <a:rPr lang="en-US" altLang="en-US" sz="3000" smtClean="0">
                <a:effectLst/>
              </a:rPr>
              <a:t>Assumptions:</a:t>
            </a:r>
          </a:p>
          <a:p>
            <a:pPr>
              <a:spcBef>
                <a:spcPct val="0"/>
              </a:spcBef>
              <a:buFont typeface="Monotype Sorts" pitchFamily="2" charset="2"/>
              <a:buNone/>
            </a:pPr>
            <a:r>
              <a:rPr lang="en-US" altLang="en-US" sz="3000" smtClean="0">
                <a:effectLst/>
              </a:rPr>
              <a:t>1. If a firm raises prices, other firms won’t follow and the firm loses a lot of business.  </a:t>
            </a:r>
          </a:p>
          <a:p>
            <a:pPr>
              <a:spcBef>
                <a:spcPct val="0"/>
              </a:spcBef>
              <a:buFont typeface="Monotype Sorts" pitchFamily="2" charset="2"/>
              <a:buNone/>
            </a:pPr>
            <a:r>
              <a:rPr lang="en-US" altLang="en-US" sz="3000" smtClean="0">
                <a:effectLst/>
              </a:rPr>
              <a:t>   So demand is very responsive or elastic to price increases.</a:t>
            </a:r>
          </a:p>
          <a:p>
            <a:pPr>
              <a:spcBef>
                <a:spcPct val="0"/>
              </a:spcBef>
              <a:buFont typeface="Monotype Sorts" pitchFamily="2" charset="2"/>
              <a:buNone/>
            </a:pPr>
            <a:r>
              <a:rPr lang="en-US" altLang="en-US" sz="3000" smtClean="0">
                <a:effectLst/>
              </a:rPr>
              <a:t>2. If a firm lowers prices, other firms follow and the firm doesn’t gain much business.</a:t>
            </a:r>
          </a:p>
          <a:p>
            <a:pPr>
              <a:spcBef>
                <a:spcPct val="0"/>
              </a:spcBef>
              <a:buFont typeface="Monotype Sorts" pitchFamily="2" charset="2"/>
              <a:buNone/>
            </a:pPr>
            <a:r>
              <a:rPr lang="en-US" altLang="en-US" sz="3000" smtClean="0">
                <a:effectLst/>
              </a:rPr>
              <a:t>   So demand is fairly unresponsive or inelastic to price decreases.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Imperfect Competition</a:t>
            </a:r>
            <a:endParaRPr lang="en-US" dirty="0"/>
          </a:p>
        </p:txBody>
      </p:sp>
      <p:sp>
        <p:nvSpPr>
          <p:cNvPr id="8" name="Content Placeholder 7"/>
          <p:cNvSpPr>
            <a:spLocks noGrp="1"/>
          </p:cNvSpPr>
          <p:nvPr>
            <p:ph idx="1"/>
          </p:nvPr>
        </p:nvSpPr>
        <p:spPr/>
        <p:txBody>
          <a:bodyPr/>
          <a:lstStyle/>
          <a:p>
            <a:r>
              <a:rPr lang="en-US" dirty="0" smtClean="0"/>
              <a:t>Imperfect Competition prevails in an industry when the firms belonging to this industry can exercise some control over price of the output which they sell.</a:t>
            </a:r>
          </a:p>
          <a:p>
            <a:r>
              <a:rPr lang="en-US" dirty="0" smtClean="0"/>
              <a:t>It does not mean absolute control over the price and the absence of rivals except in the case of monopoly.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685800"/>
            <a:ext cx="8229600" cy="1143000"/>
          </a:xfrm>
          <a:noFill/>
        </p:spPr>
        <p:txBody>
          <a:bodyPr/>
          <a:lstStyle/>
          <a:p>
            <a:r>
              <a:rPr lang="en-US" altLang="en-US" sz="3600" smtClean="0"/>
              <a:t>The Kinked Demand Curve</a:t>
            </a:r>
          </a:p>
        </p:txBody>
      </p:sp>
      <p:sp>
        <p:nvSpPr>
          <p:cNvPr id="9219" name="Line 3"/>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9220" name="Line 4"/>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9221" name="Line 5"/>
          <p:cNvSpPr>
            <a:spLocks noChangeShapeType="1"/>
          </p:cNvSpPr>
          <p:nvPr/>
        </p:nvSpPr>
        <p:spPr bwMode="auto">
          <a:xfrm>
            <a:off x="1600200" y="3200400"/>
            <a:ext cx="1143000" cy="381000"/>
          </a:xfrm>
          <a:prstGeom prst="line">
            <a:avLst/>
          </a:prstGeom>
          <a:noFill/>
          <a:ln w="50800">
            <a:solidFill>
              <a:srgbClr val="DC0081"/>
            </a:solidFill>
            <a:round/>
            <a:headEnd/>
            <a:tailEnd/>
          </a:ln>
          <a:effectLst/>
        </p:spPr>
        <p:txBody>
          <a:bodyPr/>
          <a:lstStyle/>
          <a:p>
            <a:endParaRPr lang="en-IN"/>
          </a:p>
        </p:txBody>
      </p:sp>
      <p:sp>
        <p:nvSpPr>
          <p:cNvPr id="9222" name="Line 6"/>
          <p:cNvSpPr>
            <a:spLocks noChangeShapeType="1"/>
          </p:cNvSpPr>
          <p:nvPr/>
        </p:nvSpPr>
        <p:spPr bwMode="auto">
          <a:xfrm>
            <a:off x="2743200" y="3581400"/>
            <a:ext cx="1371600" cy="1524000"/>
          </a:xfrm>
          <a:prstGeom prst="line">
            <a:avLst/>
          </a:prstGeom>
          <a:noFill/>
          <a:ln w="50800">
            <a:solidFill>
              <a:srgbClr val="DC0081"/>
            </a:solidFill>
            <a:round/>
            <a:headEnd/>
            <a:tailEnd/>
          </a:ln>
          <a:effectLst/>
        </p:spPr>
        <p:txBody>
          <a:bodyPr/>
          <a:lstStyle/>
          <a:p>
            <a:endParaRPr lang="en-IN"/>
          </a:p>
        </p:txBody>
      </p:sp>
      <p:sp>
        <p:nvSpPr>
          <p:cNvPr id="9223" name="Rectangle 7"/>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9225" name="Rectangle 9"/>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9226" name="Line 10"/>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9227" name="Oval 11"/>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9228" name="Rectangle 12"/>
          <p:cNvSpPr>
            <a:spLocks noChangeArrowheads="1"/>
          </p:cNvSpPr>
          <p:nvPr/>
        </p:nvSpPr>
        <p:spPr bwMode="auto">
          <a:xfrm>
            <a:off x="992188" y="3354388"/>
            <a:ext cx="9239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9229" name="Line 13"/>
          <p:cNvSpPr>
            <a:spLocks noChangeShapeType="1"/>
          </p:cNvSpPr>
          <p:nvPr/>
        </p:nvSpPr>
        <p:spPr bwMode="auto">
          <a:xfrm>
            <a:off x="2743200" y="3643313"/>
            <a:ext cx="0" cy="1843087"/>
          </a:xfrm>
          <a:prstGeom prst="line">
            <a:avLst/>
          </a:prstGeom>
          <a:noFill/>
          <a:ln w="12700">
            <a:solidFill>
              <a:schemeClr val="tx1"/>
            </a:solidFill>
            <a:prstDash val="sysDot"/>
            <a:round/>
            <a:headEnd/>
            <a:tailEnd/>
          </a:ln>
          <a:effectLst/>
        </p:spPr>
        <p:txBody>
          <a:bodyPr/>
          <a:lstStyle/>
          <a:p>
            <a:endParaRPr lang="en-IN"/>
          </a:p>
        </p:txBody>
      </p:sp>
      <p:sp>
        <p:nvSpPr>
          <p:cNvPr id="9230" name="Rectangle 14"/>
          <p:cNvSpPr>
            <a:spLocks noChangeArrowheads="1"/>
          </p:cNvSpPr>
          <p:nvPr/>
        </p:nvSpPr>
        <p:spPr bwMode="auto">
          <a:xfrm>
            <a:off x="2363788" y="54879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5" name="Rectangle 12"/>
          <p:cNvSpPr>
            <a:spLocks noChangeArrowheads="1"/>
          </p:cNvSpPr>
          <p:nvPr/>
        </p:nvSpPr>
        <p:spPr bwMode="auto">
          <a:xfrm>
            <a:off x="838200" y="2363788"/>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685800"/>
            <a:ext cx="8229600" cy="1143000"/>
          </a:xfrm>
          <a:noFill/>
        </p:spPr>
        <p:txBody>
          <a:bodyPr>
            <a:normAutofit fontScale="90000"/>
          </a:bodyPr>
          <a:lstStyle/>
          <a:p>
            <a:r>
              <a:rPr lang="en-US" altLang="en-US" sz="3600" smtClean="0"/>
              <a:t>MR Curve </a:t>
            </a:r>
            <a:br>
              <a:rPr lang="en-US" altLang="en-US" sz="3600" smtClean="0"/>
            </a:br>
            <a:r>
              <a:rPr lang="en-US" altLang="en-US" sz="3600" smtClean="0"/>
              <a:t>for the top part of the Demand Curve</a:t>
            </a:r>
          </a:p>
        </p:txBody>
      </p:sp>
      <p:sp>
        <p:nvSpPr>
          <p:cNvPr id="10243" name="Line 3"/>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0244" name="Line 4"/>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0245" name="Line 5"/>
          <p:cNvSpPr>
            <a:spLocks noChangeShapeType="1"/>
          </p:cNvSpPr>
          <p:nvPr/>
        </p:nvSpPr>
        <p:spPr bwMode="auto">
          <a:xfrm>
            <a:off x="1600200" y="3200400"/>
            <a:ext cx="1143000" cy="381000"/>
          </a:xfrm>
          <a:prstGeom prst="line">
            <a:avLst/>
          </a:prstGeom>
          <a:noFill/>
          <a:ln w="50800">
            <a:solidFill>
              <a:srgbClr val="DC0081"/>
            </a:solidFill>
            <a:round/>
            <a:headEnd/>
            <a:tailEnd/>
          </a:ln>
          <a:effectLst/>
        </p:spPr>
        <p:txBody>
          <a:bodyPr/>
          <a:lstStyle/>
          <a:p>
            <a:endParaRPr lang="en-IN"/>
          </a:p>
        </p:txBody>
      </p:sp>
      <p:sp>
        <p:nvSpPr>
          <p:cNvPr id="10246" name="Line 6"/>
          <p:cNvSpPr>
            <a:spLocks noChangeShapeType="1"/>
          </p:cNvSpPr>
          <p:nvPr/>
        </p:nvSpPr>
        <p:spPr bwMode="auto">
          <a:xfrm>
            <a:off x="1600200" y="3200400"/>
            <a:ext cx="1143000" cy="1447800"/>
          </a:xfrm>
          <a:prstGeom prst="line">
            <a:avLst/>
          </a:prstGeom>
          <a:noFill/>
          <a:ln w="50800">
            <a:solidFill>
              <a:srgbClr val="E3BEFF"/>
            </a:solidFill>
            <a:round/>
            <a:headEnd/>
            <a:tailEnd/>
          </a:ln>
          <a:effectLst/>
        </p:spPr>
        <p:txBody>
          <a:bodyPr/>
          <a:lstStyle/>
          <a:p>
            <a:endParaRPr lang="en-IN"/>
          </a:p>
        </p:txBody>
      </p:sp>
      <p:sp>
        <p:nvSpPr>
          <p:cNvPr id="10247" name="Rectangle 7"/>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0249" name="Rectangle 9"/>
          <p:cNvSpPr>
            <a:spLocks noChangeArrowheads="1"/>
          </p:cNvSpPr>
          <p:nvPr/>
        </p:nvSpPr>
        <p:spPr bwMode="auto">
          <a:xfrm>
            <a:off x="2135188" y="27447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0250" name="Rectangle 10"/>
          <p:cNvSpPr>
            <a:spLocks noChangeArrowheads="1"/>
          </p:cNvSpPr>
          <p:nvPr/>
        </p:nvSpPr>
        <p:spPr bwMode="auto">
          <a:xfrm>
            <a:off x="1525588" y="38877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0251" name="Line 11"/>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0252" name="Oval 12"/>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0253" name="Rectangle 13"/>
          <p:cNvSpPr>
            <a:spLocks noChangeArrowheads="1"/>
          </p:cNvSpPr>
          <p:nvPr/>
        </p:nvSpPr>
        <p:spPr bwMode="auto">
          <a:xfrm>
            <a:off x="9921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0254" name="Line 14"/>
          <p:cNvSpPr>
            <a:spLocks noChangeShapeType="1"/>
          </p:cNvSpPr>
          <p:nvPr/>
        </p:nvSpPr>
        <p:spPr bwMode="auto">
          <a:xfrm>
            <a:off x="2743200" y="3643313"/>
            <a:ext cx="0" cy="1843087"/>
          </a:xfrm>
          <a:prstGeom prst="line">
            <a:avLst/>
          </a:prstGeom>
          <a:noFill/>
          <a:ln w="12700">
            <a:solidFill>
              <a:schemeClr val="tx1"/>
            </a:solidFill>
            <a:prstDash val="sysDot"/>
            <a:round/>
            <a:headEnd/>
            <a:tailEnd/>
          </a:ln>
          <a:effectLst/>
        </p:spPr>
        <p:txBody>
          <a:bodyPr/>
          <a:lstStyle/>
          <a:p>
            <a:endParaRPr lang="en-IN"/>
          </a:p>
        </p:txBody>
      </p:sp>
      <p:sp>
        <p:nvSpPr>
          <p:cNvPr id="10255" name="Rectangle 15"/>
          <p:cNvSpPr>
            <a:spLocks noChangeArrowheads="1"/>
          </p:cNvSpPr>
          <p:nvPr/>
        </p:nvSpPr>
        <p:spPr bwMode="auto">
          <a:xfrm>
            <a:off x="2439988" y="54879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6" name="Rectangle 12"/>
          <p:cNvSpPr>
            <a:spLocks noChangeArrowheads="1"/>
          </p:cNvSpPr>
          <p:nvPr/>
        </p:nvSpPr>
        <p:spPr bwMode="auto">
          <a:xfrm>
            <a:off x="838200" y="1828800"/>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2743200" y="3651250"/>
            <a:ext cx="0" cy="1835150"/>
          </a:xfrm>
          <a:prstGeom prst="line">
            <a:avLst/>
          </a:prstGeom>
          <a:noFill/>
          <a:ln w="12700">
            <a:solidFill>
              <a:schemeClr val="tx1"/>
            </a:solidFill>
            <a:prstDash val="sysDot"/>
            <a:round/>
            <a:headEnd/>
            <a:tailEnd/>
          </a:ln>
          <a:effectLst/>
        </p:spPr>
        <p:txBody>
          <a:bodyPr/>
          <a:lstStyle/>
          <a:p>
            <a:endParaRPr lang="en-IN"/>
          </a:p>
        </p:txBody>
      </p:sp>
      <p:sp>
        <p:nvSpPr>
          <p:cNvPr id="11267" name="Rectangle 3"/>
          <p:cNvSpPr>
            <a:spLocks noGrp="1" noChangeArrowheads="1"/>
          </p:cNvSpPr>
          <p:nvPr>
            <p:ph type="title"/>
          </p:nvPr>
        </p:nvSpPr>
        <p:spPr>
          <a:xfrm>
            <a:off x="457200" y="762000"/>
            <a:ext cx="8229600" cy="1143000"/>
          </a:xfrm>
          <a:noFill/>
        </p:spPr>
        <p:txBody>
          <a:bodyPr>
            <a:normAutofit fontScale="90000"/>
          </a:bodyPr>
          <a:lstStyle/>
          <a:p>
            <a:r>
              <a:rPr lang="en-US" altLang="en-US" sz="3600" smtClean="0"/>
              <a:t>Drawing MR Curve </a:t>
            </a:r>
            <a:br>
              <a:rPr lang="en-US" altLang="en-US" sz="3600" smtClean="0"/>
            </a:br>
            <a:r>
              <a:rPr lang="en-US" altLang="en-US" sz="3600" smtClean="0"/>
              <a:t>for the bottom part of the Demand Curve</a:t>
            </a:r>
          </a:p>
        </p:txBody>
      </p:sp>
      <p:sp>
        <p:nvSpPr>
          <p:cNvPr id="11268" name="Line 4"/>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1269" name="Line 5"/>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1270" name="Line 6"/>
          <p:cNvSpPr>
            <a:spLocks noChangeShapeType="1"/>
          </p:cNvSpPr>
          <p:nvPr/>
        </p:nvSpPr>
        <p:spPr bwMode="auto">
          <a:xfrm>
            <a:off x="2706688" y="3544888"/>
            <a:ext cx="1292225" cy="1597025"/>
          </a:xfrm>
          <a:prstGeom prst="line">
            <a:avLst/>
          </a:prstGeom>
          <a:noFill/>
          <a:ln w="50800">
            <a:solidFill>
              <a:srgbClr val="DC0081"/>
            </a:solidFill>
            <a:round/>
            <a:headEnd/>
            <a:tailEnd/>
          </a:ln>
          <a:effectLst/>
        </p:spPr>
        <p:txBody>
          <a:bodyPr/>
          <a:lstStyle/>
          <a:p>
            <a:endParaRPr lang="en-IN"/>
          </a:p>
        </p:txBody>
      </p:sp>
      <p:sp>
        <p:nvSpPr>
          <p:cNvPr id="11271" name="Rectangle 8"/>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1273" name="Rectangle 10"/>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1274" name="Rectangle 11"/>
          <p:cNvSpPr>
            <a:spLocks noChangeArrowheads="1"/>
          </p:cNvSpPr>
          <p:nvPr/>
        </p:nvSpPr>
        <p:spPr bwMode="auto">
          <a:xfrm>
            <a:off x="1525588" y="38877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1275" name="Line 12"/>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1276" name="Oval 13"/>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1277" name="Rectangle 14"/>
          <p:cNvSpPr>
            <a:spLocks noChangeArrowheads="1"/>
          </p:cNvSpPr>
          <p:nvPr/>
        </p:nvSpPr>
        <p:spPr bwMode="auto">
          <a:xfrm>
            <a:off x="9921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1278" name="Line 15"/>
          <p:cNvSpPr>
            <a:spLocks noChangeShapeType="1"/>
          </p:cNvSpPr>
          <p:nvPr/>
        </p:nvSpPr>
        <p:spPr bwMode="auto">
          <a:xfrm flipH="1" flipV="1">
            <a:off x="1600200" y="2209800"/>
            <a:ext cx="990600" cy="1219200"/>
          </a:xfrm>
          <a:prstGeom prst="line">
            <a:avLst/>
          </a:prstGeom>
          <a:noFill/>
          <a:ln w="50800">
            <a:solidFill>
              <a:srgbClr val="DC0081"/>
            </a:solidFill>
            <a:prstDash val="sysDot"/>
            <a:round/>
            <a:headEnd/>
            <a:tailEnd/>
          </a:ln>
          <a:effectLst/>
        </p:spPr>
        <p:txBody>
          <a:bodyPr/>
          <a:lstStyle/>
          <a:p>
            <a:endParaRPr lang="en-IN"/>
          </a:p>
        </p:txBody>
      </p:sp>
      <p:sp>
        <p:nvSpPr>
          <p:cNvPr id="11279" name="Line 16"/>
          <p:cNvSpPr>
            <a:spLocks noChangeShapeType="1"/>
          </p:cNvSpPr>
          <p:nvPr/>
        </p:nvSpPr>
        <p:spPr bwMode="auto">
          <a:xfrm>
            <a:off x="1600200" y="2209800"/>
            <a:ext cx="1143000" cy="2971800"/>
          </a:xfrm>
          <a:prstGeom prst="line">
            <a:avLst/>
          </a:prstGeom>
          <a:noFill/>
          <a:ln w="50800">
            <a:solidFill>
              <a:srgbClr val="E3BEFF"/>
            </a:solidFill>
            <a:prstDash val="sysDot"/>
            <a:round/>
            <a:headEnd/>
            <a:tailEnd/>
          </a:ln>
          <a:effectLst/>
        </p:spPr>
        <p:txBody>
          <a:bodyPr/>
          <a:lstStyle/>
          <a:p>
            <a:endParaRPr lang="en-IN"/>
          </a:p>
        </p:txBody>
      </p:sp>
      <p:sp>
        <p:nvSpPr>
          <p:cNvPr id="11280" name="Rectangle 17"/>
          <p:cNvSpPr>
            <a:spLocks noChangeArrowheads="1"/>
          </p:cNvSpPr>
          <p:nvPr/>
        </p:nvSpPr>
        <p:spPr bwMode="auto">
          <a:xfrm>
            <a:off x="2211388" y="5487988"/>
            <a:ext cx="7715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1281" name="Line 9"/>
          <p:cNvSpPr>
            <a:spLocks noChangeShapeType="1"/>
          </p:cNvSpPr>
          <p:nvPr/>
        </p:nvSpPr>
        <p:spPr bwMode="auto">
          <a:xfrm>
            <a:off x="2743200" y="5165725"/>
            <a:ext cx="228600" cy="762000"/>
          </a:xfrm>
          <a:prstGeom prst="line">
            <a:avLst/>
          </a:prstGeom>
          <a:noFill/>
          <a:ln w="50800">
            <a:solidFill>
              <a:srgbClr val="E3BEFF"/>
            </a:solidFill>
            <a:round/>
            <a:headEnd/>
            <a:tailEnd/>
          </a:ln>
          <a:effectLst/>
        </p:spPr>
        <p:txBody>
          <a:bodyPr/>
          <a:lstStyle/>
          <a:p>
            <a:endParaRPr lang="en-IN"/>
          </a:p>
        </p:txBody>
      </p:sp>
      <p:sp>
        <p:nvSpPr>
          <p:cNvPr id="18" name="Rectangle 12"/>
          <p:cNvSpPr>
            <a:spLocks noChangeArrowheads="1"/>
          </p:cNvSpPr>
          <p:nvPr/>
        </p:nvSpPr>
        <p:spPr bwMode="auto">
          <a:xfrm>
            <a:off x="762000" y="1905000"/>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H="1">
            <a:off x="2743200" y="3581400"/>
            <a:ext cx="11113" cy="1905000"/>
          </a:xfrm>
          <a:prstGeom prst="line">
            <a:avLst/>
          </a:prstGeom>
          <a:noFill/>
          <a:ln w="12700">
            <a:solidFill>
              <a:schemeClr val="tx1"/>
            </a:solidFill>
            <a:prstDash val="sysDot"/>
            <a:round/>
            <a:headEnd/>
            <a:tailEnd/>
          </a:ln>
          <a:effectLst/>
        </p:spPr>
        <p:txBody>
          <a:bodyPr/>
          <a:lstStyle/>
          <a:p>
            <a:endParaRPr lang="en-IN"/>
          </a:p>
        </p:txBody>
      </p:sp>
      <p:sp>
        <p:nvSpPr>
          <p:cNvPr id="12291" name="Rectangle 3"/>
          <p:cNvSpPr>
            <a:spLocks noGrp="1" noChangeArrowheads="1"/>
          </p:cNvSpPr>
          <p:nvPr>
            <p:ph type="title"/>
          </p:nvPr>
        </p:nvSpPr>
        <p:spPr>
          <a:xfrm>
            <a:off x="457200" y="685800"/>
            <a:ext cx="8229600" cy="1143000"/>
          </a:xfrm>
          <a:noFill/>
        </p:spPr>
        <p:txBody>
          <a:bodyPr>
            <a:normAutofit fontScale="90000"/>
          </a:bodyPr>
          <a:lstStyle/>
          <a:p>
            <a:r>
              <a:rPr lang="en-US" altLang="en-US" sz="3600" smtClean="0"/>
              <a:t>MR Curve </a:t>
            </a:r>
            <a:br>
              <a:rPr lang="en-US" altLang="en-US" sz="3600" smtClean="0"/>
            </a:br>
            <a:r>
              <a:rPr lang="en-US" altLang="en-US" sz="3600" smtClean="0"/>
              <a:t>for the bottom part of the Demand Curve</a:t>
            </a:r>
          </a:p>
        </p:txBody>
      </p:sp>
      <p:sp>
        <p:nvSpPr>
          <p:cNvPr id="12292" name="Line 4"/>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2293" name="Line 5"/>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2294" name="Line 6"/>
          <p:cNvSpPr>
            <a:spLocks noChangeShapeType="1"/>
          </p:cNvSpPr>
          <p:nvPr/>
        </p:nvSpPr>
        <p:spPr bwMode="auto">
          <a:xfrm>
            <a:off x="2706688" y="3544888"/>
            <a:ext cx="1292225" cy="1597025"/>
          </a:xfrm>
          <a:prstGeom prst="line">
            <a:avLst/>
          </a:prstGeom>
          <a:noFill/>
          <a:ln w="50800">
            <a:solidFill>
              <a:srgbClr val="DC0081"/>
            </a:solidFill>
            <a:round/>
            <a:headEnd/>
            <a:tailEnd/>
          </a:ln>
          <a:effectLst/>
        </p:spPr>
        <p:txBody>
          <a:bodyPr/>
          <a:lstStyle/>
          <a:p>
            <a:endParaRPr lang="en-IN"/>
          </a:p>
        </p:txBody>
      </p:sp>
      <p:sp>
        <p:nvSpPr>
          <p:cNvPr id="12295" name="Rectangle 8"/>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2297" name="Rectangle 10"/>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2298" name="Rectangle 11"/>
          <p:cNvSpPr>
            <a:spLocks noChangeArrowheads="1"/>
          </p:cNvSpPr>
          <p:nvPr/>
        </p:nvSpPr>
        <p:spPr bwMode="auto">
          <a:xfrm>
            <a:off x="1525588" y="38877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2299" name="Line 12"/>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2300" name="Oval 13"/>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2301" name="Rectangle 14"/>
          <p:cNvSpPr>
            <a:spLocks noChangeArrowheads="1"/>
          </p:cNvSpPr>
          <p:nvPr/>
        </p:nvSpPr>
        <p:spPr bwMode="auto">
          <a:xfrm>
            <a:off x="9921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2302" name="Rectangle 15"/>
          <p:cNvSpPr>
            <a:spLocks noChangeArrowheads="1"/>
          </p:cNvSpPr>
          <p:nvPr/>
        </p:nvSpPr>
        <p:spPr bwMode="auto">
          <a:xfrm>
            <a:off x="2211388" y="5487988"/>
            <a:ext cx="847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2303" name="Line 9"/>
          <p:cNvSpPr>
            <a:spLocks noChangeShapeType="1"/>
          </p:cNvSpPr>
          <p:nvPr/>
        </p:nvSpPr>
        <p:spPr bwMode="auto">
          <a:xfrm>
            <a:off x="2743200" y="5165725"/>
            <a:ext cx="228600" cy="762000"/>
          </a:xfrm>
          <a:prstGeom prst="line">
            <a:avLst/>
          </a:prstGeom>
          <a:noFill/>
          <a:ln w="50800">
            <a:solidFill>
              <a:srgbClr val="E3BEFF"/>
            </a:solidFill>
            <a:round/>
            <a:headEnd/>
            <a:tailEnd/>
          </a:ln>
          <a:effectLst/>
        </p:spPr>
        <p:txBody>
          <a:bodyPr/>
          <a:lstStyle/>
          <a:p>
            <a:endParaRPr lang="en-IN"/>
          </a:p>
        </p:txBody>
      </p:sp>
      <p:sp>
        <p:nvSpPr>
          <p:cNvPr id="16" name="Rectangle 12"/>
          <p:cNvSpPr>
            <a:spLocks noChangeArrowheads="1"/>
          </p:cNvSpPr>
          <p:nvPr/>
        </p:nvSpPr>
        <p:spPr bwMode="auto">
          <a:xfrm>
            <a:off x="685800" y="1752600"/>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2743200" y="3581400"/>
            <a:ext cx="0" cy="1905000"/>
          </a:xfrm>
          <a:prstGeom prst="line">
            <a:avLst/>
          </a:prstGeom>
          <a:noFill/>
          <a:ln w="12700">
            <a:solidFill>
              <a:schemeClr val="tx1"/>
            </a:solidFill>
            <a:prstDash val="sysDot"/>
            <a:round/>
            <a:headEnd/>
            <a:tailEnd/>
          </a:ln>
          <a:effectLst/>
        </p:spPr>
        <p:txBody>
          <a:bodyPr/>
          <a:lstStyle/>
          <a:p>
            <a:endParaRPr lang="en-IN"/>
          </a:p>
        </p:txBody>
      </p:sp>
      <p:sp>
        <p:nvSpPr>
          <p:cNvPr id="13315" name="Rectangle 3"/>
          <p:cNvSpPr>
            <a:spLocks noGrp="1" noChangeArrowheads="1"/>
          </p:cNvSpPr>
          <p:nvPr>
            <p:ph type="title"/>
          </p:nvPr>
        </p:nvSpPr>
        <p:spPr>
          <a:xfrm>
            <a:off x="533400" y="1066800"/>
            <a:ext cx="8229600" cy="1143000"/>
          </a:xfrm>
          <a:noFill/>
        </p:spPr>
        <p:txBody>
          <a:bodyPr>
            <a:normAutofit fontScale="90000"/>
          </a:bodyPr>
          <a:lstStyle/>
          <a:p>
            <a:r>
              <a:rPr lang="en-US" altLang="en-US" sz="3600" smtClean="0"/>
              <a:t>The Kinked Demand Curve </a:t>
            </a:r>
            <a:br>
              <a:rPr lang="en-US" altLang="en-US" sz="3600" smtClean="0"/>
            </a:br>
            <a:r>
              <a:rPr lang="en-US" altLang="en-US" sz="3600" smtClean="0"/>
              <a:t>and the MR Curve</a:t>
            </a:r>
          </a:p>
        </p:txBody>
      </p:sp>
      <p:sp>
        <p:nvSpPr>
          <p:cNvPr id="13316" name="Line 4"/>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3317" name="Line 5"/>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3318" name="Line 6"/>
          <p:cNvSpPr>
            <a:spLocks noChangeShapeType="1"/>
          </p:cNvSpPr>
          <p:nvPr/>
        </p:nvSpPr>
        <p:spPr bwMode="auto">
          <a:xfrm>
            <a:off x="1600200" y="3200400"/>
            <a:ext cx="1143000" cy="381000"/>
          </a:xfrm>
          <a:prstGeom prst="line">
            <a:avLst/>
          </a:prstGeom>
          <a:noFill/>
          <a:ln w="50800">
            <a:solidFill>
              <a:srgbClr val="DC0081"/>
            </a:solidFill>
            <a:round/>
            <a:headEnd/>
            <a:tailEnd/>
          </a:ln>
          <a:effectLst/>
        </p:spPr>
        <p:txBody>
          <a:bodyPr/>
          <a:lstStyle/>
          <a:p>
            <a:endParaRPr lang="en-IN"/>
          </a:p>
        </p:txBody>
      </p:sp>
      <p:sp>
        <p:nvSpPr>
          <p:cNvPr id="13319" name="Line 7"/>
          <p:cNvSpPr>
            <a:spLocks noChangeShapeType="1"/>
          </p:cNvSpPr>
          <p:nvPr/>
        </p:nvSpPr>
        <p:spPr bwMode="auto">
          <a:xfrm>
            <a:off x="2743200" y="3581400"/>
            <a:ext cx="1371600" cy="1524000"/>
          </a:xfrm>
          <a:prstGeom prst="line">
            <a:avLst/>
          </a:prstGeom>
          <a:noFill/>
          <a:ln w="50800">
            <a:solidFill>
              <a:srgbClr val="DC0081"/>
            </a:solidFill>
            <a:round/>
            <a:headEnd/>
            <a:tailEnd/>
          </a:ln>
          <a:effectLst/>
        </p:spPr>
        <p:txBody>
          <a:bodyPr/>
          <a:lstStyle/>
          <a:p>
            <a:endParaRPr lang="en-IN"/>
          </a:p>
        </p:txBody>
      </p:sp>
      <p:sp>
        <p:nvSpPr>
          <p:cNvPr id="13320" name="Line 8"/>
          <p:cNvSpPr>
            <a:spLocks noChangeShapeType="1"/>
          </p:cNvSpPr>
          <p:nvPr/>
        </p:nvSpPr>
        <p:spPr bwMode="auto">
          <a:xfrm>
            <a:off x="1600200" y="3200400"/>
            <a:ext cx="1143000" cy="1447800"/>
          </a:xfrm>
          <a:prstGeom prst="line">
            <a:avLst/>
          </a:prstGeom>
          <a:noFill/>
          <a:ln w="50800">
            <a:solidFill>
              <a:srgbClr val="E3BEFF"/>
            </a:solidFill>
            <a:round/>
            <a:headEnd/>
            <a:tailEnd/>
          </a:ln>
          <a:effectLst/>
        </p:spPr>
        <p:txBody>
          <a:bodyPr/>
          <a:lstStyle/>
          <a:p>
            <a:endParaRPr lang="en-IN"/>
          </a:p>
        </p:txBody>
      </p:sp>
      <p:sp>
        <p:nvSpPr>
          <p:cNvPr id="13321" name="Line 10"/>
          <p:cNvSpPr>
            <a:spLocks noChangeShapeType="1"/>
          </p:cNvSpPr>
          <p:nvPr/>
        </p:nvSpPr>
        <p:spPr bwMode="auto">
          <a:xfrm>
            <a:off x="2743200" y="4648200"/>
            <a:ext cx="0" cy="533400"/>
          </a:xfrm>
          <a:prstGeom prst="line">
            <a:avLst/>
          </a:prstGeom>
          <a:noFill/>
          <a:ln w="50800">
            <a:solidFill>
              <a:srgbClr val="E3BEFF"/>
            </a:solidFill>
            <a:round/>
            <a:headEnd/>
            <a:tailEnd/>
          </a:ln>
          <a:effectLst/>
        </p:spPr>
        <p:txBody>
          <a:bodyPr/>
          <a:lstStyle/>
          <a:p>
            <a:endParaRPr lang="en-IN"/>
          </a:p>
        </p:txBody>
      </p:sp>
      <p:sp>
        <p:nvSpPr>
          <p:cNvPr id="13322" name="Rectangle 11"/>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3324" name="Rectangle 13"/>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3325" name="Rectangle 14"/>
          <p:cNvSpPr>
            <a:spLocks noChangeArrowheads="1"/>
          </p:cNvSpPr>
          <p:nvPr/>
        </p:nvSpPr>
        <p:spPr bwMode="auto">
          <a:xfrm>
            <a:off x="1525588" y="38877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3326" name="Rectangle 15"/>
          <p:cNvSpPr>
            <a:spLocks noChangeArrowheads="1"/>
          </p:cNvSpPr>
          <p:nvPr/>
        </p:nvSpPr>
        <p:spPr bwMode="auto">
          <a:xfrm>
            <a:off x="2287588" y="5564188"/>
            <a:ext cx="7715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3327" name="Line 16"/>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3328" name="Oval 17"/>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3329" name="Rectangle 18"/>
          <p:cNvSpPr>
            <a:spLocks noChangeArrowheads="1"/>
          </p:cNvSpPr>
          <p:nvPr/>
        </p:nvSpPr>
        <p:spPr bwMode="auto">
          <a:xfrm>
            <a:off x="9159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3330" name="Line 9"/>
          <p:cNvSpPr>
            <a:spLocks noChangeShapeType="1"/>
          </p:cNvSpPr>
          <p:nvPr/>
        </p:nvSpPr>
        <p:spPr bwMode="auto">
          <a:xfrm>
            <a:off x="2743200" y="5165725"/>
            <a:ext cx="228600" cy="762000"/>
          </a:xfrm>
          <a:prstGeom prst="line">
            <a:avLst/>
          </a:prstGeom>
          <a:noFill/>
          <a:ln w="50800">
            <a:solidFill>
              <a:srgbClr val="E3BEFF"/>
            </a:solidFill>
            <a:round/>
            <a:headEnd/>
            <a:tailEnd/>
          </a:ln>
          <a:effectLst/>
        </p:spPr>
        <p:txBody>
          <a:bodyPr/>
          <a:lstStyle/>
          <a:p>
            <a:endParaRPr lang="en-IN"/>
          </a:p>
        </p:txBody>
      </p:sp>
      <p:sp>
        <p:nvSpPr>
          <p:cNvPr id="19" name="Rectangle 12"/>
          <p:cNvSpPr>
            <a:spLocks noChangeArrowheads="1"/>
          </p:cNvSpPr>
          <p:nvPr/>
        </p:nvSpPr>
        <p:spPr bwMode="auto">
          <a:xfrm>
            <a:off x="762000" y="1752600"/>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743200" y="3643313"/>
            <a:ext cx="0" cy="1843087"/>
          </a:xfrm>
          <a:prstGeom prst="line">
            <a:avLst/>
          </a:prstGeom>
          <a:noFill/>
          <a:ln w="12700">
            <a:solidFill>
              <a:schemeClr val="tx1"/>
            </a:solidFill>
            <a:prstDash val="sysDot"/>
            <a:round/>
            <a:headEnd/>
            <a:tailEnd/>
          </a:ln>
          <a:effectLst/>
        </p:spPr>
        <p:txBody>
          <a:bodyPr/>
          <a:lstStyle/>
          <a:p>
            <a:endParaRPr lang="en-IN"/>
          </a:p>
        </p:txBody>
      </p:sp>
      <p:sp>
        <p:nvSpPr>
          <p:cNvPr id="14339" name="Rectangle 3"/>
          <p:cNvSpPr>
            <a:spLocks noGrp="1" noChangeArrowheads="1"/>
          </p:cNvSpPr>
          <p:nvPr>
            <p:ph type="title"/>
          </p:nvPr>
        </p:nvSpPr>
        <p:spPr>
          <a:xfrm>
            <a:off x="457200" y="685800"/>
            <a:ext cx="8229600" cy="1143000"/>
          </a:xfrm>
          <a:noFill/>
        </p:spPr>
        <p:txBody>
          <a:bodyPr>
            <a:normAutofit fontScale="90000"/>
          </a:bodyPr>
          <a:lstStyle/>
          <a:p>
            <a:r>
              <a:rPr lang="en-US" altLang="en-US" sz="3600" dirty="0" smtClean="0"/>
              <a:t>The MC curve intersects the MR curve</a:t>
            </a:r>
            <a:br>
              <a:rPr lang="en-US" altLang="en-US" sz="3600" dirty="0" smtClean="0"/>
            </a:br>
            <a:r>
              <a:rPr lang="en-US" altLang="en-US" sz="3600" dirty="0" smtClean="0"/>
              <a:t>in the vertical segment.</a:t>
            </a:r>
          </a:p>
        </p:txBody>
      </p:sp>
      <p:sp>
        <p:nvSpPr>
          <p:cNvPr id="14340" name="Line 4"/>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4341" name="Line 5"/>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4342" name="Line 6"/>
          <p:cNvSpPr>
            <a:spLocks noChangeShapeType="1"/>
          </p:cNvSpPr>
          <p:nvPr/>
        </p:nvSpPr>
        <p:spPr bwMode="auto">
          <a:xfrm>
            <a:off x="1600200" y="3200400"/>
            <a:ext cx="1143000" cy="381000"/>
          </a:xfrm>
          <a:prstGeom prst="line">
            <a:avLst/>
          </a:prstGeom>
          <a:noFill/>
          <a:ln w="50800">
            <a:solidFill>
              <a:srgbClr val="DC0081"/>
            </a:solidFill>
            <a:round/>
            <a:headEnd/>
            <a:tailEnd/>
          </a:ln>
          <a:effectLst/>
        </p:spPr>
        <p:txBody>
          <a:bodyPr/>
          <a:lstStyle/>
          <a:p>
            <a:endParaRPr lang="en-IN"/>
          </a:p>
        </p:txBody>
      </p:sp>
      <p:sp>
        <p:nvSpPr>
          <p:cNvPr id="14343" name="Line 7"/>
          <p:cNvSpPr>
            <a:spLocks noChangeShapeType="1"/>
          </p:cNvSpPr>
          <p:nvPr/>
        </p:nvSpPr>
        <p:spPr bwMode="auto">
          <a:xfrm>
            <a:off x="2743200" y="3581400"/>
            <a:ext cx="1371600" cy="1524000"/>
          </a:xfrm>
          <a:prstGeom prst="line">
            <a:avLst/>
          </a:prstGeom>
          <a:noFill/>
          <a:ln w="50800">
            <a:solidFill>
              <a:srgbClr val="DC0081"/>
            </a:solidFill>
            <a:round/>
            <a:headEnd/>
            <a:tailEnd/>
          </a:ln>
          <a:effectLst/>
        </p:spPr>
        <p:txBody>
          <a:bodyPr/>
          <a:lstStyle/>
          <a:p>
            <a:endParaRPr lang="en-IN"/>
          </a:p>
        </p:txBody>
      </p:sp>
      <p:sp>
        <p:nvSpPr>
          <p:cNvPr id="14344" name="Line 8"/>
          <p:cNvSpPr>
            <a:spLocks noChangeShapeType="1"/>
          </p:cNvSpPr>
          <p:nvPr/>
        </p:nvSpPr>
        <p:spPr bwMode="auto">
          <a:xfrm>
            <a:off x="1600200" y="3200400"/>
            <a:ext cx="1143000" cy="1447800"/>
          </a:xfrm>
          <a:prstGeom prst="line">
            <a:avLst/>
          </a:prstGeom>
          <a:noFill/>
          <a:ln w="50800">
            <a:solidFill>
              <a:srgbClr val="E3BEFF"/>
            </a:solidFill>
            <a:round/>
            <a:headEnd/>
            <a:tailEnd/>
          </a:ln>
          <a:effectLst/>
        </p:spPr>
        <p:txBody>
          <a:bodyPr/>
          <a:lstStyle/>
          <a:p>
            <a:endParaRPr lang="en-IN"/>
          </a:p>
        </p:txBody>
      </p:sp>
      <p:sp>
        <p:nvSpPr>
          <p:cNvPr id="14345" name="Line 10"/>
          <p:cNvSpPr>
            <a:spLocks noChangeShapeType="1"/>
          </p:cNvSpPr>
          <p:nvPr/>
        </p:nvSpPr>
        <p:spPr bwMode="auto">
          <a:xfrm>
            <a:off x="2743200" y="4648200"/>
            <a:ext cx="0" cy="533400"/>
          </a:xfrm>
          <a:prstGeom prst="line">
            <a:avLst/>
          </a:prstGeom>
          <a:noFill/>
          <a:ln w="50800">
            <a:solidFill>
              <a:srgbClr val="E3BEFF"/>
            </a:solidFill>
            <a:round/>
            <a:headEnd/>
            <a:tailEnd/>
          </a:ln>
          <a:effectLst/>
        </p:spPr>
        <p:txBody>
          <a:bodyPr/>
          <a:lstStyle/>
          <a:p>
            <a:endParaRPr lang="en-IN"/>
          </a:p>
        </p:txBody>
      </p:sp>
      <p:sp>
        <p:nvSpPr>
          <p:cNvPr id="14346" name="Rectangle 11"/>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4347" name="Rectangle 12"/>
          <p:cNvSpPr>
            <a:spLocks noChangeArrowheads="1"/>
          </p:cNvSpPr>
          <p:nvPr/>
        </p:nvSpPr>
        <p:spPr bwMode="auto">
          <a:xfrm>
            <a:off x="1068388" y="2058988"/>
            <a:ext cx="6191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a:t>
            </a:r>
          </a:p>
        </p:txBody>
      </p:sp>
      <p:sp>
        <p:nvSpPr>
          <p:cNvPr id="14348" name="Rectangle 13"/>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4349" name="Rectangle 14"/>
          <p:cNvSpPr>
            <a:spLocks noChangeArrowheads="1"/>
          </p:cNvSpPr>
          <p:nvPr/>
        </p:nvSpPr>
        <p:spPr bwMode="auto">
          <a:xfrm>
            <a:off x="1525588" y="38877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4350" name="Rectangle 15"/>
          <p:cNvSpPr>
            <a:spLocks noChangeArrowheads="1"/>
          </p:cNvSpPr>
          <p:nvPr/>
        </p:nvSpPr>
        <p:spPr bwMode="auto">
          <a:xfrm>
            <a:off x="2287588" y="5564188"/>
            <a:ext cx="7715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4351" name="Line 16"/>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4352" name="Oval 17"/>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4353" name="Rectangle 18"/>
          <p:cNvSpPr>
            <a:spLocks noChangeArrowheads="1"/>
          </p:cNvSpPr>
          <p:nvPr/>
        </p:nvSpPr>
        <p:spPr bwMode="auto">
          <a:xfrm>
            <a:off x="9159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4354" name="Rectangle 21"/>
          <p:cNvSpPr>
            <a:spLocks noChangeArrowheads="1"/>
          </p:cNvSpPr>
          <p:nvPr/>
        </p:nvSpPr>
        <p:spPr bwMode="auto">
          <a:xfrm>
            <a:off x="4649788" y="2820988"/>
            <a:ext cx="9239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MC</a:t>
            </a:r>
          </a:p>
        </p:txBody>
      </p:sp>
      <p:sp>
        <p:nvSpPr>
          <p:cNvPr id="14355" name="Line 9"/>
          <p:cNvSpPr>
            <a:spLocks noChangeShapeType="1"/>
          </p:cNvSpPr>
          <p:nvPr/>
        </p:nvSpPr>
        <p:spPr bwMode="auto">
          <a:xfrm>
            <a:off x="2743200" y="5165725"/>
            <a:ext cx="228600" cy="762000"/>
          </a:xfrm>
          <a:prstGeom prst="line">
            <a:avLst/>
          </a:prstGeom>
          <a:noFill/>
          <a:ln w="50800">
            <a:solidFill>
              <a:srgbClr val="E3BEFF"/>
            </a:solidFill>
            <a:round/>
            <a:headEnd/>
            <a:tailEnd/>
          </a:ln>
          <a:effectLst/>
        </p:spPr>
        <p:txBody>
          <a:bodyPr/>
          <a:lstStyle/>
          <a:p>
            <a:endParaRPr lang="en-IN"/>
          </a:p>
        </p:txBody>
      </p:sp>
      <p:sp>
        <p:nvSpPr>
          <p:cNvPr id="14356" name="Arc 19"/>
          <p:cNvSpPr>
            <a:spLocks/>
          </p:cNvSpPr>
          <p:nvPr/>
        </p:nvSpPr>
        <p:spPr bwMode="auto">
          <a:xfrm rot="-60000">
            <a:off x="2362200" y="2819400"/>
            <a:ext cx="2286000" cy="2209800"/>
          </a:xfrm>
          <a:custGeom>
            <a:avLst/>
            <a:gdLst>
              <a:gd name="T0" fmla="*/ 2147483647 w 21600"/>
              <a:gd name="T1" fmla="*/ 17133521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99" y="15"/>
                </a:moveTo>
                <a:cubicBezTo>
                  <a:pt x="21591" y="11939"/>
                  <a:pt x="11923" y="21599"/>
                  <a:pt x="0" y="21600"/>
                </a:cubicBezTo>
              </a:path>
              <a:path w="21600" h="21600" stroke="0" extrusionOk="0">
                <a:moveTo>
                  <a:pt x="21599" y="15"/>
                </a:moveTo>
                <a:cubicBezTo>
                  <a:pt x="21591" y="11939"/>
                  <a:pt x="11923" y="21599"/>
                  <a:pt x="0" y="21600"/>
                </a:cubicBezTo>
                <a:lnTo>
                  <a:pt x="0" y="0"/>
                </a:lnTo>
                <a:lnTo>
                  <a:pt x="21599" y="15"/>
                </a:lnTo>
                <a:close/>
              </a:path>
            </a:pathLst>
          </a:custGeom>
          <a:noFill/>
          <a:ln w="50800" cap="rnd">
            <a:solidFill>
              <a:srgbClr val="FE9B03"/>
            </a:solidFill>
            <a:round/>
            <a:headEnd/>
            <a:tailEnd/>
          </a:ln>
          <a:effectLst/>
        </p:spPr>
        <p:txBody>
          <a:bodyPr/>
          <a:lstStyle/>
          <a:p>
            <a:endParaRPr lang="en-IN"/>
          </a:p>
        </p:txBody>
      </p:sp>
      <p:sp>
        <p:nvSpPr>
          <p:cNvPr id="14357" name="Arc 20"/>
          <p:cNvSpPr>
            <a:spLocks/>
          </p:cNvSpPr>
          <p:nvPr/>
        </p:nvSpPr>
        <p:spPr bwMode="auto">
          <a:xfrm rot="-448198">
            <a:off x="2038350" y="4764088"/>
            <a:ext cx="304800" cy="304800"/>
          </a:xfrm>
          <a:custGeom>
            <a:avLst/>
            <a:gdLst>
              <a:gd name="T0" fmla="*/ 60692834 w 21600"/>
              <a:gd name="T1" fmla="*/ 60692834 h 21600"/>
              <a:gd name="T2" fmla="*/ 0 w 21600"/>
              <a:gd name="T3" fmla="*/ 0 h 21600"/>
              <a:gd name="T4" fmla="*/ 6069283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E9B03"/>
            </a:solidFill>
            <a:round/>
            <a:headEnd/>
            <a:tailEnd/>
          </a:ln>
          <a:effectLst/>
        </p:spPr>
        <p:txBody>
          <a:bodyPr/>
          <a:lstStyle/>
          <a:p>
            <a:endParaRPr lang="en-IN"/>
          </a:p>
        </p:txBody>
      </p:sp>
    </p:spTree>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2743200" y="3651250"/>
            <a:ext cx="0" cy="1835150"/>
          </a:xfrm>
          <a:prstGeom prst="line">
            <a:avLst/>
          </a:prstGeom>
          <a:noFill/>
          <a:ln w="12700">
            <a:solidFill>
              <a:schemeClr val="tx1"/>
            </a:solidFill>
            <a:prstDash val="sysDot"/>
            <a:round/>
            <a:headEnd/>
            <a:tailEnd/>
          </a:ln>
          <a:effectLst/>
        </p:spPr>
        <p:txBody>
          <a:bodyPr/>
          <a:lstStyle/>
          <a:p>
            <a:endParaRPr lang="en-IN"/>
          </a:p>
        </p:txBody>
      </p:sp>
      <p:sp>
        <p:nvSpPr>
          <p:cNvPr id="15363" name="Rectangle 3"/>
          <p:cNvSpPr>
            <a:spLocks noGrp="1" noChangeArrowheads="1"/>
          </p:cNvSpPr>
          <p:nvPr>
            <p:ph type="title"/>
          </p:nvPr>
        </p:nvSpPr>
        <p:spPr>
          <a:xfrm>
            <a:off x="457200" y="685800"/>
            <a:ext cx="8229600" cy="1143000"/>
          </a:xfrm>
          <a:noFill/>
        </p:spPr>
        <p:txBody>
          <a:bodyPr/>
          <a:lstStyle/>
          <a:p>
            <a:pPr algn="l"/>
            <a:r>
              <a:rPr lang="en-US" altLang="en-US" sz="3200" smtClean="0"/>
              <a:t>If costs shift up slightly, but MC still intersects MR in the vertical segment, there will be no</a:t>
            </a:r>
          </a:p>
        </p:txBody>
      </p:sp>
      <p:sp>
        <p:nvSpPr>
          <p:cNvPr id="15364" name="Line 4"/>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5365" name="Line 5"/>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5366" name="Line 6"/>
          <p:cNvSpPr>
            <a:spLocks noChangeShapeType="1"/>
          </p:cNvSpPr>
          <p:nvPr/>
        </p:nvSpPr>
        <p:spPr bwMode="auto">
          <a:xfrm>
            <a:off x="1600200" y="3200400"/>
            <a:ext cx="1143000" cy="381000"/>
          </a:xfrm>
          <a:prstGeom prst="line">
            <a:avLst/>
          </a:prstGeom>
          <a:noFill/>
          <a:ln w="50800">
            <a:solidFill>
              <a:srgbClr val="DC0081"/>
            </a:solidFill>
            <a:round/>
            <a:headEnd/>
            <a:tailEnd/>
          </a:ln>
          <a:effectLst/>
        </p:spPr>
        <p:txBody>
          <a:bodyPr/>
          <a:lstStyle/>
          <a:p>
            <a:endParaRPr lang="en-IN"/>
          </a:p>
        </p:txBody>
      </p:sp>
      <p:sp>
        <p:nvSpPr>
          <p:cNvPr id="15367" name="Line 7"/>
          <p:cNvSpPr>
            <a:spLocks noChangeShapeType="1"/>
          </p:cNvSpPr>
          <p:nvPr/>
        </p:nvSpPr>
        <p:spPr bwMode="auto">
          <a:xfrm>
            <a:off x="2743200" y="3581400"/>
            <a:ext cx="1371600" cy="1524000"/>
          </a:xfrm>
          <a:prstGeom prst="line">
            <a:avLst/>
          </a:prstGeom>
          <a:noFill/>
          <a:ln w="50800">
            <a:solidFill>
              <a:srgbClr val="DC0081"/>
            </a:solidFill>
            <a:round/>
            <a:headEnd/>
            <a:tailEnd/>
          </a:ln>
          <a:effectLst/>
        </p:spPr>
        <p:txBody>
          <a:bodyPr/>
          <a:lstStyle/>
          <a:p>
            <a:endParaRPr lang="en-IN"/>
          </a:p>
        </p:txBody>
      </p:sp>
      <p:sp>
        <p:nvSpPr>
          <p:cNvPr id="15368" name="Line 8"/>
          <p:cNvSpPr>
            <a:spLocks noChangeShapeType="1"/>
          </p:cNvSpPr>
          <p:nvPr/>
        </p:nvSpPr>
        <p:spPr bwMode="auto">
          <a:xfrm>
            <a:off x="1600200" y="3200400"/>
            <a:ext cx="1143000" cy="1447800"/>
          </a:xfrm>
          <a:prstGeom prst="line">
            <a:avLst/>
          </a:prstGeom>
          <a:noFill/>
          <a:ln w="50800">
            <a:solidFill>
              <a:srgbClr val="E3BEFF"/>
            </a:solidFill>
            <a:round/>
            <a:headEnd/>
            <a:tailEnd/>
          </a:ln>
          <a:effectLst/>
        </p:spPr>
        <p:txBody>
          <a:bodyPr/>
          <a:lstStyle/>
          <a:p>
            <a:endParaRPr lang="en-IN"/>
          </a:p>
        </p:txBody>
      </p:sp>
      <p:sp>
        <p:nvSpPr>
          <p:cNvPr id="15369" name="Line 9"/>
          <p:cNvSpPr>
            <a:spLocks noChangeShapeType="1"/>
          </p:cNvSpPr>
          <p:nvPr/>
        </p:nvSpPr>
        <p:spPr bwMode="auto">
          <a:xfrm>
            <a:off x="2743200" y="5165725"/>
            <a:ext cx="228600" cy="762000"/>
          </a:xfrm>
          <a:prstGeom prst="line">
            <a:avLst/>
          </a:prstGeom>
          <a:noFill/>
          <a:ln w="50800">
            <a:solidFill>
              <a:srgbClr val="E3BEFF"/>
            </a:solidFill>
            <a:round/>
            <a:headEnd/>
            <a:tailEnd/>
          </a:ln>
          <a:effectLst/>
        </p:spPr>
        <p:txBody>
          <a:bodyPr/>
          <a:lstStyle/>
          <a:p>
            <a:endParaRPr lang="en-IN"/>
          </a:p>
        </p:txBody>
      </p:sp>
      <p:sp>
        <p:nvSpPr>
          <p:cNvPr id="15370" name="Line 10"/>
          <p:cNvSpPr>
            <a:spLocks noChangeShapeType="1"/>
          </p:cNvSpPr>
          <p:nvPr/>
        </p:nvSpPr>
        <p:spPr bwMode="auto">
          <a:xfrm>
            <a:off x="2743200" y="4648200"/>
            <a:ext cx="0" cy="533400"/>
          </a:xfrm>
          <a:prstGeom prst="line">
            <a:avLst/>
          </a:prstGeom>
          <a:noFill/>
          <a:ln w="50800">
            <a:solidFill>
              <a:srgbClr val="E3BEFF"/>
            </a:solidFill>
            <a:round/>
            <a:headEnd/>
            <a:tailEnd/>
          </a:ln>
          <a:effectLst/>
        </p:spPr>
        <p:txBody>
          <a:bodyPr/>
          <a:lstStyle/>
          <a:p>
            <a:endParaRPr lang="en-IN"/>
          </a:p>
        </p:txBody>
      </p:sp>
      <p:sp>
        <p:nvSpPr>
          <p:cNvPr id="15371" name="Rectangle 11"/>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5373" name="Rectangle 13"/>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5374" name="Rectangle 14"/>
          <p:cNvSpPr>
            <a:spLocks noChangeArrowheads="1"/>
          </p:cNvSpPr>
          <p:nvPr/>
        </p:nvSpPr>
        <p:spPr bwMode="auto">
          <a:xfrm>
            <a:off x="2973388" y="54879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5375" name="Rectangle 15"/>
          <p:cNvSpPr>
            <a:spLocks noChangeArrowheads="1"/>
          </p:cNvSpPr>
          <p:nvPr/>
        </p:nvSpPr>
        <p:spPr bwMode="auto">
          <a:xfrm>
            <a:off x="2287588" y="5564188"/>
            <a:ext cx="7715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5376" name="Line 16"/>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5377" name="Oval 17"/>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5378" name="Rectangle 18"/>
          <p:cNvSpPr>
            <a:spLocks noChangeArrowheads="1"/>
          </p:cNvSpPr>
          <p:nvPr/>
        </p:nvSpPr>
        <p:spPr bwMode="auto">
          <a:xfrm>
            <a:off x="9159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5379" name="Arc 19"/>
          <p:cNvSpPr>
            <a:spLocks/>
          </p:cNvSpPr>
          <p:nvPr/>
        </p:nvSpPr>
        <p:spPr bwMode="auto">
          <a:xfrm rot="-60000">
            <a:off x="2362200" y="2819400"/>
            <a:ext cx="2286000" cy="2209800"/>
          </a:xfrm>
          <a:custGeom>
            <a:avLst/>
            <a:gdLst>
              <a:gd name="T0" fmla="*/ 2147483647 w 21600"/>
              <a:gd name="T1" fmla="*/ 17133521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99" y="15"/>
                </a:moveTo>
                <a:cubicBezTo>
                  <a:pt x="21591" y="11939"/>
                  <a:pt x="11923" y="21599"/>
                  <a:pt x="0" y="21600"/>
                </a:cubicBezTo>
              </a:path>
              <a:path w="21600" h="21600" stroke="0" extrusionOk="0">
                <a:moveTo>
                  <a:pt x="21599" y="15"/>
                </a:moveTo>
                <a:cubicBezTo>
                  <a:pt x="21591" y="11939"/>
                  <a:pt x="11923" y="21599"/>
                  <a:pt x="0" y="21600"/>
                </a:cubicBezTo>
                <a:lnTo>
                  <a:pt x="0" y="0"/>
                </a:lnTo>
                <a:lnTo>
                  <a:pt x="21599" y="15"/>
                </a:lnTo>
                <a:close/>
              </a:path>
            </a:pathLst>
          </a:custGeom>
          <a:noFill/>
          <a:ln w="50800" cap="rnd">
            <a:solidFill>
              <a:srgbClr val="FE9B03"/>
            </a:solidFill>
            <a:round/>
            <a:headEnd/>
            <a:tailEnd/>
          </a:ln>
          <a:effectLst/>
        </p:spPr>
        <p:txBody>
          <a:bodyPr/>
          <a:lstStyle/>
          <a:p>
            <a:endParaRPr lang="en-IN"/>
          </a:p>
        </p:txBody>
      </p:sp>
      <p:sp>
        <p:nvSpPr>
          <p:cNvPr id="15380" name="Arc 20"/>
          <p:cNvSpPr>
            <a:spLocks/>
          </p:cNvSpPr>
          <p:nvPr/>
        </p:nvSpPr>
        <p:spPr bwMode="auto">
          <a:xfrm rot="-448198">
            <a:off x="2038350" y="4764088"/>
            <a:ext cx="304800" cy="304800"/>
          </a:xfrm>
          <a:custGeom>
            <a:avLst/>
            <a:gdLst>
              <a:gd name="T0" fmla="*/ 60692834 w 21600"/>
              <a:gd name="T1" fmla="*/ 60692834 h 21600"/>
              <a:gd name="T2" fmla="*/ 0 w 21600"/>
              <a:gd name="T3" fmla="*/ 0 h 21600"/>
              <a:gd name="T4" fmla="*/ 6069283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E9B03"/>
            </a:solidFill>
            <a:round/>
            <a:headEnd/>
            <a:tailEnd/>
          </a:ln>
          <a:effectLst/>
        </p:spPr>
        <p:txBody>
          <a:bodyPr/>
          <a:lstStyle/>
          <a:p>
            <a:endParaRPr lang="en-IN"/>
          </a:p>
        </p:txBody>
      </p:sp>
      <p:sp>
        <p:nvSpPr>
          <p:cNvPr id="15381" name="Rectangle 21"/>
          <p:cNvSpPr>
            <a:spLocks noChangeArrowheads="1"/>
          </p:cNvSpPr>
          <p:nvPr/>
        </p:nvSpPr>
        <p:spPr bwMode="auto">
          <a:xfrm>
            <a:off x="4649788" y="2820988"/>
            <a:ext cx="9239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MC</a:t>
            </a:r>
          </a:p>
        </p:txBody>
      </p:sp>
      <p:sp>
        <p:nvSpPr>
          <p:cNvPr id="15382" name="Arc 22"/>
          <p:cNvSpPr>
            <a:spLocks/>
          </p:cNvSpPr>
          <p:nvPr/>
        </p:nvSpPr>
        <p:spPr bwMode="auto">
          <a:xfrm rot="-758681">
            <a:off x="2076450" y="4516438"/>
            <a:ext cx="304800" cy="304800"/>
          </a:xfrm>
          <a:custGeom>
            <a:avLst/>
            <a:gdLst>
              <a:gd name="T0" fmla="*/ 60692834 w 21600"/>
              <a:gd name="T1" fmla="*/ 60692834 h 21600"/>
              <a:gd name="T2" fmla="*/ 0 w 21600"/>
              <a:gd name="T3" fmla="*/ 0 h 21600"/>
              <a:gd name="T4" fmla="*/ 6069283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bg2"/>
            </a:solidFill>
            <a:round/>
            <a:headEnd/>
            <a:tailEnd/>
          </a:ln>
          <a:effectLst/>
        </p:spPr>
        <p:txBody>
          <a:bodyPr/>
          <a:lstStyle/>
          <a:p>
            <a:endParaRPr lang="en-IN"/>
          </a:p>
        </p:txBody>
      </p:sp>
      <p:sp>
        <p:nvSpPr>
          <p:cNvPr id="15383" name="Arc 23"/>
          <p:cNvSpPr>
            <a:spLocks/>
          </p:cNvSpPr>
          <p:nvPr/>
        </p:nvSpPr>
        <p:spPr bwMode="auto">
          <a:xfrm rot="-211473">
            <a:off x="2297113" y="2513013"/>
            <a:ext cx="2259012" cy="2214562"/>
          </a:xfrm>
          <a:custGeom>
            <a:avLst/>
            <a:gdLst>
              <a:gd name="T0" fmla="*/ 2147483647 w 21600"/>
              <a:gd name="T1" fmla="*/ 17239032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99" y="15"/>
                </a:moveTo>
                <a:cubicBezTo>
                  <a:pt x="21591" y="11939"/>
                  <a:pt x="11923" y="21599"/>
                  <a:pt x="0" y="21600"/>
                </a:cubicBezTo>
              </a:path>
              <a:path w="21600" h="21600" stroke="0" extrusionOk="0">
                <a:moveTo>
                  <a:pt x="21599" y="15"/>
                </a:moveTo>
                <a:cubicBezTo>
                  <a:pt x="21591" y="11939"/>
                  <a:pt x="11923" y="21599"/>
                  <a:pt x="0" y="21600"/>
                </a:cubicBezTo>
                <a:lnTo>
                  <a:pt x="0" y="0"/>
                </a:lnTo>
                <a:lnTo>
                  <a:pt x="21599" y="15"/>
                </a:lnTo>
                <a:close/>
              </a:path>
            </a:pathLst>
          </a:custGeom>
          <a:noFill/>
          <a:ln w="50800" cap="rnd">
            <a:solidFill>
              <a:schemeClr val="bg2"/>
            </a:solidFill>
            <a:round/>
            <a:headEnd/>
            <a:tailEnd/>
          </a:ln>
          <a:effectLst/>
        </p:spPr>
        <p:txBody>
          <a:bodyPr/>
          <a:lstStyle/>
          <a:p>
            <a:endParaRPr lang="en-IN"/>
          </a:p>
        </p:txBody>
      </p:sp>
      <p:sp>
        <p:nvSpPr>
          <p:cNvPr id="15384" name="Rectangle 24"/>
          <p:cNvSpPr>
            <a:spLocks noChangeArrowheads="1"/>
          </p:cNvSpPr>
          <p:nvPr/>
        </p:nvSpPr>
        <p:spPr bwMode="auto">
          <a:xfrm>
            <a:off x="4497388" y="2058988"/>
            <a:ext cx="10001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MC’</a:t>
            </a:r>
          </a:p>
        </p:txBody>
      </p:sp>
      <p:sp>
        <p:nvSpPr>
          <p:cNvPr id="15385" name="Rectangle 25"/>
          <p:cNvSpPr>
            <a:spLocks noChangeArrowheads="1"/>
          </p:cNvSpPr>
          <p:nvPr/>
        </p:nvSpPr>
        <p:spPr bwMode="auto">
          <a:xfrm>
            <a:off x="5945188" y="1677988"/>
            <a:ext cx="3133725" cy="3044423"/>
          </a:xfrm>
          <a:prstGeom prst="rect">
            <a:avLst/>
          </a:prstGeom>
          <a:noFill/>
          <a:ln w="12700">
            <a:noFill/>
            <a:miter lim="800000"/>
            <a:headEnd/>
            <a:tailEnd/>
          </a:ln>
          <a:effectLst/>
        </p:spPr>
        <p:txBody>
          <a:bodyPr lIns="90488" tIns="44450" rIns="90488" bIns="44450">
            <a:spAutoFit/>
          </a:bodyPr>
          <a:lstStyle/>
          <a:p>
            <a:r>
              <a:rPr lang="en-US" altLang="en-US" sz="3200" dirty="0">
                <a:solidFill>
                  <a:schemeClr val="tx2"/>
                </a:solidFill>
              </a:rPr>
              <a:t>change in price. This price </a:t>
            </a:r>
            <a:r>
              <a:rPr lang="en-US" altLang="en-US" sz="3200" dirty="0" smtClean="0">
                <a:solidFill>
                  <a:schemeClr val="tx2"/>
                </a:solidFill>
              </a:rPr>
              <a:t>rigidity/stickiness </a:t>
            </a:r>
            <a:r>
              <a:rPr lang="en-US" altLang="en-US" sz="3200" dirty="0">
                <a:solidFill>
                  <a:schemeClr val="tx2"/>
                </a:solidFill>
              </a:rPr>
              <a:t>is seen in real world oligopoly markets.</a:t>
            </a:r>
          </a:p>
        </p:txBody>
      </p:sp>
      <p:sp>
        <p:nvSpPr>
          <p:cNvPr id="26" name="Rectangle 12"/>
          <p:cNvSpPr>
            <a:spLocks noChangeArrowheads="1"/>
          </p:cNvSpPr>
          <p:nvPr/>
        </p:nvSpPr>
        <p:spPr bwMode="auto">
          <a:xfrm>
            <a:off x="762000" y="2133600"/>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2743200" y="3651250"/>
            <a:ext cx="0" cy="1835150"/>
          </a:xfrm>
          <a:prstGeom prst="line">
            <a:avLst/>
          </a:prstGeom>
          <a:noFill/>
          <a:ln w="12700">
            <a:solidFill>
              <a:schemeClr val="tx1"/>
            </a:solidFill>
            <a:prstDash val="sysDot"/>
            <a:round/>
            <a:headEnd/>
            <a:tailEnd/>
          </a:ln>
          <a:effectLst/>
        </p:spPr>
        <p:txBody>
          <a:bodyPr/>
          <a:lstStyle/>
          <a:p>
            <a:endParaRPr lang="en-IN"/>
          </a:p>
        </p:txBody>
      </p:sp>
      <p:sp>
        <p:nvSpPr>
          <p:cNvPr id="16387" name="Rectangle 3"/>
          <p:cNvSpPr>
            <a:spLocks noGrp="1" noChangeArrowheads="1"/>
          </p:cNvSpPr>
          <p:nvPr>
            <p:ph type="title"/>
          </p:nvPr>
        </p:nvSpPr>
        <p:spPr>
          <a:xfrm>
            <a:off x="457200" y="685800"/>
            <a:ext cx="8229600" cy="1447800"/>
          </a:xfrm>
          <a:noFill/>
        </p:spPr>
        <p:txBody>
          <a:bodyPr>
            <a:normAutofit fontScale="90000"/>
          </a:bodyPr>
          <a:lstStyle/>
          <a:p>
            <a:pPr algn="l"/>
            <a:r>
              <a:rPr lang="en-US" altLang="en-US" sz="3200" dirty="0" smtClean="0"/>
              <a:t>The </a:t>
            </a:r>
            <a:r>
              <a:rPr lang="en-US" altLang="en-US" sz="3200" dirty="0" smtClean="0"/>
              <a:t>AC </a:t>
            </a:r>
            <a:r>
              <a:rPr lang="en-US" altLang="en-US" sz="3200" dirty="0" smtClean="0"/>
              <a:t>curve can be added to the graph.  To show positive profits, part of </a:t>
            </a:r>
            <a:r>
              <a:rPr lang="en-US" altLang="en-US" sz="3200" dirty="0" smtClean="0"/>
              <a:t>A C </a:t>
            </a:r>
            <a:r>
              <a:rPr lang="en-US" altLang="en-US" sz="3200" dirty="0" smtClean="0"/>
              <a:t>curve must lie under part of the demand curve. </a:t>
            </a:r>
          </a:p>
        </p:txBody>
      </p:sp>
      <p:sp>
        <p:nvSpPr>
          <p:cNvPr id="16388" name="Line 4"/>
          <p:cNvSpPr>
            <a:spLocks noChangeShapeType="1"/>
          </p:cNvSpPr>
          <p:nvPr/>
        </p:nvSpPr>
        <p:spPr bwMode="auto">
          <a:xfrm>
            <a:off x="1600200" y="2209800"/>
            <a:ext cx="0" cy="3276600"/>
          </a:xfrm>
          <a:prstGeom prst="line">
            <a:avLst/>
          </a:prstGeom>
          <a:noFill/>
          <a:ln w="12700">
            <a:solidFill>
              <a:schemeClr val="tx1"/>
            </a:solidFill>
            <a:round/>
            <a:headEnd/>
            <a:tailEnd/>
          </a:ln>
          <a:effectLst/>
        </p:spPr>
        <p:txBody>
          <a:bodyPr/>
          <a:lstStyle/>
          <a:p>
            <a:endParaRPr lang="en-IN"/>
          </a:p>
        </p:txBody>
      </p:sp>
      <p:sp>
        <p:nvSpPr>
          <p:cNvPr id="16389" name="Line 5"/>
          <p:cNvSpPr>
            <a:spLocks noChangeShapeType="1"/>
          </p:cNvSpPr>
          <p:nvPr/>
        </p:nvSpPr>
        <p:spPr bwMode="auto">
          <a:xfrm>
            <a:off x="1600200" y="5486400"/>
            <a:ext cx="4191000" cy="0"/>
          </a:xfrm>
          <a:prstGeom prst="line">
            <a:avLst/>
          </a:prstGeom>
          <a:noFill/>
          <a:ln w="12700">
            <a:solidFill>
              <a:schemeClr val="tx1"/>
            </a:solidFill>
            <a:round/>
            <a:headEnd/>
            <a:tailEnd/>
          </a:ln>
          <a:effectLst/>
        </p:spPr>
        <p:txBody>
          <a:bodyPr/>
          <a:lstStyle/>
          <a:p>
            <a:endParaRPr lang="en-IN"/>
          </a:p>
        </p:txBody>
      </p:sp>
      <p:sp>
        <p:nvSpPr>
          <p:cNvPr id="16390" name="Line 6"/>
          <p:cNvSpPr>
            <a:spLocks noChangeShapeType="1"/>
          </p:cNvSpPr>
          <p:nvPr/>
        </p:nvSpPr>
        <p:spPr bwMode="auto">
          <a:xfrm>
            <a:off x="1600200" y="3200400"/>
            <a:ext cx="1143000" cy="381000"/>
          </a:xfrm>
          <a:prstGeom prst="line">
            <a:avLst/>
          </a:prstGeom>
          <a:noFill/>
          <a:ln w="50800">
            <a:solidFill>
              <a:srgbClr val="DC0081"/>
            </a:solidFill>
            <a:round/>
            <a:headEnd/>
            <a:tailEnd/>
          </a:ln>
          <a:effectLst/>
        </p:spPr>
        <p:txBody>
          <a:bodyPr/>
          <a:lstStyle/>
          <a:p>
            <a:endParaRPr lang="en-IN"/>
          </a:p>
        </p:txBody>
      </p:sp>
      <p:sp>
        <p:nvSpPr>
          <p:cNvPr id="16391" name="Line 7"/>
          <p:cNvSpPr>
            <a:spLocks noChangeShapeType="1"/>
          </p:cNvSpPr>
          <p:nvPr/>
        </p:nvSpPr>
        <p:spPr bwMode="auto">
          <a:xfrm>
            <a:off x="2743200" y="3581400"/>
            <a:ext cx="1371600" cy="1524000"/>
          </a:xfrm>
          <a:prstGeom prst="line">
            <a:avLst/>
          </a:prstGeom>
          <a:noFill/>
          <a:ln w="50800">
            <a:solidFill>
              <a:srgbClr val="DC0081"/>
            </a:solidFill>
            <a:round/>
            <a:headEnd/>
            <a:tailEnd/>
          </a:ln>
          <a:effectLst/>
        </p:spPr>
        <p:txBody>
          <a:bodyPr/>
          <a:lstStyle/>
          <a:p>
            <a:endParaRPr lang="en-IN"/>
          </a:p>
        </p:txBody>
      </p:sp>
      <p:sp>
        <p:nvSpPr>
          <p:cNvPr id="16392" name="Line 8"/>
          <p:cNvSpPr>
            <a:spLocks noChangeShapeType="1"/>
          </p:cNvSpPr>
          <p:nvPr/>
        </p:nvSpPr>
        <p:spPr bwMode="auto">
          <a:xfrm>
            <a:off x="1600200" y="3200400"/>
            <a:ext cx="1143000" cy="1447800"/>
          </a:xfrm>
          <a:prstGeom prst="line">
            <a:avLst/>
          </a:prstGeom>
          <a:noFill/>
          <a:ln w="50800">
            <a:solidFill>
              <a:srgbClr val="E3BEFF"/>
            </a:solidFill>
            <a:round/>
            <a:headEnd/>
            <a:tailEnd/>
          </a:ln>
          <a:effectLst/>
        </p:spPr>
        <p:txBody>
          <a:bodyPr/>
          <a:lstStyle/>
          <a:p>
            <a:endParaRPr lang="en-IN"/>
          </a:p>
        </p:txBody>
      </p:sp>
      <p:sp>
        <p:nvSpPr>
          <p:cNvPr id="16393" name="Line 10"/>
          <p:cNvSpPr>
            <a:spLocks noChangeShapeType="1"/>
          </p:cNvSpPr>
          <p:nvPr/>
        </p:nvSpPr>
        <p:spPr bwMode="auto">
          <a:xfrm>
            <a:off x="2743200" y="4648200"/>
            <a:ext cx="0" cy="533400"/>
          </a:xfrm>
          <a:prstGeom prst="line">
            <a:avLst/>
          </a:prstGeom>
          <a:noFill/>
          <a:ln w="50800">
            <a:solidFill>
              <a:srgbClr val="E3BEFF"/>
            </a:solidFill>
            <a:round/>
            <a:headEnd/>
            <a:tailEnd/>
          </a:ln>
          <a:effectLst/>
        </p:spPr>
        <p:txBody>
          <a:bodyPr/>
          <a:lstStyle/>
          <a:p>
            <a:endParaRPr lang="en-IN"/>
          </a:p>
        </p:txBody>
      </p:sp>
      <p:sp>
        <p:nvSpPr>
          <p:cNvPr id="16394" name="Rectangle 11"/>
          <p:cNvSpPr>
            <a:spLocks noChangeArrowheads="1"/>
          </p:cNvSpPr>
          <p:nvPr/>
        </p:nvSpPr>
        <p:spPr bwMode="auto">
          <a:xfrm>
            <a:off x="5945188" y="5487988"/>
            <a:ext cx="1609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quantity</a:t>
            </a:r>
          </a:p>
        </p:txBody>
      </p:sp>
      <p:sp>
        <p:nvSpPr>
          <p:cNvPr id="16396" name="Rectangle 13"/>
          <p:cNvSpPr>
            <a:spLocks noChangeArrowheads="1"/>
          </p:cNvSpPr>
          <p:nvPr/>
        </p:nvSpPr>
        <p:spPr bwMode="auto">
          <a:xfrm>
            <a:off x="4268788" y="4954588"/>
            <a:ext cx="466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D</a:t>
            </a:r>
          </a:p>
        </p:txBody>
      </p:sp>
      <p:sp>
        <p:nvSpPr>
          <p:cNvPr id="16397" name="Rectangle 14"/>
          <p:cNvSpPr>
            <a:spLocks noChangeArrowheads="1"/>
          </p:cNvSpPr>
          <p:nvPr/>
        </p:nvSpPr>
        <p:spPr bwMode="auto">
          <a:xfrm>
            <a:off x="2973388" y="5487988"/>
            <a:ext cx="12287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MR</a:t>
            </a:r>
          </a:p>
        </p:txBody>
      </p:sp>
      <p:sp>
        <p:nvSpPr>
          <p:cNvPr id="16398" name="Rectangle 15"/>
          <p:cNvSpPr>
            <a:spLocks noChangeArrowheads="1"/>
          </p:cNvSpPr>
          <p:nvPr/>
        </p:nvSpPr>
        <p:spPr bwMode="auto">
          <a:xfrm>
            <a:off x="2287588" y="5564188"/>
            <a:ext cx="7715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Q*</a:t>
            </a:r>
          </a:p>
        </p:txBody>
      </p:sp>
      <p:sp>
        <p:nvSpPr>
          <p:cNvPr id="16399" name="Line 16"/>
          <p:cNvSpPr>
            <a:spLocks noChangeShapeType="1"/>
          </p:cNvSpPr>
          <p:nvPr/>
        </p:nvSpPr>
        <p:spPr bwMode="auto">
          <a:xfrm flipH="1">
            <a:off x="1600200" y="3581400"/>
            <a:ext cx="1066800" cy="0"/>
          </a:xfrm>
          <a:prstGeom prst="line">
            <a:avLst/>
          </a:prstGeom>
          <a:noFill/>
          <a:ln w="12700">
            <a:solidFill>
              <a:schemeClr val="tx1"/>
            </a:solidFill>
            <a:prstDash val="sysDot"/>
            <a:round/>
            <a:headEnd/>
            <a:tailEnd/>
          </a:ln>
          <a:effectLst/>
        </p:spPr>
        <p:txBody>
          <a:bodyPr/>
          <a:lstStyle/>
          <a:p>
            <a:endParaRPr lang="en-IN"/>
          </a:p>
        </p:txBody>
      </p:sp>
      <p:sp>
        <p:nvSpPr>
          <p:cNvPr id="16400" name="Oval 17"/>
          <p:cNvSpPr>
            <a:spLocks noChangeArrowheads="1"/>
          </p:cNvSpPr>
          <p:nvPr/>
        </p:nvSpPr>
        <p:spPr bwMode="auto">
          <a:xfrm>
            <a:off x="2597150" y="3435350"/>
            <a:ext cx="215900" cy="215900"/>
          </a:xfrm>
          <a:prstGeom prst="ellipse">
            <a:avLst/>
          </a:prstGeom>
          <a:solidFill>
            <a:schemeClr val="accent1"/>
          </a:solidFill>
          <a:ln w="12700">
            <a:solidFill>
              <a:schemeClr val="tx1"/>
            </a:solidFill>
            <a:round/>
            <a:headEnd/>
            <a:tailEnd/>
          </a:ln>
          <a:effectLst/>
        </p:spPr>
        <p:txBody>
          <a:bodyPr wrap="none" anchor="ctr"/>
          <a:lstStyle/>
          <a:p>
            <a:endParaRPr lang="en-US" altLang="en-US"/>
          </a:p>
        </p:txBody>
      </p:sp>
      <p:sp>
        <p:nvSpPr>
          <p:cNvPr id="16401" name="Rectangle 18"/>
          <p:cNvSpPr>
            <a:spLocks noChangeArrowheads="1"/>
          </p:cNvSpPr>
          <p:nvPr/>
        </p:nvSpPr>
        <p:spPr bwMode="auto">
          <a:xfrm>
            <a:off x="915988" y="3354388"/>
            <a:ext cx="6953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P*</a:t>
            </a:r>
          </a:p>
        </p:txBody>
      </p:sp>
      <p:sp>
        <p:nvSpPr>
          <p:cNvPr id="16402" name="Rectangle 21"/>
          <p:cNvSpPr>
            <a:spLocks noChangeArrowheads="1"/>
          </p:cNvSpPr>
          <p:nvPr/>
        </p:nvSpPr>
        <p:spPr bwMode="auto">
          <a:xfrm>
            <a:off x="4649788" y="2820988"/>
            <a:ext cx="923925" cy="576262"/>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a:t>MC</a:t>
            </a:r>
          </a:p>
        </p:txBody>
      </p:sp>
      <p:sp>
        <p:nvSpPr>
          <p:cNvPr id="16403" name="Arc 22"/>
          <p:cNvSpPr>
            <a:spLocks/>
          </p:cNvSpPr>
          <p:nvPr/>
        </p:nvSpPr>
        <p:spPr bwMode="auto">
          <a:xfrm>
            <a:off x="1982788" y="3048000"/>
            <a:ext cx="1905000" cy="1295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hlink"/>
            </a:solidFill>
            <a:round/>
            <a:headEnd/>
            <a:tailEnd/>
          </a:ln>
          <a:effectLst/>
        </p:spPr>
        <p:txBody>
          <a:bodyPr/>
          <a:lstStyle/>
          <a:p>
            <a:endParaRPr lang="en-IN"/>
          </a:p>
        </p:txBody>
      </p:sp>
      <p:sp>
        <p:nvSpPr>
          <p:cNvPr id="16404" name="Arc 23"/>
          <p:cNvSpPr>
            <a:spLocks/>
          </p:cNvSpPr>
          <p:nvPr/>
        </p:nvSpPr>
        <p:spPr bwMode="auto">
          <a:xfrm>
            <a:off x="3886200" y="3048000"/>
            <a:ext cx="1905000" cy="1295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hlink"/>
            </a:solidFill>
            <a:round/>
            <a:headEnd/>
            <a:tailEnd/>
          </a:ln>
          <a:effectLst/>
        </p:spPr>
        <p:txBody>
          <a:bodyPr/>
          <a:lstStyle/>
          <a:p>
            <a:endParaRPr lang="en-IN"/>
          </a:p>
        </p:txBody>
      </p:sp>
      <p:sp>
        <p:nvSpPr>
          <p:cNvPr id="16405" name="Rectangle 24"/>
          <p:cNvSpPr>
            <a:spLocks noChangeArrowheads="1"/>
          </p:cNvSpPr>
          <p:nvPr/>
        </p:nvSpPr>
        <p:spPr bwMode="auto">
          <a:xfrm>
            <a:off x="5792788" y="2897188"/>
            <a:ext cx="1076325" cy="582211"/>
          </a:xfrm>
          <a:prstGeom prst="rect">
            <a:avLst/>
          </a:prstGeom>
          <a:noFill/>
          <a:ln w="12700">
            <a:noFill/>
            <a:miter lim="800000"/>
            <a:headEnd/>
            <a:tailEnd/>
          </a:ln>
          <a:effectLst/>
        </p:spPr>
        <p:txBody>
          <a:bodyPr lIns="90488" tIns="44450" rIns="90488" bIns="44450">
            <a:spAutoFit/>
          </a:bodyPr>
          <a:lstStyle/>
          <a:p>
            <a:pPr>
              <a:spcBef>
                <a:spcPct val="50000"/>
              </a:spcBef>
            </a:pPr>
            <a:r>
              <a:rPr lang="en-US" altLang="en-US" sz="3200" dirty="0" smtClean="0"/>
              <a:t>A C</a:t>
            </a:r>
            <a:endParaRPr lang="en-US" altLang="en-US" sz="3200" dirty="0"/>
          </a:p>
        </p:txBody>
      </p:sp>
      <p:sp>
        <p:nvSpPr>
          <p:cNvPr id="16406" name="Line 9"/>
          <p:cNvSpPr>
            <a:spLocks noChangeShapeType="1"/>
          </p:cNvSpPr>
          <p:nvPr/>
        </p:nvSpPr>
        <p:spPr bwMode="auto">
          <a:xfrm>
            <a:off x="2743200" y="5165725"/>
            <a:ext cx="228600" cy="762000"/>
          </a:xfrm>
          <a:prstGeom prst="line">
            <a:avLst/>
          </a:prstGeom>
          <a:noFill/>
          <a:ln w="50800">
            <a:solidFill>
              <a:srgbClr val="E3BEFF"/>
            </a:solidFill>
            <a:round/>
            <a:headEnd/>
            <a:tailEnd/>
          </a:ln>
          <a:effectLst/>
        </p:spPr>
        <p:txBody>
          <a:bodyPr/>
          <a:lstStyle/>
          <a:p>
            <a:endParaRPr lang="en-IN"/>
          </a:p>
        </p:txBody>
      </p:sp>
      <p:sp>
        <p:nvSpPr>
          <p:cNvPr id="16407" name="Arc 19"/>
          <p:cNvSpPr>
            <a:spLocks/>
          </p:cNvSpPr>
          <p:nvPr/>
        </p:nvSpPr>
        <p:spPr bwMode="auto">
          <a:xfrm rot="-60000">
            <a:off x="2362200" y="2819400"/>
            <a:ext cx="2286000" cy="2209800"/>
          </a:xfrm>
          <a:custGeom>
            <a:avLst/>
            <a:gdLst>
              <a:gd name="T0" fmla="*/ 2147483647 w 21600"/>
              <a:gd name="T1" fmla="*/ 17133521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599" y="15"/>
                </a:moveTo>
                <a:cubicBezTo>
                  <a:pt x="21591" y="11939"/>
                  <a:pt x="11923" y="21599"/>
                  <a:pt x="0" y="21600"/>
                </a:cubicBezTo>
              </a:path>
              <a:path w="21600" h="21600" stroke="0" extrusionOk="0">
                <a:moveTo>
                  <a:pt x="21599" y="15"/>
                </a:moveTo>
                <a:cubicBezTo>
                  <a:pt x="21591" y="11939"/>
                  <a:pt x="11923" y="21599"/>
                  <a:pt x="0" y="21600"/>
                </a:cubicBezTo>
                <a:lnTo>
                  <a:pt x="0" y="0"/>
                </a:lnTo>
                <a:lnTo>
                  <a:pt x="21599" y="15"/>
                </a:lnTo>
                <a:close/>
              </a:path>
            </a:pathLst>
          </a:custGeom>
          <a:noFill/>
          <a:ln w="50800" cap="rnd">
            <a:solidFill>
              <a:srgbClr val="FE9B03"/>
            </a:solidFill>
            <a:round/>
            <a:headEnd/>
            <a:tailEnd/>
          </a:ln>
          <a:effectLst/>
        </p:spPr>
        <p:txBody>
          <a:bodyPr/>
          <a:lstStyle/>
          <a:p>
            <a:endParaRPr lang="en-IN"/>
          </a:p>
        </p:txBody>
      </p:sp>
      <p:sp>
        <p:nvSpPr>
          <p:cNvPr id="16408" name="Arc 20"/>
          <p:cNvSpPr>
            <a:spLocks/>
          </p:cNvSpPr>
          <p:nvPr/>
        </p:nvSpPr>
        <p:spPr bwMode="auto">
          <a:xfrm rot="-448198">
            <a:off x="2038350" y="4764088"/>
            <a:ext cx="304800" cy="304800"/>
          </a:xfrm>
          <a:custGeom>
            <a:avLst/>
            <a:gdLst>
              <a:gd name="T0" fmla="*/ 60692834 w 21600"/>
              <a:gd name="T1" fmla="*/ 60692834 h 21600"/>
              <a:gd name="T2" fmla="*/ 0 w 21600"/>
              <a:gd name="T3" fmla="*/ 0 h 21600"/>
              <a:gd name="T4" fmla="*/ 6069283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E9B03"/>
            </a:solidFill>
            <a:round/>
            <a:headEnd/>
            <a:tailEnd/>
          </a:ln>
          <a:effectLst/>
        </p:spPr>
        <p:txBody>
          <a:bodyPr/>
          <a:lstStyle/>
          <a:p>
            <a:endParaRPr lang="en-IN"/>
          </a:p>
        </p:txBody>
      </p:sp>
      <p:sp>
        <p:nvSpPr>
          <p:cNvPr id="25" name="Rectangle 12"/>
          <p:cNvSpPr>
            <a:spLocks noChangeArrowheads="1"/>
          </p:cNvSpPr>
          <p:nvPr/>
        </p:nvSpPr>
        <p:spPr bwMode="auto">
          <a:xfrm>
            <a:off x="762000" y="2057400"/>
            <a:ext cx="773113" cy="582211"/>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altLang="en-US" sz="3200" dirty="0" smtClean="0"/>
              <a:t>Rs</a:t>
            </a:r>
            <a:endParaRPr lang="en-US" altLang="en-US" sz="3200" dirty="0"/>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6" name="Rectangle 4"/>
          <p:cNvSpPr>
            <a:spLocks noGrp="1" noChangeArrowheads="1"/>
          </p:cNvSpPr>
          <p:nvPr>
            <p:ph type="title"/>
          </p:nvPr>
        </p:nvSpPr>
        <p:spPr/>
        <p:txBody>
          <a:bodyPr/>
          <a:lstStyle/>
          <a:p>
            <a:r>
              <a:rPr lang="en-US"/>
              <a:t>The Equilibrium for an Oligopoly</a:t>
            </a:r>
          </a:p>
        </p:txBody>
      </p:sp>
      <p:sp>
        <p:nvSpPr>
          <p:cNvPr id="648197" name="Rectangle 5"/>
          <p:cNvSpPr>
            <a:spLocks noGrp="1" noChangeArrowheads="1"/>
          </p:cNvSpPr>
          <p:nvPr>
            <p:ph type="body" idx="1"/>
          </p:nvPr>
        </p:nvSpPr>
        <p:spPr/>
        <p:txBody>
          <a:bodyPr/>
          <a:lstStyle/>
          <a:p>
            <a:r>
              <a:rPr lang="en-US" dirty="0"/>
              <a:t>When firms in an oligopoly individually choose production to maximize profit, they produce quantity of output greater than the level produced by monopoly and less than the level produced by competition.</a:t>
            </a:r>
          </a:p>
          <a:p>
            <a:r>
              <a:rPr lang="en-US" dirty="0"/>
              <a:t>The oligopoly price is less than the monopoly price but greater than the competitive price (which equals marginal cost).</a:t>
            </a:r>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4" name="Rectangle 4"/>
          <p:cNvSpPr>
            <a:spLocks noGrp="1" noChangeArrowheads="1"/>
          </p:cNvSpPr>
          <p:nvPr>
            <p:ph type="title"/>
          </p:nvPr>
        </p:nvSpPr>
        <p:spPr/>
        <p:txBody>
          <a:bodyPr/>
          <a:lstStyle/>
          <a:p>
            <a:r>
              <a:rPr lang="en-US"/>
              <a:t>Equilibrium for an Oligopoly</a:t>
            </a:r>
          </a:p>
        </p:txBody>
      </p:sp>
      <p:sp>
        <p:nvSpPr>
          <p:cNvPr id="650245" name="Rectangle 5"/>
          <p:cNvSpPr>
            <a:spLocks noGrp="1" noChangeArrowheads="1"/>
          </p:cNvSpPr>
          <p:nvPr>
            <p:ph type="body" idx="1"/>
          </p:nvPr>
        </p:nvSpPr>
        <p:spPr/>
        <p:txBody>
          <a:bodyPr/>
          <a:lstStyle/>
          <a:p>
            <a:r>
              <a:rPr lang="en-US"/>
              <a:t>Summary</a:t>
            </a:r>
          </a:p>
          <a:p>
            <a:pPr lvl="1"/>
            <a:r>
              <a:rPr lang="en-US"/>
              <a:t>Possible outcome if oligopoly firms pursue their own self-interests:</a:t>
            </a:r>
          </a:p>
          <a:p>
            <a:pPr lvl="2"/>
            <a:r>
              <a:rPr lang="en-US"/>
              <a:t>Joint output is greater than the monopoly quantity but less than the competitive industry quantity.</a:t>
            </a:r>
          </a:p>
          <a:p>
            <a:pPr lvl="2"/>
            <a:r>
              <a:rPr lang="en-US"/>
              <a:t>Market prices are lower than monopoly price but greater than competitive price.</a:t>
            </a:r>
          </a:p>
          <a:p>
            <a:pPr lvl="2"/>
            <a:r>
              <a:rPr lang="en-US"/>
              <a:t>Total profits are less than the monopoly profit.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Sources of Imperfect Competition:</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buNone/>
            </a:pPr>
            <a:r>
              <a:rPr lang="en-US" dirty="0" smtClean="0"/>
              <a:t>1) Costs and market imperfections</a:t>
            </a:r>
          </a:p>
          <a:p>
            <a:pPr lvl="1"/>
            <a:r>
              <a:rPr lang="en-US" dirty="0" smtClean="0"/>
              <a:t>If economies of scale exist, large firms have an advantage over the small firms. In such a situation, AC will be declining till a large fraction of industry output is produced. </a:t>
            </a:r>
          </a:p>
          <a:p>
            <a:pPr lvl="1"/>
            <a:endParaRPr lang="en-US" dirty="0" smtClean="0"/>
          </a:p>
          <a:p>
            <a:pPr>
              <a:buNone/>
            </a:pPr>
            <a:r>
              <a:rPr lang="en-US" dirty="0" smtClean="0"/>
              <a:t>2) Barriers to entry</a:t>
            </a:r>
          </a:p>
          <a:p>
            <a:pPr marL="1371600" lvl="2" indent="-514350">
              <a:buFont typeface="+mj-lt"/>
              <a:buAutoNum type="alphaLcParenR"/>
            </a:pPr>
            <a:r>
              <a:rPr lang="en-US" dirty="0" smtClean="0"/>
              <a:t>Legal restriction</a:t>
            </a:r>
          </a:p>
          <a:p>
            <a:pPr marL="1828800" lvl="3" indent="-514350">
              <a:buFont typeface="Courier New" pitchFamily="49" charset="0"/>
              <a:buChar char="o"/>
            </a:pPr>
            <a:r>
              <a:rPr lang="en-US" dirty="0" smtClean="0"/>
              <a:t>Imposed by govt. such as patents to innovator</a:t>
            </a:r>
          </a:p>
          <a:p>
            <a:pPr marL="1828800" lvl="3" indent="-514350">
              <a:buFont typeface="Courier New" pitchFamily="49" charset="0"/>
              <a:buChar char="o"/>
            </a:pPr>
            <a:r>
              <a:rPr lang="en-US" dirty="0" smtClean="0"/>
              <a:t>Entry restriction such as franchise monopolies to public sector undertakings. </a:t>
            </a:r>
          </a:p>
          <a:p>
            <a:pPr marL="1828800" lvl="3" indent="-514350">
              <a:buFont typeface="Courier New" pitchFamily="49" charset="0"/>
              <a:buChar char="o"/>
            </a:pPr>
            <a:r>
              <a:rPr lang="en-US" dirty="0" smtClean="0"/>
              <a:t>Import restrictions.</a:t>
            </a:r>
          </a:p>
          <a:p>
            <a:pPr marL="1371600" lvl="2" indent="-514350">
              <a:buFont typeface="+mj-lt"/>
              <a:buAutoNum type="alphaLcParenR"/>
            </a:pPr>
            <a:r>
              <a:rPr lang="en-US" dirty="0" smtClean="0"/>
              <a:t>High Costs of Entry: It is not possible to have a large number of producers selling aircraft, quality cars, software products, electricity, etc., as these need huge investments.</a:t>
            </a:r>
          </a:p>
          <a:p>
            <a:pPr marL="1371600" lvl="2" indent="-514350">
              <a:buFont typeface="+mj-lt"/>
              <a:buAutoNum type="alphaLcParenR"/>
            </a:pPr>
            <a:r>
              <a:rPr lang="en-US" dirty="0" smtClean="0"/>
              <a:t>Advertising and product differentiation</a:t>
            </a:r>
          </a:p>
          <a:p>
            <a:pPr marL="571500" lvl="1" indent="-457200">
              <a:lnSpc>
                <a:spcPct val="105000"/>
              </a:lnSpc>
              <a:spcBef>
                <a:spcPct val="45000"/>
              </a:spcBef>
              <a:buFontTx/>
              <a:buNone/>
            </a:pPr>
            <a:r>
              <a:rPr lang="en-US" sz="3200" dirty="0" smtClean="0"/>
              <a:t>3) Ownership of a key inputs.</a:t>
            </a:r>
          </a:p>
          <a:p>
            <a:pPr marL="571500" lvl="1" indent="-457200">
              <a:lnSpc>
                <a:spcPct val="105000"/>
              </a:lnSpc>
              <a:spcBef>
                <a:spcPct val="15000"/>
              </a:spcBef>
              <a:buFontTx/>
              <a:buNone/>
            </a:pPr>
            <a:r>
              <a:rPr lang="en-US" sz="3200" i="1" dirty="0" smtClean="0"/>
              <a:t>	</a:t>
            </a:r>
            <a:r>
              <a:rPr lang="en-US" i="1" dirty="0" smtClean="0"/>
              <a:t>E.g.</a:t>
            </a:r>
            <a:r>
              <a:rPr lang="en-US" dirty="0" smtClean="0"/>
              <a:t>, DeBeers owns most of the world’s diamond mines</a:t>
            </a:r>
          </a:p>
          <a:p>
            <a:pPr marL="1371600" lvl="2" indent="-514350">
              <a:buFont typeface="+mj-lt"/>
              <a:buAutoNum type="alphaLcParenR"/>
            </a:pP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8" name="Rectangle 4"/>
          <p:cNvSpPr>
            <a:spLocks noGrp="1" noChangeArrowheads="1"/>
          </p:cNvSpPr>
          <p:nvPr>
            <p:ph type="title"/>
          </p:nvPr>
        </p:nvSpPr>
        <p:spPr/>
        <p:txBody>
          <a:bodyPr>
            <a:normAutofit fontScale="90000"/>
          </a:bodyPr>
          <a:lstStyle/>
          <a:p>
            <a:r>
              <a:rPr lang="en-US" dirty="0"/>
              <a:t>Controversies over </a:t>
            </a:r>
            <a:r>
              <a:rPr lang="en-US" dirty="0" smtClean="0"/>
              <a:t>Policy to regulate imperfections in the market</a:t>
            </a:r>
            <a:endParaRPr lang="en-US" dirty="0"/>
          </a:p>
        </p:txBody>
      </p:sp>
      <p:sp>
        <p:nvSpPr>
          <p:cNvPr id="671749" name="Rectangle 5"/>
          <p:cNvSpPr>
            <a:spLocks noGrp="1" noChangeArrowheads="1"/>
          </p:cNvSpPr>
          <p:nvPr>
            <p:ph type="body" idx="1"/>
          </p:nvPr>
        </p:nvSpPr>
        <p:spPr/>
        <p:txBody>
          <a:bodyPr>
            <a:normAutofit lnSpcReduction="10000"/>
          </a:bodyPr>
          <a:lstStyle/>
          <a:p>
            <a:pPr>
              <a:lnSpc>
                <a:spcPct val="90000"/>
              </a:lnSpc>
            </a:pPr>
            <a:r>
              <a:rPr lang="en-US" dirty="0"/>
              <a:t>Resale Price Maintenance (or fair trade) </a:t>
            </a:r>
          </a:p>
          <a:p>
            <a:pPr lvl="1">
              <a:lnSpc>
                <a:spcPct val="90000"/>
              </a:lnSpc>
            </a:pPr>
            <a:r>
              <a:rPr lang="en-US" dirty="0"/>
              <a:t>occurs when suppliers (like wholesalers) require retailers to charge a specific amount</a:t>
            </a:r>
          </a:p>
          <a:p>
            <a:pPr>
              <a:lnSpc>
                <a:spcPct val="90000"/>
              </a:lnSpc>
            </a:pPr>
            <a:r>
              <a:rPr lang="en-US" dirty="0"/>
              <a:t>Predatory Pricing</a:t>
            </a:r>
          </a:p>
          <a:p>
            <a:pPr lvl="1">
              <a:lnSpc>
                <a:spcPct val="90000"/>
              </a:lnSpc>
            </a:pPr>
            <a:r>
              <a:rPr lang="en-US" dirty="0"/>
              <a:t>occurs when a large firm begins to cut the price of its product(s) with the intent of driving its competitor(s) out of the market</a:t>
            </a:r>
          </a:p>
          <a:p>
            <a:pPr>
              <a:lnSpc>
                <a:spcPct val="90000"/>
              </a:lnSpc>
            </a:pPr>
            <a:r>
              <a:rPr lang="en-US" dirty="0"/>
              <a:t>Tying</a:t>
            </a:r>
          </a:p>
          <a:p>
            <a:pPr lvl="1">
              <a:lnSpc>
                <a:spcPct val="90000"/>
              </a:lnSpc>
            </a:pPr>
            <a:r>
              <a:rPr lang="en-US" dirty="0"/>
              <a:t>when a firm offers two (or more) of its products together at a single price, rather than separately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dirty="0" smtClean="0"/>
              <a:t>MONOPOLY: </a:t>
            </a:r>
            <a:br>
              <a:rPr lang="en-US" dirty="0" smtClean="0"/>
            </a:br>
            <a:r>
              <a:rPr lang="en-US" dirty="0" smtClean="0"/>
              <a:t/>
            </a:r>
            <a:br>
              <a:rPr lang="en-US" dirty="0" smtClean="0"/>
            </a:br>
            <a:endParaRPr lang="en-US" dirty="0"/>
          </a:p>
        </p:txBody>
      </p:sp>
      <p:sp>
        <p:nvSpPr>
          <p:cNvPr id="6" name="Content Placeholder 5"/>
          <p:cNvSpPr>
            <a:spLocks noGrp="1"/>
          </p:cNvSpPr>
          <p:nvPr>
            <p:ph idx="1"/>
          </p:nvPr>
        </p:nvSpPr>
        <p:spPr>
          <a:xfrm>
            <a:off x="457200" y="1066800"/>
            <a:ext cx="8229600" cy="5059363"/>
          </a:xfrm>
        </p:spPr>
        <p:txBody>
          <a:bodyPr>
            <a:normAutofit fontScale="92500" lnSpcReduction="20000"/>
          </a:bodyPr>
          <a:lstStyle/>
          <a:p>
            <a:r>
              <a:rPr lang="en-US" dirty="0" smtClean="0"/>
              <a:t>One seller and many buyers, A </a:t>
            </a:r>
            <a:r>
              <a:rPr lang="en-US" b="1" dirty="0" smtClean="0">
                <a:solidFill>
                  <a:srgbClr val="CC0000"/>
                </a:solidFill>
              </a:rPr>
              <a:t>monopoly</a:t>
            </a:r>
            <a:r>
              <a:rPr lang="en-US" dirty="0" smtClean="0"/>
              <a:t> is a firm that is the sole seller of a product without close substitutes. </a:t>
            </a:r>
          </a:p>
          <a:p>
            <a:r>
              <a:rPr lang="en-US" dirty="0" smtClean="0"/>
              <a:t>Difficult to enter the markets due to barriers to entry.</a:t>
            </a:r>
          </a:p>
          <a:p>
            <a:r>
              <a:rPr lang="en-US" dirty="0" smtClean="0"/>
              <a:t>Natural monopolies due to declining costs</a:t>
            </a:r>
          </a:p>
          <a:p>
            <a:r>
              <a:rPr lang="en-US" dirty="0" smtClean="0"/>
              <a:t>Artificial monopolies: Legal and government policy induced. </a:t>
            </a:r>
          </a:p>
          <a:p>
            <a:r>
              <a:rPr lang="en-US" dirty="0" smtClean="0"/>
              <a:t>The key difference:  </a:t>
            </a:r>
            <a:br>
              <a:rPr lang="en-US" dirty="0" smtClean="0"/>
            </a:br>
            <a:r>
              <a:rPr lang="en-US" dirty="0" smtClean="0"/>
              <a:t>A monopoly firm has </a:t>
            </a:r>
            <a:r>
              <a:rPr lang="en-US" b="1" dirty="0" smtClean="0">
                <a:solidFill>
                  <a:srgbClr val="800080"/>
                </a:solidFill>
              </a:rPr>
              <a:t>market power</a:t>
            </a:r>
            <a:r>
              <a:rPr lang="en-US" dirty="0" smtClean="0"/>
              <a:t>, the ability to influence the market price of the product it sells.  A competitive firm has no market power.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a:xfrm>
            <a:off x="457200" y="6356350"/>
            <a:ext cx="3581400" cy="365125"/>
          </a:xfrm>
        </p:spPr>
        <p:txBody>
          <a:bodyPr/>
          <a:lstStyle/>
          <a:p>
            <a:r>
              <a:rPr lang="en-US" dirty="0" smtClean="0"/>
              <a:t>Source: </a:t>
            </a:r>
            <a:r>
              <a:rPr lang="en-US" dirty="0" err="1" smtClean="0"/>
              <a:t>Mankiw</a:t>
            </a:r>
            <a:r>
              <a:rPr lang="en-US" dirty="0" smtClean="0"/>
              <a:t>: Principles of Economics</a:t>
            </a:r>
            <a:endParaRPr lang="en-US" b="0" dirty="0"/>
          </a:p>
        </p:txBody>
      </p:sp>
      <p:sp>
        <p:nvSpPr>
          <p:cNvPr id="95235" name="Rectangle 3"/>
          <p:cNvSpPr>
            <a:spLocks noGrp="1" noChangeArrowheads="1"/>
          </p:cNvSpPr>
          <p:nvPr>
            <p:ph type="body" idx="1"/>
          </p:nvPr>
        </p:nvSpPr>
        <p:spPr>
          <a:xfrm>
            <a:off x="0" y="228601"/>
            <a:ext cx="9144000" cy="914400"/>
          </a:xfrm>
        </p:spPr>
        <p:txBody>
          <a:bodyPr>
            <a:normAutofit lnSpcReduction="10000"/>
          </a:bodyPr>
          <a:lstStyle/>
          <a:p>
            <a:pPr marL="571500" lvl="1" indent="-457200">
              <a:lnSpc>
                <a:spcPct val="105000"/>
              </a:lnSpc>
              <a:spcBef>
                <a:spcPct val="45000"/>
              </a:spcBef>
              <a:buFontTx/>
              <a:buNone/>
            </a:pPr>
            <a:r>
              <a:rPr lang="en-US" b="1" dirty="0" smtClean="0">
                <a:solidFill>
                  <a:srgbClr val="CC0000"/>
                </a:solidFill>
              </a:rPr>
              <a:t>Natural </a:t>
            </a:r>
            <a:r>
              <a:rPr lang="en-US" b="1" dirty="0">
                <a:solidFill>
                  <a:srgbClr val="CC0000"/>
                </a:solidFill>
              </a:rPr>
              <a:t>monopoly</a:t>
            </a:r>
            <a:r>
              <a:rPr lang="en-US" dirty="0"/>
              <a:t>:  a single firm can produce the entire market </a:t>
            </a:r>
            <a:r>
              <a:rPr lang="en-US" b="1" i="1" dirty="0"/>
              <a:t>Q</a:t>
            </a:r>
            <a:r>
              <a:rPr lang="en-US" dirty="0"/>
              <a:t> at lower </a:t>
            </a:r>
            <a:r>
              <a:rPr lang="en-US" i="1" dirty="0" smtClean="0"/>
              <a:t>AC</a:t>
            </a:r>
            <a:r>
              <a:rPr lang="en-US" dirty="0" smtClean="0"/>
              <a:t> </a:t>
            </a:r>
            <a:r>
              <a:rPr lang="en-US" dirty="0"/>
              <a:t>than could several firms.  </a:t>
            </a:r>
          </a:p>
        </p:txBody>
      </p:sp>
      <p:grpSp>
        <p:nvGrpSpPr>
          <p:cNvPr id="2" name="Group 29"/>
          <p:cNvGrpSpPr>
            <a:grpSpLocks/>
          </p:cNvGrpSpPr>
          <p:nvPr/>
        </p:nvGrpSpPr>
        <p:grpSpPr bwMode="auto">
          <a:xfrm>
            <a:off x="3429000" y="2971801"/>
            <a:ext cx="5133975" cy="2957513"/>
            <a:chOff x="2083" y="1809"/>
            <a:chExt cx="3234" cy="1863"/>
          </a:xfrm>
        </p:grpSpPr>
        <p:grpSp>
          <p:nvGrpSpPr>
            <p:cNvPr id="3" name="Group 8"/>
            <p:cNvGrpSpPr>
              <a:grpSpLocks/>
            </p:cNvGrpSpPr>
            <p:nvPr/>
          </p:nvGrpSpPr>
          <p:grpSpPr bwMode="auto">
            <a:xfrm>
              <a:off x="3073" y="2024"/>
              <a:ext cx="1994" cy="1510"/>
              <a:chOff x="1489" y="785"/>
              <a:chExt cx="3650" cy="2492"/>
            </a:xfrm>
          </p:grpSpPr>
          <p:sp>
            <p:nvSpPr>
              <p:cNvPr id="95241" name="Line 9"/>
              <p:cNvSpPr>
                <a:spLocks noChangeShapeType="1"/>
              </p:cNvSpPr>
              <p:nvPr/>
            </p:nvSpPr>
            <p:spPr bwMode="auto">
              <a:xfrm>
                <a:off x="1489" y="785"/>
                <a:ext cx="0" cy="2491"/>
              </a:xfrm>
              <a:prstGeom prst="line">
                <a:avLst/>
              </a:prstGeom>
              <a:noFill/>
              <a:ln w="9525">
                <a:solidFill>
                  <a:schemeClr val="tx1"/>
                </a:solidFill>
                <a:round/>
                <a:headEnd/>
                <a:tailEnd/>
              </a:ln>
              <a:effectLst/>
            </p:spPr>
            <p:txBody>
              <a:bodyPr/>
              <a:lstStyle/>
              <a:p>
                <a:endParaRPr lang="en-US"/>
              </a:p>
            </p:txBody>
          </p:sp>
          <p:sp>
            <p:nvSpPr>
              <p:cNvPr id="95242" name="Line 10"/>
              <p:cNvSpPr>
                <a:spLocks noChangeShapeType="1"/>
              </p:cNvSpPr>
              <p:nvPr/>
            </p:nvSpPr>
            <p:spPr bwMode="auto">
              <a:xfrm>
                <a:off x="1489" y="3277"/>
                <a:ext cx="3650" cy="0"/>
              </a:xfrm>
              <a:prstGeom prst="line">
                <a:avLst/>
              </a:prstGeom>
              <a:noFill/>
              <a:ln w="9525">
                <a:solidFill>
                  <a:schemeClr val="tx1"/>
                </a:solidFill>
                <a:round/>
                <a:headEnd/>
                <a:tailEnd/>
              </a:ln>
              <a:effectLst/>
            </p:spPr>
            <p:txBody>
              <a:bodyPr/>
              <a:lstStyle/>
              <a:p>
                <a:endParaRPr lang="en-US"/>
              </a:p>
            </p:txBody>
          </p:sp>
        </p:grpSp>
        <p:sp>
          <p:nvSpPr>
            <p:cNvPr id="95243" name="Text Box 11"/>
            <p:cNvSpPr txBox="1">
              <a:spLocks noChangeArrowheads="1"/>
            </p:cNvSpPr>
            <p:nvPr/>
          </p:nvSpPr>
          <p:spPr bwMode="auto">
            <a:xfrm>
              <a:off x="5032" y="3384"/>
              <a:ext cx="285" cy="288"/>
            </a:xfrm>
            <a:prstGeom prst="rect">
              <a:avLst/>
            </a:prstGeom>
            <a:noFill/>
            <a:ln w="9525">
              <a:noFill/>
              <a:miter lim="800000"/>
              <a:headEnd/>
              <a:tailEnd/>
            </a:ln>
            <a:effectLst/>
          </p:spPr>
          <p:txBody>
            <a:bodyPr>
              <a:spAutoFit/>
            </a:bodyPr>
            <a:lstStyle/>
            <a:p>
              <a:pPr>
                <a:spcBef>
                  <a:spcPct val="50000"/>
                </a:spcBef>
              </a:pPr>
              <a:r>
                <a:rPr lang="en-US" sz="2400" b="1" i="1"/>
                <a:t>Q</a:t>
              </a:r>
            </a:p>
          </p:txBody>
        </p:sp>
        <p:sp>
          <p:nvSpPr>
            <p:cNvPr id="95244" name="Text Box 12"/>
            <p:cNvSpPr txBox="1">
              <a:spLocks noChangeArrowheads="1"/>
            </p:cNvSpPr>
            <p:nvPr/>
          </p:nvSpPr>
          <p:spPr bwMode="auto">
            <a:xfrm>
              <a:off x="2083" y="1809"/>
              <a:ext cx="1296" cy="407"/>
            </a:xfrm>
            <a:prstGeom prst="rect">
              <a:avLst/>
            </a:prstGeom>
            <a:noFill/>
            <a:ln w="9525">
              <a:noFill/>
              <a:miter lim="800000"/>
              <a:headEnd/>
              <a:tailEnd/>
            </a:ln>
            <a:effectLst/>
          </p:spPr>
          <p:txBody>
            <a:bodyPr wrap="square">
              <a:spAutoFit/>
            </a:bodyPr>
            <a:lstStyle/>
            <a:p>
              <a:pPr algn="ctr">
                <a:spcBef>
                  <a:spcPct val="50000"/>
                </a:spcBef>
              </a:pPr>
              <a:r>
                <a:rPr lang="en-US" dirty="0" smtClean="0"/>
                <a:t>Cost per unit of electricity</a:t>
              </a:r>
              <a:endParaRPr lang="en-US" dirty="0"/>
            </a:p>
          </p:txBody>
        </p:sp>
      </p:grpSp>
      <p:grpSp>
        <p:nvGrpSpPr>
          <p:cNvPr id="4" name="Group 30"/>
          <p:cNvGrpSpPr>
            <a:grpSpLocks/>
          </p:cNvGrpSpPr>
          <p:nvPr/>
        </p:nvGrpSpPr>
        <p:grpSpPr bwMode="auto">
          <a:xfrm>
            <a:off x="5254625" y="3070225"/>
            <a:ext cx="3498850" cy="2328863"/>
            <a:chOff x="3233" y="1871"/>
            <a:chExt cx="2204" cy="1467"/>
          </a:xfrm>
        </p:grpSpPr>
        <p:sp>
          <p:nvSpPr>
            <p:cNvPr id="95245" name="Arc 13"/>
            <p:cNvSpPr>
              <a:spLocks/>
            </p:cNvSpPr>
            <p:nvPr/>
          </p:nvSpPr>
          <p:spPr bwMode="auto">
            <a:xfrm flipH="1" flipV="1">
              <a:off x="3233" y="1871"/>
              <a:ext cx="1941" cy="1317"/>
            </a:xfrm>
            <a:custGeom>
              <a:avLst/>
              <a:gdLst>
                <a:gd name="G0" fmla="+- 0 0 0"/>
                <a:gd name="G1" fmla="+- 21444 0 0"/>
                <a:gd name="G2" fmla="+- 21600 0 0"/>
                <a:gd name="T0" fmla="*/ 2593 w 21144"/>
                <a:gd name="T1" fmla="*/ 0 h 21444"/>
                <a:gd name="T2" fmla="*/ 21144 w 21144"/>
                <a:gd name="T3" fmla="*/ 17030 h 21444"/>
                <a:gd name="T4" fmla="*/ 0 w 21144"/>
                <a:gd name="T5" fmla="*/ 21444 h 21444"/>
              </a:gdLst>
              <a:ahLst/>
              <a:cxnLst>
                <a:cxn ang="0">
                  <a:pos x="T0" y="T1"/>
                </a:cxn>
                <a:cxn ang="0">
                  <a:pos x="T2" y="T3"/>
                </a:cxn>
                <a:cxn ang="0">
                  <a:pos x="T4" y="T5"/>
                </a:cxn>
              </a:cxnLst>
              <a:rect l="0" t="0" r="r" b="b"/>
              <a:pathLst>
                <a:path w="21144" h="21444" fill="none" extrusionOk="0">
                  <a:moveTo>
                    <a:pt x="2592" y="0"/>
                  </a:moveTo>
                  <a:cubicBezTo>
                    <a:pt x="11788" y="1112"/>
                    <a:pt x="19251" y="7963"/>
                    <a:pt x="21144" y="17029"/>
                  </a:cubicBezTo>
                </a:path>
                <a:path w="21144" h="21444" stroke="0" extrusionOk="0">
                  <a:moveTo>
                    <a:pt x="2592" y="0"/>
                  </a:moveTo>
                  <a:cubicBezTo>
                    <a:pt x="11788" y="1112"/>
                    <a:pt x="19251" y="7963"/>
                    <a:pt x="21144" y="17029"/>
                  </a:cubicBezTo>
                  <a:lnTo>
                    <a:pt x="0" y="21444"/>
                  </a:lnTo>
                  <a:close/>
                </a:path>
              </a:pathLst>
            </a:custGeom>
            <a:noFill/>
            <a:ln w="38100">
              <a:solidFill>
                <a:srgbClr val="CC0000"/>
              </a:solidFill>
              <a:round/>
              <a:headEnd/>
              <a:tailEnd/>
            </a:ln>
            <a:effectLst/>
          </p:spPr>
          <p:txBody>
            <a:bodyPr wrap="none" anchor="ctr"/>
            <a:lstStyle/>
            <a:p>
              <a:endParaRPr lang="en-US"/>
            </a:p>
          </p:txBody>
        </p:sp>
        <p:sp>
          <p:nvSpPr>
            <p:cNvPr id="95246" name="Text Box 14"/>
            <p:cNvSpPr txBox="1">
              <a:spLocks noChangeArrowheads="1"/>
            </p:cNvSpPr>
            <p:nvPr/>
          </p:nvSpPr>
          <p:spPr bwMode="auto">
            <a:xfrm>
              <a:off x="4858" y="3050"/>
              <a:ext cx="579" cy="288"/>
            </a:xfrm>
            <a:prstGeom prst="rect">
              <a:avLst/>
            </a:prstGeom>
            <a:noFill/>
            <a:ln w="9525">
              <a:noFill/>
              <a:miter lim="800000"/>
              <a:headEnd/>
              <a:tailEnd/>
            </a:ln>
            <a:effectLst/>
          </p:spPr>
          <p:txBody>
            <a:bodyPr>
              <a:spAutoFit/>
            </a:bodyPr>
            <a:lstStyle/>
            <a:p>
              <a:pPr algn="ctr">
                <a:spcBef>
                  <a:spcPct val="50000"/>
                </a:spcBef>
              </a:pPr>
              <a:r>
                <a:rPr lang="en-US" sz="2400" i="1" dirty="0" smtClean="0"/>
                <a:t>AC</a:t>
              </a:r>
              <a:endParaRPr lang="en-US" sz="2400" i="1" dirty="0"/>
            </a:p>
          </p:txBody>
        </p:sp>
      </p:grpSp>
      <p:grpSp>
        <p:nvGrpSpPr>
          <p:cNvPr id="5" name="Group 33"/>
          <p:cNvGrpSpPr>
            <a:grpSpLocks/>
          </p:cNvGrpSpPr>
          <p:nvPr/>
        </p:nvGrpSpPr>
        <p:grpSpPr bwMode="auto">
          <a:xfrm>
            <a:off x="4232275" y="4891088"/>
            <a:ext cx="3579813" cy="1306512"/>
            <a:chOff x="2666" y="3081"/>
            <a:chExt cx="2255" cy="823"/>
          </a:xfrm>
        </p:grpSpPr>
        <p:grpSp>
          <p:nvGrpSpPr>
            <p:cNvPr id="6" name="Group 4"/>
            <p:cNvGrpSpPr>
              <a:grpSpLocks/>
            </p:cNvGrpSpPr>
            <p:nvPr/>
          </p:nvGrpSpPr>
          <p:grpSpPr bwMode="auto">
            <a:xfrm>
              <a:off x="3148" y="3199"/>
              <a:ext cx="1500" cy="400"/>
              <a:chOff x="357" y="2450"/>
              <a:chExt cx="795" cy="646"/>
            </a:xfrm>
          </p:grpSpPr>
          <p:sp>
            <p:nvSpPr>
              <p:cNvPr id="95237" name="Line 5"/>
              <p:cNvSpPr>
                <a:spLocks noChangeShapeType="1"/>
              </p:cNvSpPr>
              <p:nvPr/>
            </p:nvSpPr>
            <p:spPr bwMode="auto">
              <a:xfrm>
                <a:off x="357" y="2450"/>
                <a:ext cx="795" cy="0"/>
              </a:xfrm>
              <a:prstGeom prst="line">
                <a:avLst/>
              </a:prstGeom>
              <a:noFill/>
              <a:ln w="9525">
                <a:solidFill>
                  <a:schemeClr val="bg2"/>
                </a:solidFill>
                <a:prstDash val="lgDash"/>
                <a:round/>
                <a:headEnd/>
                <a:tailEnd/>
              </a:ln>
              <a:effectLst/>
            </p:spPr>
            <p:txBody>
              <a:bodyPr/>
              <a:lstStyle/>
              <a:p>
                <a:endParaRPr lang="en-US"/>
              </a:p>
            </p:txBody>
          </p:sp>
          <p:sp>
            <p:nvSpPr>
              <p:cNvPr id="95238" name="Line 6"/>
              <p:cNvSpPr>
                <a:spLocks noChangeShapeType="1"/>
              </p:cNvSpPr>
              <p:nvPr/>
            </p:nvSpPr>
            <p:spPr bwMode="auto">
              <a:xfrm>
                <a:off x="1152" y="2451"/>
                <a:ext cx="0" cy="645"/>
              </a:xfrm>
              <a:prstGeom prst="line">
                <a:avLst/>
              </a:prstGeom>
              <a:noFill/>
              <a:ln w="9525">
                <a:solidFill>
                  <a:schemeClr val="bg2"/>
                </a:solidFill>
                <a:prstDash val="lgDash"/>
                <a:round/>
                <a:headEnd/>
                <a:tailEnd/>
              </a:ln>
              <a:effectLst/>
            </p:spPr>
            <p:txBody>
              <a:bodyPr/>
              <a:lstStyle/>
              <a:p>
                <a:endParaRPr lang="en-US"/>
              </a:p>
            </p:txBody>
          </p:sp>
        </p:grpSp>
        <p:sp>
          <p:nvSpPr>
            <p:cNvPr id="95250" name="Oval 18"/>
            <p:cNvSpPr>
              <a:spLocks noChangeAspect="1" noChangeArrowheads="1"/>
            </p:cNvSpPr>
            <p:nvPr/>
          </p:nvSpPr>
          <p:spPr bwMode="auto">
            <a:xfrm>
              <a:off x="4603" y="3159"/>
              <a:ext cx="81" cy="80"/>
            </a:xfrm>
            <a:prstGeom prst="ellipse">
              <a:avLst/>
            </a:prstGeom>
            <a:solidFill>
              <a:srgbClr val="000000"/>
            </a:solidFill>
            <a:ln w="9525">
              <a:noFill/>
              <a:prstDash val="dash"/>
              <a:round/>
              <a:headEnd/>
              <a:tailEnd/>
            </a:ln>
            <a:effectLst/>
          </p:spPr>
          <p:txBody>
            <a:bodyPr wrap="none" anchor="ctr"/>
            <a:lstStyle/>
            <a:p>
              <a:endParaRPr lang="en-US"/>
            </a:p>
          </p:txBody>
        </p:sp>
        <p:sp>
          <p:nvSpPr>
            <p:cNvPr id="95251" name="Text Box 19"/>
            <p:cNvSpPr txBox="1">
              <a:spLocks noChangeArrowheads="1"/>
            </p:cNvSpPr>
            <p:nvPr/>
          </p:nvSpPr>
          <p:spPr bwMode="auto">
            <a:xfrm>
              <a:off x="4372" y="3616"/>
              <a:ext cx="549" cy="288"/>
            </a:xfrm>
            <a:prstGeom prst="rect">
              <a:avLst/>
            </a:prstGeom>
            <a:noFill/>
            <a:ln w="9525">
              <a:noFill/>
              <a:miter lim="800000"/>
              <a:headEnd/>
              <a:tailEnd/>
            </a:ln>
            <a:effectLst/>
          </p:spPr>
          <p:txBody>
            <a:bodyPr>
              <a:spAutoFit/>
            </a:bodyPr>
            <a:lstStyle/>
            <a:p>
              <a:pPr algn="ctr">
                <a:spcBef>
                  <a:spcPct val="50000"/>
                </a:spcBef>
              </a:pPr>
              <a:r>
                <a:rPr lang="en-US" sz="2400"/>
                <a:t>1000</a:t>
              </a:r>
            </a:p>
          </p:txBody>
        </p:sp>
        <p:sp>
          <p:nvSpPr>
            <p:cNvPr id="95254" name="Text Box 22"/>
            <p:cNvSpPr txBox="1">
              <a:spLocks noChangeArrowheads="1"/>
            </p:cNvSpPr>
            <p:nvPr/>
          </p:nvSpPr>
          <p:spPr bwMode="auto">
            <a:xfrm>
              <a:off x="2666" y="3081"/>
              <a:ext cx="425" cy="233"/>
            </a:xfrm>
            <a:prstGeom prst="rect">
              <a:avLst/>
            </a:prstGeom>
            <a:noFill/>
            <a:ln w="9525">
              <a:noFill/>
              <a:miter lim="800000"/>
              <a:headEnd/>
              <a:tailEnd/>
            </a:ln>
            <a:effectLst/>
          </p:spPr>
          <p:txBody>
            <a:bodyPr lIns="0" tIns="0" rIns="0" bIns="0">
              <a:spAutoFit/>
            </a:bodyPr>
            <a:lstStyle/>
            <a:p>
              <a:pPr algn="r">
                <a:spcBef>
                  <a:spcPct val="50000"/>
                </a:spcBef>
              </a:pPr>
              <a:r>
                <a:rPr lang="en-US" sz="2400" dirty="0" smtClean="0"/>
                <a:t>Rs 50</a:t>
              </a:r>
              <a:endParaRPr lang="en-US" sz="2400" dirty="0"/>
            </a:p>
          </p:txBody>
        </p:sp>
      </p:grpSp>
      <p:sp>
        <p:nvSpPr>
          <p:cNvPr id="95255" name="Text Box 23"/>
          <p:cNvSpPr txBox="1">
            <a:spLocks noChangeArrowheads="1"/>
          </p:cNvSpPr>
          <p:nvPr/>
        </p:nvSpPr>
        <p:spPr bwMode="auto">
          <a:xfrm>
            <a:off x="228600" y="1143000"/>
            <a:ext cx="3836988" cy="974725"/>
          </a:xfrm>
          <a:prstGeom prst="rect">
            <a:avLst/>
          </a:prstGeom>
          <a:noFill/>
          <a:ln w="9525">
            <a:noFill/>
            <a:miter lim="800000"/>
            <a:headEnd/>
            <a:tailEnd/>
          </a:ln>
          <a:effectLst/>
        </p:spPr>
        <p:txBody>
          <a:bodyPr/>
          <a:lstStyle/>
          <a:p>
            <a:pPr>
              <a:lnSpc>
                <a:spcPct val="105000"/>
              </a:lnSpc>
              <a:spcBef>
                <a:spcPct val="35000"/>
              </a:spcBef>
            </a:pPr>
            <a:r>
              <a:rPr lang="en-US" sz="2600" dirty="0"/>
              <a:t>Example:  1000 homes need electricity.   </a:t>
            </a:r>
          </a:p>
        </p:txBody>
      </p:sp>
      <p:sp>
        <p:nvSpPr>
          <p:cNvPr id="95256" name="Text Box 24"/>
          <p:cNvSpPr txBox="1">
            <a:spLocks noChangeArrowheads="1"/>
          </p:cNvSpPr>
          <p:nvPr/>
        </p:nvSpPr>
        <p:spPr bwMode="auto">
          <a:xfrm>
            <a:off x="5613400" y="2754313"/>
            <a:ext cx="2273300" cy="473075"/>
          </a:xfrm>
          <a:prstGeom prst="rect">
            <a:avLst/>
          </a:prstGeom>
          <a:noFill/>
          <a:ln w="9525">
            <a:noFill/>
            <a:miter lim="800000"/>
            <a:headEnd/>
            <a:tailEnd/>
          </a:ln>
          <a:effectLst/>
        </p:spPr>
        <p:txBody>
          <a:bodyPr>
            <a:spAutoFit/>
          </a:bodyPr>
          <a:lstStyle/>
          <a:p>
            <a:pPr algn="ctr">
              <a:spcBef>
                <a:spcPct val="50000"/>
              </a:spcBef>
            </a:pPr>
            <a:r>
              <a:rPr lang="en-US" sz="2500" u="sng"/>
              <a:t>Electricity</a:t>
            </a:r>
            <a:endParaRPr lang="en-US" sz="2500"/>
          </a:p>
        </p:txBody>
      </p:sp>
      <p:sp>
        <p:nvSpPr>
          <p:cNvPr id="95259" name="Text Box 27"/>
          <p:cNvSpPr txBox="1">
            <a:spLocks noChangeArrowheads="1"/>
          </p:cNvSpPr>
          <p:nvPr/>
        </p:nvSpPr>
        <p:spPr bwMode="auto">
          <a:xfrm>
            <a:off x="6178550" y="3325813"/>
            <a:ext cx="2133600" cy="1187450"/>
          </a:xfrm>
          <a:prstGeom prst="rect">
            <a:avLst/>
          </a:prstGeom>
          <a:noFill/>
          <a:ln w="9525">
            <a:noFill/>
            <a:miter lim="800000"/>
            <a:headEnd/>
            <a:tailEnd/>
          </a:ln>
          <a:effectLst/>
        </p:spPr>
        <p:txBody>
          <a:bodyPr>
            <a:spAutoFit/>
          </a:bodyPr>
          <a:lstStyle/>
          <a:p>
            <a:pPr algn="r">
              <a:spcBef>
                <a:spcPct val="50000"/>
              </a:spcBef>
            </a:pPr>
            <a:r>
              <a:rPr lang="en-US" sz="2400"/>
              <a:t>Economies of </a:t>
            </a:r>
            <a:br>
              <a:rPr lang="en-US" sz="2400"/>
            </a:br>
            <a:r>
              <a:rPr lang="en-US" sz="2400"/>
              <a:t>scale due to </a:t>
            </a:r>
            <a:br>
              <a:rPr lang="en-US" sz="2400"/>
            </a:br>
            <a:r>
              <a:rPr lang="en-US" sz="2400"/>
              <a:t>huge </a:t>
            </a:r>
            <a:r>
              <a:rPr lang="en-US" sz="2400" i="1"/>
              <a:t>FC</a:t>
            </a:r>
          </a:p>
        </p:txBody>
      </p:sp>
      <p:sp>
        <p:nvSpPr>
          <p:cNvPr id="95260" name="Text Box 28"/>
          <p:cNvSpPr txBox="1">
            <a:spLocks noChangeArrowheads="1"/>
          </p:cNvSpPr>
          <p:nvPr/>
        </p:nvSpPr>
        <p:spPr bwMode="auto">
          <a:xfrm>
            <a:off x="457200" y="2438400"/>
            <a:ext cx="2792412" cy="2517775"/>
          </a:xfrm>
          <a:prstGeom prst="rect">
            <a:avLst/>
          </a:prstGeom>
          <a:solidFill>
            <a:srgbClr val="FFFFCC"/>
          </a:solidFill>
          <a:ln w="9525">
            <a:noFill/>
            <a:miter lim="800000"/>
            <a:headEnd/>
            <a:tailEnd/>
          </a:ln>
          <a:effectLst/>
        </p:spPr>
        <p:txBody>
          <a:bodyPr/>
          <a:lstStyle/>
          <a:p>
            <a:pPr algn="ctr">
              <a:spcBef>
                <a:spcPct val="35000"/>
              </a:spcBef>
            </a:pPr>
            <a:r>
              <a:rPr lang="en-US" sz="2600" i="1" dirty="0" smtClean="0"/>
              <a:t>AC</a:t>
            </a:r>
            <a:r>
              <a:rPr lang="en-US" sz="2600" dirty="0" smtClean="0"/>
              <a:t> </a:t>
            </a:r>
            <a:r>
              <a:rPr lang="en-US" sz="2600" dirty="0"/>
              <a:t>is lower if </a:t>
            </a:r>
            <a:br>
              <a:rPr lang="en-US" sz="2600" dirty="0"/>
            </a:br>
            <a:r>
              <a:rPr lang="en-US" sz="2600" dirty="0"/>
              <a:t>one firm services </a:t>
            </a:r>
            <a:br>
              <a:rPr lang="en-US" sz="2600" dirty="0"/>
            </a:br>
            <a:r>
              <a:rPr lang="en-US" sz="2600" dirty="0"/>
              <a:t>all 1000 homes </a:t>
            </a:r>
            <a:br>
              <a:rPr lang="en-US" sz="2600" dirty="0"/>
            </a:br>
            <a:r>
              <a:rPr lang="en-US" sz="2600" dirty="0"/>
              <a:t>than if two firms </a:t>
            </a:r>
            <a:br>
              <a:rPr lang="en-US" sz="2600" dirty="0"/>
            </a:br>
            <a:r>
              <a:rPr lang="en-US" sz="2600" dirty="0"/>
              <a:t>each service </a:t>
            </a:r>
            <a:br>
              <a:rPr lang="en-US" sz="2600" dirty="0"/>
            </a:br>
            <a:r>
              <a:rPr lang="en-US" sz="2600" dirty="0"/>
              <a:t>500 homes.</a:t>
            </a:r>
          </a:p>
        </p:txBody>
      </p:sp>
      <p:grpSp>
        <p:nvGrpSpPr>
          <p:cNvPr id="7" name="Group 32"/>
          <p:cNvGrpSpPr>
            <a:grpSpLocks/>
          </p:cNvGrpSpPr>
          <p:nvPr/>
        </p:nvGrpSpPr>
        <p:grpSpPr bwMode="auto">
          <a:xfrm>
            <a:off x="4237038" y="4411663"/>
            <a:ext cx="2330450" cy="1787525"/>
            <a:chOff x="2592" y="2716"/>
            <a:chExt cx="1468" cy="1126"/>
          </a:xfrm>
        </p:grpSpPr>
        <p:grpSp>
          <p:nvGrpSpPr>
            <p:cNvPr id="8" name="Group 15"/>
            <p:cNvGrpSpPr>
              <a:grpSpLocks/>
            </p:cNvGrpSpPr>
            <p:nvPr/>
          </p:nvGrpSpPr>
          <p:grpSpPr bwMode="auto">
            <a:xfrm>
              <a:off x="3071" y="2839"/>
              <a:ext cx="753" cy="694"/>
              <a:chOff x="357" y="2450"/>
              <a:chExt cx="795" cy="646"/>
            </a:xfrm>
          </p:grpSpPr>
          <p:sp>
            <p:nvSpPr>
              <p:cNvPr id="95248" name="Line 16"/>
              <p:cNvSpPr>
                <a:spLocks noChangeShapeType="1"/>
              </p:cNvSpPr>
              <p:nvPr/>
            </p:nvSpPr>
            <p:spPr bwMode="auto">
              <a:xfrm>
                <a:off x="357" y="2450"/>
                <a:ext cx="795" cy="0"/>
              </a:xfrm>
              <a:prstGeom prst="line">
                <a:avLst/>
              </a:prstGeom>
              <a:noFill/>
              <a:ln w="9525">
                <a:solidFill>
                  <a:schemeClr val="bg2"/>
                </a:solidFill>
                <a:prstDash val="lgDash"/>
                <a:round/>
                <a:headEnd/>
                <a:tailEnd/>
              </a:ln>
              <a:effectLst/>
            </p:spPr>
            <p:txBody>
              <a:bodyPr/>
              <a:lstStyle/>
              <a:p>
                <a:endParaRPr lang="en-US"/>
              </a:p>
            </p:txBody>
          </p:sp>
          <p:sp>
            <p:nvSpPr>
              <p:cNvPr id="95249" name="Line 17"/>
              <p:cNvSpPr>
                <a:spLocks noChangeShapeType="1"/>
              </p:cNvSpPr>
              <p:nvPr/>
            </p:nvSpPr>
            <p:spPr bwMode="auto">
              <a:xfrm>
                <a:off x="1152" y="2451"/>
                <a:ext cx="0" cy="645"/>
              </a:xfrm>
              <a:prstGeom prst="line">
                <a:avLst/>
              </a:prstGeom>
              <a:noFill/>
              <a:ln w="9525">
                <a:solidFill>
                  <a:schemeClr val="bg2"/>
                </a:solidFill>
                <a:prstDash val="lgDash"/>
                <a:round/>
                <a:headEnd/>
                <a:tailEnd/>
              </a:ln>
              <a:effectLst/>
            </p:spPr>
            <p:txBody>
              <a:bodyPr/>
              <a:lstStyle/>
              <a:p>
                <a:endParaRPr lang="en-US"/>
              </a:p>
            </p:txBody>
          </p:sp>
        </p:grpSp>
        <p:sp>
          <p:nvSpPr>
            <p:cNvPr id="95252" name="Text Box 20"/>
            <p:cNvSpPr txBox="1">
              <a:spLocks noChangeArrowheads="1"/>
            </p:cNvSpPr>
            <p:nvPr/>
          </p:nvSpPr>
          <p:spPr bwMode="auto">
            <a:xfrm>
              <a:off x="3582" y="3554"/>
              <a:ext cx="478" cy="288"/>
            </a:xfrm>
            <a:prstGeom prst="rect">
              <a:avLst/>
            </a:prstGeom>
            <a:noFill/>
            <a:ln w="9525">
              <a:noFill/>
              <a:miter lim="800000"/>
              <a:headEnd/>
              <a:tailEnd/>
            </a:ln>
            <a:effectLst/>
          </p:spPr>
          <p:txBody>
            <a:bodyPr>
              <a:spAutoFit/>
            </a:bodyPr>
            <a:lstStyle/>
            <a:p>
              <a:pPr algn="ctr">
                <a:spcBef>
                  <a:spcPct val="50000"/>
                </a:spcBef>
              </a:pPr>
              <a:r>
                <a:rPr lang="en-US" sz="2400"/>
                <a:t>500</a:t>
              </a:r>
            </a:p>
          </p:txBody>
        </p:sp>
        <p:sp>
          <p:nvSpPr>
            <p:cNvPr id="95253" name="Text Box 21"/>
            <p:cNvSpPr txBox="1">
              <a:spLocks noChangeArrowheads="1"/>
            </p:cNvSpPr>
            <p:nvPr/>
          </p:nvSpPr>
          <p:spPr bwMode="auto">
            <a:xfrm>
              <a:off x="2592" y="2716"/>
              <a:ext cx="425" cy="233"/>
            </a:xfrm>
            <a:prstGeom prst="rect">
              <a:avLst/>
            </a:prstGeom>
            <a:noFill/>
            <a:ln w="9525">
              <a:noFill/>
              <a:miter lim="800000"/>
              <a:headEnd/>
              <a:tailEnd/>
            </a:ln>
            <a:effectLst/>
          </p:spPr>
          <p:txBody>
            <a:bodyPr lIns="0" tIns="0" rIns="0" bIns="0">
              <a:spAutoFit/>
            </a:bodyPr>
            <a:lstStyle/>
            <a:p>
              <a:pPr algn="r">
                <a:spcBef>
                  <a:spcPct val="50000"/>
                </a:spcBef>
              </a:pPr>
              <a:r>
                <a:rPr lang="en-US" sz="2400" dirty="0" smtClean="0"/>
                <a:t>Rs 80</a:t>
              </a:r>
              <a:endParaRPr lang="en-US" sz="2400" dirty="0"/>
            </a:p>
          </p:txBody>
        </p:sp>
        <p:sp>
          <p:nvSpPr>
            <p:cNvPr id="95239" name="Oval 7"/>
            <p:cNvSpPr>
              <a:spLocks noChangeAspect="1" noChangeArrowheads="1"/>
            </p:cNvSpPr>
            <p:nvPr/>
          </p:nvSpPr>
          <p:spPr bwMode="auto">
            <a:xfrm>
              <a:off x="3780" y="2799"/>
              <a:ext cx="81" cy="80"/>
            </a:xfrm>
            <a:prstGeom prst="ellipse">
              <a:avLst/>
            </a:prstGeom>
            <a:solidFill>
              <a:srgbClr val="000000"/>
            </a:solidFill>
            <a:ln w="9525">
              <a:noFill/>
              <a:prstDash val="dash"/>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55"/>
                                        </p:tgtEl>
                                        <p:attrNameLst>
                                          <p:attrName>style.visibility</p:attrName>
                                        </p:attrNameLst>
                                      </p:cBhvr>
                                      <p:to>
                                        <p:strVal val="visible"/>
                                      </p:to>
                                    </p:set>
                                    <p:animEffect transition="in" filter="wipe(left)">
                                      <p:cBhvr>
                                        <p:cTn id="7" dur="500"/>
                                        <p:tgtEl>
                                          <p:spTgt spid="9525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256"/>
                                        </p:tgtEl>
                                        <p:attrNameLst>
                                          <p:attrName>style.visibility</p:attrName>
                                        </p:attrNameLst>
                                      </p:cBhvr>
                                      <p:to>
                                        <p:strVal val="visible"/>
                                      </p:to>
                                    </p:set>
                                    <p:animEffect transition="in" filter="strips(downRight)">
                                      <p:cBhvr>
                                        <p:cTn id="12" dur="500"/>
                                        <p:tgtEl>
                                          <p:spTgt spid="95256"/>
                                        </p:tgtEl>
                                      </p:cBhvr>
                                    </p:animEffect>
                                  </p:childTnLst>
                                </p:cTn>
                              </p:par>
                              <p:par>
                                <p:cTn id="13" presetID="18" presetClass="entr" presetSubtype="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5259"/>
                                        </p:tgtEl>
                                        <p:attrNameLst>
                                          <p:attrName>style.visibility</p:attrName>
                                        </p:attrNameLst>
                                      </p:cBhvr>
                                      <p:to>
                                        <p:strVal val="visible"/>
                                      </p:to>
                                    </p:set>
                                    <p:animEffect transition="in" filter="dissolve">
                                      <p:cBhvr>
                                        <p:cTn id="20" dur="500"/>
                                        <p:tgtEl>
                                          <p:spTgt spid="95259"/>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downRigh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5260"/>
                                        </p:tgtEl>
                                        <p:attrNameLst>
                                          <p:attrName>style.visibility</p:attrName>
                                        </p:attrNameLst>
                                      </p:cBhvr>
                                      <p:to>
                                        <p:strVal val="visible"/>
                                      </p:to>
                                    </p:set>
                                    <p:animEffect transition="in" filter="dissolve">
                                      <p:cBhvr>
                                        <p:cTn id="29" dur="500"/>
                                        <p:tgtEl>
                                          <p:spTgt spid="95260"/>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9"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trips(up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9"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up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5" grpId="0"/>
      <p:bldP spid="95256" grpId="0"/>
      <p:bldP spid="95259" grpId="0"/>
      <p:bldP spid="9526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a:xfrm>
            <a:off x="457200" y="6356350"/>
            <a:ext cx="2895600" cy="365125"/>
          </a:xfrm>
        </p:spPr>
        <p:txBody>
          <a:bodyPr/>
          <a:lstStyle/>
          <a:p>
            <a:r>
              <a:rPr lang="en-US" dirty="0" smtClean="0"/>
              <a:t>Source: </a:t>
            </a:r>
            <a:r>
              <a:rPr lang="en-US" dirty="0" err="1" smtClean="0"/>
              <a:t>Mankiw</a:t>
            </a:r>
            <a:r>
              <a:rPr lang="en-US" dirty="0" smtClean="0"/>
              <a:t>: Principles of Economics</a:t>
            </a:r>
          </a:p>
          <a:p>
            <a:endParaRPr lang="en-US" b="0" dirty="0"/>
          </a:p>
        </p:txBody>
      </p:sp>
      <p:sp>
        <p:nvSpPr>
          <p:cNvPr id="96258" name="Rectangle 2"/>
          <p:cNvSpPr>
            <a:spLocks noGrp="1" noChangeArrowheads="1"/>
          </p:cNvSpPr>
          <p:nvPr>
            <p:ph type="title"/>
          </p:nvPr>
        </p:nvSpPr>
        <p:spPr>
          <a:xfrm>
            <a:off x="0" y="252413"/>
            <a:ext cx="9144000" cy="649287"/>
          </a:xfrm>
        </p:spPr>
        <p:txBody>
          <a:bodyPr/>
          <a:lstStyle/>
          <a:p>
            <a:r>
              <a:rPr lang="en-US" sz="3000" dirty="0"/>
              <a:t>Monopoly vs. Competition:  Demand Curves</a:t>
            </a:r>
          </a:p>
        </p:txBody>
      </p:sp>
      <p:sp>
        <p:nvSpPr>
          <p:cNvPr id="96259" name="Rectangle 3"/>
          <p:cNvSpPr>
            <a:spLocks noGrp="1" noChangeArrowheads="1"/>
          </p:cNvSpPr>
          <p:nvPr>
            <p:ph type="body" idx="1"/>
          </p:nvPr>
        </p:nvSpPr>
        <p:spPr>
          <a:xfrm>
            <a:off x="546100" y="1095375"/>
            <a:ext cx="4102100" cy="5187950"/>
          </a:xfrm>
        </p:spPr>
        <p:txBody>
          <a:bodyPr/>
          <a:lstStyle/>
          <a:p>
            <a:pPr marL="0" indent="0">
              <a:buFont typeface="Wingdings" pitchFamily="2" charset="2"/>
              <a:buNone/>
            </a:pPr>
            <a:r>
              <a:rPr lang="en-US" sz="2500" dirty="0"/>
              <a:t>In a competitive market, the </a:t>
            </a:r>
            <a:r>
              <a:rPr lang="en-US" sz="2500" u="sng" dirty="0"/>
              <a:t>market</a:t>
            </a:r>
            <a:r>
              <a:rPr lang="en-US" sz="2500" dirty="0"/>
              <a:t> demand curve slopes downward. </a:t>
            </a:r>
          </a:p>
          <a:p>
            <a:pPr marL="0" indent="0">
              <a:buFont typeface="Wingdings" pitchFamily="2" charset="2"/>
              <a:buNone/>
            </a:pPr>
            <a:r>
              <a:rPr lang="en-US" sz="2500" dirty="0"/>
              <a:t>but the demand curve </a:t>
            </a:r>
            <a:br>
              <a:rPr lang="en-US" sz="2500" dirty="0"/>
            </a:br>
            <a:r>
              <a:rPr lang="en-US" sz="2500" dirty="0"/>
              <a:t>for any individual firm’s product is horizontal </a:t>
            </a:r>
            <a:br>
              <a:rPr lang="en-US" sz="2500" dirty="0"/>
            </a:br>
            <a:r>
              <a:rPr lang="en-US" sz="2500" dirty="0"/>
              <a:t>at the market price. </a:t>
            </a:r>
          </a:p>
          <a:p>
            <a:pPr marL="0" indent="0">
              <a:buFont typeface="Wingdings" pitchFamily="2" charset="2"/>
              <a:buNone/>
            </a:pPr>
            <a:r>
              <a:rPr lang="en-US" sz="2500" dirty="0"/>
              <a:t>The firm can increase </a:t>
            </a:r>
            <a:r>
              <a:rPr lang="en-US" sz="2500" b="1" i="1" dirty="0"/>
              <a:t>Q</a:t>
            </a:r>
            <a:r>
              <a:rPr lang="en-US" sz="2500" dirty="0"/>
              <a:t> without lowering </a:t>
            </a:r>
            <a:r>
              <a:rPr lang="en-US" sz="2500" b="1" i="1" dirty="0"/>
              <a:t>P</a:t>
            </a:r>
            <a:r>
              <a:rPr lang="en-US" sz="2500" dirty="0"/>
              <a:t>,</a:t>
            </a:r>
          </a:p>
          <a:p>
            <a:pPr marL="0" indent="0">
              <a:spcBef>
                <a:spcPct val="25000"/>
              </a:spcBef>
              <a:buFont typeface="Wingdings" pitchFamily="2" charset="2"/>
              <a:buNone/>
            </a:pPr>
            <a:r>
              <a:rPr lang="en-US" sz="2500" dirty="0"/>
              <a:t>so </a:t>
            </a:r>
            <a:r>
              <a:rPr lang="en-US" sz="2500" i="1" dirty="0"/>
              <a:t>MR</a:t>
            </a:r>
            <a:r>
              <a:rPr lang="en-US" sz="2500" dirty="0"/>
              <a:t> = </a:t>
            </a:r>
            <a:r>
              <a:rPr lang="en-US" sz="2500" b="1" i="1" dirty="0"/>
              <a:t>P</a:t>
            </a:r>
            <a:r>
              <a:rPr lang="en-US" sz="2500" dirty="0"/>
              <a:t>  for the competitive firm. </a:t>
            </a:r>
          </a:p>
        </p:txBody>
      </p:sp>
      <p:grpSp>
        <p:nvGrpSpPr>
          <p:cNvPr id="2" name="Group 14"/>
          <p:cNvGrpSpPr>
            <a:grpSpLocks/>
          </p:cNvGrpSpPr>
          <p:nvPr/>
        </p:nvGrpSpPr>
        <p:grpSpPr bwMode="auto">
          <a:xfrm>
            <a:off x="5100638" y="4233863"/>
            <a:ext cx="3255962" cy="381000"/>
            <a:chOff x="3143" y="2506"/>
            <a:chExt cx="2051" cy="240"/>
          </a:xfrm>
        </p:grpSpPr>
        <p:sp>
          <p:nvSpPr>
            <p:cNvPr id="96261" name="Line 5"/>
            <p:cNvSpPr>
              <a:spLocks noChangeShapeType="1"/>
            </p:cNvSpPr>
            <p:nvPr/>
          </p:nvSpPr>
          <p:spPr bwMode="auto">
            <a:xfrm>
              <a:off x="3143" y="2630"/>
              <a:ext cx="1827" cy="0"/>
            </a:xfrm>
            <a:prstGeom prst="line">
              <a:avLst/>
            </a:prstGeom>
            <a:noFill/>
            <a:ln w="28575">
              <a:solidFill>
                <a:schemeClr val="accent2"/>
              </a:solidFill>
              <a:round/>
              <a:headEnd/>
              <a:tailEnd/>
            </a:ln>
            <a:effectLst/>
          </p:spPr>
          <p:txBody>
            <a:bodyPr/>
            <a:lstStyle/>
            <a:p>
              <a:endParaRPr lang="en-US"/>
            </a:p>
          </p:txBody>
        </p:sp>
        <p:sp>
          <p:nvSpPr>
            <p:cNvPr id="96263" name="Text Box 7"/>
            <p:cNvSpPr txBox="1">
              <a:spLocks noChangeArrowheads="1"/>
            </p:cNvSpPr>
            <p:nvPr/>
          </p:nvSpPr>
          <p:spPr bwMode="auto">
            <a:xfrm>
              <a:off x="5004" y="2506"/>
              <a:ext cx="190" cy="240"/>
            </a:xfrm>
            <a:prstGeom prst="rect">
              <a:avLst/>
            </a:prstGeom>
            <a:noFill/>
            <a:ln w="9525">
              <a:noFill/>
              <a:miter lim="800000"/>
              <a:headEnd/>
              <a:tailEnd/>
            </a:ln>
            <a:effectLst/>
          </p:spPr>
          <p:txBody>
            <a:bodyPr lIns="0" tIns="0" rIns="0" bIns="0">
              <a:spAutoFit/>
            </a:bodyPr>
            <a:lstStyle/>
            <a:p>
              <a:pPr>
                <a:spcBef>
                  <a:spcPct val="50000"/>
                </a:spcBef>
              </a:pPr>
              <a:r>
                <a:rPr lang="en-US" sz="2500" b="1" i="1"/>
                <a:t>D</a:t>
              </a:r>
            </a:p>
          </p:txBody>
        </p:sp>
      </p:grpSp>
      <p:grpSp>
        <p:nvGrpSpPr>
          <p:cNvPr id="3" name="Group 17"/>
          <p:cNvGrpSpPr>
            <a:grpSpLocks/>
          </p:cNvGrpSpPr>
          <p:nvPr/>
        </p:nvGrpSpPr>
        <p:grpSpPr bwMode="auto">
          <a:xfrm>
            <a:off x="4864100" y="2728913"/>
            <a:ext cx="3817938" cy="3371850"/>
            <a:chOff x="2994" y="1558"/>
            <a:chExt cx="2405" cy="2124"/>
          </a:xfrm>
        </p:grpSpPr>
        <p:grpSp>
          <p:nvGrpSpPr>
            <p:cNvPr id="4" name="Group 9"/>
            <p:cNvGrpSpPr>
              <a:grpSpLocks/>
            </p:cNvGrpSpPr>
            <p:nvPr/>
          </p:nvGrpSpPr>
          <p:grpSpPr bwMode="auto">
            <a:xfrm>
              <a:off x="3142" y="1828"/>
              <a:ext cx="1945" cy="1713"/>
              <a:chOff x="1489" y="785"/>
              <a:chExt cx="3650" cy="2492"/>
            </a:xfrm>
          </p:grpSpPr>
          <p:sp>
            <p:nvSpPr>
              <p:cNvPr id="96266" name="Line 10"/>
              <p:cNvSpPr>
                <a:spLocks noChangeShapeType="1"/>
              </p:cNvSpPr>
              <p:nvPr/>
            </p:nvSpPr>
            <p:spPr bwMode="auto">
              <a:xfrm>
                <a:off x="1489" y="785"/>
                <a:ext cx="0" cy="2491"/>
              </a:xfrm>
              <a:prstGeom prst="line">
                <a:avLst/>
              </a:prstGeom>
              <a:noFill/>
              <a:ln w="9525">
                <a:solidFill>
                  <a:schemeClr val="tx1"/>
                </a:solidFill>
                <a:round/>
                <a:headEnd/>
                <a:tailEnd/>
              </a:ln>
              <a:effectLst/>
            </p:spPr>
            <p:txBody>
              <a:bodyPr/>
              <a:lstStyle/>
              <a:p>
                <a:endParaRPr lang="en-US"/>
              </a:p>
            </p:txBody>
          </p:sp>
          <p:sp>
            <p:nvSpPr>
              <p:cNvPr id="96267" name="Line 11"/>
              <p:cNvSpPr>
                <a:spLocks noChangeShapeType="1"/>
              </p:cNvSpPr>
              <p:nvPr/>
            </p:nvSpPr>
            <p:spPr bwMode="auto">
              <a:xfrm>
                <a:off x="1489" y="3277"/>
                <a:ext cx="3650" cy="0"/>
              </a:xfrm>
              <a:prstGeom prst="line">
                <a:avLst/>
              </a:prstGeom>
              <a:noFill/>
              <a:ln w="9525">
                <a:solidFill>
                  <a:schemeClr val="tx1"/>
                </a:solidFill>
                <a:round/>
                <a:headEnd/>
                <a:tailEnd/>
              </a:ln>
              <a:effectLst/>
            </p:spPr>
            <p:txBody>
              <a:bodyPr/>
              <a:lstStyle/>
              <a:p>
                <a:endParaRPr lang="en-US"/>
              </a:p>
            </p:txBody>
          </p:sp>
        </p:grpSp>
        <p:sp>
          <p:nvSpPr>
            <p:cNvPr id="96262" name="Text Box 6"/>
            <p:cNvSpPr txBox="1">
              <a:spLocks noChangeArrowheads="1"/>
            </p:cNvSpPr>
            <p:nvPr/>
          </p:nvSpPr>
          <p:spPr bwMode="auto">
            <a:xfrm>
              <a:off x="2994" y="1558"/>
              <a:ext cx="297" cy="298"/>
            </a:xfrm>
            <a:prstGeom prst="rect">
              <a:avLst/>
            </a:prstGeom>
            <a:noFill/>
            <a:ln w="9525">
              <a:noFill/>
              <a:miter lim="800000"/>
              <a:headEnd/>
              <a:tailEnd/>
            </a:ln>
            <a:effectLst/>
          </p:spPr>
          <p:txBody>
            <a:bodyPr>
              <a:spAutoFit/>
            </a:bodyPr>
            <a:lstStyle/>
            <a:p>
              <a:pPr algn="ctr">
                <a:spcBef>
                  <a:spcPct val="50000"/>
                </a:spcBef>
              </a:pPr>
              <a:r>
                <a:rPr lang="en-US" sz="2500" b="1" i="1"/>
                <a:t>P</a:t>
              </a:r>
              <a:endParaRPr lang="en-US" sz="2500" b="1" baseline="-25000"/>
            </a:p>
          </p:txBody>
        </p:sp>
        <p:sp>
          <p:nvSpPr>
            <p:cNvPr id="96268" name="Text Box 12"/>
            <p:cNvSpPr txBox="1">
              <a:spLocks noChangeArrowheads="1"/>
            </p:cNvSpPr>
            <p:nvPr/>
          </p:nvSpPr>
          <p:spPr bwMode="auto">
            <a:xfrm>
              <a:off x="5061" y="3384"/>
              <a:ext cx="338" cy="298"/>
            </a:xfrm>
            <a:prstGeom prst="rect">
              <a:avLst/>
            </a:prstGeom>
            <a:noFill/>
            <a:ln w="9525">
              <a:noFill/>
              <a:miter lim="800000"/>
              <a:headEnd/>
              <a:tailEnd/>
            </a:ln>
            <a:effectLst/>
          </p:spPr>
          <p:txBody>
            <a:bodyPr>
              <a:spAutoFit/>
            </a:bodyPr>
            <a:lstStyle/>
            <a:p>
              <a:pPr>
                <a:spcBef>
                  <a:spcPct val="50000"/>
                </a:spcBef>
              </a:pPr>
              <a:r>
                <a:rPr lang="en-US" sz="2500" b="1" i="1"/>
                <a:t>Q</a:t>
              </a:r>
            </a:p>
          </p:txBody>
        </p:sp>
      </p:grpSp>
      <p:sp>
        <p:nvSpPr>
          <p:cNvPr id="96272" name="Text Box 16"/>
          <p:cNvSpPr txBox="1">
            <a:spLocks noChangeArrowheads="1"/>
          </p:cNvSpPr>
          <p:nvPr/>
        </p:nvSpPr>
        <p:spPr bwMode="auto">
          <a:xfrm>
            <a:off x="5456238" y="2182813"/>
            <a:ext cx="2943225" cy="854075"/>
          </a:xfrm>
          <a:prstGeom prst="rect">
            <a:avLst/>
          </a:prstGeom>
          <a:noFill/>
          <a:ln w="9525">
            <a:noFill/>
            <a:miter lim="800000"/>
            <a:headEnd/>
            <a:tailEnd/>
          </a:ln>
          <a:effectLst/>
        </p:spPr>
        <p:txBody>
          <a:bodyPr>
            <a:spAutoFit/>
          </a:bodyPr>
          <a:lstStyle/>
          <a:p>
            <a:pPr algn="ctr">
              <a:spcBef>
                <a:spcPct val="50000"/>
              </a:spcBef>
            </a:pPr>
            <a:r>
              <a:rPr lang="en-US" sz="2500" u="sng"/>
              <a:t>A competitive firm’s demand curve</a:t>
            </a:r>
            <a:endParaRPr lang="en-US" sz="25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6259">
                                            <p:txEl>
                                              <p:pRg st="2" end="2"/>
                                            </p:txEl>
                                          </p:spTgt>
                                        </p:tgtEl>
                                        <p:attrNameLst>
                                          <p:attrName>style.visibility</p:attrName>
                                        </p:attrNameLst>
                                      </p:cBhvr>
                                      <p:to>
                                        <p:strVal val="visible"/>
                                      </p:to>
                                    </p:set>
                                    <p:animEffect transition="in" filter="wipe(left)">
                                      <p:cBhvr>
                                        <p:cTn id="21" dur="500"/>
                                        <p:tgtEl>
                                          <p:spTgt spid="9625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6259">
                                            <p:txEl>
                                              <p:pRg st="3" end="3"/>
                                            </p:txEl>
                                          </p:spTgt>
                                        </p:tgtEl>
                                        <p:attrNameLst>
                                          <p:attrName>style.visibility</p:attrName>
                                        </p:attrNameLst>
                                      </p:cBhvr>
                                      <p:to>
                                        <p:strVal val="visible"/>
                                      </p:to>
                                    </p:set>
                                    <p:animEffect transition="in" filter="wipe(left)">
                                      <p:cBhvr>
                                        <p:cTn id="26"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5"/>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2539</Words>
  <Application>Microsoft Office PowerPoint</Application>
  <PresentationFormat>On-screen Show (4:3)</PresentationFormat>
  <Paragraphs>469</Paragraphs>
  <Slides>60</Slides>
  <Notes>25</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Imperfect Competition: Monopoly, Oligopoly and Monopolistic Competition</vt:lpstr>
      <vt:lpstr>Market Structures</vt:lpstr>
      <vt:lpstr>Types of Market Structure</vt:lpstr>
      <vt:lpstr>Source: Samuelson, Economics, 19th Edition</vt:lpstr>
      <vt:lpstr>Imperfect Competition</vt:lpstr>
      <vt:lpstr>Sources of Imperfect Competition: </vt:lpstr>
      <vt:lpstr> MONOPOLY:   </vt:lpstr>
      <vt:lpstr>Slide 8</vt:lpstr>
      <vt:lpstr>Monopoly vs. Competition:  Demand Curves</vt:lpstr>
      <vt:lpstr>Monopoly vs. Competition:  Demand Curves</vt:lpstr>
      <vt:lpstr>Profit-Maximization</vt:lpstr>
      <vt:lpstr>  Source: Samuelson, Economics.19ed</vt:lpstr>
      <vt:lpstr>Source: Samuelson, Economics.19ed</vt:lpstr>
      <vt:lpstr>Source: Samuelson, Economics.19ed</vt:lpstr>
      <vt:lpstr>Relationship between Marginal revenue, Total revenue and elasticity of demand</vt:lpstr>
      <vt:lpstr>Profit maximization problem of a monopolist</vt:lpstr>
      <vt:lpstr>Sales maximization: Goal of the firm</vt:lpstr>
      <vt:lpstr>Concentration Ratio</vt:lpstr>
      <vt:lpstr>Slide 19</vt:lpstr>
      <vt:lpstr>A monopoly’s revenue</vt:lpstr>
      <vt:lpstr>The Welfare Cost of Monopoly</vt:lpstr>
      <vt:lpstr>Government Intervention and Imperfections in Market Structure </vt:lpstr>
      <vt:lpstr>Public Policy Toward Monopolies</vt:lpstr>
      <vt:lpstr>Price Discrimination</vt:lpstr>
      <vt:lpstr>Price Discrimination in the Real World</vt:lpstr>
      <vt:lpstr>Examples of Price Discrimination</vt:lpstr>
      <vt:lpstr>Monopolistic Competition</vt:lpstr>
      <vt:lpstr>Monopolistic Competition</vt:lpstr>
      <vt:lpstr>Monopolistic Competition </vt:lpstr>
      <vt:lpstr>Monopolistic Competition </vt:lpstr>
      <vt:lpstr>COMPETITION WITH DIFFERENTIATED PRODUCTS</vt:lpstr>
      <vt:lpstr>Monopolistic Competition in the Short Run</vt:lpstr>
      <vt:lpstr>Monopolistic Competitors in the Short Run</vt:lpstr>
      <vt:lpstr>The Monopolistically Competitive Firm in the Short Run</vt:lpstr>
      <vt:lpstr>A Monopolistic Competitor in the Long Run</vt:lpstr>
      <vt:lpstr>Monopolistic versus Perfect Competition</vt:lpstr>
      <vt:lpstr>Monopolistic versus Perfect Competition</vt:lpstr>
      <vt:lpstr>The Long-Run Equilibrium</vt:lpstr>
      <vt:lpstr>ADVERTISING</vt:lpstr>
      <vt:lpstr>Monopolistic Competition: Between Perfect Competition and Monopoly</vt:lpstr>
      <vt:lpstr>Oligopoly </vt:lpstr>
      <vt:lpstr>Market power:</vt:lpstr>
      <vt:lpstr>Competition, Monopolies, and Cartels</vt:lpstr>
      <vt:lpstr>Oligopoly</vt:lpstr>
      <vt:lpstr>Collusion and Competition</vt:lpstr>
      <vt:lpstr>Slide 46</vt:lpstr>
      <vt:lpstr>Collusive agreements less likely  to succeed when </vt:lpstr>
      <vt:lpstr>    Some oligopolistic markets operate in a      situation of price leadership.</vt:lpstr>
      <vt:lpstr>Sweezy’s kinked demand curve  model of oligopoly</vt:lpstr>
      <vt:lpstr>The Kinked Demand Curve</vt:lpstr>
      <vt:lpstr>MR Curve  for the top part of the Demand Curve</vt:lpstr>
      <vt:lpstr>Drawing MR Curve  for the bottom part of the Demand Curve</vt:lpstr>
      <vt:lpstr>MR Curve  for the bottom part of the Demand Curve</vt:lpstr>
      <vt:lpstr>The Kinked Demand Curve  and the MR Curve</vt:lpstr>
      <vt:lpstr>The MC curve intersects the MR curve in the vertical segment.</vt:lpstr>
      <vt:lpstr>If costs shift up slightly, but MC still intersects MR in the vertical segment, there will be no</vt:lpstr>
      <vt:lpstr>The AC curve can be added to the graph.  To show positive profits, part of A C curve must lie under part of the demand curve. </vt:lpstr>
      <vt:lpstr>The Equilibrium for an Oligopoly</vt:lpstr>
      <vt:lpstr>Equilibrium for an Oligopoly</vt:lpstr>
      <vt:lpstr>Controversies over Policy to regulate imperfections in the market</vt:lpstr>
    </vt:vector>
  </TitlesOfParts>
  <Company>IITB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Imperfect Competition and Monopoly</dc:title>
  <dc:creator>admin</dc:creator>
  <cp:lastModifiedBy>Archana</cp:lastModifiedBy>
  <cp:revision>175</cp:revision>
  <dcterms:created xsi:type="dcterms:W3CDTF">2010-09-20T03:29:21Z</dcterms:created>
  <dcterms:modified xsi:type="dcterms:W3CDTF">2016-03-11T11:30:54Z</dcterms:modified>
</cp:coreProperties>
</file>