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9"/>
  </p:notes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7" r:id="rId25"/>
    <p:sldId id="314" r:id="rId26"/>
    <p:sldId id="315" r:id="rId27"/>
    <p:sldId id="316" r:id="rId28"/>
    <p:sldId id="266" r:id="rId29"/>
    <p:sldId id="267" r:id="rId30"/>
    <p:sldId id="257" r:id="rId31"/>
    <p:sldId id="258" r:id="rId32"/>
    <p:sldId id="259" r:id="rId33"/>
    <p:sldId id="290" r:id="rId34"/>
    <p:sldId id="260" r:id="rId35"/>
    <p:sldId id="261" r:id="rId36"/>
    <p:sldId id="263" r:id="rId37"/>
    <p:sldId id="264" r:id="rId38"/>
    <p:sldId id="262" r:id="rId39"/>
    <p:sldId id="280" r:id="rId40"/>
    <p:sldId id="273" r:id="rId41"/>
    <p:sldId id="274" r:id="rId42"/>
    <p:sldId id="275" r:id="rId43"/>
    <p:sldId id="276" r:id="rId44"/>
    <p:sldId id="277" r:id="rId45"/>
    <p:sldId id="278" r:id="rId46"/>
    <p:sldId id="279" r:id="rId47"/>
    <p:sldId id="281" r:id="rId48"/>
    <p:sldId id="271" r:id="rId49"/>
    <p:sldId id="282" r:id="rId50"/>
    <p:sldId id="269" r:id="rId51"/>
    <p:sldId id="283" r:id="rId52"/>
    <p:sldId id="284" r:id="rId53"/>
    <p:sldId id="285" r:id="rId54"/>
    <p:sldId id="288" r:id="rId55"/>
    <p:sldId id="289" r:id="rId56"/>
    <p:sldId id="286" r:id="rId57"/>
    <p:sldId id="318" r:id="rId5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31" autoAdjust="0"/>
    <p:restoredTop sz="90929"/>
  </p:normalViewPr>
  <p:slideViewPr>
    <p:cSldViewPr>
      <p:cViewPr>
        <p:scale>
          <a:sx n="50" d="100"/>
          <a:sy n="50" d="100"/>
        </p:scale>
        <p:origin x="-1326" y="-43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SS\Downloads\Data_Extract_From_World_Development_Indicator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layout/>
      <c:txPr>
        <a:bodyPr/>
        <a:lstStyle/>
        <a:p>
          <a:pPr>
            <a:defRPr sz="3200"/>
          </a:pPr>
          <a:endParaRPr lang="en-US"/>
        </a:p>
      </c:txPr>
    </c:title>
    <c:plotArea>
      <c:layout/>
      <c:lineChart>
        <c:grouping val="standard"/>
        <c:ser>
          <c:idx val="0"/>
          <c:order val="0"/>
          <c:tx>
            <c:strRef>
              <c:f>Sheet1!$B$1</c:f>
              <c:strCache>
                <c:ptCount val="1"/>
                <c:pt idx="0">
                  <c:v>Adjusted net national income per capita (constant 2005 US$)</c:v>
                </c:pt>
              </c:strCache>
            </c:strRef>
          </c:tx>
          <c:spPr>
            <a:ln w="47625">
              <a:solidFill>
                <a:schemeClr val="tx1">
                  <a:lumMod val="90000"/>
                </a:schemeClr>
              </a:solidFill>
            </a:ln>
          </c:spPr>
          <c:marker>
            <c:spPr>
              <a:solidFill>
                <a:schemeClr val="tx1"/>
              </a:solidFill>
              <a:ln>
                <a:solidFill>
                  <a:srgbClr val="FFFFCC">
                    <a:lumMod val="90000"/>
                  </a:srgbClr>
                </a:solidFill>
              </a:ln>
            </c:spPr>
          </c:marker>
          <c:cat>
            <c:numRef>
              <c:f>Sheet1!$A$3:$A$46</c:f>
              <c:numCache>
                <c:formatCode>General</c:formatCode>
                <c:ptCount val="4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numCache>
            </c:numRef>
          </c:cat>
          <c:val>
            <c:numRef>
              <c:f>Sheet1!$D$3:$D$46</c:f>
              <c:numCache>
                <c:formatCode>0.0</c:formatCode>
                <c:ptCount val="44"/>
                <c:pt idx="0">
                  <c:v>73.79923680571379</c:v>
                </c:pt>
                <c:pt idx="1">
                  <c:v>74.912894293134514</c:v>
                </c:pt>
                <c:pt idx="2">
                  <c:v>80.643397760057837</c:v>
                </c:pt>
                <c:pt idx="3">
                  <c:v>84.556735009009174</c:v>
                </c:pt>
                <c:pt idx="4">
                  <c:v>83.297168668788387</c:v>
                </c:pt>
                <c:pt idx="5">
                  <c:v>80.028225756152096</c:v>
                </c:pt>
                <c:pt idx="6">
                  <c:v>82.063390484540164</c:v>
                </c:pt>
                <c:pt idx="7">
                  <c:v>80.163800487217969</c:v>
                </c:pt>
                <c:pt idx="8">
                  <c:v>81.427915809394875</c:v>
                </c:pt>
                <c:pt idx="9">
                  <c:v>88.673640744629836</c:v>
                </c:pt>
                <c:pt idx="10">
                  <c:v>83.255555052072481</c:v>
                </c:pt>
                <c:pt idx="11">
                  <c:v>81.853733732244251</c:v>
                </c:pt>
                <c:pt idx="12">
                  <c:v>81.442612991741782</c:v>
                </c:pt>
                <c:pt idx="13">
                  <c:v>77.749294573996735</c:v>
                </c:pt>
                <c:pt idx="14">
                  <c:v>83.906019964160009</c:v>
                </c:pt>
                <c:pt idx="15">
                  <c:v>83.617837763211639</c:v>
                </c:pt>
                <c:pt idx="16">
                  <c:v>82.568862345112791</c:v>
                </c:pt>
                <c:pt idx="17">
                  <c:v>83.712689894958856</c:v>
                </c:pt>
                <c:pt idx="18">
                  <c:v>81.866367220376731</c:v>
                </c:pt>
                <c:pt idx="19">
                  <c:v>80.933622371447811</c:v>
                </c:pt>
                <c:pt idx="20">
                  <c:v>79.32210035027137</c:v>
                </c:pt>
                <c:pt idx="21">
                  <c:v>79.584063073124909</c:v>
                </c:pt>
                <c:pt idx="22">
                  <c:v>78.289135094740843</c:v>
                </c:pt>
                <c:pt idx="23">
                  <c:v>75.87365286793208</c:v>
                </c:pt>
                <c:pt idx="24">
                  <c:v>73.766047080275186</c:v>
                </c:pt>
                <c:pt idx="25">
                  <c:v>72.200894760051028</c:v>
                </c:pt>
                <c:pt idx="26">
                  <c:v>71.096500116759458</c:v>
                </c:pt>
                <c:pt idx="27">
                  <c:v>71.204772419215374</c:v>
                </c:pt>
                <c:pt idx="28">
                  <c:v>70.597059187147821</c:v>
                </c:pt>
                <c:pt idx="29">
                  <c:v>68.399702010482443</c:v>
                </c:pt>
                <c:pt idx="30">
                  <c:v>69.894676091972087</c:v>
                </c:pt>
                <c:pt idx="31">
                  <c:v>68.229350362454355</c:v>
                </c:pt>
                <c:pt idx="32">
                  <c:v>67.996272410991651</c:v>
                </c:pt>
                <c:pt idx="33">
                  <c:v>64.298361938492349</c:v>
                </c:pt>
                <c:pt idx="34">
                  <c:v>63.030316861567279</c:v>
                </c:pt>
                <c:pt idx="35">
                  <c:v>59.59944392021476</c:v>
                </c:pt>
                <c:pt idx="36">
                  <c:v>57.14191312082324</c:v>
                </c:pt>
                <c:pt idx="37">
                  <c:v>52.272977017443608</c:v>
                </c:pt>
                <c:pt idx="38">
                  <c:v>49.809787343894719</c:v>
                </c:pt>
                <c:pt idx="39">
                  <c:v>44.525251694898557</c:v>
                </c:pt>
                <c:pt idx="40">
                  <c:v>42.42358303256038</c:v>
                </c:pt>
                <c:pt idx="41">
                  <c:v>40.895397669420838</c:v>
                </c:pt>
                <c:pt idx="42">
                  <c:v>40.358233366706699</c:v>
                </c:pt>
                <c:pt idx="43">
                  <c:v>39.144498533266827</c:v>
                </c:pt>
              </c:numCache>
            </c:numRef>
          </c:val>
        </c:ser>
        <c:marker val="1"/>
        <c:axId val="181735424"/>
        <c:axId val="181736960"/>
      </c:lineChart>
      <c:catAx>
        <c:axId val="181735424"/>
        <c:scaling>
          <c:orientation val="minMax"/>
        </c:scaling>
        <c:axPos val="b"/>
        <c:numFmt formatCode="General" sourceLinked="1"/>
        <c:tickLblPos val="nextTo"/>
        <c:txPr>
          <a:bodyPr/>
          <a:lstStyle/>
          <a:p>
            <a:pPr>
              <a:defRPr sz="2800"/>
            </a:pPr>
            <a:endParaRPr lang="en-US"/>
          </a:p>
        </c:txPr>
        <c:crossAx val="181736960"/>
        <c:crosses val="autoZero"/>
        <c:auto val="1"/>
        <c:lblAlgn val="ctr"/>
        <c:lblOffset val="100"/>
      </c:catAx>
      <c:valAx>
        <c:axId val="181736960"/>
        <c:scaling>
          <c:orientation val="minMax"/>
          <c:max val="90"/>
          <c:min val="30"/>
        </c:scaling>
        <c:axPos val="l"/>
        <c:majorGridlines/>
        <c:title>
          <c:tx>
            <c:rich>
              <a:bodyPr rot="-5400000" vert="horz"/>
              <a:lstStyle/>
              <a:p>
                <a:pPr>
                  <a:defRPr sz="2800"/>
                </a:pPr>
                <a:r>
                  <a:rPr lang="en-IN" sz="2800"/>
                  <a:t>Ratio of United States to India</a:t>
                </a:r>
              </a:p>
            </c:rich>
          </c:tx>
          <c:layout/>
        </c:title>
        <c:numFmt formatCode="0" sourceLinked="0"/>
        <c:tickLblPos val="nextTo"/>
        <c:txPr>
          <a:bodyPr/>
          <a:lstStyle/>
          <a:p>
            <a:pPr>
              <a:defRPr sz="2800"/>
            </a:pPr>
            <a:endParaRPr lang="en-US"/>
          </a:p>
        </c:txPr>
        <c:crossAx val="181735424"/>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8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19742AD-CC25-41D6-A66E-6D9D597153C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06B51BA-E8D8-47D1-9AF1-2AF576EA099B}" type="slidenum">
              <a:rPr lang="en-US" smtClean="0"/>
              <a:pPr/>
              <a:t>7</a:t>
            </a:fld>
            <a:endParaRPr lang="en-US" smtClean="0"/>
          </a:p>
        </p:txBody>
      </p:sp>
      <p:sp>
        <p:nvSpPr>
          <p:cNvPr id="60419" name="Rectangle 2"/>
          <p:cNvSpPr>
            <a:spLocks noRot="1" noChangeArrowheads="1" noTextEdit="1"/>
          </p:cNvSpPr>
          <p:nvPr>
            <p:ph type="sldImg"/>
          </p:nvPr>
        </p:nvSpPr>
        <p:spPr>
          <a:xfrm>
            <a:off x="1144588" y="552450"/>
            <a:ext cx="4572000" cy="3429000"/>
          </a:xfrm>
          <a:ln/>
        </p:spPr>
      </p:sp>
      <p:sp>
        <p:nvSpPr>
          <p:cNvPr id="60420" name="Rectangle 3"/>
          <p:cNvSpPr>
            <a:spLocks noGrp="1" noChangeArrowheads="1"/>
          </p:cNvSpPr>
          <p:nvPr>
            <p:ph type="body" idx="1"/>
          </p:nvPr>
        </p:nvSpPr>
        <p:spPr>
          <a:noFill/>
          <a:ln/>
        </p:spPr>
        <p:txBody>
          <a:bodyPr/>
          <a:lstStyle/>
          <a:p>
            <a:pPr eaLnBrk="1" hangingPunct="1">
              <a:lnSpc>
                <a:spcPct val="90000"/>
              </a:lnSpc>
            </a:pPr>
            <a:r>
              <a:rPr lang="en-US" smtClean="0"/>
              <a:t>You might want to elaborate a bit on some of the points made here.  Some examples are below:</a:t>
            </a:r>
          </a:p>
          <a:p>
            <a:pPr eaLnBrk="1" hangingPunct="1">
              <a:lnSpc>
                <a:spcPct val="90000"/>
              </a:lnSpc>
            </a:pPr>
            <a:endParaRPr lang="en-US" smtClean="0"/>
          </a:p>
          <a:p>
            <a:pPr eaLnBrk="1" hangingPunct="1">
              <a:lnSpc>
                <a:spcPct val="90000"/>
              </a:lnSpc>
            </a:pPr>
            <a:r>
              <a:rPr lang="en-US" smtClean="0"/>
              <a:t>“How do people decide how much to work?”   Time is scarce resource – many of our students know this very well.  There’s just not enough time to do everything we’d like to do.  How do we decide how much of our time to spend working?  There’s a tradeoff:  the more time we spend working, the higher our income, and therefore the more stuff we can buy.  But, the more time we spend working, the less time we have for leisure – hanging out with friends, going hiking, watching movies, etc.  (You might want to ask your students how THEY decide how much time to spend working.  Some will say it depends on how many classes they are taking, or the time requirements of the available jobs.  But probably at least a few will say the wage – the higher the wage, the more worthwhile to work.)</a:t>
            </a:r>
          </a:p>
          <a:p>
            <a:pPr eaLnBrk="1" hangingPunct="1">
              <a:lnSpc>
                <a:spcPct val="90000"/>
              </a:lnSpc>
            </a:pPr>
            <a:endParaRPr lang="en-US" smtClean="0"/>
          </a:p>
          <a:p>
            <a:pPr eaLnBrk="1" hangingPunct="1">
              <a:lnSpc>
                <a:spcPct val="90000"/>
              </a:lnSpc>
            </a:pPr>
            <a:r>
              <a:rPr lang="en-US" smtClean="0"/>
              <a:t>“How do firms decide what kind of labor to hire?”   Firms can hire unskilled or skilled workers.  The skilled workers are more productive, but cost more than the unskilled workers.  </a:t>
            </a:r>
          </a:p>
          <a:p>
            <a:pPr eaLnBrk="1" hangingPunct="1">
              <a:lnSpc>
                <a:spcPct val="90000"/>
              </a:lnSpc>
            </a:pPr>
            <a:endParaRPr lang="en-US" smtClean="0"/>
          </a:p>
          <a:p>
            <a:pPr eaLnBrk="1" hangingPunct="1">
              <a:lnSpc>
                <a:spcPct val="90000"/>
              </a:lnSpc>
            </a:pPr>
            <a:r>
              <a:rPr lang="en-US" smtClean="0"/>
              <a:t>“How do firms decide how much to produce?”    Ask your students, and see if any of them say “it depends on the price of the product they sell.”  (Probably some will say “it depends on whether there’s a lot of demand for the product”.  To which you might respond “and if there’s a lot of demand for the product, what does that mean for the price that firms can get for the product?”)</a:t>
            </a:r>
          </a:p>
          <a:p>
            <a:pPr eaLnBrk="1" hangingPunct="1">
              <a:lnSpc>
                <a:spcPct val="90000"/>
              </a:lnSpc>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5FF7D5B-6D55-4B38-A5B9-44B6C040C73E}" type="slidenum">
              <a:rPr lang="en-US" smtClean="0"/>
              <a:pPr/>
              <a:t>17</a:t>
            </a:fld>
            <a:endParaRPr lang="en-US" smtClean="0"/>
          </a:p>
        </p:txBody>
      </p:sp>
      <p:sp>
        <p:nvSpPr>
          <p:cNvPr id="69635" name="Rectangle 2"/>
          <p:cNvSpPr>
            <a:spLocks noRot="1" noChangeArrowheads="1" noTextEdit="1"/>
          </p:cNvSpPr>
          <p:nvPr>
            <p:ph type="sldImg"/>
          </p:nvPr>
        </p:nvSpPr>
        <p:spPr>
          <a:xfrm>
            <a:off x="1144588" y="552450"/>
            <a:ext cx="4572000" cy="3429000"/>
          </a:xfrm>
          <a:ln/>
        </p:spPr>
      </p:sp>
      <p:sp>
        <p:nvSpPr>
          <p:cNvPr id="69636" name="Rectangle 3"/>
          <p:cNvSpPr>
            <a:spLocks noGrp="1" noChangeArrowheads="1"/>
          </p:cNvSpPr>
          <p:nvPr>
            <p:ph type="body" idx="1"/>
          </p:nvPr>
        </p:nvSpPr>
        <p:spPr>
          <a:noFill/>
          <a:ln/>
        </p:spPr>
        <p:txBody>
          <a:bodyPr/>
          <a:lstStyle/>
          <a:p>
            <a:pPr eaLnBrk="1" hangingPunct="1">
              <a:lnSpc>
                <a:spcPct val="90000"/>
              </a:lnSpc>
            </a:pPr>
            <a:r>
              <a:rPr lang="en-US" smtClean="0"/>
              <a:t>[“Govt” is an abbreviation for government.  Throughout all of the PowerPoint chapters, I will try to use abbreviations the way a thoughtful instructor would use them if writing on a blackboard.  If you prefer to spell the word out, just use your mouse to highlight “govt” and then type out the full word.]</a:t>
            </a:r>
          </a:p>
          <a:p>
            <a:pPr eaLnBrk="1" hangingPunct="1">
              <a:lnSpc>
                <a:spcPct val="90000"/>
              </a:lnSpc>
            </a:pPr>
            <a:endParaRPr lang="en-US" smtClean="0"/>
          </a:p>
          <a:p>
            <a:pPr eaLnBrk="1" hangingPunct="1">
              <a:lnSpc>
                <a:spcPct val="90000"/>
              </a:lnSpc>
            </a:pPr>
            <a:r>
              <a:rPr lang="en-US" smtClean="0"/>
              <a:t>Many fledging market economies are struggling through the transition from central planning because they have not developed institutions that protect and enforce property rights.  The British news magazine </a:t>
            </a:r>
            <a:r>
              <a:rPr lang="en-US" i="1" smtClean="0"/>
              <a:t>The Economist</a:t>
            </a:r>
            <a:r>
              <a:rPr lang="en-US" smtClean="0"/>
              <a:t> has lots of current examples of this.  An older but still interesting example comes from a column that Mankiw wrote in the June 12, 2000 issue of </a:t>
            </a:r>
            <a:r>
              <a:rPr lang="en-US" i="1" smtClean="0"/>
              <a:t>Fortune</a:t>
            </a:r>
            <a:r>
              <a:rPr lang="en-US" smtClean="0"/>
              <a:t> magazine entitled “Ukraine:  How Not To Run An Economy.”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5B6791B-2610-4F27-BA20-2459BD9547E3}" type="slidenum">
              <a:rPr lang="en-US" smtClean="0"/>
              <a:pPr/>
              <a:t>18</a:t>
            </a:fld>
            <a:endParaRPr lang="en-US" smtClean="0"/>
          </a:p>
        </p:txBody>
      </p:sp>
      <p:sp>
        <p:nvSpPr>
          <p:cNvPr id="70659" name="Rectangle 2"/>
          <p:cNvSpPr>
            <a:spLocks noRot="1" noChangeArrowheads="1" noTextEdit="1"/>
          </p:cNvSpPr>
          <p:nvPr>
            <p:ph type="sldImg"/>
          </p:nvPr>
        </p:nvSpPr>
        <p:spPr>
          <a:xfrm>
            <a:off x="1144588" y="552450"/>
            <a:ext cx="4572000" cy="3429000"/>
          </a:xfrm>
          <a:ln/>
        </p:spPr>
      </p:sp>
      <p:sp>
        <p:nvSpPr>
          <p:cNvPr id="70660" name="Rectangle 3"/>
          <p:cNvSpPr>
            <a:spLocks noGrp="1" noChangeArrowheads="1"/>
          </p:cNvSpPr>
          <p:nvPr>
            <p:ph type="body" idx="1"/>
          </p:nvPr>
        </p:nvSpPr>
        <p:spPr>
          <a:noFill/>
          <a:ln/>
        </p:spPr>
        <p:txBody>
          <a:bodyPr/>
          <a:lstStyle/>
          <a:p>
            <a:pPr eaLnBrk="1" hangingPunct="1">
              <a:lnSpc>
                <a:spcPct val="90000"/>
              </a:lnSpc>
            </a:pPr>
            <a:endParaRPr lang="en-US" sz="10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9A532CA-D933-4852-9050-9F800530E307}" type="slidenum">
              <a:rPr lang="en-US" smtClean="0"/>
              <a:pPr/>
              <a:t>19</a:t>
            </a:fld>
            <a:endParaRPr lang="en-US" smtClean="0"/>
          </a:p>
        </p:txBody>
      </p:sp>
      <p:sp>
        <p:nvSpPr>
          <p:cNvPr id="71683" name="Rectangle 2"/>
          <p:cNvSpPr>
            <a:spLocks noRot="1" noChangeArrowheads="1" noTextEdit="1"/>
          </p:cNvSpPr>
          <p:nvPr>
            <p:ph type="sldImg"/>
          </p:nvPr>
        </p:nvSpPr>
        <p:spPr>
          <a:xfrm>
            <a:off x="1144588" y="552450"/>
            <a:ext cx="4572000" cy="3429000"/>
          </a:xfrm>
          <a:ln/>
        </p:spPr>
      </p:sp>
      <p:sp>
        <p:nvSpPr>
          <p:cNvPr id="71684" name="Rectangle 3"/>
          <p:cNvSpPr>
            <a:spLocks noGrp="1" noChangeArrowheads="1"/>
          </p:cNvSpPr>
          <p:nvPr>
            <p:ph type="body" idx="1"/>
          </p:nvPr>
        </p:nvSpPr>
        <p:spPr>
          <a:noFill/>
          <a:ln/>
        </p:spPr>
        <p:txBody>
          <a:bodyPr/>
          <a:lstStyle/>
          <a:p>
            <a:pPr eaLnBrk="1" hangingPunct="1">
              <a:lnSpc>
                <a:spcPct val="90000"/>
              </a:lnSpc>
            </a:pPr>
            <a:endParaRPr lang="en-US"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DC90E37-1681-4F05-8191-265D9565BC66}" type="slidenum">
              <a:rPr lang="en-US" smtClean="0"/>
              <a:pPr/>
              <a:t>20</a:t>
            </a:fld>
            <a:endParaRPr lang="en-US" smtClean="0"/>
          </a:p>
        </p:txBody>
      </p:sp>
      <p:sp>
        <p:nvSpPr>
          <p:cNvPr id="72707" name="Rectangle 2"/>
          <p:cNvSpPr>
            <a:spLocks noRot="1" noChangeArrowheads="1" noTextEdit="1"/>
          </p:cNvSpPr>
          <p:nvPr>
            <p:ph type="sldImg"/>
          </p:nvPr>
        </p:nvSpPr>
        <p:spPr>
          <a:xfrm>
            <a:off x="1144588" y="552450"/>
            <a:ext cx="4572000" cy="3429000"/>
          </a:xfrm>
          <a:ln/>
        </p:spPr>
      </p:sp>
      <p:sp>
        <p:nvSpPr>
          <p:cNvPr id="72708" name="Rectangle 3"/>
          <p:cNvSpPr>
            <a:spLocks noGrp="1" noChangeArrowheads="1"/>
          </p:cNvSpPr>
          <p:nvPr>
            <p:ph type="body" idx="1"/>
          </p:nvPr>
        </p:nvSpPr>
        <p:spPr>
          <a:noFill/>
          <a:ln/>
        </p:spPr>
        <p:txBody>
          <a:bodyPr/>
          <a:lstStyle/>
          <a:p>
            <a:pPr eaLnBrk="1" hangingPunct="1"/>
            <a:endParaRPr lang="en-US" b="1"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3D6D215-48BE-4CAA-8387-D9CD08603D9D}" type="slidenum">
              <a:rPr lang="en-US" smtClean="0"/>
              <a:pPr/>
              <a:t>21</a:t>
            </a:fld>
            <a:endParaRPr lang="en-US" smtClean="0"/>
          </a:p>
        </p:txBody>
      </p:sp>
      <p:sp>
        <p:nvSpPr>
          <p:cNvPr id="73731" name="Rectangle 2"/>
          <p:cNvSpPr>
            <a:spLocks noRot="1" noChangeArrowheads="1" noTextEdit="1"/>
          </p:cNvSpPr>
          <p:nvPr>
            <p:ph type="sldImg"/>
          </p:nvPr>
        </p:nvSpPr>
        <p:spPr>
          <a:xfrm>
            <a:off x="1144588" y="552450"/>
            <a:ext cx="4572000" cy="3429000"/>
          </a:xfrm>
          <a:ln/>
        </p:spPr>
      </p:sp>
      <p:sp>
        <p:nvSpPr>
          <p:cNvPr id="73732" name="Rectangle 3"/>
          <p:cNvSpPr>
            <a:spLocks noGrp="1" noChangeArrowheads="1"/>
          </p:cNvSpPr>
          <p:nvPr>
            <p:ph type="body" idx="1"/>
          </p:nvPr>
        </p:nvSpPr>
        <p:spPr>
          <a:noFill/>
          <a:ln/>
        </p:spPr>
        <p:txBody>
          <a:bodyPr/>
          <a:lstStyle/>
          <a:p>
            <a:pPr eaLnBrk="1" hangingPunct="1"/>
            <a:r>
              <a:rPr lang="en-US" smtClean="0"/>
              <a:t>In this passage:</a:t>
            </a:r>
          </a:p>
          <a:p>
            <a:pPr eaLnBrk="1" hangingPunct="1"/>
            <a:r>
              <a:rPr lang="en-US" smtClean="0"/>
              <a:t>“Average income in rich countries is more than ten times average income in poor countries.”</a:t>
            </a:r>
          </a:p>
          <a:p>
            <a:pPr eaLnBrk="1" hangingPunct="1"/>
            <a:r>
              <a:rPr lang="en-US" smtClean="0"/>
              <a:t>“Rich countries” refers to countries like the U.S., Japan, and Germany.  “Poor countries” refers to countries like India, Indonesia, and Nigeria.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12F4D28-3EDE-4B15-96FD-B8548CBEE53B}" type="slidenum">
              <a:rPr lang="en-US" smtClean="0"/>
              <a:pPr/>
              <a:t>22</a:t>
            </a:fld>
            <a:endParaRPr lang="en-US" smtClean="0"/>
          </a:p>
        </p:txBody>
      </p:sp>
      <p:sp>
        <p:nvSpPr>
          <p:cNvPr id="74755" name="Rectangle 2"/>
          <p:cNvSpPr>
            <a:spLocks noRot="1" noChangeArrowheads="1" noTextEdit="1"/>
          </p:cNvSpPr>
          <p:nvPr>
            <p:ph type="sldImg"/>
          </p:nvPr>
        </p:nvSpPr>
        <p:spPr>
          <a:xfrm>
            <a:off x="1144588" y="552450"/>
            <a:ext cx="4572000" cy="3429000"/>
          </a:xfrm>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http://databank.worldbank.org/data/reports.aspx?source=2&amp;country=IND&amp;series=&amp;period=#</a:t>
            </a:r>
            <a:endParaRPr lang="en-IN" dirty="0"/>
          </a:p>
        </p:txBody>
      </p:sp>
      <p:sp>
        <p:nvSpPr>
          <p:cNvPr id="4" name="Slide Number Placeholder 3"/>
          <p:cNvSpPr>
            <a:spLocks noGrp="1"/>
          </p:cNvSpPr>
          <p:nvPr>
            <p:ph type="sldNum" sz="quarter" idx="10"/>
          </p:nvPr>
        </p:nvSpPr>
        <p:spPr/>
        <p:txBody>
          <a:bodyPr/>
          <a:lstStyle/>
          <a:p>
            <a:fld id="{C19742AD-CC25-41D6-A66E-6D9D597153C2}"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http://databank.worldbank.org/data/reports.aspx?source=2&amp;country=IND&amp;series=&amp;period=#</a:t>
            </a:r>
            <a:endParaRPr lang="en-IN" dirty="0"/>
          </a:p>
        </p:txBody>
      </p:sp>
      <p:sp>
        <p:nvSpPr>
          <p:cNvPr id="4" name="Slide Number Placeholder 3"/>
          <p:cNvSpPr>
            <a:spLocks noGrp="1"/>
          </p:cNvSpPr>
          <p:nvPr>
            <p:ph type="sldNum" sz="quarter" idx="10"/>
          </p:nvPr>
        </p:nvSpPr>
        <p:spPr/>
        <p:txBody>
          <a:bodyPr/>
          <a:lstStyle/>
          <a:p>
            <a:fld id="{C19742AD-CC25-41D6-A66E-6D9D597153C2}"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1D123BC-76AF-4966-9964-9AE0DEEB549F}" type="slidenum">
              <a:rPr lang="en-US" smtClean="0"/>
              <a:pPr/>
              <a:t>25</a:t>
            </a:fld>
            <a:endParaRPr lang="en-US" smtClean="0"/>
          </a:p>
        </p:txBody>
      </p:sp>
      <p:sp>
        <p:nvSpPr>
          <p:cNvPr id="75779" name="Rectangle 2"/>
          <p:cNvSpPr>
            <a:spLocks noRot="1" noChangeArrowheads="1" noTextEdit="1"/>
          </p:cNvSpPr>
          <p:nvPr>
            <p:ph type="sldImg"/>
          </p:nvPr>
        </p:nvSpPr>
        <p:spPr>
          <a:xfrm>
            <a:off x="1144588" y="552450"/>
            <a:ext cx="4572000" cy="3429000"/>
          </a:xfrm>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2A5396C-7529-4268-8A7A-431D83FFBC3A}" type="slidenum">
              <a:rPr lang="en-US" smtClean="0"/>
              <a:pPr/>
              <a:t>26</a:t>
            </a:fld>
            <a:endParaRPr lang="en-US" smtClean="0"/>
          </a:p>
        </p:txBody>
      </p:sp>
      <p:sp>
        <p:nvSpPr>
          <p:cNvPr id="76803" name="Rectangle 2"/>
          <p:cNvSpPr>
            <a:spLocks noRot="1" noChangeArrowheads="1" noTextEdit="1"/>
          </p:cNvSpPr>
          <p:nvPr>
            <p:ph type="sldImg"/>
          </p:nvPr>
        </p:nvSpPr>
        <p:spPr>
          <a:xfrm>
            <a:off x="1144588" y="552450"/>
            <a:ext cx="4572000" cy="3429000"/>
          </a:xfrm>
          <a:ln/>
        </p:spPr>
      </p:sp>
      <p:sp>
        <p:nvSpPr>
          <p:cNvPr id="76804" name="Rectangle 3"/>
          <p:cNvSpPr>
            <a:spLocks noGrp="1" noChangeArrowheads="1"/>
          </p:cNvSpPr>
          <p:nvPr>
            <p:ph type="body" idx="1"/>
          </p:nvPr>
        </p:nvSpPr>
        <p:spPr>
          <a:noFill/>
          <a:ln/>
        </p:spPr>
        <p:txBody>
          <a:bodyPr/>
          <a:lstStyle/>
          <a:p>
            <a:pPr eaLnBrk="1" hangingPunct="1"/>
            <a:r>
              <a:rPr lang="en-US" smtClean="0"/>
              <a:t>While the long-run effect of increasing the quantity of money is inflation, the short-run effects are more complicated - and controversial.  However, what most mainstream economists believe is the following:  An increase in the quantity of money causes spending to rise, which causes prices to rise, which induces firms to produce more goods and services, which requires that they hire more workers.  Hence, in the short-run, increasing the quantity of money causes inflation to rise, but unemployment to fall.  </a:t>
            </a:r>
          </a:p>
          <a:p>
            <a:pPr eaLnBrk="1" hangingPunct="1"/>
            <a:r>
              <a:rPr lang="en-US" smtClean="0"/>
              <a:t>Of course, REDUCING the quantity of money would have the opposite effects (inflation would fall, while unemployment would rise) in the short run. </a:t>
            </a:r>
          </a:p>
          <a:p>
            <a:pPr eaLnBrk="1" hangingPunct="1"/>
            <a:r>
              <a:rPr lang="en-US" smtClean="0"/>
              <a:t>Keep in mind, though, the lesson from Principle #9:  In the long run, changing the quantity of money only affects inflation.  We will learn in a later chapter what determines the rate of unemployment in the long run, and we will see that it has nothing to do with the quantity of money.  </a:t>
            </a:r>
          </a:p>
          <a:p>
            <a:pPr eaLnBrk="1" hangingPunct="1"/>
            <a:endParaRPr lang="en-US" smtClean="0"/>
          </a:p>
          <a:p>
            <a:pPr eaLnBrk="1" hangingPunct="1"/>
            <a:r>
              <a:rPr lang="en-US" smtClean="0"/>
              <a:t>The second point on this slide – “Other factors can make this tradeoff more or less favorable, but the tradeoff is always present” – addresses the following point:  In some decades, due to factors outside of the control of policymakers, inflation and unemployment are both high (e.g. 1970s) – or low (e.g. 1990s).  Yet, given these other factors, policymakers can always reduce unemployment temporarily by creating more inflation, or vice versa.    </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03E20E5-FB28-461C-BC4B-57D03596FF24}" type="slidenum">
              <a:rPr lang="en-US" smtClean="0"/>
              <a:pPr/>
              <a:t>9</a:t>
            </a:fld>
            <a:endParaRPr lang="en-US" smtClean="0"/>
          </a:p>
        </p:txBody>
      </p:sp>
      <p:sp>
        <p:nvSpPr>
          <p:cNvPr id="61443" name="Rectangle 2"/>
          <p:cNvSpPr>
            <a:spLocks noRot="1" noChangeArrowheads="1" noTextEdit="1"/>
          </p:cNvSpPr>
          <p:nvPr>
            <p:ph type="sldImg"/>
          </p:nvPr>
        </p:nvSpPr>
        <p:spPr>
          <a:xfrm>
            <a:off x="1144588" y="552450"/>
            <a:ext cx="4572000" cy="3429000"/>
          </a:xfrm>
          <a:ln/>
        </p:spPr>
      </p:sp>
      <p:sp>
        <p:nvSpPr>
          <p:cNvPr id="61444" name="Rectangle 3"/>
          <p:cNvSpPr>
            <a:spLocks noGrp="1" noChangeArrowheads="1"/>
          </p:cNvSpPr>
          <p:nvPr>
            <p:ph type="body" idx="1"/>
          </p:nvPr>
        </p:nvSpPr>
        <p:spPr>
          <a:noFill/>
          <a:ln/>
        </p:spPr>
        <p:txBody>
          <a:bodyPr/>
          <a:lstStyle/>
          <a:p>
            <a:pPr eaLnBrk="1" hangingPunct="1"/>
            <a:r>
              <a:rPr lang="en-US" smtClean="0"/>
              <a:t>The last point is expressed rather tersely on the slide; you may want to elaborate verbally to insure that the point is clear.  </a:t>
            </a:r>
          </a:p>
          <a:p>
            <a:pPr eaLnBrk="1" hangingPunct="1"/>
            <a:endParaRPr lang="en-US" smtClean="0"/>
          </a:p>
          <a:p>
            <a:pPr eaLnBrk="1" hangingPunct="1"/>
            <a:r>
              <a:rPr lang="en-US" smtClean="0"/>
              <a:t>“Redistribute income from the rich to the poor” is accomplished through the progressive tax system, as well as social programs like food stamps and unemployment insurance that try to provide a safety net for people at the low end of the income distribution.  </a:t>
            </a:r>
          </a:p>
          <a:p>
            <a:pPr eaLnBrk="1" hangingPunct="1"/>
            <a:endParaRPr lang="en-US" smtClean="0"/>
          </a:p>
          <a:p>
            <a:pPr eaLnBrk="1" hangingPunct="1"/>
            <a:r>
              <a:rPr lang="en-US" smtClean="0"/>
              <a:t>“But this reduces the incentive to work hard” – the reward for working hard is a high income.  Taxes reduce this reward, and therefore reduce the incentive to work hard.  </a:t>
            </a:r>
          </a:p>
          <a:p>
            <a:pPr eaLnBrk="1" hangingPunct="1"/>
            <a:endParaRPr lang="en-US" smtClean="0"/>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19742AD-CC25-41D6-A66E-6D9D597153C2}"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3F240DA-8190-43F5-91CD-741F3E04367D}" type="slidenum">
              <a:rPr lang="en-US" smtClean="0"/>
              <a:pPr/>
              <a:t>10</a:t>
            </a:fld>
            <a:endParaRPr 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648E8A7-415F-46D5-816B-AA2DED4D1C0A}" type="slidenum">
              <a:rPr lang="en-US" smtClean="0"/>
              <a:pPr/>
              <a:t>11</a:t>
            </a:fld>
            <a:endParaRPr lang="en-US" smtClean="0"/>
          </a:p>
        </p:txBody>
      </p:sp>
      <p:sp>
        <p:nvSpPr>
          <p:cNvPr id="63491" name="Rectangle 2"/>
          <p:cNvSpPr>
            <a:spLocks noRot="1" noChangeArrowheads="1" noTextEdit="1"/>
          </p:cNvSpPr>
          <p:nvPr>
            <p:ph type="sldImg"/>
          </p:nvPr>
        </p:nvSpPr>
        <p:spPr>
          <a:xfrm>
            <a:off x="1144588" y="552450"/>
            <a:ext cx="4572000" cy="3429000"/>
          </a:xfrm>
          <a:ln/>
        </p:spPr>
      </p:sp>
      <p:sp>
        <p:nvSpPr>
          <p:cNvPr id="63492" name="Rectangle 3"/>
          <p:cNvSpPr>
            <a:spLocks noGrp="1" noChangeArrowheads="1"/>
          </p:cNvSpPr>
          <p:nvPr>
            <p:ph type="body" idx="1"/>
          </p:nvPr>
        </p:nvSpPr>
        <p:spPr>
          <a:noFill/>
          <a:ln/>
        </p:spPr>
        <p:txBody>
          <a:bodyPr/>
          <a:lstStyle/>
          <a:p>
            <a:pPr eaLnBrk="1" hangingPunct="1"/>
            <a:r>
              <a:rPr lang="en-US" smtClean="0"/>
              <a:t>This definition of “rational” is new to the 4</a:t>
            </a:r>
            <a:r>
              <a:rPr lang="en-US" baseline="30000" smtClean="0"/>
              <a:t>th</a:t>
            </a:r>
            <a:r>
              <a:rPr lang="en-US" smtClean="0"/>
              <a:t> edition of the textbook.  You might want to elaborate a bit on what economists mean by “rational.”</a:t>
            </a:r>
          </a:p>
          <a:p>
            <a:pPr eaLnBrk="1" hangingPunct="1"/>
            <a:endParaRPr lang="en-US" smtClean="0"/>
          </a:p>
          <a:p>
            <a:pPr eaLnBrk="1" hangingPunct="1"/>
            <a:r>
              <a:rPr lang="en-US" smtClean="0"/>
              <a:t>In economics, a rational consumer makes decisions about the goods she buys (which ones and how much of each) with the goal of maximizing her well-being, subject to her income, the prices of the goods, and her preferences.  </a:t>
            </a:r>
          </a:p>
          <a:p>
            <a:pPr eaLnBrk="1" hangingPunct="1"/>
            <a:endParaRPr lang="en-US" smtClean="0"/>
          </a:p>
          <a:p>
            <a:pPr eaLnBrk="1" hangingPunct="1"/>
            <a:r>
              <a:rPr lang="en-US" smtClean="0"/>
              <a:t>Another rational economic actor – the firm – decides how much output to produce, what price to charge, and how many workers to hire in order to maximize its profits.  </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389D54D-D540-4A7A-84C9-AB4C120AC2EE}" type="slidenum">
              <a:rPr lang="en-US" smtClean="0"/>
              <a:pPr/>
              <a:t>12</a:t>
            </a:fld>
            <a:endParaRPr 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The definition of “incentive” is new to the 4</a:t>
            </a:r>
            <a:r>
              <a:rPr lang="en-US" baseline="30000" smtClean="0"/>
              <a:t>th</a:t>
            </a:r>
            <a:r>
              <a:rPr lang="en-US" smtClean="0"/>
              <a:t> edition.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CF2A6D3-8ECD-4239-BA34-76E1FEAA2E29}" type="slidenum">
              <a:rPr lang="en-US" smtClean="0"/>
              <a:pPr/>
              <a:t>13</a:t>
            </a:fld>
            <a:endParaRPr lang="en-US" smtClean="0"/>
          </a:p>
        </p:txBody>
      </p:sp>
      <p:sp>
        <p:nvSpPr>
          <p:cNvPr id="65539" name="Rectangle 2"/>
          <p:cNvSpPr>
            <a:spLocks noRot="1" noChangeArrowheads="1" noTextEdit="1"/>
          </p:cNvSpPr>
          <p:nvPr>
            <p:ph type="sldImg"/>
          </p:nvPr>
        </p:nvSpPr>
        <p:spPr>
          <a:xfrm>
            <a:off x="1144588" y="552450"/>
            <a:ext cx="4572000" cy="3429000"/>
          </a:xfrm>
          <a:ln/>
        </p:spPr>
      </p:sp>
      <p:sp>
        <p:nvSpPr>
          <p:cNvPr id="65540" name="Rectangle 3"/>
          <p:cNvSpPr>
            <a:spLocks noGrp="1" noChangeArrowheads="1"/>
          </p:cNvSpPr>
          <p:nvPr>
            <p:ph type="body" idx="1"/>
          </p:nvPr>
        </p:nvSpPr>
        <p:spPr>
          <a:noFill/>
          <a:ln/>
        </p:spPr>
        <p:txBody>
          <a:bodyPr/>
          <a:lstStyle/>
          <a:p>
            <a:pPr eaLnBrk="1" hangingPunct="1"/>
            <a:r>
              <a:rPr lang="en-US" smtClean="0"/>
              <a:t>Whether we’re talking about the U.S. economy, or the local economy, the term “economy” simply means a group of people interacting with each other.  </a:t>
            </a:r>
          </a:p>
          <a:p>
            <a:pPr eaLnBrk="1" hangingPunct="1"/>
            <a:endParaRPr lang="en-US" smtClean="0"/>
          </a:p>
          <a:p>
            <a:pPr eaLnBrk="1" hangingPunct="1"/>
            <a:r>
              <a:rPr lang="en-US" smtClean="0"/>
              <a:t>These interactions play a critical role in the allocation of society’s scarce resources.  For example, the interaction of buyers and sellers determines the prices of goods and the amounts produced and sold.  These interactions are an important part of what economists study.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D59536F-8189-4523-8F76-F916DC82D172}" type="slidenum">
              <a:rPr lang="en-US" smtClean="0"/>
              <a:pPr/>
              <a:t>14</a:t>
            </a:fld>
            <a:endParaRPr lang="en-US" smtClean="0"/>
          </a:p>
        </p:txBody>
      </p:sp>
      <p:sp>
        <p:nvSpPr>
          <p:cNvPr id="66563" name="Rectangle 2"/>
          <p:cNvSpPr>
            <a:spLocks noRot="1" noChangeArrowheads="1" noTextEdit="1"/>
          </p:cNvSpPr>
          <p:nvPr>
            <p:ph type="sldImg"/>
          </p:nvPr>
        </p:nvSpPr>
        <p:spPr>
          <a:xfrm>
            <a:off x="1144588" y="552450"/>
            <a:ext cx="4572000" cy="3429000"/>
          </a:xfrm>
          <a:ln/>
        </p:spPr>
      </p:sp>
      <p:sp>
        <p:nvSpPr>
          <p:cNvPr id="66564" name="Rectangle 3"/>
          <p:cNvSpPr>
            <a:spLocks noGrp="1" noChangeArrowheads="1"/>
          </p:cNvSpPr>
          <p:nvPr>
            <p:ph type="body" idx="1"/>
          </p:nvPr>
        </p:nvSpPr>
        <p:spPr>
          <a:noFill/>
          <a:ln/>
        </p:spPr>
        <p:txBody>
          <a:bodyPr/>
          <a:lstStyle/>
          <a:p>
            <a:pPr eaLnBrk="1" hangingPunct="1"/>
            <a:r>
              <a:rPr lang="en-US" smtClean="0"/>
              <a:t>If each person had to grow his own food, make his own clothes, cut his own hair, we would have a world full of skinny, unfashionable poor people having bad hair days every day of the week.   </a:t>
            </a:r>
          </a:p>
          <a:p>
            <a:pPr eaLnBrk="1" hangingPunct="1"/>
            <a:r>
              <a:rPr lang="en-US" smtClean="0"/>
              <a:t>It’s far more efficient for each person to specialize in producing a good or service, and then exchanging it with other people for the things they produce.  </a:t>
            </a:r>
          </a:p>
          <a:p>
            <a:pPr eaLnBrk="1" hangingPunct="1"/>
            <a:r>
              <a:rPr lang="en-US" smtClean="0"/>
              <a:t>The statement “trade can make everyone better off” should not be hard to understand, if you think about it for a moment:  Each of two parties would not voluntarily enter into an exchange if it made either of them worse off, now would they?</a:t>
            </a:r>
          </a:p>
          <a:p>
            <a:pPr eaLnBrk="1" hangingPunct="1"/>
            <a:r>
              <a:rPr lang="en-US" smtClean="0"/>
              <a:t>The same principles apply at the national and international level:  International trade allows countries to sell their exports abroad and get a higher price, and to buy things from abroad more cheaply than they could produce at home.  </a:t>
            </a:r>
          </a:p>
          <a:p>
            <a:pPr eaLnBrk="1" hangingPunct="1"/>
            <a:r>
              <a:rPr lang="en-US" smtClean="0"/>
              <a:t>In addition, trade gives a country’s consumers access to a greater variety of goods – including goods they might not be able to get at all.  For example, U.S. consumers enjoy a variety of fresh produce year-round.  This would not be possible without international trade.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A471B37-7B26-49E1-83CF-3BF9040B9D96}" type="slidenum">
              <a:rPr lang="en-US" smtClean="0"/>
              <a:pPr/>
              <a:t>15</a:t>
            </a:fld>
            <a:endParaRPr lang="en-US" smtClean="0"/>
          </a:p>
        </p:txBody>
      </p:sp>
      <p:sp>
        <p:nvSpPr>
          <p:cNvPr id="67587" name="Rectangle 2"/>
          <p:cNvSpPr>
            <a:spLocks noRot="1" noChangeArrowheads="1" noTextEdit="1"/>
          </p:cNvSpPr>
          <p:nvPr>
            <p:ph type="sldImg"/>
          </p:nvPr>
        </p:nvSpPr>
        <p:spPr>
          <a:xfrm>
            <a:off x="1144588" y="552450"/>
            <a:ext cx="4572000" cy="3429000"/>
          </a:xfrm>
          <a:ln/>
        </p:spPr>
      </p:sp>
      <p:sp>
        <p:nvSpPr>
          <p:cNvPr id="67588" name="Rectangle 3"/>
          <p:cNvSpPr>
            <a:spLocks noGrp="1" noChangeArrowheads="1"/>
          </p:cNvSpPr>
          <p:nvPr>
            <p:ph type="body" idx="1"/>
          </p:nvPr>
        </p:nvSpPr>
        <p:spPr>
          <a:noFill/>
          <a:ln/>
        </p:spPr>
        <p:txBody>
          <a:bodyPr/>
          <a:lstStyle/>
          <a:p>
            <a:pPr eaLnBrk="1" hangingPunct="1"/>
            <a:r>
              <a:rPr lang="en-US" smtClean="0"/>
              <a:t>A market economy is “decentralized,” meaning that there is no government committee that makes the decisions about what goods to produce and so forth.  Instead, many households and firms make their own decisions:  </a:t>
            </a:r>
          </a:p>
          <a:p>
            <a:pPr eaLnBrk="1" hangingPunct="1"/>
            <a:endParaRPr lang="en-US" smtClean="0"/>
          </a:p>
          <a:p>
            <a:pPr eaLnBrk="1" hangingPunct="1"/>
            <a:r>
              <a:rPr lang="en-US" smtClean="0"/>
              <a:t>   Each of many households decides who to work for and what goods to buy. </a:t>
            </a:r>
          </a:p>
          <a:p>
            <a:pPr eaLnBrk="1" hangingPunct="1"/>
            <a:endParaRPr lang="en-US" smtClean="0"/>
          </a:p>
          <a:p>
            <a:pPr eaLnBrk="1" hangingPunct="1"/>
            <a:r>
              <a:rPr lang="en-US" smtClean="0"/>
              <a:t>   Each of many firms decides whom to hire and what goods to produce.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A24C92-4E62-4C71-80B7-E4D1CB1C26C9}" type="slidenum">
              <a:rPr lang="en-US" smtClean="0"/>
              <a:pPr/>
              <a:t>16</a:t>
            </a:fld>
            <a:endParaRPr lang="en-US" smtClean="0"/>
          </a:p>
        </p:txBody>
      </p:sp>
      <p:sp>
        <p:nvSpPr>
          <p:cNvPr id="68611" name="Rectangle 2"/>
          <p:cNvSpPr>
            <a:spLocks noRot="1" noChangeArrowheads="1" noTextEdit="1"/>
          </p:cNvSpPr>
          <p:nvPr>
            <p:ph type="sldImg"/>
          </p:nvPr>
        </p:nvSpPr>
        <p:spPr>
          <a:xfrm>
            <a:off x="1144588" y="552450"/>
            <a:ext cx="4572000" cy="3429000"/>
          </a:xfrm>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0"/>
            <a:ext cx="9144000" cy="6918325"/>
            <a:chOff x="0" y="0"/>
            <a:chExt cx="5760" cy="4358"/>
          </a:xfrm>
        </p:grpSpPr>
        <p:sp>
          <p:nvSpPr>
            <p:cNvPr id="14339" name="Rectangle 3"/>
            <p:cNvSpPr>
              <a:spLocks noChangeArrowheads="1"/>
            </p:cNvSpPr>
            <p:nvPr/>
          </p:nvSpPr>
          <p:spPr bwMode="invGray">
            <a:xfrm>
              <a:off x="5533" y="280"/>
              <a:ext cx="227" cy="1986"/>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endParaRPr lang="en-IN"/>
            </a:p>
          </p:txBody>
        </p:sp>
        <p:sp>
          <p:nvSpPr>
            <p:cNvPr id="14340" name="Freeform 4"/>
            <p:cNvSpPr>
              <a:spLocks/>
            </p:cNvSpPr>
            <p:nvPr/>
          </p:nvSpPr>
          <p:spPr bwMode="invGray">
            <a:xfrm>
              <a:off x="0" y="0"/>
              <a:ext cx="5760" cy="1344"/>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endParaRPr lang="en-IN"/>
            </a:p>
          </p:txBody>
        </p:sp>
        <p:sp>
          <p:nvSpPr>
            <p:cNvPr id="14341" name="Freeform 5"/>
            <p:cNvSpPr>
              <a:spLocks/>
            </p:cNvSpPr>
            <p:nvPr/>
          </p:nvSpPr>
          <p:spPr bwMode="invGray">
            <a:xfrm>
              <a:off x="0" y="733"/>
              <a:ext cx="5760" cy="3587"/>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endParaRPr lang="en-IN"/>
            </a:p>
          </p:txBody>
        </p:sp>
        <p:sp>
          <p:nvSpPr>
            <p:cNvPr id="14342" name="Freeform 6"/>
            <p:cNvSpPr>
              <a:spLocks/>
            </p:cNvSpPr>
            <p:nvPr/>
          </p:nvSpPr>
          <p:spPr bwMode="invGray">
            <a:xfrm>
              <a:off x="0" y="184"/>
              <a:ext cx="5760" cy="538"/>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endParaRPr lang="en-IN"/>
            </a:p>
          </p:txBody>
        </p:sp>
        <p:sp>
          <p:nvSpPr>
            <p:cNvPr id="14343" name="Freeform 7"/>
            <p:cNvSpPr>
              <a:spLocks/>
            </p:cNvSpPr>
            <p:nvPr/>
          </p:nvSpPr>
          <p:spPr bwMode="hidden">
            <a:xfrm>
              <a:off x="0" y="1515"/>
              <a:ext cx="5760" cy="674"/>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en-IN"/>
            </a:p>
          </p:txBody>
        </p:sp>
        <p:sp>
          <p:nvSpPr>
            <p:cNvPr id="14344" name="Freeform 8"/>
            <p:cNvSpPr>
              <a:spLocks/>
            </p:cNvSpPr>
            <p:nvPr/>
          </p:nvSpPr>
          <p:spPr bwMode="white">
            <a:xfrm>
              <a:off x="1560" y="959"/>
              <a:ext cx="4200" cy="3361"/>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endParaRPr lang="en-IN"/>
            </a:p>
          </p:txBody>
        </p:sp>
        <p:sp>
          <p:nvSpPr>
            <p:cNvPr id="14345" name="Freeform 9"/>
            <p:cNvSpPr>
              <a:spLocks/>
            </p:cNvSpPr>
            <p:nvPr/>
          </p:nvSpPr>
          <p:spPr bwMode="invGray">
            <a:xfrm>
              <a:off x="0" y="2169"/>
              <a:ext cx="5760" cy="1925"/>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en-IN"/>
            </a:p>
          </p:txBody>
        </p:sp>
        <p:sp>
          <p:nvSpPr>
            <p:cNvPr id="14346" name="Freeform 10"/>
            <p:cNvSpPr>
              <a:spLocks/>
            </p:cNvSpPr>
            <p:nvPr/>
          </p:nvSpPr>
          <p:spPr bwMode="white">
            <a:xfrm>
              <a:off x="0" y="2238"/>
              <a:ext cx="3929" cy="212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endParaRPr lang="en-IN"/>
            </a:p>
          </p:txBody>
        </p:sp>
      </p:grpSp>
      <p:sp>
        <p:nvSpPr>
          <p:cNvPr id="14347" name="Rectangle 11"/>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434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4349" name="Rectangle 13"/>
          <p:cNvSpPr>
            <a:spLocks noGrp="1" noChangeArrowheads="1"/>
          </p:cNvSpPr>
          <p:nvPr>
            <p:ph type="dt" sz="quarter" idx="2"/>
          </p:nvPr>
        </p:nvSpPr>
        <p:spPr/>
        <p:txBody>
          <a:bodyPr/>
          <a:lstStyle>
            <a:lvl1pPr>
              <a:spcBef>
                <a:spcPct val="0"/>
              </a:spcBef>
              <a:defRPr/>
            </a:lvl1pPr>
          </a:lstStyle>
          <a:p>
            <a:endParaRPr lang="en-US"/>
          </a:p>
        </p:txBody>
      </p:sp>
      <p:sp>
        <p:nvSpPr>
          <p:cNvPr id="14350" name="Rectangle 14"/>
          <p:cNvSpPr>
            <a:spLocks noGrp="1" noChangeArrowheads="1"/>
          </p:cNvSpPr>
          <p:nvPr>
            <p:ph type="ftr" sz="quarter" idx="3"/>
          </p:nvPr>
        </p:nvSpPr>
        <p:spPr/>
        <p:txBody>
          <a:bodyPr/>
          <a:lstStyle>
            <a:lvl1pPr>
              <a:spcBef>
                <a:spcPct val="0"/>
              </a:spcBef>
              <a:defRPr/>
            </a:lvl1pPr>
          </a:lstStyle>
          <a:p>
            <a:endParaRPr lang="en-US"/>
          </a:p>
        </p:txBody>
      </p:sp>
      <p:sp>
        <p:nvSpPr>
          <p:cNvPr id="14351" name="Rectangle 15"/>
          <p:cNvSpPr>
            <a:spLocks noGrp="1" noChangeArrowheads="1"/>
          </p:cNvSpPr>
          <p:nvPr>
            <p:ph type="sldNum" sz="quarter" idx="4"/>
          </p:nvPr>
        </p:nvSpPr>
        <p:spPr/>
        <p:txBody>
          <a:bodyPr/>
          <a:lstStyle>
            <a:lvl1pPr>
              <a:spcBef>
                <a:spcPct val="0"/>
              </a:spcBef>
              <a:defRPr/>
            </a:lvl1pPr>
          </a:lstStyle>
          <a:p>
            <a:fld id="{6B3FA8FB-340F-45DA-83CC-949B525AF7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F87173-9B5F-4DD4-92CB-206B3ED904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AB5D4C-7E93-4748-9187-FD4480ECA62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A94BD5-1C80-4014-93EC-26C8E6AF31B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5C9085-AB2B-4CDC-8E82-DB303224CBF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F799F7E-C8B5-4EB2-9997-6833DF1C1BC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E5B046-CF42-4E5D-A44C-F0BFA652DF6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98FE57E-F7B9-441E-9C64-114AB184A3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9EC942-4890-47A5-AD6D-3960D4FFFF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41BA0F-1487-4BDE-A738-3BA59691AC4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174359-8AF8-4CEA-BAB4-09DD632E28E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9144000" cy="6918325"/>
            <a:chOff x="0" y="0"/>
            <a:chExt cx="5760" cy="4358"/>
          </a:xfrm>
        </p:grpSpPr>
        <p:sp>
          <p:nvSpPr>
            <p:cNvPr id="13315" name="Rectangle 3"/>
            <p:cNvSpPr>
              <a:spLocks noChangeArrowheads="1"/>
            </p:cNvSpPr>
            <p:nvPr/>
          </p:nvSpPr>
          <p:spPr bwMode="invGray">
            <a:xfrm>
              <a:off x="5533" y="280"/>
              <a:ext cx="227" cy="1986"/>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endParaRPr lang="en-IN"/>
            </a:p>
          </p:txBody>
        </p:sp>
        <p:sp>
          <p:nvSpPr>
            <p:cNvPr id="13316" name="Freeform 4"/>
            <p:cNvSpPr>
              <a:spLocks/>
            </p:cNvSpPr>
            <p:nvPr/>
          </p:nvSpPr>
          <p:spPr bwMode="invGray">
            <a:xfrm>
              <a:off x="0" y="0"/>
              <a:ext cx="5760" cy="1344"/>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endParaRPr lang="en-IN"/>
            </a:p>
          </p:txBody>
        </p:sp>
        <p:sp>
          <p:nvSpPr>
            <p:cNvPr id="13317" name="Freeform 5"/>
            <p:cNvSpPr>
              <a:spLocks/>
            </p:cNvSpPr>
            <p:nvPr/>
          </p:nvSpPr>
          <p:spPr bwMode="invGray">
            <a:xfrm>
              <a:off x="0" y="733"/>
              <a:ext cx="5760" cy="3587"/>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endParaRPr lang="en-IN"/>
            </a:p>
          </p:txBody>
        </p:sp>
        <p:sp>
          <p:nvSpPr>
            <p:cNvPr id="13318" name="Freeform 6"/>
            <p:cNvSpPr>
              <a:spLocks/>
            </p:cNvSpPr>
            <p:nvPr/>
          </p:nvSpPr>
          <p:spPr bwMode="invGray">
            <a:xfrm>
              <a:off x="0" y="184"/>
              <a:ext cx="5760" cy="538"/>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endParaRPr lang="en-IN"/>
            </a:p>
          </p:txBody>
        </p:sp>
        <p:sp>
          <p:nvSpPr>
            <p:cNvPr id="13319" name="Freeform 7"/>
            <p:cNvSpPr>
              <a:spLocks/>
            </p:cNvSpPr>
            <p:nvPr/>
          </p:nvSpPr>
          <p:spPr bwMode="invGray">
            <a:xfrm>
              <a:off x="0" y="1515"/>
              <a:ext cx="5760" cy="674"/>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en-IN"/>
            </a:p>
          </p:txBody>
        </p:sp>
        <p:sp>
          <p:nvSpPr>
            <p:cNvPr id="13320" name="Freeform 8"/>
            <p:cNvSpPr>
              <a:spLocks/>
            </p:cNvSpPr>
            <p:nvPr/>
          </p:nvSpPr>
          <p:spPr bwMode="invGray">
            <a:xfrm>
              <a:off x="1560" y="959"/>
              <a:ext cx="4200" cy="3361"/>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endParaRPr lang="en-IN"/>
            </a:p>
          </p:txBody>
        </p:sp>
        <p:sp>
          <p:nvSpPr>
            <p:cNvPr id="13321" name="Freeform 9"/>
            <p:cNvSpPr>
              <a:spLocks/>
            </p:cNvSpPr>
            <p:nvPr/>
          </p:nvSpPr>
          <p:spPr bwMode="invGray">
            <a:xfrm>
              <a:off x="0" y="2169"/>
              <a:ext cx="5760" cy="1925"/>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endParaRPr lang="en-IN"/>
            </a:p>
          </p:txBody>
        </p:sp>
        <p:sp>
          <p:nvSpPr>
            <p:cNvPr id="13322" name="Freeform 10"/>
            <p:cNvSpPr>
              <a:spLocks/>
            </p:cNvSpPr>
            <p:nvPr/>
          </p:nvSpPr>
          <p:spPr bwMode="invGray">
            <a:xfrm>
              <a:off x="0" y="2238"/>
              <a:ext cx="3929" cy="212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endParaRPr lang="en-IN"/>
            </a:p>
          </p:txBody>
        </p:sp>
      </p:grpSp>
      <p:sp>
        <p:nvSpPr>
          <p:cNvPr id="13323"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4"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lvl1pPr>
          </a:lstStyle>
          <a:p>
            <a:endParaRPr lang="en-US"/>
          </a:p>
        </p:txBody>
      </p:sp>
      <p:sp>
        <p:nvSpPr>
          <p:cNvPr id="13325"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lvl1pPr>
          </a:lstStyle>
          <a:p>
            <a:endParaRPr lang="en-US"/>
          </a:p>
        </p:txBody>
      </p:sp>
      <p:sp>
        <p:nvSpPr>
          <p:cNvPr id="13326"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lvl1pPr>
          </a:lstStyle>
          <a:p>
            <a:fld id="{0292C459-AD53-4BD6-826F-328EDBEBF82B}" type="slidenum">
              <a:rPr lang="en-US"/>
              <a:pPr/>
              <a:t>‹#›</a:t>
            </a:fld>
            <a:endParaRPr lang="en-US"/>
          </a:p>
        </p:txBody>
      </p:sp>
      <p:sp>
        <p:nvSpPr>
          <p:cNvPr id="13327" name="Rectangle 15"/>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sldNum" sz="quarter" idx="4294967295"/>
          </p:nvPr>
        </p:nvSpPr>
        <p:spPr>
          <a:xfrm>
            <a:off x="6553200" y="6248400"/>
            <a:ext cx="1905000" cy="457200"/>
          </a:xfrm>
          <a:prstGeom prst="rect">
            <a:avLst/>
          </a:prstGeom>
          <a:noFill/>
        </p:spPr>
        <p:txBody>
          <a:bodyPr/>
          <a:lstStyle/>
          <a:p>
            <a:fld id="{48D606CE-7645-4BFD-9E02-A3062CFDD467}" type="slidenum">
              <a:rPr lang="en-US" smtClean="0"/>
              <a:pPr/>
              <a:t>1</a:t>
            </a:fld>
            <a:endParaRPr lang="en-US" smtClean="0"/>
          </a:p>
        </p:txBody>
      </p:sp>
      <p:sp>
        <p:nvSpPr>
          <p:cNvPr id="3075" name="Rectangle 2"/>
          <p:cNvSpPr>
            <a:spLocks noGrp="1" noChangeArrowheads="1"/>
          </p:cNvSpPr>
          <p:nvPr>
            <p:ph type="ctrTitle"/>
          </p:nvPr>
        </p:nvSpPr>
        <p:spPr>
          <a:xfrm>
            <a:off x="0" y="0"/>
            <a:ext cx="9144000" cy="6400800"/>
          </a:xfrm>
        </p:spPr>
        <p:txBody>
          <a:bodyPr/>
          <a:lstStyle/>
          <a:p>
            <a:pPr eaLnBrk="1" hangingPunct="1"/>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Course: Economics (HS 101)</a:t>
            </a:r>
            <a:br>
              <a:rPr lang="en-US" sz="4000" smtClean="0">
                <a:cs typeface="Times New Roman" pitchFamily="18" charset="0"/>
              </a:rPr>
            </a:br>
            <a:r>
              <a:rPr lang="en-US" sz="4000" smtClean="0">
                <a:cs typeface="Times New Roman" pitchFamily="18" charset="0"/>
              </a:rPr>
              <a:t>Semester: Spring 2015-16</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solidFill>
                  <a:schemeClr val="tx1"/>
                </a:solidFill>
                <a:cs typeface="Times New Roman" pitchFamily="18" charset="0"/>
              </a:rPr>
              <a:t>Instructors </a:t>
            </a:r>
            <a:br>
              <a:rPr lang="en-US" sz="4000" smtClean="0">
                <a:solidFill>
                  <a:schemeClr val="tx1"/>
                </a:solidFill>
                <a:cs typeface="Times New Roman" pitchFamily="18" charset="0"/>
              </a:rPr>
            </a:br>
            <a:r>
              <a:rPr lang="en-US" sz="4000" smtClean="0">
                <a:solidFill>
                  <a:schemeClr val="tx1"/>
                </a:solidFill>
                <a:cs typeface="Times New Roman" pitchFamily="18" charset="0"/>
              </a:rPr>
              <a:t>Pushpa Trivedi (Microeconomics)</a:t>
            </a:r>
            <a:br>
              <a:rPr lang="en-US" sz="4000" smtClean="0">
                <a:solidFill>
                  <a:schemeClr val="tx1"/>
                </a:solidFill>
                <a:cs typeface="Times New Roman" pitchFamily="18" charset="0"/>
              </a:rPr>
            </a:br>
            <a:r>
              <a:rPr lang="en-US" sz="4000" smtClean="0">
                <a:solidFill>
                  <a:schemeClr val="tx1"/>
                </a:solidFill>
                <a:cs typeface="Times New Roman" pitchFamily="18" charset="0"/>
              </a:rPr>
              <a:t/>
            </a:r>
            <a:br>
              <a:rPr lang="en-US" sz="4000" smtClean="0">
                <a:solidFill>
                  <a:schemeClr val="tx1"/>
                </a:solidFill>
                <a:cs typeface="Times New Roman" pitchFamily="18" charset="0"/>
              </a:rPr>
            </a:br>
            <a:r>
              <a:rPr lang="en-US" sz="4000" smtClean="0">
                <a:solidFill>
                  <a:schemeClr val="tx1"/>
                </a:solidFill>
                <a:cs typeface="Times New Roman" pitchFamily="18" charset="0"/>
              </a:rPr>
              <a:t>Puja Padhi (Macroeconomics)</a:t>
            </a:r>
            <a:br>
              <a:rPr lang="en-US" sz="4000" smtClean="0">
                <a:solidFill>
                  <a:schemeClr val="tx1"/>
                </a:solidFill>
                <a:cs typeface="Times New Roman" pitchFamily="18" charset="0"/>
              </a:rPr>
            </a:br>
            <a:r>
              <a:rPr lang="en-US" sz="4000" smtClean="0">
                <a:solidFill>
                  <a:schemeClr val="tx1"/>
                </a:solidFill>
                <a:cs typeface="Times New Roman" pitchFamily="18" charset="0"/>
              </a:rPr>
              <a:t/>
            </a:r>
            <a:br>
              <a:rPr lang="en-US" sz="4000" smtClean="0">
                <a:solidFill>
                  <a:schemeClr val="tx1"/>
                </a:solidFill>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r>
              <a:rPr lang="en-US" sz="4000" smtClean="0">
                <a:cs typeface="Times New Roman" pitchFamily="18" charset="0"/>
              </a:rPr>
              <a:t/>
            </a:r>
            <a:br>
              <a:rPr lang="en-US" sz="4000" smtClean="0">
                <a:cs typeface="Times New Roman" pitchFamily="18" charset="0"/>
              </a:rPr>
            </a:br>
            <a:endParaRPr lang="en-US" sz="4000" smtClean="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0" y="1676400"/>
            <a:ext cx="9144000" cy="5181600"/>
          </a:xfrm>
        </p:spPr>
        <p:txBody>
          <a:bodyPr/>
          <a:lstStyle/>
          <a:p>
            <a:pPr eaLnBrk="1" hangingPunct="1">
              <a:defRPr/>
            </a:pPr>
            <a:endParaRPr lang="en-US" dirty="0" smtClean="0"/>
          </a:p>
          <a:p>
            <a:pPr eaLnBrk="1" hangingPunct="1">
              <a:defRPr/>
            </a:pPr>
            <a:r>
              <a:rPr lang="en-US" sz="4000" dirty="0" smtClean="0"/>
              <a:t>Making decisions requires comparing the costs and benefits of alternative choices.  </a:t>
            </a:r>
          </a:p>
          <a:p>
            <a:pPr eaLnBrk="1" hangingPunct="1">
              <a:defRPr/>
            </a:pPr>
            <a:r>
              <a:rPr lang="en-US" sz="4000" dirty="0" smtClean="0"/>
              <a:t>The </a:t>
            </a:r>
            <a:r>
              <a:rPr lang="en-US" sz="4000" b="1" dirty="0" smtClean="0">
                <a:solidFill>
                  <a:schemeClr val="tx1">
                    <a:lumMod val="75000"/>
                  </a:schemeClr>
                </a:solidFill>
              </a:rPr>
              <a:t>opportunity cost</a:t>
            </a:r>
            <a:r>
              <a:rPr lang="en-US" sz="4000" dirty="0" smtClean="0"/>
              <a:t> of any item is whatever must be given up to obtain it.  </a:t>
            </a:r>
          </a:p>
          <a:p>
            <a:pPr eaLnBrk="1" hangingPunct="1">
              <a:defRPr/>
            </a:pPr>
            <a:r>
              <a:rPr lang="en-US" sz="4000" dirty="0" smtClean="0"/>
              <a:t>It is the relevant cost for decision making.</a:t>
            </a:r>
          </a:p>
          <a:p>
            <a:pPr eaLnBrk="1" hangingPunct="1">
              <a:buFont typeface="Wingdings" pitchFamily="2" charset="2"/>
              <a:buNone/>
              <a:defRPr/>
            </a:pPr>
            <a:endParaRPr lang="en-US" sz="4000" dirty="0" smtClean="0"/>
          </a:p>
        </p:txBody>
      </p:sp>
      <p:sp>
        <p:nvSpPr>
          <p:cNvPr id="73732" name="Text Box 4"/>
          <p:cNvSpPr txBox="1">
            <a:spLocks noChangeArrowheads="1"/>
          </p:cNvSpPr>
          <p:nvPr/>
        </p:nvSpPr>
        <p:spPr bwMode="auto">
          <a:xfrm>
            <a:off x="260350" y="835025"/>
            <a:ext cx="8621713"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#2:  There are no Free Lunches! (</a:t>
            </a:r>
            <a:r>
              <a:rPr lang="en-US" sz="3000" b="1" dirty="0" err="1">
                <a:solidFill>
                  <a:schemeClr val="tx1">
                    <a:lumMod val="75000"/>
                  </a:schemeClr>
                </a:solidFill>
              </a:rPr>
              <a:t>Kuch</a:t>
            </a:r>
            <a:r>
              <a:rPr lang="en-US" sz="3000" b="1" dirty="0">
                <a:solidFill>
                  <a:schemeClr val="tx1">
                    <a:lumMod val="75000"/>
                  </a:schemeClr>
                </a:solidFill>
              </a:rPr>
              <a:t> </a:t>
            </a:r>
            <a:r>
              <a:rPr lang="en-US" sz="3000" b="1" dirty="0" err="1">
                <a:solidFill>
                  <a:schemeClr val="tx1">
                    <a:lumMod val="75000"/>
                  </a:schemeClr>
                </a:solidFill>
              </a:rPr>
              <a:t>Paane</a:t>
            </a:r>
            <a:r>
              <a:rPr lang="en-US" sz="3000" b="1" dirty="0">
                <a:solidFill>
                  <a:schemeClr val="tx1">
                    <a:lumMod val="75000"/>
                  </a:schemeClr>
                </a:solidFill>
              </a:rPr>
              <a:t> </a:t>
            </a:r>
            <a:r>
              <a:rPr lang="en-US" sz="3000" b="1" dirty="0" err="1">
                <a:solidFill>
                  <a:schemeClr val="tx1">
                    <a:lumMod val="75000"/>
                  </a:schemeClr>
                </a:solidFill>
              </a:rPr>
              <a:t>ke</a:t>
            </a:r>
            <a:r>
              <a:rPr lang="en-US" sz="3000" b="1" dirty="0">
                <a:solidFill>
                  <a:schemeClr val="tx1">
                    <a:lumMod val="75000"/>
                  </a:schemeClr>
                </a:solidFill>
              </a:rPr>
              <a:t> </a:t>
            </a:r>
            <a:r>
              <a:rPr lang="en-US" sz="3000" b="1" dirty="0" err="1">
                <a:solidFill>
                  <a:schemeClr val="tx1">
                    <a:lumMod val="75000"/>
                  </a:schemeClr>
                </a:solidFill>
              </a:rPr>
              <a:t>Liye</a:t>
            </a:r>
            <a:r>
              <a:rPr lang="en-US" sz="3000" b="1" dirty="0">
                <a:solidFill>
                  <a:schemeClr val="tx1">
                    <a:lumMod val="75000"/>
                  </a:schemeClr>
                </a:solidFill>
              </a:rPr>
              <a:t> </a:t>
            </a:r>
            <a:r>
              <a:rPr lang="en-US" sz="3000" b="1" dirty="0" err="1">
                <a:solidFill>
                  <a:schemeClr val="tx1">
                    <a:lumMod val="75000"/>
                  </a:schemeClr>
                </a:solidFill>
              </a:rPr>
              <a:t>Kuch</a:t>
            </a:r>
            <a:r>
              <a:rPr lang="en-US" sz="3000" b="1" dirty="0">
                <a:solidFill>
                  <a:schemeClr val="tx1">
                    <a:lumMod val="75000"/>
                  </a:schemeClr>
                </a:solidFill>
              </a:rPr>
              <a:t> </a:t>
            </a:r>
            <a:r>
              <a:rPr lang="en-US" sz="3000" b="1" dirty="0" err="1">
                <a:solidFill>
                  <a:schemeClr val="tx1">
                    <a:lumMod val="75000"/>
                  </a:schemeClr>
                </a:solidFill>
              </a:rPr>
              <a:t>Khona</a:t>
            </a:r>
            <a:r>
              <a:rPr lang="en-US" sz="3000" b="1" dirty="0">
                <a:solidFill>
                  <a:schemeClr val="tx1">
                    <a:lumMod val="75000"/>
                  </a:schemeClr>
                </a:solidFill>
              </a:rPr>
              <a:t> </a:t>
            </a:r>
            <a:r>
              <a:rPr lang="en-US" sz="3000" b="1" dirty="0" err="1">
                <a:solidFill>
                  <a:schemeClr val="tx1">
                    <a:lumMod val="75000"/>
                  </a:schemeClr>
                </a:solidFill>
              </a:rPr>
              <a:t>bhi</a:t>
            </a:r>
            <a:r>
              <a:rPr lang="en-US" sz="3000" b="1" dirty="0">
                <a:solidFill>
                  <a:schemeClr val="tx1">
                    <a:lumMod val="75000"/>
                  </a:schemeClr>
                </a:solidFill>
              </a:rPr>
              <a:t> </a:t>
            </a:r>
            <a:r>
              <a:rPr lang="en-US" sz="3000" b="1" dirty="0" err="1">
                <a:solidFill>
                  <a:schemeClr val="tx1">
                    <a:lumMod val="75000"/>
                  </a:schemeClr>
                </a:solidFill>
              </a:rPr>
              <a:t>Padta</a:t>
            </a:r>
            <a:r>
              <a:rPr lang="en-US" sz="3000" b="1" dirty="0">
                <a:solidFill>
                  <a:schemeClr val="tx1">
                    <a:lumMod val="75000"/>
                  </a:schemeClr>
                </a:solidFill>
              </a:rPr>
              <a:t> </a:t>
            </a:r>
            <a:r>
              <a:rPr lang="en-US" sz="3000" b="1" dirty="0" err="1">
                <a:solidFill>
                  <a:schemeClr val="tx1">
                    <a:lumMod val="75000"/>
                  </a:schemeClr>
                </a:solidFill>
              </a:rPr>
              <a:t>hai</a:t>
            </a:r>
            <a:r>
              <a:rPr lang="en-US" sz="3000" b="1" dirty="0">
                <a:solidFill>
                  <a:schemeClr val="tx1">
                    <a:lumMod val="75000"/>
                  </a:schemeClr>
                </a:solidFill>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04800" y="1676400"/>
            <a:ext cx="8839200" cy="4953000"/>
          </a:xfrm>
        </p:spPr>
        <p:txBody>
          <a:bodyPr/>
          <a:lstStyle/>
          <a:p>
            <a:pPr eaLnBrk="1" hangingPunct="1">
              <a:defRPr/>
            </a:pPr>
            <a:endParaRPr lang="en-US" sz="3600" dirty="0" smtClean="0"/>
          </a:p>
          <a:p>
            <a:pPr eaLnBrk="1" hangingPunct="1">
              <a:defRPr/>
            </a:pPr>
            <a:r>
              <a:rPr lang="en-US" sz="3600" dirty="0" smtClean="0"/>
              <a:t>A person is </a:t>
            </a:r>
            <a:r>
              <a:rPr lang="en-US" sz="3600" b="1" dirty="0" smtClean="0">
                <a:solidFill>
                  <a:schemeClr val="tx1">
                    <a:lumMod val="75000"/>
                  </a:schemeClr>
                </a:solidFill>
              </a:rPr>
              <a:t>rational</a:t>
            </a:r>
            <a:r>
              <a:rPr lang="en-US" sz="3600" dirty="0" smtClean="0"/>
              <a:t> if (s)he systematically and purposefully does the best (s)he can to achieve his/her objectives.</a:t>
            </a:r>
          </a:p>
          <a:p>
            <a:pPr eaLnBrk="1" hangingPunct="1">
              <a:defRPr/>
            </a:pPr>
            <a:r>
              <a:rPr lang="en-US" sz="3600" dirty="0" smtClean="0"/>
              <a:t>Many decisions are not “all or nothing,” </a:t>
            </a:r>
            <a:br>
              <a:rPr lang="en-US" sz="3600" dirty="0" smtClean="0"/>
            </a:br>
            <a:r>
              <a:rPr lang="en-US" sz="3600" dirty="0" smtClean="0"/>
              <a:t>but involve comparing </a:t>
            </a:r>
            <a:r>
              <a:rPr lang="en-US" sz="3600" b="1" dirty="0" smtClean="0">
                <a:solidFill>
                  <a:schemeClr val="tx1">
                    <a:lumMod val="75000"/>
                  </a:schemeClr>
                </a:solidFill>
              </a:rPr>
              <a:t>marginal benefits with marginal costs</a:t>
            </a:r>
            <a:endParaRPr lang="en-US" sz="3600" dirty="0" smtClean="0"/>
          </a:p>
        </p:txBody>
      </p:sp>
      <p:sp>
        <p:nvSpPr>
          <p:cNvPr id="75780" name="Text Box 4"/>
          <p:cNvSpPr txBox="1">
            <a:spLocks noChangeArrowheads="1"/>
          </p:cNvSpPr>
          <p:nvPr/>
        </p:nvSpPr>
        <p:spPr bwMode="auto">
          <a:xfrm>
            <a:off x="260350" y="835025"/>
            <a:ext cx="8621713" cy="600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#3:  Rational People Think at the Margin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0" y="1584325"/>
            <a:ext cx="9144000" cy="5273675"/>
          </a:xfrm>
        </p:spPr>
        <p:txBody>
          <a:bodyPr/>
          <a:lstStyle/>
          <a:p>
            <a:pPr eaLnBrk="1" hangingPunct="1">
              <a:defRPr/>
            </a:pPr>
            <a:r>
              <a:rPr lang="en-US" b="1" dirty="0" smtClean="0">
                <a:solidFill>
                  <a:schemeClr val="tx1">
                    <a:lumMod val="75000"/>
                  </a:schemeClr>
                </a:solidFill>
              </a:rPr>
              <a:t>Incentive:</a:t>
            </a:r>
            <a:r>
              <a:rPr lang="en-US" dirty="0" smtClean="0">
                <a:solidFill>
                  <a:schemeClr val="tx1">
                    <a:lumMod val="75000"/>
                  </a:schemeClr>
                </a:solidFill>
              </a:rPr>
              <a:t>  </a:t>
            </a:r>
            <a:r>
              <a:rPr lang="en-US" dirty="0" smtClean="0"/>
              <a:t>something that induces a person to act, </a:t>
            </a:r>
            <a:r>
              <a:rPr lang="en-US" i="1" dirty="0" smtClean="0"/>
              <a:t>i.e. </a:t>
            </a:r>
            <a:r>
              <a:rPr lang="en-US" dirty="0" smtClean="0"/>
              <a:t>the prospect of a reward or punishment (negative of incentives). </a:t>
            </a:r>
          </a:p>
          <a:p>
            <a:pPr eaLnBrk="1" hangingPunct="1">
              <a:spcBef>
                <a:spcPct val="35000"/>
              </a:spcBef>
              <a:defRPr/>
            </a:pPr>
            <a:r>
              <a:rPr lang="en-US" dirty="0" smtClean="0"/>
              <a:t>Rational people respond to incentives because they make decisions by comparing costs and benefits. </a:t>
            </a:r>
          </a:p>
          <a:p>
            <a:pPr eaLnBrk="1" hangingPunct="1">
              <a:spcBef>
                <a:spcPct val="35000"/>
              </a:spcBef>
              <a:defRPr/>
            </a:pPr>
            <a:r>
              <a:rPr lang="en-US" dirty="0" smtClean="0"/>
              <a:t>Examples:</a:t>
            </a:r>
          </a:p>
          <a:p>
            <a:pPr lvl="1" eaLnBrk="1" hangingPunct="1">
              <a:spcBef>
                <a:spcPct val="35000"/>
              </a:spcBef>
              <a:defRPr/>
            </a:pPr>
            <a:r>
              <a:rPr lang="en-US" dirty="0" smtClean="0"/>
              <a:t>Savings in response to tax exemptions</a:t>
            </a:r>
          </a:p>
          <a:p>
            <a:pPr lvl="1" eaLnBrk="1" hangingPunct="1">
              <a:spcBef>
                <a:spcPct val="35000"/>
              </a:spcBef>
              <a:defRPr/>
            </a:pPr>
            <a:r>
              <a:rPr lang="en-US" dirty="0" smtClean="0"/>
              <a:t>Treating private property differently than public property </a:t>
            </a:r>
          </a:p>
          <a:p>
            <a:pPr lvl="1" eaLnBrk="1" hangingPunct="1">
              <a:spcBef>
                <a:spcPct val="35000"/>
              </a:spcBef>
              <a:defRPr/>
            </a:pPr>
            <a:r>
              <a:rPr lang="en-US" dirty="0" smtClean="0"/>
              <a:t>Better performance with bonus incentives</a:t>
            </a:r>
          </a:p>
        </p:txBody>
      </p:sp>
      <p:sp>
        <p:nvSpPr>
          <p:cNvPr id="78852" name="Text Box 4"/>
          <p:cNvSpPr txBox="1">
            <a:spLocks noChangeArrowheads="1"/>
          </p:cNvSpPr>
          <p:nvPr/>
        </p:nvSpPr>
        <p:spPr bwMode="auto">
          <a:xfrm>
            <a:off x="0" y="835025"/>
            <a:ext cx="8882063" cy="600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#4:  Rational People Respond to Incentives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6248400"/>
          </a:xfrm>
        </p:spPr>
        <p:txBody>
          <a:bodyPr/>
          <a:lstStyle/>
          <a:p>
            <a:pPr eaLnBrk="1" hangingPunct="1"/>
            <a:r>
              <a:rPr lang="en-US" smtClean="0"/>
              <a:t>B: HOW PEOPLE INTERACT</a:t>
            </a:r>
          </a:p>
        </p:txBody>
      </p:sp>
      <p:sp>
        <p:nvSpPr>
          <p:cNvPr id="1536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0" y="838200"/>
            <a:ext cx="9144000" cy="6019800"/>
          </a:xfrm>
        </p:spPr>
        <p:txBody>
          <a:bodyPr/>
          <a:lstStyle/>
          <a:p>
            <a:pPr eaLnBrk="1" hangingPunct="1">
              <a:defRPr/>
            </a:pPr>
            <a:r>
              <a:rPr lang="en-US" sz="3600" dirty="0" smtClean="0"/>
              <a:t>Rather than being self-sufficient, people can specialize in producing one good or service </a:t>
            </a:r>
            <a:br>
              <a:rPr lang="en-US" sz="3600" dirty="0" smtClean="0"/>
            </a:br>
            <a:r>
              <a:rPr lang="en-US" sz="3600" dirty="0" smtClean="0"/>
              <a:t>and exchange it for other goods.  </a:t>
            </a:r>
          </a:p>
          <a:p>
            <a:pPr eaLnBrk="1" hangingPunct="1">
              <a:defRPr/>
            </a:pPr>
            <a:r>
              <a:rPr lang="en-US" sz="3600" dirty="0" smtClean="0"/>
              <a:t>Countries also benefit from trade &amp; specialization (BPOs):</a:t>
            </a:r>
          </a:p>
          <a:p>
            <a:pPr lvl="1" eaLnBrk="1" hangingPunct="1">
              <a:defRPr/>
            </a:pPr>
            <a:r>
              <a:rPr lang="en-US" sz="3200" dirty="0" smtClean="0">
                <a:solidFill>
                  <a:schemeClr val="tx1">
                    <a:lumMod val="75000"/>
                  </a:schemeClr>
                </a:solidFill>
              </a:rPr>
              <a:t>get a better price abroad for goods or services they produce (higher wages for </a:t>
            </a:r>
            <a:r>
              <a:rPr lang="en-US" sz="3200" dirty="0" err="1" smtClean="0">
                <a:solidFill>
                  <a:schemeClr val="tx1">
                    <a:lumMod val="75000"/>
                  </a:schemeClr>
                </a:solidFill>
              </a:rPr>
              <a:t>labour</a:t>
            </a:r>
            <a:r>
              <a:rPr lang="en-US" sz="3200" dirty="0" smtClean="0">
                <a:solidFill>
                  <a:schemeClr val="tx1">
                    <a:lumMod val="75000"/>
                  </a:schemeClr>
                </a:solidFill>
              </a:rPr>
              <a:t> from India)</a:t>
            </a:r>
          </a:p>
          <a:p>
            <a:pPr lvl="1" eaLnBrk="1" hangingPunct="1">
              <a:defRPr/>
            </a:pPr>
            <a:r>
              <a:rPr lang="en-US" sz="3200" dirty="0" smtClean="0">
                <a:solidFill>
                  <a:schemeClr val="tx1">
                    <a:lumMod val="75000"/>
                  </a:schemeClr>
                </a:solidFill>
              </a:rPr>
              <a:t>buy other goods/services more cheaply from abroad than could be produced at home (pay lower wages to Indians as compared to Americans</a:t>
            </a:r>
          </a:p>
        </p:txBody>
      </p:sp>
      <p:sp>
        <p:nvSpPr>
          <p:cNvPr id="84996" name="Text Box 4"/>
          <p:cNvSpPr txBox="1">
            <a:spLocks noChangeArrowheads="1"/>
          </p:cNvSpPr>
          <p:nvPr/>
        </p:nvSpPr>
        <p:spPr bwMode="auto">
          <a:xfrm>
            <a:off x="0" y="228600"/>
            <a:ext cx="9144000" cy="56356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gn="ctr">
              <a:lnSpc>
                <a:spcPct val="110000"/>
              </a:lnSpc>
              <a:spcBef>
                <a:spcPct val="50000"/>
              </a:spcBef>
              <a:defRPr/>
            </a:pPr>
            <a:r>
              <a:rPr lang="en-US" sz="3000" b="1" dirty="0">
                <a:solidFill>
                  <a:schemeClr val="tx1">
                    <a:lumMod val="75000"/>
                  </a:schemeClr>
                </a:solidFill>
              </a:rPr>
              <a:t>Principle #5:  Trade Can Make Everyone Better Off</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0" y="1447800"/>
            <a:ext cx="9144000" cy="5410200"/>
          </a:xfrm>
        </p:spPr>
        <p:txBody>
          <a:bodyPr/>
          <a:lstStyle/>
          <a:p>
            <a:pPr eaLnBrk="1" hangingPunct="1">
              <a:defRPr/>
            </a:pPr>
            <a:r>
              <a:rPr lang="en-US" sz="2700" dirty="0" smtClean="0"/>
              <a:t>A </a:t>
            </a:r>
            <a:r>
              <a:rPr lang="en-US" sz="2700" b="1" dirty="0" smtClean="0">
                <a:solidFill>
                  <a:srgbClr val="CC0000"/>
                </a:solidFill>
              </a:rPr>
              <a:t>market</a:t>
            </a:r>
            <a:r>
              <a:rPr lang="en-US" sz="2700" dirty="0" smtClean="0"/>
              <a:t> is a group of buyers and sellers. </a:t>
            </a:r>
            <a:br>
              <a:rPr lang="en-US" sz="2700" dirty="0" smtClean="0"/>
            </a:br>
            <a:r>
              <a:rPr lang="en-US" sz="2700" dirty="0" smtClean="0"/>
              <a:t>(They need not be in a single location.)</a:t>
            </a:r>
          </a:p>
          <a:p>
            <a:pPr eaLnBrk="1" hangingPunct="1">
              <a:spcBef>
                <a:spcPct val="50000"/>
              </a:spcBef>
              <a:defRPr/>
            </a:pPr>
            <a:r>
              <a:rPr lang="en-US" sz="3600" dirty="0" smtClean="0"/>
              <a:t>“Organize economic activity” means determining (Capitalist mode of production)</a:t>
            </a:r>
          </a:p>
          <a:p>
            <a:pPr lvl="1" eaLnBrk="1" hangingPunct="1">
              <a:lnSpc>
                <a:spcPct val="105000"/>
              </a:lnSpc>
              <a:defRPr/>
            </a:pPr>
            <a:r>
              <a:rPr lang="en-US" sz="3600" u="sng" dirty="0" smtClean="0">
                <a:solidFill>
                  <a:schemeClr val="tx1">
                    <a:lumMod val="75000"/>
                  </a:schemeClr>
                </a:solidFill>
              </a:rPr>
              <a:t>what</a:t>
            </a:r>
            <a:r>
              <a:rPr lang="en-US" sz="3600" dirty="0" smtClean="0"/>
              <a:t> goods to produce </a:t>
            </a:r>
          </a:p>
          <a:p>
            <a:pPr lvl="1" eaLnBrk="1" hangingPunct="1">
              <a:lnSpc>
                <a:spcPct val="105000"/>
              </a:lnSpc>
              <a:defRPr/>
            </a:pPr>
            <a:r>
              <a:rPr lang="en-US" sz="3600" u="sng" dirty="0" smtClean="0">
                <a:solidFill>
                  <a:schemeClr val="tx1">
                    <a:lumMod val="75000"/>
                  </a:schemeClr>
                </a:solidFill>
              </a:rPr>
              <a:t>how</a:t>
            </a:r>
            <a:r>
              <a:rPr lang="en-US" sz="3600" dirty="0" smtClean="0"/>
              <a:t> to produce them  </a:t>
            </a:r>
          </a:p>
          <a:p>
            <a:pPr lvl="1" eaLnBrk="1" hangingPunct="1">
              <a:lnSpc>
                <a:spcPct val="105000"/>
              </a:lnSpc>
              <a:defRPr/>
            </a:pPr>
            <a:r>
              <a:rPr lang="en-US" sz="3600" u="sng" dirty="0" smtClean="0">
                <a:solidFill>
                  <a:schemeClr val="tx1">
                    <a:lumMod val="75000"/>
                  </a:schemeClr>
                </a:solidFill>
              </a:rPr>
              <a:t>how much</a:t>
            </a:r>
            <a:r>
              <a:rPr lang="en-US" sz="3600" dirty="0" smtClean="0"/>
              <a:t> of each to produce</a:t>
            </a:r>
          </a:p>
          <a:p>
            <a:pPr lvl="1" eaLnBrk="1" hangingPunct="1">
              <a:lnSpc>
                <a:spcPct val="105000"/>
              </a:lnSpc>
              <a:defRPr/>
            </a:pPr>
            <a:r>
              <a:rPr lang="en-US" sz="3600" u="sng" dirty="0" smtClean="0">
                <a:solidFill>
                  <a:schemeClr val="tx1">
                    <a:lumMod val="75000"/>
                  </a:schemeClr>
                </a:solidFill>
              </a:rPr>
              <a:t>who</a:t>
            </a:r>
            <a:r>
              <a:rPr lang="en-US" sz="3600" dirty="0" smtClean="0"/>
              <a:t> gets them</a:t>
            </a:r>
          </a:p>
        </p:txBody>
      </p:sp>
      <p:sp>
        <p:nvSpPr>
          <p:cNvPr id="87044" name="Text Box 4"/>
          <p:cNvSpPr txBox="1">
            <a:spLocks noChangeArrowheads="1"/>
          </p:cNvSpPr>
          <p:nvPr/>
        </p:nvSpPr>
        <p:spPr bwMode="auto">
          <a:xfrm>
            <a:off x="228600" y="228600"/>
            <a:ext cx="8621713" cy="2124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#6:  Markets  (invisible hand) Are Usually A Good Way to Organize Economic Activity under certain conditions (absence of externalities and market imperfections)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wipe(left)">
                                      <p:cBhvr>
                                        <p:cTn id="15" dur="500"/>
                                        <p:tgtEl>
                                          <p:spTgt spid="87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7043">
                                            <p:txEl>
                                              <p:pRg st="3" end="3"/>
                                            </p:txEl>
                                          </p:spTgt>
                                        </p:tgtEl>
                                        <p:attrNameLst>
                                          <p:attrName>style.visibility</p:attrName>
                                        </p:attrNameLst>
                                      </p:cBhvr>
                                      <p:to>
                                        <p:strVal val="visible"/>
                                      </p:to>
                                    </p:set>
                                    <p:animEffect transition="in" filter="wipe(left)">
                                      <p:cBhvr>
                                        <p:cTn id="18" dur="500"/>
                                        <p:tgtEl>
                                          <p:spTgt spid="870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7043">
                                            <p:txEl>
                                              <p:pRg st="4" end="4"/>
                                            </p:txEl>
                                          </p:spTgt>
                                        </p:tgtEl>
                                        <p:attrNameLst>
                                          <p:attrName>style.visibility</p:attrName>
                                        </p:attrNameLst>
                                      </p:cBhvr>
                                      <p:to>
                                        <p:strVal val="visible"/>
                                      </p:to>
                                    </p:set>
                                    <p:animEffect transition="in" filter="wipe(left)">
                                      <p:cBhvr>
                                        <p:cTn id="21" dur="500"/>
                                        <p:tgtEl>
                                          <p:spTgt spid="870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7043">
                                            <p:txEl>
                                              <p:pRg st="5" end="5"/>
                                            </p:txEl>
                                          </p:spTgt>
                                        </p:tgtEl>
                                        <p:attrNameLst>
                                          <p:attrName>style.visibility</p:attrName>
                                        </p:attrNameLst>
                                      </p:cBhvr>
                                      <p:to>
                                        <p:strVal val="visible"/>
                                      </p:to>
                                    </p:set>
                                    <p:animEffect transition="in" filter="wipe(left)">
                                      <p:cBhvr>
                                        <p:cTn id="24" dur="5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0" y="304800"/>
            <a:ext cx="9144000" cy="6553200"/>
          </a:xfrm>
        </p:spPr>
        <p:txBody>
          <a:bodyPr/>
          <a:lstStyle/>
          <a:p>
            <a:pPr eaLnBrk="1" hangingPunct="1">
              <a:spcBef>
                <a:spcPct val="40000"/>
              </a:spcBef>
              <a:defRPr/>
            </a:pPr>
            <a:r>
              <a:rPr lang="en-US" sz="3600" dirty="0" smtClean="0"/>
              <a:t>The invisible hand works through the </a:t>
            </a:r>
            <a:r>
              <a:rPr lang="en-US" sz="3600" dirty="0" smtClean="0">
                <a:solidFill>
                  <a:schemeClr val="tx1">
                    <a:lumMod val="75000"/>
                  </a:schemeClr>
                </a:solidFill>
              </a:rPr>
              <a:t>price system:</a:t>
            </a:r>
          </a:p>
          <a:p>
            <a:pPr lvl="1" eaLnBrk="1" hangingPunct="1">
              <a:lnSpc>
                <a:spcPct val="105000"/>
              </a:lnSpc>
              <a:spcBef>
                <a:spcPct val="40000"/>
              </a:spcBef>
              <a:defRPr/>
            </a:pPr>
            <a:r>
              <a:rPr lang="en-US" sz="3600" dirty="0" smtClean="0"/>
              <a:t>The interaction of buyers and sellers </a:t>
            </a:r>
            <a:br>
              <a:rPr lang="en-US" sz="3600" dirty="0" smtClean="0"/>
            </a:br>
            <a:r>
              <a:rPr lang="en-US" sz="3600" dirty="0" smtClean="0"/>
              <a:t>determines prices of goods and services.  </a:t>
            </a:r>
          </a:p>
          <a:p>
            <a:pPr lvl="1" eaLnBrk="1" hangingPunct="1">
              <a:lnSpc>
                <a:spcPct val="105000"/>
              </a:lnSpc>
              <a:spcBef>
                <a:spcPct val="40000"/>
              </a:spcBef>
              <a:defRPr/>
            </a:pPr>
            <a:r>
              <a:rPr lang="en-US" sz="3600" dirty="0" smtClean="0"/>
              <a:t>Each price reflects the good’s value to buyers and the cost of producing the good.  </a:t>
            </a:r>
          </a:p>
          <a:p>
            <a:pPr lvl="1" eaLnBrk="1" hangingPunct="1">
              <a:lnSpc>
                <a:spcPct val="105000"/>
              </a:lnSpc>
              <a:spcBef>
                <a:spcPct val="40000"/>
              </a:spcBef>
              <a:defRPr/>
            </a:pPr>
            <a:r>
              <a:rPr lang="en-US" sz="3600" dirty="0" smtClean="0"/>
              <a:t>Prices guide self-interested households and firms to make decisions that, in many cases, maximize society’s economic well-being.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284163" y="1524000"/>
            <a:ext cx="8605837" cy="5334000"/>
          </a:xfrm>
        </p:spPr>
        <p:txBody>
          <a:bodyPr/>
          <a:lstStyle/>
          <a:p>
            <a:pPr marL="285750" indent="-285750" eaLnBrk="1" hangingPunct="1">
              <a:spcBef>
                <a:spcPct val="40000"/>
              </a:spcBef>
              <a:defRPr/>
            </a:pPr>
            <a:r>
              <a:rPr lang="en-US" dirty="0" smtClean="0"/>
              <a:t>Important role for </a:t>
            </a:r>
            <a:r>
              <a:rPr lang="en-US" dirty="0" err="1" smtClean="0"/>
              <a:t>govt</a:t>
            </a:r>
            <a:r>
              <a:rPr lang="en-US" dirty="0" smtClean="0"/>
              <a:t>:  </a:t>
            </a:r>
            <a:r>
              <a:rPr lang="en-US" u="sng" dirty="0" smtClean="0">
                <a:solidFill>
                  <a:schemeClr val="tx1">
                    <a:lumMod val="75000"/>
                  </a:schemeClr>
                </a:solidFill>
              </a:rPr>
              <a:t>enforce property rights </a:t>
            </a:r>
            <a:r>
              <a:rPr lang="en-US" dirty="0" smtClean="0"/>
              <a:t/>
            </a:r>
            <a:br>
              <a:rPr lang="en-US" dirty="0" smtClean="0"/>
            </a:br>
            <a:r>
              <a:rPr lang="en-US" dirty="0" smtClean="0"/>
              <a:t>(with police, courts), maintain law and order, no interference with economic activity</a:t>
            </a:r>
          </a:p>
          <a:p>
            <a:pPr marL="285750" indent="-285750" eaLnBrk="1" hangingPunct="1">
              <a:spcBef>
                <a:spcPct val="40000"/>
              </a:spcBef>
              <a:defRPr/>
            </a:pPr>
            <a:r>
              <a:rPr lang="en-US" dirty="0" smtClean="0"/>
              <a:t>People are less inclined to work, produce, invest, or purchase if large risk of their property being damaged.  </a:t>
            </a:r>
          </a:p>
          <a:p>
            <a:pPr marL="688975" lvl="1" indent="-288925" eaLnBrk="1" hangingPunct="1">
              <a:lnSpc>
                <a:spcPct val="105000"/>
              </a:lnSpc>
              <a:spcBef>
                <a:spcPct val="25000"/>
              </a:spcBef>
              <a:defRPr/>
            </a:pPr>
            <a:r>
              <a:rPr lang="en-US" sz="3200" dirty="0" smtClean="0">
                <a:solidFill>
                  <a:schemeClr val="tx1">
                    <a:lumMod val="75000"/>
                  </a:schemeClr>
                </a:solidFill>
              </a:rPr>
              <a:t>Tata </a:t>
            </a:r>
            <a:r>
              <a:rPr lang="en-US" sz="3200" dirty="0" err="1" smtClean="0">
                <a:solidFill>
                  <a:schemeClr val="tx1">
                    <a:lumMod val="75000"/>
                  </a:schemeClr>
                </a:solidFill>
              </a:rPr>
              <a:t>Nano</a:t>
            </a:r>
            <a:r>
              <a:rPr lang="en-US" sz="3200" dirty="0" smtClean="0">
                <a:solidFill>
                  <a:schemeClr val="tx1">
                    <a:lumMod val="75000"/>
                  </a:schemeClr>
                </a:solidFill>
              </a:rPr>
              <a:t> shifted from West Bengal. </a:t>
            </a:r>
          </a:p>
          <a:p>
            <a:pPr marL="688975" lvl="1" indent="-288925" eaLnBrk="1" hangingPunct="1">
              <a:lnSpc>
                <a:spcPct val="105000"/>
              </a:lnSpc>
              <a:spcBef>
                <a:spcPct val="25000"/>
              </a:spcBef>
              <a:defRPr/>
            </a:pPr>
            <a:r>
              <a:rPr lang="en-US" sz="3200" dirty="0" smtClean="0">
                <a:solidFill>
                  <a:schemeClr val="tx1">
                    <a:lumMod val="75000"/>
                  </a:schemeClr>
                </a:solidFill>
              </a:rPr>
              <a:t>music companies insisting that governments does not allow pirated copies of their music CDs</a:t>
            </a:r>
          </a:p>
        </p:txBody>
      </p:sp>
      <p:sp>
        <p:nvSpPr>
          <p:cNvPr id="93188" name="Text Box 4"/>
          <p:cNvSpPr txBox="1">
            <a:spLocks noChangeArrowheads="1"/>
          </p:cNvSpPr>
          <p:nvPr/>
        </p:nvSpPr>
        <p:spPr bwMode="auto">
          <a:xfrm>
            <a:off x="304800" y="304800"/>
            <a:ext cx="8621713"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#7:  Governments Can Sometimes Improve Market Outcomes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left)">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left)">
                                      <p:cBhvr>
                                        <p:cTn id="12" dur="5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left)">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left)">
                                      <p:cBhvr>
                                        <p:cTn id="22" dur="5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0" y="1066800"/>
            <a:ext cx="9144000" cy="5181600"/>
          </a:xfrm>
        </p:spPr>
        <p:txBody>
          <a:bodyPr/>
          <a:lstStyle/>
          <a:p>
            <a:pPr marL="287338" indent="-287338" eaLnBrk="1" hangingPunct="1">
              <a:spcBef>
                <a:spcPct val="15000"/>
              </a:spcBef>
              <a:defRPr/>
            </a:pPr>
            <a:r>
              <a:rPr lang="en-US" dirty="0" err="1" smtClean="0"/>
              <a:t>Govt</a:t>
            </a:r>
            <a:r>
              <a:rPr lang="en-US" dirty="0" smtClean="0"/>
              <a:t> may alter market outcome to </a:t>
            </a:r>
            <a:r>
              <a:rPr lang="en-US" u="sng" dirty="0" smtClean="0">
                <a:solidFill>
                  <a:schemeClr val="tx1">
                    <a:lumMod val="75000"/>
                  </a:schemeClr>
                </a:solidFill>
              </a:rPr>
              <a:t>promote efficiency only if there is no market failure (MF).</a:t>
            </a:r>
            <a:endParaRPr lang="en-US" b="1" u="sng" dirty="0" smtClean="0">
              <a:solidFill>
                <a:schemeClr val="tx1">
                  <a:lumMod val="75000"/>
                </a:schemeClr>
              </a:solidFill>
            </a:endParaRPr>
          </a:p>
          <a:p>
            <a:pPr marL="287338" indent="-287338" eaLnBrk="1" hangingPunct="1">
              <a:spcBef>
                <a:spcPct val="40000"/>
              </a:spcBef>
              <a:defRPr/>
            </a:pPr>
            <a:r>
              <a:rPr lang="en-US" b="1" dirty="0" smtClean="0">
                <a:solidFill>
                  <a:schemeClr val="tx1">
                    <a:lumMod val="75000"/>
                  </a:schemeClr>
                </a:solidFill>
              </a:rPr>
              <a:t>market failure</a:t>
            </a:r>
            <a:r>
              <a:rPr lang="en-US" dirty="0" smtClean="0"/>
              <a:t>, when the market fails to allocate society’s resources efficiently.  </a:t>
            </a:r>
          </a:p>
          <a:p>
            <a:pPr marL="287338" indent="-287338" eaLnBrk="1" hangingPunct="1">
              <a:spcBef>
                <a:spcPct val="40000"/>
              </a:spcBef>
              <a:defRPr/>
            </a:pPr>
            <a:r>
              <a:rPr lang="en-US" dirty="0" smtClean="0"/>
              <a:t>Causes of MF: </a:t>
            </a:r>
            <a:r>
              <a:rPr lang="en-US" b="1" dirty="0" smtClean="0">
                <a:solidFill>
                  <a:schemeClr val="tx1">
                    <a:lumMod val="75000"/>
                  </a:schemeClr>
                </a:solidFill>
              </a:rPr>
              <a:t>externalities</a:t>
            </a:r>
            <a:r>
              <a:rPr lang="en-US" dirty="0" smtClean="0"/>
              <a:t>, when the production or consumption of a good affects bystanders (</a:t>
            </a:r>
            <a:r>
              <a:rPr lang="en-US" i="1" dirty="0" smtClean="0"/>
              <a:t>e.g.</a:t>
            </a:r>
            <a:r>
              <a:rPr lang="en-US" dirty="0" smtClean="0"/>
              <a:t> pollution);  </a:t>
            </a:r>
            <a:r>
              <a:rPr lang="en-US" b="1" dirty="0" smtClean="0">
                <a:solidFill>
                  <a:schemeClr val="tx1">
                    <a:lumMod val="75000"/>
                  </a:schemeClr>
                </a:solidFill>
              </a:rPr>
              <a:t>market power</a:t>
            </a:r>
            <a:r>
              <a:rPr lang="en-US" dirty="0" smtClean="0"/>
              <a:t>, a single buyer or seller has substantial influence on market price (</a:t>
            </a:r>
            <a:r>
              <a:rPr lang="en-US" i="1" dirty="0" smtClean="0"/>
              <a:t>e.g.</a:t>
            </a:r>
            <a:r>
              <a:rPr lang="en-US" dirty="0" smtClean="0"/>
              <a:t> monopoly)</a:t>
            </a:r>
          </a:p>
          <a:p>
            <a:pPr marL="287338" indent="-287338" eaLnBrk="1" hangingPunct="1">
              <a:spcBef>
                <a:spcPct val="40000"/>
              </a:spcBef>
              <a:defRPr/>
            </a:pPr>
            <a:r>
              <a:rPr lang="en-US" dirty="0" smtClean="0"/>
              <a:t>In such cases, public policy may increase efficiency.  </a:t>
            </a:r>
          </a:p>
        </p:txBody>
      </p:sp>
      <p:sp>
        <p:nvSpPr>
          <p:cNvPr id="95236" name="Text Box 4"/>
          <p:cNvSpPr txBox="1">
            <a:spLocks noChangeArrowheads="1"/>
          </p:cNvSpPr>
          <p:nvPr/>
        </p:nvSpPr>
        <p:spPr bwMode="auto">
          <a:xfrm>
            <a:off x="0" y="0"/>
            <a:ext cx="9144000"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#7:  Governments Can Improve Market Outcomes when markets fail.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left)">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wipe(left)">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wipe(left)">
                                      <p:cBhvr>
                                        <p:cTn id="17" dur="500"/>
                                        <p:tgtEl>
                                          <p:spTgt spid="95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wipe(left)">
                                      <p:cBhvr>
                                        <p:cTn id="22" dur="500"/>
                                        <p:tgtEl>
                                          <p:spTgt spid="95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304800" y="0"/>
            <a:ext cx="8540750" cy="6858000"/>
          </a:xfrm>
        </p:spPr>
        <p:txBody>
          <a:bodyPr/>
          <a:lstStyle/>
          <a:p>
            <a:pPr marL="344488" indent="-344488" eaLnBrk="1" hangingPunct="1">
              <a:spcBef>
                <a:spcPct val="15000"/>
              </a:spcBef>
              <a:defRPr/>
            </a:pPr>
            <a:r>
              <a:rPr lang="en-US" sz="4400" dirty="0" err="1" smtClean="0"/>
              <a:t>Govt</a:t>
            </a:r>
            <a:r>
              <a:rPr lang="en-US" sz="4400" dirty="0" smtClean="0"/>
              <a:t> may alter market outcome to </a:t>
            </a:r>
            <a:r>
              <a:rPr lang="en-US" sz="4400" u="sng" dirty="0" smtClean="0">
                <a:solidFill>
                  <a:schemeClr val="tx1">
                    <a:lumMod val="75000"/>
                  </a:schemeClr>
                </a:solidFill>
              </a:rPr>
              <a:t>promote equity</a:t>
            </a:r>
            <a:endParaRPr lang="en-US" sz="4400" b="1" u="sng" dirty="0" smtClean="0">
              <a:solidFill>
                <a:schemeClr val="tx1">
                  <a:lumMod val="75000"/>
                </a:schemeClr>
              </a:solidFill>
            </a:endParaRPr>
          </a:p>
          <a:p>
            <a:pPr marL="344488" indent="-344488" eaLnBrk="1" hangingPunct="1">
              <a:spcBef>
                <a:spcPct val="40000"/>
              </a:spcBef>
              <a:defRPr/>
            </a:pPr>
            <a:r>
              <a:rPr lang="en-US" sz="4400" dirty="0" smtClean="0"/>
              <a:t>If the market’s distribution of economic well-being </a:t>
            </a:r>
            <a:br>
              <a:rPr lang="en-US" sz="4400" dirty="0" smtClean="0"/>
            </a:br>
            <a:r>
              <a:rPr lang="en-US" sz="4400" dirty="0" smtClean="0"/>
              <a:t>is not desirable, tax or welfare policies can change how the economic “pie” is divided.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ctrTitle"/>
          </p:nvPr>
        </p:nvSpPr>
        <p:spPr>
          <a:xfrm>
            <a:off x="304800" y="0"/>
            <a:ext cx="7772400" cy="1143000"/>
          </a:xfrm>
        </p:spPr>
        <p:txBody>
          <a:bodyPr/>
          <a:lstStyle/>
          <a:p>
            <a:pPr eaLnBrk="1" hangingPunct="1"/>
            <a:r>
              <a:rPr lang="en-US" smtClean="0"/>
              <a:t>Ten Principles of Economics</a:t>
            </a:r>
          </a:p>
        </p:txBody>
      </p:sp>
      <p:sp>
        <p:nvSpPr>
          <p:cNvPr id="4099" name="Subtitle 6"/>
          <p:cNvSpPr>
            <a:spLocks noGrp="1"/>
          </p:cNvSpPr>
          <p:nvPr>
            <p:ph type="subTitle" idx="1"/>
          </p:nvPr>
        </p:nvSpPr>
        <p:spPr>
          <a:xfrm>
            <a:off x="457200" y="990600"/>
            <a:ext cx="8686800" cy="5867400"/>
          </a:xfrm>
        </p:spPr>
        <p:txBody>
          <a:bodyPr/>
          <a:lstStyle/>
          <a:p>
            <a:pPr algn="l" eaLnBrk="1" hangingPunct="1"/>
            <a:r>
              <a:rPr lang="en-US" sz="4400" dirty="0" smtClean="0"/>
              <a:t>A: The principles of decision making</a:t>
            </a:r>
          </a:p>
          <a:p>
            <a:pPr algn="l" eaLnBrk="1" hangingPunct="1"/>
            <a:endParaRPr lang="en-US" sz="4400" dirty="0" smtClean="0"/>
          </a:p>
          <a:p>
            <a:pPr algn="l" eaLnBrk="1" hangingPunct="1"/>
            <a:r>
              <a:rPr lang="en-US" sz="4400" dirty="0" smtClean="0"/>
              <a:t>B: The principles of interactions among people</a:t>
            </a:r>
          </a:p>
          <a:p>
            <a:pPr algn="l" eaLnBrk="1" hangingPunct="1"/>
            <a:endParaRPr lang="en-US" sz="4400" dirty="0" smtClean="0"/>
          </a:p>
          <a:p>
            <a:pPr algn="l" eaLnBrk="1" hangingPunct="1"/>
            <a:r>
              <a:rPr lang="en-US" sz="4400" dirty="0" smtClean="0"/>
              <a:t>C: The principles of the economy</a:t>
            </a:r>
          </a:p>
        </p:txBody>
      </p:sp>
      <p:sp>
        <p:nvSpPr>
          <p:cNvPr id="4100" name="Slide Number Placeholder 3"/>
          <p:cNvSpPr>
            <a:spLocks noGrp="1"/>
          </p:cNvSpPr>
          <p:nvPr>
            <p:ph type="sldNum" sz="quarter" idx="4294967295"/>
          </p:nvPr>
        </p:nvSpPr>
        <p:spPr>
          <a:xfrm>
            <a:off x="6553200" y="6248400"/>
            <a:ext cx="1905000" cy="457200"/>
          </a:xfrm>
          <a:prstGeom prst="rect">
            <a:avLst/>
          </a:prstGeom>
          <a:noFill/>
        </p:spPr>
        <p:txBody>
          <a:bodyPr/>
          <a:lstStyle/>
          <a:p>
            <a:fld id="{4AD362BE-19C9-41D4-88E6-525CA8F660DE}" type="slidenum">
              <a:rPr lang="en-US" smtClean="0"/>
              <a:pPr/>
              <a:t>2</a:t>
            </a:fld>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52413"/>
            <a:ext cx="9144000" cy="6605587"/>
          </a:xfrm>
        </p:spPr>
        <p:txBody>
          <a:bodyPr/>
          <a:lstStyle/>
          <a:p>
            <a:pPr eaLnBrk="1" hangingPunct="1"/>
            <a:r>
              <a:rPr lang="en-US" sz="3000" smtClean="0"/>
              <a:t>C: HOW THE ECONOMY AS A WHOLE WORKS</a:t>
            </a:r>
          </a:p>
        </p:txBody>
      </p:sp>
      <p:sp>
        <p:nvSpPr>
          <p:cNvPr id="2253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0" y="0"/>
            <a:ext cx="9144000" cy="6858000"/>
          </a:xfrm>
        </p:spPr>
        <p:txBody>
          <a:bodyPr/>
          <a:lstStyle/>
          <a:p>
            <a:pPr eaLnBrk="1" hangingPunct="1"/>
            <a:endParaRPr lang="en-IN" sz="3600" smtClean="0"/>
          </a:p>
          <a:p>
            <a:pPr eaLnBrk="1" hangingPunct="1"/>
            <a:endParaRPr lang="en-US" sz="3600" smtClean="0"/>
          </a:p>
          <a:p>
            <a:pPr eaLnBrk="1" hangingPunct="1"/>
            <a:endParaRPr lang="en-US" sz="3600" smtClean="0"/>
          </a:p>
          <a:p>
            <a:pPr eaLnBrk="1" hangingPunct="1"/>
            <a:r>
              <a:rPr lang="en-US" sz="3600" smtClean="0"/>
              <a:t>Huge variation in living standards across countries and over time:</a:t>
            </a:r>
          </a:p>
          <a:p>
            <a:pPr lvl="1" eaLnBrk="1" hangingPunct="1"/>
            <a:r>
              <a:rPr lang="en-US" sz="3600" smtClean="0"/>
              <a:t>Average income in rich countries is more than ten times average income in poor countries.  USA PCI almost 50 times of that of India (atlas method) and 17 times that of India (PPP method)</a:t>
            </a:r>
            <a:endParaRPr lang="en-US" sz="3600" i="1" smtClean="0">
              <a:solidFill>
                <a:srgbClr val="008080"/>
              </a:solidFill>
            </a:endParaRPr>
          </a:p>
        </p:txBody>
      </p:sp>
      <p:sp>
        <p:nvSpPr>
          <p:cNvPr id="3" name="Text Box 4"/>
          <p:cNvSpPr txBox="1">
            <a:spLocks noChangeArrowheads="1"/>
          </p:cNvSpPr>
          <p:nvPr/>
        </p:nvSpPr>
        <p:spPr bwMode="auto">
          <a:xfrm>
            <a:off x="0" y="0"/>
            <a:ext cx="8621713" cy="17176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#8: </a:t>
            </a:r>
            <a:r>
              <a:rPr lang="en-IN" sz="3200" dirty="0"/>
              <a:t>A Country’s Standard of Living Depends on Its Ability to Produce Goods and Services </a:t>
            </a:r>
            <a:endParaRPr lang="en-US" sz="3000" b="1" dirty="0">
              <a:solidFill>
                <a:schemeClr val="tx1">
                  <a:lumMod val="75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0" y="1219200"/>
            <a:ext cx="9144000" cy="5638800"/>
          </a:xfrm>
        </p:spPr>
        <p:txBody>
          <a:bodyPr/>
          <a:lstStyle/>
          <a:p>
            <a:pPr eaLnBrk="1" hangingPunct="1">
              <a:spcBef>
                <a:spcPct val="40000"/>
              </a:spcBef>
              <a:defRPr/>
            </a:pPr>
            <a:r>
              <a:rPr lang="en-US" sz="3600" smtClean="0"/>
              <a:t>The most important determinant of living standards:  </a:t>
            </a:r>
            <a:r>
              <a:rPr lang="en-US" sz="3600" b="1" smtClean="0">
                <a:solidFill>
                  <a:schemeClr val="tx1">
                    <a:lumMod val="75000"/>
                  </a:schemeClr>
                </a:solidFill>
              </a:rPr>
              <a:t>productivity</a:t>
            </a:r>
            <a:r>
              <a:rPr lang="en-US" sz="3600" smtClean="0"/>
              <a:t>, the amount of goods and services produced per unit of labor.   </a:t>
            </a:r>
          </a:p>
          <a:p>
            <a:pPr eaLnBrk="1" hangingPunct="1">
              <a:spcBef>
                <a:spcPct val="40000"/>
              </a:spcBef>
              <a:defRPr/>
            </a:pPr>
            <a:r>
              <a:rPr lang="en-US" sz="3600" smtClean="0"/>
              <a:t>Productivity depends on the equipment, skills, and technology available to workers.</a:t>
            </a:r>
            <a:endParaRPr lang="en-US" sz="36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0"/>
            <a:ext cx="7772400" cy="838200"/>
          </a:xfrm>
        </p:spPr>
        <p:txBody>
          <a:bodyPr/>
          <a:lstStyle/>
          <a:p>
            <a:r>
              <a:rPr lang="en-IN" sz="3200" dirty="0">
                <a:solidFill>
                  <a:schemeClr val="tx2"/>
                </a:solidFill>
                <a:latin typeface="+mj-lt"/>
                <a:ea typeface="+mj-ea"/>
                <a:cs typeface="+mj-cs"/>
              </a:rPr>
              <a:t>Adjusted net national income per capita (constant 2005 US$)</a:t>
            </a:r>
            <a:endParaRPr lang="en-IN" sz="3200" dirty="0"/>
          </a:p>
        </p:txBody>
      </p:sp>
      <p:graphicFrame>
        <p:nvGraphicFramePr>
          <p:cNvPr id="7" name="Content Placeholder 6"/>
          <p:cNvGraphicFramePr>
            <a:graphicFrameLocks noGrp="1"/>
          </p:cNvGraphicFramePr>
          <p:nvPr>
            <p:ph idx="1"/>
          </p:nvPr>
        </p:nvGraphicFramePr>
        <p:xfrm>
          <a:off x="457200" y="914400"/>
          <a:ext cx="8382000" cy="5638800"/>
        </p:xfrm>
        <a:graphic>
          <a:graphicData uri="http://schemas.openxmlformats.org/drawingml/2006/table">
            <a:tbl>
              <a:tblPr firstRow="1" bandRow="1">
                <a:tableStyleId>{5C22544A-7EE6-4342-B048-85BDC9FD1C3A}</a:tableStyleId>
              </a:tblPr>
              <a:tblGrid>
                <a:gridCol w="1845578"/>
                <a:gridCol w="2345422"/>
                <a:gridCol w="2095500"/>
                <a:gridCol w="2095500"/>
              </a:tblGrid>
              <a:tr h="375920">
                <a:tc>
                  <a:txBody>
                    <a:bodyPr/>
                    <a:lstStyle/>
                    <a:p>
                      <a:r>
                        <a:rPr lang="en-IN" dirty="0" smtClean="0"/>
                        <a:t>Year</a:t>
                      </a:r>
                      <a:endParaRPr lang="en-IN" dirty="0"/>
                    </a:p>
                  </a:txBody>
                  <a:tcPr/>
                </a:tc>
                <a:tc>
                  <a:txBody>
                    <a:bodyPr/>
                    <a:lstStyle/>
                    <a:p>
                      <a:r>
                        <a:rPr lang="en-IN" dirty="0" smtClean="0"/>
                        <a:t>India</a:t>
                      </a:r>
                      <a:endParaRPr lang="en-IN" dirty="0"/>
                    </a:p>
                  </a:txBody>
                  <a:tcPr/>
                </a:tc>
                <a:tc>
                  <a:txBody>
                    <a:bodyPr/>
                    <a:lstStyle/>
                    <a:p>
                      <a:r>
                        <a:rPr lang="en-IN" dirty="0" smtClean="0"/>
                        <a:t>USA</a:t>
                      </a:r>
                      <a:endParaRPr lang="en-IN" dirty="0"/>
                    </a:p>
                  </a:txBody>
                  <a:tcPr/>
                </a:tc>
                <a:tc>
                  <a:txBody>
                    <a:bodyPr/>
                    <a:lstStyle/>
                    <a:p>
                      <a:r>
                        <a:rPr lang="en-IN" dirty="0" smtClean="0"/>
                        <a:t>US to India</a:t>
                      </a:r>
                      <a:endParaRPr lang="en-IN" dirty="0"/>
                    </a:p>
                  </a:txBody>
                  <a:tcPr/>
                </a:tc>
              </a:tr>
              <a:tr h="375920">
                <a:tc>
                  <a:txBody>
                    <a:bodyPr/>
                    <a:lstStyle/>
                    <a:p>
                      <a:pPr algn="ctr" fontAlgn="b"/>
                      <a:r>
                        <a:rPr lang="en-IN" sz="2000" b="0" i="0" u="none" strike="noStrike" dirty="0">
                          <a:solidFill>
                            <a:srgbClr val="000000"/>
                          </a:solidFill>
                          <a:latin typeface="Calibri"/>
                        </a:rPr>
                        <a:t>2000</a:t>
                      </a:r>
                    </a:p>
                  </a:txBody>
                  <a:tcPr marL="0" marR="0" marT="0" marB="0" anchor="b"/>
                </a:tc>
                <a:tc>
                  <a:txBody>
                    <a:bodyPr/>
                    <a:lstStyle/>
                    <a:p>
                      <a:pPr algn="ctr" fontAlgn="b"/>
                      <a:r>
                        <a:rPr lang="en-IN" sz="2000" b="0" i="0" u="none" strike="noStrike" dirty="0">
                          <a:solidFill>
                            <a:srgbClr val="000000"/>
                          </a:solidFill>
                          <a:latin typeface="Calibri"/>
                        </a:rPr>
                        <a:t>503.91</a:t>
                      </a:r>
                    </a:p>
                  </a:txBody>
                  <a:tcPr marL="0" marR="0" marT="0" marB="0" anchor="b"/>
                </a:tc>
                <a:tc>
                  <a:txBody>
                    <a:bodyPr/>
                    <a:lstStyle/>
                    <a:p>
                      <a:pPr algn="ctr" fontAlgn="b"/>
                      <a:r>
                        <a:rPr lang="en-IN" sz="2000" b="0" i="0" u="none" strike="noStrike">
                          <a:solidFill>
                            <a:srgbClr val="000000"/>
                          </a:solidFill>
                          <a:latin typeface="Calibri"/>
                        </a:rPr>
                        <a:t>35220.40</a:t>
                      </a:r>
                    </a:p>
                  </a:txBody>
                  <a:tcPr marL="0" marR="0" marT="0" marB="0" anchor="b"/>
                </a:tc>
                <a:tc>
                  <a:txBody>
                    <a:bodyPr/>
                    <a:lstStyle/>
                    <a:p>
                      <a:pPr algn="ctr" fontAlgn="b"/>
                      <a:r>
                        <a:rPr lang="en-IN" sz="2000" b="0" i="0" u="none" strike="noStrike">
                          <a:solidFill>
                            <a:srgbClr val="000000"/>
                          </a:solidFill>
                          <a:latin typeface="Calibri"/>
                        </a:rPr>
                        <a:t>69.9</a:t>
                      </a:r>
                    </a:p>
                  </a:txBody>
                  <a:tcPr marL="0" marR="0" marT="0" marB="0" anchor="b"/>
                </a:tc>
              </a:tr>
              <a:tr h="375920">
                <a:tc>
                  <a:txBody>
                    <a:bodyPr/>
                    <a:lstStyle/>
                    <a:p>
                      <a:pPr algn="ctr" fontAlgn="b"/>
                      <a:r>
                        <a:rPr lang="en-IN" sz="2000" b="0" i="0" u="none" strike="noStrike" dirty="0">
                          <a:solidFill>
                            <a:srgbClr val="000000"/>
                          </a:solidFill>
                          <a:latin typeface="Calibri"/>
                        </a:rPr>
                        <a:t>2001</a:t>
                      </a:r>
                    </a:p>
                  </a:txBody>
                  <a:tcPr marL="0" marR="0" marT="0" marB="0" anchor="b"/>
                </a:tc>
                <a:tc>
                  <a:txBody>
                    <a:bodyPr/>
                    <a:lstStyle/>
                    <a:p>
                      <a:pPr algn="ctr" fontAlgn="b"/>
                      <a:r>
                        <a:rPr lang="en-IN" sz="2000" b="0" i="0" u="none" strike="noStrike" dirty="0">
                          <a:solidFill>
                            <a:srgbClr val="000000"/>
                          </a:solidFill>
                          <a:latin typeface="Calibri"/>
                        </a:rPr>
                        <a:t>517.80</a:t>
                      </a:r>
                    </a:p>
                  </a:txBody>
                  <a:tcPr marL="0" marR="0" marT="0" marB="0" anchor="b"/>
                </a:tc>
                <a:tc>
                  <a:txBody>
                    <a:bodyPr/>
                    <a:lstStyle/>
                    <a:p>
                      <a:pPr algn="ctr" fontAlgn="b"/>
                      <a:r>
                        <a:rPr lang="en-IN" sz="2000" b="0" i="0" u="none" strike="noStrike" dirty="0">
                          <a:solidFill>
                            <a:srgbClr val="000000"/>
                          </a:solidFill>
                          <a:latin typeface="Calibri"/>
                        </a:rPr>
                        <a:t>35328.87</a:t>
                      </a:r>
                    </a:p>
                  </a:txBody>
                  <a:tcPr marL="0" marR="0" marT="0" marB="0" anchor="b"/>
                </a:tc>
                <a:tc>
                  <a:txBody>
                    <a:bodyPr/>
                    <a:lstStyle/>
                    <a:p>
                      <a:pPr algn="ctr" fontAlgn="b"/>
                      <a:r>
                        <a:rPr lang="en-IN" sz="2000" b="0" i="0" u="none" strike="noStrike">
                          <a:solidFill>
                            <a:srgbClr val="000000"/>
                          </a:solidFill>
                          <a:latin typeface="Calibri"/>
                        </a:rPr>
                        <a:t>68.2</a:t>
                      </a:r>
                    </a:p>
                  </a:txBody>
                  <a:tcPr marL="0" marR="0" marT="0" marB="0" anchor="b"/>
                </a:tc>
              </a:tr>
              <a:tr h="375920">
                <a:tc>
                  <a:txBody>
                    <a:bodyPr/>
                    <a:lstStyle/>
                    <a:p>
                      <a:pPr algn="ctr" fontAlgn="b"/>
                      <a:r>
                        <a:rPr lang="en-IN" sz="2000" b="0" i="0" u="none" strike="noStrike" dirty="0">
                          <a:solidFill>
                            <a:srgbClr val="000000"/>
                          </a:solidFill>
                          <a:latin typeface="Calibri"/>
                        </a:rPr>
                        <a:t>2002</a:t>
                      </a:r>
                    </a:p>
                  </a:txBody>
                  <a:tcPr marL="0" marR="0" marT="0" marB="0" anchor="b"/>
                </a:tc>
                <a:tc>
                  <a:txBody>
                    <a:bodyPr/>
                    <a:lstStyle/>
                    <a:p>
                      <a:pPr algn="ctr" fontAlgn="b"/>
                      <a:r>
                        <a:rPr lang="en-IN" sz="2000" b="0" i="0" u="none" strike="noStrike" dirty="0">
                          <a:solidFill>
                            <a:srgbClr val="000000"/>
                          </a:solidFill>
                          <a:latin typeface="Calibri"/>
                        </a:rPr>
                        <a:t>522.71</a:t>
                      </a:r>
                    </a:p>
                  </a:txBody>
                  <a:tcPr marL="0" marR="0" marT="0" marB="0" anchor="b"/>
                </a:tc>
                <a:tc>
                  <a:txBody>
                    <a:bodyPr/>
                    <a:lstStyle/>
                    <a:p>
                      <a:pPr algn="ctr" fontAlgn="b"/>
                      <a:r>
                        <a:rPr lang="en-IN" sz="2000" b="0" i="0" u="none" strike="noStrike" dirty="0">
                          <a:solidFill>
                            <a:srgbClr val="000000"/>
                          </a:solidFill>
                          <a:latin typeface="Calibri"/>
                        </a:rPr>
                        <a:t>35542.37</a:t>
                      </a:r>
                    </a:p>
                  </a:txBody>
                  <a:tcPr marL="0" marR="0" marT="0" marB="0" anchor="b"/>
                </a:tc>
                <a:tc>
                  <a:txBody>
                    <a:bodyPr/>
                    <a:lstStyle/>
                    <a:p>
                      <a:pPr algn="ctr" fontAlgn="b"/>
                      <a:r>
                        <a:rPr lang="en-IN" sz="2000" b="0" i="0" u="none" strike="noStrike">
                          <a:solidFill>
                            <a:srgbClr val="000000"/>
                          </a:solidFill>
                          <a:latin typeface="Calibri"/>
                        </a:rPr>
                        <a:t>68.0</a:t>
                      </a:r>
                    </a:p>
                  </a:txBody>
                  <a:tcPr marL="0" marR="0" marT="0" marB="0" anchor="b"/>
                </a:tc>
              </a:tr>
              <a:tr h="375920">
                <a:tc>
                  <a:txBody>
                    <a:bodyPr/>
                    <a:lstStyle/>
                    <a:p>
                      <a:pPr algn="ctr" fontAlgn="b"/>
                      <a:r>
                        <a:rPr lang="en-IN" sz="2000" b="0" i="0" u="none" strike="noStrike" dirty="0">
                          <a:solidFill>
                            <a:srgbClr val="000000"/>
                          </a:solidFill>
                          <a:latin typeface="Calibri"/>
                        </a:rPr>
                        <a:t>2003</a:t>
                      </a:r>
                    </a:p>
                  </a:txBody>
                  <a:tcPr marL="0" marR="0" marT="0" marB="0" anchor="b"/>
                </a:tc>
                <a:tc>
                  <a:txBody>
                    <a:bodyPr/>
                    <a:lstStyle/>
                    <a:p>
                      <a:pPr algn="ctr" fontAlgn="b"/>
                      <a:r>
                        <a:rPr lang="en-IN" sz="2000" b="0" i="0" u="none" strike="noStrike" dirty="0">
                          <a:solidFill>
                            <a:srgbClr val="000000"/>
                          </a:solidFill>
                          <a:latin typeface="Calibri"/>
                        </a:rPr>
                        <a:t>559.13</a:t>
                      </a:r>
                    </a:p>
                  </a:txBody>
                  <a:tcPr marL="0" marR="0" marT="0" marB="0" anchor="b"/>
                </a:tc>
                <a:tc>
                  <a:txBody>
                    <a:bodyPr/>
                    <a:lstStyle/>
                    <a:p>
                      <a:pPr algn="ctr" fontAlgn="b"/>
                      <a:r>
                        <a:rPr lang="en-IN" sz="2000" b="0" i="0" u="none" strike="noStrike" dirty="0">
                          <a:solidFill>
                            <a:srgbClr val="000000"/>
                          </a:solidFill>
                          <a:latin typeface="Calibri"/>
                        </a:rPr>
                        <a:t>35950.88</a:t>
                      </a:r>
                    </a:p>
                  </a:txBody>
                  <a:tcPr marL="0" marR="0" marT="0" marB="0" anchor="b"/>
                </a:tc>
                <a:tc>
                  <a:txBody>
                    <a:bodyPr/>
                    <a:lstStyle/>
                    <a:p>
                      <a:pPr algn="ctr" fontAlgn="b"/>
                      <a:r>
                        <a:rPr lang="en-IN" sz="2000" b="0" i="0" u="none" strike="noStrike">
                          <a:solidFill>
                            <a:srgbClr val="000000"/>
                          </a:solidFill>
                          <a:latin typeface="Calibri"/>
                        </a:rPr>
                        <a:t>64.3</a:t>
                      </a:r>
                    </a:p>
                  </a:txBody>
                  <a:tcPr marL="0" marR="0" marT="0" marB="0" anchor="b"/>
                </a:tc>
              </a:tr>
              <a:tr h="375920">
                <a:tc>
                  <a:txBody>
                    <a:bodyPr/>
                    <a:lstStyle/>
                    <a:p>
                      <a:pPr algn="ctr" fontAlgn="b"/>
                      <a:r>
                        <a:rPr lang="en-IN" sz="2000" b="0" i="0" u="none" strike="noStrike" dirty="0">
                          <a:solidFill>
                            <a:srgbClr val="000000"/>
                          </a:solidFill>
                          <a:latin typeface="Calibri"/>
                        </a:rPr>
                        <a:t>2004</a:t>
                      </a:r>
                    </a:p>
                  </a:txBody>
                  <a:tcPr marL="0" marR="0" marT="0" marB="0" anchor="b"/>
                </a:tc>
                <a:tc>
                  <a:txBody>
                    <a:bodyPr/>
                    <a:lstStyle/>
                    <a:p>
                      <a:pPr algn="ctr" fontAlgn="b"/>
                      <a:r>
                        <a:rPr lang="en-IN" sz="2000" b="0" i="0" u="none" strike="noStrike">
                          <a:solidFill>
                            <a:srgbClr val="000000"/>
                          </a:solidFill>
                          <a:latin typeface="Calibri"/>
                        </a:rPr>
                        <a:t>585.93</a:t>
                      </a:r>
                    </a:p>
                  </a:txBody>
                  <a:tcPr marL="0" marR="0" marT="0" marB="0" anchor="b"/>
                </a:tc>
                <a:tc>
                  <a:txBody>
                    <a:bodyPr/>
                    <a:lstStyle/>
                    <a:p>
                      <a:pPr algn="ctr" fontAlgn="b"/>
                      <a:r>
                        <a:rPr lang="en-IN" sz="2000" b="0" i="0" u="none" strike="noStrike" dirty="0">
                          <a:solidFill>
                            <a:srgbClr val="000000"/>
                          </a:solidFill>
                          <a:latin typeface="Calibri"/>
                        </a:rPr>
                        <a:t>36931.14</a:t>
                      </a:r>
                    </a:p>
                  </a:txBody>
                  <a:tcPr marL="0" marR="0" marT="0" marB="0" anchor="b"/>
                </a:tc>
                <a:tc>
                  <a:txBody>
                    <a:bodyPr/>
                    <a:lstStyle/>
                    <a:p>
                      <a:pPr algn="ctr" fontAlgn="b"/>
                      <a:r>
                        <a:rPr lang="en-IN" sz="2000" b="0" i="0" u="none" strike="noStrike">
                          <a:solidFill>
                            <a:srgbClr val="000000"/>
                          </a:solidFill>
                          <a:latin typeface="Calibri"/>
                        </a:rPr>
                        <a:t>63.0</a:t>
                      </a:r>
                    </a:p>
                  </a:txBody>
                  <a:tcPr marL="0" marR="0" marT="0" marB="0" anchor="b"/>
                </a:tc>
              </a:tr>
              <a:tr h="375920">
                <a:tc>
                  <a:txBody>
                    <a:bodyPr/>
                    <a:lstStyle/>
                    <a:p>
                      <a:pPr algn="ctr" fontAlgn="b"/>
                      <a:r>
                        <a:rPr lang="en-IN" sz="2000" b="0" i="0" u="none" strike="noStrike" dirty="0">
                          <a:solidFill>
                            <a:srgbClr val="000000"/>
                          </a:solidFill>
                          <a:latin typeface="Calibri"/>
                        </a:rPr>
                        <a:t>2005</a:t>
                      </a:r>
                    </a:p>
                  </a:txBody>
                  <a:tcPr marL="0" marR="0" marT="0" marB="0" anchor="b"/>
                </a:tc>
                <a:tc>
                  <a:txBody>
                    <a:bodyPr/>
                    <a:lstStyle/>
                    <a:p>
                      <a:pPr algn="ctr" fontAlgn="b"/>
                      <a:r>
                        <a:rPr lang="en-IN" sz="2000" b="0" i="0" u="none" strike="noStrike">
                          <a:solidFill>
                            <a:srgbClr val="000000"/>
                          </a:solidFill>
                          <a:latin typeface="Calibri"/>
                        </a:rPr>
                        <a:t>630.15</a:t>
                      </a:r>
                    </a:p>
                  </a:txBody>
                  <a:tcPr marL="0" marR="0" marT="0" marB="0" anchor="b"/>
                </a:tc>
                <a:tc>
                  <a:txBody>
                    <a:bodyPr/>
                    <a:lstStyle/>
                    <a:p>
                      <a:pPr algn="ctr" fontAlgn="b"/>
                      <a:r>
                        <a:rPr lang="en-IN" sz="2000" b="0" i="0" u="none" strike="noStrike" dirty="0">
                          <a:solidFill>
                            <a:srgbClr val="000000"/>
                          </a:solidFill>
                          <a:latin typeface="Calibri"/>
                        </a:rPr>
                        <a:t>37556.80</a:t>
                      </a:r>
                    </a:p>
                  </a:txBody>
                  <a:tcPr marL="0" marR="0" marT="0" marB="0" anchor="b"/>
                </a:tc>
                <a:tc>
                  <a:txBody>
                    <a:bodyPr/>
                    <a:lstStyle/>
                    <a:p>
                      <a:pPr algn="ctr" fontAlgn="b"/>
                      <a:r>
                        <a:rPr lang="en-IN" sz="2000" b="0" i="0" u="none" strike="noStrike">
                          <a:solidFill>
                            <a:srgbClr val="000000"/>
                          </a:solidFill>
                          <a:latin typeface="Calibri"/>
                        </a:rPr>
                        <a:t>59.6</a:t>
                      </a:r>
                    </a:p>
                  </a:txBody>
                  <a:tcPr marL="0" marR="0" marT="0" marB="0" anchor="b"/>
                </a:tc>
              </a:tr>
              <a:tr h="375920">
                <a:tc>
                  <a:txBody>
                    <a:bodyPr/>
                    <a:lstStyle/>
                    <a:p>
                      <a:pPr algn="ctr" fontAlgn="b"/>
                      <a:r>
                        <a:rPr lang="en-IN" sz="2000" b="0" i="0" u="none" strike="noStrike" dirty="0">
                          <a:solidFill>
                            <a:srgbClr val="000000"/>
                          </a:solidFill>
                          <a:latin typeface="Calibri"/>
                        </a:rPr>
                        <a:t>2006</a:t>
                      </a:r>
                    </a:p>
                  </a:txBody>
                  <a:tcPr marL="0" marR="0" marT="0" marB="0" anchor="b"/>
                </a:tc>
                <a:tc>
                  <a:txBody>
                    <a:bodyPr/>
                    <a:lstStyle/>
                    <a:p>
                      <a:pPr algn="ctr" fontAlgn="b"/>
                      <a:r>
                        <a:rPr lang="en-IN" sz="2000" b="0" i="0" u="none" strike="noStrike">
                          <a:solidFill>
                            <a:srgbClr val="000000"/>
                          </a:solidFill>
                          <a:latin typeface="Calibri"/>
                        </a:rPr>
                        <a:t>673.57</a:t>
                      </a:r>
                    </a:p>
                  </a:txBody>
                  <a:tcPr marL="0" marR="0" marT="0" marB="0" anchor="b"/>
                </a:tc>
                <a:tc>
                  <a:txBody>
                    <a:bodyPr/>
                    <a:lstStyle/>
                    <a:p>
                      <a:pPr algn="ctr" fontAlgn="b"/>
                      <a:r>
                        <a:rPr lang="en-IN" sz="2000" b="0" i="0" u="none" strike="noStrike" dirty="0">
                          <a:solidFill>
                            <a:srgbClr val="000000"/>
                          </a:solidFill>
                          <a:latin typeface="Calibri"/>
                        </a:rPr>
                        <a:t>38489.12</a:t>
                      </a:r>
                    </a:p>
                  </a:txBody>
                  <a:tcPr marL="0" marR="0" marT="0" marB="0" anchor="b"/>
                </a:tc>
                <a:tc>
                  <a:txBody>
                    <a:bodyPr/>
                    <a:lstStyle/>
                    <a:p>
                      <a:pPr algn="ctr" fontAlgn="b"/>
                      <a:r>
                        <a:rPr lang="en-IN" sz="2000" b="0" i="0" u="none" strike="noStrike">
                          <a:solidFill>
                            <a:srgbClr val="000000"/>
                          </a:solidFill>
                          <a:latin typeface="Calibri"/>
                        </a:rPr>
                        <a:t>57.1</a:t>
                      </a:r>
                    </a:p>
                  </a:txBody>
                  <a:tcPr marL="0" marR="0" marT="0" marB="0" anchor="b"/>
                </a:tc>
              </a:tr>
              <a:tr h="375920">
                <a:tc>
                  <a:txBody>
                    <a:bodyPr/>
                    <a:lstStyle/>
                    <a:p>
                      <a:pPr algn="ctr" fontAlgn="b"/>
                      <a:r>
                        <a:rPr lang="en-IN" sz="2000" b="0" i="0" u="none" strike="noStrike" dirty="0">
                          <a:solidFill>
                            <a:srgbClr val="000000"/>
                          </a:solidFill>
                          <a:latin typeface="Calibri"/>
                        </a:rPr>
                        <a:t>2007</a:t>
                      </a:r>
                    </a:p>
                  </a:txBody>
                  <a:tcPr marL="0" marR="0" marT="0" marB="0" anchor="b"/>
                </a:tc>
                <a:tc>
                  <a:txBody>
                    <a:bodyPr/>
                    <a:lstStyle/>
                    <a:p>
                      <a:pPr algn="ctr" fontAlgn="b"/>
                      <a:r>
                        <a:rPr lang="en-IN" sz="2000" b="0" i="0" u="none" strike="noStrike">
                          <a:solidFill>
                            <a:srgbClr val="000000"/>
                          </a:solidFill>
                          <a:latin typeface="Calibri"/>
                        </a:rPr>
                        <a:t>728.39</a:t>
                      </a:r>
                    </a:p>
                  </a:txBody>
                  <a:tcPr marL="0" marR="0" marT="0" marB="0" anchor="b"/>
                </a:tc>
                <a:tc>
                  <a:txBody>
                    <a:bodyPr/>
                    <a:lstStyle/>
                    <a:p>
                      <a:pPr algn="ctr" fontAlgn="b"/>
                      <a:r>
                        <a:rPr lang="en-IN" sz="2000" b="0" i="0" u="none" strike="noStrike" dirty="0">
                          <a:solidFill>
                            <a:srgbClr val="000000"/>
                          </a:solidFill>
                          <a:latin typeface="Calibri"/>
                        </a:rPr>
                        <a:t>38074.94</a:t>
                      </a:r>
                    </a:p>
                  </a:txBody>
                  <a:tcPr marL="0" marR="0" marT="0" marB="0" anchor="b"/>
                </a:tc>
                <a:tc>
                  <a:txBody>
                    <a:bodyPr/>
                    <a:lstStyle/>
                    <a:p>
                      <a:pPr algn="ctr" fontAlgn="b"/>
                      <a:r>
                        <a:rPr lang="en-IN" sz="2000" b="0" i="0" u="none" strike="noStrike">
                          <a:solidFill>
                            <a:srgbClr val="000000"/>
                          </a:solidFill>
                          <a:latin typeface="Calibri"/>
                        </a:rPr>
                        <a:t>52.3</a:t>
                      </a:r>
                    </a:p>
                  </a:txBody>
                  <a:tcPr marL="0" marR="0" marT="0" marB="0" anchor="b"/>
                </a:tc>
              </a:tr>
              <a:tr h="375920">
                <a:tc>
                  <a:txBody>
                    <a:bodyPr/>
                    <a:lstStyle/>
                    <a:p>
                      <a:pPr algn="ctr" fontAlgn="b"/>
                      <a:r>
                        <a:rPr lang="en-IN" sz="2000" b="0" i="0" u="none" strike="noStrike" dirty="0">
                          <a:solidFill>
                            <a:srgbClr val="000000"/>
                          </a:solidFill>
                          <a:latin typeface="Calibri"/>
                        </a:rPr>
                        <a:t>2008</a:t>
                      </a:r>
                    </a:p>
                  </a:txBody>
                  <a:tcPr marL="0" marR="0" marT="0" marB="0" anchor="b"/>
                </a:tc>
                <a:tc>
                  <a:txBody>
                    <a:bodyPr/>
                    <a:lstStyle/>
                    <a:p>
                      <a:pPr algn="ctr" fontAlgn="b"/>
                      <a:r>
                        <a:rPr lang="en-IN" sz="2000" b="0" i="0" u="none" strike="noStrike">
                          <a:solidFill>
                            <a:srgbClr val="000000"/>
                          </a:solidFill>
                          <a:latin typeface="Calibri"/>
                        </a:rPr>
                        <a:t>736.10</a:t>
                      </a:r>
                    </a:p>
                  </a:txBody>
                  <a:tcPr marL="0" marR="0" marT="0" marB="0" anchor="b"/>
                </a:tc>
                <a:tc>
                  <a:txBody>
                    <a:bodyPr/>
                    <a:lstStyle/>
                    <a:p>
                      <a:pPr algn="ctr" fontAlgn="b"/>
                      <a:r>
                        <a:rPr lang="en-IN" sz="2000" b="0" i="0" u="none" strike="noStrike" dirty="0">
                          <a:solidFill>
                            <a:srgbClr val="000000"/>
                          </a:solidFill>
                          <a:latin typeface="Calibri"/>
                        </a:rPr>
                        <a:t>36665.07</a:t>
                      </a:r>
                    </a:p>
                  </a:txBody>
                  <a:tcPr marL="0" marR="0" marT="0" marB="0" anchor="b"/>
                </a:tc>
                <a:tc>
                  <a:txBody>
                    <a:bodyPr/>
                    <a:lstStyle/>
                    <a:p>
                      <a:pPr algn="ctr" fontAlgn="b"/>
                      <a:r>
                        <a:rPr lang="en-IN" sz="2000" b="0" i="0" u="none" strike="noStrike">
                          <a:solidFill>
                            <a:srgbClr val="000000"/>
                          </a:solidFill>
                          <a:latin typeface="Calibri"/>
                        </a:rPr>
                        <a:t>49.8</a:t>
                      </a:r>
                    </a:p>
                  </a:txBody>
                  <a:tcPr marL="0" marR="0" marT="0" marB="0" anchor="b"/>
                </a:tc>
              </a:tr>
              <a:tr h="375920">
                <a:tc>
                  <a:txBody>
                    <a:bodyPr/>
                    <a:lstStyle/>
                    <a:p>
                      <a:pPr algn="ctr" fontAlgn="b"/>
                      <a:r>
                        <a:rPr lang="en-IN" sz="2000" b="0" i="0" u="none" strike="noStrike" dirty="0">
                          <a:solidFill>
                            <a:srgbClr val="000000"/>
                          </a:solidFill>
                          <a:latin typeface="Calibri"/>
                        </a:rPr>
                        <a:t>2009</a:t>
                      </a:r>
                    </a:p>
                  </a:txBody>
                  <a:tcPr marL="0" marR="0" marT="0" marB="0" anchor="b"/>
                </a:tc>
                <a:tc>
                  <a:txBody>
                    <a:bodyPr/>
                    <a:lstStyle/>
                    <a:p>
                      <a:pPr algn="ctr" fontAlgn="b"/>
                      <a:r>
                        <a:rPr lang="en-IN" sz="2000" b="0" i="0" u="none" strike="noStrike">
                          <a:solidFill>
                            <a:srgbClr val="000000"/>
                          </a:solidFill>
                          <a:latin typeface="Calibri"/>
                        </a:rPr>
                        <a:t>809.71</a:t>
                      </a:r>
                    </a:p>
                  </a:txBody>
                  <a:tcPr marL="0" marR="0" marT="0" marB="0" anchor="b"/>
                </a:tc>
                <a:tc>
                  <a:txBody>
                    <a:bodyPr/>
                    <a:lstStyle/>
                    <a:p>
                      <a:pPr algn="ctr" fontAlgn="b"/>
                      <a:r>
                        <a:rPr lang="en-IN" sz="2000" b="0" i="0" u="none" strike="noStrike" dirty="0">
                          <a:solidFill>
                            <a:srgbClr val="000000"/>
                          </a:solidFill>
                          <a:latin typeface="Calibri"/>
                        </a:rPr>
                        <a:t>36052.55</a:t>
                      </a:r>
                    </a:p>
                  </a:txBody>
                  <a:tcPr marL="0" marR="0" marT="0" marB="0" anchor="b"/>
                </a:tc>
                <a:tc>
                  <a:txBody>
                    <a:bodyPr/>
                    <a:lstStyle/>
                    <a:p>
                      <a:pPr algn="ctr" fontAlgn="b"/>
                      <a:r>
                        <a:rPr lang="en-IN" sz="2000" b="0" i="0" u="none" strike="noStrike">
                          <a:solidFill>
                            <a:srgbClr val="000000"/>
                          </a:solidFill>
                          <a:latin typeface="Calibri"/>
                        </a:rPr>
                        <a:t>44.5</a:t>
                      </a:r>
                    </a:p>
                  </a:txBody>
                  <a:tcPr marL="0" marR="0" marT="0" marB="0" anchor="b"/>
                </a:tc>
              </a:tr>
              <a:tr h="375920">
                <a:tc>
                  <a:txBody>
                    <a:bodyPr/>
                    <a:lstStyle/>
                    <a:p>
                      <a:pPr algn="ctr" fontAlgn="b"/>
                      <a:r>
                        <a:rPr lang="en-IN" sz="2000" b="0" i="0" u="none" strike="noStrike" dirty="0">
                          <a:solidFill>
                            <a:srgbClr val="000000"/>
                          </a:solidFill>
                          <a:latin typeface="Calibri"/>
                        </a:rPr>
                        <a:t>2010</a:t>
                      </a:r>
                    </a:p>
                  </a:txBody>
                  <a:tcPr marL="0" marR="0" marT="0" marB="0" anchor="b"/>
                </a:tc>
                <a:tc>
                  <a:txBody>
                    <a:bodyPr/>
                    <a:lstStyle/>
                    <a:p>
                      <a:pPr algn="ctr" fontAlgn="b"/>
                      <a:r>
                        <a:rPr lang="en-IN" sz="2000" b="0" i="0" u="none" strike="noStrike">
                          <a:solidFill>
                            <a:srgbClr val="000000"/>
                          </a:solidFill>
                          <a:latin typeface="Calibri"/>
                        </a:rPr>
                        <a:t>870.62</a:t>
                      </a:r>
                    </a:p>
                  </a:txBody>
                  <a:tcPr marL="0" marR="0" marT="0" marB="0" anchor="b"/>
                </a:tc>
                <a:tc>
                  <a:txBody>
                    <a:bodyPr/>
                    <a:lstStyle/>
                    <a:p>
                      <a:pPr algn="ctr" fontAlgn="b"/>
                      <a:r>
                        <a:rPr lang="en-IN" sz="2000" b="0" i="0" u="none" strike="noStrike" dirty="0">
                          <a:solidFill>
                            <a:srgbClr val="000000"/>
                          </a:solidFill>
                          <a:latin typeface="Calibri"/>
                        </a:rPr>
                        <a:t>36934.62</a:t>
                      </a:r>
                    </a:p>
                  </a:txBody>
                  <a:tcPr marL="0" marR="0" marT="0" marB="0" anchor="b"/>
                </a:tc>
                <a:tc>
                  <a:txBody>
                    <a:bodyPr/>
                    <a:lstStyle/>
                    <a:p>
                      <a:pPr algn="ctr" fontAlgn="b"/>
                      <a:r>
                        <a:rPr lang="en-IN" sz="2000" b="0" i="0" u="none" strike="noStrike">
                          <a:solidFill>
                            <a:srgbClr val="000000"/>
                          </a:solidFill>
                          <a:latin typeface="Calibri"/>
                        </a:rPr>
                        <a:t>42.4</a:t>
                      </a:r>
                    </a:p>
                  </a:txBody>
                  <a:tcPr marL="0" marR="0" marT="0" marB="0" anchor="b"/>
                </a:tc>
              </a:tr>
              <a:tr h="375920">
                <a:tc>
                  <a:txBody>
                    <a:bodyPr/>
                    <a:lstStyle/>
                    <a:p>
                      <a:pPr algn="ctr" fontAlgn="b"/>
                      <a:r>
                        <a:rPr lang="en-IN" sz="2000" b="0" i="0" u="none" strike="noStrike" dirty="0">
                          <a:solidFill>
                            <a:srgbClr val="000000"/>
                          </a:solidFill>
                          <a:latin typeface="Calibri"/>
                        </a:rPr>
                        <a:t>2011</a:t>
                      </a:r>
                    </a:p>
                  </a:txBody>
                  <a:tcPr marL="0" marR="0" marT="0" marB="0" anchor="b"/>
                </a:tc>
                <a:tc>
                  <a:txBody>
                    <a:bodyPr/>
                    <a:lstStyle/>
                    <a:p>
                      <a:pPr algn="ctr" fontAlgn="b"/>
                      <a:r>
                        <a:rPr lang="en-IN" sz="2000" b="0" i="0" u="none" strike="noStrike">
                          <a:solidFill>
                            <a:srgbClr val="000000"/>
                          </a:solidFill>
                          <a:latin typeface="Calibri"/>
                        </a:rPr>
                        <a:t>914.58</a:t>
                      </a:r>
                    </a:p>
                  </a:txBody>
                  <a:tcPr marL="0" marR="0" marT="0" marB="0" anchor="b"/>
                </a:tc>
                <a:tc>
                  <a:txBody>
                    <a:bodyPr/>
                    <a:lstStyle/>
                    <a:p>
                      <a:pPr algn="ctr" fontAlgn="b"/>
                      <a:r>
                        <a:rPr lang="en-IN" sz="2000" b="0" i="0" u="none" strike="noStrike" dirty="0">
                          <a:solidFill>
                            <a:srgbClr val="000000"/>
                          </a:solidFill>
                          <a:latin typeface="Calibri"/>
                        </a:rPr>
                        <a:t>37402.22</a:t>
                      </a:r>
                    </a:p>
                  </a:txBody>
                  <a:tcPr marL="0" marR="0" marT="0" marB="0" anchor="b"/>
                </a:tc>
                <a:tc>
                  <a:txBody>
                    <a:bodyPr/>
                    <a:lstStyle/>
                    <a:p>
                      <a:pPr algn="ctr" fontAlgn="b"/>
                      <a:r>
                        <a:rPr lang="en-IN" sz="2000" b="0" i="0" u="none" strike="noStrike">
                          <a:solidFill>
                            <a:srgbClr val="000000"/>
                          </a:solidFill>
                          <a:latin typeface="Calibri"/>
                        </a:rPr>
                        <a:t>40.9</a:t>
                      </a:r>
                    </a:p>
                  </a:txBody>
                  <a:tcPr marL="0" marR="0" marT="0" marB="0" anchor="b"/>
                </a:tc>
              </a:tr>
              <a:tr h="375920">
                <a:tc>
                  <a:txBody>
                    <a:bodyPr/>
                    <a:lstStyle/>
                    <a:p>
                      <a:pPr algn="ctr" fontAlgn="b"/>
                      <a:r>
                        <a:rPr lang="en-IN" sz="2000" b="0" i="0" u="none" strike="noStrike" dirty="0">
                          <a:solidFill>
                            <a:srgbClr val="000000"/>
                          </a:solidFill>
                          <a:latin typeface="Calibri"/>
                        </a:rPr>
                        <a:t>2012</a:t>
                      </a:r>
                    </a:p>
                  </a:txBody>
                  <a:tcPr marL="0" marR="0" marT="0" marB="0" anchor="b"/>
                </a:tc>
                <a:tc>
                  <a:txBody>
                    <a:bodyPr/>
                    <a:lstStyle/>
                    <a:p>
                      <a:pPr algn="ctr" fontAlgn="b"/>
                      <a:r>
                        <a:rPr lang="en-IN" sz="2000" b="0" i="0" u="none" strike="noStrike">
                          <a:solidFill>
                            <a:srgbClr val="000000"/>
                          </a:solidFill>
                          <a:latin typeface="Calibri"/>
                        </a:rPr>
                        <a:t>953.71</a:t>
                      </a:r>
                    </a:p>
                  </a:txBody>
                  <a:tcPr marL="0" marR="0" marT="0" marB="0" anchor="b"/>
                </a:tc>
                <a:tc>
                  <a:txBody>
                    <a:bodyPr/>
                    <a:lstStyle/>
                    <a:p>
                      <a:pPr algn="ctr" fontAlgn="b"/>
                      <a:r>
                        <a:rPr lang="en-IN" sz="2000" b="0" i="0" u="none" strike="noStrike" dirty="0">
                          <a:solidFill>
                            <a:srgbClr val="000000"/>
                          </a:solidFill>
                          <a:latin typeface="Calibri"/>
                        </a:rPr>
                        <a:t>38489.88</a:t>
                      </a:r>
                    </a:p>
                  </a:txBody>
                  <a:tcPr marL="0" marR="0" marT="0" marB="0" anchor="b"/>
                </a:tc>
                <a:tc>
                  <a:txBody>
                    <a:bodyPr/>
                    <a:lstStyle/>
                    <a:p>
                      <a:pPr algn="ctr" fontAlgn="b"/>
                      <a:r>
                        <a:rPr lang="en-IN" sz="2000" b="0" i="0" u="none" strike="noStrike" dirty="0">
                          <a:solidFill>
                            <a:srgbClr val="000000"/>
                          </a:solidFill>
                          <a:latin typeface="Calibri"/>
                        </a:rPr>
                        <a:t>40.4</a:t>
                      </a:r>
                    </a:p>
                  </a:txBody>
                  <a:tcPr marL="0" marR="0" marT="0" marB="0" anchor="b"/>
                </a:tc>
              </a:tr>
              <a:tr h="375920">
                <a:tc>
                  <a:txBody>
                    <a:bodyPr/>
                    <a:lstStyle/>
                    <a:p>
                      <a:pPr algn="ctr" fontAlgn="b"/>
                      <a:r>
                        <a:rPr lang="en-IN" sz="2000" b="0" i="0" u="none" strike="noStrike" dirty="0">
                          <a:solidFill>
                            <a:srgbClr val="000000"/>
                          </a:solidFill>
                          <a:latin typeface="Calibri"/>
                        </a:rPr>
                        <a:t>2013</a:t>
                      </a:r>
                    </a:p>
                  </a:txBody>
                  <a:tcPr marL="0" marR="0" marT="0" marB="0" anchor="b"/>
                </a:tc>
                <a:tc>
                  <a:txBody>
                    <a:bodyPr/>
                    <a:lstStyle/>
                    <a:p>
                      <a:pPr algn="ctr" fontAlgn="b"/>
                      <a:r>
                        <a:rPr lang="en-IN" sz="2000" b="0" i="0" u="none" strike="noStrike">
                          <a:solidFill>
                            <a:srgbClr val="000000"/>
                          </a:solidFill>
                          <a:latin typeface="Calibri"/>
                        </a:rPr>
                        <a:t>999.23</a:t>
                      </a:r>
                    </a:p>
                  </a:txBody>
                  <a:tcPr marL="0" marR="0" marT="0" marB="0" anchor="b"/>
                </a:tc>
                <a:tc>
                  <a:txBody>
                    <a:bodyPr/>
                    <a:lstStyle/>
                    <a:p>
                      <a:pPr algn="ctr" fontAlgn="b"/>
                      <a:r>
                        <a:rPr lang="en-IN" sz="2000" b="0" i="0" u="none" strike="noStrike" dirty="0">
                          <a:solidFill>
                            <a:srgbClr val="000000"/>
                          </a:solidFill>
                          <a:latin typeface="Calibri"/>
                        </a:rPr>
                        <a:t>39114.39</a:t>
                      </a:r>
                    </a:p>
                  </a:txBody>
                  <a:tcPr marL="0" marR="0" marT="0" marB="0" anchor="b"/>
                </a:tc>
                <a:tc>
                  <a:txBody>
                    <a:bodyPr/>
                    <a:lstStyle/>
                    <a:p>
                      <a:pPr algn="ctr" fontAlgn="b"/>
                      <a:r>
                        <a:rPr lang="en-IN" sz="2000" b="0" i="0" u="none" strike="noStrike" dirty="0">
                          <a:solidFill>
                            <a:srgbClr val="000000"/>
                          </a:solidFill>
                          <a:latin typeface="Calibri"/>
                        </a:rPr>
                        <a:t>39.1</a:t>
                      </a:r>
                    </a:p>
                  </a:txBody>
                  <a:tcPr marL="0" marR="0" marT="0" marB="0" anchor="b"/>
                </a:tc>
              </a:tr>
            </a:tbl>
          </a:graphicData>
        </a:graphic>
      </p:graphicFrame>
      <p:sp>
        <p:nvSpPr>
          <p:cNvPr id="25602" name="Slide Number Placeholder 3"/>
          <p:cNvSpPr>
            <a:spLocks noGrp="1"/>
          </p:cNvSpPr>
          <p:nvPr>
            <p:ph type="sldNum" sz="quarter" idx="12"/>
          </p:nvPr>
        </p:nvSpPr>
        <p:spPr>
          <a:noFill/>
        </p:spPr>
        <p:txBody>
          <a:bodyPr/>
          <a:lstStyle/>
          <a:p>
            <a:fld id="{AC329FD6-BDFC-49CE-A82F-5BEE408A549B}"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A94BD5-1C80-4014-93EC-26C8E6AF31B1}" type="slidenum">
              <a:rPr lang="en-US" smtClean="0"/>
              <a:pPr/>
              <a:t>24</a:t>
            </a:fld>
            <a:endParaRPr lang="en-US"/>
          </a:p>
        </p:txBody>
      </p:sp>
      <p:graphicFrame>
        <p:nvGraphicFramePr>
          <p:cNvPr id="5" name="Content Placeholder 4"/>
          <p:cNvGraphicFramePr>
            <a:graphicFrameLocks noGrp="1"/>
          </p:cNvGraphicFramePr>
          <p:nvPr>
            <p:ph idx="1"/>
          </p:nvPr>
        </p:nvGraphicFramePr>
        <p:xfrm>
          <a:off x="304800" y="381000"/>
          <a:ext cx="8839200" cy="6477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1447800"/>
            <a:ext cx="8378825" cy="4773613"/>
          </a:xfrm>
        </p:spPr>
        <p:txBody>
          <a:bodyPr/>
          <a:lstStyle/>
          <a:p>
            <a:pPr eaLnBrk="1" hangingPunct="1">
              <a:spcBef>
                <a:spcPct val="40000"/>
              </a:spcBef>
            </a:pPr>
            <a:r>
              <a:rPr lang="en-US" sz="4000" b="1" smtClean="0">
                <a:solidFill>
                  <a:srgbClr val="00B0F0"/>
                </a:solidFill>
              </a:rPr>
              <a:t>Inflation</a:t>
            </a:r>
            <a:r>
              <a:rPr lang="en-US" sz="4000" smtClean="0"/>
              <a:t>:  increases in the </a:t>
            </a:r>
            <a:r>
              <a:rPr lang="en-US" sz="4000" b="1" u="sng" smtClean="0">
                <a:solidFill>
                  <a:srgbClr val="00B0F0"/>
                </a:solidFill>
              </a:rPr>
              <a:t>general</a:t>
            </a:r>
            <a:r>
              <a:rPr lang="en-US" sz="4000" smtClean="0"/>
              <a:t> level of prices.  </a:t>
            </a:r>
          </a:p>
          <a:p>
            <a:pPr eaLnBrk="1" hangingPunct="1">
              <a:spcBef>
                <a:spcPct val="40000"/>
              </a:spcBef>
            </a:pPr>
            <a:r>
              <a:rPr lang="en-US" sz="4000" smtClean="0"/>
              <a:t>In the long run, inflation is almost always caused by excessive growth in the quantity of money in relation to growth in production of goods and services, the greater is the inflation rate.    </a:t>
            </a:r>
          </a:p>
        </p:txBody>
      </p:sp>
      <p:sp>
        <p:nvSpPr>
          <p:cNvPr id="109572" name="Text Box 4"/>
          <p:cNvSpPr txBox="1">
            <a:spLocks noChangeArrowheads="1"/>
          </p:cNvSpPr>
          <p:nvPr/>
        </p:nvSpPr>
        <p:spPr bwMode="auto">
          <a:xfrm>
            <a:off x="0" y="304800"/>
            <a:ext cx="8621713"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#9:  Prices rise when the government prints too much money.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0" y="1600200"/>
            <a:ext cx="9144000" cy="5257800"/>
          </a:xfrm>
        </p:spPr>
        <p:txBody>
          <a:bodyPr/>
          <a:lstStyle/>
          <a:p>
            <a:pPr eaLnBrk="1" hangingPunct="1"/>
            <a:r>
              <a:rPr lang="en-US" sz="3600" smtClean="0"/>
              <a:t>In the short-run (1 – 2 years), many economic policies push inflation and unemployment in opposite directions.  </a:t>
            </a:r>
          </a:p>
          <a:p>
            <a:pPr eaLnBrk="1" hangingPunct="1"/>
            <a:endParaRPr lang="en-US" sz="3600" smtClean="0"/>
          </a:p>
          <a:p>
            <a:pPr eaLnBrk="1" hangingPunct="1"/>
            <a:r>
              <a:rPr lang="en-US" sz="3600" smtClean="0"/>
              <a:t>Other factors can make this tradeoff more or less favorable, but the tradeoff is present.  </a:t>
            </a:r>
          </a:p>
        </p:txBody>
      </p:sp>
      <p:sp>
        <p:nvSpPr>
          <p:cNvPr id="111620" name="Text Box 4"/>
          <p:cNvSpPr txBox="1">
            <a:spLocks noChangeArrowheads="1"/>
          </p:cNvSpPr>
          <p:nvPr/>
        </p:nvSpPr>
        <p:spPr bwMode="auto">
          <a:xfrm>
            <a:off x="0" y="381000"/>
            <a:ext cx="9144000" cy="110807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50000"/>
                  </a:schemeClr>
                </a:solidFill>
              </a:rPr>
              <a:t>Principle #10:  Society faces a short-run tradeoff between inflation and unemployment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9600" y="0"/>
            <a:ext cx="7772400" cy="762000"/>
          </a:xfrm>
        </p:spPr>
        <p:txBody>
          <a:bodyPr/>
          <a:lstStyle/>
          <a:p>
            <a:r>
              <a:rPr lang="en-IN" b="1" smtClean="0"/>
              <a:t>Definitions of Economics</a:t>
            </a:r>
            <a:endParaRPr lang="en-IN" smtClean="0"/>
          </a:p>
        </p:txBody>
      </p:sp>
      <p:sp>
        <p:nvSpPr>
          <p:cNvPr id="28675" name="Content Placeholder 2"/>
          <p:cNvSpPr>
            <a:spLocks noGrp="1"/>
          </p:cNvSpPr>
          <p:nvPr>
            <p:ph idx="1"/>
          </p:nvPr>
        </p:nvSpPr>
        <p:spPr>
          <a:xfrm>
            <a:off x="0" y="685800"/>
            <a:ext cx="9144000" cy="6172200"/>
          </a:xfrm>
        </p:spPr>
        <p:txBody>
          <a:bodyPr/>
          <a:lstStyle/>
          <a:p>
            <a:r>
              <a:rPr lang="en-IN" sz="2800" dirty="0" smtClean="0"/>
              <a:t>The earlier term for 'economics' was </a:t>
            </a:r>
            <a:r>
              <a:rPr lang="en-IN" sz="2800" u="sng" dirty="0" smtClean="0"/>
              <a:t>political economy</a:t>
            </a:r>
            <a:r>
              <a:rPr lang="en-IN" sz="2800" dirty="0" smtClean="0"/>
              <a:t>.</a:t>
            </a:r>
          </a:p>
          <a:p>
            <a:r>
              <a:rPr lang="en-IN" sz="2800" dirty="0" smtClean="0"/>
              <a:t>Adam Smith: An Inquiry into the Nature and Causes of the Wealth of Nations</a:t>
            </a:r>
          </a:p>
          <a:p>
            <a:r>
              <a:rPr lang="en-IN" sz="2800" dirty="0" smtClean="0"/>
              <a:t>Alfred Marshall:  a study of mankind in the ordinary business of life</a:t>
            </a:r>
          </a:p>
          <a:p>
            <a:r>
              <a:rPr lang="en-IN" sz="2800" dirty="0" smtClean="0"/>
              <a:t>Lionel Robbins: a science which studies human behaviour as a relationship between ends and scarce means which have alternative uses. (unlimited wants and scarce resources</a:t>
            </a:r>
            <a:r>
              <a:rPr lang="en-IN" sz="2800" dirty="0" smtClean="0"/>
              <a:t>)</a:t>
            </a:r>
          </a:p>
          <a:p>
            <a:r>
              <a:rPr lang="en-US" sz="2800" dirty="0" smtClean="0"/>
              <a:t>Economics is the study of how societies use their scare resources to produce valuable (economic) good and distribute them among different consumers.</a:t>
            </a:r>
          </a:p>
          <a:p>
            <a:endParaRPr lang="en-IN" dirty="0" smtClean="0"/>
          </a:p>
        </p:txBody>
      </p:sp>
      <p:sp>
        <p:nvSpPr>
          <p:cNvPr id="28676" name="Slide Number Placeholder 3"/>
          <p:cNvSpPr>
            <a:spLocks noGrp="1"/>
          </p:cNvSpPr>
          <p:nvPr>
            <p:ph type="sldNum" sz="quarter" idx="12"/>
          </p:nvPr>
        </p:nvSpPr>
        <p:spPr>
          <a:noFill/>
        </p:spPr>
        <p:txBody>
          <a:bodyPr/>
          <a:lstStyle/>
          <a:p>
            <a:fld id="{3D4850E8-2074-4368-A35C-6B1DA8772B75}"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01D2B-6797-48E9-8C47-6721248B9C21}" type="slidenum">
              <a:rPr lang="en-US"/>
              <a:pPr/>
              <a:t>28</a:t>
            </a:fld>
            <a:endParaRPr lang="en-US"/>
          </a:p>
        </p:txBody>
      </p:sp>
      <p:sp>
        <p:nvSpPr>
          <p:cNvPr id="126978" name="Rectangle 2"/>
          <p:cNvSpPr>
            <a:spLocks noGrp="1" noChangeArrowheads="1"/>
          </p:cNvSpPr>
          <p:nvPr>
            <p:ph type="title"/>
          </p:nvPr>
        </p:nvSpPr>
        <p:spPr/>
        <p:txBody>
          <a:bodyPr/>
          <a:lstStyle/>
          <a:p>
            <a:r>
              <a:rPr lang="en-US" sz="4000" b="1"/>
              <a:t>Chapter 1: Fundamentals of Economics</a:t>
            </a:r>
          </a:p>
        </p:txBody>
      </p:sp>
      <p:sp>
        <p:nvSpPr>
          <p:cNvPr id="126979" name="Rectangle 3"/>
          <p:cNvSpPr>
            <a:spLocks noGrp="1" noChangeArrowheads="1"/>
          </p:cNvSpPr>
          <p:nvPr>
            <p:ph type="body" idx="1"/>
          </p:nvPr>
        </p:nvSpPr>
        <p:spPr>
          <a:xfrm>
            <a:off x="0" y="1981200"/>
            <a:ext cx="9144000" cy="4876800"/>
          </a:xfrm>
        </p:spPr>
        <p:txBody>
          <a:bodyPr/>
          <a:lstStyle/>
          <a:p>
            <a:pPr marL="660400" indent="-660400">
              <a:buFontTx/>
              <a:buAutoNum type="romanLcParenR"/>
            </a:pPr>
            <a:r>
              <a:rPr lang="en-US"/>
              <a:t>Introduction</a:t>
            </a:r>
          </a:p>
          <a:p>
            <a:pPr marL="660400" indent="-660400">
              <a:buFontTx/>
              <a:buAutoNum type="romanLcParenR"/>
            </a:pPr>
            <a:endParaRPr lang="en-US"/>
          </a:p>
          <a:p>
            <a:pPr marL="660400" indent="-660400">
              <a:buFontTx/>
              <a:buAutoNum type="romanLcParenR"/>
            </a:pPr>
            <a:r>
              <a:rPr lang="en-US"/>
              <a:t>The three problems of economic organization</a:t>
            </a:r>
          </a:p>
          <a:p>
            <a:pPr marL="660400" indent="-660400">
              <a:buFontTx/>
              <a:buAutoNum type="romanLcParenR"/>
            </a:pPr>
            <a:endParaRPr lang="en-US"/>
          </a:p>
          <a:p>
            <a:pPr marL="660400" indent="-660400">
              <a:buFontTx/>
              <a:buAutoNum type="romanLcParenR"/>
            </a:pPr>
            <a:r>
              <a:rPr lang="en-US"/>
              <a:t>Society’s technological possibilities</a:t>
            </a:r>
          </a:p>
          <a:p>
            <a:pPr marL="660400" indent="-660400">
              <a:buFontTx/>
              <a:buAutoNum type="romanLcParen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253D7C7-37C8-44F4-BA33-56B4A1C72F7A}" type="slidenum">
              <a:rPr lang="en-US"/>
              <a:pPr/>
              <a:t>29</a:t>
            </a:fld>
            <a:endParaRPr lang="en-US"/>
          </a:p>
        </p:txBody>
      </p:sp>
      <p:sp>
        <p:nvSpPr>
          <p:cNvPr id="128002" name="Rectangle 2"/>
          <p:cNvSpPr>
            <a:spLocks noGrp="1" noChangeArrowheads="1"/>
          </p:cNvSpPr>
          <p:nvPr>
            <p:ph type="title"/>
          </p:nvPr>
        </p:nvSpPr>
        <p:spPr/>
        <p:txBody>
          <a:bodyPr/>
          <a:lstStyle/>
          <a:p>
            <a:r>
              <a:rPr lang="en-US"/>
              <a:t>i) Introduction</a:t>
            </a:r>
          </a:p>
        </p:txBody>
      </p:sp>
      <p:sp>
        <p:nvSpPr>
          <p:cNvPr id="128003" name="Rectangle 3"/>
          <p:cNvSpPr>
            <a:spLocks noGrp="1" noChangeArrowheads="1"/>
          </p:cNvSpPr>
          <p:nvPr>
            <p:ph type="body" idx="1"/>
          </p:nvPr>
        </p:nvSpPr>
        <p:spPr>
          <a:xfrm>
            <a:off x="0" y="1981200"/>
            <a:ext cx="8458200" cy="4114800"/>
          </a:xfrm>
        </p:spPr>
        <p:txBody>
          <a:bodyPr/>
          <a:lstStyle/>
          <a:p>
            <a:r>
              <a:rPr lang="en-US"/>
              <a:t>Why study economics</a:t>
            </a:r>
          </a:p>
          <a:p>
            <a:r>
              <a:rPr lang="en-US"/>
              <a:t>Definition of economics</a:t>
            </a:r>
          </a:p>
          <a:p>
            <a:r>
              <a:rPr lang="en-US"/>
              <a:t>Two central ideas in definition of economics</a:t>
            </a:r>
          </a:p>
          <a:p>
            <a:r>
              <a:rPr lang="en-US"/>
              <a:t>Major branches of economics</a:t>
            </a:r>
          </a:p>
          <a:p>
            <a:r>
              <a:rPr lang="en-US"/>
              <a:t>The logic of economics</a:t>
            </a:r>
          </a:p>
          <a:p>
            <a:r>
              <a:rPr lang="en-US"/>
              <a:t>Objectives of economics and how to achieve the same</a:t>
            </a:r>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609600"/>
            <a:ext cx="9144000" cy="1143000"/>
          </a:xfrm>
        </p:spPr>
        <p:txBody>
          <a:bodyPr/>
          <a:lstStyle/>
          <a:p>
            <a:pPr eaLnBrk="1" hangingPunct="1"/>
            <a:r>
              <a:rPr lang="en-US" smtClean="0"/>
              <a:t>A: The principles of decision making </a:t>
            </a:r>
            <a:br>
              <a:rPr lang="en-US" smtClean="0"/>
            </a:br>
            <a:endParaRPr lang="en-US" smtClean="0"/>
          </a:p>
        </p:txBody>
      </p:sp>
      <p:sp>
        <p:nvSpPr>
          <p:cNvPr id="5123" name="Content Placeholder 2"/>
          <p:cNvSpPr>
            <a:spLocks noGrp="1"/>
          </p:cNvSpPr>
          <p:nvPr>
            <p:ph idx="1"/>
          </p:nvPr>
        </p:nvSpPr>
        <p:spPr>
          <a:xfrm>
            <a:off x="0" y="1295400"/>
            <a:ext cx="9144000" cy="5334000"/>
          </a:xfrm>
        </p:spPr>
        <p:txBody>
          <a:bodyPr/>
          <a:lstStyle/>
          <a:p>
            <a:pPr marL="971550" lvl="1" indent="-514350" eaLnBrk="1" hangingPunct="1">
              <a:spcBef>
                <a:spcPct val="40000"/>
              </a:spcBef>
              <a:buClr>
                <a:srgbClr val="FF9900"/>
              </a:buClr>
              <a:buFont typeface="Times New Roman" pitchFamily="18" charset="0"/>
              <a:buAutoNum type="arabicPeriod"/>
            </a:pPr>
            <a:r>
              <a:rPr lang="en-US" sz="4000" smtClean="0"/>
              <a:t>People face tradeoffs.</a:t>
            </a:r>
          </a:p>
          <a:p>
            <a:pPr marL="971550" lvl="1" indent="-514350" eaLnBrk="1" hangingPunct="1">
              <a:spcBef>
                <a:spcPct val="40000"/>
              </a:spcBef>
              <a:buClr>
                <a:srgbClr val="FF9900"/>
              </a:buClr>
              <a:buFont typeface="Times New Roman" pitchFamily="18" charset="0"/>
              <a:buAutoNum type="arabicPeriod"/>
            </a:pPr>
            <a:r>
              <a:rPr lang="en-US" sz="4000" smtClean="0"/>
              <a:t>The cost of any action is measured in terms of foregone opportunities. </a:t>
            </a:r>
          </a:p>
          <a:p>
            <a:pPr marL="971550" lvl="1" indent="-514350" eaLnBrk="1" hangingPunct="1">
              <a:spcBef>
                <a:spcPct val="40000"/>
              </a:spcBef>
              <a:buClr>
                <a:srgbClr val="FF9900"/>
              </a:buClr>
              <a:buFont typeface="Times New Roman" pitchFamily="18" charset="0"/>
              <a:buAutoNum type="arabicPeriod"/>
            </a:pPr>
            <a:r>
              <a:rPr lang="en-US" sz="4000" smtClean="0"/>
              <a:t>Rational people make decisions by comparing marginal costs and marginal benefits.</a:t>
            </a:r>
          </a:p>
          <a:p>
            <a:pPr marL="971550" lvl="1" indent="-514350" eaLnBrk="1" hangingPunct="1">
              <a:spcBef>
                <a:spcPct val="40000"/>
              </a:spcBef>
              <a:buClr>
                <a:srgbClr val="FF9900"/>
              </a:buClr>
              <a:buFont typeface="Times New Roman" pitchFamily="18" charset="0"/>
              <a:buAutoNum type="arabicPeriod"/>
            </a:pPr>
            <a:r>
              <a:rPr lang="en-US" sz="4000" smtClean="0"/>
              <a:t>People respond to incentives. </a:t>
            </a:r>
          </a:p>
          <a:p>
            <a:pPr eaLnBrk="1" hangingPunct="1"/>
            <a:endParaRPr lang="en-US" smtClean="0"/>
          </a:p>
        </p:txBody>
      </p:sp>
      <p:sp>
        <p:nvSpPr>
          <p:cNvPr id="5124" name="Slide Number Placeholder 3"/>
          <p:cNvSpPr>
            <a:spLocks noGrp="1"/>
          </p:cNvSpPr>
          <p:nvPr>
            <p:ph type="sldNum" sz="quarter" idx="12"/>
          </p:nvPr>
        </p:nvSpPr>
        <p:spPr>
          <a:noFill/>
        </p:spPr>
        <p:txBody>
          <a:bodyPr/>
          <a:lstStyle/>
          <a:p>
            <a:fld id="{52806FB4-5331-4FD3-8B1C-9819CB60BC75}" type="slidenum">
              <a:rPr lang="en-US" smtClean="0"/>
              <a:pPr/>
              <a:t>3</a:t>
            </a:fld>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2EFCC9C-BC7B-4037-A7C3-6DE267C3CCA6}" type="slidenum">
              <a:rPr lang="en-US"/>
              <a:pPr/>
              <a:t>30</a:t>
            </a:fld>
            <a:endParaRPr lang="en-US"/>
          </a:p>
        </p:txBody>
      </p:sp>
      <p:sp>
        <p:nvSpPr>
          <p:cNvPr id="116738" name="Rectangle 2"/>
          <p:cNvSpPr>
            <a:spLocks noGrp="1" noChangeArrowheads="1"/>
          </p:cNvSpPr>
          <p:nvPr>
            <p:ph type="title"/>
          </p:nvPr>
        </p:nvSpPr>
        <p:spPr>
          <a:xfrm>
            <a:off x="0" y="0"/>
            <a:ext cx="9144000" cy="1143000"/>
          </a:xfrm>
        </p:spPr>
        <p:txBody>
          <a:bodyPr/>
          <a:lstStyle/>
          <a:p>
            <a:r>
              <a:rPr lang="en-US" sz="4000"/>
              <a:t>Why study economics? </a:t>
            </a:r>
            <a:br>
              <a:rPr lang="en-US" sz="4000"/>
            </a:br>
            <a:endParaRPr lang="en-US" sz="4000"/>
          </a:p>
        </p:txBody>
      </p:sp>
      <p:sp>
        <p:nvSpPr>
          <p:cNvPr id="116739" name="Rectangle 3"/>
          <p:cNvSpPr>
            <a:spLocks noGrp="1" noChangeArrowheads="1"/>
          </p:cNvSpPr>
          <p:nvPr>
            <p:ph type="body" idx="1"/>
          </p:nvPr>
        </p:nvSpPr>
        <p:spPr>
          <a:xfrm>
            <a:off x="0" y="990600"/>
            <a:ext cx="9144000" cy="5867400"/>
          </a:xfrm>
        </p:spPr>
        <p:txBody>
          <a:bodyPr/>
          <a:lstStyle/>
          <a:p>
            <a:r>
              <a:rPr lang="en-US"/>
              <a:t>As an entrepreneur/ manager/ industrialist/ technocrat, you will be required to take decisions based on market reality (which inputs to use, what technology to use, what output to produce, from where to mobilize resources, where to sell, etc.). </a:t>
            </a:r>
          </a:p>
          <a:p>
            <a:r>
              <a:rPr lang="en-US"/>
              <a:t>Understanding of facts and taking decisions in day to day life. </a:t>
            </a:r>
          </a:p>
          <a:p>
            <a:r>
              <a:rPr lang="en-US"/>
              <a:t>Without the knowledge of economics, dice of life are loaded against you!-Samuelson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8DCF28-CD31-4512-9649-4EF3123DC965}" type="slidenum">
              <a:rPr lang="en-US"/>
              <a:pPr/>
              <a:t>31</a:t>
            </a:fld>
            <a:endParaRPr lang="en-US"/>
          </a:p>
        </p:txBody>
      </p:sp>
      <p:sp>
        <p:nvSpPr>
          <p:cNvPr id="117762" name="Rectangle 2"/>
          <p:cNvSpPr>
            <a:spLocks noGrp="1" noChangeArrowheads="1"/>
          </p:cNvSpPr>
          <p:nvPr>
            <p:ph type="title"/>
          </p:nvPr>
        </p:nvSpPr>
        <p:spPr/>
        <p:txBody>
          <a:bodyPr/>
          <a:lstStyle/>
          <a:p>
            <a:r>
              <a:rPr lang="en-US"/>
              <a:t>Definition of Economics:</a:t>
            </a:r>
          </a:p>
        </p:txBody>
      </p:sp>
      <p:sp>
        <p:nvSpPr>
          <p:cNvPr id="117763" name="Rectangle 3"/>
          <p:cNvSpPr>
            <a:spLocks noGrp="1" noChangeArrowheads="1"/>
          </p:cNvSpPr>
          <p:nvPr>
            <p:ph type="body" idx="1"/>
          </p:nvPr>
        </p:nvSpPr>
        <p:spPr/>
        <p:txBody>
          <a:bodyPr/>
          <a:lstStyle/>
          <a:p>
            <a:r>
              <a:rPr lang="en-US"/>
              <a:t>Economics is the study of how societies use their scare resources to produce valuable (economic) good and distribute them among different consumers.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365042-96E7-4793-8401-B87AD1BE4BF3}" type="slidenum">
              <a:rPr lang="en-US"/>
              <a:pPr/>
              <a:t>32</a:t>
            </a:fld>
            <a:endParaRPr lang="en-US"/>
          </a:p>
        </p:txBody>
      </p:sp>
      <p:sp>
        <p:nvSpPr>
          <p:cNvPr id="118786" name="Rectangle 2"/>
          <p:cNvSpPr>
            <a:spLocks noGrp="1" noChangeArrowheads="1"/>
          </p:cNvSpPr>
          <p:nvPr>
            <p:ph type="title"/>
          </p:nvPr>
        </p:nvSpPr>
        <p:spPr>
          <a:xfrm>
            <a:off x="0" y="0"/>
            <a:ext cx="9144000" cy="1295400"/>
          </a:xfrm>
        </p:spPr>
        <p:txBody>
          <a:bodyPr/>
          <a:lstStyle/>
          <a:p>
            <a:r>
              <a:rPr lang="en-US" sz="3600" u="sng"/>
              <a:t>Two central ideas in definition of economics:</a:t>
            </a:r>
          </a:p>
        </p:txBody>
      </p:sp>
      <p:sp>
        <p:nvSpPr>
          <p:cNvPr id="118787" name="Rectangle 3"/>
          <p:cNvSpPr>
            <a:spLocks noGrp="1" noChangeArrowheads="1"/>
          </p:cNvSpPr>
          <p:nvPr>
            <p:ph type="body" idx="1"/>
          </p:nvPr>
        </p:nvSpPr>
        <p:spPr>
          <a:xfrm>
            <a:off x="0" y="1295400"/>
            <a:ext cx="9144000" cy="5562600"/>
          </a:xfrm>
        </p:spPr>
        <p:txBody>
          <a:bodyPr/>
          <a:lstStyle/>
          <a:p>
            <a:r>
              <a:rPr lang="en-US" b="1" u="sng">
                <a:solidFill>
                  <a:srgbClr val="0066FF"/>
                </a:solidFill>
              </a:rPr>
              <a:t>Scarcity</a:t>
            </a:r>
            <a:r>
              <a:rPr lang="en-US"/>
              <a:t> of resources and unlimited desires. Economic problem arises because of scarcity</a:t>
            </a:r>
            <a:r>
              <a:rPr lang="en-US" u="sng"/>
              <a:t> </a:t>
            </a:r>
          </a:p>
          <a:p>
            <a:endParaRPr lang="en-US" u="sng"/>
          </a:p>
          <a:p>
            <a:r>
              <a:rPr lang="en-US" b="1" u="sng">
                <a:solidFill>
                  <a:srgbClr val="0066FF"/>
                </a:solidFill>
              </a:rPr>
              <a:t>Efficiency</a:t>
            </a:r>
            <a:r>
              <a:rPr lang="en-US"/>
              <a:t>: Hence, prioritization of wants becomes necessary and using resources in most efficient manner (production aspect) so that maximum satisfaction (consumption aspect) can be derived from them. Efficiency is reached in an economy when it cannot make anyone better off without making someone else worse off (Pareto optimum).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2CD138-477D-41DC-A58B-D625F175ECF4}" type="slidenum">
              <a:rPr lang="en-US"/>
              <a:pPr/>
              <a:t>33</a:t>
            </a:fld>
            <a:endParaRPr lang="en-US"/>
          </a:p>
        </p:txBody>
      </p:sp>
      <p:sp>
        <p:nvSpPr>
          <p:cNvPr id="148482" name="Rectangle 2"/>
          <p:cNvSpPr>
            <a:spLocks noGrp="1" noChangeArrowheads="1"/>
          </p:cNvSpPr>
          <p:nvPr>
            <p:ph type="title"/>
          </p:nvPr>
        </p:nvSpPr>
        <p:spPr>
          <a:xfrm>
            <a:off x="685800" y="0"/>
            <a:ext cx="7772400" cy="1143000"/>
          </a:xfrm>
        </p:spPr>
        <p:txBody>
          <a:bodyPr/>
          <a:lstStyle/>
          <a:p>
            <a:r>
              <a:rPr lang="en-US" sz="4000"/>
              <a:t>Efficiency: </a:t>
            </a:r>
            <a:br>
              <a:rPr lang="en-US" sz="4000"/>
            </a:br>
            <a:endParaRPr lang="en-US" sz="4000"/>
          </a:p>
        </p:txBody>
      </p:sp>
      <p:sp>
        <p:nvSpPr>
          <p:cNvPr id="148483" name="Rectangle 3"/>
          <p:cNvSpPr>
            <a:spLocks noGrp="1" noChangeArrowheads="1"/>
          </p:cNvSpPr>
          <p:nvPr>
            <p:ph type="body" idx="1"/>
          </p:nvPr>
        </p:nvSpPr>
        <p:spPr>
          <a:xfrm>
            <a:off x="0" y="1219200"/>
            <a:ext cx="9144000" cy="5638800"/>
          </a:xfrm>
        </p:spPr>
        <p:txBody>
          <a:bodyPr/>
          <a:lstStyle/>
          <a:p>
            <a:r>
              <a:rPr lang="en-US"/>
              <a:t>Productive or technical efficiency: When an economy cannot produce more of a good without producing less of another good. In this situation, the economy will be on the PPF. If some resources are unemployed then economy will be operating at some point inside the PPF boundary. The distance from the boundary will indicate the extent of inefficiency prevailing in an economy.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3E87A21D-F6D9-40FB-B97A-1ACC897FC9BE}" type="slidenum">
              <a:rPr lang="en-US"/>
              <a:pPr/>
              <a:t>34</a:t>
            </a:fld>
            <a:endParaRPr lang="en-US"/>
          </a:p>
        </p:txBody>
      </p:sp>
      <p:sp>
        <p:nvSpPr>
          <p:cNvPr id="119811" name="Rectangle 3"/>
          <p:cNvSpPr>
            <a:spLocks noGrp="1" noChangeArrowheads="1"/>
          </p:cNvSpPr>
          <p:nvPr>
            <p:ph type="body" idx="1"/>
          </p:nvPr>
        </p:nvSpPr>
        <p:spPr>
          <a:xfrm>
            <a:off x="685800" y="457200"/>
            <a:ext cx="8458200" cy="5638800"/>
          </a:xfrm>
        </p:spPr>
        <p:txBody>
          <a:bodyPr/>
          <a:lstStyle/>
          <a:p>
            <a:pPr lvl="1"/>
            <a:r>
              <a:rPr lang="en-US" sz="4000"/>
              <a:t>Economic goods are scare or limited in supply.</a:t>
            </a:r>
          </a:p>
          <a:p>
            <a:pPr lvl="1"/>
            <a:r>
              <a:rPr lang="en-US" sz="4000"/>
              <a:t>Scarcity can be overcome partly by efficiency.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25B9D3-54AB-450A-ADDA-81B2C2825BB4}" type="slidenum">
              <a:rPr lang="en-US"/>
              <a:pPr/>
              <a:t>35</a:t>
            </a:fld>
            <a:endParaRPr lang="en-US"/>
          </a:p>
        </p:txBody>
      </p:sp>
      <p:sp>
        <p:nvSpPr>
          <p:cNvPr id="120834" name="Rectangle 2"/>
          <p:cNvSpPr>
            <a:spLocks noGrp="1" noChangeArrowheads="1"/>
          </p:cNvSpPr>
          <p:nvPr>
            <p:ph type="title"/>
          </p:nvPr>
        </p:nvSpPr>
        <p:spPr>
          <a:xfrm>
            <a:off x="0" y="228600"/>
            <a:ext cx="9144000" cy="609600"/>
          </a:xfrm>
        </p:spPr>
        <p:txBody>
          <a:bodyPr/>
          <a:lstStyle/>
          <a:p>
            <a:r>
              <a:rPr lang="en-US" sz="4000"/>
              <a:t/>
            </a:r>
            <a:br>
              <a:rPr lang="en-US" sz="4000"/>
            </a:br>
            <a:r>
              <a:rPr lang="en-US" sz="4000"/>
              <a:t>Two major Branches of Economics</a:t>
            </a:r>
            <a:br>
              <a:rPr lang="en-US" sz="4000"/>
            </a:br>
            <a:endParaRPr lang="en-US" sz="4000"/>
          </a:p>
        </p:txBody>
      </p:sp>
      <p:sp>
        <p:nvSpPr>
          <p:cNvPr id="120835" name="Rectangle 3"/>
          <p:cNvSpPr>
            <a:spLocks noGrp="1" noChangeArrowheads="1"/>
          </p:cNvSpPr>
          <p:nvPr>
            <p:ph type="body" idx="1"/>
          </p:nvPr>
        </p:nvSpPr>
        <p:spPr>
          <a:xfrm>
            <a:off x="0" y="1066800"/>
            <a:ext cx="9144000" cy="5791200"/>
          </a:xfrm>
        </p:spPr>
        <p:txBody>
          <a:bodyPr/>
          <a:lstStyle/>
          <a:p>
            <a:r>
              <a:rPr lang="en-US" sz="3600" dirty="0">
                <a:solidFill>
                  <a:srgbClr val="0066FF"/>
                </a:solidFill>
              </a:rPr>
              <a:t>Microeconomics</a:t>
            </a:r>
            <a:r>
              <a:rPr lang="en-US" sz="3600" dirty="0"/>
              <a:t> (study of a part of the economy)</a:t>
            </a:r>
          </a:p>
          <a:p>
            <a:r>
              <a:rPr lang="en-US" sz="3600" dirty="0">
                <a:solidFill>
                  <a:srgbClr val="0066FF"/>
                </a:solidFill>
              </a:rPr>
              <a:t>Macroeconomics</a:t>
            </a:r>
            <a:r>
              <a:rPr lang="en-US" sz="3600" dirty="0"/>
              <a:t> (study of the entire economy)</a:t>
            </a:r>
          </a:p>
          <a:p>
            <a:pPr lvl="1"/>
            <a:r>
              <a:rPr lang="en-US" sz="3600" dirty="0"/>
              <a:t>Closed economy macroeconomics (no economic exchanges of the domestic economy with the rest of the world)</a:t>
            </a:r>
          </a:p>
          <a:p>
            <a:pPr lvl="1"/>
            <a:r>
              <a:rPr lang="en-US" sz="3600" dirty="0"/>
              <a:t>Open-economy macroeconomics (domestic economy linked through trade of goods and services and capital inflows)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06AF7F-A4B2-4F68-91EF-07F214E35A0E}" type="slidenum">
              <a:rPr lang="en-US"/>
              <a:pPr/>
              <a:t>36</a:t>
            </a:fld>
            <a:endParaRPr lang="en-US"/>
          </a:p>
        </p:txBody>
      </p:sp>
      <p:sp>
        <p:nvSpPr>
          <p:cNvPr id="123906" name="Rectangle 2"/>
          <p:cNvSpPr>
            <a:spLocks noGrp="1" noChangeArrowheads="1"/>
          </p:cNvSpPr>
          <p:nvPr>
            <p:ph type="title"/>
          </p:nvPr>
        </p:nvSpPr>
        <p:spPr/>
        <p:txBody>
          <a:bodyPr/>
          <a:lstStyle/>
          <a:p>
            <a:r>
              <a:rPr lang="en-US" sz="4000"/>
              <a:t>Examples of problems studied in microeconomics:</a:t>
            </a:r>
            <a:br>
              <a:rPr lang="en-US" sz="4000"/>
            </a:br>
            <a:endParaRPr lang="en-US" sz="4000"/>
          </a:p>
        </p:txBody>
      </p:sp>
      <p:sp>
        <p:nvSpPr>
          <p:cNvPr id="123907" name="Rectangle 3"/>
          <p:cNvSpPr>
            <a:spLocks noGrp="1" noChangeArrowheads="1"/>
          </p:cNvSpPr>
          <p:nvPr>
            <p:ph type="body" idx="1"/>
          </p:nvPr>
        </p:nvSpPr>
        <p:spPr>
          <a:xfrm>
            <a:off x="0" y="1676400"/>
            <a:ext cx="9144000" cy="5181600"/>
          </a:xfrm>
        </p:spPr>
        <p:txBody>
          <a:bodyPr/>
          <a:lstStyle/>
          <a:p>
            <a:r>
              <a:rPr lang="en-US" sz="4000"/>
              <a:t>How price of a commodity is determined.</a:t>
            </a:r>
          </a:p>
          <a:p>
            <a:r>
              <a:rPr lang="en-US" sz="4000"/>
              <a:t>How consumers allocate their budget for purchases of different goods</a:t>
            </a:r>
          </a:p>
          <a:p>
            <a:r>
              <a:rPr lang="en-US" sz="4000"/>
              <a:t>How firms allocate their resources for production of different goods.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ACD67A-6684-45AE-8EA8-F4889198E852}" type="slidenum">
              <a:rPr lang="en-US"/>
              <a:pPr/>
              <a:t>37</a:t>
            </a:fld>
            <a:endParaRPr lang="en-US"/>
          </a:p>
        </p:txBody>
      </p:sp>
      <p:sp>
        <p:nvSpPr>
          <p:cNvPr id="124930" name="Rectangle 2"/>
          <p:cNvSpPr>
            <a:spLocks noGrp="1" noChangeArrowheads="1"/>
          </p:cNvSpPr>
          <p:nvPr>
            <p:ph type="title"/>
          </p:nvPr>
        </p:nvSpPr>
        <p:spPr>
          <a:xfrm>
            <a:off x="0" y="0"/>
            <a:ext cx="9144000" cy="838200"/>
          </a:xfrm>
        </p:spPr>
        <p:txBody>
          <a:bodyPr/>
          <a:lstStyle/>
          <a:p>
            <a:r>
              <a:rPr lang="en-US" u="sng"/>
              <a:t>Macroeconomics</a:t>
            </a:r>
            <a:r>
              <a:rPr lang="en-US" i="1"/>
              <a:t>:</a:t>
            </a:r>
          </a:p>
        </p:txBody>
      </p:sp>
      <p:sp>
        <p:nvSpPr>
          <p:cNvPr id="124931" name="Rectangle 3"/>
          <p:cNvSpPr>
            <a:spLocks noGrp="1" noChangeArrowheads="1"/>
          </p:cNvSpPr>
          <p:nvPr>
            <p:ph type="body" idx="1"/>
          </p:nvPr>
        </p:nvSpPr>
        <p:spPr>
          <a:xfrm>
            <a:off x="0" y="990600"/>
            <a:ext cx="9144000" cy="5867400"/>
          </a:xfrm>
        </p:spPr>
        <p:txBody>
          <a:bodyPr/>
          <a:lstStyle/>
          <a:p>
            <a:r>
              <a:rPr lang="en-US"/>
              <a:t>J.M. Keynes wrote the book titled ‘The</a:t>
            </a:r>
            <a:r>
              <a:rPr lang="en-US" i="1"/>
              <a:t> General Theory of Employment, Interest and Money’</a:t>
            </a:r>
            <a:r>
              <a:rPr lang="en-US"/>
              <a:t> in 1936.</a:t>
            </a:r>
          </a:p>
          <a:p>
            <a:r>
              <a:rPr lang="en-US"/>
              <a:t>Major contribution to the area of macroeconomics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9AFEE8-35A6-4B93-BCDF-C1B213C48AEC}" type="slidenum">
              <a:rPr lang="en-US"/>
              <a:pPr/>
              <a:t>38</a:t>
            </a:fld>
            <a:endParaRPr lang="en-US"/>
          </a:p>
        </p:txBody>
      </p:sp>
      <p:sp>
        <p:nvSpPr>
          <p:cNvPr id="121858" name="Rectangle 2"/>
          <p:cNvSpPr>
            <a:spLocks noGrp="1" noChangeArrowheads="1"/>
          </p:cNvSpPr>
          <p:nvPr>
            <p:ph type="title"/>
          </p:nvPr>
        </p:nvSpPr>
        <p:spPr>
          <a:xfrm>
            <a:off x="0" y="0"/>
            <a:ext cx="9144000" cy="1143000"/>
          </a:xfrm>
        </p:spPr>
        <p:txBody>
          <a:bodyPr/>
          <a:lstStyle/>
          <a:p>
            <a:r>
              <a:rPr lang="en-US" sz="4000" u="sng"/>
              <a:t>Microeconomics</a:t>
            </a:r>
            <a:r>
              <a:rPr lang="en-US" sz="4000"/>
              <a:t/>
            </a:r>
            <a:br>
              <a:rPr lang="en-US" sz="4000"/>
            </a:br>
            <a:endParaRPr lang="en-US" sz="4000"/>
          </a:p>
        </p:txBody>
      </p:sp>
      <p:sp>
        <p:nvSpPr>
          <p:cNvPr id="121859" name="Rectangle 3"/>
          <p:cNvSpPr>
            <a:spLocks noGrp="1" noChangeArrowheads="1"/>
          </p:cNvSpPr>
          <p:nvPr>
            <p:ph type="body" idx="1"/>
          </p:nvPr>
        </p:nvSpPr>
        <p:spPr>
          <a:xfrm>
            <a:off x="0" y="838200"/>
            <a:ext cx="9144000" cy="6019800"/>
          </a:xfrm>
        </p:spPr>
        <p:txBody>
          <a:bodyPr/>
          <a:lstStyle/>
          <a:p>
            <a:pPr>
              <a:lnSpc>
                <a:spcPct val="90000"/>
              </a:lnSpc>
            </a:pPr>
            <a:r>
              <a:rPr lang="en-US"/>
              <a:t>Adam Smith: Father of Economics, wrote the book titled ‘An enquiry into the Nature and Causes of the Wealth of Nations (1776). Basically dealt with microeconomics and how market mechanism can bring maximum efficiency in an economy. He also advocated minimum intervention by the state in economic activity. According to him, governments should look after law and order situation and this should be financed from taxation, in other words, the governments should follow the principle of balanced budgets. They should allow market principles to rule in determining production, distribution and consumption.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09F5D35-E099-4B54-ACCF-124E095A1AE3}" type="slidenum">
              <a:rPr lang="en-US"/>
              <a:pPr/>
              <a:t>39</a:t>
            </a:fld>
            <a:endParaRPr lang="en-US"/>
          </a:p>
        </p:txBody>
      </p:sp>
      <p:sp>
        <p:nvSpPr>
          <p:cNvPr id="141314" name="Rectangle 2"/>
          <p:cNvSpPr>
            <a:spLocks noGrp="1" noChangeArrowheads="1"/>
          </p:cNvSpPr>
          <p:nvPr>
            <p:ph type="title"/>
          </p:nvPr>
        </p:nvSpPr>
        <p:spPr/>
        <p:txBody>
          <a:bodyPr/>
          <a:lstStyle/>
          <a:p>
            <a:r>
              <a:rPr lang="en-US"/>
              <a:t>Major approaches to economics</a:t>
            </a:r>
          </a:p>
        </p:txBody>
      </p:sp>
      <p:sp>
        <p:nvSpPr>
          <p:cNvPr id="141315" name="Rectangle 3"/>
          <p:cNvSpPr>
            <a:spLocks noGrp="1" noChangeArrowheads="1"/>
          </p:cNvSpPr>
          <p:nvPr>
            <p:ph type="body" idx="1"/>
          </p:nvPr>
        </p:nvSpPr>
        <p:spPr/>
        <p:txBody>
          <a:bodyPr/>
          <a:lstStyle/>
          <a:p>
            <a:r>
              <a:rPr lang="en-US"/>
              <a:t>Positive Economics: Describes and presents facts</a:t>
            </a:r>
          </a:p>
          <a:p>
            <a:endParaRPr lang="en-US"/>
          </a:p>
          <a:p>
            <a:r>
              <a:rPr lang="en-US"/>
              <a:t>Normative Economics: Deals with prescriptions as to what should be done.</a:t>
            </a:r>
          </a:p>
          <a:p>
            <a:endParaRPr lang="en-US"/>
          </a:p>
          <a:p>
            <a:r>
              <a:rPr lang="en-US"/>
              <a:t>Difference: facts vs fairness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9144000" cy="1143000"/>
          </a:xfrm>
        </p:spPr>
        <p:txBody>
          <a:bodyPr/>
          <a:lstStyle/>
          <a:p>
            <a:pPr eaLnBrk="1" hangingPunct="1"/>
            <a:r>
              <a:rPr lang="en-US" smtClean="0"/>
              <a:t/>
            </a:r>
            <a:br>
              <a:rPr lang="en-US" smtClean="0"/>
            </a:br>
            <a:r>
              <a:rPr lang="en-US" smtClean="0"/>
              <a:t>B: </a:t>
            </a:r>
            <a:r>
              <a:rPr lang="en-US" sz="3600" smtClean="0"/>
              <a:t>The principles of interactions among people </a:t>
            </a:r>
            <a:r>
              <a:rPr lang="en-US" smtClean="0"/>
              <a:t/>
            </a:r>
            <a:br>
              <a:rPr lang="en-US" smtClean="0"/>
            </a:br>
            <a:endParaRPr lang="en-US" smtClean="0"/>
          </a:p>
        </p:txBody>
      </p:sp>
      <p:sp>
        <p:nvSpPr>
          <p:cNvPr id="3" name="Content Placeholder 2"/>
          <p:cNvSpPr>
            <a:spLocks noGrp="1"/>
          </p:cNvSpPr>
          <p:nvPr>
            <p:ph idx="1"/>
          </p:nvPr>
        </p:nvSpPr>
        <p:spPr>
          <a:xfrm>
            <a:off x="0" y="1066800"/>
            <a:ext cx="9144000" cy="5791200"/>
          </a:xfrm>
        </p:spPr>
        <p:txBody>
          <a:bodyPr/>
          <a:lstStyle/>
          <a:p>
            <a:pPr marL="971550" lvl="1" indent="-514350" eaLnBrk="1" hangingPunct="1">
              <a:spcBef>
                <a:spcPct val="40000"/>
              </a:spcBef>
              <a:buClr>
                <a:schemeClr val="tx1">
                  <a:lumMod val="75000"/>
                </a:schemeClr>
              </a:buClr>
              <a:buFont typeface="+mj-lt"/>
              <a:buAutoNum type="arabicPeriod" startAt="5"/>
              <a:defRPr/>
            </a:pPr>
            <a:r>
              <a:rPr lang="en-US" sz="4000" dirty="0" smtClean="0"/>
              <a:t>Trade can be mutually beneficial.</a:t>
            </a:r>
          </a:p>
          <a:p>
            <a:pPr marL="971550" lvl="1" indent="-514350" eaLnBrk="1" hangingPunct="1">
              <a:spcBef>
                <a:spcPct val="40000"/>
              </a:spcBef>
              <a:buClr>
                <a:schemeClr val="tx1">
                  <a:lumMod val="75000"/>
                </a:schemeClr>
              </a:buClr>
              <a:buFont typeface="+mj-lt"/>
              <a:buAutoNum type="arabicPeriod" startAt="5"/>
              <a:defRPr/>
            </a:pPr>
            <a:r>
              <a:rPr lang="en-US" sz="4000" dirty="0" smtClean="0"/>
              <a:t>Markets are </a:t>
            </a:r>
            <a:r>
              <a:rPr lang="en-US" sz="4000" i="1" u="sng" dirty="0" smtClean="0">
                <a:solidFill>
                  <a:schemeClr val="tx1">
                    <a:lumMod val="75000"/>
                  </a:schemeClr>
                </a:solidFill>
              </a:rPr>
              <a:t>usually</a:t>
            </a:r>
            <a:r>
              <a:rPr lang="en-US" sz="4000" dirty="0" smtClean="0"/>
              <a:t> a good way of coordinating trade. </a:t>
            </a:r>
          </a:p>
          <a:p>
            <a:pPr marL="971550" lvl="1" indent="-514350" eaLnBrk="1" hangingPunct="1">
              <a:spcBef>
                <a:spcPct val="40000"/>
              </a:spcBef>
              <a:buClr>
                <a:schemeClr val="tx1">
                  <a:lumMod val="75000"/>
                </a:schemeClr>
              </a:buClr>
              <a:buFont typeface="+mj-lt"/>
              <a:buAutoNum type="arabicPeriod" startAt="5"/>
              <a:defRPr/>
            </a:pPr>
            <a:r>
              <a:rPr lang="en-US" sz="4000" dirty="0" smtClean="0"/>
              <a:t>Govt. can potentially improve market outcomes if there is a market failure </a:t>
            </a:r>
            <a:br>
              <a:rPr lang="en-US" sz="4000" dirty="0" smtClean="0"/>
            </a:br>
            <a:r>
              <a:rPr lang="en-US" sz="4000" dirty="0" smtClean="0"/>
              <a:t>or if the market outcome is inequitable. </a:t>
            </a:r>
          </a:p>
          <a:p>
            <a:pPr eaLnBrk="1" hangingPunct="1">
              <a:defRPr/>
            </a:pPr>
            <a:endParaRPr lang="en-US" sz="4000" dirty="0" smtClean="0"/>
          </a:p>
        </p:txBody>
      </p:sp>
      <p:sp>
        <p:nvSpPr>
          <p:cNvPr id="6148" name="Slide Number Placeholder 3"/>
          <p:cNvSpPr>
            <a:spLocks noGrp="1"/>
          </p:cNvSpPr>
          <p:nvPr>
            <p:ph type="sldNum" sz="quarter" idx="12"/>
          </p:nvPr>
        </p:nvSpPr>
        <p:spPr>
          <a:noFill/>
        </p:spPr>
        <p:txBody>
          <a:bodyPr/>
          <a:lstStyle/>
          <a:p>
            <a:fld id="{8EDD7E2E-6695-46CD-9F5A-D5475392AD6A}" type="slidenum">
              <a:rPr lang="en-US" smtClean="0"/>
              <a:pPr/>
              <a:t>4</a:t>
            </a:fld>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286054-B8C4-4510-9EB8-00B8AD652F4B}" type="slidenum">
              <a:rPr lang="en-US"/>
              <a:pPr/>
              <a:t>40</a:t>
            </a:fld>
            <a:endParaRPr lang="en-US"/>
          </a:p>
        </p:txBody>
      </p:sp>
      <p:sp>
        <p:nvSpPr>
          <p:cNvPr id="134146" name="Rectangle 2"/>
          <p:cNvSpPr>
            <a:spLocks noGrp="1" noChangeArrowheads="1"/>
          </p:cNvSpPr>
          <p:nvPr>
            <p:ph type="title"/>
          </p:nvPr>
        </p:nvSpPr>
        <p:spPr>
          <a:xfrm>
            <a:off x="0" y="0"/>
            <a:ext cx="9144000" cy="838200"/>
          </a:xfrm>
        </p:spPr>
        <p:txBody>
          <a:bodyPr/>
          <a:lstStyle/>
          <a:p>
            <a:r>
              <a:rPr lang="en-US" sz="4000"/>
              <a:t/>
            </a:r>
            <a:br>
              <a:rPr lang="en-US" sz="4000"/>
            </a:br>
            <a:r>
              <a:rPr lang="en-US" sz="4000"/>
              <a:t>The logic of economics</a:t>
            </a:r>
            <a:br>
              <a:rPr lang="en-US" sz="4000"/>
            </a:br>
            <a:endParaRPr lang="en-US" sz="4000"/>
          </a:p>
        </p:txBody>
      </p:sp>
      <p:sp>
        <p:nvSpPr>
          <p:cNvPr id="134147" name="Rectangle 3"/>
          <p:cNvSpPr>
            <a:spLocks noGrp="1" noChangeArrowheads="1"/>
          </p:cNvSpPr>
          <p:nvPr>
            <p:ph type="body" idx="1"/>
          </p:nvPr>
        </p:nvSpPr>
        <p:spPr>
          <a:xfrm>
            <a:off x="0" y="990600"/>
            <a:ext cx="9144000" cy="5867400"/>
          </a:xfrm>
        </p:spPr>
        <p:txBody>
          <a:bodyPr/>
          <a:lstStyle/>
          <a:p>
            <a:r>
              <a:rPr lang="en-US">
                <a:solidFill>
                  <a:srgbClr val="0066FF"/>
                </a:solidFill>
              </a:rPr>
              <a:t>Scientific approach to understand economic realities</a:t>
            </a:r>
          </a:p>
          <a:p>
            <a:pPr lvl="1"/>
            <a:r>
              <a:rPr lang="en-US"/>
              <a:t>Observation of reality (data collection, cross-section, time-series)</a:t>
            </a:r>
          </a:p>
          <a:p>
            <a:pPr lvl="1"/>
            <a:r>
              <a:rPr lang="en-US"/>
              <a:t>Use of analytical tools (statistical and mathematical methods), Use of mathematics and statistics in solving economic problems: Optimization techniques, regression and time-series analysis, macromodelling (econometrics)</a:t>
            </a:r>
          </a:p>
          <a:p>
            <a:pPr lvl="1"/>
            <a:r>
              <a:rPr lang="en-US"/>
              <a:t>Theoratical frame and constructs</a:t>
            </a:r>
          </a:p>
          <a:p>
            <a:pPr lvl="1"/>
            <a:r>
              <a:rPr lang="en-US"/>
              <a:t>Inference</a:t>
            </a:r>
          </a:p>
          <a:p>
            <a:r>
              <a:rPr lang="en-US">
                <a:solidFill>
                  <a:srgbClr val="0066FF"/>
                </a:solidFill>
              </a:rPr>
              <a:t>Fallacies/pitfalls in economic reasoning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019773-46DF-4733-8F5A-D9B57875CD0D}" type="slidenum">
              <a:rPr lang="en-US"/>
              <a:pPr/>
              <a:t>41</a:t>
            </a:fld>
            <a:endParaRPr lang="en-US"/>
          </a:p>
        </p:txBody>
      </p:sp>
      <p:sp>
        <p:nvSpPr>
          <p:cNvPr id="135170" name="Rectangle 2"/>
          <p:cNvSpPr>
            <a:spLocks noGrp="1" noChangeArrowheads="1"/>
          </p:cNvSpPr>
          <p:nvPr>
            <p:ph type="title"/>
          </p:nvPr>
        </p:nvSpPr>
        <p:spPr/>
        <p:txBody>
          <a:bodyPr/>
          <a:lstStyle/>
          <a:p>
            <a:r>
              <a:rPr lang="en-US" sz="4000"/>
              <a:t>Fallacies/pitfalls in economic reasoning</a:t>
            </a:r>
          </a:p>
        </p:txBody>
      </p:sp>
      <p:sp>
        <p:nvSpPr>
          <p:cNvPr id="135171" name="Rectangle 3"/>
          <p:cNvSpPr>
            <a:spLocks noGrp="1" noChangeArrowheads="1"/>
          </p:cNvSpPr>
          <p:nvPr>
            <p:ph type="body" idx="1"/>
          </p:nvPr>
        </p:nvSpPr>
        <p:spPr/>
        <p:txBody>
          <a:bodyPr/>
          <a:lstStyle/>
          <a:p>
            <a:r>
              <a:rPr lang="en-US"/>
              <a:t>The </a:t>
            </a:r>
            <a:r>
              <a:rPr lang="en-US" i="1"/>
              <a:t>post hoc</a:t>
            </a:r>
            <a:r>
              <a:rPr lang="en-US"/>
              <a:t> fallacy </a:t>
            </a:r>
          </a:p>
          <a:p>
            <a:endParaRPr lang="en-US"/>
          </a:p>
          <a:p>
            <a:r>
              <a:rPr lang="en-US"/>
              <a:t>Failure to hold other things constant (ceteris paribus)</a:t>
            </a:r>
          </a:p>
          <a:p>
            <a:endParaRPr lang="en-US"/>
          </a:p>
          <a:p>
            <a:r>
              <a:rPr lang="en-US"/>
              <a:t>Fallacy of composition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DCE619-BCDD-4E5D-9A63-517026C22718}" type="slidenum">
              <a:rPr lang="en-US"/>
              <a:pPr/>
              <a:t>42</a:t>
            </a:fld>
            <a:endParaRPr lang="en-US"/>
          </a:p>
        </p:txBody>
      </p:sp>
      <p:sp>
        <p:nvSpPr>
          <p:cNvPr id="136194" name="Rectangle 2"/>
          <p:cNvSpPr>
            <a:spLocks noGrp="1" noChangeArrowheads="1"/>
          </p:cNvSpPr>
          <p:nvPr>
            <p:ph type="title"/>
          </p:nvPr>
        </p:nvSpPr>
        <p:spPr>
          <a:xfrm>
            <a:off x="762000" y="0"/>
            <a:ext cx="7772400" cy="1143000"/>
          </a:xfrm>
        </p:spPr>
        <p:txBody>
          <a:bodyPr/>
          <a:lstStyle/>
          <a:p>
            <a:r>
              <a:rPr lang="en-US"/>
              <a:t>The post hoc fallacy:</a:t>
            </a:r>
          </a:p>
        </p:txBody>
      </p:sp>
      <p:sp>
        <p:nvSpPr>
          <p:cNvPr id="136195" name="Rectangle 3"/>
          <p:cNvSpPr>
            <a:spLocks noGrp="1" noChangeArrowheads="1"/>
          </p:cNvSpPr>
          <p:nvPr>
            <p:ph type="body" idx="1"/>
          </p:nvPr>
        </p:nvSpPr>
        <p:spPr>
          <a:xfrm>
            <a:off x="228600" y="1295400"/>
            <a:ext cx="8915400" cy="5181600"/>
          </a:xfrm>
        </p:spPr>
        <p:txBody>
          <a:bodyPr/>
          <a:lstStyle/>
          <a:p>
            <a:pPr marL="812800" indent="-812800"/>
            <a:r>
              <a:rPr lang="en-US"/>
              <a:t>Mistaking temporal (time) sequence for causation. If we hold an event responsible for the other one that follows it, we commit the post hoc fallacy, </a:t>
            </a:r>
            <a:r>
              <a:rPr lang="en-US" i="1"/>
              <a:t>e.g</a:t>
            </a:r>
            <a:r>
              <a:rPr lang="en-US"/>
              <a:t>., if prices fall after an increase in money supply, the former cannot be held responsible for the latter. Prices may have fallen due to increased availability of goods. Temporal sequencing should be distinguished from causal relationships.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4B8952-6A91-426A-B0B2-9FF2EAB7F081}" type="slidenum">
              <a:rPr lang="en-US"/>
              <a:pPr/>
              <a:t>43</a:t>
            </a:fld>
            <a:endParaRPr lang="en-US"/>
          </a:p>
        </p:txBody>
      </p:sp>
      <p:sp>
        <p:nvSpPr>
          <p:cNvPr id="137218" name="Rectangle 2"/>
          <p:cNvSpPr>
            <a:spLocks noGrp="1" noChangeArrowheads="1"/>
          </p:cNvSpPr>
          <p:nvPr>
            <p:ph type="title"/>
          </p:nvPr>
        </p:nvSpPr>
        <p:spPr/>
        <p:txBody>
          <a:bodyPr/>
          <a:lstStyle/>
          <a:p>
            <a:r>
              <a:rPr lang="en-US" sz="4000"/>
              <a:t>Failure to hold other things constant:</a:t>
            </a:r>
          </a:p>
        </p:txBody>
      </p:sp>
      <p:sp>
        <p:nvSpPr>
          <p:cNvPr id="137219" name="Rectangle 3"/>
          <p:cNvSpPr>
            <a:spLocks noGrp="1" noChangeArrowheads="1"/>
          </p:cNvSpPr>
          <p:nvPr>
            <p:ph type="body" idx="1"/>
          </p:nvPr>
        </p:nvSpPr>
        <p:spPr/>
        <p:txBody>
          <a:bodyPr/>
          <a:lstStyle/>
          <a:p>
            <a:pPr marL="812800" indent="-812800"/>
            <a:r>
              <a:rPr lang="en-US" sz="4000"/>
              <a:t>Partial and general equilibrium framework: impact of change in a variable on the economic system can be analyzed only if we can incorporate controls on the other variables.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E1D0F6D-3B98-4068-A333-12051D856778}" type="slidenum">
              <a:rPr lang="en-US"/>
              <a:pPr/>
              <a:t>44</a:t>
            </a:fld>
            <a:endParaRPr lang="en-US"/>
          </a:p>
        </p:txBody>
      </p:sp>
      <p:sp>
        <p:nvSpPr>
          <p:cNvPr id="138242" name="Rectangle 2"/>
          <p:cNvSpPr>
            <a:spLocks noGrp="1" noChangeArrowheads="1"/>
          </p:cNvSpPr>
          <p:nvPr>
            <p:ph type="title"/>
          </p:nvPr>
        </p:nvSpPr>
        <p:spPr>
          <a:xfrm>
            <a:off x="838200" y="0"/>
            <a:ext cx="7772400" cy="762000"/>
          </a:xfrm>
        </p:spPr>
        <p:txBody>
          <a:bodyPr/>
          <a:lstStyle/>
          <a:p>
            <a:r>
              <a:rPr lang="en-US"/>
              <a:t>Fallacy of composition:</a:t>
            </a:r>
          </a:p>
        </p:txBody>
      </p:sp>
      <p:sp>
        <p:nvSpPr>
          <p:cNvPr id="138243" name="Rectangle 3"/>
          <p:cNvSpPr>
            <a:spLocks noGrp="1" noChangeArrowheads="1"/>
          </p:cNvSpPr>
          <p:nvPr>
            <p:ph type="body" idx="1"/>
          </p:nvPr>
        </p:nvSpPr>
        <p:spPr>
          <a:xfrm>
            <a:off x="0" y="762000"/>
            <a:ext cx="9144000" cy="5867400"/>
          </a:xfrm>
        </p:spPr>
        <p:txBody>
          <a:bodyPr/>
          <a:lstStyle/>
          <a:p>
            <a:pPr marL="812800" indent="-812800"/>
            <a:r>
              <a:rPr lang="en-US" sz="3400"/>
              <a:t>Whatever is true for a sub-system (an individual economic agent) may not be true for the entire system (a group of individuals). If an individual gets a hike in pay her/his purchasing power increases, even if total production in the economy does not increase. However, if everyone’s pay is hiked, and production does not increase then it is unlikely that everybody’s purchasing power will increase. In such a situation, only prices will increase.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BE9E98-07EE-4795-914E-AA03B2F261D8}" type="slidenum">
              <a:rPr lang="en-US"/>
              <a:pPr/>
              <a:t>45</a:t>
            </a:fld>
            <a:endParaRPr lang="en-US"/>
          </a:p>
        </p:txBody>
      </p:sp>
      <p:sp>
        <p:nvSpPr>
          <p:cNvPr id="139266" name="Rectangle 2"/>
          <p:cNvSpPr>
            <a:spLocks noGrp="1" noChangeArrowheads="1"/>
          </p:cNvSpPr>
          <p:nvPr>
            <p:ph type="title"/>
          </p:nvPr>
        </p:nvSpPr>
        <p:spPr>
          <a:xfrm>
            <a:off x="0" y="0"/>
            <a:ext cx="9144000" cy="685800"/>
          </a:xfrm>
        </p:spPr>
        <p:txBody>
          <a:bodyPr/>
          <a:lstStyle/>
          <a:p>
            <a:r>
              <a:rPr lang="en-US" sz="4000" dirty="0"/>
              <a:t/>
            </a:r>
            <a:br>
              <a:rPr lang="en-US" sz="4000" dirty="0"/>
            </a:br>
            <a:r>
              <a:rPr lang="en-US" sz="4000" dirty="0"/>
              <a:t/>
            </a:r>
            <a:br>
              <a:rPr lang="en-US" sz="4000" dirty="0"/>
            </a:br>
            <a:r>
              <a:rPr lang="en-US" sz="4000" dirty="0"/>
              <a:t/>
            </a:r>
            <a:br>
              <a:rPr lang="en-US" sz="4000" dirty="0"/>
            </a:br>
            <a:r>
              <a:rPr lang="en-US" sz="4000" dirty="0"/>
              <a:t>Objectives of </a:t>
            </a:r>
            <a:r>
              <a:rPr lang="en-US" sz="4000" dirty="0" smtClean="0"/>
              <a:t>Economics </a:t>
            </a:r>
            <a:r>
              <a:rPr lang="en-US" sz="4000" dirty="0"/>
              <a:t/>
            </a:r>
            <a:br>
              <a:rPr lang="en-US" sz="4000" dirty="0"/>
            </a:br>
            <a:r>
              <a:rPr lang="en-US" sz="4000" dirty="0"/>
              <a:t/>
            </a:r>
            <a:br>
              <a:rPr lang="en-US" sz="4000" dirty="0"/>
            </a:br>
            <a:endParaRPr lang="en-US" sz="4000" dirty="0"/>
          </a:p>
        </p:txBody>
      </p:sp>
      <p:sp>
        <p:nvSpPr>
          <p:cNvPr id="139267" name="Rectangle 3"/>
          <p:cNvSpPr>
            <a:spLocks noGrp="1" noChangeArrowheads="1"/>
          </p:cNvSpPr>
          <p:nvPr>
            <p:ph type="body" idx="1"/>
          </p:nvPr>
        </p:nvSpPr>
        <p:spPr>
          <a:xfrm>
            <a:off x="304800" y="914400"/>
            <a:ext cx="8839200" cy="5943600"/>
          </a:xfrm>
        </p:spPr>
        <p:txBody>
          <a:bodyPr/>
          <a:lstStyle/>
          <a:p>
            <a:pPr>
              <a:lnSpc>
                <a:spcPct val="90000"/>
              </a:lnSpc>
            </a:pPr>
            <a:r>
              <a:rPr lang="en-US" dirty="0"/>
              <a:t>Improvement in standard of living, making more commodities and services available for consumption for every human being (economic growth). </a:t>
            </a:r>
          </a:p>
          <a:p>
            <a:pPr>
              <a:lnSpc>
                <a:spcPct val="90000"/>
              </a:lnSpc>
            </a:pPr>
            <a:r>
              <a:rPr lang="en-US" dirty="0"/>
              <a:t>Bringing about a change in the structure of the economy (economic development)</a:t>
            </a:r>
          </a:p>
          <a:p>
            <a:pPr>
              <a:lnSpc>
                <a:spcPct val="90000"/>
              </a:lnSpc>
            </a:pPr>
            <a:r>
              <a:rPr lang="en-US" dirty="0"/>
              <a:t>Conflict with nature and environment and hence the concept of sustainable development, improving the standard of living of the present generation without compromising on the needs of the future generations.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E83B41-3298-4525-A27A-3DF8B81B7BF0}" type="slidenum">
              <a:rPr lang="en-US"/>
              <a:pPr/>
              <a:t>46</a:t>
            </a:fld>
            <a:endParaRPr lang="en-US"/>
          </a:p>
        </p:txBody>
      </p:sp>
      <p:sp>
        <p:nvSpPr>
          <p:cNvPr id="140290" name="Rectangle 2"/>
          <p:cNvSpPr>
            <a:spLocks noGrp="1" noChangeArrowheads="1"/>
          </p:cNvSpPr>
          <p:nvPr>
            <p:ph type="title"/>
          </p:nvPr>
        </p:nvSpPr>
        <p:spPr>
          <a:xfrm>
            <a:off x="0" y="0"/>
            <a:ext cx="9144000" cy="1143000"/>
          </a:xfrm>
        </p:spPr>
        <p:txBody>
          <a:bodyPr/>
          <a:lstStyle/>
          <a:p>
            <a:r>
              <a:rPr lang="en-US" sz="4000"/>
              <a:t>Which Economic and Political System to follow so as to achieve these Objectives</a:t>
            </a:r>
          </a:p>
        </p:txBody>
      </p:sp>
      <p:sp>
        <p:nvSpPr>
          <p:cNvPr id="140291" name="Rectangle 3"/>
          <p:cNvSpPr>
            <a:spLocks noGrp="1" noChangeArrowheads="1"/>
          </p:cNvSpPr>
          <p:nvPr>
            <p:ph type="body" idx="1"/>
          </p:nvPr>
        </p:nvSpPr>
        <p:spPr>
          <a:xfrm>
            <a:off x="0" y="1371600"/>
            <a:ext cx="9144000" cy="5486400"/>
          </a:xfrm>
        </p:spPr>
        <p:txBody>
          <a:bodyPr/>
          <a:lstStyle/>
          <a:p>
            <a:r>
              <a:rPr lang="en-US"/>
              <a:t>Which economic system to follow? (Two polar systems) </a:t>
            </a:r>
          </a:p>
          <a:p>
            <a:pPr lvl="1"/>
            <a:r>
              <a:rPr lang="en-US">
                <a:solidFill>
                  <a:srgbClr val="0066FF"/>
                </a:solidFill>
              </a:rPr>
              <a:t>Capitalism (rule of markets)</a:t>
            </a:r>
          </a:p>
          <a:p>
            <a:pPr lvl="1"/>
            <a:r>
              <a:rPr lang="en-US">
                <a:solidFill>
                  <a:srgbClr val="0066FF"/>
                </a:solidFill>
              </a:rPr>
              <a:t>Command Economy (Rule of the government)</a:t>
            </a:r>
          </a:p>
          <a:p>
            <a:r>
              <a:rPr lang="en-US"/>
              <a:t>Role of Government (state) vs Markets in solving socio-economic problems: </a:t>
            </a:r>
          </a:p>
          <a:p>
            <a:pPr lvl="1"/>
            <a:r>
              <a:rPr lang="en-US">
                <a:solidFill>
                  <a:srgbClr val="0066FF"/>
                </a:solidFill>
              </a:rPr>
              <a:t>Economic systems</a:t>
            </a:r>
            <a:r>
              <a:rPr lang="en-US"/>
              <a:t>: Command economy, capitalism, mixed economy, etc. </a:t>
            </a:r>
          </a:p>
          <a:p>
            <a:pPr lvl="1"/>
            <a:r>
              <a:rPr lang="en-US">
                <a:solidFill>
                  <a:srgbClr val="0066FF"/>
                </a:solidFill>
              </a:rPr>
              <a:t>Political systems</a:t>
            </a:r>
            <a:r>
              <a:rPr lang="en-US"/>
              <a:t>: democracy, dictatorship, communism, socialism, welfare state, etc.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26E9D28E-421B-4816-919B-C6C15576170C}" type="slidenum">
              <a:rPr lang="en-US"/>
              <a:pPr/>
              <a:t>47</a:t>
            </a:fld>
            <a:endParaRPr lang="en-US"/>
          </a:p>
        </p:txBody>
      </p:sp>
      <p:sp>
        <p:nvSpPr>
          <p:cNvPr id="142339" name="Rectangle 3"/>
          <p:cNvSpPr>
            <a:spLocks noGrp="1" noChangeArrowheads="1"/>
          </p:cNvSpPr>
          <p:nvPr>
            <p:ph type="body" idx="1"/>
          </p:nvPr>
        </p:nvSpPr>
        <p:spPr>
          <a:xfrm>
            <a:off x="0" y="0"/>
            <a:ext cx="9144000" cy="6858000"/>
          </a:xfrm>
        </p:spPr>
        <p:txBody>
          <a:bodyPr/>
          <a:lstStyle/>
          <a:p>
            <a:endParaRPr lang="en-US"/>
          </a:p>
          <a:p>
            <a:endParaRPr lang="en-US"/>
          </a:p>
          <a:p>
            <a:r>
              <a:rPr lang="en-US"/>
              <a:t>Utopia (dream about the ideal situation) vs Realism: Necessary to understand the selfish instinct in human beings. Failure of communism and socialism due to utopian ideas rather than reality. Human beings need incentives for increasing production. A judicious combination of state and market required.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7C1413-2C8E-4212-A3E0-C945C45EC5CC}" type="slidenum">
              <a:rPr lang="en-US"/>
              <a:pPr/>
              <a:t>48</a:t>
            </a:fld>
            <a:endParaRPr lang="en-US"/>
          </a:p>
        </p:txBody>
      </p:sp>
      <p:sp>
        <p:nvSpPr>
          <p:cNvPr id="132098" name="Rectangle 2"/>
          <p:cNvSpPr>
            <a:spLocks noGrp="1" noChangeArrowheads="1"/>
          </p:cNvSpPr>
          <p:nvPr>
            <p:ph type="title"/>
          </p:nvPr>
        </p:nvSpPr>
        <p:spPr>
          <a:xfrm>
            <a:off x="0" y="381000"/>
            <a:ext cx="9144000" cy="1066800"/>
          </a:xfrm>
        </p:spPr>
        <p:txBody>
          <a:bodyPr/>
          <a:lstStyle/>
          <a:p>
            <a:r>
              <a:rPr lang="en-US"/>
              <a:t>ii) Problems of Economic Organization</a:t>
            </a:r>
          </a:p>
        </p:txBody>
      </p:sp>
      <p:sp>
        <p:nvSpPr>
          <p:cNvPr id="132099" name="Rectangle 3"/>
          <p:cNvSpPr>
            <a:spLocks noGrp="1" noChangeArrowheads="1"/>
          </p:cNvSpPr>
          <p:nvPr>
            <p:ph type="body" idx="1"/>
          </p:nvPr>
        </p:nvSpPr>
        <p:spPr>
          <a:xfrm>
            <a:off x="0" y="1905000"/>
            <a:ext cx="9144000" cy="4953000"/>
          </a:xfrm>
        </p:spPr>
        <p:txBody>
          <a:bodyPr/>
          <a:lstStyle/>
          <a:p>
            <a:pPr marL="812800" indent="-812800"/>
            <a:r>
              <a:rPr lang="en-US" sz="4000"/>
              <a:t>What to produce (allocation of resources to rival uses)</a:t>
            </a:r>
          </a:p>
          <a:p>
            <a:pPr marL="812800" indent="-812800"/>
            <a:r>
              <a:rPr lang="en-US" sz="4000"/>
              <a:t>How to produce (Choice of technology and efficiency)</a:t>
            </a:r>
          </a:p>
          <a:p>
            <a:pPr marL="812800" indent="-812800"/>
            <a:r>
              <a:rPr lang="en-US" sz="4000"/>
              <a:t>For whom to produce (Distribution </a:t>
            </a:r>
            <a:r>
              <a:rPr lang="en-US" sz="4000" i="1"/>
              <a:t>via</a:t>
            </a:r>
            <a:r>
              <a:rPr lang="en-US" sz="4000"/>
              <a:t> state or market)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C26BEC1-979F-420D-BB1A-50E259FE50E5}" type="slidenum">
              <a:rPr lang="en-US"/>
              <a:pPr/>
              <a:t>49</a:t>
            </a:fld>
            <a:endParaRPr lang="en-US"/>
          </a:p>
        </p:txBody>
      </p:sp>
      <p:sp>
        <p:nvSpPr>
          <p:cNvPr id="143362" name="Rectangle 2"/>
          <p:cNvSpPr>
            <a:spLocks noGrp="1" noChangeArrowheads="1"/>
          </p:cNvSpPr>
          <p:nvPr>
            <p:ph type="title"/>
          </p:nvPr>
        </p:nvSpPr>
        <p:spPr>
          <a:xfrm>
            <a:off x="685800" y="0"/>
            <a:ext cx="7772400" cy="685800"/>
          </a:xfrm>
        </p:spPr>
        <p:txBody>
          <a:bodyPr/>
          <a:lstStyle/>
          <a:p>
            <a:r>
              <a:rPr lang="en-US" sz="4000"/>
              <a:t>Economic Systems</a:t>
            </a:r>
          </a:p>
        </p:txBody>
      </p:sp>
      <p:sp>
        <p:nvSpPr>
          <p:cNvPr id="143363" name="Rectangle 3"/>
          <p:cNvSpPr>
            <a:spLocks noGrp="1" noChangeArrowheads="1"/>
          </p:cNvSpPr>
          <p:nvPr>
            <p:ph type="body" idx="1"/>
          </p:nvPr>
        </p:nvSpPr>
        <p:spPr>
          <a:xfrm>
            <a:off x="0" y="609600"/>
            <a:ext cx="9144000" cy="6248400"/>
          </a:xfrm>
        </p:spPr>
        <p:txBody>
          <a:bodyPr/>
          <a:lstStyle/>
          <a:p>
            <a:pPr>
              <a:lnSpc>
                <a:spcPct val="90000"/>
              </a:lnSpc>
            </a:pPr>
            <a:r>
              <a:rPr lang="en-US" sz="2800"/>
              <a:t>Market Economy: Laissez-faire (no interference of government in economic matters of production, consumption and distribution. These are determined by the market. It is the law of demand and supply which are supposed to ensure equilibrium in the market.</a:t>
            </a:r>
          </a:p>
          <a:p>
            <a:pPr>
              <a:lnSpc>
                <a:spcPct val="90000"/>
              </a:lnSpc>
            </a:pPr>
            <a:r>
              <a:rPr lang="en-US" sz="2800"/>
              <a:t>Command Economy: All economic matters are decided by the government. No individual freedom in economic matters.</a:t>
            </a:r>
          </a:p>
          <a:p>
            <a:pPr>
              <a:lnSpc>
                <a:spcPct val="90000"/>
              </a:lnSpc>
            </a:pPr>
            <a:r>
              <a:rPr lang="en-US" sz="2800"/>
              <a:t>Mixed Economy: Both government and private sectors co-exist. Those activities which may not be necessarily profitable but are considered to be essential for welfare of societies are provided by the state. Govts may also participate </a:t>
            </a:r>
          </a:p>
          <a:p>
            <a:pPr>
              <a:lnSpc>
                <a:spcPct val="90000"/>
              </a:lnSpc>
            </a:pPr>
            <a:r>
              <a:rPr lang="en-US" sz="2800"/>
              <a:t>No Economic systems can be pure systems in the long run.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ctrTitle"/>
          </p:nvPr>
        </p:nvSpPr>
        <p:spPr>
          <a:xfrm>
            <a:off x="609600" y="0"/>
            <a:ext cx="7772400" cy="1447800"/>
          </a:xfrm>
        </p:spPr>
        <p:txBody>
          <a:bodyPr/>
          <a:lstStyle/>
          <a:p>
            <a:pPr eaLnBrk="1" hangingPunct="1"/>
            <a:r>
              <a:rPr lang="en-US" smtClean="0"/>
              <a:t/>
            </a:r>
            <a:br>
              <a:rPr lang="en-US" smtClean="0"/>
            </a:br>
            <a:r>
              <a:rPr lang="en-US" smtClean="0"/>
              <a:t>C: The principles of how the economy  works.</a:t>
            </a:r>
            <a:br>
              <a:rPr lang="en-US" smtClean="0"/>
            </a:br>
            <a:endParaRPr lang="en-US" smtClean="0"/>
          </a:p>
        </p:txBody>
      </p:sp>
      <p:sp>
        <p:nvSpPr>
          <p:cNvPr id="7171" name="Subtitle 5"/>
          <p:cNvSpPr>
            <a:spLocks noGrp="1"/>
          </p:cNvSpPr>
          <p:nvPr>
            <p:ph type="subTitle" idx="1"/>
          </p:nvPr>
        </p:nvSpPr>
        <p:spPr>
          <a:xfrm>
            <a:off x="0" y="1524000"/>
            <a:ext cx="9144000" cy="5334000"/>
          </a:xfrm>
        </p:spPr>
        <p:txBody>
          <a:bodyPr/>
          <a:lstStyle/>
          <a:p>
            <a:pPr marL="971550" lvl="1" indent="-514350" eaLnBrk="1" hangingPunct="1">
              <a:spcBef>
                <a:spcPct val="40000"/>
              </a:spcBef>
              <a:buClr>
                <a:srgbClr val="FF9900"/>
              </a:buClr>
              <a:buFont typeface="Times New Roman" pitchFamily="18" charset="0"/>
              <a:buAutoNum type="arabicPeriod" startAt="8"/>
            </a:pPr>
            <a:r>
              <a:rPr lang="en-IN" sz="4000" smtClean="0"/>
              <a:t>A Country’s Standard of Living Depends on Its Ability to Produce Goods and Services</a:t>
            </a:r>
            <a:r>
              <a:rPr lang="en-US" sz="4000" smtClean="0"/>
              <a:t>. </a:t>
            </a:r>
          </a:p>
          <a:p>
            <a:pPr marL="971550" lvl="1" indent="-514350" eaLnBrk="1" hangingPunct="1">
              <a:spcBef>
                <a:spcPct val="40000"/>
              </a:spcBef>
              <a:buClr>
                <a:srgbClr val="FF9900"/>
              </a:buClr>
              <a:buFont typeface="Times New Roman" pitchFamily="18" charset="0"/>
              <a:buAutoNum type="arabicPeriod" startAt="8"/>
            </a:pPr>
            <a:r>
              <a:rPr lang="en-US" sz="4000" smtClean="0"/>
              <a:t>Money growth is the source of inflation. </a:t>
            </a:r>
          </a:p>
          <a:p>
            <a:pPr marL="971550" lvl="1" indent="-514350" eaLnBrk="1" hangingPunct="1">
              <a:spcBef>
                <a:spcPct val="40000"/>
              </a:spcBef>
              <a:buClr>
                <a:srgbClr val="FF9900"/>
              </a:buClr>
              <a:buFont typeface="Times New Roman" pitchFamily="18" charset="0"/>
              <a:buAutoNum type="arabicPeriod" startAt="8"/>
            </a:pPr>
            <a:r>
              <a:rPr lang="en-US" sz="4000" smtClean="0"/>
              <a:t>Society faces a short-run tradeoff between inflation and unemployment. </a:t>
            </a:r>
          </a:p>
          <a:p>
            <a:pPr marL="514350" indent="-514350" eaLnBrk="1" hangingPunct="1">
              <a:buFont typeface="Times New Roman" pitchFamily="18" charset="0"/>
              <a:buAutoNum type="arabicPeriod" startAt="8"/>
            </a:pPr>
            <a:endParaRPr lang="en-US" sz="4000" smtClean="0"/>
          </a:p>
        </p:txBody>
      </p:sp>
      <p:sp>
        <p:nvSpPr>
          <p:cNvPr id="7172" name="Slide Number Placeholder 3"/>
          <p:cNvSpPr>
            <a:spLocks noGrp="1"/>
          </p:cNvSpPr>
          <p:nvPr>
            <p:ph type="sldNum" sz="quarter" idx="4294967295"/>
          </p:nvPr>
        </p:nvSpPr>
        <p:spPr>
          <a:xfrm>
            <a:off x="6553200" y="6248400"/>
            <a:ext cx="1905000" cy="457200"/>
          </a:xfrm>
          <a:prstGeom prst="rect">
            <a:avLst/>
          </a:prstGeom>
          <a:noFill/>
        </p:spPr>
        <p:txBody>
          <a:bodyPr/>
          <a:lstStyle/>
          <a:p>
            <a:fld id="{A6AB58A9-8713-4126-BDFC-A6F95B1CD92F}" type="slidenum">
              <a:rPr lang="en-US" smtClean="0"/>
              <a:pPr/>
              <a:t>5</a:t>
            </a:fld>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0D3D17-0142-4798-B144-E6773FEA6448}" type="slidenum">
              <a:rPr lang="en-US"/>
              <a:pPr/>
              <a:t>50</a:t>
            </a:fld>
            <a:endParaRPr lang="en-US"/>
          </a:p>
        </p:txBody>
      </p:sp>
      <p:sp>
        <p:nvSpPr>
          <p:cNvPr id="130050" name="Rectangle 2"/>
          <p:cNvSpPr>
            <a:spLocks noGrp="1" noChangeArrowheads="1"/>
          </p:cNvSpPr>
          <p:nvPr>
            <p:ph type="title"/>
          </p:nvPr>
        </p:nvSpPr>
        <p:spPr>
          <a:xfrm>
            <a:off x="0" y="304800"/>
            <a:ext cx="9144000" cy="990600"/>
          </a:xfrm>
        </p:spPr>
        <p:txBody>
          <a:bodyPr/>
          <a:lstStyle/>
          <a:p>
            <a:pPr marL="908050" indent="-908050"/>
            <a:r>
              <a:rPr lang="en-US" sz="4000"/>
              <a:t>iii) Society’s technological possibilities</a:t>
            </a:r>
            <a:br>
              <a:rPr lang="en-US" sz="4000"/>
            </a:br>
            <a:endParaRPr lang="en-US" sz="4000"/>
          </a:p>
        </p:txBody>
      </p:sp>
      <p:sp>
        <p:nvSpPr>
          <p:cNvPr id="130051" name="Rectangle 3"/>
          <p:cNvSpPr>
            <a:spLocks noGrp="1" noChangeArrowheads="1"/>
          </p:cNvSpPr>
          <p:nvPr>
            <p:ph type="body" idx="1"/>
          </p:nvPr>
        </p:nvSpPr>
        <p:spPr>
          <a:xfrm>
            <a:off x="0" y="990600"/>
            <a:ext cx="9144000" cy="5867400"/>
          </a:xfrm>
        </p:spPr>
        <p:txBody>
          <a:bodyPr/>
          <a:lstStyle/>
          <a:p>
            <a:r>
              <a:rPr lang="en-US"/>
              <a:t>Production Possibility Frontier</a:t>
            </a:r>
          </a:p>
          <a:p>
            <a:endParaRPr lang="en-US"/>
          </a:p>
          <a:p>
            <a:pPr lvl="1"/>
            <a:r>
              <a:rPr lang="en-US"/>
              <a:t>Inputs </a:t>
            </a:r>
          </a:p>
          <a:p>
            <a:endParaRPr lang="en-US"/>
          </a:p>
          <a:p>
            <a:endParaRPr lang="en-US"/>
          </a:p>
          <a:p>
            <a:pPr lvl="1"/>
            <a:r>
              <a:rPr lang="en-US"/>
              <a:t>Techonolgy</a:t>
            </a:r>
          </a:p>
          <a:p>
            <a:endParaRPr lang="en-US"/>
          </a:p>
          <a:p>
            <a:endParaRPr lang="en-US"/>
          </a:p>
          <a:p>
            <a:pPr lvl="1"/>
            <a:r>
              <a:rPr lang="en-US"/>
              <a:t>Output</a:t>
            </a:r>
          </a:p>
        </p:txBody>
      </p:sp>
      <p:sp>
        <p:nvSpPr>
          <p:cNvPr id="130053" name="Line 5"/>
          <p:cNvSpPr>
            <a:spLocks noChangeShapeType="1"/>
          </p:cNvSpPr>
          <p:nvPr/>
        </p:nvSpPr>
        <p:spPr bwMode="auto">
          <a:xfrm>
            <a:off x="1219200" y="2743200"/>
            <a:ext cx="0" cy="914400"/>
          </a:xfrm>
          <a:prstGeom prst="line">
            <a:avLst/>
          </a:prstGeom>
          <a:noFill/>
          <a:ln w="9525">
            <a:solidFill>
              <a:schemeClr val="tx1"/>
            </a:solidFill>
            <a:miter lim="800000"/>
            <a:headEnd/>
            <a:tailEnd type="triangle" w="med" len="med"/>
          </a:ln>
          <a:effectLst/>
        </p:spPr>
        <p:txBody>
          <a:bodyPr wrap="none"/>
          <a:lstStyle/>
          <a:p>
            <a:endParaRPr lang="en-IN"/>
          </a:p>
        </p:txBody>
      </p:sp>
      <p:sp>
        <p:nvSpPr>
          <p:cNvPr id="130054" name="Freeform 6"/>
          <p:cNvSpPr>
            <a:spLocks/>
          </p:cNvSpPr>
          <p:nvPr/>
        </p:nvSpPr>
        <p:spPr bwMode="auto">
          <a:xfrm>
            <a:off x="1219200" y="4572000"/>
            <a:ext cx="19050" cy="990600"/>
          </a:xfrm>
          <a:custGeom>
            <a:avLst/>
            <a:gdLst/>
            <a:ahLst/>
            <a:cxnLst>
              <a:cxn ang="0">
                <a:pos x="0" y="0"/>
              </a:cxn>
              <a:cxn ang="0">
                <a:pos x="12" y="624"/>
              </a:cxn>
            </a:cxnLst>
            <a:rect l="0" t="0" r="r" b="b"/>
            <a:pathLst>
              <a:path w="12" h="624">
                <a:moveTo>
                  <a:pt x="0" y="0"/>
                </a:moveTo>
                <a:lnTo>
                  <a:pt x="12" y="624"/>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437CB0-3E39-4C12-A93B-C8555BE4A90D}" type="slidenum">
              <a:rPr lang="en-US"/>
              <a:pPr/>
              <a:t>51</a:t>
            </a:fld>
            <a:endParaRPr lang="en-US"/>
          </a:p>
        </p:txBody>
      </p:sp>
      <p:sp>
        <p:nvSpPr>
          <p:cNvPr id="144386" name="Rectangle 2"/>
          <p:cNvSpPr>
            <a:spLocks noGrp="1" noChangeArrowheads="1"/>
          </p:cNvSpPr>
          <p:nvPr>
            <p:ph type="title"/>
          </p:nvPr>
        </p:nvSpPr>
        <p:spPr>
          <a:xfrm>
            <a:off x="685800" y="0"/>
            <a:ext cx="7772400" cy="1143000"/>
          </a:xfrm>
        </p:spPr>
        <p:txBody>
          <a:bodyPr/>
          <a:lstStyle/>
          <a:p>
            <a:r>
              <a:rPr lang="en-US"/>
              <a:t>Inputs:</a:t>
            </a:r>
          </a:p>
        </p:txBody>
      </p:sp>
      <p:sp>
        <p:nvSpPr>
          <p:cNvPr id="144387" name="Rectangle 3"/>
          <p:cNvSpPr>
            <a:spLocks noGrp="1" noChangeArrowheads="1"/>
          </p:cNvSpPr>
          <p:nvPr>
            <p:ph type="body" idx="1"/>
          </p:nvPr>
        </p:nvSpPr>
        <p:spPr>
          <a:xfrm>
            <a:off x="685800" y="1219200"/>
            <a:ext cx="7772400" cy="4876800"/>
          </a:xfrm>
        </p:spPr>
        <p:txBody>
          <a:bodyPr/>
          <a:lstStyle/>
          <a:p>
            <a:r>
              <a:rPr lang="en-US"/>
              <a:t>Raw materials and factor inputs</a:t>
            </a:r>
          </a:p>
          <a:p>
            <a:r>
              <a:rPr lang="en-US"/>
              <a:t>Raw materials: which need to be processed by factor inputs. Value added = value of output – value of raw materials</a:t>
            </a:r>
          </a:p>
          <a:p>
            <a:endParaRPr lang="en-US"/>
          </a:p>
          <a:p>
            <a:r>
              <a:rPr lang="en-US"/>
              <a:t>Factor inputs: Land, labour, capital and enterprise (managerial skills). Factors of production add value to raw materials (value addition)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1604D44-0497-4B63-BD90-E774FE74C939}" type="slidenum">
              <a:rPr lang="en-US"/>
              <a:pPr/>
              <a:t>52</a:t>
            </a:fld>
            <a:endParaRPr lang="en-US"/>
          </a:p>
        </p:txBody>
      </p:sp>
      <p:sp>
        <p:nvSpPr>
          <p:cNvPr id="145410" name="Rectangle 2"/>
          <p:cNvSpPr>
            <a:spLocks noGrp="1" noChangeArrowheads="1"/>
          </p:cNvSpPr>
          <p:nvPr>
            <p:ph type="title"/>
          </p:nvPr>
        </p:nvSpPr>
        <p:spPr>
          <a:xfrm>
            <a:off x="762000" y="0"/>
            <a:ext cx="7772400" cy="1143000"/>
          </a:xfrm>
        </p:spPr>
        <p:txBody>
          <a:bodyPr/>
          <a:lstStyle/>
          <a:p>
            <a:r>
              <a:rPr lang="en-US" sz="4000"/>
              <a:t>Outputs: commodities and services</a:t>
            </a:r>
          </a:p>
        </p:txBody>
      </p:sp>
      <p:sp>
        <p:nvSpPr>
          <p:cNvPr id="145411" name="Rectangle 3"/>
          <p:cNvSpPr>
            <a:spLocks noGrp="1" noChangeArrowheads="1"/>
          </p:cNvSpPr>
          <p:nvPr>
            <p:ph type="body" idx="1"/>
          </p:nvPr>
        </p:nvSpPr>
        <p:spPr>
          <a:xfrm>
            <a:off x="0" y="838200"/>
            <a:ext cx="9144000" cy="6019800"/>
          </a:xfrm>
        </p:spPr>
        <p:txBody>
          <a:bodyPr/>
          <a:lstStyle/>
          <a:p>
            <a:r>
              <a:rPr lang="en-US"/>
              <a:t>Commodities or goods/bads</a:t>
            </a:r>
          </a:p>
          <a:p>
            <a:r>
              <a:rPr lang="en-US"/>
              <a:t>Services</a:t>
            </a:r>
          </a:p>
          <a:p>
            <a:r>
              <a:rPr lang="en-US"/>
              <a:t>Free good vs Economic Good</a:t>
            </a:r>
          </a:p>
          <a:p>
            <a:r>
              <a:rPr lang="en-US"/>
              <a:t>Free good is available without payment of a price because the good is not scarce in supply and hence no market exists for a free good. </a:t>
            </a:r>
          </a:p>
          <a:p>
            <a:r>
              <a:rPr lang="en-US"/>
              <a:t>Economic good: Due to scarcity of resources, there is a competition to get the resources and produce a good which cannot be supplied at zero price. Such goods are called economic goods for which cost of production and price is positive.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EE32F9E-F756-4864-A42C-6F0A83A16100}" type="slidenum">
              <a:rPr lang="en-US"/>
              <a:pPr/>
              <a:t>53</a:t>
            </a:fld>
            <a:endParaRPr lang="en-US"/>
          </a:p>
        </p:txBody>
      </p:sp>
      <p:sp>
        <p:nvSpPr>
          <p:cNvPr id="146434" name="Rectangle 2"/>
          <p:cNvSpPr>
            <a:spLocks noGrp="1" noChangeArrowheads="1"/>
          </p:cNvSpPr>
          <p:nvPr>
            <p:ph type="title"/>
          </p:nvPr>
        </p:nvSpPr>
        <p:spPr>
          <a:xfrm>
            <a:off x="609600" y="0"/>
            <a:ext cx="7772400" cy="1143000"/>
          </a:xfrm>
        </p:spPr>
        <p:txBody>
          <a:bodyPr/>
          <a:lstStyle/>
          <a:p>
            <a:r>
              <a:rPr lang="en-US" sz="4000"/>
              <a:t>Production Possibility Frontier (PPF):</a:t>
            </a:r>
          </a:p>
        </p:txBody>
      </p:sp>
      <p:sp>
        <p:nvSpPr>
          <p:cNvPr id="146435" name="Rectangle 3"/>
          <p:cNvSpPr>
            <a:spLocks noGrp="1" noChangeArrowheads="1"/>
          </p:cNvSpPr>
          <p:nvPr>
            <p:ph type="body" idx="1"/>
          </p:nvPr>
        </p:nvSpPr>
        <p:spPr>
          <a:xfrm>
            <a:off x="0" y="1295400"/>
            <a:ext cx="9144000" cy="4876800"/>
          </a:xfrm>
        </p:spPr>
        <p:txBody>
          <a:bodyPr/>
          <a:lstStyle/>
          <a:p>
            <a:r>
              <a:rPr lang="en-US"/>
              <a:t>Combinations of goods that can be most efficiently produced with given resources.</a:t>
            </a:r>
          </a:p>
          <a:p>
            <a:r>
              <a:rPr lang="en-US"/>
              <a:t>Frontier indicates maximum efficiency. Any point below the frontier indicates inefficiency. Scarcity of resources implies trade-off between production of various goods. </a:t>
            </a:r>
          </a:p>
          <a:p>
            <a:r>
              <a:rPr lang="en-US"/>
              <a:t>Most common shape of the PPF: Concave to the origin (increasing marginal rate of technical substitution).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810000" y="228600"/>
            <a:ext cx="5334000" cy="1143000"/>
          </a:xfrm>
        </p:spPr>
        <p:txBody>
          <a:bodyPr/>
          <a:lstStyle/>
          <a:p>
            <a:r>
              <a:rPr lang="en-IN" dirty="0" smtClean="0"/>
              <a:t>Production Possibility Frontier (PPF)</a:t>
            </a:r>
            <a:endParaRPr lang="en-IN" dirty="0"/>
          </a:p>
        </p:txBody>
      </p:sp>
      <p:sp>
        <p:nvSpPr>
          <p:cNvPr id="6" name="Slide Number Placeholder 3"/>
          <p:cNvSpPr>
            <a:spLocks noGrp="1"/>
          </p:cNvSpPr>
          <p:nvPr>
            <p:ph type="sldNum" sz="quarter" idx="12"/>
          </p:nvPr>
        </p:nvSpPr>
        <p:spPr/>
        <p:txBody>
          <a:bodyPr/>
          <a:lstStyle/>
          <a:p>
            <a:fld id="{E9466045-4E1E-49FD-A274-02B559C04B03}" type="slidenum">
              <a:rPr lang="en-US" sz="2400"/>
              <a:pPr/>
              <a:t>54</a:t>
            </a:fld>
            <a:endParaRPr lang="en-US" sz="2400" dirty="0"/>
          </a:p>
        </p:txBody>
      </p:sp>
      <p:sp>
        <p:nvSpPr>
          <p:cNvPr id="149508" name="Rectangle 4"/>
          <p:cNvSpPr>
            <a:spLocks noChangeArrowheads="1"/>
          </p:cNvSpPr>
          <p:nvPr/>
        </p:nvSpPr>
        <p:spPr bwMode="auto">
          <a:xfrm>
            <a:off x="0" y="3429000"/>
            <a:ext cx="184731" cy="769441"/>
          </a:xfrm>
          <a:prstGeom prst="rect">
            <a:avLst/>
          </a:prstGeom>
          <a:noFill/>
          <a:ln w="9525">
            <a:noFill/>
            <a:miter lim="800000"/>
            <a:headEnd/>
            <a:tailEnd/>
          </a:ln>
          <a:effectLst/>
        </p:spPr>
        <p:txBody>
          <a:bodyPr wrap="none" anchor="ctr">
            <a:spAutoFit/>
          </a:bodyPr>
          <a:lstStyle/>
          <a:p>
            <a:endParaRPr lang="en-US" sz="4400"/>
          </a:p>
        </p:txBody>
      </p:sp>
      <p:sp>
        <p:nvSpPr>
          <p:cNvPr id="149510" name="Line 6"/>
          <p:cNvSpPr>
            <a:spLocks noChangeShapeType="1"/>
          </p:cNvSpPr>
          <p:nvPr/>
        </p:nvSpPr>
        <p:spPr bwMode="auto">
          <a:xfrm>
            <a:off x="1447800" y="5410200"/>
            <a:ext cx="5410200" cy="0"/>
          </a:xfrm>
          <a:prstGeom prst="line">
            <a:avLst/>
          </a:prstGeom>
          <a:noFill/>
          <a:ln w="9525">
            <a:solidFill>
              <a:schemeClr val="tx1"/>
            </a:solidFill>
            <a:miter lim="800000"/>
            <a:headEnd/>
            <a:tailEnd/>
          </a:ln>
          <a:effectLst/>
        </p:spPr>
        <p:txBody>
          <a:bodyPr wrap="none"/>
          <a:lstStyle/>
          <a:p>
            <a:endParaRPr lang="en-IN" sz="4400"/>
          </a:p>
        </p:txBody>
      </p:sp>
      <p:sp>
        <p:nvSpPr>
          <p:cNvPr id="149512" name="Arc 8"/>
          <p:cNvSpPr>
            <a:spLocks/>
          </p:cNvSpPr>
          <p:nvPr/>
        </p:nvSpPr>
        <p:spPr bwMode="auto">
          <a:xfrm>
            <a:off x="1524000" y="1600200"/>
            <a:ext cx="4191000" cy="3810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p:spPr>
        <p:txBody>
          <a:bodyPr wrap="none" anchor="ctr"/>
          <a:lstStyle/>
          <a:p>
            <a:endParaRPr lang="en-IN" sz="4400"/>
          </a:p>
        </p:txBody>
      </p:sp>
      <p:sp>
        <p:nvSpPr>
          <p:cNvPr id="7" name="TextBox 6"/>
          <p:cNvSpPr txBox="1"/>
          <p:nvPr/>
        </p:nvSpPr>
        <p:spPr>
          <a:xfrm>
            <a:off x="4572000" y="5867400"/>
            <a:ext cx="2743200" cy="769441"/>
          </a:xfrm>
          <a:prstGeom prst="rect">
            <a:avLst/>
          </a:prstGeom>
          <a:noFill/>
        </p:spPr>
        <p:txBody>
          <a:bodyPr wrap="square" rtlCol="0">
            <a:spAutoFit/>
          </a:bodyPr>
          <a:lstStyle/>
          <a:p>
            <a:r>
              <a:rPr lang="en-IN" sz="4400" dirty="0" smtClean="0"/>
              <a:t>Good X</a:t>
            </a:r>
            <a:endParaRPr lang="en-IN" sz="4400" dirty="0"/>
          </a:p>
        </p:txBody>
      </p:sp>
      <p:cxnSp>
        <p:nvCxnSpPr>
          <p:cNvPr id="9" name="Straight Arrow Connector 8"/>
          <p:cNvCxnSpPr>
            <a:stCxn id="149510" idx="0"/>
          </p:cNvCxnSpPr>
          <p:nvPr/>
        </p:nvCxnSpPr>
        <p:spPr bwMode="auto">
          <a:xfrm rot="16200000" flipH="1">
            <a:off x="4152900" y="2705100"/>
            <a:ext cx="1588" cy="5410200"/>
          </a:xfrm>
          <a:prstGeom prst="straightConnector1">
            <a:avLst/>
          </a:prstGeom>
          <a:solidFill>
            <a:schemeClr val="accent1"/>
          </a:solidFill>
          <a:ln w="28575" cap="flat" cmpd="sng" algn="ctr">
            <a:solidFill>
              <a:schemeClr val="tx1"/>
            </a:solidFill>
            <a:prstDash val="solid"/>
            <a:miter lim="800000"/>
            <a:headEnd type="none" w="med" len="med"/>
            <a:tailEnd type="arrow"/>
          </a:ln>
          <a:effectLst/>
        </p:spPr>
      </p:cxnSp>
      <p:cxnSp>
        <p:nvCxnSpPr>
          <p:cNvPr id="11" name="Straight Arrow Connector 10"/>
          <p:cNvCxnSpPr/>
          <p:nvPr/>
        </p:nvCxnSpPr>
        <p:spPr bwMode="auto">
          <a:xfrm rot="5400000" flipH="1" flipV="1">
            <a:off x="-990600" y="3048000"/>
            <a:ext cx="4953000" cy="76200"/>
          </a:xfrm>
          <a:prstGeom prst="straightConnector1">
            <a:avLst/>
          </a:prstGeom>
          <a:ln w="28575">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rot="10800000">
            <a:off x="51813" y="762661"/>
            <a:ext cx="1538883" cy="1762947"/>
          </a:xfrm>
          <a:prstGeom prst="rect">
            <a:avLst/>
          </a:prstGeom>
          <a:noFill/>
        </p:spPr>
        <p:txBody>
          <a:bodyPr vert="vert270" wrap="square" rtlCol="0" anchor="ctr">
            <a:spAutoFit/>
          </a:bodyPr>
          <a:lstStyle/>
          <a:p>
            <a:r>
              <a:rPr lang="en-IN" sz="4400" dirty="0" smtClean="0"/>
              <a:t>Good Y</a:t>
            </a:r>
            <a:endParaRPr lang="en-IN" sz="4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A81C1114-FF72-4F2C-8386-CDAD72535E9E}" type="slidenum">
              <a:rPr lang="en-US"/>
              <a:pPr/>
              <a:t>55</a:t>
            </a:fld>
            <a:endParaRPr lang="en-US"/>
          </a:p>
        </p:txBody>
      </p:sp>
      <p:sp>
        <p:nvSpPr>
          <p:cNvPr id="150531" name="Rectangle 3"/>
          <p:cNvSpPr>
            <a:spLocks noGrp="1" noChangeArrowheads="1"/>
          </p:cNvSpPr>
          <p:nvPr>
            <p:ph type="body" idx="1"/>
          </p:nvPr>
        </p:nvSpPr>
        <p:spPr>
          <a:xfrm>
            <a:off x="685800" y="457200"/>
            <a:ext cx="7772400" cy="5638800"/>
          </a:xfrm>
        </p:spPr>
        <p:txBody>
          <a:bodyPr/>
          <a:lstStyle/>
          <a:p>
            <a:r>
              <a:rPr lang="en-US" sz="4000" dirty="0"/>
              <a:t>PPF </a:t>
            </a:r>
            <a:r>
              <a:rPr lang="en-US" sz="4000" dirty="0" smtClean="0"/>
              <a:t>shifts: </a:t>
            </a:r>
            <a:endParaRPr lang="en-US" sz="4000" dirty="0"/>
          </a:p>
          <a:p>
            <a:r>
              <a:rPr lang="en-US" sz="4000" dirty="0"/>
              <a:t>Poor Frontier </a:t>
            </a:r>
            <a:r>
              <a:rPr lang="en-US" sz="4000" dirty="0" err="1"/>
              <a:t>vs</a:t>
            </a:r>
            <a:r>
              <a:rPr lang="en-US" sz="4000" dirty="0"/>
              <a:t> Rich urban society</a:t>
            </a:r>
          </a:p>
          <a:p>
            <a:r>
              <a:rPr lang="en-US" sz="4000" dirty="0"/>
              <a:t>Before investment </a:t>
            </a:r>
            <a:r>
              <a:rPr lang="en-US" sz="4000" dirty="0" err="1"/>
              <a:t>vs</a:t>
            </a:r>
            <a:r>
              <a:rPr lang="en-US" sz="4000" dirty="0"/>
              <a:t> after investment</a:t>
            </a:r>
          </a:p>
          <a:p>
            <a:r>
              <a:rPr lang="en-US" sz="4000" dirty="0"/>
              <a:t>Outdated technology </a:t>
            </a:r>
            <a:r>
              <a:rPr lang="en-US" sz="4000" dirty="0" err="1"/>
              <a:t>vs</a:t>
            </a:r>
            <a:r>
              <a:rPr lang="en-US" sz="4000" dirty="0"/>
              <a:t> advanced technology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66DABC-DC06-4776-9E94-900AC8C85FD5}" type="slidenum">
              <a:rPr lang="en-US"/>
              <a:pPr/>
              <a:t>56</a:t>
            </a:fld>
            <a:endParaRPr lang="en-US"/>
          </a:p>
        </p:txBody>
      </p:sp>
      <p:sp>
        <p:nvSpPr>
          <p:cNvPr id="147458" name="Rectangle 2"/>
          <p:cNvSpPr>
            <a:spLocks noGrp="1" noChangeArrowheads="1"/>
          </p:cNvSpPr>
          <p:nvPr>
            <p:ph type="title"/>
          </p:nvPr>
        </p:nvSpPr>
        <p:spPr>
          <a:xfrm>
            <a:off x="685800" y="0"/>
            <a:ext cx="7772400" cy="762000"/>
          </a:xfrm>
        </p:spPr>
        <p:txBody>
          <a:bodyPr/>
          <a:lstStyle/>
          <a:p>
            <a:r>
              <a:rPr lang="en-US"/>
              <a:t>No free lunches! (Scarcity)</a:t>
            </a:r>
          </a:p>
        </p:txBody>
      </p:sp>
      <p:sp>
        <p:nvSpPr>
          <p:cNvPr id="147459" name="Rectangle 3"/>
          <p:cNvSpPr>
            <a:spLocks noGrp="1" noChangeArrowheads="1"/>
          </p:cNvSpPr>
          <p:nvPr>
            <p:ph type="body" idx="1"/>
          </p:nvPr>
        </p:nvSpPr>
        <p:spPr>
          <a:xfrm>
            <a:off x="0" y="838200"/>
            <a:ext cx="9144000" cy="6019800"/>
          </a:xfrm>
        </p:spPr>
        <p:txBody>
          <a:bodyPr/>
          <a:lstStyle/>
          <a:p>
            <a:r>
              <a:rPr lang="en-US"/>
              <a:t>Trade-off (to get something in return for getting something else)</a:t>
            </a:r>
          </a:p>
          <a:p>
            <a:r>
              <a:rPr lang="en-US"/>
              <a:t>Opportunity cost of a decision is the opportunity given up or sacrificed </a:t>
            </a:r>
          </a:p>
          <a:p>
            <a:r>
              <a:rPr lang="en-US"/>
              <a:t>PPF indicates trade-off or the opportunity cost. In a world of scarcity, choosing one alternative means foregoing some other alternative. The opportunity cost of a decision is the value of the good or service foregone.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09600"/>
            <a:ext cx="7772400" cy="5791200"/>
          </a:xfrm>
        </p:spPr>
        <p:txBody>
          <a:bodyPr/>
          <a:lstStyle/>
          <a:p>
            <a:r>
              <a:rPr lang="en-IN" dirty="0" smtClean="0"/>
              <a:t>Thank You!</a:t>
            </a:r>
            <a:endParaRPr lang="en-IN" dirty="0"/>
          </a:p>
        </p:txBody>
      </p:sp>
      <p:sp>
        <p:nvSpPr>
          <p:cNvPr id="4" name="Slide Number Placeholder 3"/>
          <p:cNvSpPr>
            <a:spLocks noGrp="1"/>
          </p:cNvSpPr>
          <p:nvPr>
            <p:ph type="sldNum" sz="quarter" idx="12"/>
          </p:nvPr>
        </p:nvSpPr>
        <p:spPr/>
        <p:txBody>
          <a:bodyPr/>
          <a:lstStyle/>
          <a:p>
            <a:fld id="{6CA94BD5-1C80-4014-93EC-26C8E6AF31B1}" type="slidenum">
              <a:rPr lang="en-US" smtClean="0"/>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0"/>
            <a:ext cx="7772400" cy="1143000"/>
          </a:xfrm>
        </p:spPr>
        <p:txBody>
          <a:bodyPr/>
          <a:lstStyle/>
          <a:p>
            <a:pPr eaLnBrk="1" hangingPunct="1">
              <a:defRPr/>
            </a:pPr>
            <a:r>
              <a:rPr lang="en-US" dirty="0" smtClean="0">
                <a:solidFill>
                  <a:schemeClr val="tx1">
                    <a:lumMod val="75000"/>
                  </a:schemeClr>
                </a:solidFill>
              </a:rPr>
              <a:t>What kinds of questions does economics address?</a:t>
            </a:r>
            <a:br>
              <a:rPr lang="en-US" dirty="0" smtClean="0">
                <a:solidFill>
                  <a:schemeClr val="tx1">
                    <a:lumMod val="75000"/>
                  </a:schemeClr>
                </a:solidFill>
              </a:rPr>
            </a:br>
            <a:endParaRPr lang="en-US" dirty="0" smtClean="0"/>
          </a:p>
        </p:txBody>
      </p:sp>
      <p:sp>
        <p:nvSpPr>
          <p:cNvPr id="6" name="Subtitle 5"/>
          <p:cNvSpPr>
            <a:spLocks noGrp="1"/>
          </p:cNvSpPr>
          <p:nvPr>
            <p:ph type="subTitle" idx="1"/>
          </p:nvPr>
        </p:nvSpPr>
        <p:spPr>
          <a:xfrm>
            <a:off x="0" y="1143000"/>
            <a:ext cx="9144000" cy="5715000"/>
          </a:xfrm>
        </p:spPr>
        <p:txBody>
          <a:bodyPr/>
          <a:lstStyle/>
          <a:p>
            <a:pPr marL="514350" indent="-514350" algn="l" eaLnBrk="1" hangingPunct="1">
              <a:spcBef>
                <a:spcPct val="40000"/>
              </a:spcBef>
              <a:buClr>
                <a:schemeClr val="tx2">
                  <a:lumMod val="60000"/>
                  <a:lumOff val="40000"/>
                </a:schemeClr>
              </a:buClr>
              <a:defRPr/>
            </a:pPr>
            <a:r>
              <a:rPr lang="en-US" sz="3600" dirty="0" smtClean="0"/>
              <a:t>Economics offers many insights about the behavior of people, markets, and economies (Ten Principles of Economics: </a:t>
            </a:r>
            <a:r>
              <a:rPr lang="en-US" sz="3600" dirty="0" err="1" smtClean="0"/>
              <a:t>Mankiw</a:t>
            </a:r>
            <a:r>
              <a:rPr lang="en-US" sz="3600" dirty="0" smtClean="0"/>
              <a:t>) </a:t>
            </a:r>
          </a:p>
          <a:p>
            <a:pPr marL="514350" indent="-514350" algn="l" eaLnBrk="1" hangingPunct="1">
              <a:spcBef>
                <a:spcPct val="40000"/>
              </a:spcBef>
              <a:buClr>
                <a:schemeClr val="tx2">
                  <a:lumMod val="60000"/>
                  <a:lumOff val="40000"/>
                </a:schemeClr>
              </a:buClr>
              <a:buFont typeface="+mj-lt"/>
              <a:buAutoNum type="arabicPeriod"/>
              <a:defRPr/>
            </a:pPr>
            <a:r>
              <a:rPr lang="en-US" sz="3600" dirty="0" smtClean="0"/>
              <a:t>What are the principles of how people ‘make decisions’?  (First 4 principles)</a:t>
            </a:r>
          </a:p>
          <a:p>
            <a:pPr marL="514350" indent="-514350" algn="l" eaLnBrk="1" hangingPunct="1">
              <a:spcBef>
                <a:spcPct val="40000"/>
              </a:spcBef>
              <a:buClr>
                <a:schemeClr val="tx2">
                  <a:lumMod val="60000"/>
                  <a:lumOff val="40000"/>
                </a:schemeClr>
              </a:buClr>
              <a:buFont typeface="+mj-lt"/>
              <a:buAutoNum type="arabicPeriod"/>
              <a:defRPr/>
            </a:pPr>
            <a:r>
              <a:rPr lang="en-US" sz="3600" dirty="0" smtClean="0"/>
              <a:t>What are the principles of how people ‘interact’?(next 3 principles)</a:t>
            </a:r>
          </a:p>
          <a:p>
            <a:pPr marL="514350" indent="-514350" algn="l" eaLnBrk="1" hangingPunct="1">
              <a:spcBef>
                <a:spcPct val="40000"/>
              </a:spcBef>
              <a:buClr>
                <a:schemeClr val="tx2">
                  <a:lumMod val="60000"/>
                  <a:lumOff val="40000"/>
                </a:schemeClr>
              </a:buClr>
              <a:buFont typeface="+mj-lt"/>
              <a:buAutoNum type="arabicPeriod"/>
              <a:defRPr/>
            </a:pPr>
            <a:r>
              <a:rPr lang="en-US" sz="3600" dirty="0" smtClean="0"/>
              <a:t>What are the ‘principles of how the economy as a whole works’? (next 3 principles)</a:t>
            </a:r>
          </a:p>
          <a:p>
            <a:pPr algn="l" eaLnBrk="1" hangingPunct="1">
              <a:defRPr/>
            </a:pPr>
            <a:endParaRPr lang="en-US" sz="4000" dirty="0" smtClean="0"/>
          </a:p>
        </p:txBody>
      </p:sp>
      <p:sp>
        <p:nvSpPr>
          <p:cNvPr id="8196" name="Slide Number Placeholder 3"/>
          <p:cNvSpPr>
            <a:spLocks noGrp="1"/>
          </p:cNvSpPr>
          <p:nvPr>
            <p:ph type="sldNum" sz="quarter" idx="4294967295"/>
          </p:nvPr>
        </p:nvSpPr>
        <p:spPr>
          <a:xfrm>
            <a:off x="6553200" y="6248400"/>
            <a:ext cx="1905000" cy="457200"/>
          </a:xfrm>
          <a:prstGeom prst="rect">
            <a:avLst/>
          </a:prstGeom>
          <a:noFill/>
        </p:spPr>
        <p:txBody>
          <a:bodyPr/>
          <a:lstStyle/>
          <a:p>
            <a:fld id="{82B22046-D6D1-4A4A-8E40-96FA41A1B381}" type="slidenum">
              <a:rPr lang="en-US" smtClean="0"/>
              <a:pPr/>
              <a:t>6</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subTitle" idx="1"/>
          </p:nvPr>
        </p:nvSpPr>
        <p:spPr>
          <a:xfrm>
            <a:off x="0" y="0"/>
            <a:ext cx="9144000" cy="6858000"/>
          </a:xfrm>
        </p:spPr>
        <p:txBody>
          <a:bodyPr/>
          <a:lstStyle/>
          <a:p>
            <a:pPr eaLnBrk="1" hangingPunct="1">
              <a:spcBef>
                <a:spcPct val="40000"/>
              </a:spcBef>
              <a:defRPr/>
            </a:pPr>
            <a:r>
              <a:rPr lang="en-US" b="1" dirty="0" smtClean="0">
                <a:solidFill>
                  <a:schemeClr val="tx1">
                    <a:lumMod val="75000"/>
                  </a:schemeClr>
                </a:solidFill>
              </a:rPr>
              <a:t>Economics</a:t>
            </a:r>
            <a:r>
              <a:rPr lang="en-US" dirty="0" smtClean="0"/>
              <a:t> is the study of how society manages its scarce resources, including</a:t>
            </a:r>
          </a:p>
          <a:p>
            <a:pPr marL="971550" lvl="1" indent="-514350" eaLnBrk="1" hangingPunct="1">
              <a:spcBef>
                <a:spcPts val="600"/>
              </a:spcBef>
              <a:buFont typeface="+mj-lt"/>
              <a:buAutoNum type="arabicPeriod"/>
              <a:defRPr/>
            </a:pPr>
            <a:r>
              <a:rPr lang="en-US" sz="3200" dirty="0" smtClean="0"/>
              <a:t>how </a:t>
            </a:r>
            <a:r>
              <a:rPr lang="en-US" sz="3200" dirty="0" smtClean="0">
                <a:solidFill>
                  <a:schemeClr val="tx1">
                    <a:lumMod val="75000"/>
                  </a:schemeClr>
                </a:solidFill>
              </a:rPr>
              <a:t>households</a:t>
            </a:r>
            <a:r>
              <a:rPr lang="en-US" sz="3200" dirty="0" smtClean="0"/>
              <a:t> decide on work-leisure, expenditure-savings, what to buy and what not to buy</a:t>
            </a:r>
          </a:p>
          <a:p>
            <a:pPr marL="971550" lvl="1" indent="-514350" eaLnBrk="1" hangingPunct="1">
              <a:spcBef>
                <a:spcPts val="600"/>
              </a:spcBef>
              <a:buFont typeface="+mj-lt"/>
              <a:buAutoNum type="arabicPeriod"/>
              <a:defRPr/>
            </a:pPr>
            <a:r>
              <a:rPr lang="en-US" sz="3200" dirty="0" smtClean="0"/>
              <a:t>how </a:t>
            </a:r>
            <a:r>
              <a:rPr lang="en-US" sz="3200" dirty="0" smtClean="0">
                <a:solidFill>
                  <a:schemeClr val="tx1">
                    <a:lumMod val="75000"/>
                  </a:schemeClr>
                </a:solidFill>
              </a:rPr>
              <a:t>firms</a:t>
            </a:r>
            <a:r>
              <a:rPr lang="en-US" sz="3200" dirty="0" smtClean="0"/>
              <a:t> decide what to produce, how much to produce, how to produce, combinations of  </a:t>
            </a:r>
            <a:r>
              <a:rPr lang="en-US" sz="3200" dirty="0" err="1" smtClean="0"/>
              <a:t>labour</a:t>
            </a:r>
            <a:r>
              <a:rPr lang="en-US" sz="3200" dirty="0" smtClean="0"/>
              <a:t> –capital ratios, technology to be used, etc. </a:t>
            </a:r>
          </a:p>
          <a:p>
            <a:pPr marL="971550" lvl="1" indent="-514350" eaLnBrk="1" hangingPunct="1">
              <a:spcBef>
                <a:spcPts val="600"/>
              </a:spcBef>
              <a:buFont typeface="+mj-lt"/>
              <a:buAutoNum type="arabicPeriod"/>
              <a:defRPr/>
            </a:pPr>
            <a:r>
              <a:rPr lang="en-US" sz="3200" dirty="0" smtClean="0"/>
              <a:t>how </a:t>
            </a:r>
            <a:r>
              <a:rPr lang="en-US" sz="3200" dirty="0" smtClean="0">
                <a:solidFill>
                  <a:schemeClr val="tx1">
                    <a:lumMod val="75000"/>
                  </a:schemeClr>
                </a:solidFill>
              </a:rPr>
              <a:t>society</a:t>
            </a:r>
            <a:r>
              <a:rPr lang="en-US" sz="3200" dirty="0" smtClean="0"/>
              <a:t> decides how to divide its resources across production of various goods and services in the light of environmental degradation. </a:t>
            </a:r>
          </a:p>
          <a:p>
            <a:pPr marL="971550" lvl="1" indent="-514350" eaLnBrk="1" hangingPunct="1">
              <a:spcBef>
                <a:spcPts val="600"/>
              </a:spcBef>
              <a:buFont typeface="+mj-lt"/>
              <a:buAutoNum type="arabicPeriod"/>
              <a:defRPr/>
            </a:pPr>
            <a:r>
              <a:rPr lang="en-US" sz="3200" dirty="0" smtClean="0"/>
              <a:t>How a country interacts with the </a:t>
            </a:r>
            <a:r>
              <a:rPr lang="en-US" sz="3200" dirty="0" smtClean="0">
                <a:solidFill>
                  <a:schemeClr val="tx1">
                    <a:lumMod val="75000"/>
                  </a:schemeClr>
                </a:solidFill>
              </a:rPr>
              <a:t>rest of the world</a:t>
            </a:r>
          </a:p>
        </p:txBody>
      </p:sp>
      <p:sp>
        <p:nvSpPr>
          <p:cNvPr id="921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609600"/>
            <a:ext cx="7772400" cy="5867400"/>
          </a:xfrm>
        </p:spPr>
        <p:txBody>
          <a:bodyPr/>
          <a:lstStyle/>
          <a:p>
            <a:pPr eaLnBrk="1" hangingPunct="1"/>
            <a:r>
              <a:rPr lang="en-US" smtClean="0"/>
              <a:t>A: HOW PEOPLE MAKE DECISIONS</a:t>
            </a:r>
          </a:p>
        </p:txBody>
      </p:sp>
      <p:sp>
        <p:nvSpPr>
          <p:cNvPr id="10243" name="Slide Number Placeholder 3"/>
          <p:cNvSpPr>
            <a:spLocks noGrp="1"/>
          </p:cNvSpPr>
          <p:nvPr>
            <p:ph type="sldNum" sz="quarter" idx="12"/>
          </p:nvPr>
        </p:nvSpPr>
        <p:spPr>
          <a:noFill/>
        </p:spPr>
        <p:txBody>
          <a:bodyPr/>
          <a:lstStyle/>
          <a:p>
            <a:fld id="{ED203BC8-32C3-4B3F-A4E3-869FFF212D69}"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0" y="1530350"/>
            <a:ext cx="9144000" cy="5327650"/>
          </a:xfrm>
        </p:spPr>
        <p:txBody>
          <a:bodyPr/>
          <a:lstStyle/>
          <a:p>
            <a:pPr eaLnBrk="1" hangingPunct="1">
              <a:spcBef>
                <a:spcPct val="40000"/>
              </a:spcBef>
              <a:defRPr/>
            </a:pPr>
            <a:r>
              <a:rPr lang="en-US" sz="3000" dirty="0" smtClean="0"/>
              <a:t>Society faces an important tradeoff:  </a:t>
            </a:r>
            <a:br>
              <a:rPr lang="en-US" sz="3000" dirty="0" smtClean="0"/>
            </a:br>
            <a:r>
              <a:rPr lang="en-US" sz="3000" dirty="0" smtClean="0"/>
              <a:t>		   </a:t>
            </a:r>
            <a:r>
              <a:rPr lang="en-US" sz="3000" b="1" i="1" dirty="0" smtClean="0"/>
              <a:t>efficiency vs. equity </a:t>
            </a:r>
          </a:p>
          <a:p>
            <a:pPr eaLnBrk="1" hangingPunct="1">
              <a:spcBef>
                <a:spcPct val="25000"/>
              </a:spcBef>
              <a:defRPr/>
            </a:pPr>
            <a:r>
              <a:rPr lang="en-US" sz="3000" b="1" dirty="0" smtClean="0">
                <a:solidFill>
                  <a:schemeClr val="tx1">
                    <a:lumMod val="75000"/>
                  </a:schemeClr>
                </a:solidFill>
              </a:rPr>
              <a:t>efficiency</a:t>
            </a:r>
            <a:r>
              <a:rPr lang="en-US" sz="3000" dirty="0" smtClean="0"/>
              <a:t>:  getting the most out of scarce resources</a:t>
            </a:r>
          </a:p>
          <a:p>
            <a:pPr eaLnBrk="1" hangingPunct="1">
              <a:spcBef>
                <a:spcPct val="35000"/>
              </a:spcBef>
              <a:defRPr/>
            </a:pPr>
            <a:r>
              <a:rPr lang="en-US" sz="3000" b="1" dirty="0" smtClean="0">
                <a:solidFill>
                  <a:schemeClr val="tx1">
                    <a:lumMod val="75000"/>
                  </a:schemeClr>
                </a:solidFill>
              </a:rPr>
              <a:t>equity</a:t>
            </a:r>
            <a:r>
              <a:rPr lang="en-US" sz="3000" dirty="0" smtClean="0">
                <a:solidFill>
                  <a:schemeClr val="tx1">
                    <a:lumMod val="75000"/>
                  </a:schemeClr>
                </a:solidFill>
              </a:rPr>
              <a:t>:  </a:t>
            </a:r>
            <a:r>
              <a:rPr lang="en-US" sz="3000" dirty="0" smtClean="0"/>
              <a:t>distributing prosperity fairly among society’s members</a:t>
            </a:r>
          </a:p>
          <a:p>
            <a:pPr eaLnBrk="1" hangingPunct="1">
              <a:spcBef>
                <a:spcPct val="35000"/>
              </a:spcBef>
              <a:defRPr/>
            </a:pPr>
            <a:r>
              <a:rPr lang="en-US" sz="3000" dirty="0" smtClean="0"/>
              <a:t>Tradeoff:  To increase equity, can redistribute income from the well-off to the poor.   </a:t>
            </a:r>
            <a:br>
              <a:rPr lang="en-US" sz="3000" dirty="0" smtClean="0"/>
            </a:br>
            <a:r>
              <a:rPr lang="en-US" sz="3000" dirty="0" smtClean="0"/>
              <a:t>But this reduces the incentive to work and produce, and shrinks the size of the economic “pie.” </a:t>
            </a:r>
          </a:p>
        </p:txBody>
      </p:sp>
      <p:sp>
        <p:nvSpPr>
          <p:cNvPr id="71684" name="Text Box 4"/>
          <p:cNvSpPr txBox="1">
            <a:spLocks noChangeArrowheads="1"/>
          </p:cNvSpPr>
          <p:nvPr/>
        </p:nvSpPr>
        <p:spPr bwMode="auto">
          <a:xfrm>
            <a:off x="260350" y="835025"/>
            <a:ext cx="8621713" cy="56356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a:spAutoFit/>
          </a:bodyPr>
          <a:lstStyle/>
          <a:p>
            <a:pPr>
              <a:lnSpc>
                <a:spcPct val="110000"/>
              </a:lnSpc>
              <a:spcBef>
                <a:spcPct val="50000"/>
              </a:spcBef>
              <a:defRPr/>
            </a:pPr>
            <a:r>
              <a:rPr lang="en-US" sz="3000" b="1" dirty="0">
                <a:solidFill>
                  <a:schemeClr val="tx1">
                    <a:lumMod val="75000"/>
                  </a:schemeClr>
                </a:solidFill>
              </a:rPr>
              <a:t>Principle #1:  People Face Tradeoffs</a:t>
            </a:r>
          </a:p>
        </p:txBody>
      </p:sp>
      <p:sp>
        <p:nvSpPr>
          <p:cNvPr id="112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rPr>
              <a:t>0</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1600"/>
        </a:dk1>
        <a:lt1>
          <a:srgbClr val="669900"/>
        </a:lt1>
        <a:dk2>
          <a:srgbClr val="000000"/>
        </a:dk2>
        <a:lt2>
          <a:srgbClr val="006600"/>
        </a:lt2>
        <a:accent1>
          <a:srgbClr val="336600"/>
        </a:accent1>
        <a:accent2>
          <a:srgbClr val="89BA00"/>
        </a:accent2>
        <a:accent3>
          <a:srgbClr val="B8CAAA"/>
        </a:accent3>
        <a:accent4>
          <a:srgbClr val="001100"/>
        </a:accent4>
        <a:accent5>
          <a:srgbClr val="ADB8AA"/>
        </a:accent5>
        <a:accent6>
          <a:srgbClr val="7CA800"/>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3">
        <a:dk1>
          <a:srgbClr val="000000"/>
        </a:dk1>
        <a:lt1>
          <a:srgbClr val="B2B2B2"/>
        </a:lt1>
        <a:dk2>
          <a:srgbClr val="000000"/>
        </a:dk2>
        <a:lt2>
          <a:srgbClr val="777777"/>
        </a:lt2>
        <a:accent1>
          <a:srgbClr val="CBCBCB"/>
        </a:accent1>
        <a:accent2>
          <a:srgbClr val="969696"/>
        </a:accent2>
        <a:accent3>
          <a:srgbClr val="D5D5D5"/>
        </a:accent3>
        <a:accent4>
          <a:srgbClr val="000000"/>
        </a:accent4>
        <a:accent5>
          <a:srgbClr val="E2E2E2"/>
        </a:accent5>
        <a:accent6>
          <a:srgbClr val="878787"/>
        </a:accent6>
        <a:hlink>
          <a:srgbClr val="333333"/>
        </a:hlink>
        <a:folHlink>
          <a:srgbClr val="777777"/>
        </a:folHlink>
      </a:clrScheme>
      <a:clrMap bg1="lt1" tx1="dk1" bg2="lt2" tx2="dk2" accent1="accent1" accent2="accent2" accent3="accent3" accent4="accent4" accent5="accent5" accent6="accent6" hlink="hlink" folHlink="folHlink"/>
    </a:extraClrScheme>
    <a:extraClrScheme>
      <a:clrScheme name="Ribbons 4">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5">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6">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1577</TotalTime>
  <Words>3964</Words>
  <Application>Microsoft PowerPoint</Application>
  <PresentationFormat>On-screen Show (4:3)</PresentationFormat>
  <Paragraphs>400</Paragraphs>
  <Slides>57</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Times New Roman</vt:lpstr>
      <vt:lpstr>Ribbons</vt:lpstr>
      <vt:lpstr>    Course: Economics (HS 101) Semester: Spring 2015-16  Instructors  Pushpa Trivedi (Microeconomics)  Puja Padhi (Macroeconomics)     </vt:lpstr>
      <vt:lpstr>Ten Principles of Economics</vt:lpstr>
      <vt:lpstr>A: The principles of decision making  </vt:lpstr>
      <vt:lpstr> B: The principles of interactions among people  </vt:lpstr>
      <vt:lpstr> C: The principles of how the economy  works. </vt:lpstr>
      <vt:lpstr>What kinds of questions does economics address? </vt:lpstr>
      <vt:lpstr>Slide 7</vt:lpstr>
      <vt:lpstr>A: HOW PEOPLE MAKE DECISIONS</vt:lpstr>
      <vt:lpstr>Slide 9</vt:lpstr>
      <vt:lpstr>Slide 10</vt:lpstr>
      <vt:lpstr>Slide 11</vt:lpstr>
      <vt:lpstr>Slide 12</vt:lpstr>
      <vt:lpstr>B: HOW PEOPLE INTERACT</vt:lpstr>
      <vt:lpstr>Slide 14</vt:lpstr>
      <vt:lpstr>Slide 15</vt:lpstr>
      <vt:lpstr>Slide 16</vt:lpstr>
      <vt:lpstr>Slide 17</vt:lpstr>
      <vt:lpstr>Slide 18</vt:lpstr>
      <vt:lpstr>Slide 19</vt:lpstr>
      <vt:lpstr>C: HOW THE ECONOMY AS A WHOLE WORKS</vt:lpstr>
      <vt:lpstr>Slide 21</vt:lpstr>
      <vt:lpstr>Slide 22</vt:lpstr>
      <vt:lpstr>Adjusted net national income per capita (constant 2005 US$)</vt:lpstr>
      <vt:lpstr>Slide 24</vt:lpstr>
      <vt:lpstr>Slide 25</vt:lpstr>
      <vt:lpstr>Slide 26</vt:lpstr>
      <vt:lpstr>Definitions of Economics</vt:lpstr>
      <vt:lpstr>Chapter 1: Fundamentals of Economics</vt:lpstr>
      <vt:lpstr>i) Introduction</vt:lpstr>
      <vt:lpstr>Why study economics?  </vt:lpstr>
      <vt:lpstr>Definition of Economics:</vt:lpstr>
      <vt:lpstr>Two central ideas in definition of economics:</vt:lpstr>
      <vt:lpstr>Efficiency:  </vt:lpstr>
      <vt:lpstr>Slide 34</vt:lpstr>
      <vt:lpstr> Two major Branches of Economics </vt:lpstr>
      <vt:lpstr>Examples of problems studied in microeconomics: </vt:lpstr>
      <vt:lpstr>Macroeconomics:</vt:lpstr>
      <vt:lpstr>Microeconomics </vt:lpstr>
      <vt:lpstr>Major approaches to economics</vt:lpstr>
      <vt:lpstr> The logic of economics </vt:lpstr>
      <vt:lpstr>Fallacies/pitfalls in economic reasoning</vt:lpstr>
      <vt:lpstr>The post hoc fallacy:</vt:lpstr>
      <vt:lpstr>Failure to hold other things constant:</vt:lpstr>
      <vt:lpstr>Fallacy of composition:</vt:lpstr>
      <vt:lpstr>   Objectives of Economics   </vt:lpstr>
      <vt:lpstr>Which Economic and Political System to follow so as to achieve these Objectives</vt:lpstr>
      <vt:lpstr>Slide 47</vt:lpstr>
      <vt:lpstr>ii) Problems of Economic Organization</vt:lpstr>
      <vt:lpstr>Economic Systems</vt:lpstr>
      <vt:lpstr>iii) Society’s technological possibilities </vt:lpstr>
      <vt:lpstr>Inputs:</vt:lpstr>
      <vt:lpstr>Outputs: commodities and services</vt:lpstr>
      <vt:lpstr>Production Possibility Frontier (PPF):</vt:lpstr>
      <vt:lpstr>Production Possibility Frontier (PPF)</vt:lpstr>
      <vt:lpstr>Slide 55</vt:lpstr>
      <vt:lpstr>No free lunches! (Scarcity)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Impacts/Damages and their Valuation</dc:title>
  <dc:creator>a</dc:creator>
  <cp:lastModifiedBy>referee</cp:lastModifiedBy>
  <cp:revision>69</cp:revision>
  <dcterms:created xsi:type="dcterms:W3CDTF">2002-09-19T15:48:20Z</dcterms:created>
  <dcterms:modified xsi:type="dcterms:W3CDTF">2016-01-11T11:31:29Z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