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9"/>
  </p:notesMasterIdLst>
  <p:sldIdLst>
    <p:sldId id="282" r:id="rId2"/>
    <p:sldId id="322" r:id="rId3"/>
    <p:sldId id="358" r:id="rId4"/>
    <p:sldId id="370" r:id="rId5"/>
    <p:sldId id="362" r:id="rId6"/>
    <p:sldId id="359" r:id="rId7"/>
    <p:sldId id="364" r:id="rId8"/>
    <p:sldId id="365" r:id="rId9"/>
    <p:sldId id="360" r:id="rId10"/>
    <p:sldId id="376" r:id="rId11"/>
    <p:sldId id="377" r:id="rId12"/>
    <p:sldId id="378" r:id="rId13"/>
    <p:sldId id="383" r:id="rId14"/>
    <p:sldId id="382" r:id="rId15"/>
    <p:sldId id="361" r:id="rId16"/>
    <p:sldId id="373" r:id="rId17"/>
    <p:sldId id="374" r:id="rId18"/>
    <p:sldId id="375" r:id="rId19"/>
    <p:sldId id="366" r:id="rId20"/>
    <p:sldId id="367" r:id="rId21"/>
    <p:sldId id="371" r:id="rId22"/>
    <p:sldId id="372" r:id="rId23"/>
    <p:sldId id="368" r:id="rId24"/>
    <p:sldId id="379" r:id="rId25"/>
    <p:sldId id="369" r:id="rId26"/>
    <p:sldId id="380" r:id="rId27"/>
    <p:sldId id="381" r:id="rId28"/>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92" autoAdjust="0"/>
    <p:restoredTop sz="94660"/>
  </p:normalViewPr>
  <p:slideViewPr>
    <p:cSldViewPr>
      <p:cViewPr varScale="1">
        <p:scale>
          <a:sx n="68" d="100"/>
          <a:sy n="68" d="100"/>
        </p:scale>
        <p:origin x="-7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DFFF97B-99E9-4834-834B-BD92852580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a:p>
        </p:txBody>
      </p:sp>
      <p:sp>
        <p:nvSpPr>
          <p:cNvPr id="5"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a:p>
        </p:txBody>
      </p:sp>
      <p:sp>
        <p:nvSpPr>
          <p:cNvPr id="6"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7"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a:p>
        </p:txBody>
      </p:sp>
      <p:sp>
        <p:nvSpPr>
          <p:cNvPr id="8" name="Freeform 6"/>
          <p:cNvSpPr>
            <a:spLocks/>
          </p:cNvSpPr>
          <p:nvPr/>
        </p:nvSpPr>
        <p:spPr bwMode="hidden">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9"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a:p>
        </p:txBody>
      </p:sp>
      <p:sp>
        <p:nvSpPr>
          <p:cNvPr id="10" name="Freeform 8"/>
          <p:cNvSpPr>
            <a:spLocks/>
          </p:cNvSpPr>
          <p:nvPr/>
        </p:nvSpPr>
        <p:spPr bwMode="invGray">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11"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a:p>
        </p:txBody>
      </p:sp>
      <p:sp>
        <p:nvSpPr>
          <p:cNvPr id="4106" name="Rectangle 10"/>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4107" name="Rectangle 11"/>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2" name="Rectangle 12"/>
          <p:cNvSpPr>
            <a:spLocks noGrp="1" noChangeArrowheads="1"/>
          </p:cNvSpPr>
          <p:nvPr>
            <p:ph type="dt" sz="half" idx="10"/>
          </p:nvPr>
        </p:nvSpPr>
        <p:spPr/>
        <p:txBody>
          <a:bodyPr/>
          <a:lstStyle>
            <a:lvl1pPr>
              <a:defRPr>
                <a:solidFill>
                  <a:srgbClr val="FFFFCC"/>
                </a:solidFill>
              </a:defRPr>
            </a:lvl1pPr>
          </a:lstStyle>
          <a:p>
            <a:pPr>
              <a:defRPr/>
            </a:pPr>
            <a:endParaRPr lang="en-US"/>
          </a:p>
        </p:txBody>
      </p:sp>
      <p:sp>
        <p:nvSpPr>
          <p:cNvPr id="13" name="Rectangle 13"/>
          <p:cNvSpPr>
            <a:spLocks noGrp="1" noChangeArrowheads="1"/>
          </p:cNvSpPr>
          <p:nvPr>
            <p:ph type="ftr" sz="quarter" idx="11"/>
          </p:nvPr>
        </p:nvSpPr>
        <p:spPr/>
        <p:txBody>
          <a:bodyPr/>
          <a:lstStyle>
            <a:lvl1pPr>
              <a:defRPr>
                <a:solidFill>
                  <a:srgbClr val="FFFFCC"/>
                </a:solidFill>
              </a:defRPr>
            </a:lvl1pPr>
          </a:lstStyle>
          <a:p>
            <a:pPr>
              <a:defRPr/>
            </a:pPr>
            <a:endParaRPr lang="en-US"/>
          </a:p>
        </p:txBody>
      </p:sp>
      <p:sp>
        <p:nvSpPr>
          <p:cNvPr id="14" name="Rectangle 14"/>
          <p:cNvSpPr>
            <a:spLocks noGrp="1" noChangeArrowheads="1"/>
          </p:cNvSpPr>
          <p:nvPr>
            <p:ph type="sldNum" sz="quarter" idx="12"/>
          </p:nvPr>
        </p:nvSpPr>
        <p:spPr/>
        <p:txBody>
          <a:bodyPr/>
          <a:lstStyle>
            <a:lvl1pPr>
              <a:defRPr>
                <a:solidFill>
                  <a:srgbClr val="FFFFCC"/>
                </a:solidFill>
              </a:defRPr>
            </a:lvl1pPr>
          </a:lstStyle>
          <a:p>
            <a:pPr>
              <a:defRPr/>
            </a:pPr>
            <a:fld id="{E0F6B62D-E0FD-4EFB-B8EE-A39FA13F51E4}" type="slidenum">
              <a:rPr lang="en-US"/>
              <a:pPr>
                <a:defRPr/>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0-#ppt_w/2"/>
                                          </p:val>
                                        </p:tav>
                                        <p:tav tm="100000">
                                          <p:val>
                                            <p:strVal val="#ppt_x"/>
                                          </p:val>
                                        </p:tav>
                                      </p:tavLst>
                                    </p:anim>
                                    <p:anim calcmode="lin" valueType="num">
                                      <p:cBhvr additive="base">
                                        <p:cTn id="8" dur="5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A74F8B3F-E351-402E-AB8C-B6D1E799079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38AD7DE1-54C5-400B-BADC-18978052E5E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5A7E5EF4-BFA2-4B3D-B6D9-BE676F3D800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F3660BCF-40C7-4C40-8F2A-8282E093E5F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CA9B84AA-5537-4BB7-819B-4461635C26C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800A08B1-6691-42FC-930B-2D91A5094ED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536BF9CC-3D7C-4173-84D6-C35C7736D3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9C061558-6078-4DD2-A382-F32CE4C68B7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CF86759-4F50-4912-BB08-4741EE2D920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198FFE8D-24EF-4CC3-9B2C-AEE5FE4ED68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50000">
              <a:schemeClr val="bg1"/>
            </a:gs>
            <a:gs pos="100000">
              <a:schemeClr val="bg2"/>
            </a:gs>
          </a:gsLst>
          <a:lin ang="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783638" y="444500"/>
            <a:ext cx="360362" cy="3152775"/>
          </a:xfrm>
          <a:prstGeom prst="rect">
            <a:avLst/>
          </a:prstGeom>
          <a:gradFill rotWithShape="0">
            <a:gsLst>
              <a:gs pos="0">
                <a:schemeClr val="bg2"/>
              </a:gs>
              <a:gs pos="50000">
                <a:schemeClr val="hlink"/>
              </a:gs>
              <a:gs pos="100000">
                <a:schemeClr val="bg2"/>
              </a:gs>
            </a:gsLst>
            <a:lin ang="0" scaled="1"/>
          </a:gradFill>
          <a:ln w="9525">
            <a:noFill/>
            <a:miter lim="800000"/>
            <a:headEnd/>
            <a:tailEnd/>
          </a:ln>
        </p:spPr>
        <p:txBody>
          <a:bodyPr wrap="none" anchor="ctr"/>
          <a:lstStyle/>
          <a:p>
            <a:pPr>
              <a:defRPr/>
            </a:pPr>
            <a:endParaRPr lang="en-US"/>
          </a:p>
        </p:txBody>
      </p:sp>
      <p:sp>
        <p:nvSpPr>
          <p:cNvPr id="3075" name="Freeform 3"/>
          <p:cNvSpPr>
            <a:spLocks/>
          </p:cNvSpPr>
          <p:nvPr/>
        </p:nvSpPr>
        <p:spPr bwMode="invGray">
          <a:xfrm>
            <a:off x="0" y="0"/>
            <a:ext cx="9144000" cy="2133600"/>
          </a:xfrm>
          <a:custGeom>
            <a:avLst/>
            <a:gdLst/>
            <a:ahLst/>
            <a:cxnLst>
              <a:cxn ang="0">
                <a:pos x="0" y="0"/>
              </a:cxn>
              <a:cxn ang="0">
                <a:pos x="5760" y="0"/>
              </a:cxn>
              <a:cxn ang="0">
                <a:pos x="5760" y="720"/>
              </a:cxn>
              <a:cxn ang="0">
                <a:pos x="3600" y="624"/>
              </a:cxn>
              <a:cxn ang="0">
                <a:pos x="0" y="1000"/>
              </a:cxn>
              <a:cxn ang="0">
                <a:pos x="0" y="0"/>
              </a:cxn>
            </a:cxnLst>
            <a:rect l="0" t="0" r="r" b="b"/>
            <a:pathLst>
              <a:path w="5760" h="1104">
                <a:moveTo>
                  <a:pt x="0" y="0"/>
                </a:moveTo>
                <a:lnTo>
                  <a:pt x="5760" y="0"/>
                </a:lnTo>
                <a:lnTo>
                  <a:pt x="5760" y="720"/>
                </a:lnTo>
                <a:cubicBezTo>
                  <a:pt x="5400" y="824"/>
                  <a:pt x="4560" y="577"/>
                  <a:pt x="3600" y="624"/>
                </a:cubicBezTo>
                <a:cubicBezTo>
                  <a:pt x="2640" y="671"/>
                  <a:pt x="600" y="1104"/>
                  <a:pt x="0" y="1000"/>
                </a:cubicBezTo>
                <a:lnTo>
                  <a:pt x="0" y="0"/>
                </a:lnTo>
                <a:close/>
              </a:path>
            </a:pathLst>
          </a:custGeom>
          <a:gradFill rotWithShape="0">
            <a:gsLst>
              <a:gs pos="0">
                <a:schemeClr val="bg2"/>
              </a:gs>
              <a:gs pos="50000">
                <a:schemeClr val="bg1"/>
              </a:gs>
              <a:gs pos="100000">
                <a:schemeClr val="bg2"/>
              </a:gs>
            </a:gsLst>
            <a:lin ang="0" scaled="1"/>
          </a:gradFill>
          <a:ln w="9525">
            <a:noFill/>
            <a:round/>
            <a:headEnd/>
            <a:tailEnd/>
          </a:ln>
        </p:spPr>
        <p:txBody>
          <a:bodyPr wrap="none" anchor="ctr"/>
          <a:lstStyle/>
          <a:p>
            <a:pPr>
              <a:defRPr/>
            </a:pPr>
            <a:endParaRPr lang="en-US"/>
          </a:p>
        </p:txBody>
      </p:sp>
      <p:sp>
        <p:nvSpPr>
          <p:cNvPr id="3076" name="Freeform 4"/>
          <p:cNvSpPr>
            <a:spLocks/>
          </p:cNvSpPr>
          <p:nvPr/>
        </p:nvSpPr>
        <p:spPr bwMode="invGray">
          <a:xfrm>
            <a:off x="0" y="1163638"/>
            <a:ext cx="9144000" cy="5694362"/>
          </a:xfrm>
          <a:custGeom>
            <a:avLst/>
            <a:gdLst/>
            <a:ahLst/>
            <a:cxnLst>
              <a:cxn ang="0">
                <a:pos x="0" y="582"/>
              </a:cxn>
              <a:cxn ang="0">
                <a:pos x="2640" y="267"/>
              </a:cxn>
              <a:cxn ang="0">
                <a:pos x="3373" y="160"/>
              </a:cxn>
              <a:cxn ang="0">
                <a:pos x="5760" y="358"/>
              </a:cxn>
              <a:cxn ang="0">
                <a:pos x="5760" y="3587"/>
              </a:cxn>
              <a:cxn ang="0">
                <a:pos x="0" y="3587"/>
              </a:cxn>
              <a:cxn ang="0">
                <a:pos x="0" y="582"/>
              </a:cxn>
            </a:cxnLst>
            <a:rect l="0" t="0" r="r" b="b"/>
            <a:pathLst>
              <a:path w="5760" h="3587">
                <a:moveTo>
                  <a:pt x="0" y="582"/>
                </a:moveTo>
                <a:cubicBezTo>
                  <a:pt x="1027" y="680"/>
                  <a:pt x="1960" y="387"/>
                  <a:pt x="2640" y="267"/>
                </a:cubicBezTo>
                <a:cubicBezTo>
                  <a:pt x="2640" y="267"/>
                  <a:pt x="3268" y="180"/>
                  <a:pt x="3373" y="160"/>
                </a:cubicBezTo>
                <a:cubicBezTo>
                  <a:pt x="4120" y="0"/>
                  <a:pt x="5280" y="358"/>
                  <a:pt x="5760" y="358"/>
                </a:cubicBezTo>
                <a:lnTo>
                  <a:pt x="5760" y="3587"/>
                </a:lnTo>
                <a:lnTo>
                  <a:pt x="0" y="3587"/>
                </a:lnTo>
                <a:cubicBezTo>
                  <a:pt x="0" y="3587"/>
                  <a:pt x="0" y="582"/>
                  <a:pt x="0" y="582"/>
                </a:cubicBezTo>
                <a:close/>
              </a:path>
            </a:pathLst>
          </a:custGeom>
          <a:gradFill rotWithShape="0">
            <a:gsLst>
              <a:gs pos="0">
                <a:schemeClr val="bg2"/>
              </a:gs>
              <a:gs pos="50000">
                <a:schemeClr val="bg1"/>
              </a:gs>
              <a:gs pos="100000">
                <a:schemeClr val="bg2"/>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77" name="Freeform 5"/>
          <p:cNvSpPr>
            <a:spLocks/>
          </p:cNvSpPr>
          <p:nvPr/>
        </p:nvSpPr>
        <p:spPr bwMode="invGray">
          <a:xfrm>
            <a:off x="0" y="292100"/>
            <a:ext cx="9144000" cy="854075"/>
          </a:xfrm>
          <a:custGeom>
            <a:avLst/>
            <a:gdLst/>
            <a:ahLst/>
            <a:cxnLst>
              <a:cxn ang="0">
                <a:pos x="0" y="163"/>
              </a:cxn>
              <a:cxn ang="0">
                <a:pos x="0" y="403"/>
              </a:cxn>
              <a:cxn ang="0">
                <a:pos x="1773" y="443"/>
              </a:cxn>
              <a:cxn ang="0">
                <a:pos x="4573" y="176"/>
              </a:cxn>
              <a:cxn ang="0">
                <a:pos x="5760" y="536"/>
              </a:cxn>
              <a:cxn ang="0">
                <a:pos x="5760" y="163"/>
              </a:cxn>
              <a:cxn ang="0">
                <a:pos x="4560" y="29"/>
              </a:cxn>
              <a:cxn ang="0">
                <a:pos x="1987" y="336"/>
              </a:cxn>
              <a:cxn ang="0">
                <a:pos x="0" y="163"/>
              </a:cxn>
            </a:cxnLst>
            <a:rect l="0" t="0" r="r" b="b"/>
            <a:pathLst>
              <a:path w="5760" h="538">
                <a:moveTo>
                  <a:pt x="0" y="163"/>
                </a:moveTo>
                <a:lnTo>
                  <a:pt x="0" y="403"/>
                </a:lnTo>
                <a:cubicBezTo>
                  <a:pt x="295" y="450"/>
                  <a:pt x="1011" y="481"/>
                  <a:pt x="1773" y="443"/>
                </a:cubicBezTo>
                <a:cubicBezTo>
                  <a:pt x="2535" y="405"/>
                  <a:pt x="3909" y="161"/>
                  <a:pt x="4573" y="176"/>
                </a:cubicBezTo>
                <a:cubicBezTo>
                  <a:pt x="5237" y="191"/>
                  <a:pt x="5562" y="538"/>
                  <a:pt x="5760" y="536"/>
                </a:cubicBezTo>
                <a:lnTo>
                  <a:pt x="5760" y="163"/>
                </a:lnTo>
                <a:cubicBezTo>
                  <a:pt x="5560" y="79"/>
                  <a:pt x="5189" y="0"/>
                  <a:pt x="4560" y="29"/>
                </a:cubicBezTo>
                <a:cubicBezTo>
                  <a:pt x="3931" y="58"/>
                  <a:pt x="2747" y="314"/>
                  <a:pt x="1987" y="336"/>
                </a:cubicBezTo>
                <a:cubicBezTo>
                  <a:pt x="1227" y="358"/>
                  <a:pt x="414" y="199"/>
                  <a:pt x="0" y="163"/>
                </a:cubicBezTo>
                <a:close/>
              </a:path>
            </a:pathLst>
          </a:custGeom>
          <a:gradFill rotWithShape="0">
            <a:gsLst>
              <a:gs pos="0">
                <a:schemeClr val="bg1"/>
              </a:gs>
              <a:gs pos="50000">
                <a:schemeClr val="bg2"/>
              </a:gs>
              <a:gs pos="100000">
                <a:schemeClr val="bg1"/>
              </a:gs>
            </a:gsLst>
            <a:lin ang="0" scaled="1"/>
          </a:gradFill>
          <a:ln w="9525">
            <a:noFill/>
            <a:round/>
            <a:headEnd/>
            <a:tailEnd/>
          </a:ln>
        </p:spPr>
        <p:txBody>
          <a:bodyPr wrap="none" anchor="ctr"/>
          <a:lstStyle/>
          <a:p>
            <a:pPr>
              <a:defRPr/>
            </a:pPr>
            <a:endParaRPr lang="en-US"/>
          </a:p>
        </p:txBody>
      </p:sp>
      <p:sp>
        <p:nvSpPr>
          <p:cNvPr id="3078" name="Freeform 6"/>
          <p:cNvSpPr>
            <a:spLocks/>
          </p:cNvSpPr>
          <p:nvPr/>
        </p:nvSpPr>
        <p:spPr bwMode="invGray">
          <a:xfrm>
            <a:off x="0" y="2405063"/>
            <a:ext cx="9144000" cy="1069975"/>
          </a:xfrm>
          <a:custGeom>
            <a:avLst/>
            <a:gdLst/>
            <a:ahLst/>
            <a:cxnLst>
              <a:cxn ang="0">
                <a:pos x="0" y="246"/>
              </a:cxn>
              <a:cxn ang="0">
                <a:pos x="0" y="406"/>
              </a:cxn>
              <a:cxn ang="0">
                <a:pos x="1280" y="645"/>
              </a:cxn>
              <a:cxn ang="0">
                <a:pos x="1627" y="580"/>
              </a:cxn>
              <a:cxn ang="0">
                <a:pos x="4493" y="113"/>
              </a:cxn>
              <a:cxn ang="0">
                <a:pos x="5760" y="606"/>
              </a:cxn>
              <a:cxn ang="0">
                <a:pos x="5760" y="233"/>
              </a:cxn>
              <a:cxn ang="0">
                <a:pos x="4040" y="33"/>
              </a:cxn>
              <a:cxn ang="0">
                <a:pos x="1093" y="433"/>
              </a:cxn>
              <a:cxn ang="0">
                <a:pos x="0" y="246"/>
              </a:cxn>
            </a:cxnLst>
            <a:rect l="0" t="0" r="r" b="b"/>
            <a:pathLst>
              <a:path w="5760" h="674">
                <a:moveTo>
                  <a:pt x="0" y="246"/>
                </a:moveTo>
                <a:lnTo>
                  <a:pt x="0" y="406"/>
                </a:lnTo>
                <a:cubicBezTo>
                  <a:pt x="213" y="463"/>
                  <a:pt x="1009" y="616"/>
                  <a:pt x="1280" y="645"/>
                </a:cubicBezTo>
                <a:cubicBezTo>
                  <a:pt x="1551" y="674"/>
                  <a:pt x="1092" y="669"/>
                  <a:pt x="1627" y="580"/>
                </a:cubicBezTo>
                <a:cubicBezTo>
                  <a:pt x="2162" y="491"/>
                  <a:pt x="3804" y="109"/>
                  <a:pt x="4493" y="113"/>
                </a:cubicBezTo>
                <a:cubicBezTo>
                  <a:pt x="5182" y="117"/>
                  <a:pt x="5549" y="586"/>
                  <a:pt x="5760" y="606"/>
                </a:cubicBezTo>
                <a:lnTo>
                  <a:pt x="5760" y="233"/>
                </a:lnTo>
                <a:cubicBezTo>
                  <a:pt x="5471" y="158"/>
                  <a:pt x="4818" y="0"/>
                  <a:pt x="4040" y="33"/>
                </a:cubicBezTo>
                <a:cubicBezTo>
                  <a:pt x="3262" y="66"/>
                  <a:pt x="1766" y="398"/>
                  <a:pt x="1093" y="433"/>
                </a:cubicBezTo>
                <a:cubicBezTo>
                  <a:pt x="420" y="468"/>
                  <a:pt x="228" y="285"/>
                  <a:pt x="0" y="246"/>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79" name="Freeform 7"/>
          <p:cNvSpPr>
            <a:spLocks/>
          </p:cNvSpPr>
          <p:nvPr/>
        </p:nvSpPr>
        <p:spPr bwMode="white">
          <a:xfrm>
            <a:off x="2476500" y="1522413"/>
            <a:ext cx="6667500" cy="5335587"/>
          </a:xfrm>
          <a:custGeom>
            <a:avLst/>
            <a:gdLst/>
            <a:ahLst/>
            <a:cxnLst>
              <a:cxn ang="0">
                <a:pos x="0" y="3361"/>
              </a:cxn>
              <a:cxn ang="0">
                <a:pos x="1054" y="295"/>
              </a:cxn>
              <a:cxn ang="0">
                <a:pos x="4200" y="1588"/>
              </a:cxn>
              <a:cxn ang="0">
                <a:pos x="4200" y="2028"/>
              </a:cxn>
              <a:cxn ang="0">
                <a:pos x="1200" y="442"/>
              </a:cxn>
              <a:cxn ang="0">
                <a:pos x="347" y="3361"/>
              </a:cxn>
              <a:cxn ang="0">
                <a:pos x="0" y="3361"/>
              </a:cxn>
            </a:cxnLst>
            <a:rect l="0" t="0" r="r" b="b"/>
            <a:pathLst>
              <a:path w="4200" h="3361">
                <a:moveTo>
                  <a:pt x="0" y="3361"/>
                </a:moveTo>
                <a:cubicBezTo>
                  <a:pt x="118" y="2850"/>
                  <a:pt x="354" y="590"/>
                  <a:pt x="1054" y="295"/>
                </a:cubicBezTo>
                <a:cubicBezTo>
                  <a:pt x="1754" y="0"/>
                  <a:pt x="3676" y="1299"/>
                  <a:pt x="4200" y="1588"/>
                </a:cubicBezTo>
                <a:lnTo>
                  <a:pt x="4200" y="2028"/>
                </a:lnTo>
                <a:cubicBezTo>
                  <a:pt x="3700" y="1837"/>
                  <a:pt x="1842" y="220"/>
                  <a:pt x="1200" y="442"/>
                </a:cubicBezTo>
                <a:cubicBezTo>
                  <a:pt x="558" y="664"/>
                  <a:pt x="547" y="2875"/>
                  <a:pt x="347" y="3361"/>
                </a:cubicBezTo>
                <a:lnTo>
                  <a:pt x="0" y="3361"/>
                </a:lnTo>
                <a:close/>
              </a:path>
            </a:pathLst>
          </a:custGeom>
          <a:gradFill rotWithShape="0">
            <a:gsLst>
              <a:gs pos="0">
                <a:schemeClr val="accent2"/>
              </a:gs>
              <a:gs pos="50000">
                <a:schemeClr val="bg1"/>
              </a:gs>
              <a:gs pos="100000">
                <a:schemeClr val="accent2"/>
              </a:gs>
            </a:gsLst>
            <a:lin ang="5400000" scaled="1"/>
          </a:gradFill>
          <a:ln w="9525">
            <a:noFill/>
            <a:round/>
            <a:headEnd/>
            <a:tailEnd/>
          </a:ln>
        </p:spPr>
        <p:txBody>
          <a:bodyPr wrap="none" anchor="ctr"/>
          <a:lstStyle/>
          <a:p>
            <a:pPr>
              <a:defRPr/>
            </a:pPr>
            <a:endParaRPr lang="en-US"/>
          </a:p>
        </p:txBody>
      </p:sp>
      <p:sp>
        <p:nvSpPr>
          <p:cNvPr id="3080" name="Freeform 8"/>
          <p:cNvSpPr>
            <a:spLocks/>
          </p:cNvSpPr>
          <p:nvPr/>
        </p:nvSpPr>
        <p:spPr bwMode="white">
          <a:xfrm>
            <a:off x="0" y="3443288"/>
            <a:ext cx="9144000" cy="3055937"/>
          </a:xfrm>
          <a:custGeom>
            <a:avLst/>
            <a:gdLst/>
            <a:ahLst/>
            <a:cxnLst>
              <a:cxn ang="0">
                <a:pos x="0" y="804"/>
              </a:cxn>
              <a:cxn ang="0">
                <a:pos x="0" y="991"/>
              </a:cxn>
              <a:cxn ang="0">
                <a:pos x="1547" y="1818"/>
              </a:cxn>
              <a:cxn ang="0">
                <a:pos x="3253" y="351"/>
              </a:cxn>
              <a:cxn ang="0">
                <a:pos x="5760" y="1537"/>
              </a:cxn>
              <a:cxn ang="0">
                <a:pos x="5760" y="1151"/>
              </a:cxn>
              <a:cxn ang="0">
                <a:pos x="3240" y="84"/>
              </a:cxn>
              <a:cxn ang="0">
                <a:pos x="1573" y="1671"/>
              </a:cxn>
              <a:cxn ang="0">
                <a:pos x="0" y="804"/>
              </a:cxn>
            </a:cxnLst>
            <a:rect l="0" t="0" r="r" b="b"/>
            <a:pathLst>
              <a:path w="5760" h="1925">
                <a:moveTo>
                  <a:pt x="0" y="804"/>
                </a:moveTo>
                <a:lnTo>
                  <a:pt x="0" y="991"/>
                </a:lnTo>
                <a:cubicBezTo>
                  <a:pt x="258" y="1160"/>
                  <a:pt x="1005" y="1925"/>
                  <a:pt x="1547" y="1818"/>
                </a:cubicBezTo>
                <a:cubicBezTo>
                  <a:pt x="2089" y="1711"/>
                  <a:pt x="2551" y="398"/>
                  <a:pt x="3253" y="351"/>
                </a:cubicBezTo>
                <a:cubicBezTo>
                  <a:pt x="3955" y="304"/>
                  <a:pt x="5342" y="1404"/>
                  <a:pt x="5760" y="1537"/>
                </a:cubicBezTo>
                <a:lnTo>
                  <a:pt x="5760" y="1151"/>
                </a:lnTo>
                <a:cubicBezTo>
                  <a:pt x="5405" y="1124"/>
                  <a:pt x="3982" y="0"/>
                  <a:pt x="3240" y="84"/>
                </a:cubicBezTo>
                <a:cubicBezTo>
                  <a:pt x="2542" y="171"/>
                  <a:pt x="2113" y="1551"/>
                  <a:pt x="1573" y="1671"/>
                </a:cubicBezTo>
                <a:cubicBezTo>
                  <a:pt x="1033" y="1791"/>
                  <a:pt x="262" y="826"/>
                  <a:pt x="0" y="804"/>
                </a:cubicBezTo>
                <a:close/>
              </a:path>
            </a:pathLst>
          </a:custGeom>
          <a:gradFill rotWithShape="0">
            <a:gsLst>
              <a:gs pos="0">
                <a:schemeClr val="bg1"/>
              </a:gs>
              <a:gs pos="50000">
                <a:schemeClr val="accent2"/>
              </a:gs>
              <a:gs pos="100000">
                <a:schemeClr val="bg1"/>
              </a:gs>
            </a:gsLst>
            <a:lin ang="0" scaled="1"/>
          </a:gradFill>
          <a:ln w="9525" cap="flat">
            <a:noFill/>
            <a:prstDash val="solid"/>
            <a:round/>
            <a:headEnd type="none" w="med" len="med"/>
            <a:tailEnd type="none" w="med" len="med"/>
          </a:ln>
          <a:effectLst/>
        </p:spPr>
        <p:txBody>
          <a:bodyPr wrap="none" anchor="ctr"/>
          <a:lstStyle/>
          <a:p>
            <a:pPr>
              <a:defRPr/>
            </a:pPr>
            <a:endParaRPr lang="en-US"/>
          </a:p>
        </p:txBody>
      </p:sp>
      <p:sp>
        <p:nvSpPr>
          <p:cNvPr id="3081" name="Freeform 9"/>
          <p:cNvSpPr>
            <a:spLocks/>
          </p:cNvSpPr>
          <p:nvPr/>
        </p:nvSpPr>
        <p:spPr bwMode="white">
          <a:xfrm>
            <a:off x="0" y="3552825"/>
            <a:ext cx="6237288" cy="3365500"/>
          </a:xfrm>
          <a:custGeom>
            <a:avLst/>
            <a:gdLst/>
            <a:ahLst/>
            <a:cxnLst>
              <a:cxn ang="0">
                <a:pos x="0" y="415"/>
              </a:cxn>
              <a:cxn ang="0">
                <a:pos x="0" y="508"/>
              </a:cxn>
              <a:cxn ang="0">
                <a:pos x="1933" y="229"/>
              </a:cxn>
              <a:cxn ang="0">
                <a:pos x="3920" y="1055"/>
              </a:cxn>
              <a:cxn ang="0">
                <a:pos x="3587" y="2082"/>
              </a:cxn>
              <a:cxn ang="0">
                <a:pos x="3947" y="829"/>
              </a:cxn>
              <a:cxn ang="0">
                <a:pos x="2253" y="69"/>
              </a:cxn>
              <a:cxn ang="0">
                <a:pos x="0" y="415"/>
              </a:cxn>
            </a:cxnLst>
            <a:rect l="0" t="0" r="r" b="b"/>
            <a:pathLst>
              <a:path w="4196" h="2120">
                <a:moveTo>
                  <a:pt x="0" y="415"/>
                </a:moveTo>
                <a:lnTo>
                  <a:pt x="0" y="508"/>
                </a:lnTo>
                <a:cubicBezTo>
                  <a:pt x="160" y="577"/>
                  <a:pt x="1280" y="138"/>
                  <a:pt x="1933" y="229"/>
                </a:cubicBezTo>
                <a:cubicBezTo>
                  <a:pt x="2586" y="320"/>
                  <a:pt x="3644" y="746"/>
                  <a:pt x="3920" y="1055"/>
                </a:cubicBezTo>
                <a:cubicBezTo>
                  <a:pt x="4196" y="1364"/>
                  <a:pt x="3583" y="2120"/>
                  <a:pt x="3587" y="2082"/>
                </a:cubicBezTo>
                <a:lnTo>
                  <a:pt x="3947" y="829"/>
                </a:lnTo>
                <a:cubicBezTo>
                  <a:pt x="3725" y="494"/>
                  <a:pt x="2911" y="138"/>
                  <a:pt x="2253" y="69"/>
                </a:cubicBezTo>
                <a:cubicBezTo>
                  <a:pt x="1595" y="0"/>
                  <a:pt x="469" y="343"/>
                  <a:pt x="0" y="415"/>
                </a:cubicBezTo>
                <a:close/>
              </a:path>
            </a:pathLst>
          </a:custGeom>
          <a:gradFill rotWithShape="0">
            <a:gsLst>
              <a:gs pos="0">
                <a:schemeClr val="accent2"/>
              </a:gs>
              <a:gs pos="50000">
                <a:schemeClr val="bg1"/>
              </a:gs>
              <a:gs pos="100000">
                <a:schemeClr val="accent2"/>
              </a:gs>
            </a:gsLst>
            <a:lin ang="5400000" scaled="1"/>
          </a:gradFill>
          <a:ln w="9525" cap="flat">
            <a:noFill/>
            <a:prstDash val="solid"/>
            <a:round/>
            <a:headEnd type="none" w="med" len="med"/>
            <a:tailEnd type="none" w="med" len="med"/>
          </a:ln>
          <a:effectLst/>
        </p:spPr>
        <p:txBody>
          <a:bodyPr wrap="none" anchor="ctr"/>
          <a:lstStyle/>
          <a:p>
            <a:pPr>
              <a:defRPr/>
            </a:pPr>
            <a:endParaRPr lang="en-US"/>
          </a:p>
        </p:txBody>
      </p:sp>
      <p:sp>
        <p:nvSpPr>
          <p:cNvPr id="1034" name="Rectangle 10"/>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		</a:t>
            </a:r>
          </a:p>
          <a:p>
            <a:pPr lvl="3"/>
            <a:r>
              <a:rPr lang="en-US" smtClean="0"/>
              <a:t>Fourth level</a:t>
            </a:r>
          </a:p>
          <a:p>
            <a:pPr lvl="4"/>
            <a:r>
              <a:rPr lang="en-US" smtClean="0"/>
              <a:t>Fifth level</a:t>
            </a:r>
          </a:p>
        </p:txBody>
      </p:sp>
      <p:sp>
        <p:nvSpPr>
          <p:cNvPr id="3084" name="Rectangle 12"/>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vl1pPr>
          </a:lstStyle>
          <a:p>
            <a:pPr>
              <a:defRPr/>
            </a:pPr>
            <a:endParaRPr lang="en-US"/>
          </a:p>
        </p:txBody>
      </p:sp>
      <p:sp>
        <p:nvSpPr>
          <p:cNvPr id="3085"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vl1pPr>
          </a:lstStyle>
          <a:p>
            <a:pPr>
              <a:defRPr/>
            </a:pPr>
            <a:endParaRPr lang="en-US"/>
          </a:p>
        </p:txBody>
      </p:sp>
      <p:sp>
        <p:nvSpPr>
          <p:cNvPr id="3086" name="Rectangle 1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vl1pPr>
          </a:lstStyle>
          <a:p>
            <a:pPr>
              <a:defRPr/>
            </a:pPr>
            <a:fld id="{8D235955-7EEA-4614-9051-E7A8843FD275}"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0" fill="hold"/>
                                        <p:tgtEl>
                                          <p:spTgt spid="3074"/>
                                        </p:tgtEl>
                                        <p:attrNameLst>
                                          <p:attrName>ppt_x</p:attrName>
                                        </p:attrNameLst>
                                      </p:cBhvr>
                                      <p:tavLst>
                                        <p:tav tm="0">
                                          <p:val>
                                            <p:strVal val="0-#ppt_w/2"/>
                                          </p:val>
                                        </p:tav>
                                        <p:tav tm="100000">
                                          <p:val>
                                            <p:strVal val="#ppt_x"/>
                                          </p:val>
                                        </p:tav>
                                      </p:tavLst>
                                    </p:anim>
                                    <p:anim calcmode="lin" valueType="num">
                                      <p:cBhvr additive="base">
                                        <p:cTn id="8" dur="50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defRPr>
      </a:lvl2pPr>
      <a:lvl3pPr algn="ctr" rtl="0" eaLnBrk="0" fontAlgn="base" hangingPunct="0">
        <a:spcBef>
          <a:spcPct val="0"/>
        </a:spcBef>
        <a:spcAft>
          <a:spcPct val="0"/>
        </a:spcAft>
        <a:defRPr kumimoji="1" sz="4400">
          <a:solidFill>
            <a:schemeClr val="tx2"/>
          </a:solidFill>
          <a:latin typeface="Times New Roman" pitchFamily="18" charset="0"/>
        </a:defRPr>
      </a:lvl3pPr>
      <a:lvl4pPr algn="ctr" rtl="0" eaLnBrk="0" fontAlgn="base" hangingPunct="0">
        <a:spcBef>
          <a:spcPct val="0"/>
        </a:spcBef>
        <a:spcAft>
          <a:spcPct val="0"/>
        </a:spcAft>
        <a:defRPr kumimoji="1" sz="4400">
          <a:solidFill>
            <a:schemeClr val="tx2"/>
          </a:solidFill>
          <a:latin typeface="Times New Roman" pitchFamily="18" charset="0"/>
        </a:defRPr>
      </a:lvl4pPr>
      <a:lvl5pPr algn="ctr" rtl="0" eaLnBrk="0" fontAlgn="base" hangingPunct="0">
        <a:spcBef>
          <a:spcPct val="0"/>
        </a:spcBef>
        <a:spcAft>
          <a:spcPct val="0"/>
        </a:spcAft>
        <a:defRPr kumimoji="1" sz="4400">
          <a:solidFill>
            <a:schemeClr val="tx2"/>
          </a:solidFill>
          <a:latin typeface="Times New Roman" pitchFamily="18" charset="0"/>
        </a:defRPr>
      </a:lvl5pPr>
      <a:lvl6pPr marL="457200" algn="ctr" rtl="0" eaLnBrk="0" fontAlgn="base" hangingPunct="0">
        <a:spcBef>
          <a:spcPct val="0"/>
        </a:spcBef>
        <a:spcAft>
          <a:spcPct val="0"/>
        </a:spcAft>
        <a:defRPr kumimoji="1" sz="4400">
          <a:solidFill>
            <a:schemeClr val="tx2"/>
          </a:solidFill>
          <a:latin typeface="Times New Roman" pitchFamily="18" charset="0"/>
        </a:defRPr>
      </a:lvl6pPr>
      <a:lvl7pPr marL="914400" algn="ctr" rtl="0" eaLnBrk="0" fontAlgn="base" hangingPunct="0">
        <a:spcBef>
          <a:spcPct val="0"/>
        </a:spcBef>
        <a:spcAft>
          <a:spcPct val="0"/>
        </a:spcAft>
        <a:defRPr kumimoji="1" sz="4400">
          <a:solidFill>
            <a:schemeClr val="tx2"/>
          </a:solidFill>
          <a:latin typeface="Times New Roman" pitchFamily="18" charset="0"/>
        </a:defRPr>
      </a:lvl7pPr>
      <a:lvl8pPr marL="1371600" algn="ctr" rtl="0" eaLnBrk="0" fontAlgn="base" hangingPunct="0">
        <a:spcBef>
          <a:spcPct val="0"/>
        </a:spcBef>
        <a:spcAft>
          <a:spcPct val="0"/>
        </a:spcAft>
        <a:defRPr kumimoji="1" sz="4400">
          <a:solidFill>
            <a:schemeClr val="tx2"/>
          </a:solidFill>
          <a:latin typeface="Times New Roman" pitchFamily="18" charset="0"/>
        </a:defRPr>
      </a:lvl8pPr>
      <a:lvl9pPr marL="1828800" algn="ctr"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AA01D2B-6797-48E9-8C47-6721248B9C21}" type="slidenum">
              <a:rPr lang="en-US"/>
              <a:pPr/>
              <a:t>1</a:t>
            </a:fld>
            <a:endParaRPr lang="en-US"/>
          </a:p>
        </p:txBody>
      </p:sp>
      <p:sp>
        <p:nvSpPr>
          <p:cNvPr id="126978" name="Rectangle 2"/>
          <p:cNvSpPr>
            <a:spLocks noGrp="1" noChangeArrowheads="1"/>
          </p:cNvSpPr>
          <p:nvPr>
            <p:ph type="title"/>
          </p:nvPr>
        </p:nvSpPr>
        <p:spPr>
          <a:xfrm>
            <a:off x="457200" y="274638"/>
            <a:ext cx="8229600" cy="6583362"/>
          </a:xfrm>
        </p:spPr>
        <p:txBody>
          <a:bodyPr>
            <a:normAutofit/>
          </a:bodyPr>
          <a:lstStyle/>
          <a:p>
            <a:r>
              <a:rPr lang="en-US" sz="4000" b="1" dirty="0" smtClean="0"/>
              <a:t>Topic </a:t>
            </a:r>
            <a:r>
              <a:rPr lang="en-US" sz="4000" b="1" dirty="0" smtClean="0"/>
              <a:t>6:Theory of Production and Business Organization</a:t>
            </a:r>
            <a:endParaRPr lang="en-IN" sz="4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9296400" cy="609600"/>
          </a:xfrm>
        </p:spPr>
        <p:txBody>
          <a:bodyPr/>
          <a:lstStyle/>
          <a:p>
            <a:r>
              <a:rPr lang="en-US" sz="4000" dirty="0" smtClean="0"/>
              <a:t>Production Function with 2 Variable Inputs</a:t>
            </a:r>
            <a:r>
              <a:rPr lang="en-IN" sz="4000" b="1" u="sng" dirty="0" smtClean="0"/>
              <a:t/>
            </a:r>
            <a:br>
              <a:rPr lang="en-IN" sz="4000" b="1" u="sng" dirty="0" smtClean="0"/>
            </a:br>
            <a:endParaRPr lang="en-IN" sz="4000" dirty="0"/>
          </a:p>
        </p:txBody>
      </p:sp>
      <p:sp>
        <p:nvSpPr>
          <p:cNvPr id="3" name="Content Placeholder 2"/>
          <p:cNvSpPr>
            <a:spLocks noGrp="1"/>
          </p:cNvSpPr>
          <p:nvPr>
            <p:ph idx="1"/>
          </p:nvPr>
        </p:nvSpPr>
        <p:spPr>
          <a:xfrm>
            <a:off x="381000" y="1066800"/>
            <a:ext cx="8610600" cy="5791200"/>
          </a:xfrm>
        </p:spPr>
        <p:txBody>
          <a:bodyPr/>
          <a:lstStyle/>
          <a:p>
            <a:pPr lvl="0"/>
            <a:r>
              <a:rPr lang="en-US" u="sng" dirty="0" smtClean="0"/>
              <a:t>Equal </a:t>
            </a:r>
            <a:r>
              <a:rPr lang="en-US" u="sng" dirty="0" smtClean="0"/>
              <a:t>Product Curves (</a:t>
            </a:r>
            <a:r>
              <a:rPr lang="en-US" u="sng" dirty="0" err="1" smtClean="0"/>
              <a:t>Isoquants</a:t>
            </a:r>
            <a:r>
              <a:rPr lang="en-US" u="sng" dirty="0" smtClean="0"/>
              <a:t> or </a:t>
            </a:r>
            <a:r>
              <a:rPr lang="en-US" u="sng" dirty="0" err="1" smtClean="0"/>
              <a:t>iso</a:t>
            </a:r>
            <a:r>
              <a:rPr lang="en-US" u="sng" dirty="0" smtClean="0"/>
              <a:t> product curves)</a:t>
            </a:r>
            <a:r>
              <a:rPr lang="en-US" dirty="0" smtClean="0"/>
              <a:t>: indicate combinations of inputs which yield the same level of output.</a:t>
            </a:r>
            <a:endParaRPr lang="en-IN" dirty="0" smtClean="0"/>
          </a:p>
          <a:p>
            <a:pPr lvl="0"/>
            <a:r>
              <a:rPr lang="en-US" dirty="0" smtClean="0"/>
              <a:t>Unlike Indifference curve, each production on each </a:t>
            </a:r>
            <a:r>
              <a:rPr lang="en-US" dirty="0" err="1" smtClean="0"/>
              <a:t>isoquant</a:t>
            </a:r>
            <a:r>
              <a:rPr lang="en-US" dirty="0" smtClean="0"/>
              <a:t> is measured cardinally. A higher </a:t>
            </a:r>
            <a:r>
              <a:rPr lang="en-US" dirty="0" err="1" smtClean="0"/>
              <a:t>isoquant</a:t>
            </a:r>
            <a:r>
              <a:rPr lang="en-US" dirty="0" smtClean="0"/>
              <a:t> depicts a higher level of output and the difference between the output associated with two or more </a:t>
            </a:r>
            <a:r>
              <a:rPr lang="en-US" dirty="0" err="1" smtClean="0"/>
              <a:t>isoquants</a:t>
            </a:r>
            <a:r>
              <a:rPr lang="en-US" dirty="0" smtClean="0"/>
              <a:t> can be stated in exact cardinal terms</a:t>
            </a:r>
            <a:r>
              <a:rPr lang="en-US" dirty="0" smtClean="0"/>
              <a:t>.</a:t>
            </a:r>
            <a:r>
              <a:rPr lang="en-US" dirty="0" smtClean="0"/>
              <a:t> </a:t>
            </a:r>
            <a:endParaRPr lang="en-IN" dirty="0" smtClean="0"/>
          </a:p>
          <a:p>
            <a:pPr lvl="0"/>
            <a:r>
              <a:rPr lang="en-US" dirty="0" err="1" smtClean="0"/>
              <a:t>Isoquant</a:t>
            </a:r>
            <a:r>
              <a:rPr lang="en-US" dirty="0" smtClean="0"/>
              <a:t> map is a set of </a:t>
            </a:r>
            <a:r>
              <a:rPr lang="en-US" dirty="0" err="1" smtClean="0"/>
              <a:t>isoquants</a:t>
            </a:r>
            <a:r>
              <a:rPr lang="en-US" dirty="0" smtClean="0"/>
              <a:t> and it is a way of cataloguing the production possibilities.</a:t>
            </a:r>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1143000"/>
          </a:xfrm>
        </p:spPr>
        <p:txBody>
          <a:bodyPr/>
          <a:lstStyle/>
          <a:p>
            <a:pPr lvl="0"/>
            <a:r>
              <a:rPr lang="en-US" dirty="0" smtClean="0"/>
              <a:t>Substitution among Inputs: </a:t>
            </a:r>
            <a:r>
              <a:rPr lang="en-IN" dirty="0" smtClean="0"/>
              <a:t/>
            </a:r>
            <a:br>
              <a:rPr lang="en-IN" dirty="0" smtClean="0"/>
            </a:br>
            <a:endParaRPr lang="en-IN" dirty="0"/>
          </a:p>
        </p:txBody>
      </p:sp>
      <p:sp>
        <p:nvSpPr>
          <p:cNvPr id="3" name="Content Placeholder 2"/>
          <p:cNvSpPr>
            <a:spLocks noGrp="1"/>
          </p:cNvSpPr>
          <p:nvPr>
            <p:ph idx="1"/>
          </p:nvPr>
        </p:nvSpPr>
        <p:spPr>
          <a:xfrm>
            <a:off x="0" y="533400"/>
            <a:ext cx="9144000" cy="6324600"/>
          </a:xfrm>
        </p:spPr>
        <p:txBody>
          <a:bodyPr/>
          <a:lstStyle/>
          <a:p>
            <a:r>
              <a:rPr lang="en-US" sz="2800" dirty="0" smtClean="0"/>
              <a:t>Marginal </a:t>
            </a:r>
            <a:r>
              <a:rPr lang="en-US" sz="2800" dirty="0" smtClean="0"/>
              <a:t>Rate of Technical Substitution (MRTS</a:t>
            </a:r>
            <a:r>
              <a:rPr lang="en-US" sz="2800" baseline="-25000" dirty="0" smtClean="0"/>
              <a:t>L-K</a:t>
            </a:r>
            <a:r>
              <a:rPr lang="en-US" sz="2800" dirty="0" smtClean="0"/>
              <a:t>): is the amount by which the input of capital can be reduced when an extra unit of </a:t>
            </a:r>
            <a:r>
              <a:rPr lang="en-US" sz="2800" dirty="0" err="1" smtClean="0"/>
              <a:t>labour</a:t>
            </a:r>
            <a:r>
              <a:rPr lang="en-US" sz="2800" dirty="0" smtClean="0"/>
              <a:t> is used, keeping output level constant. </a:t>
            </a:r>
            <a:endParaRPr lang="en-IN" sz="2800" dirty="0" smtClean="0"/>
          </a:p>
          <a:p>
            <a:r>
              <a:rPr lang="en-US" sz="2800" dirty="0" smtClean="0"/>
              <a:t> </a:t>
            </a:r>
            <a:r>
              <a:rPr lang="en-US" sz="2800" dirty="0" smtClean="0"/>
              <a:t>(MRTS</a:t>
            </a:r>
            <a:r>
              <a:rPr lang="en-US" sz="2800" baseline="-25000" dirty="0" smtClean="0"/>
              <a:t>L-K</a:t>
            </a:r>
            <a:r>
              <a:rPr lang="en-US" sz="2800" dirty="0" smtClean="0"/>
              <a:t>) = -</a:t>
            </a:r>
            <a:r>
              <a:rPr lang="en-US" sz="2800" dirty="0" err="1" smtClean="0"/>
              <a:t>dK</a:t>
            </a:r>
            <a:r>
              <a:rPr lang="en-US" sz="2800" dirty="0" smtClean="0"/>
              <a:t>/</a:t>
            </a:r>
            <a:r>
              <a:rPr lang="en-US" sz="2800" dirty="0" err="1" smtClean="0"/>
              <a:t>dL</a:t>
            </a:r>
            <a:r>
              <a:rPr lang="en-US" sz="2800" dirty="0" smtClean="0"/>
              <a:t> It can be measured by the slope of the tangent to the </a:t>
            </a:r>
            <a:r>
              <a:rPr lang="en-US" sz="2800" dirty="0" err="1" smtClean="0"/>
              <a:t>isoquant</a:t>
            </a:r>
            <a:r>
              <a:rPr lang="en-US" sz="2800" dirty="0" smtClean="0"/>
              <a:t> at a given point. </a:t>
            </a:r>
            <a:endParaRPr lang="en-IN" sz="2800" dirty="0" smtClean="0"/>
          </a:p>
          <a:p>
            <a:r>
              <a:rPr lang="en-US" sz="2800" dirty="0" err="1" smtClean="0"/>
              <a:t>Isoquants</a:t>
            </a:r>
            <a:r>
              <a:rPr lang="en-US" sz="2800" dirty="0" smtClean="0"/>
              <a:t> are downward-sloping and convex like ICs because, MRTS</a:t>
            </a:r>
            <a:r>
              <a:rPr lang="en-US" sz="2800" baseline="-25000" dirty="0" smtClean="0"/>
              <a:t>L-K</a:t>
            </a:r>
            <a:r>
              <a:rPr lang="en-US" sz="2800" dirty="0" smtClean="0"/>
              <a:t> falls as move down along an </a:t>
            </a:r>
            <a:r>
              <a:rPr lang="en-US" sz="2800" dirty="0" err="1" smtClean="0"/>
              <a:t>isoquant</a:t>
            </a:r>
            <a:r>
              <a:rPr lang="en-US" sz="2800" dirty="0" smtClean="0"/>
              <a:t>. It implies limited productivity of an input. When </a:t>
            </a:r>
            <a:r>
              <a:rPr lang="en-US" sz="2800" dirty="0" err="1" smtClean="0"/>
              <a:t>labour</a:t>
            </a:r>
            <a:r>
              <a:rPr lang="en-US" sz="2800" dirty="0" smtClean="0"/>
              <a:t> is added in place of capital, productivity of </a:t>
            </a:r>
            <a:r>
              <a:rPr lang="en-US" sz="2800" dirty="0" err="1" smtClean="0"/>
              <a:t>labour</a:t>
            </a:r>
            <a:r>
              <a:rPr lang="en-US" sz="2800" dirty="0" smtClean="0"/>
              <a:t> falls. Similarly, when capital is substituted for </a:t>
            </a:r>
            <a:r>
              <a:rPr lang="en-US" sz="2800" dirty="0" err="1" smtClean="0"/>
              <a:t>labour</a:t>
            </a:r>
            <a:r>
              <a:rPr lang="en-US" sz="2800" dirty="0" smtClean="0"/>
              <a:t>, productivity of capital falls. </a:t>
            </a:r>
            <a:endParaRPr lang="en-IN" sz="2800" dirty="0" smtClean="0"/>
          </a:p>
          <a:p>
            <a:r>
              <a:rPr lang="en-US" sz="2800" dirty="0" smtClean="0"/>
              <a:t>On an </a:t>
            </a:r>
            <a:r>
              <a:rPr lang="en-US" sz="2800" dirty="0" err="1" smtClean="0"/>
              <a:t>isoquant</a:t>
            </a:r>
            <a:r>
              <a:rPr lang="en-US" sz="2800" dirty="0" smtClean="0"/>
              <a:t>, </a:t>
            </a:r>
            <a:r>
              <a:rPr lang="en-US" sz="2800" dirty="0" smtClean="0"/>
              <a:t> MP</a:t>
            </a:r>
            <a:r>
              <a:rPr lang="en-US" sz="2800" baseline="-25000" dirty="0" smtClean="0"/>
              <a:t>L</a:t>
            </a:r>
            <a:r>
              <a:rPr lang="en-US" sz="2800" dirty="0" smtClean="0"/>
              <a:t>*</a:t>
            </a:r>
            <a:r>
              <a:rPr lang="en-US" sz="2800" dirty="0" err="1" smtClean="0"/>
              <a:t>dL</a:t>
            </a:r>
            <a:r>
              <a:rPr lang="en-US" sz="2800" dirty="0" smtClean="0"/>
              <a:t> </a:t>
            </a:r>
            <a:r>
              <a:rPr lang="en-US" sz="2800" dirty="0" smtClean="0"/>
              <a:t>+ MP</a:t>
            </a:r>
            <a:r>
              <a:rPr lang="en-US" sz="2800" baseline="-25000" dirty="0" smtClean="0"/>
              <a:t>K</a:t>
            </a:r>
            <a:r>
              <a:rPr lang="en-US" sz="2800" dirty="0" smtClean="0"/>
              <a:t>*</a:t>
            </a:r>
            <a:r>
              <a:rPr lang="en-US" sz="2800" dirty="0" err="1" smtClean="0"/>
              <a:t>dK</a:t>
            </a:r>
            <a:r>
              <a:rPr lang="en-US" sz="2800" dirty="0" smtClean="0"/>
              <a:t> = 0</a:t>
            </a:r>
            <a:endParaRPr lang="en-IN" sz="2800" dirty="0" smtClean="0"/>
          </a:p>
          <a:p>
            <a:r>
              <a:rPr lang="en-US" sz="2800" dirty="0" smtClean="0"/>
              <a:t> </a:t>
            </a:r>
            <a:r>
              <a:rPr lang="en-US" sz="2800" dirty="0" smtClean="0"/>
              <a:t>MP</a:t>
            </a:r>
            <a:r>
              <a:rPr lang="en-US" sz="2800" baseline="-25000" dirty="0" smtClean="0"/>
              <a:t>L</a:t>
            </a:r>
            <a:r>
              <a:rPr lang="en-US" sz="2800" dirty="0" smtClean="0"/>
              <a:t>/MP</a:t>
            </a:r>
            <a:r>
              <a:rPr lang="en-US" sz="2800" baseline="-25000" dirty="0" smtClean="0"/>
              <a:t>K</a:t>
            </a:r>
            <a:r>
              <a:rPr lang="en-US" sz="2800" dirty="0" smtClean="0"/>
              <a:t> </a:t>
            </a:r>
            <a:r>
              <a:rPr lang="en-US" sz="2800" dirty="0" smtClean="0"/>
              <a:t>= -</a:t>
            </a:r>
            <a:r>
              <a:rPr lang="en-US" sz="2800" dirty="0" err="1" smtClean="0"/>
              <a:t>dK</a:t>
            </a:r>
            <a:r>
              <a:rPr lang="en-US" sz="2800" dirty="0" smtClean="0"/>
              <a:t>/</a:t>
            </a:r>
            <a:r>
              <a:rPr lang="en-US" sz="2800" dirty="0" err="1" smtClean="0"/>
              <a:t>dL</a:t>
            </a:r>
            <a:r>
              <a:rPr lang="en-US" sz="2800" dirty="0" smtClean="0"/>
              <a:t> = (MRTS</a:t>
            </a:r>
            <a:r>
              <a:rPr lang="en-US" sz="2800" baseline="-25000" dirty="0" smtClean="0"/>
              <a:t>L-K</a:t>
            </a:r>
            <a:r>
              <a:rPr lang="en-US" sz="2800" dirty="0" smtClean="0"/>
              <a:t>)</a:t>
            </a:r>
            <a:endParaRPr lang="en-IN" sz="2800"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152400"/>
            <a:ext cx="8686800" cy="944562"/>
          </a:xfrm>
        </p:spPr>
        <p:txBody>
          <a:bodyPr/>
          <a:lstStyle/>
          <a:p>
            <a:r>
              <a:rPr lang="en-US" dirty="0" smtClean="0"/>
              <a:t/>
            </a:r>
            <a:br>
              <a:rPr lang="en-US" dirty="0" smtClean="0"/>
            </a:br>
            <a:r>
              <a:rPr lang="en-US" dirty="0" smtClean="0"/>
              <a:t>Two </a:t>
            </a:r>
            <a:r>
              <a:rPr lang="en-US" dirty="0" smtClean="0"/>
              <a:t>Special Cases of Prod Function</a:t>
            </a:r>
            <a:r>
              <a:rPr lang="en-IN" dirty="0" smtClean="0"/>
              <a:t/>
            </a:r>
            <a:br>
              <a:rPr lang="en-IN" dirty="0" smtClean="0"/>
            </a:br>
            <a:endParaRPr lang="en-IN" dirty="0"/>
          </a:p>
        </p:txBody>
      </p:sp>
      <p:sp>
        <p:nvSpPr>
          <p:cNvPr id="11" name="Text Placeholder 10"/>
          <p:cNvSpPr>
            <a:spLocks noGrp="1"/>
          </p:cNvSpPr>
          <p:nvPr>
            <p:ph type="body" idx="1"/>
          </p:nvPr>
        </p:nvSpPr>
        <p:spPr>
          <a:xfrm>
            <a:off x="0" y="1752600"/>
            <a:ext cx="4421188" cy="1752600"/>
          </a:xfrm>
        </p:spPr>
        <p:txBody>
          <a:bodyPr/>
          <a:lstStyle/>
          <a:p>
            <a:pPr lvl="0"/>
            <a:endParaRPr lang="en-US" b="0" dirty="0" smtClean="0"/>
          </a:p>
          <a:p>
            <a:pPr lvl="0"/>
            <a:endParaRPr lang="en-US" b="0" dirty="0" smtClean="0"/>
          </a:p>
          <a:p>
            <a:pPr lvl="0"/>
            <a:endParaRPr lang="en-US" b="0" dirty="0" smtClean="0"/>
          </a:p>
          <a:p>
            <a:pPr lvl="0"/>
            <a:endParaRPr lang="en-US" b="0" dirty="0" smtClean="0"/>
          </a:p>
          <a:p>
            <a:pPr lvl="0"/>
            <a:endParaRPr lang="en-US" b="0" dirty="0" smtClean="0"/>
          </a:p>
          <a:p>
            <a:pPr lvl="0"/>
            <a:endParaRPr lang="en-US" b="0" dirty="0" smtClean="0"/>
          </a:p>
          <a:p>
            <a:pPr lvl="0"/>
            <a:endParaRPr lang="en-US" b="0" dirty="0" smtClean="0"/>
          </a:p>
          <a:p>
            <a:pPr lvl="0"/>
            <a:endParaRPr lang="en-US" b="0" dirty="0" smtClean="0"/>
          </a:p>
          <a:p>
            <a:pPr lvl="0"/>
            <a:endParaRPr lang="en-US" b="0" dirty="0" smtClean="0"/>
          </a:p>
          <a:p>
            <a:pPr lvl="0"/>
            <a:endParaRPr lang="en-US" b="0" dirty="0" smtClean="0"/>
          </a:p>
          <a:p>
            <a:pPr lvl="0"/>
            <a:endParaRPr lang="en-US" b="0" dirty="0" smtClean="0"/>
          </a:p>
          <a:p>
            <a:pPr lvl="0"/>
            <a:endParaRPr lang="en-US" b="0" dirty="0" smtClean="0"/>
          </a:p>
          <a:p>
            <a:pPr lvl="0"/>
            <a:r>
              <a:rPr lang="en-US" b="0" dirty="0" smtClean="0"/>
              <a:t>Linear </a:t>
            </a:r>
            <a:r>
              <a:rPr lang="en-US" b="0" dirty="0" smtClean="0"/>
              <a:t>Production Function: When </a:t>
            </a:r>
            <a:r>
              <a:rPr lang="en-US" b="0" dirty="0" err="1" smtClean="0"/>
              <a:t>labour</a:t>
            </a:r>
            <a:r>
              <a:rPr lang="en-US" b="0" dirty="0" smtClean="0"/>
              <a:t> and capital are perfect substitutes. (MRTS</a:t>
            </a:r>
            <a:r>
              <a:rPr lang="en-US" b="0" baseline="-25000" dirty="0" smtClean="0"/>
              <a:t>L-K</a:t>
            </a:r>
            <a:r>
              <a:rPr lang="en-US" b="0" dirty="0" smtClean="0"/>
              <a:t>) is constant on this production function.</a:t>
            </a:r>
            <a:endParaRPr lang="en-IN" b="0" dirty="0" smtClean="0"/>
          </a:p>
          <a:p>
            <a:endParaRPr lang="en-IN" b="0" dirty="0"/>
          </a:p>
        </p:txBody>
      </p:sp>
      <p:sp>
        <p:nvSpPr>
          <p:cNvPr id="12" name="Text Placeholder 11"/>
          <p:cNvSpPr>
            <a:spLocks noGrp="1"/>
          </p:cNvSpPr>
          <p:nvPr>
            <p:ph type="body" sz="quarter" idx="3"/>
          </p:nvPr>
        </p:nvSpPr>
        <p:spPr>
          <a:xfrm>
            <a:off x="4343400" y="1066800"/>
            <a:ext cx="4800600" cy="1828800"/>
          </a:xfrm>
        </p:spPr>
        <p:txBody>
          <a:bodyPr/>
          <a:lstStyle/>
          <a:p>
            <a:pPr lvl="0"/>
            <a:r>
              <a:rPr lang="en-US" b="0" dirty="0" smtClean="0"/>
              <a:t>F</a:t>
            </a:r>
            <a:r>
              <a:rPr lang="en-US" b="0" dirty="0" smtClean="0"/>
              <a:t>ixed-proportion </a:t>
            </a:r>
            <a:r>
              <a:rPr lang="en-US" b="0" dirty="0" smtClean="0"/>
              <a:t>Prod Function: </a:t>
            </a:r>
            <a:r>
              <a:rPr lang="en-US" b="0" dirty="0" err="1" smtClean="0"/>
              <a:t>Isoquants</a:t>
            </a:r>
            <a:r>
              <a:rPr lang="en-US" b="0" dirty="0" smtClean="0"/>
              <a:t> are L shaped. Only one combination of L and K can be used for producing a given level of output. (MRTS</a:t>
            </a:r>
            <a:r>
              <a:rPr lang="en-US" b="0" baseline="-25000" dirty="0" smtClean="0"/>
              <a:t>L-K</a:t>
            </a:r>
            <a:r>
              <a:rPr lang="en-US" b="0" dirty="0" smtClean="0"/>
              <a:t>) = 0</a:t>
            </a:r>
            <a:r>
              <a:rPr lang="en-US" b="0" dirty="0" smtClean="0"/>
              <a:t>.</a:t>
            </a:r>
            <a:endParaRPr lang="en-IN" dirty="0"/>
          </a:p>
        </p:txBody>
      </p:sp>
      <p:pic>
        <p:nvPicPr>
          <p:cNvPr id="32770" name="Picture 2" descr="substitutes"/>
          <p:cNvPicPr>
            <a:picLocks noChangeAspect="1" noChangeArrowheads="1"/>
          </p:cNvPicPr>
          <p:nvPr/>
        </p:nvPicPr>
        <p:blipFill>
          <a:blip r:embed="rId2"/>
          <a:srcRect/>
          <a:stretch>
            <a:fillRect/>
          </a:stretch>
        </p:blipFill>
        <p:spPr bwMode="auto">
          <a:xfrm>
            <a:off x="228600" y="2990850"/>
            <a:ext cx="4105275" cy="3867150"/>
          </a:xfrm>
          <a:prstGeom prst="rect">
            <a:avLst/>
          </a:prstGeom>
          <a:noFill/>
          <a:ln w="9525">
            <a:noFill/>
            <a:miter lim="800000"/>
            <a:headEnd/>
            <a:tailEnd/>
          </a:ln>
        </p:spPr>
      </p:pic>
      <p:pic>
        <p:nvPicPr>
          <p:cNvPr id="32771" name="Picture 3" descr="complementary"/>
          <p:cNvPicPr>
            <a:picLocks noChangeAspect="1" noChangeArrowheads="1"/>
          </p:cNvPicPr>
          <p:nvPr/>
        </p:nvPicPr>
        <p:blipFill>
          <a:blip r:embed="rId3"/>
          <a:srcRect/>
          <a:stretch>
            <a:fillRect/>
          </a:stretch>
        </p:blipFill>
        <p:spPr bwMode="auto">
          <a:xfrm>
            <a:off x="4419601" y="3035808"/>
            <a:ext cx="4343400" cy="3822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0" y="228600"/>
            <a:ext cx="9144000" cy="5867400"/>
          </a:xfrm>
        </p:spPr>
        <p:txBody>
          <a:bodyPr/>
          <a:lstStyle/>
          <a:p>
            <a:r>
              <a:rPr lang="en-US" dirty="0" smtClean="0"/>
              <a:t>Marginal Products and least-cost rule: Minimization of costs is part of the profit maximization problem. Least-cost rule is as follows: In order to produce a given level of output, a firm should employ inputs until it has equalized the marginal product per unit of money spent on each input.</a:t>
            </a:r>
            <a:endParaRPr lang="en-IN" dirty="0" smtClean="0"/>
          </a:p>
          <a:p>
            <a:r>
              <a:rPr lang="en-US" dirty="0" smtClean="0"/>
              <a:t>MPA/PA = MPB/PB = MPC/PC = ....</a:t>
            </a:r>
            <a:endParaRPr lang="en-IN" dirty="0" smtClean="0"/>
          </a:p>
          <a:p>
            <a:r>
              <a:rPr lang="en-US" b="1" dirty="0" smtClean="0"/>
              <a:t>A,B,C are variable inputs. Given the following</a:t>
            </a:r>
            <a:endParaRPr lang="en-IN" b="1" dirty="0" smtClean="0"/>
          </a:p>
          <a:p>
            <a:pPr>
              <a:buNone/>
            </a:pPr>
            <a:r>
              <a:rPr lang="en-US" sz="2000" dirty="0" smtClean="0"/>
              <a:t>	MPA </a:t>
            </a:r>
            <a:r>
              <a:rPr lang="en-US" sz="2000" dirty="0" smtClean="0"/>
              <a:t>	PA 		MPB 	PB 		MPC 	PC</a:t>
            </a:r>
            <a:endParaRPr lang="en-IN" sz="2000" dirty="0" smtClean="0"/>
          </a:p>
          <a:p>
            <a:pPr>
              <a:buNone/>
            </a:pPr>
            <a:r>
              <a:rPr lang="en-US" sz="2000" dirty="0" smtClean="0"/>
              <a:t>	200 </a:t>
            </a:r>
            <a:r>
              <a:rPr lang="en-US" sz="2000" dirty="0" smtClean="0"/>
              <a:t>		10 		300 	</a:t>
            </a:r>
            <a:r>
              <a:rPr lang="en-US" sz="2000" dirty="0" smtClean="0"/>
              <a:t>10 </a:t>
            </a:r>
            <a:r>
              <a:rPr lang="en-US" sz="2000" dirty="0" smtClean="0"/>
              <a:t>		400 	</a:t>
            </a:r>
            <a:r>
              <a:rPr lang="en-US" sz="2000" dirty="0" smtClean="0"/>
              <a:t>16</a:t>
            </a:r>
            <a:endParaRPr lang="en-IN" sz="2000" dirty="0" smtClean="0"/>
          </a:p>
          <a:p>
            <a:r>
              <a:rPr lang="en-US" dirty="0" smtClean="0"/>
              <a:t>MPA/PA=20; MPB/PB=30; MPC/PC=25 </a:t>
            </a:r>
            <a:endParaRPr lang="en-IN" dirty="0" smtClean="0"/>
          </a:p>
          <a:p>
            <a:r>
              <a:rPr lang="en-US" sz="2400" dirty="0" smtClean="0"/>
              <a:t>the firm will first increase input of B and reduce input of A, this will result in decline in MPB and a rise in MPA. When all these ratios are equal, a firm enjoys the least-cost of production.</a:t>
            </a:r>
            <a:endParaRPr lang="en-IN" sz="2400"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28600"/>
            <a:ext cx="7924800" cy="1524000"/>
          </a:xfrm>
        </p:spPr>
        <p:txBody>
          <a:bodyPr/>
          <a:lstStyle/>
          <a:p>
            <a:r>
              <a:rPr lang="en-US" dirty="0" smtClean="0"/>
              <a:t/>
            </a:r>
            <a:br>
              <a:rPr lang="en-US" dirty="0" smtClean="0"/>
            </a:br>
            <a:r>
              <a:rPr lang="en-US" dirty="0" smtClean="0"/>
              <a:t>Least </a:t>
            </a:r>
            <a:r>
              <a:rPr lang="en-US" dirty="0" smtClean="0"/>
              <a:t>Cost Factor Combination for a Given Output:</a:t>
            </a:r>
            <a:r>
              <a:rPr lang="en-IN" dirty="0" smtClean="0"/>
              <a:t/>
            </a:r>
            <a:br>
              <a:rPr lang="en-IN" dirty="0" smtClean="0"/>
            </a:br>
            <a:endParaRPr lang="en-IN" dirty="0"/>
          </a:p>
        </p:txBody>
      </p:sp>
      <p:sp>
        <p:nvSpPr>
          <p:cNvPr id="8" name="Content Placeholder 7"/>
          <p:cNvSpPr>
            <a:spLocks noGrp="1"/>
          </p:cNvSpPr>
          <p:nvPr>
            <p:ph idx="1"/>
          </p:nvPr>
        </p:nvSpPr>
        <p:spPr/>
        <p:txBody>
          <a:bodyPr/>
          <a:lstStyle/>
          <a:p>
            <a:r>
              <a:rPr lang="en-US" dirty="0" err="1" smtClean="0"/>
              <a:t>Iso</a:t>
            </a:r>
            <a:r>
              <a:rPr lang="en-US" dirty="0" smtClean="0"/>
              <a:t>-cost </a:t>
            </a:r>
            <a:r>
              <a:rPr lang="en-US" dirty="0" smtClean="0"/>
              <a:t>line: Joins all points on which the total cost remains the same for given factor prices.</a:t>
            </a:r>
            <a:endParaRPr lang="en-IN" dirty="0" smtClean="0"/>
          </a:p>
          <a:p>
            <a:r>
              <a:rPr lang="en-US" dirty="0" smtClean="0"/>
              <a:t>Suppose Total Cost is 100 and P</a:t>
            </a:r>
            <a:r>
              <a:rPr lang="en-US" baseline="-25000" dirty="0" smtClean="0"/>
              <a:t>L</a:t>
            </a:r>
            <a:r>
              <a:rPr lang="en-US" dirty="0" smtClean="0"/>
              <a:t> = 5 and P</a:t>
            </a:r>
            <a:r>
              <a:rPr lang="en-US" baseline="-25000" dirty="0" smtClean="0"/>
              <a:t>K</a:t>
            </a:r>
            <a:r>
              <a:rPr lang="en-US" dirty="0" smtClean="0"/>
              <a:t> = 10: producer can buy 20 units of L or 10 units of K. Least-cost tangency point reached when MP</a:t>
            </a:r>
            <a:r>
              <a:rPr lang="en-US" baseline="-25000" dirty="0" smtClean="0"/>
              <a:t>K</a:t>
            </a:r>
            <a:r>
              <a:rPr lang="en-US" dirty="0" smtClean="0"/>
              <a:t>/MP</a:t>
            </a:r>
            <a:r>
              <a:rPr lang="en-US" baseline="-25000" dirty="0" smtClean="0"/>
              <a:t>L</a:t>
            </a:r>
            <a:r>
              <a:rPr lang="en-US" dirty="0" smtClean="0"/>
              <a:t>=P</a:t>
            </a:r>
            <a:r>
              <a:rPr lang="en-US" baseline="-25000" dirty="0" smtClean="0"/>
              <a:t>K</a:t>
            </a:r>
            <a:r>
              <a:rPr lang="en-US" dirty="0" smtClean="0"/>
              <a:t>/P</a:t>
            </a:r>
            <a:r>
              <a:rPr lang="en-US" baseline="-25000" dirty="0" smtClean="0"/>
              <a:t>L</a:t>
            </a:r>
            <a:r>
              <a:rPr lang="en-US" dirty="0" smtClean="0"/>
              <a:t>=1/2</a:t>
            </a:r>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dirty="0" smtClean="0"/>
              <a:t>Returns to scale</a:t>
            </a:r>
            <a:endParaRPr lang="en-IN" dirty="0"/>
          </a:p>
        </p:txBody>
      </p:sp>
      <p:sp>
        <p:nvSpPr>
          <p:cNvPr id="3" name="Content Placeholder 2"/>
          <p:cNvSpPr>
            <a:spLocks noGrp="1"/>
          </p:cNvSpPr>
          <p:nvPr>
            <p:ph idx="1"/>
          </p:nvPr>
        </p:nvSpPr>
        <p:spPr>
          <a:xfrm>
            <a:off x="228600" y="1295400"/>
            <a:ext cx="8763000" cy="5410200"/>
          </a:xfrm>
        </p:spPr>
        <p:txBody>
          <a:bodyPr/>
          <a:lstStyle/>
          <a:p>
            <a:r>
              <a:rPr lang="en-US" dirty="0" smtClean="0"/>
              <a:t>Returns to scale is a long-run concept that reflects the response of total output to proportionate changes in all inputs.  </a:t>
            </a:r>
            <a:endParaRPr lang="en-US" dirty="0" smtClean="0"/>
          </a:p>
          <a:p>
            <a:r>
              <a:rPr lang="en-US" b="1" dirty="0" smtClean="0"/>
              <a:t>Returns to Scale</a:t>
            </a:r>
            <a:r>
              <a:rPr lang="en-US" dirty="0" smtClean="0"/>
              <a:t>: Refers to the changes in output as all inputs are changed in the same proportion. Suppose we start from </a:t>
            </a:r>
            <a:endParaRPr lang="en-IN" dirty="0" smtClean="0"/>
          </a:p>
          <a:p>
            <a:r>
              <a:rPr lang="en-US" dirty="0" smtClean="0"/>
              <a:t>Q</a:t>
            </a:r>
            <a:r>
              <a:rPr lang="en-US" baseline="-25000" dirty="0" smtClean="0"/>
              <a:t>0</a:t>
            </a:r>
            <a:r>
              <a:rPr lang="en-US" dirty="0" smtClean="0"/>
              <a:t> = f (L, K) and increase all inputs by 'n' times then, the new level of output  Q</a:t>
            </a:r>
            <a:r>
              <a:rPr lang="en-US" baseline="-25000" dirty="0" smtClean="0"/>
              <a:t>1</a:t>
            </a:r>
            <a:r>
              <a:rPr lang="en-US" dirty="0" smtClean="0"/>
              <a:t> will be higher then Q</a:t>
            </a:r>
            <a:r>
              <a:rPr lang="en-US" baseline="-25000" dirty="0" smtClean="0"/>
              <a:t>0</a:t>
            </a:r>
            <a:r>
              <a:rPr lang="en-US" dirty="0" smtClean="0"/>
              <a:t>:</a:t>
            </a:r>
            <a:endParaRPr lang="en-IN" dirty="0" smtClean="0"/>
          </a:p>
          <a:p>
            <a:r>
              <a:rPr lang="en-US" dirty="0" smtClean="0"/>
              <a:t>Q</a:t>
            </a:r>
            <a:r>
              <a:rPr lang="en-US" baseline="-25000" dirty="0" smtClean="0"/>
              <a:t>1</a:t>
            </a:r>
            <a:r>
              <a:rPr lang="en-US" dirty="0" smtClean="0"/>
              <a:t> = f(</a:t>
            </a:r>
            <a:r>
              <a:rPr lang="en-US" dirty="0" err="1" smtClean="0"/>
              <a:t>nL</a:t>
            </a:r>
            <a:r>
              <a:rPr lang="en-US" dirty="0" smtClean="0"/>
              <a:t>, </a:t>
            </a:r>
            <a:r>
              <a:rPr lang="en-US" dirty="0" err="1" smtClean="0"/>
              <a:t>nK</a:t>
            </a:r>
            <a:r>
              <a:rPr lang="en-US" dirty="0" smtClean="0"/>
              <a:t>)</a:t>
            </a:r>
            <a:endParaRPr lang="en-IN" dirty="0" smtClean="0"/>
          </a:p>
          <a:p>
            <a:r>
              <a:rPr lang="en-US"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r>
              <a:rPr lang="en-US" dirty="0" smtClean="0"/>
              <a:t>if Q</a:t>
            </a:r>
            <a:r>
              <a:rPr lang="en-US" baseline="-25000" dirty="0" smtClean="0"/>
              <a:t>1</a:t>
            </a:r>
            <a:r>
              <a:rPr lang="en-US" dirty="0" smtClean="0"/>
              <a:t>/Q</a:t>
            </a:r>
            <a:r>
              <a:rPr lang="en-US" baseline="-25000" dirty="0" smtClean="0"/>
              <a:t>0</a:t>
            </a:r>
            <a:r>
              <a:rPr lang="en-US" dirty="0" smtClean="0"/>
              <a:t> = n then </a:t>
            </a:r>
            <a:r>
              <a:rPr lang="en-US" dirty="0" smtClean="0"/>
              <a:t>CRS; if </a:t>
            </a:r>
            <a:r>
              <a:rPr lang="en-US" dirty="0" smtClean="0"/>
              <a:t>Q</a:t>
            </a:r>
            <a:r>
              <a:rPr lang="en-US" baseline="-25000" dirty="0" smtClean="0"/>
              <a:t>1</a:t>
            </a:r>
            <a:r>
              <a:rPr lang="en-US" dirty="0" smtClean="0"/>
              <a:t>/Q</a:t>
            </a:r>
            <a:r>
              <a:rPr lang="en-US" baseline="-25000" dirty="0" smtClean="0"/>
              <a:t>0</a:t>
            </a:r>
            <a:r>
              <a:rPr lang="en-US" dirty="0" smtClean="0"/>
              <a:t> &gt; n then IRS</a:t>
            </a:r>
            <a:endParaRPr lang="en-IN" dirty="0" smtClean="0"/>
          </a:p>
          <a:p>
            <a:r>
              <a:rPr lang="en-US" dirty="0" smtClean="0"/>
              <a:t>If Q</a:t>
            </a:r>
            <a:r>
              <a:rPr lang="en-US" baseline="-25000" dirty="0" smtClean="0"/>
              <a:t>1</a:t>
            </a:r>
            <a:r>
              <a:rPr lang="en-US" dirty="0" smtClean="0"/>
              <a:t>/Q</a:t>
            </a:r>
            <a:r>
              <a:rPr lang="en-US" baseline="-25000" dirty="0" smtClean="0"/>
              <a:t>0</a:t>
            </a:r>
            <a:r>
              <a:rPr lang="en-US" dirty="0" smtClean="0"/>
              <a:t> &lt; n then DRS</a:t>
            </a:r>
            <a:endParaRPr lang="en-IN" dirty="0" smtClean="0"/>
          </a:p>
          <a:p>
            <a:r>
              <a:rPr lang="en-US" dirty="0" smtClean="0">
                <a:solidFill>
                  <a:schemeClr val="tx1">
                    <a:lumMod val="50000"/>
                  </a:schemeClr>
                </a:solidFill>
              </a:rPr>
              <a:t>CRS: </a:t>
            </a:r>
            <a:r>
              <a:rPr lang="en-US" dirty="0" smtClean="0"/>
              <a:t>Output changes in the same proportion as the change in inputs. The scale of operation of the firm does not affect the productivity of its factors. E.g. Doubling of raw materials and </a:t>
            </a:r>
            <a:r>
              <a:rPr lang="en-US" dirty="0" err="1" smtClean="0"/>
              <a:t>labour</a:t>
            </a:r>
            <a:r>
              <a:rPr lang="en-US" dirty="0" smtClean="0"/>
              <a:t> in construction industry can give doubling of output</a:t>
            </a:r>
            <a:r>
              <a:rPr lang="en-US" dirty="0" smtClean="0"/>
              <a:t>.</a:t>
            </a:r>
            <a:r>
              <a:rPr lang="en-US" dirty="0" smtClean="0"/>
              <a:t> </a:t>
            </a:r>
            <a:endParaRPr lang="en-IN" dirty="0" smtClean="0"/>
          </a:p>
          <a:p>
            <a:r>
              <a:rPr lang="en-US" dirty="0" smtClean="0">
                <a:solidFill>
                  <a:schemeClr val="tx1">
                    <a:lumMod val="50000"/>
                  </a:schemeClr>
                </a:solidFill>
              </a:rPr>
              <a:t>IRS: </a:t>
            </a:r>
            <a:r>
              <a:rPr lang="en-US" dirty="0" smtClean="0"/>
              <a:t>When change in output is more than proportionate to change in inputs. This can arise as the larger operations allow managers and workers to specialize in their tasks and make use of sophisticated equipment. Automobile assembly line is a famous e.g. of IRS.</a:t>
            </a:r>
            <a:endParaRPr lang="en-IN" dirty="0" smtClean="0"/>
          </a:p>
          <a:p>
            <a:r>
              <a:rPr lang="en-US" dirty="0" smtClean="0"/>
              <a:t> </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a:lstStyle/>
          <a:p>
            <a:r>
              <a:rPr lang="en-US" dirty="0" smtClean="0">
                <a:solidFill>
                  <a:schemeClr val="tx1">
                    <a:lumMod val="50000"/>
                  </a:schemeClr>
                </a:solidFill>
              </a:rPr>
              <a:t>DRS: </a:t>
            </a:r>
            <a:r>
              <a:rPr lang="en-US" dirty="0" err="1" smtClean="0"/>
              <a:t>Ouput</a:t>
            </a:r>
            <a:r>
              <a:rPr lang="en-US" dirty="0" smtClean="0"/>
              <a:t> changes are proportionately less than the input changes. Management of a very large firm can become difficult due to organizational problems. Communication between workers and managers, coordination of tasks, impersonal nature of workplace may lead to decrease in productivity of factors as the scale of operation expands.</a:t>
            </a:r>
            <a:endParaRPr lang="en-IN" dirty="0" smtClean="0"/>
          </a:p>
          <a:p>
            <a:r>
              <a:rPr lang="en-US" dirty="0" smtClean="0"/>
              <a:t>Diminishing </a:t>
            </a:r>
            <a:r>
              <a:rPr lang="en-US" dirty="0" smtClean="0"/>
              <a:t>marginal productivity (which is a short-run concept) can be consistent with increasing, decreasing, or constant returns to scale.</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5105400" cy="1143000"/>
          </a:xfrm>
        </p:spPr>
        <p:txBody>
          <a:bodyPr/>
          <a:lstStyle/>
          <a:p>
            <a:r>
              <a:rPr lang="en-IN" dirty="0" smtClean="0"/>
              <a:t>Returns to Scale</a:t>
            </a:r>
            <a:endParaRPr lang="en-IN" dirty="0"/>
          </a:p>
        </p:txBody>
      </p:sp>
      <p:pic>
        <p:nvPicPr>
          <p:cNvPr id="31746" name="Picture 2" descr="returns_to_scale"/>
          <p:cNvPicPr>
            <a:picLocks noChangeAspect="1" noChangeArrowheads="1"/>
          </p:cNvPicPr>
          <p:nvPr/>
        </p:nvPicPr>
        <p:blipFill>
          <a:blip r:embed="rId2"/>
          <a:srcRect t="2408"/>
          <a:stretch>
            <a:fillRect/>
          </a:stretch>
        </p:blipFill>
        <p:spPr bwMode="auto">
          <a:xfrm>
            <a:off x="228600" y="1066800"/>
            <a:ext cx="5905500" cy="5791200"/>
          </a:xfrm>
          <a:prstGeom prst="rect">
            <a:avLst/>
          </a:prstGeom>
          <a:noFill/>
          <a:ln w="9525">
            <a:noFill/>
            <a:miter lim="800000"/>
            <a:headEnd/>
            <a:tailEnd/>
          </a:ln>
        </p:spPr>
      </p:pic>
      <p:sp>
        <p:nvSpPr>
          <p:cNvPr id="8" name="TextBox 7"/>
          <p:cNvSpPr txBox="1"/>
          <p:nvPr/>
        </p:nvSpPr>
        <p:spPr>
          <a:xfrm>
            <a:off x="6172200" y="304800"/>
            <a:ext cx="2971800" cy="6494085"/>
          </a:xfrm>
          <a:prstGeom prst="rect">
            <a:avLst/>
          </a:prstGeom>
          <a:noFill/>
        </p:spPr>
        <p:txBody>
          <a:bodyPr wrap="square" rtlCol="0">
            <a:spAutoFit/>
          </a:bodyPr>
          <a:lstStyle/>
          <a:p>
            <a:r>
              <a:rPr lang="en-US" dirty="0" smtClean="0"/>
              <a:t>The distance (on the ray) between the </a:t>
            </a:r>
            <a:r>
              <a:rPr lang="en-US" dirty="0" err="1" smtClean="0"/>
              <a:t>isoquants</a:t>
            </a:r>
            <a:r>
              <a:rPr lang="en-US" dirty="0" smtClean="0"/>
              <a:t> depicting similar increments of output goes on decreasing in the case of IRS, increases in the case of DRS and remains constant for CRS.</a:t>
            </a:r>
            <a:endParaRPr lang="en-IN"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9144000" cy="1143000"/>
          </a:xfrm>
        </p:spPr>
        <p:txBody>
          <a:bodyPr/>
          <a:lstStyle/>
          <a:p>
            <a:r>
              <a:rPr lang="en-IN" dirty="0" smtClean="0"/>
              <a:t>Concepts in Theory of Production</a:t>
            </a:r>
            <a:endParaRPr lang="en-IN" dirty="0"/>
          </a:p>
        </p:txBody>
      </p:sp>
      <p:pic>
        <p:nvPicPr>
          <p:cNvPr id="5" name="Picture 7" descr="sam11290_ta0602"/>
          <p:cNvPicPr>
            <a:picLocks noChangeAspect="1" noChangeArrowheads="1"/>
          </p:cNvPicPr>
          <p:nvPr/>
        </p:nvPicPr>
        <p:blipFill>
          <a:blip r:embed="rId2"/>
          <a:srcRect b="15945"/>
          <a:stretch>
            <a:fillRect/>
          </a:stretch>
        </p:blipFill>
        <p:spPr bwMode="auto">
          <a:xfrm>
            <a:off x="460505" y="1524000"/>
            <a:ext cx="8683495" cy="44596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OUTLINE</a:t>
            </a:r>
            <a:r>
              <a:rPr lang="en-IN" dirty="0" smtClean="0"/>
              <a:t/>
            </a:r>
            <a:br>
              <a:rPr lang="en-IN" dirty="0" smtClean="0"/>
            </a:br>
            <a:endParaRPr lang="en-IN" dirty="0"/>
          </a:p>
        </p:txBody>
      </p:sp>
      <p:sp>
        <p:nvSpPr>
          <p:cNvPr id="3" name="Content Placeholder 2"/>
          <p:cNvSpPr>
            <a:spLocks noGrp="1"/>
          </p:cNvSpPr>
          <p:nvPr>
            <p:ph idx="1"/>
          </p:nvPr>
        </p:nvSpPr>
        <p:spPr>
          <a:xfrm>
            <a:off x="228600" y="1143000"/>
            <a:ext cx="8915400" cy="5029200"/>
          </a:xfrm>
        </p:spPr>
        <p:txBody>
          <a:bodyPr/>
          <a:lstStyle/>
          <a:p>
            <a:pPr marL="514350" lvl="0" indent="-514350">
              <a:buFont typeface="+mj-lt"/>
              <a:buAutoNum type="alphaUcPeriod"/>
            </a:pPr>
            <a:r>
              <a:rPr lang="en-US" dirty="0" smtClean="0">
                <a:solidFill>
                  <a:schemeClr val="tx1">
                    <a:lumMod val="50000"/>
                  </a:schemeClr>
                </a:solidFill>
              </a:rPr>
              <a:t>Theory of Production </a:t>
            </a:r>
            <a:r>
              <a:rPr lang="en-US" dirty="0" smtClean="0">
                <a:solidFill>
                  <a:schemeClr val="tx1">
                    <a:lumMod val="50000"/>
                  </a:schemeClr>
                </a:solidFill>
              </a:rPr>
              <a:t> </a:t>
            </a:r>
            <a:endParaRPr lang="en-IN" dirty="0" smtClean="0">
              <a:solidFill>
                <a:schemeClr val="tx1">
                  <a:lumMod val="50000"/>
                </a:schemeClr>
              </a:solidFill>
            </a:endParaRPr>
          </a:p>
          <a:p>
            <a:pPr lvl="1"/>
            <a:r>
              <a:rPr lang="en-US" dirty="0" smtClean="0"/>
              <a:t>Basic Concepts</a:t>
            </a:r>
            <a:endParaRPr lang="en-IN" dirty="0" smtClean="0"/>
          </a:p>
          <a:p>
            <a:pPr lvl="2"/>
            <a:r>
              <a:rPr lang="en-US" dirty="0" smtClean="0"/>
              <a:t>The Production Function</a:t>
            </a:r>
            <a:endParaRPr lang="en-IN" dirty="0" smtClean="0"/>
          </a:p>
          <a:p>
            <a:pPr lvl="2"/>
            <a:r>
              <a:rPr lang="en-US" dirty="0" smtClean="0"/>
              <a:t>Total, Average, and Marginal Product</a:t>
            </a:r>
            <a:endParaRPr lang="en-IN" dirty="0" smtClean="0"/>
          </a:p>
          <a:p>
            <a:pPr lvl="2"/>
            <a:r>
              <a:rPr lang="en-US" dirty="0" smtClean="0"/>
              <a:t>The Law of Diminishing Returns</a:t>
            </a:r>
            <a:endParaRPr lang="en-IN" dirty="0" smtClean="0"/>
          </a:p>
          <a:p>
            <a:pPr lvl="1"/>
            <a:r>
              <a:rPr lang="en-US" dirty="0" smtClean="0"/>
              <a:t>Returns to Scale</a:t>
            </a:r>
            <a:endParaRPr lang="en-IN" dirty="0" smtClean="0"/>
          </a:p>
          <a:p>
            <a:pPr lvl="1"/>
            <a:r>
              <a:rPr lang="en-US" dirty="0" smtClean="0"/>
              <a:t>Short Run and Long Run</a:t>
            </a:r>
            <a:endParaRPr lang="en-IN" dirty="0" smtClean="0"/>
          </a:p>
          <a:p>
            <a:pPr lvl="1"/>
            <a:r>
              <a:rPr lang="en-US" dirty="0" smtClean="0"/>
              <a:t>Technological Change</a:t>
            </a:r>
            <a:endParaRPr lang="en-IN" dirty="0" smtClean="0"/>
          </a:p>
          <a:p>
            <a:pPr lvl="1"/>
            <a:r>
              <a:rPr lang="en-US" dirty="0" smtClean="0"/>
              <a:t>Production and the Aggregate Production </a:t>
            </a:r>
            <a:r>
              <a:rPr lang="en-US" dirty="0" smtClean="0"/>
              <a:t>Function</a:t>
            </a:r>
          </a:p>
          <a:p>
            <a:r>
              <a:rPr lang="en-US" dirty="0" smtClean="0"/>
              <a:t>Productivity: Partial and Total</a:t>
            </a:r>
            <a:endParaRPr lang="en-IN" dirty="0" smtClean="0"/>
          </a:p>
          <a:p>
            <a:pPr lvl="0"/>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Technology and Shifts in Production Function</a:t>
            </a:r>
            <a:endParaRPr lang="en-IN" dirty="0"/>
          </a:p>
        </p:txBody>
      </p:sp>
      <p:sp>
        <p:nvSpPr>
          <p:cNvPr id="6" name="Content Placeholder 5"/>
          <p:cNvSpPr>
            <a:spLocks noGrp="1"/>
          </p:cNvSpPr>
          <p:nvPr>
            <p:ph sz="half" idx="2"/>
          </p:nvPr>
        </p:nvSpPr>
        <p:spPr>
          <a:xfrm>
            <a:off x="4648200" y="1981200"/>
            <a:ext cx="4495800" cy="4724400"/>
          </a:xfrm>
        </p:spPr>
        <p:txBody>
          <a:bodyPr/>
          <a:lstStyle/>
          <a:p>
            <a:r>
              <a:rPr lang="en-US" dirty="0" smtClean="0"/>
              <a:t>When technological change occurs, the production function of the firm may shift.  Process innovation leads to changes in production methods, while product innovation leads to the development of new products for the marketplace.</a:t>
            </a:r>
            <a:endParaRPr lang="en-IN" dirty="0" smtClean="0"/>
          </a:p>
          <a:p>
            <a:endParaRPr lang="en-IN" dirty="0"/>
          </a:p>
        </p:txBody>
      </p:sp>
      <p:pic>
        <p:nvPicPr>
          <p:cNvPr id="3" name="Picture 7" descr="sam11290_0603"/>
          <p:cNvPicPr>
            <a:picLocks noChangeAspect="1" noChangeArrowheads="1"/>
          </p:cNvPicPr>
          <p:nvPr/>
        </p:nvPicPr>
        <p:blipFill>
          <a:blip r:embed="rId2"/>
          <a:srcRect b="10678"/>
          <a:stretch>
            <a:fillRect/>
          </a:stretch>
        </p:blipFill>
        <p:spPr bwMode="auto">
          <a:xfrm>
            <a:off x="228600" y="2286000"/>
            <a:ext cx="4547053" cy="4343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technological change occurs, the production function of the firm may shift.  Process innovation leads to changes in production methods, while product innovation leads to the development of new products for the marketplace.</a:t>
            </a:r>
            <a:endParaRPr lang="en-IN"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25" name="Object 1"/>
          <p:cNvGraphicFramePr>
            <a:graphicFrameLocks noChangeAspect="1"/>
          </p:cNvGraphicFramePr>
          <p:nvPr/>
        </p:nvGraphicFramePr>
        <p:xfrm>
          <a:off x="0" y="-84156"/>
          <a:ext cx="9144000" cy="6998964"/>
        </p:xfrm>
        <a:graphic>
          <a:graphicData uri="http://schemas.openxmlformats.org/presentationml/2006/ole">
            <p:oleObj spid="_x0000_s1025" name="Picture" r:id="rId3" imgW="8193024" imgH="11219688" progId="Word.Picture.8">
              <p:embed/>
            </p:oleObj>
          </a:graphicData>
        </a:graphic>
      </p:graphicFrame>
      <p:sp>
        <p:nvSpPr>
          <p:cNvPr id="1027" name="Rectangle 3"/>
          <p:cNvSpPr>
            <a:spLocks noChangeArrowheads="1"/>
          </p:cNvSpPr>
          <p:nvPr/>
        </p:nvSpPr>
        <p:spPr bwMode="auto">
          <a:xfrm>
            <a:off x="0" y="7191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228600"/>
            <a:ext cx="7772400" cy="838200"/>
          </a:xfrm>
        </p:spPr>
        <p:txBody>
          <a:bodyPr/>
          <a:lstStyle/>
          <a:p>
            <a:r>
              <a:rPr lang="en-IN" dirty="0" smtClean="0"/>
              <a:t>Growth Accounting Approach</a:t>
            </a:r>
            <a:endParaRPr lang="en-IN" dirty="0"/>
          </a:p>
        </p:txBody>
      </p:sp>
      <p:sp>
        <p:nvSpPr>
          <p:cNvPr id="4" name="Content Placeholder 3"/>
          <p:cNvSpPr>
            <a:spLocks noGrp="1"/>
          </p:cNvSpPr>
          <p:nvPr>
            <p:ph idx="1"/>
          </p:nvPr>
        </p:nvSpPr>
        <p:spPr>
          <a:xfrm>
            <a:off x="381000" y="1066800"/>
            <a:ext cx="8305800" cy="5562600"/>
          </a:xfrm>
        </p:spPr>
        <p:txBody>
          <a:bodyPr/>
          <a:lstStyle/>
          <a:p>
            <a:pPr>
              <a:buNone/>
            </a:pPr>
            <a:r>
              <a:rPr lang="en-US" dirty="0" smtClean="0">
                <a:solidFill>
                  <a:schemeClr val="tx1">
                    <a:lumMod val="50000"/>
                  </a:schemeClr>
                </a:solidFill>
              </a:rPr>
              <a:t>Two causes of change in productivity growth: </a:t>
            </a:r>
          </a:p>
          <a:p>
            <a:pPr marL="914400" lvl="1" indent="-514350">
              <a:buFont typeface="+mj-lt"/>
              <a:buAutoNum type="arabicPeriod"/>
            </a:pPr>
            <a:r>
              <a:rPr lang="en-US" dirty="0" smtClean="0"/>
              <a:t>Due </a:t>
            </a:r>
            <a:r>
              <a:rPr lang="en-US" dirty="0" smtClean="0"/>
              <a:t>to increased </a:t>
            </a:r>
            <a:r>
              <a:rPr lang="en-US" dirty="0" smtClean="0"/>
              <a:t>inputs</a:t>
            </a:r>
          </a:p>
          <a:p>
            <a:pPr marL="914400" lvl="1" indent="-514350">
              <a:buFont typeface="+mj-lt"/>
              <a:buAutoNum type="arabicPeriod"/>
            </a:pPr>
            <a:r>
              <a:rPr lang="en-US" dirty="0" smtClean="0"/>
              <a:t>Due </a:t>
            </a:r>
            <a:r>
              <a:rPr lang="en-US" dirty="0" smtClean="0"/>
              <a:t>to increased productivity</a:t>
            </a:r>
          </a:p>
          <a:p>
            <a:pPr>
              <a:buNone/>
            </a:pPr>
            <a:r>
              <a:rPr lang="en-US" dirty="0" smtClean="0">
                <a:solidFill>
                  <a:schemeClr val="tx1">
                    <a:lumMod val="50000"/>
                  </a:schemeClr>
                </a:solidFill>
              </a:rPr>
              <a:t>Partial </a:t>
            </a:r>
            <a:r>
              <a:rPr lang="en-US" dirty="0" err="1" smtClean="0">
                <a:solidFill>
                  <a:schemeClr val="tx1">
                    <a:lumMod val="50000"/>
                  </a:schemeClr>
                </a:solidFill>
              </a:rPr>
              <a:t>vs</a:t>
            </a:r>
            <a:r>
              <a:rPr lang="en-US" dirty="0" smtClean="0">
                <a:solidFill>
                  <a:schemeClr val="tx1">
                    <a:lumMod val="50000"/>
                  </a:schemeClr>
                </a:solidFill>
              </a:rPr>
              <a:t> Total Productivity Measure</a:t>
            </a:r>
            <a:endParaRPr lang="en-US" dirty="0" smtClean="0">
              <a:solidFill>
                <a:schemeClr val="tx1">
                  <a:lumMod val="50000"/>
                </a:schemeClr>
              </a:solidFill>
            </a:endParaRPr>
          </a:p>
          <a:p>
            <a:r>
              <a:rPr lang="en-US" dirty="0" smtClean="0"/>
              <a:t>Partial Productivity measures: AP and MP</a:t>
            </a:r>
          </a:p>
          <a:p>
            <a:r>
              <a:rPr lang="en-US" dirty="0" smtClean="0"/>
              <a:t>Total Productivity measure: TFP or MFP</a:t>
            </a:r>
          </a:p>
          <a:p>
            <a:pPr>
              <a:buNone/>
            </a:pPr>
            <a:r>
              <a:rPr lang="en-US" dirty="0" smtClean="0">
                <a:solidFill>
                  <a:schemeClr val="tx1">
                    <a:lumMod val="50000"/>
                  </a:schemeClr>
                </a:solidFill>
              </a:rPr>
              <a:t>TFPG:</a:t>
            </a:r>
            <a:r>
              <a:rPr lang="en-US" dirty="0" smtClean="0"/>
              <a:t> Output growth that cannot be explained due to growth in inputs.</a:t>
            </a:r>
          </a:p>
          <a:p>
            <a:r>
              <a:rPr lang="en-US" dirty="0" smtClean="0"/>
              <a:t>productivity </a:t>
            </a:r>
            <a:r>
              <a:rPr lang="en-US" dirty="0" smtClean="0"/>
              <a:t>growth measures the rate of growth in the level of productivity.</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b="1" dirty="0" smtClean="0"/>
              <a:t>Business Organizations</a:t>
            </a:r>
            <a:r>
              <a:rPr lang="en-IN" dirty="0" smtClean="0"/>
              <a:t/>
            </a:r>
            <a:br>
              <a:rPr lang="en-IN" dirty="0" smtClean="0"/>
            </a:br>
            <a:endParaRPr lang="en-IN" dirty="0"/>
          </a:p>
        </p:txBody>
      </p:sp>
      <p:sp>
        <p:nvSpPr>
          <p:cNvPr id="3" name="Content Placeholder 2"/>
          <p:cNvSpPr>
            <a:spLocks noGrp="1"/>
          </p:cNvSpPr>
          <p:nvPr>
            <p:ph idx="1"/>
          </p:nvPr>
        </p:nvSpPr>
        <p:spPr>
          <a:xfrm>
            <a:off x="685800" y="685800"/>
            <a:ext cx="7772400" cy="5410200"/>
          </a:xfrm>
        </p:spPr>
        <p:txBody>
          <a:bodyPr/>
          <a:lstStyle/>
          <a:p>
            <a:pPr lvl="0"/>
            <a:r>
              <a:rPr lang="en-US" dirty="0" smtClean="0"/>
              <a:t>Production has to be organized by firms because efficiency requires a minimum plant size and individual may not have the resources for establishing this minimum plant size. </a:t>
            </a:r>
            <a:endParaRPr lang="en-IN" dirty="0" smtClean="0"/>
          </a:p>
          <a:p>
            <a:r>
              <a:rPr lang="en-US" b="1" u="sng" dirty="0" smtClean="0"/>
              <a:t>Forms of business organizations</a:t>
            </a:r>
            <a:endParaRPr lang="en-IN" b="1" u="sng" dirty="0" smtClean="0"/>
          </a:p>
          <a:p>
            <a:pPr lvl="0"/>
            <a:endParaRPr lang="en-IN"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85800"/>
          </a:xfrm>
        </p:spPr>
        <p:txBody>
          <a:bodyPr/>
          <a:lstStyle/>
          <a:p>
            <a:r>
              <a:rPr lang="en-US" b="1" dirty="0" smtClean="0"/>
              <a:t/>
            </a:r>
            <a:br>
              <a:rPr lang="en-US" b="1" dirty="0" smtClean="0"/>
            </a:br>
            <a:r>
              <a:rPr lang="en-US" dirty="0" smtClean="0"/>
              <a:t>Business </a:t>
            </a:r>
            <a:r>
              <a:rPr lang="en-US" dirty="0" smtClean="0"/>
              <a:t>Organizations</a:t>
            </a:r>
            <a:r>
              <a:rPr lang="en-IN" dirty="0" smtClean="0"/>
              <a:t/>
            </a:r>
            <a:br>
              <a:rPr lang="en-IN" dirty="0" smtClean="0"/>
            </a:br>
            <a:endParaRPr lang="en-IN" dirty="0"/>
          </a:p>
        </p:txBody>
      </p:sp>
      <p:sp>
        <p:nvSpPr>
          <p:cNvPr id="3" name="Content Placeholder 2"/>
          <p:cNvSpPr>
            <a:spLocks noGrp="1"/>
          </p:cNvSpPr>
          <p:nvPr>
            <p:ph idx="1"/>
          </p:nvPr>
        </p:nvSpPr>
        <p:spPr>
          <a:xfrm>
            <a:off x="0" y="990600"/>
            <a:ext cx="9144000" cy="5867400"/>
          </a:xfrm>
        </p:spPr>
        <p:txBody>
          <a:bodyPr/>
          <a:lstStyle/>
          <a:p>
            <a:r>
              <a:rPr lang="en-US" dirty="0" smtClean="0"/>
              <a:t>Business establishments can be organized </a:t>
            </a:r>
            <a:r>
              <a:rPr lang="en-US" dirty="0" smtClean="0"/>
              <a:t>as:</a:t>
            </a:r>
          </a:p>
          <a:p>
            <a:pPr marL="514350" lvl="0" indent="-514350">
              <a:buFont typeface="+mj-lt"/>
              <a:buAutoNum type="arabicPeriod"/>
            </a:pPr>
            <a:r>
              <a:rPr lang="en-US" sz="2800" dirty="0" smtClean="0">
                <a:solidFill>
                  <a:schemeClr val="tx1">
                    <a:lumMod val="50000"/>
                  </a:schemeClr>
                </a:solidFill>
              </a:rPr>
              <a:t>Individual Proprietorship</a:t>
            </a:r>
            <a:r>
              <a:rPr lang="en-US" sz="2800" dirty="0" smtClean="0"/>
              <a:t>: Individual(s) raises resources and fully is responsible for profits/losses in the business. Owners' effort will be a key to the business success.</a:t>
            </a:r>
            <a:endParaRPr lang="en-IN" sz="2800" dirty="0" smtClean="0"/>
          </a:p>
          <a:p>
            <a:pPr marL="514350" lvl="0" indent="-514350">
              <a:buFont typeface="+mj-lt"/>
              <a:buAutoNum type="arabicPeriod"/>
            </a:pPr>
            <a:r>
              <a:rPr lang="en-US" sz="2800" dirty="0" smtClean="0">
                <a:solidFill>
                  <a:schemeClr val="tx1">
                    <a:lumMod val="50000"/>
                  </a:schemeClr>
                </a:solidFill>
              </a:rPr>
              <a:t>The Partnership</a:t>
            </a:r>
            <a:r>
              <a:rPr lang="en-US" sz="2800" dirty="0" smtClean="0"/>
              <a:t>: Two or more persons contribute to the capital of the business and share profits/losses and debts in proportion to the contribution of capital. Partnerships involve unlimited liability. In the case of liquidation of the company, if one or more partners cannot pay the debt, the remaining partner(s) will have the responsibility of debt repayment. </a:t>
            </a:r>
            <a:endParaRPr lang="en-US" sz="2800" dirty="0" smtClean="0"/>
          </a:p>
          <a:p>
            <a:pPr lvl="0"/>
            <a:endParaRPr lang="en-US" sz="2800" dirty="0" smtClean="0"/>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229600" cy="6248400"/>
          </a:xfrm>
        </p:spPr>
        <p:txBody>
          <a:bodyPr/>
          <a:lstStyle/>
          <a:p>
            <a:pPr>
              <a:buNone/>
            </a:pPr>
            <a:r>
              <a:rPr lang="en-US" dirty="0" smtClean="0">
                <a:solidFill>
                  <a:schemeClr val="tx1">
                    <a:lumMod val="50000"/>
                  </a:schemeClr>
                </a:solidFill>
              </a:rPr>
              <a:t>3. </a:t>
            </a:r>
            <a:r>
              <a:rPr lang="en-US" dirty="0" smtClean="0">
                <a:solidFill>
                  <a:schemeClr val="tx1">
                    <a:lumMod val="50000"/>
                  </a:schemeClr>
                </a:solidFill>
              </a:rPr>
              <a:t>Corporations: </a:t>
            </a:r>
          </a:p>
          <a:p>
            <a:r>
              <a:rPr lang="en-US" dirty="0" smtClean="0"/>
              <a:t>Resources </a:t>
            </a:r>
            <a:r>
              <a:rPr lang="en-US" dirty="0" smtClean="0"/>
              <a:t>are raised from a large number of shareholders who own the corporation in proportion to their shareholding and also share profits in the same proportion. </a:t>
            </a:r>
            <a:endParaRPr lang="en-US" dirty="0" smtClean="0"/>
          </a:p>
          <a:p>
            <a:pPr lvl="0"/>
            <a:r>
              <a:rPr lang="en-US" dirty="0" smtClean="0"/>
              <a:t>Publicly owned corporations are listed in the stock exchange. </a:t>
            </a:r>
            <a:endParaRPr lang="en-IN" dirty="0" smtClean="0"/>
          </a:p>
          <a:p>
            <a:r>
              <a:rPr lang="en-US" dirty="0" smtClean="0"/>
              <a:t>Allow owners to limit their potential liability to the amount of their investment. Owners and managers are different groups of people. The owners are shareholders.</a:t>
            </a:r>
            <a:endParaRPr lang="en-I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077200" cy="5562600"/>
          </a:xfrm>
        </p:spPr>
        <p:txBody>
          <a:bodyPr/>
          <a:lstStyle/>
          <a:p>
            <a:pPr lvl="0"/>
            <a:r>
              <a:rPr lang="en-US" dirty="0" smtClean="0"/>
              <a:t>The </a:t>
            </a:r>
            <a:r>
              <a:rPr lang="en-US" dirty="0" smtClean="0"/>
              <a:t>managers have control over the operations of the firm. Critics point out that there are principal-agent problems, in which the agent (manager) does not always act in the best interest of the principal (owner) but in the agent’s own interests (such as maximizing pay, bonuses, and perks). </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077200" cy="5715000"/>
          </a:xfrm>
        </p:spPr>
        <p:txBody>
          <a:bodyPr/>
          <a:lstStyle/>
          <a:p>
            <a:pPr marL="514350" lvl="0" indent="-514350">
              <a:buFont typeface="+mj-lt"/>
              <a:buAutoNum type="alphaUcPeriod" startAt="2"/>
            </a:pPr>
            <a:r>
              <a:rPr lang="en-US" dirty="0" smtClean="0">
                <a:solidFill>
                  <a:schemeClr val="tx1">
                    <a:lumMod val="50000"/>
                  </a:schemeClr>
                </a:solidFill>
              </a:rPr>
              <a:t>Business </a:t>
            </a:r>
            <a:r>
              <a:rPr lang="en-US" dirty="0" smtClean="0">
                <a:solidFill>
                  <a:schemeClr val="tx1">
                    <a:lumMod val="50000"/>
                  </a:schemeClr>
                </a:solidFill>
              </a:rPr>
              <a:t>Organizations</a:t>
            </a:r>
            <a:endParaRPr lang="en-IN" dirty="0" smtClean="0">
              <a:solidFill>
                <a:schemeClr val="tx1">
                  <a:lumMod val="50000"/>
                </a:schemeClr>
              </a:solidFill>
            </a:endParaRPr>
          </a:p>
          <a:p>
            <a:pPr marL="1371600" lvl="2" indent="-457200"/>
            <a:r>
              <a:rPr lang="en-US" sz="3200" dirty="0" smtClean="0"/>
              <a:t>Individual Proprietorship</a:t>
            </a:r>
          </a:p>
          <a:p>
            <a:pPr marL="1371600" lvl="2" indent="-457200"/>
            <a:r>
              <a:rPr lang="en-US" sz="3200" dirty="0" smtClean="0"/>
              <a:t>Partnership</a:t>
            </a:r>
            <a:endParaRPr lang="en-IN" sz="3200" dirty="0" smtClean="0"/>
          </a:p>
          <a:p>
            <a:pPr marL="1371600" lvl="2" indent="-457200"/>
            <a:r>
              <a:rPr lang="en-US" sz="3200" dirty="0" smtClean="0"/>
              <a:t>The Corporation</a:t>
            </a:r>
            <a:endParaRPr lang="en-IN" sz="3200" dirty="0" smtClean="0"/>
          </a:p>
          <a:p>
            <a:pPr marL="1828800" lvl="3" indent="-457200"/>
            <a:r>
              <a:rPr lang="en-US" sz="3200" dirty="0" smtClean="0"/>
              <a:t>Advantages and Disadvantages of Corporations</a:t>
            </a:r>
            <a:endParaRPr lang="en-IN" sz="3200" dirty="0" smtClean="0"/>
          </a:p>
          <a:p>
            <a:pPr marL="514350" indent="-514350"/>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IN" dirty="0" smtClean="0"/>
              <a:t>Production</a:t>
            </a:r>
            <a:endParaRPr lang="en-IN" dirty="0"/>
          </a:p>
        </p:txBody>
      </p:sp>
      <p:sp>
        <p:nvSpPr>
          <p:cNvPr id="3" name="Content Placeholder 2"/>
          <p:cNvSpPr>
            <a:spLocks noGrp="1"/>
          </p:cNvSpPr>
          <p:nvPr>
            <p:ph idx="1"/>
          </p:nvPr>
        </p:nvSpPr>
        <p:spPr>
          <a:xfrm>
            <a:off x="685800" y="1371600"/>
            <a:ext cx="7772400" cy="4724400"/>
          </a:xfrm>
        </p:spPr>
        <p:txBody>
          <a:bodyPr/>
          <a:lstStyle/>
          <a:p>
            <a:pPr lvl="0"/>
            <a:r>
              <a:rPr lang="en-US" dirty="0" smtClean="0"/>
              <a:t>Firms </a:t>
            </a:r>
            <a:r>
              <a:rPr lang="en-US" dirty="0" smtClean="0"/>
              <a:t>turn inputs into output.</a:t>
            </a:r>
            <a:endParaRPr lang="en-IN" dirty="0" smtClean="0"/>
          </a:p>
          <a:p>
            <a:pPr lvl="0"/>
            <a:r>
              <a:rPr lang="en-US" dirty="0" smtClean="0"/>
              <a:t>PRODUCTION FUNCTION: States the 'maximum output' that can be produced from given inputs for a 'given state of technology'. Shifts in production function as technology advances. </a:t>
            </a:r>
            <a:endParaRPr lang="en-IN" dirty="0" smtClean="0"/>
          </a:p>
          <a:p>
            <a:pPr lvl="0"/>
            <a:r>
              <a:rPr lang="en-US" dirty="0" smtClean="0"/>
              <a:t>Q = f (L, K, N) or V = g (L, K)</a:t>
            </a:r>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458200" cy="838200"/>
          </a:xfrm>
        </p:spPr>
        <p:txBody>
          <a:bodyPr/>
          <a:lstStyle/>
          <a:p>
            <a:r>
              <a:rPr lang="en-IN" dirty="0" smtClean="0"/>
              <a:t>Importance of Time Period in Economic Analysis</a:t>
            </a:r>
            <a:endParaRPr lang="en-IN" dirty="0"/>
          </a:p>
        </p:txBody>
      </p:sp>
      <p:sp>
        <p:nvSpPr>
          <p:cNvPr id="3" name="Content Placeholder 2"/>
          <p:cNvSpPr>
            <a:spLocks noGrp="1"/>
          </p:cNvSpPr>
          <p:nvPr>
            <p:ph idx="1"/>
          </p:nvPr>
        </p:nvSpPr>
        <p:spPr>
          <a:xfrm>
            <a:off x="304800" y="1447800"/>
            <a:ext cx="8229600" cy="5257800"/>
          </a:xfrm>
        </p:spPr>
        <p:txBody>
          <a:bodyPr/>
          <a:lstStyle/>
          <a:p>
            <a:r>
              <a:rPr lang="en-US" dirty="0" smtClean="0"/>
              <a:t>Time period is critical in defining the sort of adjustments available to firms.  In the short run, the firm </a:t>
            </a:r>
            <a:r>
              <a:rPr lang="en-US" dirty="0" smtClean="0"/>
              <a:t>can change the </a:t>
            </a:r>
            <a:r>
              <a:rPr lang="en-US" dirty="0" smtClean="0"/>
              <a:t>employment of some inputs (e.g., </a:t>
            </a:r>
            <a:r>
              <a:rPr lang="en-US" dirty="0" smtClean="0"/>
              <a:t>labor, raw materials, etc), </a:t>
            </a:r>
            <a:r>
              <a:rPr lang="en-US" dirty="0" smtClean="0"/>
              <a:t>but the capital stock is usually </a:t>
            </a:r>
            <a:r>
              <a:rPr lang="en-US" dirty="0" smtClean="0"/>
              <a:t>be </a:t>
            </a:r>
            <a:r>
              <a:rPr lang="en-US" dirty="0" smtClean="0"/>
              <a:t>fixed.  </a:t>
            </a:r>
            <a:endParaRPr lang="en-US" dirty="0" smtClean="0"/>
          </a:p>
          <a:p>
            <a:r>
              <a:rPr lang="en-US" dirty="0" smtClean="0"/>
              <a:t>Use </a:t>
            </a:r>
            <a:r>
              <a:rPr lang="en-US" dirty="0" smtClean="0"/>
              <a:t>of all inputs, including the capital stocks and embodied technology can be altered only in the long run</a:t>
            </a:r>
            <a:r>
              <a:rPr lang="en-US" dirty="0" smtClean="0"/>
              <a:t>. Rather, in economics, we define long run as the time period in which all factors of production can be changed. </a:t>
            </a: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762000"/>
          </a:xfrm>
        </p:spPr>
        <p:txBody>
          <a:bodyPr/>
          <a:lstStyle/>
          <a:p>
            <a:r>
              <a:rPr lang="en-IN" dirty="0" smtClean="0"/>
              <a:t>TP, AP and MP</a:t>
            </a:r>
            <a:endParaRPr lang="en-IN" dirty="0"/>
          </a:p>
        </p:txBody>
      </p:sp>
      <p:sp>
        <p:nvSpPr>
          <p:cNvPr id="3" name="Content Placeholder 2"/>
          <p:cNvSpPr>
            <a:spLocks noGrp="1"/>
          </p:cNvSpPr>
          <p:nvPr>
            <p:ph idx="1"/>
          </p:nvPr>
        </p:nvSpPr>
        <p:spPr>
          <a:xfrm>
            <a:off x="228600" y="1295400"/>
            <a:ext cx="8229600" cy="5562600"/>
          </a:xfrm>
        </p:spPr>
        <p:txBody>
          <a:bodyPr/>
          <a:lstStyle/>
          <a:p>
            <a:r>
              <a:rPr lang="en-US" dirty="0" smtClean="0"/>
              <a:t>A </a:t>
            </a:r>
            <a:r>
              <a:rPr lang="en-US" i="1" dirty="0" smtClean="0">
                <a:solidFill>
                  <a:schemeClr val="tx1">
                    <a:lumMod val="50000"/>
                  </a:schemeClr>
                </a:solidFill>
              </a:rPr>
              <a:t>production function </a:t>
            </a:r>
            <a:r>
              <a:rPr lang="en-US" dirty="0" smtClean="0"/>
              <a:t>describes a relationship between total product or output of a firm and the employment of inputs.</a:t>
            </a:r>
            <a:endParaRPr lang="en-IN" dirty="0" smtClean="0"/>
          </a:p>
          <a:p>
            <a:r>
              <a:rPr lang="en-US" dirty="0" smtClean="0"/>
              <a:t>The </a:t>
            </a:r>
            <a:r>
              <a:rPr lang="en-US" dirty="0" smtClean="0"/>
              <a:t>average product of an input is total output divided by the level of employment of that input.  </a:t>
            </a:r>
            <a:endParaRPr lang="en-US" dirty="0" smtClean="0"/>
          </a:p>
          <a:p>
            <a:r>
              <a:rPr lang="en-US" dirty="0" smtClean="0"/>
              <a:t>The </a:t>
            </a:r>
            <a:r>
              <a:rPr lang="en-US" dirty="0" smtClean="0"/>
              <a:t>marginal product of an input is the rate at which total output changes as employment changes by one unit—all other inputs held constant.</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1143000"/>
          </a:xfrm>
        </p:spPr>
        <p:txBody>
          <a:bodyPr/>
          <a:lstStyle/>
          <a:p>
            <a:r>
              <a:rPr lang="en-IN" dirty="0" smtClean="0"/>
              <a:t>Total Product and Marginal Product</a:t>
            </a:r>
            <a:endParaRPr lang="en-IN" dirty="0"/>
          </a:p>
        </p:txBody>
      </p:sp>
      <p:pic>
        <p:nvPicPr>
          <p:cNvPr id="5" name="Picture 7" descr="sam11290_0601"/>
          <p:cNvPicPr>
            <a:picLocks noChangeAspect="1" noChangeArrowheads="1"/>
          </p:cNvPicPr>
          <p:nvPr/>
        </p:nvPicPr>
        <p:blipFill>
          <a:blip r:embed="rId2"/>
          <a:srcRect b="4686"/>
          <a:stretch>
            <a:fillRect/>
          </a:stretch>
        </p:blipFill>
        <p:spPr bwMode="auto">
          <a:xfrm>
            <a:off x="228600" y="1318318"/>
            <a:ext cx="8831008" cy="493008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IN" dirty="0" smtClean="0"/>
              <a:t>Total, Marginal and Average Product</a:t>
            </a:r>
            <a:endParaRPr lang="en-IN" dirty="0"/>
          </a:p>
        </p:txBody>
      </p:sp>
      <p:pic>
        <p:nvPicPr>
          <p:cNvPr id="3" name="Picture 8" descr="sam11290_ta0601"/>
          <p:cNvPicPr>
            <a:picLocks noChangeAspect="1" noChangeArrowheads="1"/>
          </p:cNvPicPr>
          <p:nvPr/>
        </p:nvPicPr>
        <p:blipFill>
          <a:blip r:embed="rId2"/>
          <a:srcRect b="11111"/>
          <a:stretch>
            <a:fillRect/>
          </a:stretch>
        </p:blipFill>
        <p:spPr bwMode="auto">
          <a:xfrm>
            <a:off x="1447800" y="1752600"/>
            <a:ext cx="6324600" cy="471113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447800"/>
          </a:xfrm>
        </p:spPr>
        <p:txBody>
          <a:bodyPr/>
          <a:lstStyle/>
          <a:p>
            <a:r>
              <a:rPr lang="en-US" dirty="0" smtClean="0"/>
              <a:t/>
            </a:r>
            <a:br>
              <a:rPr lang="en-US" dirty="0" smtClean="0"/>
            </a:br>
            <a:r>
              <a:rPr lang="en-US" dirty="0" smtClean="0"/>
              <a:t>The Law of Diminishing Returns</a:t>
            </a:r>
            <a:endParaRPr lang="en-IN" dirty="0"/>
          </a:p>
        </p:txBody>
      </p:sp>
      <p:sp>
        <p:nvSpPr>
          <p:cNvPr id="3" name="Content Placeholder 2"/>
          <p:cNvSpPr>
            <a:spLocks noGrp="1"/>
          </p:cNvSpPr>
          <p:nvPr>
            <p:ph idx="1"/>
          </p:nvPr>
        </p:nvSpPr>
        <p:spPr>
          <a:xfrm>
            <a:off x="304800" y="1752600"/>
            <a:ext cx="8153400" cy="4876800"/>
          </a:xfrm>
        </p:spPr>
        <p:txBody>
          <a:bodyPr/>
          <a:lstStyle/>
          <a:p>
            <a:r>
              <a:rPr lang="en-US" dirty="0" smtClean="0"/>
              <a:t>Marginal product declines in the short run due to </a:t>
            </a:r>
            <a:r>
              <a:rPr lang="en-US" dirty="0" smtClean="0"/>
              <a:t>the law of diminishing returns.  If only the  </a:t>
            </a:r>
            <a:r>
              <a:rPr lang="en-US" dirty="0" smtClean="0"/>
              <a:t>variable inputs </a:t>
            </a:r>
            <a:r>
              <a:rPr lang="en-US" dirty="0" smtClean="0"/>
              <a:t>is increased with some factors of production as fixed (as is expected in the short run), </a:t>
            </a:r>
            <a:r>
              <a:rPr lang="en-US" dirty="0" smtClean="0"/>
              <a:t>eventually marginal product </a:t>
            </a:r>
            <a:r>
              <a:rPr lang="en-US" dirty="0" smtClean="0"/>
              <a:t>of that factor will </a:t>
            </a:r>
            <a:r>
              <a:rPr lang="en-US" dirty="0" smtClean="0"/>
              <a:t>fall.</a:t>
            </a:r>
            <a:endParaRPr lang="en-IN" dirty="0" smtClean="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ibbons">
  <a:themeElements>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fontScheme name="Ribbon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ibbons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Ribbons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Ribbons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Ribbons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Ribbons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Ribbons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Designs\RIBBONS.POT</Template>
  <TotalTime>7189</TotalTime>
  <Words>1396</Words>
  <Application>Microsoft Office PowerPoint</Application>
  <PresentationFormat>On-screen Show (4:3)</PresentationFormat>
  <Paragraphs>108</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Ribbons</vt:lpstr>
      <vt:lpstr>Microsoft Word Picture</vt:lpstr>
      <vt:lpstr>Topic 6:Theory of Production and Business Organization</vt:lpstr>
      <vt:lpstr>CHAPTER OUTLINE </vt:lpstr>
      <vt:lpstr>Slide 3</vt:lpstr>
      <vt:lpstr>Production</vt:lpstr>
      <vt:lpstr>Importance of Time Period in Economic Analysis</vt:lpstr>
      <vt:lpstr>TP, AP and MP</vt:lpstr>
      <vt:lpstr>Total Product and Marginal Product</vt:lpstr>
      <vt:lpstr>Total, Marginal and Average Product</vt:lpstr>
      <vt:lpstr> The Law of Diminishing Returns</vt:lpstr>
      <vt:lpstr>Production Function with 2 Variable Inputs </vt:lpstr>
      <vt:lpstr>Substitution among Inputs:  </vt:lpstr>
      <vt:lpstr> Two Special Cases of Prod Function </vt:lpstr>
      <vt:lpstr>Slide 13</vt:lpstr>
      <vt:lpstr> Least Cost Factor Combination for a Given Output: </vt:lpstr>
      <vt:lpstr>Returns to scale</vt:lpstr>
      <vt:lpstr>Slide 16</vt:lpstr>
      <vt:lpstr>Slide 17</vt:lpstr>
      <vt:lpstr>Returns to Scale</vt:lpstr>
      <vt:lpstr>Concepts in Theory of Production</vt:lpstr>
      <vt:lpstr>Role of Technology and Shifts in Production Function</vt:lpstr>
      <vt:lpstr>Slide 21</vt:lpstr>
      <vt:lpstr>Slide 22</vt:lpstr>
      <vt:lpstr>Growth Accounting Approach</vt:lpstr>
      <vt:lpstr>Business Organizations </vt:lpstr>
      <vt:lpstr> Business Organizations </vt:lpstr>
      <vt:lpstr>Slide 26</vt:lpstr>
      <vt:lpstr>Slide 27</vt:lpstr>
    </vt:vector>
  </TitlesOfParts>
  <Company>UMBC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Efficiency of Financial Markets</dc:title>
  <dc:creator>Bonnie Erin Wilson</dc:creator>
  <cp:lastModifiedBy>referee</cp:lastModifiedBy>
  <cp:revision>194</cp:revision>
  <dcterms:created xsi:type="dcterms:W3CDTF">2001-09-08T18:46:48Z</dcterms:created>
  <dcterms:modified xsi:type="dcterms:W3CDTF">2016-02-13T12:27:34Z</dcterms:modified>
</cp:coreProperties>
</file>