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"/>
  </p:notesMasterIdLst>
  <p:sldIdLst>
    <p:sldId id="282" r:id="rId2"/>
    <p:sldId id="283" r:id="rId3"/>
    <p:sldId id="284" r:id="rId4"/>
    <p:sldId id="286" r:id="rId5"/>
    <p:sldId id="287" r:id="rId6"/>
    <p:sldId id="288" r:id="rId7"/>
    <p:sldId id="302" r:id="rId8"/>
    <p:sldId id="289" r:id="rId9"/>
    <p:sldId id="290" r:id="rId10"/>
    <p:sldId id="292" r:id="rId11"/>
    <p:sldId id="304" r:id="rId12"/>
    <p:sldId id="30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092" autoAdjust="0"/>
    <p:restoredTop sz="94660"/>
  </p:normalViewPr>
  <p:slideViewPr>
    <p:cSldViewPr>
      <p:cViewPr varScale="1">
        <p:scale>
          <a:sx n="68" d="100"/>
          <a:sy n="68" d="100"/>
        </p:scale>
        <p:origin x="-7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FFF97B-99E9-4834-834B-BD9285258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7603D-410A-479E-AB62-938119E5A2A1}" type="slidenum">
              <a:rPr lang="en-US"/>
              <a:pPr/>
              <a:t>4</a:t>
            </a:fld>
            <a:endParaRPr lang="en-US"/>
          </a:p>
        </p:txBody>
      </p:sp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7B353B-E845-448A-9F24-B7C058DA1EE1}" type="slidenum">
              <a:rPr lang="en-US"/>
              <a:pPr/>
              <a:t>5</a:t>
            </a:fld>
            <a:endParaRPr lang="en-US"/>
          </a:p>
        </p:txBody>
      </p:sp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2E817-6716-48C8-9AA3-452C42476CCE}" type="slidenum">
              <a:rPr lang="en-US"/>
              <a:pPr/>
              <a:t>6</a:t>
            </a:fld>
            <a:endParaRPr lang="en-US"/>
          </a:p>
        </p:txBody>
      </p:sp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63C77-C900-414D-9A2D-859CA6047E5A}" type="slidenum">
              <a:rPr lang="en-US"/>
              <a:pPr/>
              <a:t>8</a:t>
            </a:fld>
            <a:endParaRPr lang="en-US"/>
          </a:p>
        </p:txBody>
      </p:sp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E8EAC2-2C6D-4CD1-AA15-1F0F05FDC54A}" type="slidenum">
              <a:rPr lang="en-US"/>
              <a:pPr/>
              <a:t>9</a:t>
            </a:fld>
            <a:endParaRPr lang="en-US"/>
          </a:p>
        </p:txBody>
      </p:sp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invGray">
          <a:xfrm>
            <a:off x="8783638" y="444500"/>
            <a:ext cx="360362" cy="31527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Freeform 3"/>
          <p:cNvSpPr>
            <a:spLocks/>
          </p:cNvSpPr>
          <p:nvPr/>
        </p:nvSpPr>
        <p:spPr bwMode="invGray">
          <a:xfrm>
            <a:off x="0" y="0"/>
            <a:ext cx="9144000" cy="213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720"/>
              </a:cxn>
              <a:cxn ang="0">
                <a:pos x="3600" y="624"/>
              </a:cxn>
              <a:cxn ang="0">
                <a:pos x="0" y="1000"/>
              </a:cxn>
              <a:cxn ang="0">
                <a:pos x="0" y="0"/>
              </a:cxn>
            </a:cxnLst>
            <a:rect l="0" t="0" r="r" b="b"/>
            <a:pathLst>
              <a:path w="5760" h="1104">
                <a:moveTo>
                  <a:pt x="0" y="0"/>
                </a:moveTo>
                <a:lnTo>
                  <a:pt x="5760" y="0"/>
                </a:lnTo>
                <a:lnTo>
                  <a:pt x="5760" y="720"/>
                </a:lnTo>
                <a:cubicBezTo>
                  <a:pt x="5400" y="824"/>
                  <a:pt x="4560" y="577"/>
                  <a:pt x="3600" y="624"/>
                </a:cubicBezTo>
                <a:cubicBezTo>
                  <a:pt x="2640" y="671"/>
                  <a:pt x="600" y="1104"/>
                  <a:pt x="0" y="1000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Freeform 4"/>
          <p:cNvSpPr>
            <a:spLocks/>
          </p:cNvSpPr>
          <p:nvPr/>
        </p:nvSpPr>
        <p:spPr bwMode="invGray">
          <a:xfrm>
            <a:off x="0" y="1163638"/>
            <a:ext cx="9144000" cy="5694362"/>
          </a:xfrm>
          <a:custGeom>
            <a:avLst/>
            <a:gdLst/>
            <a:ahLst/>
            <a:cxnLst>
              <a:cxn ang="0">
                <a:pos x="0" y="582"/>
              </a:cxn>
              <a:cxn ang="0">
                <a:pos x="2640" y="267"/>
              </a:cxn>
              <a:cxn ang="0">
                <a:pos x="3373" y="160"/>
              </a:cxn>
              <a:cxn ang="0">
                <a:pos x="5760" y="358"/>
              </a:cxn>
              <a:cxn ang="0">
                <a:pos x="5760" y="3587"/>
              </a:cxn>
              <a:cxn ang="0">
                <a:pos x="0" y="3587"/>
              </a:cxn>
              <a:cxn ang="0">
                <a:pos x="0" y="582"/>
              </a:cxn>
            </a:cxnLst>
            <a:rect l="0" t="0" r="r" b="b"/>
            <a:pathLst>
              <a:path w="5760" h="3587">
                <a:moveTo>
                  <a:pt x="0" y="582"/>
                </a:moveTo>
                <a:cubicBezTo>
                  <a:pt x="1027" y="680"/>
                  <a:pt x="1960" y="387"/>
                  <a:pt x="2640" y="267"/>
                </a:cubicBezTo>
                <a:cubicBezTo>
                  <a:pt x="2640" y="267"/>
                  <a:pt x="3268" y="180"/>
                  <a:pt x="3373" y="160"/>
                </a:cubicBezTo>
                <a:cubicBezTo>
                  <a:pt x="4120" y="0"/>
                  <a:pt x="5280" y="358"/>
                  <a:pt x="5760" y="358"/>
                </a:cubicBezTo>
                <a:lnTo>
                  <a:pt x="5760" y="3587"/>
                </a:lnTo>
                <a:lnTo>
                  <a:pt x="0" y="3587"/>
                </a:lnTo>
                <a:cubicBezTo>
                  <a:pt x="0" y="3587"/>
                  <a:pt x="0" y="582"/>
                  <a:pt x="0" y="582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invGray">
          <a:xfrm>
            <a:off x="0" y="292100"/>
            <a:ext cx="9144000" cy="854075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0" y="403"/>
              </a:cxn>
              <a:cxn ang="0">
                <a:pos x="1773" y="443"/>
              </a:cxn>
              <a:cxn ang="0">
                <a:pos x="4573" y="176"/>
              </a:cxn>
              <a:cxn ang="0">
                <a:pos x="5760" y="536"/>
              </a:cxn>
              <a:cxn ang="0">
                <a:pos x="5760" y="163"/>
              </a:cxn>
              <a:cxn ang="0">
                <a:pos x="4560" y="29"/>
              </a:cxn>
              <a:cxn ang="0">
                <a:pos x="1987" y="336"/>
              </a:cxn>
              <a:cxn ang="0">
                <a:pos x="0" y="163"/>
              </a:cxn>
            </a:cxnLst>
            <a:rect l="0" t="0" r="r" b="b"/>
            <a:pathLst>
              <a:path w="5760" h="538">
                <a:moveTo>
                  <a:pt x="0" y="163"/>
                </a:moveTo>
                <a:lnTo>
                  <a:pt x="0" y="403"/>
                </a:lnTo>
                <a:cubicBezTo>
                  <a:pt x="295" y="450"/>
                  <a:pt x="1011" y="481"/>
                  <a:pt x="1773" y="443"/>
                </a:cubicBezTo>
                <a:cubicBezTo>
                  <a:pt x="2535" y="405"/>
                  <a:pt x="3909" y="161"/>
                  <a:pt x="4573" y="176"/>
                </a:cubicBezTo>
                <a:cubicBezTo>
                  <a:pt x="5237" y="191"/>
                  <a:pt x="5562" y="538"/>
                  <a:pt x="5760" y="536"/>
                </a:cubicBezTo>
                <a:lnTo>
                  <a:pt x="5760" y="163"/>
                </a:lnTo>
                <a:cubicBezTo>
                  <a:pt x="5560" y="79"/>
                  <a:pt x="5189" y="0"/>
                  <a:pt x="4560" y="29"/>
                </a:cubicBezTo>
                <a:cubicBezTo>
                  <a:pt x="3931" y="58"/>
                  <a:pt x="2747" y="314"/>
                  <a:pt x="1987" y="336"/>
                </a:cubicBezTo>
                <a:cubicBezTo>
                  <a:pt x="1227" y="358"/>
                  <a:pt x="414" y="199"/>
                  <a:pt x="0" y="163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hidden">
          <a:xfrm>
            <a:off x="0" y="2405063"/>
            <a:ext cx="9144000" cy="1069975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406"/>
              </a:cxn>
              <a:cxn ang="0">
                <a:pos x="1280" y="645"/>
              </a:cxn>
              <a:cxn ang="0">
                <a:pos x="1627" y="580"/>
              </a:cxn>
              <a:cxn ang="0">
                <a:pos x="4493" y="113"/>
              </a:cxn>
              <a:cxn ang="0">
                <a:pos x="5760" y="606"/>
              </a:cxn>
              <a:cxn ang="0">
                <a:pos x="5760" y="233"/>
              </a:cxn>
              <a:cxn ang="0">
                <a:pos x="4040" y="33"/>
              </a:cxn>
              <a:cxn ang="0">
                <a:pos x="1093" y="433"/>
              </a:cxn>
              <a:cxn ang="0">
                <a:pos x="0" y="246"/>
              </a:cxn>
            </a:cxnLst>
            <a:rect l="0" t="0" r="r" b="b"/>
            <a:pathLst>
              <a:path w="5760" h="674">
                <a:moveTo>
                  <a:pt x="0" y="246"/>
                </a:moveTo>
                <a:lnTo>
                  <a:pt x="0" y="406"/>
                </a:lnTo>
                <a:cubicBezTo>
                  <a:pt x="213" y="463"/>
                  <a:pt x="1009" y="616"/>
                  <a:pt x="1280" y="645"/>
                </a:cubicBezTo>
                <a:cubicBezTo>
                  <a:pt x="1551" y="674"/>
                  <a:pt x="1092" y="669"/>
                  <a:pt x="1627" y="580"/>
                </a:cubicBezTo>
                <a:cubicBezTo>
                  <a:pt x="2162" y="491"/>
                  <a:pt x="3804" y="109"/>
                  <a:pt x="4493" y="113"/>
                </a:cubicBezTo>
                <a:cubicBezTo>
                  <a:pt x="5182" y="117"/>
                  <a:pt x="5549" y="586"/>
                  <a:pt x="5760" y="606"/>
                </a:cubicBezTo>
                <a:lnTo>
                  <a:pt x="5760" y="233"/>
                </a:lnTo>
                <a:cubicBezTo>
                  <a:pt x="5471" y="158"/>
                  <a:pt x="4818" y="0"/>
                  <a:pt x="4040" y="33"/>
                </a:cubicBezTo>
                <a:cubicBezTo>
                  <a:pt x="3262" y="66"/>
                  <a:pt x="1766" y="398"/>
                  <a:pt x="1093" y="433"/>
                </a:cubicBezTo>
                <a:cubicBezTo>
                  <a:pt x="420" y="468"/>
                  <a:pt x="228" y="285"/>
                  <a:pt x="0" y="24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white">
          <a:xfrm>
            <a:off x="2476500" y="1522413"/>
            <a:ext cx="6667500" cy="5335587"/>
          </a:xfrm>
          <a:custGeom>
            <a:avLst/>
            <a:gdLst/>
            <a:ahLst/>
            <a:cxnLst>
              <a:cxn ang="0">
                <a:pos x="0" y="3361"/>
              </a:cxn>
              <a:cxn ang="0">
                <a:pos x="1054" y="295"/>
              </a:cxn>
              <a:cxn ang="0">
                <a:pos x="4200" y="1588"/>
              </a:cxn>
              <a:cxn ang="0">
                <a:pos x="4200" y="2028"/>
              </a:cxn>
              <a:cxn ang="0">
                <a:pos x="1200" y="442"/>
              </a:cxn>
              <a:cxn ang="0">
                <a:pos x="347" y="3361"/>
              </a:cxn>
              <a:cxn ang="0">
                <a:pos x="0" y="3361"/>
              </a:cxn>
            </a:cxnLst>
            <a:rect l="0" t="0" r="r" b="b"/>
            <a:pathLst>
              <a:path w="4200" h="3361">
                <a:moveTo>
                  <a:pt x="0" y="3361"/>
                </a:moveTo>
                <a:cubicBezTo>
                  <a:pt x="118" y="2850"/>
                  <a:pt x="354" y="590"/>
                  <a:pt x="1054" y="295"/>
                </a:cubicBezTo>
                <a:cubicBezTo>
                  <a:pt x="1754" y="0"/>
                  <a:pt x="3676" y="1299"/>
                  <a:pt x="4200" y="1588"/>
                </a:cubicBezTo>
                <a:lnTo>
                  <a:pt x="4200" y="2028"/>
                </a:lnTo>
                <a:cubicBezTo>
                  <a:pt x="3700" y="1837"/>
                  <a:pt x="1842" y="220"/>
                  <a:pt x="1200" y="442"/>
                </a:cubicBezTo>
                <a:cubicBezTo>
                  <a:pt x="558" y="664"/>
                  <a:pt x="547" y="2875"/>
                  <a:pt x="347" y="3361"/>
                </a:cubicBezTo>
                <a:lnTo>
                  <a:pt x="0" y="3361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invGray">
          <a:xfrm>
            <a:off x="0" y="3443288"/>
            <a:ext cx="9144000" cy="3055937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991"/>
              </a:cxn>
              <a:cxn ang="0">
                <a:pos x="1547" y="1818"/>
              </a:cxn>
              <a:cxn ang="0">
                <a:pos x="3253" y="351"/>
              </a:cxn>
              <a:cxn ang="0">
                <a:pos x="5760" y="1537"/>
              </a:cxn>
              <a:cxn ang="0">
                <a:pos x="5760" y="1151"/>
              </a:cxn>
              <a:cxn ang="0">
                <a:pos x="3240" y="84"/>
              </a:cxn>
              <a:cxn ang="0">
                <a:pos x="1573" y="1671"/>
              </a:cxn>
              <a:cxn ang="0">
                <a:pos x="0" y="804"/>
              </a:cxn>
            </a:cxnLst>
            <a:rect l="0" t="0" r="r" b="b"/>
            <a:pathLst>
              <a:path w="5760" h="1925">
                <a:moveTo>
                  <a:pt x="0" y="804"/>
                </a:moveTo>
                <a:lnTo>
                  <a:pt x="0" y="991"/>
                </a:lnTo>
                <a:cubicBezTo>
                  <a:pt x="258" y="1160"/>
                  <a:pt x="1005" y="1925"/>
                  <a:pt x="1547" y="1818"/>
                </a:cubicBezTo>
                <a:cubicBezTo>
                  <a:pt x="2089" y="1711"/>
                  <a:pt x="2551" y="398"/>
                  <a:pt x="3253" y="351"/>
                </a:cubicBezTo>
                <a:cubicBezTo>
                  <a:pt x="3955" y="304"/>
                  <a:pt x="5342" y="1404"/>
                  <a:pt x="5760" y="1537"/>
                </a:cubicBezTo>
                <a:lnTo>
                  <a:pt x="5760" y="1151"/>
                </a:lnTo>
                <a:cubicBezTo>
                  <a:pt x="5405" y="1124"/>
                  <a:pt x="3982" y="0"/>
                  <a:pt x="3240" y="84"/>
                </a:cubicBezTo>
                <a:cubicBezTo>
                  <a:pt x="2542" y="171"/>
                  <a:pt x="2113" y="1551"/>
                  <a:pt x="1573" y="1671"/>
                </a:cubicBezTo>
                <a:cubicBezTo>
                  <a:pt x="1033" y="1791"/>
                  <a:pt x="262" y="826"/>
                  <a:pt x="0" y="804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white">
          <a:xfrm>
            <a:off x="0" y="3552825"/>
            <a:ext cx="6237288" cy="3365500"/>
          </a:xfrm>
          <a:custGeom>
            <a:avLst/>
            <a:gdLst/>
            <a:ahLst/>
            <a:cxnLst>
              <a:cxn ang="0">
                <a:pos x="0" y="415"/>
              </a:cxn>
              <a:cxn ang="0">
                <a:pos x="0" y="508"/>
              </a:cxn>
              <a:cxn ang="0">
                <a:pos x="1933" y="229"/>
              </a:cxn>
              <a:cxn ang="0">
                <a:pos x="3920" y="1055"/>
              </a:cxn>
              <a:cxn ang="0">
                <a:pos x="3587" y="2082"/>
              </a:cxn>
              <a:cxn ang="0">
                <a:pos x="3947" y="829"/>
              </a:cxn>
              <a:cxn ang="0">
                <a:pos x="2253" y="69"/>
              </a:cxn>
              <a:cxn ang="0">
                <a:pos x="0" y="415"/>
              </a:cxn>
            </a:cxnLst>
            <a:rect l="0" t="0" r="r" b="b"/>
            <a:pathLst>
              <a:path w="4196" h="2120">
                <a:moveTo>
                  <a:pt x="0" y="415"/>
                </a:moveTo>
                <a:lnTo>
                  <a:pt x="0" y="508"/>
                </a:lnTo>
                <a:cubicBezTo>
                  <a:pt x="160" y="577"/>
                  <a:pt x="1280" y="138"/>
                  <a:pt x="1933" y="229"/>
                </a:cubicBezTo>
                <a:cubicBezTo>
                  <a:pt x="2586" y="320"/>
                  <a:pt x="3644" y="746"/>
                  <a:pt x="3920" y="1055"/>
                </a:cubicBezTo>
                <a:cubicBezTo>
                  <a:pt x="4196" y="1364"/>
                  <a:pt x="3583" y="2120"/>
                  <a:pt x="3587" y="2082"/>
                </a:cubicBezTo>
                <a:lnTo>
                  <a:pt x="3947" y="829"/>
                </a:lnTo>
                <a:cubicBezTo>
                  <a:pt x="3725" y="494"/>
                  <a:pt x="2911" y="138"/>
                  <a:pt x="2253" y="69"/>
                </a:cubicBezTo>
                <a:cubicBezTo>
                  <a:pt x="1595" y="0"/>
                  <a:pt x="469" y="343"/>
                  <a:pt x="0" y="415"/>
                </a:cubicBez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fld id="{E0F6B62D-E0FD-4EFB-B8EE-A39FA13F5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F8B3F-E351-402E-AB8C-B6D1E7990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D7DE1-54C5-400B-BADC-18978052E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E5EF4-BFA2-4B3D-B6D9-BE676F3D8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60BCF-40C7-4C40-8F2A-8282E093E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B84AA-5537-4BB7-819B-4461635C2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A08B1-6691-42FC-930B-2D91A5094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BF9CC-3D7C-4173-84D6-C35C7736D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61558-6078-4DD2-A382-F32CE4C68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86759-4F50-4912-BB08-4741EE2D9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FFE8D-24EF-4CC3-9B2C-AEE5FE4ED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invGray">
          <a:xfrm>
            <a:off x="8783638" y="444500"/>
            <a:ext cx="360362" cy="31527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Freeform 3"/>
          <p:cNvSpPr>
            <a:spLocks/>
          </p:cNvSpPr>
          <p:nvPr/>
        </p:nvSpPr>
        <p:spPr bwMode="invGray">
          <a:xfrm>
            <a:off x="0" y="0"/>
            <a:ext cx="9144000" cy="213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720"/>
              </a:cxn>
              <a:cxn ang="0">
                <a:pos x="3600" y="624"/>
              </a:cxn>
              <a:cxn ang="0">
                <a:pos x="0" y="1000"/>
              </a:cxn>
              <a:cxn ang="0">
                <a:pos x="0" y="0"/>
              </a:cxn>
            </a:cxnLst>
            <a:rect l="0" t="0" r="r" b="b"/>
            <a:pathLst>
              <a:path w="5760" h="1104">
                <a:moveTo>
                  <a:pt x="0" y="0"/>
                </a:moveTo>
                <a:lnTo>
                  <a:pt x="5760" y="0"/>
                </a:lnTo>
                <a:lnTo>
                  <a:pt x="5760" y="720"/>
                </a:lnTo>
                <a:cubicBezTo>
                  <a:pt x="5400" y="824"/>
                  <a:pt x="4560" y="577"/>
                  <a:pt x="3600" y="624"/>
                </a:cubicBezTo>
                <a:cubicBezTo>
                  <a:pt x="2640" y="671"/>
                  <a:pt x="600" y="1104"/>
                  <a:pt x="0" y="1000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Freeform 4"/>
          <p:cNvSpPr>
            <a:spLocks/>
          </p:cNvSpPr>
          <p:nvPr/>
        </p:nvSpPr>
        <p:spPr bwMode="invGray">
          <a:xfrm>
            <a:off x="0" y="1163638"/>
            <a:ext cx="9144000" cy="5694362"/>
          </a:xfrm>
          <a:custGeom>
            <a:avLst/>
            <a:gdLst/>
            <a:ahLst/>
            <a:cxnLst>
              <a:cxn ang="0">
                <a:pos x="0" y="582"/>
              </a:cxn>
              <a:cxn ang="0">
                <a:pos x="2640" y="267"/>
              </a:cxn>
              <a:cxn ang="0">
                <a:pos x="3373" y="160"/>
              </a:cxn>
              <a:cxn ang="0">
                <a:pos x="5760" y="358"/>
              </a:cxn>
              <a:cxn ang="0">
                <a:pos x="5760" y="3587"/>
              </a:cxn>
              <a:cxn ang="0">
                <a:pos x="0" y="3587"/>
              </a:cxn>
              <a:cxn ang="0">
                <a:pos x="0" y="582"/>
              </a:cxn>
            </a:cxnLst>
            <a:rect l="0" t="0" r="r" b="b"/>
            <a:pathLst>
              <a:path w="5760" h="3587">
                <a:moveTo>
                  <a:pt x="0" y="582"/>
                </a:moveTo>
                <a:cubicBezTo>
                  <a:pt x="1027" y="680"/>
                  <a:pt x="1960" y="387"/>
                  <a:pt x="2640" y="267"/>
                </a:cubicBezTo>
                <a:cubicBezTo>
                  <a:pt x="2640" y="267"/>
                  <a:pt x="3268" y="180"/>
                  <a:pt x="3373" y="160"/>
                </a:cubicBezTo>
                <a:cubicBezTo>
                  <a:pt x="4120" y="0"/>
                  <a:pt x="5280" y="358"/>
                  <a:pt x="5760" y="358"/>
                </a:cubicBezTo>
                <a:lnTo>
                  <a:pt x="5760" y="3587"/>
                </a:lnTo>
                <a:lnTo>
                  <a:pt x="0" y="3587"/>
                </a:lnTo>
                <a:cubicBezTo>
                  <a:pt x="0" y="3587"/>
                  <a:pt x="0" y="582"/>
                  <a:pt x="0" y="582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Freeform 5"/>
          <p:cNvSpPr>
            <a:spLocks/>
          </p:cNvSpPr>
          <p:nvPr/>
        </p:nvSpPr>
        <p:spPr bwMode="invGray">
          <a:xfrm>
            <a:off x="0" y="292100"/>
            <a:ext cx="9144000" cy="854075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0" y="403"/>
              </a:cxn>
              <a:cxn ang="0">
                <a:pos x="1773" y="443"/>
              </a:cxn>
              <a:cxn ang="0">
                <a:pos x="4573" y="176"/>
              </a:cxn>
              <a:cxn ang="0">
                <a:pos x="5760" y="536"/>
              </a:cxn>
              <a:cxn ang="0">
                <a:pos x="5760" y="163"/>
              </a:cxn>
              <a:cxn ang="0">
                <a:pos x="4560" y="29"/>
              </a:cxn>
              <a:cxn ang="0">
                <a:pos x="1987" y="336"/>
              </a:cxn>
              <a:cxn ang="0">
                <a:pos x="0" y="163"/>
              </a:cxn>
            </a:cxnLst>
            <a:rect l="0" t="0" r="r" b="b"/>
            <a:pathLst>
              <a:path w="5760" h="538">
                <a:moveTo>
                  <a:pt x="0" y="163"/>
                </a:moveTo>
                <a:lnTo>
                  <a:pt x="0" y="403"/>
                </a:lnTo>
                <a:cubicBezTo>
                  <a:pt x="295" y="450"/>
                  <a:pt x="1011" y="481"/>
                  <a:pt x="1773" y="443"/>
                </a:cubicBezTo>
                <a:cubicBezTo>
                  <a:pt x="2535" y="405"/>
                  <a:pt x="3909" y="161"/>
                  <a:pt x="4573" y="176"/>
                </a:cubicBezTo>
                <a:cubicBezTo>
                  <a:pt x="5237" y="191"/>
                  <a:pt x="5562" y="538"/>
                  <a:pt x="5760" y="536"/>
                </a:cubicBezTo>
                <a:lnTo>
                  <a:pt x="5760" y="163"/>
                </a:lnTo>
                <a:cubicBezTo>
                  <a:pt x="5560" y="79"/>
                  <a:pt x="5189" y="0"/>
                  <a:pt x="4560" y="29"/>
                </a:cubicBezTo>
                <a:cubicBezTo>
                  <a:pt x="3931" y="58"/>
                  <a:pt x="2747" y="314"/>
                  <a:pt x="1987" y="336"/>
                </a:cubicBezTo>
                <a:cubicBezTo>
                  <a:pt x="1227" y="358"/>
                  <a:pt x="414" y="199"/>
                  <a:pt x="0" y="163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8" name="Freeform 6"/>
          <p:cNvSpPr>
            <a:spLocks/>
          </p:cNvSpPr>
          <p:nvPr/>
        </p:nvSpPr>
        <p:spPr bwMode="invGray">
          <a:xfrm>
            <a:off x="0" y="2405063"/>
            <a:ext cx="9144000" cy="1069975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406"/>
              </a:cxn>
              <a:cxn ang="0">
                <a:pos x="1280" y="645"/>
              </a:cxn>
              <a:cxn ang="0">
                <a:pos x="1627" y="580"/>
              </a:cxn>
              <a:cxn ang="0">
                <a:pos x="4493" y="113"/>
              </a:cxn>
              <a:cxn ang="0">
                <a:pos x="5760" y="606"/>
              </a:cxn>
              <a:cxn ang="0">
                <a:pos x="5760" y="233"/>
              </a:cxn>
              <a:cxn ang="0">
                <a:pos x="4040" y="33"/>
              </a:cxn>
              <a:cxn ang="0">
                <a:pos x="1093" y="433"/>
              </a:cxn>
              <a:cxn ang="0">
                <a:pos x="0" y="246"/>
              </a:cxn>
            </a:cxnLst>
            <a:rect l="0" t="0" r="r" b="b"/>
            <a:pathLst>
              <a:path w="5760" h="674">
                <a:moveTo>
                  <a:pt x="0" y="246"/>
                </a:moveTo>
                <a:lnTo>
                  <a:pt x="0" y="406"/>
                </a:lnTo>
                <a:cubicBezTo>
                  <a:pt x="213" y="463"/>
                  <a:pt x="1009" y="616"/>
                  <a:pt x="1280" y="645"/>
                </a:cubicBezTo>
                <a:cubicBezTo>
                  <a:pt x="1551" y="674"/>
                  <a:pt x="1092" y="669"/>
                  <a:pt x="1627" y="580"/>
                </a:cubicBezTo>
                <a:cubicBezTo>
                  <a:pt x="2162" y="491"/>
                  <a:pt x="3804" y="109"/>
                  <a:pt x="4493" y="113"/>
                </a:cubicBezTo>
                <a:cubicBezTo>
                  <a:pt x="5182" y="117"/>
                  <a:pt x="5549" y="586"/>
                  <a:pt x="5760" y="606"/>
                </a:cubicBezTo>
                <a:lnTo>
                  <a:pt x="5760" y="233"/>
                </a:lnTo>
                <a:cubicBezTo>
                  <a:pt x="5471" y="158"/>
                  <a:pt x="4818" y="0"/>
                  <a:pt x="4040" y="33"/>
                </a:cubicBezTo>
                <a:cubicBezTo>
                  <a:pt x="3262" y="66"/>
                  <a:pt x="1766" y="398"/>
                  <a:pt x="1093" y="433"/>
                </a:cubicBezTo>
                <a:cubicBezTo>
                  <a:pt x="420" y="468"/>
                  <a:pt x="228" y="285"/>
                  <a:pt x="0" y="24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Freeform 7"/>
          <p:cNvSpPr>
            <a:spLocks/>
          </p:cNvSpPr>
          <p:nvPr/>
        </p:nvSpPr>
        <p:spPr bwMode="white">
          <a:xfrm>
            <a:off x="2476500" y="1522413"/>
            <a:ext cx="6667500" cy="5335587"/>
          </a:xfrm>
          <a:custGeom>
            <a:avLst/>
            <a:gdLst/>
            <a:ahLst/>
            <a:cxnLst>
              <a:cxn ang="0">
                <a:pos x="0" y="3361"/>
              </a:cxn>
              <a:cxn ang="0">
                <a:pos x="1054" y="295"/>
              </a:cxn>
              <a:cxn ang="0">
                <a:pos x="4200" y="1588"/>
              </a:cxn>
              <a:cxn ang="0">
                <a:pos x="4200" y="2028"/>
              </a:cxn>
              <a:cxn ang="0">
                <a:pos x="1200" y="442"/>
              </a:cxn>
              <a:cxn ang="0">
                <a:pos x="347" y="3361"/>
              </a:cxn>
              <a:cxn ang="0">
                <a:pos x="0" y="3361"/>
              </a:cxn>
            </a:cxnLst>
            <a:rect l="0" t="0" r="r" b="b"/>
            <a:pathLst>
              <a:path w="4200" h="3361">
                <a:moveTo>
                  <a:pt x="0" y="3361"/>
                </a:moveTo>
                <a:cubicBezTo>
                  <a:pt x="118" y="2850"/>
                  <a:pt x="354" y="590"/>
                  <a:pt x="1054" y="295"/>
                </a:cubicBezTo>
                <a:cubicBezTo>
                  <a:pt x="1754" y="0"/>
                  <a:pt x="3676" y="1299"/>
                  <a:pt x="4200" y="1588"/>
                </a:cubicBezTo>
                <a:lnTo>
                  <a:pt x="4200" y="2028"/>
                </a:lnTo>
                <a:cubicBezTo>
                  <a:pt x="3700" y="1837"/>
                  <a:pt x="1842" y="220"/>
                  <a:pt x="1200" y="442"/>
                </a:cubicBezTo>
                <a:cubicBezTo>
                  <a:pt x="558" y="664"/>
                  <a:pt x="547" y="2875"/>
                  <a:pt x="347" y="3361"/>
                </a:cubicBezTo>
                <a:lnTo>
                  <a:pt x="0" y="3361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Freeform 8"/>
          <p:cNvSpPr>
            <a:spLocks/>
          </p:cNvSpPr>
          <p:nvPr/>
        </p:nvSpPr>
        <p:spPr bwMode="white">
          <a:xfrm>
            <a:off x="0" y="3443288"/>
            <a:ext cx="9144000" cy="3055937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991"/>
              </a:cxn>
              <a:cxn ang="0">
                <a:pos x="1547" y="1818"/>
              </a:cxn>
              <a:cxn ang="0">
                <a:pos x="3253" y="351"/>
              </a:cxn>
              <a:cxn ang="0">
                <a:pos x="5760" y="1537"/>
              </a:cxn>
              <a:cxn ang="0">
                <a:pos x="5760" y="1151"/>
              </a:cxn>
              <a:cxn ang="0">
                <a:pos x="3240" y="84"/>
              </a:cxn>
              <a:cxn ang="0">
                <a:pos x="1573" y="1671"/>
              </a:cxn>
              <a:cxn ang="0">
                <a:pos x="0" y="804"/>
              </a:cxn>
            </a:cxnLst>
            <a:rect l="0" t="0" r="r" b="b"/>
            <a:pathLst>
              <a:path w="5760" h="1925">
                <a:moveTo>
                  <a:pt x="0" y="804"/>
                </a:moveTo>
                <a:lnTo>
                  <a:pt x="0" y="991"/>
                </a:lnTo>
                <a:cubicBezTo>
                  <a:pt x="258" y="1160"/>
                  <a:pt x="1005" y="1925"/>
                  <a:pt x="1547" y="1818"/>
                </a:cubicBezTo>
                <a:cubicBezTo>
                  <a:pt x="2089" y="1711"/>
                  <a:pt x="2551" y="398"/>
                  <a:pt x="3253" y="351"/>
                </a:cubicBezTo>
                <a:cubicBezTo>
                  <a:pt x="3955" y="304"/>
                  <a:pt x="5342" y="1404"/>
                  <a:pt x="5760" y="1537"/>
                </a:cubicBezTo>
                <a:lnTo>
                  <a:pt x="5760" y="1151"/>
                </a:lnTo>
                <a:cubicBezTo>
                  <a:pt x="5405" y="1124"/>
                  <a:pt x="3982" y="0"/>
                  <a:pt x="3240" y="84"/>
                </a:cubicBezTo>
                <a:cubicBezTo>
                  <a:pt x="2542" y="171"/>
                  <a:pt x="2113" y="1551"/>
                  <a:pt x="1573" y="1671"/>
                </a:cubicBezTo>
                <a:cubicBezTo>
                  <a:pt x="1033" y="1791"/>
                  <a:pt x="262" y="826"/>
                  <a:pt x="0" y="804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1" name="Freeform 9"/>
          <p:cNvSpPr>
            <a:spLocks/>
          </p:cNvSpPr>
          <p:nvPr/>
        </p:nvSpPr>
        <p:spPr bwMode="white">
          <a:xfrm>
            <a:off x="0" y="3552825"/>
            <a:ext cx="6237288" cy="3365500"/>
          </a:xfrm>
          <a:custGeom>
            <a:avLst/>
            <a:gdLst/>
            <a:ahLst/>
            <a:cxnLst>
              <a:cxn ang="0">
                <a:pos x="0" y="415"/>
              </a:cxn>
              <a:cxn ang="0">
                <a:pos x="0" y="508"/>
              </a:cxn>
              <a:cxn ang="0">
                <a:pos x="1933" y="229"/>
              </a:cxn>
              <a:cxn ang="0">
                <a:pos x="3920" y="1055"/>
              </a:cxn>
              <a:cxn ang="0">
                <a:pos x="3587" y="2082"/>
              </a:cxn>
              <a:cxn ang="0">
                <a:pos x="3947" y="829"/>
              </a:cxn>
              <a:cxn ang="0">
                <a:pos x="2253" y="69"/>
              </a:cxn>
              <a:cxn ang="0">
                <a:pos x="0" y="415"/>
              </a:cxn>
            </a:cxnLst>
            <a:rect l="0" t="0" r="r" b="b"/>
            <a:pathLst>
              <a:path w="4196" h="2120">
                <a:moveTo>
                  <a:pt x="0" y="415"/>
                </a:moveTo>
                <a:lnTo>
                  <a:pt x="0" y="508"/>
                </a:lnTo>
                <a:cubicBezTo>
                  <a:pt x="160" y="577"/>
                  <a:pt x="1280" y="138"/>
                  <a:pt x="1933" y="229"/>
                </a:cubicBezTo>
                <a:cubicBezTo>
                  <a:pt x="2586" y="320"/>
                  <a:pt x="3644" y="746"/>
                  <a:pt x="3920" y="1055"/>
                </a:cubicBezTo>
                <a:cubicBezTo>
                  <a:pt x="4196" y="1364"/>
                  <a:pt x="3583" y="2120"/>
                  <a:pt x="3587" y="2082"/>
                </a:cubicBezTo>
                <a:lnTo>
                  <a:pt x="3947" y="829"/>
                </a:lnTo>
                <a:cubicBezTo>
                  <a:pt x="3725" y="494"/>
                  <a:pt x="2911" y="138"/>
                  <a:pt x="2253" y="69"/>
                </a:cubicBezTo>
                <a:cubicBezTo>
                  <a:pt x="1595" y="0"/>
                  <a:pt x="469" y="343"/>
                  <a:pt x="0" y="415"/>
                </a:cubicBez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		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8D235955-7EEA-4614-9051-E7A8843FD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1D2B-6797-48E9-8C47-6721248B9C21}" type="slidenum">
              <a:rPr lang="en-US"/>
              <a:pPr/>
              <a:t>1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833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Topic 7: </a:t>
            </a:r>
            <a:r>
              <a:rPr lang="en-US" sz="4000" b="1" cap="all" dirty="0" smtClean="0"/>
              <a:t>Analysis of Costs</a:t>
            </a:r>
            <a:r>
              <a:rPr lang="en-IN" sz="4000" b="1" cap="all" dirty="0" smtClean="0"/>
              <a:t/>
            </a:r>
            <a:br>
              <a:rPr lang="en-IN" sz="4000" b="1" cap="all" dirty="0" smtClean="0"/>
            </a:br>
            <a:r>
              <a:rPr lang="en-US" sz="4000" b="1" dirty="0" smtClean="0"/>
              <a:t> </a:t>
            </a:r>
            <a:endParaRPr lang="en-I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IN" dirty="0" smtClean="0"/>
              <a:t>Relationship between MC and AC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US" dirty="0" smtClean="0"/>
              <a:t>MC is equal to AC when the latter is at its minimum.</a:t>
            </a:r>
            <a:endParaRPr lang="en-IN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) When MC &lt; AC, it pulls the AC down. </a:t>
            </a:r>
            <a:endParaRPr lang="en-IN" dirty="0" smtClean="0"/>
          </a:p>
          <a:p>
            <a:r>
              <a:rPr lang="en-US" dirty="0" smtClean="0"/>
              <a:t>ii) When MC = AC, AC does not rise or fall and hence, MC = min AC.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IN" dirty="0" smtClean="0"/>
              <a:t>Financial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077200" cy="4800600"/>
          </a:xfrm>
        </p:spPr>
        <p:txBody>
          <a:bodyPr/>
          <a:lstStyle/>
          <a:p>
            <a:r>
              <a:rPr lang="en-IN" dirty="0" smtClean="0"/>
              <a:t>Balance Sheet statement: Assets and Liabilities, at a point of time, stock concept (e.g. on 31</a:t>
            </a:r>
            <a:r>
              <a:rPr lang="en-IN" baseline="30000" dirty="0" smtClean="0"/>
              <a:t>st</a:t>
            </a:r>
            <a:r>
              <a:rPr lang="en-IN" dirty="0" smtClean="0"/>
              <a:t> March of a year) </a:t>
            </a:r>
          </a:p>
          <a:p>
            <a:r>
              <a:rPr lang="en-IN" dirty="0" smtClean="0"/>
              <a:t>Profit and Loss statements: Profits and Losses over a period of time (say over a financial year), flow concept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Opportunity Costs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001000" cy="5105400"/>
          </a:xfrm>
        </p:spPr>
        <p:txBody>
          <a:bodyPr/>
          <a:lstStyle/>
          <a:p>
            <a:r>
              <a:rPr lang="en-US" dirty="0" smtClean="0"/>
              <a:t>Economist's concept of cost. VALUE OF GOODS/SERVICES FORGONE AS A RESULT OF TAKING A DECISION.</a:t>
            </a:r>
            <a:endParaRPr lang="en-IN" dirty="0" smtClean="0"/>
          </a:p>
          <a:p>
            <a:r>
              <a:rPr lang="en-US" dirty="0" smtClean="0"/>
              <a:t>Opportunity costs do not show up in financial statements of a firm. They are behind these statements. Accountant takes into account only realized exchanges whereas economists compare the cost-benefits of alternative decisions. In well-behaved markets, price reflects the opportunity costs.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0" algn="ctr">
              <a:buNone/>
            </a:pPr>
            <a:endParaRPr lang="en-US" dirty="0" smtClean="0"/>
          </a:p>
          <a:p>
            <a:pPr lvl="0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Economic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Analysis of Costs</a:t>
            </a:r>
            <a:endParaRPr lang="en-IN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Total Costs: Fixed and Variable</a:t>
            </a:r>
            <a:endParaRPr lang="en-IN" dirty="0" smtClean="0"/>
          </a:p>
          <a:p>
            <a:pPr lvl="1"/>
            <a:r>
              <a:rPr lang="en-US" dirty="0" smtClean="0"/>
              <a:t>Marginal Costs</a:t>
            </a:r>
          </a:p>
          <a:p>
            <a:pPr lvl="1"/>
            <a:r>
              <a:rPr lang="en-US" dirty="0" smtClean="0"/>
              <a:t> Average Cost (Unit Cost, Fixed and variable Cost)</a:t>
            </a:r>
            <a:endParaRPr lang="en-IN" dirty="0" smtClean="0"/>
          </a:p>
          <a:p>
            <a:pPr lvl="2"/>
            <a:r>
              <a:rPr lang="en-US" dirty="0" smtClean="0"/>
              <a:t>The Relation between Average Cost and marginal Cost</a:t>
            </a:r>
            <a:endParaRPr lang="en-IN" dirty="0" smtClean="0"/>
          </a:p>
          <a:p>
            <a:pPr lvl="1"/>
            <a:r>
              <a:rPr lang="en-US" dirty="0" smtClean="0"/>
              <a:t>The Link between Production and Costs</a:t>
            </a:r>
            <a:endParaRPr lang="en-IN" dirty="0" smtClean="0"/>
          </a:p>
          <a:p>
            <a:pPr lvl="2"/>
            <a:r>
              <a:rPr lang="en-US" dirty="0" smtClean="0"/>
              <a:t>Diminishing Returns and U-Shaped </a:t>
            </a:r>
            <a:r>
              <a:rPr lang="en-US" dirty="0" smtClean="0"/>
              <a:t>Cost </a:t>
            </a:r>
            <a:r>
              <a:rPr lang="en-US" dirty="0" smtClean="0"/>
              <a:t>Curves</a:t>
            </a:r>
            <a:endParaRPr lang="en-IN" dirty="0" smtClean="0"/>
          </a:p>
          <a:p>
            <a:pPr lvl="0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Financial Statement</a:t>
            </a:r>
          </a:p>
          <a:p>
            <a:pPr lvl="0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Opportunity Costs</a:t>
            </a:r>
          </a:p>
          <a:p>
            <a:pPr lvl="0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 smtClean="0"/>
              <a:t>Total costs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534400" cy="60198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Total costs </a:t>
            </a:r>
            <a:r>
              <a:rPr lang="en-US" dirty="0" smtClean="0"/>
              <a:t>include all costs incurred when a firm produces and sells a product. In short-run , there are two types of costs. 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Variable costs </a:t>
            </a:r>
            <a:r>
              <a:rPr lang="en-US" dirty="0" smtClean="0"/>
              <a:t>(costs whose total amount varies with the quantity of inputs used and output produced). 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Fixed costs </a:t>
            </a:r>
            <a:r>
              <a:rPr lang="en-US" dirty="0" smtClean="0"/>
              <a:t>(costs that must be paid by the firm even if its output is zero).  </a:t>
            </a:r>
          </a:p>
          <a:p>
            <a:r>
              <a:rPr lang="en-US" dirty="0" smtClean="0"/>
              <a:t>In the long run, all costs are variable, since all inputs are variable.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0" name="Picture 8" descr="sam11290_ta0701"/>
          <p:cNvPicPr>
            <a:picLocks noChangeAspect="1" noChangeArrowheads="1"/>
          </p:cNvPicPr>
          <p:nvPr/>
        </p:nvPicPr>
        <p:blipFill>
          <a:blip r:embed="rId3"/>
          <a:srcRect b="14774"/>
          <a:stretch>
            <a:fillRect/>
          </a:stretch>
        </p:blipFill>
        <p:spPr bwMode="auto">
          <a:xfrm>
            <a:off x="381000" y="1219200"/>
            <a:ext cx="8607345" cy="5008077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IN" dirty="0" smtClean="0"/>
              <a:t>TC, TFC &amp; TVC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5" name="Picture 9" descr="sam11290_ta0702"/>
          <p:cNvPicPr>
            <a:picLocks noChangeAspect="1" noChangeArrowheads="1"/>
          </p:cNvPicPr>
          <p:nvPr/>
        </p:nvPicPr>
        <p:blipFill>
          <a:blip r:embed="rId3"/>
          <a:srcRect b="11557"/>
          <a:stretch>
            <a:fillRect/>
          </a:stretch>
        </p:blipFill>
        <p:spPr bwMode="auto">
          <a:xfrm>
            <a:off x="1143000" y="1143000"/>
            <a:ext cx="6857999" cy="533878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IN" dirty="0" smtClean="0"/>
              <a:t>Calculation of Marginal Cost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8" name="Picture 8" descr="sam11290_0701"/>
          <p:cNvPicPr>
            <a:picLocks noChangeAspect="1" noChangeArrowheads="1"/>
          </p:cNvPicPr>
          <p:nvPr/>
        </p:nvPicPr>
        <p:blipFill>
          <a:blip r:embed="rId3"/>
          <a:srcRect b="4083"/>
          <a:stretch>
            <a:fillRect/>
          </a:stretch>
        </p:blipFill>
        <p:spPr bwMode="auto">
          <a:xfrm>
            <a:off x="167709" y="1527175"/>
            <a:ext cx="8976291" cy="4654973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IN" dirty="0" smtClean="0"/>
              <a:t>Relationship between Total and Marginal cost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IN" dirty="0" smtClean="0"/>
              <a:t>Link between Production and Costs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/>
          <a:lstStyle/>
          <a:p>
            <a:r>
              <a:rPr lang="en-US" dirty="0" smtClean="0"/>
              <a:t>	The law of diminishing </a:t>
            </a:r>
            <a:r>
              <a:rPr lang="en-US" dirty="0" smtClean="0"/>
              <a:t>returns also deals with the </a:t>
            </a:r>
            <a:r>
              <a:rPr lang="en-US" dirty="0" smtClean="0"/>
              <a:t>nature of a firm’s costs.  As the firm increases production, additional variable inputs are added to a fixed capital base; as marginal product begins to fall, marginal costs will begin to rise.  Cost curves are U-shaped when short-run returns increase in the early range of production but eventually start </a:t>
            </a:r>
            <a:r>
              <a:rPr lang="en-US" dirty="0" smtClean="0"/>
              <a:t>rising as </a:t>
            </a:r>
            <a:r>
              <a:rPr lang="en-US" dirty="0" smtClean="0"/>
              <a:t>output increases and more of the variable inputs are employed.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2" name="Picture 8" descr="sam11290_ta0703"/>
          <p:cNvPicPr>
            <a:picLocks noChangeAspect="1" noChangeArrowheads="1"/>
          </p:cNvPicPr>
          <p:nvPr/>
        </p:nvPicPr>
        <p:blipFill>
          <a:blip r:embed="rId3"/>
          <a:srcRect b="9109"/>
          <a:stretch>
            <a:fillRect/>
          </a:stretch>
        </p:blipFill>
        <p:spPr bwMode="auto">
          <a:xfrm>
            <a:off x="1" y="1481138"/>
            <a:ext cx="8837420" cy="4767262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/>
          <a:lstStyle/>
          <a:p>
            <a:r>
              <a:rPr lang="en-IN" dirty="0" smtClean="0"/>
              <a:t>Relationship between Various Concepts of Costs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6" name="Picture 8" descr="sam11290_0702"/>
          <p:cNvPicPr>
            <a:picLocks noChangeAspect="1" noChangeArrowheads="1"/>
          </p:cNvPicPr>
          <p:nvPr/>
        </p:nvPicPr>
        <p:blipFill>
          <a:blip r:embed="rId3"/>
          <a:srcRect b="5944"/>
          <a:stretch>
            <a:fillRect/>
          </a:stretch>
        </p:blipFill>
        <p:spPr bwMode="auto">
          <a:xfrm>
            <a:off x="2432984" y="228600"/>
            <a:ext cx="4775680" cy="662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bbons">
  <a:themeElements>
    <a:clrScheme name="Ribbon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Ribbon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ibbon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bbon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Designs\RIBBONS.POT</Template>
  <TotalTime>7726</TotalTime>
  <Words>284</Words>
  <Application>Microsoft Office PowerPoint</Application>
  <PresentationFormat>On-screen Show (4:3)</PresentationFormat>
  <Paragraphs>38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Ribbons</vt:lpstr>
      <vt:lpstr>Topic 7: Analysis of Costs  </vt:lpstr>
      <vt:lpstr>Slide 2</vt:lpstr>
      <vt:lpstr>Total costs</vt:lpstr>
      <vt:lpstr>TC, TFC &amp; TVC</vt:lpstr>
      <vt:lpstr>Calculation of Marginal Cost</vt:lpstr>
      <vt:lpstr>Relationship between Total and Marginal cost</vt:lpstr>
      <vt:lpstr>Link between Production and Costs</vt:lpstr>
      <vt:lpstr>Relationship between Various Concepts of Costs</vt:lpstr>
      <vt:lpstr>Slide 9</vt:lpstr>
      <vt:lpstr>Relationship between MC and AC</vt:lpstr>
      <vt:lpstr>Financial Statement</vt:lpstr>
      <vt:lpstr>Opportunity Costs</vt:lpstr>
    </vt:vector>
  </TitlesOfParts>
  <Company>UMBC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 Efficiency of Financial Markets</dc:title>
  <dc:creator>Bonnie Erin Wilson</dc:creator>
  <cp:lastModifiedBy>referee</cp:lastModifiedBy>
  <cp:revision>158</cp:revision>
  <dcterms:created xsi:type="dcterms:W3CDTF">2001-09-08T18:46:48Z</dcterms:created>
  <dcterms:modified xsi:type="dcterms:W3CDTF">2016-02-13T12:31:36Z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