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82" r:id="rId2"/>
    <p:sldId id="284" r:id="rId3"/>
    <p:sldId id="286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32" r:id="rId13"/>
    <p:sldId id="298" r:id="rId14"/>
    <p:sldId id="299" r:id="rId15"/>
    <p:sldId id="300" r:id="rId16"/>
    <p:sldId id="301" r:id="rId17"/>
    <p:sldId id="333" r:id="rId18"/>
    <p:sldId id="303" r:id="rId19"/>
    <p:sldId id="305" r:id="rId20"/>
    <p:sldId id="311" r:id="rId21"/>
    <p:sldId id="3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92" autoAdjust="0"/>
    <p:restoredTop sz="94660"/>
  </p:normalViewPr>
  <p:slideViewPr>
    <p:cSldViewPr>
      <p:cViewPr>
        <p:scale>
          <a:sx n="66" d="100"/>
          <a:sy n="66" d="100"/>
        </p:scale>
        <p:origin x="-79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FFF97B-99E9-4834-834B-BD928525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E0F6B62D-E0FD-4EFB-B8EE-A39FA13F5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8B3F-E351-402E-AB8C-B6D1E7990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7DE1-54C5-400B-BADC-18978052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5EF4-BFA2-4B3D-B6D9-BE676F3D8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0BCF-40C7-4C40-8F2A-8282E093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84AA-5537-4BB7-819B-4461635C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08B1-6691-42FC-930B-2D91A5094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F9CC-3D7C-4173-84D6-C35C7736D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61558-6078-4DD2-A382-F32CE4C68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6759-4F50-4912-BB08-4741EE2D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FE8D-24EF-4CC3-9B2C-AEE5FE4ED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invGray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8D235955-7EEA-4614-9051-E7A8843FD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D2B-6797-48E9-8C47-6721248B9C21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Topic </a:t>
            </a:r>
            <a:r>
              <a:rPr lang="en-US" sz="4000" b="1" dirty="0" smtClean="0"/>
              <a:t>9: Monopoly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b="1" cap="all" dirty="0" smtClean="0"/>
              <a:t/>
            </a:r>
            <a:br>
              <a:rPr lang="en-IN" sz="4000" b="1" cap="all" dirty="0" smtClean="0"/>
            </a:br>
            <a:r>
              <a:rPr lang="en-US" sz="4000" b="1" dirty="0" smtClean="0"/>
              <a:t> 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Monopoly’s Revenue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Monopoly’s Marginal Revenue</a:t>
            </a:r>
          </a:p>
          <a:p>
            <a:pPr lvl="1"/>
            <a:r>
              <a:rPr lang="en-US"/>
              <a:t>A monopolist’s marginal revenue is always less than the price of its good.</a:t>
            </a:r>
          </a:p>
          <a:p>
            <a:pPr lvl="2"/>
            <a:r>
              <a:rPr lang="en-US"/>
              <a:t>The demand curve is downward sloping.</a:t>
            </a:r>
          </a:p>
          <a:p>
            <a:pPr lvl="2"/>
            <a:r>
              <a:rPr lang="en-US"/>
              <a:t>When a monopoly drops the price to sell one more unit, the revenue received from previously sold units also decreases.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Monopoly’s Revenue</a:t>
            </a:r>
          </a:p>
        </p:txBody>
      </p:sp>
      <p:sp>
        <p:nvSpPr>
          <p:cNvPr id="592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Monopoly’s Marginal Revenue</a:t>
            </a:r>
          </a:p>
          <a:p>
            <a:pPr lvl="1"/>
            <a:r>
              <a:rPr lang="en-US"/>
              <a:t>When a monopoly increases the amount it sells, it has two effects on total revenue (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).</a:t>
            </a:r>
          </a:p>
          <a:p>
            <a:pPr lvl="2"/>
            <a:r>
              <a:rPr lang="en-US"/>
              <a:t>The output effect—more output is sold, so </a:t>
            </a:r>
            <a:r>
              <a:rPr lang="en-US" i="1"/>
              <a:t>Q</a:t>
            </a:r>
            <a:r>
              <a:rPr lang="en-US"/>
              <a:t> is higher.</a:t>
            </a:r>
          </a:p>
          <a:p>
            <a:pPr lvl="2"/>
            <a:r>
              <a:rPr lang="en-US"/>
              <a:t>The price effect—price falls, so </a:t>
            </a:r>
            <a:r>
              <a:rPr lang="en-US" i="1"/>
              <a:t>P</a:t>
            </a:r>
            <a:r>
              <a:rPr lang="en-US"/>
              <a:t> is lower.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D:\micro1\Mankiw-AISE Principles of Economics\Lecture PowerPoint\15_4E_monopoly demand curv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271753" cy="60745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Profit Maximization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monopoly maximizes profit by producing the quantity at which marginal revenue equals marginal cost.</a:t>
            </a:r>
          </a:p>
          <a:p>
            <a:r>
              <a:rPr lang="en-US"/>
              <a:t>It then uses the demand curve to find the price that will induce consumers to buy that quantity.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039" name="Rectangle 7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Figure 4 Profit Maximization for a Monopoly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3" name="Rectangle 1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4" name="Rectangle 16"/>
          <p:cNvSpPr>
            <a:spLocks noChangeArrowheads="1"/>
          </p:cNvSpPr>
          <p:nvPr/>
        </p:nvSpPr>
        <p:spPr bwMode="auto">
          <a:xfrm>
            <a:off x="2286000" y="1320801"/>
            <a:ext cx="5910263" cy="4851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5" name="Freeform 17"/>
          <p:cNvSpPr>
            <a:spLocks/>
          </p:cNvSpPr>
          <p:nvPr/>
        </p:nvSpPr>
        <p:spPr bwMode="auto">
          <a:xfrm>
            <a:off x="1479550" y="1320800"/>
            <a:ext cx="6716713" cy="4932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07"/>
              </a:cxn>
              <a:cxn ang="0">
                <a:pos x="4231" y="3107"/>
              </a:cxn>
            </a:cxnLst>
            <a:rect l="0" t="0" r="r" b="b"/>
            <a:pathLst>
              <a:path w="4231" h="3107">
                <a:moveTo>
                  <a:pt x="0" y="0"/>
                </a:moveTo>
                <a:lnTo>
                  <a:pt x="0" y="3107"/>
                </a:lnTo>
                <a:lnTo>
                  <a:pt x="4231" y="310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6" name="Line 18"/>
          <p:cNvSpPr>
            <a:spLocks noChangeShapeType="1"/>
          </p:cNvSpPr>
          <p:nvPr/>
        </p:nvSpPr>
        <p:spPr bwMode="auto">
          <a:xfrm>
            <a:off x="27146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7" name="Line 19"/>
          <p:cNvSpPr>
            <a:spLocks noChangeShapeType="1"/>
          </p:cNvSpPr>
          <p:nvPr/>
        </p:nvSpPr>
        <p:spPr bwMode="auto">
          <a:xfrm>
            <a:off x="42005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8" name="Rectangle 20"/>
          <p:cNvSpPr>
            <a:spLocks noChangeArrowheads="1"/>
          </p:cNvSpPr>
          <p:nvPr/>
        </p:nvSpPr>
        <p:spPr bwMode="auto">
          <a:xfrm>
            <a:off x="7359650" y="6270625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u="none">
                <a:solidFill>
                  <a:srgbClr val="000000"/>
                </a:solidFill>
              </a:rPr>
              <a:t>Quantity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89" name="Rectangle 21"/>
          <p:cNvSpPr>
            <a:spLocks noChangeArrowheads="1"/>
          </p:cNvSpPr>
          <p:nvPr/>
        </p:nvSpPr>
        <p:spPr bwMode="auto">
          <a:xfrm>
            <a:off x="2630488" y="6276975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i="1" u="none">
                <a:solidFill>
                  <a:srgbClr val="000000"/>
                </a:solidFill>
              </a:rPr>
              <a:t>Q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90" name="Freeform 22"/>
          <p:cNvSpPr>
            <a:spLocks/>
          </p:cNvSpPr>
          <p:nvPr/>
        </p:nvSpPr>
        <p:spPr bwMode="auto">
          <a:xfrm>
            <a:off x="2809875" y="6403975"/>
            <a:ext cx="38100" cy="9683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6" y="0"/>
              </a:cxn>
              <a:cxn ang="0">
                <a:pos x="12" y="8"/>
              </a:cxn>
              <a:cxn ang="0">
                <a:pos x="0" y="16"/>
              </a:cxn>
              <a:cxn ang="0">
                <a:pos x="0" y="24"/>
              </a:cxn>
              <a:cxn ang="0">
                <a:pos x="8" y="20"/>
              </a:cxn>
              <a:cxn ang="0">
                <a:pos x="16" y="16"/>
              </a:cxn>
              <a:cxn ang="0">
                <a:pos x="16" y="61"/>
              </a:cxn>
              <a:cxn ang="0">
                <a:pos x="24" y="61"/>
              </a:cxn>
              <a:cxn ang="0">
                <a:pos x="24" y="4"/>
              </a:cxn>
              <a:cxn ang="0">
                <a:pos x="24" y="0"/>
              </a:cxn>
            </a:cxnLst>
            <a:rect l="0" t="0" r="r" b="b"/>
            <a:pathLst>
              <a:path w="24" h="61">
                <a:moveTo>
                  <a:pt x="24" y="0"/>
                </a:moveTo>
                <a:lnTo>
                  <a:pt x="16" y="0"/>
                </a:lnTo>
                <a:lnTo>
                  <a:pt x="12" y="8"/>
                </a:lnTo>
                <a:lnTo>
                  <a:pt x="0" y="16"/>
                </a:lnTo>
                <a:lnTo>
                  <a:pt x="0" y="24"/>
                </a:lnTo>
                <a:lnTo>
                  <a:pt x="8" y="20"/>
                </a:lnTo>
                <a:lnTo>
                  <a:pt x="16" y="16"/>
                </a:lnTo>
                <a:lnTo>
                  <a:pt x="16" y="61"/>
                </a:lnTo>
                <a:lnTo>
                  <a:pt x="24" y="61"/>
                </a:lnTo>
                <a:lnTo>
                  <a:pt x="24" y="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71938" y="6276975"/>
            <a:ext cx="230187" cy="244475"/>
            <a:chOff x="2565" y="3954"/>
            <a:chExt cx="145" cy="154"/>
          </a:xfrm>
        </p:grpSpPr>
        <p:sp>
          <p:nvSpPr>
            <p:cNvPr id="595992" name="Rectangle 24"/>
            <p:cNvSpPr>
              <a:spLocks noChangeArrowheads="1"/>
            </p:cNvSpPr>
            <p:nvPr/>
          </p:nvSpPr>
          <p:spPr bwMode="auto">
            <a:xfrm>
              <a:off x="2565" y="3954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i="1" u="none">
                  <a:solidFill>
                    <a:srgbClr val="000000"/>
                  </a:solidFill>
                </a:rPr>
                <a:t>Q</a:t>
              </a: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595993" name="Freeform 25"/>
            <p:cNvSpPr>
              <a:spLocks/>
            </p:cNvSpPr>
            <p:nvPr/>
          </p:nvSpPr>
          <p:spPr bwMode="auto">
            <a:xfrm>
              <a:off x="2670" y="4034"/>
              <a:ext cx="40" cy="61"/>
            </a:xfrm>
            <a:custGeom>
              <a:avLst/>
              <a:gdLst/>
              <a:ahLst/>
              <a:cxnLst>
                <a:cxn ang="0">
                  <a:pos x="8" y="53"/>
                </a:cxn>
                <a:cxn ang="0">
                  <a:pos x="12" y="49"/>
                </a:cxn>
                <a:cxn ang="0">
                  <a:pos x="20" y="41"/>
                </a:cxn>
                <a:cxn ang="0">
                  <a:pos x="36" y="32"/>
                </a:cxn>
                <a:cxn ang="0">
                  <a:pos x="40" y="24"/>
                </a:cxn>
                <a:cxn ang="0">
                  <a:pos x="40" y="16"/>
                </a:cxn>
                <a:cxn ang="0">
                  <a:pos x="40" y="12"/>
                </a:cxn>
                <a:cxn ang="0">
                  <a:pos x="36" y="8"/>
                </a:cxn>
                <a:cxn ang="0">
                  <a:pos x="28" y="4"/>
                </a:cxn>
                <a:cxn ang="0">
                  <a:pos x="20" y="0"/>
                </a:cxn>
                <a:cxn ang="0">
                  <a:pos x="12" y="4"/>
                </a:cxn>
                <a:cxn ang="0">
                  <a:pos x="4" y="8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8" y="20"/>
                </a:cxn>
                <a:cxn ang="0">
                  <a:pos x="12" y="12"/>
                </a:cxn>
                <a:cxn ang="0">
                  <a:pos x="20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28" y="28"/>
                </a:cxn>
                <a:cxn ang="0">
                  <a:pos x="16" y="41"/>
                </a:cxn>
                <a:cxn ang="0">
                  <a:pos x="4" y="49"/>
                </a:cxn>
                <a:cxn ang="0">
                  <a:pos x="0" y="57"/>
                </a:cxn>
                <a:cxn ang="0">
                  <a:pos x="0" y="61"/>
                </a:cxn>
                <a:cxn ang="0">
                  <a:pos x="40" y="61"/>
                </a:cxn>
                <a:cxn ang="0">
                  <a:pos x="40" y="53"/>
                </a:cxn>
                <a:cxn ang="0">
                  <a:pos x="12" y="53"/>
                </a:cxn>
                <a:cxn ang="0">
                  <a:pos x="8" y="53"/>
                </a:cxn>
              </a:cxnLst>
              <a:rect l="0" t="0" r="r" b="b"/>
              <a:pathLst>
                <a:path w="40" h="61">
                  <a:moveTo>
                    <a:pt x="8" y="53"/>
                  </a:moveTo>
                  <a:lnTo>
                    <a:pt x="12" y="49"/>
                  </a:lnTo>
                  <a:lnTo>
                    <a:pt x="20" y="41"/>
                  </a:lnTo>
                  <a:lnTo>
                    <a:pt x="36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4" y="49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40" y="61"/>
                  </a:lnTo>
                  <a:lnTo>
                    <a:pt x="40" y="53"/>
                  </a:lnTo>
                  <a:lnTo>
                    <a:pt x="12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1296988" y="62769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u="none">
                <a:solidFill>
                  <a:srgbClr val="000000"/>
                </a:solidFill>
              </a:rPr>
              <a:t>0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95" name="Rectangle 27"/>
          <p:cNvSpPr>
            <a:spLocks noChangeArrowheads="1"/>
          </p:cNvSpPr>
          <p:nvPr/>
        </p:nvSpPr>
        <p:spPr bwMode="auto">
          <a:xfrm>
            <a:off x="419100" y="12636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u="none">
                <a:solidFill>
                  <a:srgbClr val="000000"/>
                </a:solidFill>
              </a:rPr>
              <a:t>Costs and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96" name="Rectangle 28"/>
          <p:cNvSpPr>
            <a:spLocks noChangeArrowheads="1"/>
          </p:cNvSpPr>
          <p:nvPr/>
        </p:nvSpPr>
        <p:spPr bwMode="auto">
          <a:xfrm>
            <a:off x="554038" y="1520825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u="none">
                <a:solidFill>
                  <a:srgbClr val="000000"/>
                </a:solidFill>
              </a:rPr>
              <a:t>Revenue</a:t>
            </a:r>
            <a:endParaRPr lang="en-US" sz="2400" u="none">
              <a:latin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79550" y="1630363"/>
            <a:ext cx="6121400" cy="3378200"/>
            <a:chOff x="932" y="1027"/>
            <a:chExt cx="3856" cy="2128"/>
          </a:xfrm>
        </p:grpSpPr>
        <p:sp>
          <p:nvSpPr>
            <p:cNvPr id="595998" name="Line 30"/>
            <p:cNvSpPr>
              <a:spLocks noChangeShapeType="1"/>
            </p:cNvSpPr>
            <p:nvPr/>
          </p:nvSpPr>
          <p:spPr bwMode="auto">
            <a:xfrm>
              <a:off x="932" y="1027"/>
              <a:ext cx="3319" cy="2050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5999" name="Rectangle 31"/>
            <p:cNvSpPr>
              <a:spLocks noChangeArrowheads="1"/>
            </p:cNvSpPr>
            <p:nvPr/>
          </p:nvSpPr>
          <p:spPr bwMode="auto">
            <a:xfrm>
              <a:off x="4305" y="3001"/>
              <a:ext cx="4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Demand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52588" y="3459163"/>
            <a:ext cx="5443537" cy="1984375"/>
            <a:chOff x="1041" y="2179"/>
            <a:chExt cx="3429" cy="1250"/>
          </a:xfrm>
        </p:grpSpPr>
        <p:sp>
          <p:nvSpPr>
            <p:cNvPr id="596001" name="Freeform 33"/>
            <p:cNvSpPr>
              <a:spLocks/>
            </p:cNvSpPr>
            <p:nvPr/>
          </p:nvSpPr>
          <p:spPr bwMode="auto">
            <a:xfrm>
              <a:off x="1041" y="2179"/>
              <a:ext cx="2322" cy="1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16"/>
                </a:cxn>
              </a:cxnLst>
              <a:rect l="0" t="0" r="r" b="b"/>
              <a:pathLst>
                <a:path w="191" h="103">
                  <a:moveTo>
                    <a:pt x="0" y="0"/>
                  </a:moveTo>
                  <a:cubicBezTo>
                    <a:pt x="7" y="22"/>
                    <a:pt x="41" y="103"/>
                    <a:pt x="191" y="16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02" name="Rectangle 34"/>
            <p:cNvSpPr>
              <a:spLocks noChangeArrowheads="1"/>
            </p:cNvSpPr>
            <p:nvPr/>
          </p:nvSpPr>
          <p:spPr bwMode="auto">
            <a:xfrm>
              <a:off x="3445" y="2282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Average total cost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79550" y="1630363"/>
            <a:ext cx="5359400" cy="4454525"/>
            <a:chOff x="932" y="1027"/>
            <a:chExt cx="3376" cy="2806"/>
          </a:xfrm>
        </p:grpSpPr>
        <p:sp>
          <p:nvSpPr>
            <p:cNvPr id="596004" name="Line 36"/>
            <p:cNvSpPr>
              <a:spLocks noChangeShapeType="1"/>
            </p:cNvSpPr>
            <p:nvPr/>
          </p:nvSpPr>
          <p:spPr bwMode="auto">
            <a:xfrm>
              <a:off x="932" y="1027"/>
              <a:ext cx="2310" cy="2754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05" name="Rectangle 37"/>
            <p:cNvSpPr>
              <a:spLocks noChangeArrowheads="1"/>
            </p:cNvSpPr>
            <p:nvPr/>
          </p:nvSpPr>
          <p:spPr bwMode="auto">
            <a:xfrm>
              <a:off x="3320" y="3679"/>
              <a:ext cx="9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Marginal revenue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49425" y="2535238"/>
            <a:ext cx="3241675" cy="3505200"/>
            <a:chOff x="1102" y="1597"/>
            <a:chExt cx="2042" cy="2208"/>
          </a:xfrm>
        </p:grpSpPr>
        <p:sp>
          <p:nvSpPr>
            <p:cNvPr id="596007" name="Line 39"/>
            <p:cNvSpPr>
              <a:spLocks noChangeShapeType="1"/>
            </p:cNvSpPr>
            <p:nvPr/>
          </p:nvSpPr>
          <p:spPr bwMode="auto">
            <a:xfrm flipH="1">
              <a:off x="1102" y="1597"/>
              <a:ext cx="2042" cy="220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104" y="3057"/>
              <a:ext cx="490" cy="316"/>
              <a:chOff x="1104" y="3057"/>
              <a:chExt cx="490" cy="316"/>
            </a:xfrm>
          </p:grpSpPr>
          <p:sp>
            <p:nvSpPr>
              <p:cNvPr id="596009" name="Rectangle 41"/>
              <p:cNvSpPr>
                <a:spLocks noChangeArrowheads="1"/>
              </p:cNvSpPr>
              <p:nvPr/>
            </p:nvSpPr>
            <p:spPr bwMode="auto">
              <a:xfrm>
                <a:off x="1104" y="3057"/>
                <a:ext cx="49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Marginal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10" name="Rectangle 42"/>
              <p:cNvSpPr>
                <a:spLocks noChangeArrowheads="1"/>
              </p:cNvSpPr>
              <p:nvPr/>
            </p:nvSpPr>
            <p:spPr bwMode="auto">
              <a:xfrm>
                <a:off x="1233" y="3219"/>
                <a:ext cx="23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cost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22288" y="2578100"/>
            <a:ext cx="3243262" cy="3943350"/>
            <a:chOff x="329" y="1624"/>
            <a:chExt cx="2043" cy="2484"/>
          </a:xfrm>
        </p:grpSpPr>
        <p:sp>
          <p:nvSpPr>
            <p:cNvPr id="596012" name="Freeform 44"/>
            <p:cNvSpPr>
              <a:spLocks/>
            </p:cNvSpPr>
            <p:nvPr/>
          </p:nvSpPr>
          <p:spPr bwMode="auto">
            <a:xfrm>
              <a:off x="932" y="1840"/>
              <a:ext cx="1288" cy="2087"/>
            </a:xfrm>
            <a:custGeom>
              <a:avLst/>
              <a:gdLst/>
              <a:ahLst/>
              <a:cxnLst>
                <a:cxn ang="0">
                  <a:pos x="1288" y="2087"/>
                </a:cxn>
                <a:cxn ang="0">
                  <a:pos x="1288" y="0"/>
                </a:cxn>
                <a:cxn ang="0">
                  <a:pos x="0" y="0"/>
                </a:cxn>
              </a:cxnLst>
              <a:rect l="0" t="0" r="r" b="b"/>
              <a:pathLst>
                <a:path w="1288" h="2087">
                  <a:moveTo>
                    <a:pt x="1288" y="2087"/>
                  </a:moveTo>
                  <a:lnTo>
                    <a:pt x="1288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13" name="Rectangle 45"/>
            <p:cNvSpPr>
              <a:spLocks noChangeArrowheads="1"/>
            </p:cNvSpPr>
            <p:nvPr/>
          </p:nvSpPr>
          <p:spPr bwMode="auto">
            <a:xfrm>
              <a:off x="329" y="1729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 dirty="0">
                  <a:solidFill>
                    <a:srgbClr val="000000"/>
                  </a:solidFill>
                </a:rPr>
                <a:t>Monopoly</a:t>
              </a:r>
              <a:endParaRPr lang="en-US" sz="2400" u="none" dirty="0">
                <a:latin typeface="Times New Roman" pitchFamily="18" charset="0"/>
              </a:endParaRPr>
            </a:p>
          </p:txBody>
        </p:sp>
        <p:sp>
          <p:nvSpPr>
            <p:cNvPr id="596014" name="Rectangle 46"/>
            <p:cNvSpPr>
              <a:spLocks noChangeArrowheads="1"/>
            </p:cNvSpPr>
            <p:nvPr/>
          </p:nvSpPr>
          <p:spPr bwMode="auto">
            <a:xfrm>
              <a:off x="607" y="1890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price</a:t>
              </a: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596015" name="Rectangle 47"/>
            <p:cNvSpPr>
              <a:spLocks noChangeArrowheads="1"/>
            </p:cNvSpPr>
            <p:nvPr/>
          </p:nvSpPr>
          <p:spPr bwMode="auto">
            <a:xfrm>
              <a:off x="2081" y="3954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i="1" u="none">
                  <a:solidFill>
                    <a:srgbClr val="000000"/>
                  </a:solidFill>
                </a:rPr>
                <a:t>Q</a:t>
              </a:r>
              <a:r>
                <a:rPr lang="en-US" sz="1600" i="1" u="none" baseline="-25000">
                  <a:solidFill>
                    <a:srgbClr val="000000"/>
                  </a:solidFill>
                </a:rPr>
                <a:t>MAX</a:t>
              </a:r>
              <a:endParaRPr lang="en-US" sz="2400" u="none">
                <a:latin typeface="Times New Roman" pitchFamily="18" charset="0"/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184" y="1624"/>
              <a:ext cx="91" cy="253"/>
              <a:chOff x="2184" y="1624"/>
              <a:chExt cx="91" cy="253"/>
            </a:xfrm>
          </p:grpSpPr>
          <p:sp>
            <p:nvSpPr>
              <p:cNvPr id="596017" name="Oval 49"/>
              <p:cNvSpPr>
                <a:spLocks noChangeArrowheads="1"/>
              </p:cNvSpPr>
              <p:nvPr/>
            </p:nvSpPr>
            <p:spPr bwMode="auto">
              <a:xfrm>
                <a:off x="2184" y="1791"/>
                <a:ext cx="85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6018" name="Rectangle 50"/>
              <p:cNvSpPr>
                <a:spLocks noChangeArrowheads="1"/>
              </p:cNvSpPr>
              <p:nvPr/>
            </p:nvSpPr>
            <p:spPr bwMode="auto">
              <a:xfrm>
                <a:off x="2190" y="1624"/>
                <a:ext cx="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B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3852863" y="1476375"/>
            <a:ext cx="4246562" cy="2619375"/>
            <a:chOff x="2427" y="930"/>
            <a:chExt cx="2675" cy="1650"/>
          </a:xfrm>
        </p:grpSpPr>
        <p:sp>
          <p:nvSpPr>
            <p:cNvPr id="596020" name="Line 52"/>
            <p:cNvSpPr>
              <a:spLocks noChangeShapeType="1"/>
            </p:cNvSpPr>
            <p:nvPr/>
          </p:nvSpPr>
          <p:spPr bwMode="auto">
            <a:xfrm flipV="1">
              <a:off x="2427" y="1439"/>
              <a:ext cx="1204" cy="1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58" y="930"/>
              <a:ext cx="1544" cy="1031"/>
              <a:chOff x="3558" y="930"/>
              <a:chExt cx="1544" cy="1031"/>
            </a:xfrm>
          </p:grpSpPr>
          <p:sp>
            <p:nvSpPr>
              <p:cNvPr id="596022" name="Rectangle 54"/>
              <p:cNvSpPr>
                <a:spLocks noChangeArrowheads="1"/>
              </p:cNvSpPr>
              <p:nvPr/>
            </p:nvSpPr>
            <p:spPr bwMode="auto">
              <a:xfrm>
                <a:off x="3558" y="930"/>
                <a:ext cx="1544" cy="1031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6023" name="Rectangle 55"/>
              <p:cNvSpPr>
                <a:spLocks noChangeArrowheads="1"/>
              </p:cNvSpPr>
              <p:nvPr/>
            </p:nvSpPr>
            <p:spPr bwMode="auto">
              <a:xfrm>
                <a:off x="3615" y="958"/>
                <a:ext cx="141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1. The intersection of the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4" name="Rectangle 56"/>
              <p:cNvSpPr>
                <a:spLocks noChangeArrowheads="1"/>
              </p:cNvSpPr>
              <p:nvPr/>
            </p:nvSpPr>
            <p:spPr bwMode="auto">
              <a:xfrm>
                <a:off x="3615" y="1119"/>
                <a:ext cx="13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marginal-revenue curve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5" name="Rectangle 57"/>
              <p:cNvSpPr>
                <a:spLocks noChangeArrowheads="1"/>
              </p:cNvSpPr>
              <p:nvPr/>
            </p:nvSpPr>
            <p:spPr bwMode="auto">
              <a:xfrm>
                <a:off x="3615" y="1281"/>
                <a:ext cx="12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and the marginal-cost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6" name="Rectangle 58"/>
              <p:cNvSpPr>
                <a:spLocks noChangeArrowheads="1"/>
              </p:cNvSpPr>
              <p:nvPr/>
            </p:nvSpPr>
            <p:spPr bwMode="auto">
              <a:xfrm>
                <a:off x="3615" y="1442"/>
                <a:ext cx="11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 dirty="0">
                    <a:solidFill>
                      <a:srgbClr val="000000"/>
                    </a:solidFill>
                  </a:rPr>
                  <a:t>curve determines the</a:t>
                </a:r>
                <a:endParaRPr lang="en-US" sz="2400" u="none" dirty="0">
                  <a:latin typeface="Times New Roman" pitchFamily="18" charset="0"/>
                </a:endParaRPr>
              </a:p>
            </p:txBody>
          </p:sp>
          <p:sp>
            <p:nvSpPr>
              <p:cNvPr id="596027" name="Rectangle 59"/>
              <p:cNvSpPr>
                <a:spLocks noChangeArrowheads="1"/>
              </p:cNvSpPr>
              <p:nvPr/>
            </p:nvSpPr>
            <p:spPr bwMode="auto">
              <a:xfrm>
                <a:off x="3615" y="1604"/>
                <a:ext cx="9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profit-maximizing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8" name="Rectangle 60"/>
              <p:cNvSpPr>
                <a:spLocks noChangeArrowheads="1"/>
              </p:cNvSpPr>
              <p:nvPr/>
            </p:nvSpPr>
            <p:spPr bwMode="auto">
              <a:xfrm>
                <a:off x="3615" y="1765"/>
                <a:ext cx="6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quantity . . .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3467100" y="3987800"/>
            <a:ext cx="374650" cy="244475"/>
            <a:chOff x="2184" y="2512"/>
            <a:chExt cx="236" cy="154"/>
          </a:xfrm>
        </p:grpSpPr>
        <p:sp>
          <p:nvSpPr>
            <p:cNvPr id="596030" name="Oval 62"/>
            <p:cNvSpPr>
              <a:spLocks noChangeArrowheads="1"/>
            </p:cNvSpPr>
            <p:nvPr/>
          </p:nvSpPr>
          <p:spPr bwMode="auto">
            <a:xfrm>
              <a:off x="2184" y="2543"/>
              <a:ext cx="85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31" name="Rectangle 63"/>
            <p:cNvSpPr>
              <a:spLocks noChangeArrowheads="1"/>
            </p:cNvSpPr>
            <p:nvPr/>
          </p:nvSpPr>
          <p:spPr bwMode="auto">
            <a:xfrm>
              <a:off x="2335" y="251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A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2714625" y="1455738"/>
            <a:ext cx="2778125" cy="1233487"/>
            <a:chOff x="1710" y="917"/>
            <a:chExt cx="1750" cy="777"/>
          </a:xfrm>
        </p:grpSpPr>
        <p:sp>
          <p:nvSpPr>
            <p:cNvPr id="596033" name="Line 65"/>
            <p:cNvSpPr>
              <a:spLocks noChangeShapeType="1"/>
            </p:cNvSpPr>
            <p:nvPr/>
          </p:nvSpPr>
          <p:spPr bwMode="auto">
            <a:xfrm flipV="1">
              <a:off x="2305" y="1439"/>
              <a:ext cx="268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34" name="Rectangle 66"/>
            <p:cNvSpPr>
              <a:spLocks noChangeArrowheads="1"/>
            </p:cNvSpPr>
            <p:nvPr/>
          </p:nvSpPr>
          <p:spPr bwMode="auto">
            <a:xfrm>
              <a:off x="1710" y="917"/>
              <a:ext cx="1750" cy="546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35" name="Rectangle 67"/>
            <p:cNvSpPr>
              <a:spLocks noChangeArrowheads="1"/>
            </p:cNvSpPr>
            <p:nvPr/>
          </p:nvSpPr>
          <p:spPr bwMode="auto">
            <a:xfrm>
              <a:off x="1778" y="949"/>
              <a:ext cx="15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 dirty="0">
                  <a:solidFill>
                    <a:srgbClr val="000000"/>
                  </a:solidFill>
                </a:rPr>
                <a:t>2. . . . and then the demand</a:t>
              </a:r>
              <a:endParaRPr lang="en-US" sz="2400" u="none" dirty="0">
                <a:latin typeface="Times New Roman" pitchFamily="18" charset="0"/>
              </a:endParaRPr>
            </a:p>
          </p:txBody>
        </p:sp>
        <p:sp>
          <p:nvSpPr>
            <p:cNvPr id="596036" name="Rectangle 68"/>
            <p:cNvSpPr>
              <a:spLocks noChangeArrowheads="1"/>
            </p:cNvSpPr>
            <p:nvPr/>
          </p:nvSpPr>
          <p:spPr bwMode="auto">
            <a:xfrm>
              <a:off x="1778" y="1111"/>
              <a:ext cx="12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curve shows the price</a:t>
              </a: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596037" name="Rectangle 69"/>
            <p:cNvSpPr>
              <a:spLocks noChangeArrowheads="1"/>
            </p:cNvSpPr>
            <p:nvPr/>
          </p:nvSpPr>
          <p:spPr bwMode="auto">
            <a:xfrm>
              <a:off x="1778" y="1272"/>
              <a:ext cx="15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consistent with this quantity.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Profit Maximization </a:t>
            </a:r>
          </a:p>
        </p:txBody>
      </p:sp>
      <p:sp>
        <p:nvSpPr>
          <p:cNvPr id="596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419600"/>
          </a:xfrm>
        </p:spPr>
        <p:txBody>
          <a:bodyPr/>
          <a:lstStyle/>
          <a:p>
            <a:r>
              <a:rPr lang="en-US" dirty="0"/>
              <a:t>Comparing Monopoly and Competition </a:t>
            </a:r>
          </a:p>
          <a:p>
            <a:pPr lvl="1"/>
            <a:r>
              <a:rPr lang="en-US" dirty="0"/>
              <a:t>For a competitive firm, price equals marginal cost.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</a:p>
          <a:p>
            <a:pPr lvl="1"/>
            <a:r>
              <a:rPr lang="en-US" dirty="0"/>
              <a:t>For a monopoly firm, price exceeds marginal cost.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&gt; </a:t>
            </a: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</a:p>
          <a:p>
            <a:r>
              <a:rPr lang="en-US" dirty="0"/>
              <a:t>Remember, all profit-maximizing firms set </a:t>
            </a:r>
            <a:br>
              <a:rPr lang="en-US" dirty="0"/>
            </a:b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Monopoly’s Profit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 equals total revenue minus total costs.</a:t>
            </a:r>
          </a:p>
          <a:p>
            <a:pPr lvl="1"/>
            <a:r>
              <a:rPr lang="en-US" dirty="0"/>
              <a:t>Profit = </a:t>
            </a:r>
            <a:r>
              <a:rPr lang="en-US" i="1" dirty="0"/>
              <a:t>TR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TC</a:t>
            </a:r>
          </a:p>
          <a:p>
            <a:pPr lvl="1"/>
            <a:r>
              <a:rPr lang="en-US" dirty="0"/>
              <a:t>Profit = (</a:t>
            </a:r>
            <a:r>
              <a:rPr lang="en-US" i="1" dirty="0"/>
              <a:t>TR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TC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Profit =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ATC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:\micro1\Mankiw-AISE Principles of Economics\Lecture PowerPoint\15_4E_monopoly profit maximi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2" y="500062"/>
            <a:ext cx="7839075" cy="585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Monopolist’s Profit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monopolist will receive economic profits as long as price is greater than average total cost.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WELFARE COST OF MONOPOLY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 dirty="0"/>
              <a:t>In contrast to a competitive firm, the monopoly charges a price above the marginal cost.  </a:t>
            </a:r>
          </a:p>
          <a:p>
            <a:r>
              <a:rPr lang="en-US" dirty="0"/>
              <a:t>From the standpoint of consumers, this high price makes monopoly undesirable.  </a:t>
            </a:r>
          </a:p>
          <a:p>
            <a:r>
              <a:rPr lang="en-US" dirty="0"/>
              <a:t>However, from the standpoint of the owners of the firm, the high price makes monopoly very desirable.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Monopoly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914400"/>
            <a:ext cx="8080375" cy="5943600"/>
          </a:xfrm>
        </p:spPr>
        <p:txBody>
          <a:bodyPr/>
          <a:lstStyle/>
          <a:p>
            <a:r>
              <a:rPr lang="en-US" dirty="0"/>
              <a:t>While a competitive firm is a </a:t>
            </a:r>
            <a:r>
              <a:rPr lang="en-US" i="1" dirty="0"/>
              <a:t>price taker</a:t>
            </a:r>
            <a:r>
              <a:rPr lang="en-US" dirty="0"/>
              <a:t>, a monopoly firm is a </a:t>
            </a:r>
            <a:r>
              <a:rPr lang="en-US" i="1" dirty="0"/>
              <a:t>price maker</a:t>
            </a:r>
            <a:r>
              <a:rPr lang="en-US" dirty="0"/>
              <a:t>.</a:t>
            </a:r>
          </a:p>
          <a:p>
            <a:pPr>
              <a:buClr>
                <a:srgbClr val="00CC00"/>
              </a:buClr>
            </a:pPr>
            <a:r>
              <a:rPr lang="en-US" dirty="0"/>
              <a:t>A firm is considered a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monopoly</a:t>
            </a:r>
            <a:r>
              <a:rPr lang="en-US" i="1" dirty="0">
                <a:solidFill>
                  <a:srgbClr val="25A9A6"/>
                </a:solidFill>
              </a:rPr>
              <a:t> </a:t>
            </a:r>
            <a:r>
              <a:rPr lang="en-US" dirty="0"/>
              <a:t>if . . .</a:t>
            </a:r>
          </a:p>
          <a:p>
            <a:pPr lvl="1"/>
            <a:r>
              <a:rPr lang="en-US" dirty="0"/>
              <a:t>it is the sole seller of its product.</a:t>
            </a:r>
          </a:p>
          <a:p>
            <a:pPr lvl="1"/>
            <a:r>
              <a:rPr lang="en-US" dirty="0"/>
              <a:t>its product does not have close substitutes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fundamental cause of monopoly is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barriers to entry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42950"/>
            <a:ext cx="8229600" cy="1143000"/>
          </a:xfrm>
        </p:spPr>
        <p:txBody>
          <a:bodyPr/>
          <a:lstStyle/>
          <a:p>
            <a:r>
              <a:rPr lang="en-US"/>
              <a:t>PUBLIC POLICY TOWARD MONOPOLIES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2238375"/>
            <a:ext cx="8218488" cy="3559175"/>
          </a:xfrm>
        </p:spPr>
        <p:txBody>
          <a:bodyPr/>
          <a:lstStyle/>
          <a:p>
            <a:r>
              <a:rPr lang="en-US"/>
              <a:t>Government responds to the problem of monopoly in one of four ways.</a:t>
            </a:r>
          </a:p>
          <a:p>
            <a:pPr lvl="1"/>
            <a:r>
              <a:rPr lang="en-US"/>
              <a:t>Making monopolized industries more competitive.</a:t>
            </a:r>
          </a:p>
          <a:p>
            <a:pPr lvl="1"/>
            <a:r>
              <a:rPr lang="en-US"/>
              <a:t>Regulating the behavior of monopolies.</a:t>
            </a:r>
          </a:p>
          <a:p>
            <a:pPr lvl="1"/>
            <a:r>
              <a:rPr lang="en-US"/>
              <a:t>Turning some private monopolies into public enterprises.</a:t>
            </a:r>
          </a:p>
          <a:p>
            <a:pPr lvl="1"/>
            <a:r>
              <a:rPr lang="en-US"/>
              <a:t>Doing nothing at all.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PRICE DISCRIMINATION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743950" cy="6019800"/>
          </a:xfrm>
        </p:spPr>
        <p:txBody>
          <a:bodyPr/>
          <a:lstStyle/>
          <a:p>
            <a:pPr>
              <a:buClr>
                <a:srgbClr val="00CC00"/>
              </a:buClr>
            </a:pP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Price discrimination </a:t>
            </a:r>
            <a:r>
              <a:rPr lang="en-US" dirty="0"/>
              <a:t>is the business practice of selling the same good at different prices to different customers, even though the costs for producing for the two customers are the same</a:t>
            </a:r>
            <a:r>
              <a:rPr lang="en-US" dirty="0" smtClean="0"/>
              <a:t>.</a:t>
            </a:r>
          </a:p>
          <a:p>
            <a:pPr>
              <a:buClr>
                <a:srgbClr val="00CC00"/>
              </a:buClr>
            </a:pPr>
            <a:r>
              <a:rPr lang="en-US" dirty="0" smtClean="0"/>
              <a:t>Monopolists can raise their profits by charging different prices to different buyers based on their willingness to pay.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Perfect Price Discrimination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Perfect price discrimination refers to the situation when the monopolist knows exactly the willingness to pay of each customer and can charge each customer a different price.</a:t>
            </a:r>
          </a:p>
          <a:p>
            <a:pPr>
              <a:buClr>
                <a:srgbClr val="00CC00"/>
              </a:buCl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MONOPOLIES ARISE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866900"/>
            <a:ext cx="8218488" cy="2781300"/>
          </a:xfrm>
        </p:spPr>
        <p:txBody>
          <a:bodyPr/>
          <a:lstStyle/>
          <a:p>
            <a:r>
              <a:rPr lang="en-US" dirty="0"/>
              <a:t>Barriers to entry have three 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Ownership of a key resource.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government gives a single firm the exclusive right to produce some good.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Costs of production make a single producer more efficient than a large number of producers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553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Monopoly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of Resources</a:t>
            </a:r>
            <a:r>
              <a:rPr lang="en-US" sz="3000" dirty="0" smtClean="0"/>
              <a:t>: Although exclusive ownership of a key resource can be a source of monopoly, in practice monopolies rarely arise for this reason.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Monopolies: </a:t>
            </a:r>
            <a:r>
              <a:rPr lang="en-US" sz="3000" dirty="0" smtClean="0"/>
              <a:t>Governments may restrict entry by giving a single firm the exclusive right to sell a particular good in certain </a:t>
            </a:r>
            <a:r>
              <a:rPr lang="en-US" sz="3000" dirty="0" smtClean="0"/>
              <a:t>markets. Patent </a:t>
            </a:r>
            <a:r>
              <a:rPr lang="en-US" sz="3000" dirty="0" smtClean="0"/>
              <a:t>and copyright laws are two important examples of how government creates a </a:t>
            </a:r>
            <a:r>
              <a:rPr lang="en-US" sz="3000" dirty="0" smtClean="0"/>
              <a:t>monopoly.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Natural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Monopolies</a:t>
            </a:r>
            <a:r>
              <a:rPr lang="en-US" sz="3000" dirty="0" smtClean="0"/>
              <a:t>: when </a:t>
            </a:r>
            <a:r>
              <a:rPr lang="en-US" sz="3000" dirty="0" smtClean="0"/>
              <a:t>a single firm can supply a good or service to an entire market at a </a:t>
            </a:r>
            <a:r>
              <a:rPr lang="en-US" sz="3000" dirty="0" smtClean="0"/>
              <a:t>lower </a:t>
            </a:r>
            <a:r>
              <a:rPr lang="en-US" sz="3000" dirty="0" smtClean="0"/>
              <a:t>cost than could two or more firms</a:t>
            </a:r>
            <a:r>
              <a:rPr lang="en-US" sz="3000" dirty="0" smtClean="0"/>
              <a:t>. It </a:t>
            </a:r>
            <a:r>
              <a:rPr lang="en-US" sz="3000" dirty="0" smtClean="0"/>
              <a:t>arises when there are economies of scale over the relevant range of output.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80" name="Rectangle 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Economies </a:t>
            </a:r>
            <a:r>
              <a:rPr lang="en-US" sz="3200" dirty="0"/>
              <a:t>of Scale as a Cause of Monopoly</a:t>
            </a: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3F6F9"/>
          </a:solidFill>
          <a:ln w="2651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2F4F8"/>
          </a:solidFill>
          <a:ln w="2413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1F4F7"/>
          </a:solidFill>
          <a:ln w="21748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0F2F5"/>
          </a:solidFill>
          <a:ln w="1936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EF1F4"/>
          </a:solidFill>
          <a:ln w="1682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2" name="Rectangle 10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DEFF3"/>
          </a:solidFill>
          <a:ln w="1444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3" name="Rectangle 11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BEEF2"/>
          </a:solidFill>
          <a:ln w="1206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AECF1"/>
          </a:solidFill>
          <a:ln w="968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9EBF0"/>
          </a:solidFill>
          <a:ln w="730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7" name="Rectangle 15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1470025" y="1289050"/>
            <a:ext cx="6149975" cy="4660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9" name="Freeform 17"/>
          <p:cNvSpPr>
            <a:spLocks/>
          </p:cNvSpPr>
          <p:nvPr/>
        </p:nvSpPr>
        <p:spPr bwMode="auto">
          <a:xfrm>
            <a:off x="1470025" y="1289050"/>
            <a:ext cx="6149975" cy="4660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36"/>
              </a:cxn>
              <a:cxn ang="0">
                <a:pos x="3874" y="2936"/>
              </a:cxn>
            </a:cxnLst>
            <a:rect l="0" t="0" r="r" b="b"/>
            <a:pathLst>
              <a:path w="3874" h="2936">
                <a:moveTo>
                  <a:pt x="0" y="0"/>
                </a:moveTo>
                <a:lnTo>
                  <a:pt x="0" y="2936"/>
                </a:lnTo>
                <a:lnTo>
                  <a:pt x="3874" y="2936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70" name="Rectangle 18"/>
          <p:cNvSpPr>
            <a:spLocks noChangeArrowheads="1"/>
          </p:cNvSpPr>
          <p:nvPr/>
        </p:nvSpPr>
        <p:spPr bwMode="auto">
          <a:xfrm>
            <a:off x="5410200" y="6324600"/>
            <a:ext cx="21191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Quantity of Output</a:t>
            </a:r>
            <a:endParaRPr lang="en-US" sz="24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65275" y="1847850"/>
            <a:ext cx="6018213" cy="3822700"/>
            <a:chOff x="986" y="1164"/>
            <a:chExt cx="3791" cy="2408"/>
          </a:xfrm>
        </p:grpSpPr>
        <p:sp>
          <p:nvSpPr>
            <p:cNvPr id="586772" name="Freeform 20"/>
            <p:cNvSpPr>
              <a:spLocks/>
            </p:cNvSpPr>
            <p:nvPr/>
          </p:nvSpPr>
          <p:spPr bwMode="auto">
            <a:xfrm>
              <a:off x="986" y="1164"/>
              <a:ext cx="3176" cy="1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124"/>
                </a:cxn>
              </a:cxnLst>
              <a:rect l="0" t="0" r="r" b="b"/>
              <a:pathLst>
                <a:path w="209" h="124">
                  <a:moveTo>
                    <a:pt x="0" y="0"/>
                  </a:moveTo>
                  <a:cubicBezTo>
                    <a:pt x="0" y="0"/>
                    <a:pt x="15" y="105"/>
                    <a:pt x="209" y="124"/>
                  </a:cubicBezTo>
                </a:path>
              </a:pathLst>
            </a:custGeom>
            <a:noFill/>
            <a:ln w="73025">
              <a:solidFill>
                <a:srgbClr val="004C9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4181" y="2975"/>
              <a:ext cx="596" cy="597"/>
              <a:chOff x="4181" y="2975"/>
              <a:chExt cx="596" cy="597"/>
            </a:xfrm>
          </p:grpSpPr>
          <p:sp>
            <p:nvSpPr>
              <p:cNvPr id="586774" name="Rectangle 22"/>
              <p:cNvSpPr>
                <a:spLocks noChangeArrowheads="1"/>
              </p:cNvSpPr>
              <p:nvPr/>
            </p:nvSpPr>
            <p:spPr bwMode="auto">
              <a:xfrm>
                <a:off x="4181" y="2975"/>
                <a:ext cx="59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 u="none">
                    <a:solidFill>
                      <a:srgbClr val="000000"/>
                    </a:solidFill>
                  </a:rPr>
                  <a:t>Average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86775" name="Rectangle 23"/>
              <p:cNvSpPr>
                <a:spLocks noChangeArrowheads="1"/>
              </p:cNvSpPr>
              <p:nvPr/>
            </p:nvSpPr>
            <p:spPr bwMode="auto">
              <a:xfrm>
                <a:off x="4328" y="3178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 u="none">
                    <a:solidFill>
                      <a:srgbClr val="000000"/>
                    </a:solidFill>
                  </a:rPr>
                  <a:t>total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86776" name="Rectangle 24"/>
              <p:cNvSpPr>
                <a:spLocks noChangeArrowheads="1"/>
              </p:cNvSpPr>
              <p:nvPr/>
            </p:nvSpPr>
            <p:spPr bwMode="auto">
              <a:xfrm>
                <a:off x="4333" y="3380"/>
                <a:ext cx="2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 u="none">
                    <a:solidFill>
                      <a:srgbClr val="000000"/>
                    </a:solidFill>
                  </a:rPr>
                  <a:t>cost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sp>
        <p:nvSpPr>
          <p:cNvPr id="586777" name="Rectangle 25"/>
          <p:cNvSpPr>
            <a:spLocks noChangeArrowheads="1"/>
          </p:cNvSpPr>
          <p:nvPr/>
        </p:nvSpPr>
        <p:spPr bwMode="auto">
          <a:xfrm>
            <a:off x="1066800" y="598487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2000" u="none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sz="24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6778" name="Rectangle 26"/>
          <p:cNvSpPr>
            <a:spLocks noChangeArrowheads="1"/>
          </p:cNvSpPr>
          <p:nvPr/>
        </p:nvSpPr>
        <p:spPr bwMode="auto">
          <a:xfrm>
            <a:off x="849313" y="1262063"/>
            <a:ext cx="498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Cost</a:t>
            </a:r>
            <a:endParaRPr lang="en-US" sz="24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10550" cy="460533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Monopoly</a:t>
            </a:r>
            <a:endParaRPr lang="en-US" u="sng" dirty="0">
              <a:solidFill>
                <a:schemeClr val="tx1">
                  <a:lumMod val="50000"/>
                </a:schemeClr>
              </a:solidFill>
            </a:endParaRPr>
          </a:p>
          <a:p>
            <a:pPr marL="1085850" lvl="2">
              <a:lnSpc>
                <a:spcPct val="80000"/>
              </a:lnSpc>
            </a:pPr>
            <a:r>
              <a:rPr lang="en-US" dirty="0"/>
              <a:t>Is the sole producer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Faces a downward-sloping demand curve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Is a price maker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Reduces price to increase sales</a:t>
            </a:r>
            <a:endParaRPr lang="en-US" dirty="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Competitive Firm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Is one of many producers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Faces a horizontal demand curve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Is a price taker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Sells as much or as little at same price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609600"/>
          </a:xfrm>
        </p:spPr>
        <p:txBody>
          <a:bodyPr/>
          <a:lstStyle/>
          <a:p>
            <a:r>
              <a:rPr lang="en-US" sz="4000" dirty="0" smtClean="0"/>
              <a:t>Monopoly versus Perfect Competition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51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/>
          <a:lstStyle/>
          <a:p>
            <a:r>
              <a:rPr lang="en-US" dirty="0" smtClean="0"/>
              <a:t>Demand </a:t>
            </a:r>
            <a:r>
              <a:rPr lang="en-US" dirty="0"/>
              <a:t>Curves for Competitive and Monopoly Firms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2" name="Rectangle 12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3" name="Rectangle 13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4" name="Rectangle 14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7" name="Rectangle 17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8" name="Rectangle 18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9" name="Rectangle 19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0" name="Rectangle 20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1" name="Rectangle 21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2" name="Rectangle 22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3" name="Rectangle 23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4" name="Rectangle 24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5" name="Rectangle 25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6" name="Rectangle 2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7" name="Rectangle 27"/>
          <p:cNvSpPr>
            <a:spLocks noChangeArrowheads="1"/>
          </p:cNvSpPr>
          <p:nvPr/>
        </p:nvSpPr>
        <p:spPr bwMode="auto">
          <a:xfrm>
            <a:off x="838200" y="2438400"/>
            <a:ext cx="3587750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8" name="Rectangle 28"/>
          <p:cNvSpPr>
            <a:spLocks noChangeArrowheads="1"/>
          </p:cNvSpPr>
          <p:nvPr/>
        </p:nvSpPr>
        <p:spPr bwMode="auto">
          <a:xfrm>
            <a:off x="5029200" y="2590800"/>
            <a:ext cx="3589337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9" name="Freeform 29"/>
          <p:cNvSpPr>
            <a:spLocks/>
          </p:cNvSpPr>
          <p:nvPr/>
        </p:nvSpPr>
        <p:spPr bwMode="auto">
          <a:xfrm>
            <a:off x="5056188" y="2420938"/>
            <a:ext cx="3589337" cy="270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03"/>
              </a:cxn>
              <a:cxn ang="0">
                <a:pos x="2261" y="1703"/>
              </a:cxn>
            </a:cxnLst>
            <a:rect l="0" t="0" r="r" b="b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30" name="Freeform 30"/>
          <p:cNvSpPr>
            <a:spLocks/>
          </p:cNvSpPr>
          <p:nvPr/>
        </p:nvSpPr>
        <p:spPr bwMode="auto">
          <a:xfrm>
            <a:off x="641350" y="2420938"/>
            <a:ext cx="3587750" cy="270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03"/>
              </a:cxn>
              <a:cxn ang="0">
                <a:pos x="2260" y="1703"/>
              </a:cxn>
            </a:cxnLst>
            <a:rect l="0" t="0" r="r" b="b"/>
            <a:pathLst>
              <a:path w="2260" h="1703">
                <a:moveTo>
                  <a:pt x="0" y="0"/>
                </a:moveTo>
                <a:lnTo>
                  <a:pt x="0" y="1703"/>
                </a:lnTo>
                <a:lnTo>
                  <a:pt x="2260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31" name="Rectangle 31"/>
          <p:cNvSpPr>
            <a:spLocks noChangeArrowheads="1"/>
          </p:cNvSpPr>
          <p:nvPr/>
        </p:nvSpPr>
        <p:spPr bwMode="auto">
          <a:xfrm>
            <a:off x="2895600" y="5486400"/>
            <a:ext cx="12727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Quantity of Output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1350" y="3738563"/>
            <a:ext cx="3498850" cy="182562"/>
            <a:chOff x="404" y="2355"/>
            <a:chExt cx="2204" cy="115"/>
          </a:xfrm>
        </p:grpSpPr>
        <p:sp>
          <p:nvSpPr>
            <p:cNvPr id="588833" name="Line 33"/>
            <p:cNvSpPr>
              <a:spLocks noChangeShapeType="1"/>
            </p:cNvSpPr>
            <p:nvPr/>
          </p:nvSpPr>
          <p:spPr bwMode="auto">
            <a:xfrm>
              <a:off x="404" y="2403"/>
              <a:ext cx="1792" cy="1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8834" name="Rectangle 34"/>
            <p:cNvSpPr>
              <a:spLocks noChangeArrowheads="1"/>
            </p:cNvSpPr>
            <p:nvPr/>
          </p:nvSpPr>
          <p:spPr bwMode="auto">
            <a:xfrm>
              <a:off x="2247" y="2355"/>
              <a:ext cx="3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u="none">
                  <a:solidFill>
                    <a:srgbClr val="000000"/>
                  </a:solidFill>
                </a:rPr>
                <a:t>Demand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sp>
        <p:nvSpPr>
          <p:cNvPr id="588835" name="Rectangle 35"/>
          <p:cNvSpPr>
            <a:spLocks noChangeArrowheads="1"/>
          </p:cNvSpPr>
          <p:nvPr/>
        </p:nvSpPr>
        <p:spPr bwMode="auto">
          <a:xfrm>
            <a:off x="1143000" y="1447800"/>
            <a:ext cx="27145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(a) A Competitive </a:t>
            </a:r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Firm’s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36" name="Rectangle 36"/>
          <p:cNvSpPr>
            <a:spLocks noChangeArrowheads="1"/>
          </p:cNvSpPr>
          <p:nvPr/>
        </p:nvSpPr>
        <p:spPr bwMode="auto">
          <a:xfrm>
            <a:off x="2652713" y="20574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>
                <a:solidFill>
                  <a:srgbClr val="000000"/>
                </a:solidFill>
              </a:rPr>
              <a:t>’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88837" name="Rectangle 37"/>
          <p:cNvSpPr>
            <a:spLocks noChangeArrowheads="1"/>
          </p:cNvSpPr>
          <p:nvPr/>
        </p:nvSpPr>
        <p:spPr bwMode="auto">
          <a:xfrm>
            <a:off x="1524000" y="1752600"/>
            <a:ext cx="16751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Demand </a:t>
            </a:r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Curve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38" name="Rectangle 38"/>
          <p:cNvSpPr>
            <a:spLocks noChangeArrowheads="1"/>
          </p:cNvSpPr>
          <p:nvPr/>
        </p:nvSpPr>
        <p:spPr bwMode="auto">
          <a:xfrm>
            <a:off x="5562600" y="1524000"/>
            <a:ext cx="2010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(b) A </a:t>
            </a:r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Monopolist’s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39" name="Rectangle 39"/>
          <p:cNvSpPr>
            <a:spLocks noChangeArrowheads="1"/>
          </p:cNvSpPr>
          <p:nvPr/>
        </p:nvSpPr>
        <p:spPr bwMode="auto">
          <a:xfrm>
            <a:off x="6848475" y="20574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>
                <a:solidFill>
                  <a:srgbClr val="000000"/>
                </a:solidFill>
              </a:rPr>
              <a:t>’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88840" name="Rectangle 40"/>
          <p:cNvSpPr>
            <a:spLocks noChangeArrowheads="1"/>
          </p:cNvSpPr>
          <p:nvPr/>
        </p:nvSpPr>
        <p:spPr bwMode="auto">
          <a:xfrm>
            <a:off x="5791200" y="1905000"/>
            <a:ext cx="16751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Demand </a:t>
            </a:r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Curve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1" name="Rectangle 41"/>
          <p:cNvSpPr>
            <a:spLocks noChangeArrowheads="1"/>
          </p:cNvSpPr>
          <p:nvPr/>
        </p:nvSpPr>
        <p:spPr bwMode="auto">
          <a:xfrm>
            <a:off x="304800" y="5162550"/>
            <a:ext cx="3007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200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2" name="Rectangle 42"/>
          <p:cNvSpPr>
            <a:spLocks noChangeArrowheads="1"/>
          </p:cNvSpPr>
          <p:nvPr/>
        </p:nvSpPr>
        <p:spPr bwMode="auto">
          <a:xfrm>
            <a:off x="0" y="2133600"/>
            <a:ext cx="681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Price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3" name="Rectangle 43"/>
          <p:cNvSpPr>
            <a:spLocks noChangeArrowheads="1"/>
          </p:cNvSpPr>
          <p:nvPr/>
        </p:nvSpPr>
        <p:spPr bwMode="auto">
          <a:xfrm>
            <a:off x="7391400" y="5410200"/>
            <a:ext cx="12727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Quantity of Output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4" name="Rectangle 44"/>
          <p:cNvSpPr>
            <a:spLocks noChangeArrowheads="1"/>
          </p:cNvSpPr>
          <p:nvPr/>
        </p:nvSpPr>
        <p:spPr bwMode="auto">
          <a:xfrm>
            <a:off x="4940300" y="51625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u="none">
                <a:solidFill>
                  <a:srgbClr val="000000"/>
                </a:solidFill>
              </a:rPr>
              <a:t>0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88845" name="Rectangle 45"/>
          <p:cNvSpPr>
            <a:spLocks noChangeArrowheads="1"/>
          </p:cNvSpPr>
          <p:nvPr/>
        </p:nvSpPr>
        <p:spPr bwMode="auto">
          <a:xfrm>
            <a:off x="4495800" y="1981200"/>
            <a:ext cx="681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Price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83188" y="2900363"/>
            <a:ext cx="3074987" cy="1852612"/>
            <a:chOff x="3265" y="1827"/>
            <a:chExt cx="1937" cy="1167"/>
          </a:xfrm>
        </p:grpSpPr>
        <p:sp>
          <p:nvSpPr>
            <p:cNvPr id="588847" name="Line 47"/>
            <p:cNvSpPr>
              <a:spLocks noChangeShapeType="1"/>
            </p:cNvSpPr>
            <p:nvPr/>
          </p:nvSpPr>
          <p:spPr bwMode="auto">
            <a:xfrm>
              <a:off x="3265" y="1827"/>
              <a:ext cx="1518" cy="1117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8848" name="Rectangle 48"/>
            <p:cNvSpPr>
              <a:spLocks noChangeArrowheads="1"/>
            </p:cNvSpPr>
            <p:nvPr/>
          </p:nvSpPr>
          <p:spPr bwMode="auto">
            <a:xfrm>
              <a:off x="4841" y="2879"/>
              <a:ext cx="3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u="none">
                  <a:solidFill>
                    <a:srgbClr val="000000"/>
                  </a:solidFill>
                </a:rPr>
                <a:t>Demand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sp>
        <p:nvSpPr>
          <p:cNvPr id="588849" name="Text Box 49"/>
          <p:cNvSpPr txBox="1">
            <a:spLocks noChangeArrowheads="1"/>
          </p:cNvSpPr>
          <p:nvPr/>
        </p:nvSpPr>
        <p:spPr bwMode="auto">
          <a:xfrm>
            <a:off x="0" y="5780782"/>
            <a:ext cx="88058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Since a monopoly is the sole producer in its market, it faces the market demand curve.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Monopoly’s Revenue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Total Revenue</a:t>
            </a:r>
          </a:p>
          <a:p>
            <a:pPr lvl="1"/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TR</a:t>
            </a:r>
          </a:p>
          <a:p>
            <a:r>
              <a:rPr lang="en-US"/>
              <a:t>Average Revenue</a:t>
            </a:r>
          </a:p>
          <a:p>
            <a:pPr lvl="1"/>
            <a:r>
              <a:rPr lang="en-US" i="1"/>
              <a:t>TR</a:t>
            </a:r>
            <a:r>
              <a:rPr lang="en-US"/>
              <a:t>/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AR</a:t>
            </a:r>
            <a:r>
              <a:rPr lang="en-US"/>
              <a:t> = </a:t>
            </a:r>
            <a:r>
              <a:rPr lang="en-US" i="1"/>
              <a:t>P</a:t>
            </a:r>
          </a:p>
          <a:p>
            <a:r>
              <a:rPr lang="en-US"/>
              <a:t>Marginal Revenue</a:t>
            </a:r>
          </a:p>
          <a:p>
            <a:pPr lvl="1"/>
            <a:r>
              <a:rPr lang="en-US"/>
              <a:t>∆</a:t>
            </a:r>
            <a:r>
              <a:rPr lang="en-US" i="1"/>
              <a:t>TR</a:t>
            </a:r>
            <a:r>
              <a:rPr lang="en-US"/>
              <a:t>/∆ 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MR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7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45500" cy="11430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Monopoly’s Total, Average, and Marginal Revenue</a:t>
            </a:r>
            <a:endParaRPr lang="en-US" dirty="0"/>
          </a:p>
        </p:txBody>
      </p:sp>
      <p:pic>
        <p:nvPicPr>
          <p:cNvPr id="6297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026275" cy="509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Ribbon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13809</TotalTime>
  <Words>846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Ribbons</vt:lpstr>
      <vt:lpstr>Topic 9: Monopoly   </vt:lpstr>
      <vt:lpstr>Monopoly</vt:lpstr>
      <vt:lpstr>WHY MONOPOLIES ARISE</vt:lpstr>
      <vt:lpstr>Slide 4</vt:lpstr>
      <vt:lpstr>Economies of Scale as a Cause of Monopoly</vt:lpstr>
      <vt:lpstr>Monopoly versus Perfect Competition </vt:lpstr>
      <vt:lpstr>Demand Curves for Competitive and Monopoly Firms</vt:lpstr>
      <vt:lpstr>A Monopoly’s Revenue</vt:lpstr>
      <vt:lpstr>A Monopoly’s Total, Average, and Marginal Revenue</vt:lpstr>
      <vt:lpstr>A Monopoly’s Revenue</vt:lpstr>
      <vt:lpstr>A Monopoly’s Revenue</vt:lpstr>
      <vt:lpstr>Slide 12</vt:lpstr>
      <vt:lpstr>Profit Maximization</vt:lpstr>
      <vt:lpstr>Figure 4 Profit Maximization for a Monopoly</vt:lpstr>
      <vt:lpstr>Profit Maximization </vt:lpstr>
      <vt:lpstr>A Monopoly’s Profit</vt:lpstr>
      <vt:lpstr>Slide 17</vt:lpstr>
      <vt:lpstr>A Monopolist’s Profit</vt:lpstr>
      <vt:lpstr>THE WELFARE COST OF MONOPOLY</vt:lpstr>
      <vt:lpstr>PUBLIC POLICY TOWARD MONOPOLIES</vt:lpstr>
      <vt:lpstr>PRICE DISCRIMINATION</vt:lpstr>
    </vt:vector>
  </TitlesOfParts>
  <Company>UMBC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Efficiency of Financial Markets</dc:title>
  <dc:creator>Bonnie Erin Wilson</dc:creator>
  <cp:lastModifiedBy>referee</cp:lastModifiedBy>
  <cp:revision>217</cp:revision>
  <dcterms:created xsi:type="dcterms:W3CDTF">2001-09-08T18:46:48Z</dcterms:created>
  <dcterms:modified xsi:type="dcterms:W3CDTF">2016-02-18T04:12:13Z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