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398" r:id="rId2"/>
    <p:sldId id="256" r:id="rId3"/>
    <p:sldId id="378" r:id="rId4"/>
    <p:sldId id="379" r:id="rId5"/>
    <p:sldId id="380" r:id="rId6"/>
    <p:sldId id="383" r:id="rId7"/>
    <p:sldId id="384" r:id="rId8"/>
    <p:sldId id="381" r:id="rId9"/>
    <p:sldId id="385" r:id="rId10"/>
    <p:sldId id="386" r:id="rId11"/>
    <p:sldId id="387" r:id="rId12"/>
    <p:sldId id="388" r:id="rId13"/>
    <p:sldId id="389" r:id="rId14"/>
    <p:sldId id="397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3" autoAdjust="0"/>
    <p:restoredTop sz="94565" autoAdjust="0"/>
  </p:normalViewPr>
  <p:slideViewPr>
    <p:cSldViewPr snapToGrid="0">
      <p:cViewPr varScale="1">
        <p:scale>
          <a:sx n="87" d="100"/>
          <a:sy n="87" d="100"/>
        </p:scale>
        <p:origin x="-728" y="-104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C683E5-A4FE-7A4B-8D00-F37FFE868F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4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31960EDF-4EBD-6D4B-AD8A-AFB0261CEA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93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2FC62A1-711F-6A4F-9B19-A7052437C93D}" type="slidenum">
              <a:rPr lang="en-US" sz="1300">
                <a:latin typeface="Times New Roman" charset="0"/>
              </a:rPr>
              <a:pPr/>
              <a:t>1</a:t>
            </a:fld>
            <a:endParaRPr lang="en-US" sz="1300">
              <a:latin typeface="Times New Roman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AF151BB-D228-D845-99E3-333385263587}" type="slidenum">
              <a:rPr lang="en-US" sz="1300">
                <a:latin typeface="Times New Roman" charset="0"/>
              </a:rPr>
              <a:pPr/>
              <a:t>10</a:t>
            </a:fld>
            <a:endParaRPr lang="en-US" sz="1300">
              <a:latin typeface="Times New Roman" charset="0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BDCE9BB-8D06-F642-BE86-91D2B7BD5C7D}" type="slidenum">
              <a:rPr lang="en-US" sz="1300">
                <a:latin typeface="Times New Roman" charset="0"/>
              </a:rPr>
              <a:pPr/>
              <a:t>11</a:t>
            </a:fld>
            <a:endParaRPr lang="en-US" sz="1300">
              <a:latin typeface="Times New Roman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323E791-3D0B-984F-9148-EEAD32AFEDD3}" type="slidenum">
              <a:rPr lang="en-US" sz="1300">
                <a:latin typeface="Times New Roman" charset="0"/>
              </a:rPr>
              <a:pPr/>
              <a:t>12</a:t>
            </a:fld>
            <a:endParaRPr lang="en-US" sz="1300">
              <a:latin typeface="Times New Roman" charset="0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E39CCB5-C89F-5941-8741-5F1096824E81}" type="slidenum">
              <a:rPr lang="en-US" sz="1300">
                <a:latin typeface="Times New Roman" charset="0"/>
              </a:rPr>
              <a:pPr/>
              <a:t>13</a:t>
            </a:fld>
            <a:endParaRPr lang="en-US" sz="1300">
              <a:latin typeface="Times New Roman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D7360B-0992-D64E-9B57-469B085743A6}" type="slidenum">
              <a:rPr lang="en-US" sz="1300">
                <a:latin typeface="Times New Roman" charset="0"/>
              </a:rPr>
              <a:pPr/>
              <a:t>14</a:t>
            </a:fld>
            <a:endParaRPr lang="en-US" sz="1300">
              <a:latin typeface="Times New Roman" charset="0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0730F70-8180-9242-8446-33D3D258C4EC}" type="slidenum">
              <a:rPr lang="en-US" sz="1300">
                <a:latin typeface="Times New Roman" charset="0"/>
              </a:rPr>
              <a:pPr/>
              <a:t>2</a:t>
            </a:fld>
            <a:endParaRPr lang="en-US" sz="1300">
              <a:latin typeface="Times New Roman" charset="0"/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3DA7F5E-4F34-3347-B197-3F5649635190}" type="slidenum">
              <a:rPr lang="en-US" sz="1300">
                <a:latin typeface="Times New Roman" charset="0"/>
              </a:rPr>
              <a:pPr/>
              <a:t>3</a:t>
            </a:fld>
            <a:endParaRPr lang="en-US" sz="1300">
              <a:latin typeface="Times New Roman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5A1FD1B-33AA-0F43-B8DE-D21353C16FD3}" type="slidenum">
              <a:rPr lang="en-US" sz="1300">
                <a:latin typeface="Times New Roman" charset="0"/>
              </a:rPr>
              <a:pPr/>
              <a:t>4</a:t>
            </a:fld>
            <a:endParaRPr lang="en-US" sz="1300">
              <a:latin typeface="Times New Roman" charset="0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E08692F-E83E-9D45-8CE2-854881B326F3}" type="slidenum">
              <a:rPr lang="en-US" sz="1300">
                <a:latin typeface="Times New Roman" charset="0"/>
              </a:rPr>
              <a:pPr/>
              <a:t>5</a:t>
            </a:fld>
            <a:endParaRPr lang="en-US" sz="1300">
              <a:latin typeface="Times New Roman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47C38AA-FD79-6D40-949D-CC222F934E52}" type="slidenum">
              <a:rPr lang="en-US" sz="1300">
                <a:latin typeface="Times New Roman" charset="0"/>
              </a:rPr>
              <a:pPr/>
              <a:t>6</a:t>
            </a:fld>
            <a:endParaRPr lang="en-US" sz="1300">
              <a:latin typeface="Times New Roman" charset="0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AF57D76-77A6-904D-9A40-4CAEF28FD685}" type="slidenum">
              <a:rPr lang="en-US" sz="1300">
                <a:latin typeface="Times New Roman" charset="0"/>
              </a:rPr>
              <a:pPr/>
              <a:t>7</a:t>
            </a:fld>
            <a:endParaRPr lang="en-US" sz="1300">
              <a:latin typeface="Times New Roman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698AE89-7EA7-8148-909C-2C5D7C7578FF}" type="slidenum">
              <a:rPr lang="en-US" sz="1300">
                <a:latin typeface="Times New Roman" charset="0"/>
              </a:rPr>
              <a:pPr/>
              <a:t>8</a:t>
            </a:fld>
            <a:endParaRPr lang="en-US" sz="1300">
              <a:latin typeface="Times New Roman" charset="0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E2C66B0-20C0-FF44-9242-35E9DB85419C}" type="slidenum">
              <a:rPr lang="en-US" sz="1300">
                <a:latin typeface="Times New Roman" charset="0"/>
              </a:rPr>
              <a:pPr/>
              <a:t>9</a:t>
            </a:fld>
            <a:endParaRPr lang="en-US" sz="1300">
              <a:latin typeface="Times New Roman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hyperlink" Target="http://www.db-book.com/" TargetMode="External"/><Relationship Id="rId5" Type="http://schemas.openxmlformats.org/officeDocument/2006/relationships/image" Target="../media/image2.jpe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11825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CC3300"/>
                </a:solidFill>
              </a:rPr>
              <a:t>Database System Concepts, 6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</a:t>
            </a:r>
            <a:r>
              <a:rPr 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5718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3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317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2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5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80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352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53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4478338" y="6613525"/>
            <a:ext cx="4524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b.</a:t>
            </a:r>
            <a:fld id="{25E47FA0-D665-E948-AEDB-D98C4BA5E932}" type="slidenum">
              <a:rPr lang="en-US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0099"/>
              </a:solidFill>
            </a:endParaRPr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0099"/>
                </a:solidFill>
                <a:latin typeface="Helvetica" pitchFamily="34" charset="0"/>
                <a:ea typeface="+mn-ea"/>
              </a:rPr>
              <a:t>Database System Concepts - 6</a:t>
            </a:r>
            <a:r>
              <a:rPr lang="en-US" sz="1000" b="1" baseline="30000">
                <a:solidFill>
                  <a:srgbClr val="000099"/>
                </a:solidFill>
                <a:latin typeface="Helvetica" pitchFamily="34" charset="0"/>
                <a:ea typeface="+mn-ea"/>
              </a:rPr>
              <a:t>th</a:t>
            </a:r>
            <a:r>
              <a:rPr lang="en-US" sz="1000" b="1">
                <a:solidFill>
                  <a:srgbClr val="000099"/>
                </a:solidFill>
                <a:latin typeface="Helvetica" pitchFamily="34" charset="0"/>
                <a:ea typeface="+mn-ea"/>
              </a:rPr>
              <a:t> Edition</a:t>
            </a:r>
          </a:p>
        </p:txBody>
      </p:sp>
      <p:sp>
        <p:nvSpPr>
          <p:cNvPr id="26624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pitchFamily="34" charset="0"/>
              <a:ea typeface="+mn-ea"/>
            </a:endParaRPr>
          </a:p>
        </p:txBody>
      </p:sp>
      <p:pic>
        <p:nvPicPr>
          <p:cNvPr id="3080" name="Picture 9" descr="Cover-6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0"/>
        <a:buChar char="n"/>
        <a:defRPr kumimoji="1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0"/>
        <a:buChar char="l"/>
        <a:defRPr kumimoji="1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charset="0"/>
        <a:buChar char="4"/>
        <a:defRPr kumimoji="1">
          <a:solidFill>
            <a:schemeClr val="tx1"/>
          </a:solidFill>
          <a:latin typeface="+mn-lt"/>
          <a:ea typeface="ＭＳ Ｐゴシック" charset="0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charset="0"/>
        <a:buChar char="–"/>
        <a:defRPr kumimoji="1">
          <a:solidFill>
            <a:schemeClr val="tx1"/>
          </a:solidFill>
          <a:latin typeface="+mn-lt"/>
          <a:ea typeface="ＭＳ Ｐゴシック" charset="0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0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rPr>
              <a:t>Appendix B: Advanced Relational Database Design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rPr>
              <a:t>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91500" cy="5133975"/>
          </a:xfrm>
        </p:spPr>
        <p:txBody>
          <a:bodyPr/>
          <a:lstStyle/>
          <a:p>
            <a:r>
              <a:rPr lang="en-US">
                <a:latin typeface="Helvetica" charset="0"/>
              </a:rPr>
              <a:t>Consider </a:t>
            </a:r>
            <a:r>
              <a:rPr lang="en-US" i="1">
                <a:latin typeface="Helvetica" charset="0"/>
              </a:rPr>
              <a:t>Loan-info-schema</a:t>
            </a:r>
            <a:r>
              <a:rPr lang="en-US">
                <a:latin typeface="Helvetica" charset="0"/>
              </a:rPr>
              <a:t> = (</a:t>
            </a:r>
            <a:r>
              <a:rPr lang="en-US" i="1">
                <a:latin typeface="Helvetica" charset="0"/>
              </a:rPr>
              <a:t>branch-name, customer-name, loan-number, amount</a:t>
            </a:r>
            <a:r>
              <a:rPr lang="en-US">
                <a:latin typeface="Helvetica" charset="0"/>
              </a:rPr>
              <a:t>).</a:t>
            </a:r>
          </a:p>
          <a:p>
            <a:r>
              <a:rPr lang="en-US">
                <a:latin typeface="Helvetica" charset="0"/>
              </a:rPr>
              <a:t>Each loan has one or more customers, is in one or more branches and has a loan amount; these relationships are independent, hence we have the join dependency</a:t>
            </a:r>
          </a:p>
          <a:p>
            <a:r>
              <a:rPr lang="en-US">
                <a:latin typeface="Helvetica" charset="0"/>
              </a:rPr>
              <a:t>*(=(</a:t>
            </a:r>
            <a:r>
              <a:rPr lang="en-US" i="1">
                <a:latin typeface="Helvetica" charset="0"/>
              </a:rPr>
              <a:t>loan-number, branch-name</a:t>
            </a:r>
            <a:r>
              <a:rPr lang="en-US">
                <a:latin typeface="Helvetica" charset="0"/>
              </a:rPr>
              <a:t>), (</a:t>
            </a:r>
            <a:r>
              <a:rPr lang="en-US" i="1">
                <a:latin typeface="Helvetica" charset="0"/>
              </a:rPr>
              <a:t>loan-number, customer-name</a:t>
            </a:r>
            <a:r>
              <a:rPr lang="en-US">
                <a:latin typeface="Helvetica" charset="0"/>
              </a:rPr>
              <a:t>), (</a:t>
            </a:r>
            <a:r>
              <a:rPr lang="en-US" i="1">
                <a:latin typeface="Helvetica" charset="0"/>
              </a:rPr>
              <a:t>loan-number, amount</a:t>
            </a:r>
            <a:r>
              <a:rPr lang="en-US">
                <a:latin typeface="Helvetica" charset="0"/>
              </a:rPr>
              <a:t>))</a:t>
            </a:r>
          </a:p>
          <a:p>
            <a:r>
              <a:rPr lang="en-US" i="1">
                <a:latin typeface="Helvetica" charset="0"/>
              </a:rPr>
              <a:t>Loan-info-schema</a:t>
            </a:r>
            <a:r>
              <a:rPr lang="en-US">
                <a:latin typeface="Helvetica" charset="0"/>
              </a:rPr>
              <a:t> is not in PJNF with respect to the set of dependencies containing the above join dependency. To put </a:t>
            </a:r>
            <a:r>
              <a:rPr lang="en-US" i="1">
                <a:latin typeface="Helvetica" charset="0"/>
              </a:rPr>
              <a:t>Loan-info-schema</a:t>
            </a:r>
            <a:r>
              <a:rPr lang="en-US">
                <a:latin typeface="Helvetica" charset="0"/>
              </a:rPr>
              <a:t> into PJNF, we must decompose it into the three schemas specified by the join dependency:</a:t>
            </a:r>
          </a:p>
          <a:p>
            <a:pPr lvl="1"/>
            <a:r>
              <a:rPr lang="en-US">
                <a:latin typeface="Helvetica" charset="0"/>
              </a:rPr>
              <a:t>(</a:t>
            </a:r>
            <a:r>
              <a:rPr lang="en-US" i="1">
                <a:latin typeface="Helvetica" charset="0"/>
              </a:rPr>
              <a:t>loan-number, branch-name</a:t>
            </a:r>
            <a:r>
              <a:rPr lang="en-US">
                <a:latin typeface="Helvetica" charset="0"/>
              </a:rPr>
              <a:t>)</a:t>
            </a:r>
          </a:p>
          <a:p>
            <a:pPr lvl="1"/>
            <a:r>
              <a:rPr lang="en-US">
                <a:latin typeface="Helvetica" charset="0"/>
              </a:rPr>
              <a:t>(</a:t>
            </a:r>
            <a:r>
              <a:rPr lang="en-US" i="1">
                <a:latin typeface="Helvetica" charset="0"/>
              </a:rPr>
              <a:t>loan-number, customer-name</a:t>
            </a:r>
            <a:r>
              <a:rPr lang="en-US">
                <a:latin typeface="Helvetica" charset="0"/>
              </a:rPr>
              <a:t>)</a:t>
            </a:r>
          </a:p>
          <a:p>
            <a:pPr lvl="1"/>
            <a:r>
              <a:rPr lang="en-US">
                <a:latin typeface="Helvetica" charset="0"/>
              </a:rPr>
              <a:t>(</a:t>
            </a:r>
            <a:r>
              <a:rPr lang="en-US" i="1">
                <a:latin typeface="Helvetica" charset="0"/>
              </a:rPr>
              <a:t>loan-number, amount</a:t>
            </a:r>
            <a:r>
              <a:rPr lang="en-US">
                <a:latin typeface="Helvetica" charset="0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rPr>
              <a:t>Domain-Key Normal Form (DKNY)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24762" cy="4395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Helvetica" charset="0"/>
              </a:rPr>
              <a:t>Domain declaration</a:t>
            </a:r>
            <a:r>
              <a:rPr lang="en-US">
                <a:latin typeface="Helvetica" charset="0"/>
              </a:rPr>
              <a:t>. Let A be an attribute, and let </a:t>
            </a:r>
            <a:r>
              <a:rPr lang="en-US" b="1">
                <a:latin typeface="Helvetica" charset="0"/>
              </a:rPr>
              <a:t>dom</a:t>
            </a:r>
            <a:r>
              <a:rPr lang="en-US">
                <a:latin typeface="Helvetica" charset="0"/>
              </a:rPr>
              <a:t> be a set of values. The domain declaration </a:t>
            </a:r>
            <a:r>
              <a:rPr lang="en-US" i="1">
                <a:latin typeface="Helvetica" charset="0"/>
              </a:rPr>
              <a:t>A</a:t>
            </a:r>
            <a:r>
              <a:rPr lang="en-US">
                <a:latin typeface="Helvetica" charset="0"/>
              </a:rPr>
              <a:t> </a:t>
            </a:r>
            <a:r>
              <a:rPr lang="en-US">
                <a:latin typeface="Helvetica" charset="0"/>
                <a:sym typeface="Symbol" charset="0"/>
              </a:rPr>
              <a:t></a:t>
            </a:r>
            <a:r>
              <a:rPr lang="en-US">
                <a:latin typeface="Helvetica" charset="0"/>
              </a:rPr>
              <a:t> </a:t>
            </a:r>
            <a:r>
              <a:rPr lang="en-US" b="1">
                <a:latin typeface="Helvetica" charset="0"/>
              </a:rPr>
              <a:t>dom</a:t>
            </a:r>
            <a:r>
              <a:rPr lang="en-US">
                <a:latin typeface="Helvetica" charset="0"/>
              </a:rPr>
              <a:t> requires that the </a:t>
            </a:r>
            <a:r>
              <a:rPr lang="en-US" i="1">
                <a:latin typeface="Helvetica" charset="0"/>
              </a:rPr>
              <a:t>A</a:t>
            </a:r>
            <a:r>
              <a:rPr lang="en-US">
                <a:latin typeface="Helvetica" charset="0"/>
              </a:rPr>
              <a:t> value of all tuples be values in </a:t>
            </a:r>
            <a:r>
              <a:rPr lang="en-US" b="1">
                <a:latin typeface="Helvetica" charset="0"/>
              </a:rPr>
              <a:t>dom</a:t>
            </a:r>
            <a:r>
              <a:rPr lang="en-US">
                <a:latin typeface="Helvetica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Helvetica" charset="0"/>
              </a:rPr>
              <a:t>Key declaration</a:t>
            </a:r>
            <a:r>
              <a:rPr lang="en-US">
                <a:latin typeface="Helvetica" charset="0"/>
              </a:rPr>
              <a:t>. Let 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 be a relation schema with </a:t>
            </a:r>
            <a:r>
              <a:rPr lang="en-US" i="1">
                <a:latin typeface="Helvetica" charset="0"/>
              </a:rPr>
              <a:t>K</a:t>
            </a:r>
            <a:r>
              <a:rPr lang="en-US">
                <a:latin typeface="Helvetica" charset="0"/>
              </a:rPr>
              <a:t> </a:t>
            </a:r>
            <a:r>
              <a:rPr lang="en-US">
                <a:latin typeface="Helvetica" charset="0"/>
                <a:sym typeface="Symbol" charset="0"/>
              </a:rPr>
              <a:t></a:t>
            </a:r>
            <a:r>
              <a:rPr lang="en-US">
                <a:latin typeface="Helvetica" charset="0"/>
              </a:rPr>
              <a:t> 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. The key declaration </a:t>
            </a:r>
            <a:r>
              <a:rPr lang="en-US" b="1">
                <a:latin typeface="Helvetica" charset="0"/>
              </a:rPr>
              <a:t>key</a:t>
            </a:r>
            <a:r>
              <a:rPr lang="en-US">
                <a:latin typeface="Helvetica" charset="0"/>
              </a:rPr>
              <a:t> (</a:t>
            </a:r>
            <a:r>
              <a:rPr lang="en-US" i="1">
                <a:latin typeface="Helvetica" charset="0"/>
              </a:rPr>
              <a:t>K</a:t>
            </a:r>
            <a:r>
              <a:rPr lang="en-US">
                <a:latin typeface="Helvetica" charset="0"/>
              </a:rPr>
              <a:t>) requires that </a:t>
            </a:r>
            <a:r>
              <a:rPr lang="en-US" i="1">
                <a:latin typeface="Helvetica" charset="0"/>
              </a:rPr>
              <a:t>K</a:t>
            </a:r>
            <a:r>
              <a:rPr lang="en-US">
                <a:latin typeface="Helvetica" charset="0"/>
              </a:rPr>
              <a:t> be a superkey for schema 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 (</a:t>
            </a:r>
            <a:r>
              <a:rPr lang="en-US" i="1">
                <a:latin typeface="Helvetica" charset="0"/>
              </a:rPr>
              <a:t>K</a:t>
            </a:r>
            <a:r>
              <a:rPr lang="en-US">
                <a:latin typeface="Helvetica" charset="0"/>
              </a:rPr>
              <a:t> </a:t>
            </a:r>
            <a:r>
              <a:rPr lang="en-US">
                <a:latin typeface="Helvetica" charset="0"/>
                <a:sym typeface="Symbol" charset="0"/>
              </a:rPr>
              <a:t></a:t>
            </a:r>
            <a:r>
              <a:rPr lang="en-US" i="1">
                <a:latin typeface="Helvetica" charset="0"/>
              </a:rPr>
              <a:t> R</a:t>
            </a:r>
            <a:r>
              <a:rPr lang="en-US">
                <a:latin typeface="Helvetica" charset="0"/>
              </a:rPr>
              <a:t>).  All key declarations are functional dependencies but not all functional dependencies are key declarations.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Helvetica" charset="0"/>
              </a:rPr>
              <a:t>General constraint</a:t>
            </a:r>
            <a:r>
              <a:rPr lang="en-US">
                <a:latin typeface="Helvetica" charset="0"/>
              </a:rPr>
              <a:t>. A general constraint is a predicate on the set of all relations on a given schema.</a:t>
            </a: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</a:rPr>
              <a:t>Let </a:t>
            </a:r>
            <a:r>
              <a:rPr lang="en-US" b="1">
                <a:latin typeface="Helvetica" charset="0"/>
              </a:rPr>
              <a:t>D</a:t>
            </a:r>
            <a:r>
              <a:rPr lang="en-US">
                <a:latin typeface="Helvetica" charset="0"/>
              </a:rPr>
              <a:t> be a set of domain constraints and let </a:t>
            </a:r>
            <a:r>
              <a:rPr lang="en-US" b="1">
                <a:latin typeface="Helvetica" charset="0"/>
              </a:rPr>
              <a:t>K</a:t>
            </a:r>
            <a:r>
              <a:rPr lang="en-US">
                <a:latin typeface="Helvetica" charset="0"/>
              </a:rPr>
              <a:t> be a set of key constraints for a relation schema 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. Let </a:t>
            </a:r>
            <a:r>
              <a:rPr lang="en-US" b="1">
                <a:latin typeface="Helvetica" charset="0"/>
              </a:rPr>
              <a:t>G</a:t>
            </a:r>
            <a:r>
              <a:rPr lang="en-US">
                <a:latin typeface="Helvetica" charset="0"/>
              </a:rPr>
              <a:t> denote the general constraints for 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. Schema 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 is in DKNF if </a:t>
            </a:r>
            <a:r>
              <a:rPr lang="en-US" b="1">
                <a:latin typeface="Helvetica" charset="0"/>
              </a:rPr>
              <a:t>D </a:t>
            </a:r>
            <a:r>
              <a:rPr lang="en-US" b="1">
                <a:latin typeface="Helvetica" charset="0"/>
                <a:sym typeface="Symbol" charset="0"/>
              </a:rPr>
              <a:t> </a:t>
            </a:r>
            <a:r>
              <a:rPr lang="en-US" b="1">
                <a:latin typeface="Helvetica" charset="0"/>
              </a:rPr>
              <a:t>K</a:t>
            </a:r>
            <a:r>
              <a:rPr lang="en-US">
                <a:latin typeface="Helvetica" charset="0"/>
              </a:rPr>
              <a:t> logically imply </a:t>
            </a:r>
            <a:r>
              <a:rPr lang="en-US" b="1">
                <a:latin typeface="Helvetica" charset="0"/>
              </a:rPr>
              <a:t>G</a:t>
            </a:r>
            <a:r>
              <a:rPr lang="en-US">
                <a:latin typeface="Helvetica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rPr>
              <a:t>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75537" cy="4243387"/>
          </a:xfrm>
        </p:spPr>
        <p:txBody>
          <a:bodyPr/>
          <a:lstStyle/>
          <a:p>
            <a:r>
              <a:rPr lang="en-US">
                <a:latin typeface="Helvetica" charset="0"/>
              </a:rPr>
              <a:t>Accounts whose </a:t>
            </a:r>
            <a:r>
              <a:rPr lang="en-US" i="1">
                <a:latin typeface="Helvetica" charset="0"/>
              </a:rPr>
              <a:t>account-number</a:t>
            </a:r>
            <a:r>
              <a:rPr lang="en-US">
                <a:latin typeface="Helvetica" charset="0"/>
              </a:rPr>
              <a:t> begins with the digit 9 are special high-interest accounts with a minimum balance of 2500.</a:t>
            </a:r>
          </a:p>
          <a:p>
            <a:r>
              <a:rPr lang="en-US">
                <a:latin typeface="Helvetica" charset="0"/>
              </a:rPr>
              <a:t>General constraint: ``If the first digit of </a:t>
            </a:r>
            <a:r>
              <a:rPr lang="en-US" i="1">
                <a:latin typeface="Helvetica" charset="0"/>
              </a:rPr>
              <a:t>t </a:t>
            </a:r>
            <a:r>
              <a:rPr lang="en-US">
                <a:latin typeface="Helvetica" charset="0"/>
              </a:rPr>
              <a:t>[</a:t>
            </a:r>
            <a:r>
              <a:rPr lang="en-US" i="1">
                <a:latin typeface="Helvetica" charset="0"/>
              </a:rPr>
              <a:t>account-number</a:t>
            </a:r>
            <a:r>
              <a:rPr lang="en-US">
                <a:latin typeface="Helvetica" charset="0"/>
              </a:rPr>
              <a:t>] is 9, then </a:t>
            </a:r>
            <a:r>
              <a:rPr lang="en-US" i="1">
                <a:latin typeface="Helvetica" charset="0"/>
              </a:rPr>
              <a:t>t </a:t>
            </a:r>
            <a:r>
              <a:rPr lang="en-US">
                <a:latin typeface="Helvetica" charset="0"/>
              </a:rPr>
              <a:t>[</a:t>
            </a:r>
            <a:r>
              <a:rPr lang="en-US" i="1">
                <a:latin typeface="Helvetica" charset="0"/>
              </a:rPr>
              <a:t>balance</a:t>
            </a:r>
            <a:r>
              <a:rPr lang="en-US">
                <a:latin typeface="Helvetica" charset="0"/>
              </a:rPr>
              <a:t>] </a:t>
            </a:r>
            <a:r>
              <a:rPr lang="en-US">
                <a:latin typeface="Helvetica" charset="0"/>
                <a:sym typeface="Symbol" charset="0"/>
              </a:rPr>
              <a:t> </a:t>
            </a:r>
            <a:r>
              <a:rPr lang="en-US">
                <a:latin typeface="Helvetica" charset="0"/>
              </a:rPr>
              <a:t>2500.''</a:t>
            </a:r>
          </a:p>
          <a:p>
            <a:r>
              <a:rPr lang="en-US">
                <a:latin typeface="Helvetica" charset="0"/>
              </a:rPr>
              <a:t>DKNF design:</a:t>
            </a:r>
          </a:p>
          <a:p>
            <a:pPr lvl="1">
              <a:buFont typeface="Monotype Sorts" charset="0"/>
              <a:buNone/>
            </a:pPr>
            <a:r>
              <a:rPr lang="en-US" i="1">
                <a:latin typeface="Helvetica" charset="0"/>
              </a:rPr>
              <a:t>	Regular-acct-schema</a:t>
            </a:r>
            <a:r>
              <a:rPr lang="en-US">
                <a:latin typeface="Helvetica" charset="0"/>
              </a:rPr>
              <a:t> = (</a:t>
            </a:r>
            <a:r>
              <a:rPr lang="en-US" i="1">
                <a:latin typeface="Helvetica" charset="0"/>
              </a:rPr>
              <a:t>branch-name, account-number, balance</a:t>
            </a:r>
            <a:r>
              <a:rPr lang="en-US">
                <a:latin typeface="Helvetica" charset="0"/>
              </a:rPr>
              <a:t>)</a:t>
            </a:r>
          </a:p>
          <a:p>
            <a:pPr lvl="1">
              <a:buFont typeface="Monotype Sorts" charset="0"/>
              <a:buNone/>
            </a:pPr>
            <a:r>
              <a:rPr lang="en-US" i="1">
                <a:latin typeface="Helvetica" charset="0"/>
              </a:rPr>
              <a:t>	Special-acct-schema</a:t>
            </a:r>
            <a:r>
              <a:rPr lang="en-US">
                <a:latin typeface="Helvetica" charset="0"/>
              </a:rPr>
              <a:t> = (</a:t>
            </a:r>
            <a:r>
              <a:rPr lang="en-US" i="1">
                <a:latin typeface="Helvetica" charset="0"/>
              </a:rPr>
              <a:t>branch-name, account-number, balance</a:t>
            </a:r>
            <a:r>
              <a:rPr lang="en-US">
                <a:latin typeface="Helvetica" charset="0"/>
              </a:rPr>
              <a:t>)</a:t>
            </a:r>
          </a:p>
          <a:p>
            <a:r>
              <a:rPr lang="en-US">
                <a:latin typeface="Helvetica" charset="0"/>
              </a:rPr>
              <a:t>Domain constraints for {</a:t>
            </a:r>
            <a:r>
              <a:rPr lang="en-US" i="1">
                <a:latin typeface="Helvetica" charset="0"/>
              </a:rPr>
              <a:t>Special-acct-schema</a:t>
            </a:r>
            <a:r>
              <a:rPr lang="en-US">
                <a:latin typeface="Helvetica" charset="0"/>
              </a:rPr>
              <a:t>} require that for each account:</a:t>
            </a:r>
          </a:p>
          <a:p>
            <a:pPr lvl="1"/>
            <a:r>
              <a:rPr lang="en-US">
                <a:latin typeface="Helvetica" charset="0"/>
              </a:rPr>
              <a:t>The account number begins with 9.</a:t>
            </a:r>
          </a:p>
          <a:p>
            <a:pPr lvl="1"/>
            <a:r>
              <a:rPr lang="en-US">
                <a:latin typeface="Helvetica" charset="0"/>
              </a:rPr>
              <a:t>The balance is greater than 2500.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rPr>
              <a:t>DKNF rephrasing of PJNF Definition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3170237"/>
          </a:xfrm>
        </p:spPr>
        <p:txBody>
          <a:bodyPr/>
          <a:lstStyle/>
          <a:p>
            <a:r>
              <a:rPr lang="en-US">
                <a:latin typeface="Helvetica" charset="0"/>
              </a:rPr>
              <a:t>Let 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 = (</a:t>
            </a:r>
            <a:r>
              <a:rPr lang="en-US" i="1">
                <a:latin typeface="Helvetica" charset="0"/>
              </a:rPr>
              <a:t>A</a:t>
            </a:r>
            <a:r>
              <a:rPr lang="en-US" i="1" baseline="-25000">
                <a:latin typeface="Helvetica" charset="0"/>
              </a:rPr>
              <a:t>1</a:t>
            </a:r>
            <a:r>
              <a:rPr lang="en-US" i="1">
                <a:latin typeface="Helvetica" charset="0"/>
              </a:rPr>
              <a:t> , A</a:t>
            </a:r>
            <a:r>
              <a:rPr lang="en-US" i="1" baseline="-25000">
                <a:latin typeface="Helvetica" charset="0"/>
              </a:rPr>
              <a:t>2</a:t>
            </a:r>
            <a:r>
              <a:rPr lang="en-US" i="1">
                <a:latin typeface="Helvetica" charset="0"/>
              </a:rPr>
              <a:t> ,..., A</a:t>
            </a:r>
            <a:r>
              <a:rPr lang="en-US" i="1" baseline="-25000">
                <a:latin typeface="Helvetica" charset="0"/>
              </a:rPr>
              <a:t>n</a:t>
            </a:r>
            <a:r>
              <a:rPr lang="en-US">
                <a:latin typeface="Helvetica" charset="0"/>
              </a:rPr>
              <a:t>) be a relation schema. Let dom(</a:t>
            </a:r>
            <a:r>
              <a:rPr lang="en-US" i="1">
                <a:latin typeface="Helvetica" charset="0"/>
              </a:rPr>
              <a:t>A</a:t>
            </a:r>
            <a:r>
              <a:rPr lang="en-US" i="1" baseline="-25000">
                <a:latin typeface="Helvetica" charset="0"/>
              </a:rPr>
              <a:t>i</a:t>
            </a:r>
            <a:r>
              <a:rPr lang="en-US" i="1">
                <a:latin typeface="Helvetica" charset="0"/>
              </a:rPr>
              <a:t> </a:t>
            </a:r>
            <a:r>
              <a:rPr lang="en-US">
                <a:latin typeface="Helvetica" charset="0"/>
              </a:rPr>
              <a:t>) denote the domain of attribute </a:t>
            </a:r>
            <a:r>
              <a:rPr lang="en-US" i="1">
                <a:latin typeface="Helvetica" charset="0"/>
              </a:rPr>
              <a:t>A</a:t>
            </a:r>
            <a:r>
              <a:rPr lang="en-US" i="1" baseline="-25000">
                <a:latin typeface="Helvetica" charset="0"/>
              </a:rPr>
              <a:t>i</a:t>
            </a:r>
            <a:r>
              <a:rPr lang="en-US">
                <a:latin typeface="Helvetica" charset="0"/>
              </a:rPr>
              <a:t>, and let all these domains be infinite. Then all domain constraints </a:t>
            </a:r>
            <a:r>
              <a:rPr lang="en-US" b="1">
                <a:latin typeface="Helvetica" charset="0"/>
              </a:rPr>
              <a:t>D</a:t>
            </a:r>
            <a:r>
              <a:rPr lang="en-US">
                <a:latin typeface="Helvetica" charset="0"/>
              </a:rPr>
              <a:t> are of the form </a:t>
            </a:r>
            <a:r>
              <a:rPr lang="en-US" i="1">
                <a:latin typeface="Helvetica" charset="0"/>
              </a:rPr>
              <a:t>A</a:t>
            </a:r>
            <a:r>
              <a:rPr lang="en-US" i="1" baseline="-25000">
                <a:latin typeface="Helvetica" charset="0"/>
              </a:rPr>
              <a:t>i</a:t>
            </a:r>
            <a:r>
              <a:rPr lang="en-US">
                <a:latin typeface="Helvetica" charset="0"/>
              </a:rPr>
              <a:t> </a:t>
            </a:r>
            <a:r>
              <a:rPr lang="en-US">
                <a:latin typeface="Helvetica" charset="0"/>
                <a:sym typeface="Symbol" charset="0"/>
              </a:rPr>
              <a:t></a:t>
            </a:r>
            <a:r>
              <a:rPr lang="en-US" b="1">
                <a:latin typeface="Helvetica" charset="0"/>
              </a:rPr>
              <a:t> dom</a:t>
            </a:r>
            <a:r>
              <a:rPr lang="en-US">
                <a:latin typeface="Helvetica" charset="0"/>
              </a:rPr>
              <a:t> (</a:t>
            </a:r>
            <a:r>
              <a:rPr lang="en-US" i="1">
                <a:latin typeface="Helvetica" charset="0"/>
              </a:rPr>
              <a:t>A</a:t>
            </a:r>
            <a:r>
              <a:rPr lang="en-US" i="1" baseline="-25000">
                <a:latin typeface="Helvetica" charset="0"/>
              </a:rPr>
              <a:t>i</a:t>
            </a:r>
            <a:r>
              <a:rPr lang="en-US">
                <a:latin typeface="Helvetica" charset="0"/>
              </a:rPr>
              <a:t> ). </a:t>
            </a:r>
          </a:p>
          <a:p>
            <a:r>
              <a:rPr lang="en-US">
                <a:latin typeface="Helvetica" charset="0"/>
              </a:rPr>
              <a:t>Let the general constraints be a set </a:t>
            </a:r>
            <a:r>
              <a:rPr lang="en-US" b="1">
                <a:latin typeface="Helvetica" charset="0"/>
              </a:rPr>
              <a:t>G</a:t>
            </a:r>
            <a:r>
              <a:rPr lang="en-US">
                <a:latin typeface="Helvetica" charset="0"/>
              </a:rPr>
              <a:t> of functional, multivalued, or join dependencies. If </a:t>
            </a:r>
            <a:r>
              <a:rPr lang="en-US" i="1">
                <a:latin typeface="Helvetica" charset="0"/>
              </a:rPr>
              <a:t>F</a:t>
            </a:r>
            <a:r>
              <a:rPr lang="en-US">
                <a:latin typeface="Helvetica" charset="0"/>
              </a:rPr>
              <a:t> is the set of functional dependencies in </a:t>
            </a:r>
            <a:r>
              <a:rPr lang="en-US" b="1">
                <a:latin typeface="Helvetica" charset="0"/>
              </a:rPr>
              <a:t>G</a:t>
            </a:r>
            <a:r>
              <a:rPr lang="en-US">
                <a:latin typeface="Helvetica" charset="0"/>
              </a:rPr>
              <a:t>, let the set </a:t>
            </a:r>
            <a:r>
              <a:rPr lang="en-US" b="1">
                <a:latin typeface="Helvetica" charset="0"/>
              </a:rPr>
              <a:t>K</a:t>
            </a:r>
            <a:r>
              <a:rPr lang="en-US">
                <a:latin typeface="Helvetica" charset="0"/>
              </a:rPr>
              <a:t> of key constraints be those nontrivial functional dependencies in </a:t>
            </a:r>
            <a:r>
              <a:rPr lang="en-US" i="1">
                <a:latin typeface="Helvetica" charset="0"/>
              </a:rPr>
              <a:t>F</a:t>
            </a:r>
            <a:r>
              <a:rPr lang="en-US" baseline="30000">
                <a:latin typeface="Helvetica" charset="0"/>
              </a:rPr>
              <a:t>+ </a:t>
            </a:r>
            <a:r>
              <a:rPr lang="en-US">
                <a:latin typeface="Helvetica" charset="0"/>
              </a:rPr>
              <a:t>of the form </a:t>
            </a:r>
            <a:r>
              <a:rPr lang="en-US">
                <a:latin typeface="Helvetica" charset="0"/>
                <a:sym typeface="Symbol" charset="0"/>
              </a:rPr>
              <a:t> </a:t>
            </a:r>
            <a:r>
              <a:rPr lang="en-US">
                <a:latin typeface="Helvetica" charset="0"/>
              </a:rPr>
              <a:t> 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. </a:t>
            </a:r>
          </a:p>
          <a:p>
            <a:r>
              <a:rPr lang="en-US">
                <a:latin typeface="Helvetica" charset="0"/>
              </a:rPr>
              <a:t>Schema 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 is in PJNF if and only if it is in DKNF with respect to  </a:t>
            </a:r>
            <a:r>
              <a:rPr lang="en-US" b="1">
                <a:latin typeface="Helvetica" charset="0"/>
              </a:rPr>
              <a:t>D</a:t>
            </a:r>
            <a:r>
              <a:rPr lang="en-US">
                <a:latin typeface="Helvetica" charset="0"/>
              </a:rPr>
              <a:t>, </a:t>
            </a:r>
            <a:r>
              <a:rPr lang="en-US" b="1">
                <a:latin typeface="Helvetica" charset="0"/>
              </a:rPr>
              <a:t>K</a:t>
            </a:r>
            <a:r>
              <a:rPr lang="en-US">
                <a:latin typeface="Helvetica" charset="0"/>
              </a:rPr>
              <a:t>, and </a:t>
            </a:r>
            <a:r>
              <a:rPr lang="en-US" b="1">
                <a:latin typeface="Helvetica" charset="0"/>
              </a:rPr>
              <a:t>G</a:t>
            </a:r>
            <a:r>
              <a:rPr lang="en-US">
                <a:latin typeface="Helvetica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rPr>
              <a:t>End of Appendix 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077200" cy="609600"/>
          </a:xfrm>
        </p:spPr>
        <p:txBody>
          <a:bodyPr/>
          <a:lstStyle/>
          <a:p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rPr>
              <a:t>Appendix B:  Advanced Relational Database Design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rPr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6096000" cy="3581400"/>
          </a:xfrm>
        </p:spPr>
        <p:txBody>
          <a:bodyPr/>
          <a:lstStyle/>
          <a:p>
            <a:r>
              <a:rPr lang="en-US">
                <a:latin typeface="Helvetica" charset="0"/>
              </a:rPr>
              <a:t>Reasoning with MVDs</a:t>
            </a:r>
          </a:p>
          <a:p>
            <a:r>
              <a:rPr lang="en-US">
                <a:latin typeface="Helvetica" charset="0"/>
              </a:rPr>
              <a:t>Higher normal  forms</a:t>
            </a:r>
          </a:p>
          <a:p>
            <a:pPr lvl="1"/>
            <a:r>
              <a:rPr lang="en-US">
                <a:latin typeface="Helvetica" charset="0"/>
              </a:rPr>
              <a:t>Join dependencies and PJNF</a:t>
            </a:r>
          </a:p>
          <a:p>
            <a:pPr lvl="1"/>
            <a:r>
              <a:rPr lang="en-US">
                <a:latin typeface="Helvetica" charset="0"/>
              </a:rPr>
              <a:t>DKNF</a:t>
            </a:r>
          </a:p>
          <a:p>
            <a:endParaRPr lang="en-US">
              <a:latin typeface="Helvetic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077200" cy="6096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rPr>
              <a:t>Theory of Multivalued Dependencies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Let </a:t>
            </a:r>
            <a:r>
              <a:rPr lang="en-US" i="1">
                <a:latin typeface="Helvetica" charset="0"/>
              </a:rPr>
              <a:t>D </a:t>
            </a:r>
            <a:r>
              <a:rPr lang="en-US">
                <a:latin typeface="Helvetica" charset="0"/>
              </a:rPr>
              <a:t>denote a set of functional and multivalued dependencies. The closure  </a:t>
            </a:r>
            <a:r>
              <a:rPr lang="en-US" i="1">
                <a:latin typeface="Helvetica" charset="0"/>
              </a:rPr>
              <a:t>D</a:t>
            </a:r>
            <a:r>
              <a:rPr lang="en-US" baseline="30000">
                <a:latin typeface="Helvetica" charset="0"/>
              </a:rPr>
              <a:t>+</a:t>
            </a:r>
            <a:r>
              <a:rPr lang="en-US">
                <a:latin typeface="Helvetica" charset="0"/>
              </a:rPr>
              <a:t> of </a:t>
            </a:r>
            <a:r>
              <a:rPr lang="en-US" i="1">
                <a:latin typeface="Helvetica" charset="0"/>
              </a:rPr>
              <a:t>D</a:t>
            </a:r>
            <a:r>
              <a:rPr lang="en-US">
                <a:latin typeface="Helvetica" charset="0"/>
              </a:rPr>
              <a:t> is the set of all functional and multivalued dependencies logically implied by </a:t>
            </a:r>
            <a:r>
              <a:rPr lang="en-US" i="1">
                <a:latin typeface="Helvetica" charset="0"/>
              </a:rPr>
              <a:t>D</a:t>
            </a:r>
            <a:r>
              <a:rPr lang="en-US">
                <a:latin typeface="Helvetica" charset="0"/>
              </a:rPr>
              <a:t>.</a:t>
            </a:r>
          </a:p>
          <a:p>
            <a:r>
              <a:rPr lang="en-US">
                <a:latin typeface="Helvetica" charset="0"/>
              </a:rPr>
              <a:t>Sound and complete inference rules for functional and multivalued dependencies:</a:t>
            </a:r>
          </a:p>
          <a:p>
            <a:pPr lvl="1">
              <a:buFont typeface="Monotype Sorts" charset="0"/>
              <a:buNone/>
            </a:pPr>
            <a:r>
              <a:rPr lang="en-US" b="1">
                <a:latin typeface="Helvetica" charset="0"/>
              </a:rPr>
              <a:t>1.	Reflexivity rule</a:t>
            </a:r>
            <a:r>
              <a:rPr lang="en-US">
                <a:latin typeface="Helvetica" charset="0"/>
              </a:rPr>
              <a:t>. If </a:t>
            </a:r>
            <a:r>
              <a:rPr lang="en-US">
                <a:latin typeface="Helvetica" charset="0"/>
                <a:sym typeface="Symbol" charset="0"/>
              </a:rPr>
              <a:t> </a:t>
            </a:r>
            <a:r>
              <a:rPr lang="en-US">
                <a:latin typeface="Helvetica" charset="0"/>
              </a:rPr>
              <a:t>is a set of attributes and </a:t>
            </a:r>
            <a:r>
              <a:rPr lang="en-US">
                <a:latin typeface="Helvetica" charset="0"/>
                <a:sym typeface="Symbol" charset="0"/>
              </a:rPr>
              <a:t>  </a:t>
            </a:r>
            <a:r>
              <a:rPr lang="en-US">
                <a:latin typeface="Helvetica" charset="0"/>
              </a:rPr>
              <a:t>, then </a:t>
            </a:r>
            <a:r>
              <a:rPr lang="en-US">
                <a:latin typeface="Helvetica" charset="0"/>
                <a:sym typeface="Symbol" charset="0"/>
              </a:rPr>
              <a:t>   </a:t>
            </a:r>
            <a:r>
              <a:rPr lang="en-US">
                <a:latin typeface="Helvetica" charset="0"/>
              </a:rPr>
              <a:t> holds.</a:t>
            </a:r>
          </a:p>
          <a:p>
            <a:pPr lvl="1">
              <a:buFont typeface="Monotype Sorts" charset="0"/>
              <a:buNone/>
            </a:pPr>
            <a:r>
              <a:rPr lang="en-US" b="1">
                <a:latin typeface="Helvetica" charset="0"/>
              </a:rPr>
              <a:t>2.	Augmentation rule</a:t>
            </a:r>
            <a:r>
              <a:rPr lang="en-US">
                <a:latin typeface="Helvetica" charset="0"/>
              </a:rPr>
              <a:t>. If </a:t>
            </a:r>
            <a:r>
              <a:rPr lang="en-US">
                <a:latin typeface="Helvetica" charset="0"/>
                <a:sym typeface="Symbol" charset="0"/>
              </a:rPr>
              <a:t>  </a:t>
            </a:r>
            <a:r>
              <a:rPr lang="en-US">
                <a:latin typeface="Helvetica" charset="0"/>
              </a:rPr>
              <a:t> holds and </a:t>
            </a:r>
            <a:r>
              <a:rPr lang="en-US">
                <a:latin typeface="Helvetica" charset="0"/>
                <a:sym typeface="Symbol" charset="0"/>
              </a:rPr>
              <a:t> </a:t>
            </a:r>
            <a:r>
              <a:rPr lang="en-US">
                <a:latin typeface="Helvetica" charset="0"/>
              </a:rPr>
              <a:t> is a set of attributes, then </a:t>
            </a:r>
            <a:r>
              <a:rPr lang="en-US">
                <a:latin typeface="Helvetica" charset="0"/>
                <a:sym typeface="Symbol" charset="0"/>
              </a:rPr>
              <a:t>   </a:t>
            </a:r>
            <a:r>
              <a:rPr lang="en-US">
                <a:latin typeface="Helvetica" charset="0"/>
              </a:rPr>
              <a:t> holds.</a:t>
            </a:r>
          </a:p>
          <a:p>
            <a:pPr lvl="1">
              <a:buFont typeface="Monotype Sorts" charset="0"/>
              <a:buNone/>
            </a:pPr>
            <a:r>
              <a:rPr lang="en-US" b="1">
                <a:latin typeface="Helvetica" charset="0"/>
              </a:rPr>
              <a:t>3.	Transitivity rule</a:t>
            </a:r>
            <a:r>
              <a:rPr lang="en-US">
                <a:latin typeface="Helvetica" charset="0"/>
              </a:rPr>
              <a:t>. If </a:t>
            </a:r>
            <a:r>
              <a:rPr lang="en-US">
                <a:latin typeface="Helvetica" charset="0"/>
                <a:sym typeface="Symbol" charset="0"/>
              </a:rPr>
              <a:t>  </a:t>
            </a:r>
            <a:r>
              <a:rPr lang="en-US">
                <a:latin typeface="Helvetica" charset="0"/>
              </a:rPr>
              <a:t> holds and </a:t>
            </a:r>
            <a:r>
              <a:rPr lang="en-US">
                <a:latin typeface="Helvetica" charset="0"/>
                <a:sym typeface="Symbol" charset="0"/>
              </a:rPr>
              <a:t>   </a:t>
            </a:r>
            <a:r>
              <a:rPr lang="en-US">
                <a:latin typeface="Helvetica" charset="0"/>
              </a:rPr>
              <a:t> holds, then </a:t>
            </a:r>
            <a:r>
              <a:rPr lang="en-US">
                <a:latin typeface="Helvetica" charset="0"/>
                <a:sym typeface="Symbol" charset="0"/>
              </a:rPr>
              <a:t>  </a:t>
            </a:r>
            <a:r>
              <a:rPr lang="en-US">
                <a:latin typeface="Helvetica" charset="0"/>
              </a:rPr>
              <a:t> holds.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533400"/>
          </a:xfrm>
        </p:spPr>
        <p:txBody>
          <a:bodyPr/>
          <a:lstStyle/>
          <a:p>
            <a:r>
              <a:rPr lang="en-US" sz="300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rPr>
              <a:t>Theory of Multivalued Dependencies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3400425"/>
          </a:xfrm>
        </p:spPr>
        <p:txBody>
          <a:bodyPr/>
          <a:lstStyle/>
          <a:p>
            <a:pPr lvl="1">
              <a:buFont typeface="Monotype Sorts" charset="0"/>
              <a:buNone/>
            </a:pPr>
            <a:r>
              <a:rPr lang="en-US" b="1">
                <a:latin typeface="Helvetica" charset="0"/>
              </a:rPr>
              <a:t>4.</a:t>
            </a:r>
            <a:r>
              <a:rPr lang="en-US">
                <a:latin typeface="Helvetica" charset="0"/>
              </a:rPr>
              <a:t>	</a:t>
            </a:r>
            <a:r>
              <a:rPr lang="en-US" b="1">
                <a:latin typeface="Helvetica" charset="0"/>
              </a:rPr>
              <a:t>Complementation rule.  </a:t>
            </a:r>
            <a:r>
              <a:rPr lang="en-US">
                <a:latin typeface="Helvetica" charset="0"/>
              </a:rPr>
              <a:t>If </a:t>
            </a:r>
            <a:r>
              <a:rPr lang="en-US">
                <a:latin typeface="Helvetica" charset="0"/>
                <a:sym typeface="Symbol" charset="0"/>
              </a:rPr>
              <a:t></a:t>
            </a:r>
            <a:r>
              <a:rPr lang="en-US">
                <a:latin typeface="Helvetica" charset="0"/>
                <a:sym typeface="Greek Symbols" charset="0"/>
              </a:rPr>
              <a:t>       </a:t>
            </a:r>
            <a:r>
              <a:rPr lang="en-US">
                <a:latin typeface="Helvetica" charset="0"/>
                <a:sym typeface="Symbol" charset="0"/>
              </a:rPr>
              <a:t></a:t>
            </a:r>
            <a:r>
              <a:rPr lang="en-US">
                <a:latin typeface="Helvetica" charset="0"/>
                <a:sym typeface="Greek Symbols" charset="0"/>
              </a:rPr>
              <a:t> holds, then  </a:t>
            </a:r>
            <a:r>
              <a:rPr lang="en-US">
                <a:latin typeface="Helvetica" charset="0"/>
                <a:sym typeface="Symbol" charset="0"/>
              </a:rPr>
              <a:t></a:t>
            </a:r>
            <a:r>
              <a:rPr lang="en-US">
                <a:latin typeface="Helvetica" charset="0"/>
                <a:sym typeface="Greek Symbols" charset="0"/>
              </a:rPr>
              <a:t>       </a:t>
            </a:r>
            <a:r>
              <a:rPr lang="en-US" i="1">
                <a:latin typeface="Helvetica" charset="0"/>
                <a:sym typeface="Monotype Sorts" charset="0"/>
              </a:rPr>
              <a:t>R</a:t>
            </a:r>
            <a:r>
              <a:rPr lang="en-US">
                <a:latin typeface="Helvetica" charset="0"/>
                <a:sym typeface="Monotype Sorts" charset="0"/>
              </a:rPr>
              <a:t> – </a:t>
            </a:r>
            <a:r>
              <a:rPr lang="en-US">
                <a:latin typeface="Helvetica" charset="0"/>
                <a:sym typeface="Symbol" charset="0"/>
              </a:rPr>
              <a:t></a:t>
            </a:r>
            <a:r>
              <a:rPr lang="en-US">
                <a:latin typeface="Helvetica" charset="0"/>
                <a:sym typeface="Greek Symbols" charset="0"/>
              </a:rPr>
              <a:t> </a:t>
            </a:r>
            <a:r>
              <a:rPr lang="en-US">
                <a:latin typeface="Helvetica" charset="0"/>
                <a:sym typeface="Monotype Sorts" charset="0"/>
              </a:rPr>
              <a:t>– </a:t>
            </a:r>
            <a:r>
              <a:rPr lang="en-US">
                <a:latin typeface="Helvetica" charset="0"/>
                <a:sym typeface="Symbol" charset="0"/>
              </a:rPr>
              <a:t></a:t>
            </a:r>
            <a:r>
              <a:rPr lang="en-US">
                <a:latin typeface="Helvetica" charset="0"/>
                <a:sym typeface="Greek Symbols" charset="0"/>
              </a:rPr>
              <a:t> holds.</a:t>
            </a:r>
          </a:p>
          <a:p>
            <a:pPr lvl="1">
              <a:buFont typeface="Monotype Sorts" charset="0"/>
              <a:buNone/>
            </a:pPr>
            <a:r>
              <a:rPr lang="en-US" b="1">
                <a:latin typeface="Helvetica" charset="0"/>
                <a:sym typeface="Greek Symbols" charset="0"/>
              </a:rPr>
              <a:t>5.</a:t>
            </a:r>
            <a:r>
              <a:rPr lang="en-US">
                <a:latin typeface="Helvetica" charset="0"/>
                <a:sym typeface="Greek Symbols" charset="0"/>
              </a:rPr>
              <a:t>	</a:t>
            </a:r>
            <a:r>
              <a:rPr lang="en-US" b="1">
                <a:latin typeface="Helvetica" charset="0"/>
                <a:sym typeface="Greek Symbols" charset="0"/>
              </a:rPr>
              <a:t>Multivalued augmentation rule.</a:t>
            </a:r>
            <a:r>
              <a:rPr lang="en-US">
                <a:latin typeface="Helvetica" charset="0"/>
                <a:sym typeface="Greek Symbols" charset="0"/>
              </a:rPr>
              <a:t>  If</a:t>
            </a:r>
            <a:r>
              <a:rPr lang="en-US" i="1">
                <a:latin typeface="Helvetica" charset="0"/>
                <a:sym typeface="Greek Symbols" charset="0"/>
              </a:rPr>
              <a:t> </a:t>
            </a:r>
            <a:r>
              <a:rPr lang="en-US">
                <a:latin typeface="Helvetica" charset="0"/>
                <a:sym typeface="Symbol" charset="0"/>
              </a:rPr>
              <a:t>    </a:t>
            </a:r>
            <a:r>
              <a:rPr lang="en-US">
                <a:latin typeface="Helvetica" charset="0"/>
                <a:sym typeface="Greek Symbols" charset="0"/>
              </a:rPr>
              <a:t>   </a:t>
            </a:r>
            <a:r>
              <a:rPr lang="en-US">
                <a:latin typeface="Helvetica" charset="0"/>
                <a:sym typeface="Symbol" charset="0"/>
              </a:rPr>
              <a:t></a:t>
            </a:r>
            <a:r>
              <a:rPr lang="en-US">
                <a:latin typeface="Helvetica" charset="0"/>
                <a:sym typeface="Greek Symbols" charset="0"/>
              </a:rPr>
              <a:t> holds and </a:t>
            </a:r>
            <a:r>
              <a:rPr lang="en-US">
                <a:latin typeface="Helvetica" charset="0"/>
                <a:sym typeface="Symbol" charset="0"/>
              </a:rPr>
              <a:t></a:t>
            </a:r>
            <a:r>
              <a:rPr lang="en-US">
                <a:latin typeface="Helvetica" charset="0"/>
                <a:sym typeface="Greek Symbols" charset="0"/>
              </a:rPr>
              <a:t> </a:t>
            </a:r>
            <a:r>
              <a:rPr lang="en-US">
                <a:latin typeface="Helvetica" charset="0"/>
                <a:sym typeface="Symbol" charset="0"/>
              </a:rPr>
              <a:t> </a:t>
            </a:r>
            <a:r>
              <a:rPr lang="en-US" i="1">
                <a:latin typeface="Helvetica" charset="0"/>
                <a:sym typeface="Symbol" charset="0"/>
              </a:rPr>
              <a:t>R</a:t>
            </a:r>
            <a:r>
              <a:rPr lang="en-US">
                <a:latin typeface="Helvetica" charset="0"/>
                <a:sym typeface="Symbol" charset="0"/>
              </a:rPr>
              <a:t> and   , then  </a:t>
            </a:r>
            <a:r>
              <a:rPr lang="en-US">
                <a:latin typeface="Helvetica" charset="0"/>
                <a:sym typeface="Greek Symbols" charset="0"/>
              </a:rPr>
              <a:t>        </a:t>
            </a:r>
            <a:r>
              <a:rPr lang="en-US">
                <a:latin typeface="Helvetica" charset="0"/>
                <a:sym typeface="Symbol" charset="0"/>
              </a:rPr>
              <a:t> </a:t>
            </a:r>
            <a:r>
              <a:rPr lang="en-US">
                <a:latin typeface="Helvetica" charset="0"/>
                <a:sym typeface="Greek Symbols" charset="0"/>
              </a:rPr>
              <a:t> holds.</a:t>
            </a:r>
          </a:p>
          <a:p>
            <a:pPr lvl="1">
              <a:buFont typeface="Monotype Sorts" charset="0"/>
              <a:buNone/>
            </a:pPr>
            <a:r>
              <a:rPr lang="en-US" b="1">
                <a:latin typeface="Helvetica" charset="0"/>
                <a:sym typeface="Greek Symbols" charset="0"/>
              </a:rPr>
              <a:t>6</a:t>
            </a:r>
            <a:r>
              <a:rPr lang="en-US">
                <a:latin typeface="Helvetica" charset="0"/>
                <a:sym typeface="Greek Symbols" charset="0"/>
              </a:rPr>
              <a:t>.</a:t>
            </a:r>
            <a:r>
              <a:rPr lang="en-US" b="1">
                <a:latin typeface="Helvetica" charset="0"/>
                <a:sym typeface="Greek Symbols" charset="0"/>
              </a:rPr>
              <a:t>	Multivalued transitivity rule</a:t>
            </a:r>
            <a:r>
              <a:rPr lang="en-US">
                <a:latin typeface="Helvetica" charset="0"/>
                <a:sym typeface="Greek Symbols" charset="0"/>
              </a:rPr>
              <a:t>.  If </a:t>
            </a:r>
            <a:r>
              <a:rPr lang="en-US">
                <a:latin typeface="Helvetica" charset="0"/>
                <a:sym typeface="Symbol" charset="0"/>
              </a:rPr>
              <a:t></a:t>
            </a:r>
            <a:r>
              <a:rPr lang="en-US">
                <a:latin typeface="Helvetica" charset="0"/>
                <a:sym typeface="Greek Symbols" charset="0"/>
              </a:rPr>
              <a:t>        </a:t>
            </a:r>
            <a:r>
              <a:rPr lang="en-US">
                <a:latin typeface="Helvetica" charset="0"/>
                <a:sym typeface="Symbol" charset="0"/>
              </a:rPr>
              <a:t></a:t>
            </a:r>
            <a:r>
              <a:rPr lang="en-US">
                <a:latin typeface="Helvetica" charset="0"/>
                <a:sym typeface="Greek Symbols" charset="0"/>
              </a:rPr>
              <a:t> holds and </a:t>
            </a:r>
            <a:r>
              <a:rPr lang="en-US">
                <a:latin typeface="Helvetica" charset="0"/>
                <a:sym typeface="Symbol" charset="0"/>
              </a:rPr>
              <a:t></a:t>
            </a:r>
            <a:r>
              <a:rPr lang="en-US">
                <a:latin typeface="Helvetica" charset="0"/>
                <a:sym typeface="Greek Symbols" charset="0"/>
              </a:rPr>
              <a:t>        </a:t>
            </a:r>
            <a:r>
              <a:rPr lang="en-US">
                <a:latin typeface="Helvetica" charset="0"/>
                <a:sym typeface="Symbol" charset="0"/>
              </a:rPr>
              <a:t> holds, then </a:t>
            </a:r>
            <a:r>
              <a:rPr lang="en-US">
                <a:latin typeface="Helvetica" charset="0"/>
                <a:sym typeface="Greek Symbols" charset="0"/>
              </a:rPr>
              <a:t>      </a:t>
            </a:r>
            <a:r>
              <a:rPr lang="en-US">
                <a:latin typeface="Helvetica" charset="0"/>
                <a:sym typeface="Monotype Sorts" charset="0"/>
              </a:rPr>
              <a:t> </a:t>
            </a:r>
            <a:r>
              <a:rPr lang="en-US">
                <a:latin typeface="Helvetica" charset="0"/>
                <a:sym typeface="Symbol" charset="0"/>
              </a:rPr>
              <a:t> </a:t>
            </a:r>
            <a:r>
              <a:rPr lang="en-US">
                <a:latin typeface="Helvetica" charset="0"/>
                <a:sym typeface="Monotype Sorts" charset="0"/>
              </a:rPr>
              <a:t>– </a:t>
            </a:r>
            <a:r>
              <a:rPr lang="en-US">
                <a:latin typeface="Helvetica" charset="0"/>
                <a:sym typeface="Symbol" charset="0"/>
              </a:rPr>
              <a:t></a:t>
            </a:r>
            <a:r>
              <a:rPr lang="en-US">
                <a:latin typeface="Helvetica" charset="0"/>
                <a:sym typeface="Greek Symbols" charset="0"/>
              </a:rPr>
              <a:t>  holds.</a:t>
            </a:r>
          </a:p>
          <a:p>
            <a:pPr lvl="1">
              <a:buFont typeface="Monotype Sorts" charset="0"/>
              <a:buNone/>
            </a:pPr>
            <a:r>
              <a:rPr lang="en-US" b="1">
                <a:latin typeface="Helvetica" charset="0"/>
                <a:sym typeface="Greek Symbols" charset="0"/>
              </a:rPr>
              <a:t>7</a:t>
            </a:r>
            <a:r>
              <a:rPr lang="en-US">
                <a:latin typeface="Helvetica" charset="0"/>
                <a:sym typeface="Greek Symbols" charset="0"/>
              </a:rPr>
              <a:t>.	</a:t>
            </a:r>
            <a:r>
              <a:rPr lang="en-US" b="1">
                <a:latin typeface="Helvetica" charset="0"/>
                <a:sym typeface="Greek Symbols" charset="0"/>
              </a:rPr>
              <a:t>Replication rule.</a:t>
            </a:r>
            <a:r>
              <a:rPr lang="en-US">
                <a:latin typeface="Helvetica" charset="0"/>
                <a:sym typeface="Greek Symbols" charset="0"/>
              </a:rPr>
              <a:t>  If </a:t>
            </a:r>
            <a:r>
              <a:rPr lang="en-US">
                <a:latin typeface="Helvetica" charset="0"/>
                <a:sym typeface="Symbol" charset="0"/>
              </a:rPr>
              <a:t></a:t>
            </a:r>
            <a:r>
              <a:rPr lang="en-US">
                <a:latin typeface="Helvetica" charset="0"/>
                <a:sym typeface="Greek Symbols" charset="0"/>
              </a:rPr>
              <a:t>     </a:t>
            </a:r>
            <a:r>
              <a:rPr lang="en-US">
                <a:latin typeface="Helvetica" charset="0"/>
                <a:sym typeface="Monotype Sorts" charset="0"/>
              </a:rPr>
              <a:t>  </a:t>
            </a:r>
            <a:r>
              <a:rPr lang="en-US">
                <a:latin typeface="Helvetica" charset="0"/>
                <a:sym typeface="Symbol" charset="0"/>
              </a:rPr>
              <a:t></a:t>
            </a:r>
            <a:r>
              <a:rPr lang="en-US">
                <a:latin typeface="Helvetica" charset="0"/>
                <a:sym typeface="Greek Symbols" charset="0"/>
              </a:rPr>
              <a:t> holds, then </a:t>
            </a:r>
            <a:r>
              <a:rPr lang="en-US">
                <a:latin typeface="Helvetica" charset="0"/>
                <a:sym typeface="Symbol" charset="0"/>
              </a:rPr>
              <a:t></a:t>
            </a:r>
            <a:r>
              <a:rPr lang="en-US">
                <a:latin typeface="Helvetica" charset="0"/>
                <a:sym typeface="Greek Symbols" charset="0"/>
              </a:rPr>
              <a:t>      </a:t>
            </a:r>
            <a:r>
              <a:rPr lang="en-US">
                <a:latin typeface="Helvetica" charset="0"/>
                <a:sym typeface="Monotype Sorts" charset="0"/>
              </a:rPr>
              <a:t>  </a:t>
            </a:r>
            <a:r>
              <a:rPr lang="en-US">
                <a:latin typeface="Helvetica" charset="0"/>
                <a:sym typeface="Symbol" charset="0"/>
              </a:rPr>
              <a:t></a:t>
            </a:r>
            <a:r>
              <a:rPr lang="en-US" i="1">
                <a:latin typeface="Helvetica" charset="0"/>
                <a:sym typeface="Greek Symbols" charset="0"/>
              </a:rPr>
              <a:t>.</a:t>
            </a:r>
            <a:endParaRPr lang="en-US">
              <a:latin typeface="Helvetica" charset="0"/>
              <a:sym typeface="Greek Symbols" charset="0"/>
            </a:endParaRPr>
          </a:p>
          <a:p>
            <a:pPr lvl="1">
              <a:buFont typeface="Monotype Sorts" charset="0"/>
              <a:buNone/>
            </a:pPr>
            <a:r>
              <a:rPr lang="en-US" b="1">
                <a:latin typeface="Helvetica" charset="0"/>
                <a:sym typeface="Greek Symbols" charset="0"/>
              </a:rPr>
              <a:t>8.</a:t>
            </a:r>
            <a:r>
              <a:rPr lang="en-US">
                <a:latin typeface="Helvetica" charset="0"/>
                <a:sym typeface="Greek Symbols" charset="0"/>
              </a:rPr>
              <a:t>	</a:t>
            </a:r>
            <a:r>
              <a:rPr lang="en-US" b="1">
                <a:latin typeface="Helvetica" charset="0"/>
                <a:sym typeface="Greek Symbols" charset="0"/>
              </a:rPr>
              <a:t>Coalescence rule.  </a:t>
            </a:r>
            <a:r>
              <a:rPr lang="en-US">
                <a:latin typeface="Helvetica" charset="0"/>
                <a:sym typeface="Greek Symbols" charset="0"/>
              </a:rPr>
              <a:t>If </a:t>
            </a:r>
            <a:r>
              <a:rPr lang="en-US">
                <a:latin typeface="Helvetica" charset="0"/>
                <a:sym typeface="Symbol" charset="0"/>
              </a:rPr>
              <a:t></a:t>
            </a:r>
            <a:r>
              <a:rPr lang="en-US">
                <a:latin typeface="Helvetica" charset="0"/>
                <a:sym typeface="Greek Symbols" charset="0"/>
              </a:rPr>
              <a:t>        </a:t>
            </a:r>
            <a:r>
              <a:rPr lang="en-US">
                <a:latin typeface="Helvetica" charset="0"/>
                <a:sym typeface="Symbol" charset="0"/>
              </a:rPr>
              <a:t></a:t>
            </a:r>
            <a:r>
              <a:rPr lang="en-US">
                <a:latin typeface="Helvetica" charset="0"/>
                <a:sym typeface="Greek Symbols" charset="0"/>
              </a:rPr>
              <a:t> holds and </a:t>
            </a:r>
            <a:r>
              <a:rPr lang="en-US">
                <a:latin typeface="Helvetica" charset="0"/>
                <a:sym typeface="Symbol" charset="0"/>
              </a:rPr>
              <a:t>  </a:t>
            </a:r>
            <a:r>
              <a:rPr lang="en-US">
                <a:latin typeface="Helvetica" charset="0"/>
                <a:sym typeface="Greek Symbols" charset="0"/>
              </a:rPr>
              <a:t> and there is a </a:t>
            </a:r>
            <a:r>
              <a:rPr lang="en-US">
                <a:latin typeface="Helvetica" charset="0"/>
                <a:sym typeface="Symbol" charset="0"/>
              </a:rPr>
              <a:t> such that   </a:t>
            </a:r>
            <a:r>
              <a:rPr lang="en-US" i="1">
                <a:latin typeface="Helvetica" charset="0"/>
                <a:sym typeface="Symbol" charset="0"/>
              </a:rPr>
              <a:t>R</a:t>
            </a:r>
            <a:r>
              <a:rPr lang="en-US">
                <a:latin typeface="Helvetica" charset="0"/>
                <a:sym typeface="Symbol" charset="0"/>
              </a:rPr>
              <a:t> and   </a:t>
            </a:r>
            <a:r>
              <a:rPr lang="en-US" i="1">
                <a:latin typeface="Helvetica" charset="0"/>
                <a:sym typeface="Greek Symbols" charset="0"/>
              </a:rPr>
              <a:t> </a:t>
            </a:r>
            <a:r>
              <a:rPr lang="en-US">
                <a:latin typeface="Helvetica" charset="0"/>
                <a:sym typeface="Greek Symbols" charset="0"/>
              </a:rPr>
              <a:t>= </a:t>
            </a:r>
            <a:r>
              <a:rPr lang="en-US">
                <a:latin typeface="Helvetica" charset="0"/>
                <a:sym typeface="Symbol" charset="0"/>
              </a:rPr>
              <a:t> and      </a:t>
            </a:r>
            <a:r>
              <a:rPr lang="en-US">
                <a:latin typeface="Helvetica" charset="0"/>
                <a:sym typeface="Monotype Sorts" charset="0"/>
              </a:rPr>
              <a:t>  </a:t>
            </a:r>
            <a:r>
              <a:rPr lang="en-US">
                <a:latin typeface="Helvetica" charset="0"/>
                <a:sym typeface="Symbol" charset="0"/>
              </a:rPr>
              <a:t>, then </a:t>
            </a:r>
            <a:r>
              <a:rPr lang="en-US">
                <a:latin typeface="Helvetica" charset="0"/>
                <a:sym typeface="Greek Symbols" charset="0"/>
              </a:rPr>
              <a:t>       </a:t>
            </a:r>
            <a:r>
              <a:rPr lang="en-US">
                <a:latin typeface="Helvetica" charset="0"/>
                <a:sym typeface="Symbol" charset="0"/>
              </a:rPr>
              <a:t> holds.</a:t>
            </a:r>
          </a:p>
        </p:txBody>
      </p:sp>
      <p:grpSp>
        <p:nvGrpSpPr>
          <p:cNvPr id="7172" name="Group 5"/>
          <p:cNvGrpSpPr>
            <a:grpSpLocks/>
          </p:cNvGrpSpPr>
          <p:nvPr/>
        </p:nvGrpSpPr>
        <p:grpSpPr bwMode="auto">
          <a:xfrm>
            <a:off x="4640263" y="1316038"/>
            <a:ext cx="366712" cy="0"/>
            <a:chOff x="2605" y="829"/>
            <a:chExt cx="231" cy="0"/>
          </a:xfrm>
        </p:grpSpPr>
        <p:sp>
          <p:nvSpPr>
            <p:cNvPr id="7200" name="Line 6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1" name="Line 7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73" name="Group 8"/>
          <p:cNvGrpSpPr>
            <a:grpSpLocks/>
          </p:cNvGrpSpPr>
          <p:nvPr/>
        </p:nvGrpSpPr>
        <p:grpSpPr bwMode="auto">
          <a:xfrm>
            <a:off x="6650038" y="1312863"/>
            <a:ext cx="366712" cy="0"/>
            <a:chOff x="2605" y="829"/>
            <a:chExt cx="231" cy="0"/>
          </a:xfrm>
        </p:grpSpPr>
        <p:sp>
          <p:nvSpPr>
            <p:cNvPr id="7198" name="Line 9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9" name="Line 10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74" name="Group 11"/>
          <p:cNvGrpSpPr>
            <a:grpSpLocks/>
          </p:cNvGrpSpPr>
          <p:nvPr/>
        </p:nvGrpSpPr>
        <p:grpSpPr bwMode="auto">
          <a:xfrm>
            <a:off x="5495925" y="1946275"/>
            <a:ext cx="366713" cy="0"/>
            <a:chOff x="2605" y="829"/>
            <a:chExt cx="231" cy="0"/>
          </a:xfrm>
        </p:grpSpPr>
        <p:sp>
          <p:nvSpPr>
            <p:cNvPr id="7196" name="Line 12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7" name="Line 13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75" name="Group 14"/>
          <p:cNvGrpSpPr>
            <a:grpSpLocks/>
          </p:cNvGrpSpPr>
          <p:nvPr/>
        </p:nvGrpSpPr>
        <p:grpSpPr bwMode="auto">
          <a:xfrm>
            <a:off x="2986088" y="2209800"/>
            <a:ext cx="366712" cy="0"/>
            <a:chOff x="2605" y="829"/>
            <a:chExt cx="231" cy="0"/>
          </a:xfrm>
        </p:grpSpPr>
        <p:sp>
          <p:nvSpPr>
            <p:cNvPr id="7194" name="Line 15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5" name="Line 16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76" name="Group 17"/>
          <p:cNvGrpSpPr>
            <a:grpSpLocks/>
          </p:cNvGrpSpPr>
          <p:nvPr/>
        </p:nvGrpSpPr>
        <p:grpSpPr bwMode="auto">
          <a:xfrm>
            <a:off x="5229225" y="2590800"/>
            <a:ext cx="366713" cy="0"/>
            <a:chOff x="2605" y="829"/>
            <a:chExt cx="231" cy="0"/>
          </a:xfrm>
        </p:grpSpPr>
        <p:sp>
          <p:nvSpPr>
            <p:cNvPr id="7192" name="Line 18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3" name="Line 19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77" name="Group 20"/>
          <p:cNvGrpSpPr>
            <a:grpSpLocks/>
          </p:cNvGrpSpPr>
          <p:nvPr/>
        </p:nvGrpSpPr>
        <p:grpSpPr bwMode="auto">
          <a:xfrm>
            <a:off x="2339975" y="2886075"/>
            <a:ext cx="366713" cy="0"/>
            <a:chOff x="2605" y="829"/>
            <a:chExt cx="231" cy="0"/>
          </a:xfrm>
        </p:grpSpPr>
        <p:sp>
          <p:nvSpPr>
            <p:cNvPr id="7190" name="Line 21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1" name="Line 22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78" name="Group 23"/>
          <p:cNvGrpSpPr>
            <a:grpSpLocks/>
          </p:cNvGrpSpPr>
          <p:nvPr/>
        </p:nvGrpSpPr>
        <p:grpSpPr bwMode="auto">
          <a:xfrm>
            <a:off x="7077075" y="2590800"/>
            <a:ext cx="366713" cy="0"/>
            <a:chOff x="2605" y="829"/>
            <a:chExt cx="231" cy="0"/>
          </a:xfrm>
        </p:grpSpPr>
        <p:sp>
          <p:nvSpPr>
            <p:cNvPr id="7188" name="Line 24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" name="Line 25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79" name="Line 27"/>
          <p:cNvSpPr>
            <a:spLocks noChangeShapeType="1"/>
          </p:cNvSpPr>
          <p:nvPr/>
        </p:nvSpPr>
        <p:spPr bwMode="auto">
          <a:xfrm>
            <a:off x="3998913" y="3255963"/>
            <a:ext cx="21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180" name="Group 29"/>
          <p:cNvGrpSpPr>
            <a:grpSpLocks/>
          </p:cNvGrpSpPr>
          <p:nvPr/>
        </p:nvGrpSpPr>
        <p:grpSpPr bwMode="auto">
          <a:xfrm>
            <a:off x="5895975" y="3267075"/>
            <a:ext cx="366713" cy="0"/>
            <a:chOff x="2605" y="829"/>
            <a:chExt cx="231" cy="0"/>
          </a:xfrm>
        </p:grpSpPr>
        <p:sp>
          <p:nvSpPr>
            <p:cNvPr id="7186" name="Line 30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7" name="Line 31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81" name="Group 32"/>
          <p:cNvGrpSpPr>
            <a:grpSpLocks/>
          </p:cNvGrpSpPr>
          <p:nvPr/>
        </p:nvGrpSpPr>
        <p:grpSpPr bwMode="auto">
          <a:xfrm>
            <a:off x="4156075" y="3622675"/>
            <a:ext cx="366713" cy="0"/>
            <a:chOff x="2605" y="829"/>
            <a:chExt cx="231" cy="0"/>
          </a:xfrm>
        </p:grpSpPr>
        <p:sp>
          <p:nvSpPr>
            <p:cNvPr id="7184" name="Line 33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5" name="Line 34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82" name="Line 41"/>
          <p:cNvSpPr>
            <a:spLocks noChangeShapeType="1"/>
          </p:cNvSpPr>
          <p:nvPr/>
        </p:nvSpPr>
        <p:spPr bwMode="auto">
          <a:xfrm>
            <a:off x="6759575" y="3895725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3" name="Line 42"/>
          <p:cNvSpPr>
            <a:spLocks noChangeShapeType="1"/>
          </p:cNvSpPr>
          <p:nvPr/>
        </p:nvSpPr>
        <p:spPr bwMode="auto">
          <a:xfrm>
            <a:off x="5448300" y="38862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>
                <a:ea typeface="+mj-ea"/>
              </a:rPr>
              <a:t>Simplification of the Computation of </a:t>
            </a:r>
            <a:r>
              <a:rPr lang="en-US" i="1" smtClean="0">
                <a:ea typeface="+mj-ea"/>
              </a:rPr>
              <a:t>D</a:t>
            </a:r>
            <a:r>
              <a:rPr lang="en-US" baseline="30000" smtClean="0">
                <a:ea typeface="+mj-ea"/>
              </a:rPr>
              <a:t>+</a:t>
            </a:r>
            <a:endParaRPr lang="en-US" smtClean="0">
              <a:ea typeface="+mj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82000" cy="3200400"/>
          </a:xfrm>
        </p:spPr>
        <p:txBody>
          <a:bodyPr/>
          <a:lstStyle/>
          <a:p>
            <a:r>
              <a:rPr lang="en-US">
                <a:latin typeface="Helvetica" charset="0"/>
              </a:rPr>
              <a:t>We can simplify the computation of the closure of </a:t>
            </a:r>
            <a:r>
              <a:rPr lang="en-US" i="1">
                <a:latin typeface="Helvetica" charset="0"/>
              </a:rPr>
              <a:t>D</a:t>
            </a:r>
            <a:r>
              <a:rPr lang="en-US">
                <a:latin typeface="Helvetica" charset="0"/>
              </a:rPr>
              <a:t> by using the following rules (proved using rules 1-8).</a:t>
            </a:r>
          </a:p>
          <a:p>
            <a:pPr lvl="1"/>
            <a:r>
              <a:rPr lang="en-US" b="1">
                <a:latin typeface="Helvetica" charset="0"/>
              </a:rPr>
              <a:t>Multivalued union rule.</a:t>
            </a:r>
            <a:r>
              <a:rPr lang="en-US">
                <a:latin typeface="Helvetica" charset="0"/>
              </a:rPr>
              <a:t>  If </a:t>
            </a:r>
            <a:r>
              <a:rPr lang="en-US">
                <a:latin typeface="Helvetica" charset="0"/>
                <a:sym typeface="Symbol" charset="0"/>
              </a:rPr>
              <a:t></a:t>
            </a:r>
            <a:r>
              <a:rPr lang="en-US">
                <a:latin typeface="Helvetica" charset="0"/>
                <a:sym typeface="Greek Symbols" charset="0"/>
              </a:rPr>
              <a:t>        </a:t>
            </a:r>
            <a:r>
              <a:rPr lang="en-US">
                <a:latin typeface="Helvetica" charset="0"/>
                <a:sym typeface="Symbol" charset="0"/>
              </a:rPr>
              <a:t></a:t>
            </a:r>
            <a:r>
              <a:rPr lang="en-US">
                <a:latin typeface="Helvetica" charset="0"/>
                <a:sym typeface="Greek Symbols" charset="0"/>
              </a:rPr>
              <a:t>  holds and </a:t>
            </a:r>
            <a:r>
              <a:rPr lang="en-US">
                <a:latin typeface="Helvetica" charset="0"/>
                <a:sym typeface="Symbol" charset="0"/>
              </a:rPr>
              <a:t></a:t>
            </a:r>
            <a:r>
              <a:rPr lang="en-US">
                <a:latin typeface="Helvetica" charset="0"/>
                <a:sym typeface="Greek Symbols" charset="0"/>
              </a:rPr>
              <a:t>        </a:t>
            </a:r>
            <a:r>
              <a:rPr lang="en-US">
                <a:latin typeface="Helvetica" charset="0"/>
                <a:sym typeface="Symbol" charset="0"/>
              </a:rPr>
              <a:t></a:t>
            </a:r>
            <a:r>
              <a:rPr lang="en-US">
                <a:latin typeface="Helvetica" charset="0"/>
                <a:sym typeface="Greek Symbols" charset="0"/>
              </a:rPr>
              <a:t> holds, then </a:t>
            </a:r>
            <a:br>
              <a:rPr lang="en-US">
                <a:latin typeface="Helvetica" charset="0"/>
                <a:sym typeface="Greek Symbols" charset="0"/>
              </a:rPr>
            </a:br>
            <a:r>
              <a:rPr lang="en-US">
                <a:latin typeface="Helvetica" charset="0"/>
                <a:sym typeface="Greek Symbols" charset="0"/>
              </a:rPr>
              <a:t> </a:t>
            </a:r>
            <a:r>
              <a:rPr lang="en-US">
                <a:latin typeface="Helvetica" charset="0"/>
                <a:sym typeface="Symbol" charset="0"/>
              </a:rPr>
              <a:t></a:t>
            </a:r>
            <a:r>
              <a:rPr lang="en-US">
                <a:latin typeface="Helvetica" charset="0"/>
                <a:sym typeface="Greek Symbols" charset="0"/>
              </a:rPr>
              <a:t> </a:t>
            </a:r>
            <a:r>
              <a:rPr lang="en-US">
                <a:latin typeface="Helvetica" charset="0"/>
                <a:sym typeface="Monotype Sorts" charset="0"/>
              </a:rPr>
              <a:t>      </a:t>
            </a:r>
            <a:r>
              <a:rPr lang="en-US">
                <a:latin typeface="Helvetica" charset="0"/>
                <a:sym typeface="Symbol" charset="0"/>
              </a:rPr>
              <a:t></a:t>
            </a:r>
            <a:r>
              <a:rPr lang="en-US">
                <a:latin typeface="Helvetica" charset="0"/>
                <a:sym typeface="Greek Symbols" charset="0"/>
              </a:rPr>
              <a:t>  holds.</a:t>
            </a:r>
          </a:p>
          <a:p>
            <a:pPr lvl="1"/>
            <a:r>
              <a:rPr lang="en-US" b="1">
                <a:latin typeface="Helvetica" charset="0"/>
                <a:sym typeface="Greek Symbols" charset="0"/>
              </a:rPr>
              <a:t>Intersection rule.</a:t>
            </a:r>
            <a:r>
              <a:rPr lang="en-US">
                <a:latin typeface="Helvetica" charset="0"/>
                <a:sym typeface="Greek Symbols" charset="0"/>
              </a:rPr>
              <a:t>  If </a:t>
            </a:r>
            <a:r>
              <a:rPr lang="en-US">
                <a:latin typeface="Helvetica" charset="0"/>
                <a:sym typeface="Symbol" charset="0"/>
              </a:rPr>
              <a:t></a:t>
            </a:r>
            <a:r>
              <a:rPr lang="en-US">
                <a:latin typeface="Helvetica" charset="0"/>
                <a:sym typeface="Greek Symbols" charset="0"/>
              </a:rPr>
              <a:t>        </a:t>
            </a:r>
            <a:r>
              <a:rPr lang="en-US">
                <a:latin typeface="Helvetica" charset="0"/>
                <a:sym typeface="Symbol" charset="0"/>
              </a:rPr>
              <a:t></a:t>
            </a:r>
            <a:r>
              <a:rPr lang="en-US">
                <a:latin typeface="Helvetica" charset="0"/>
                <a:sym typeface="Greek Symbols" charset="0"/>
              </a:rPr>
              <a:t> holds and </a:t>
            </a:r>
            <a:r>
              <a:rPr lang="en-US">
                <a:latin typeface="Helvetica" charset="0"/>
                <a:sym typeface="Symbol" charset="0"/>
              </a:rPr>
              <a:t></a:t>
            </a:r>
            <a:r>
              <a:rPr lang="en-US">
                <a:latin typeface="Helvetica" charset="0"/>
                <a:sym typeface="Greek Symbols" charset="0"/>
              </a:rPr>
              <a:t>       </a:t>
            </a:r>
            <a:r>
              <a:rPr lang="en-US">
                <a:latin typeface="Helvetica" charset="0"/>
                <a:sym typeface="Symbol" charset="0"/>
              </a:rPr>
              <a:t></a:t>
            </a:r>
            <a:r>
              <a:rPr lang="en-US">
                <a:latin typeface="Helvetica" charset="0"/>
                <a:sym typeface="Greek Symbols" charset="0"/>
              </a:rPr>
              <a:t> holds, then </a:t>
            </a:r>
            <a:r>
              <a:rPr lang="en-US">
                <a:latin typeface="Helvetica" charset="0"/>
                <a:sym typeface="Symbol" charset="0"/>
              </a:rPr>
              <a:t></a:t>
            </a:r>
            <a:r>
              <a:rPr lang="en-US">
                <a:latin typeface="Helvetica" charset="0"/>
                <a:sym typeface="Greek Symbols" charset="0"/>
              </a:rPr>
              <a:t>        </a:t>
            </a:r>
            <a:r>
              <a:rPr lang="en-US">
                <a:latin typeface="Helvetica" charset="0"/>
                <a:sym typeface="Symbol" charset="0"/>
              </a:rPr>
              <a:t></a:t>
            </a:r>
            <a:r>
              <a:rPr lang="en-US">
                <a:latin typeface="Helvetica" charset="0"/>
                <a:sym typeface="Greek Symbols" charset="0"/>
              </a:rPr>
              <a:t> </a:t>
            </a:r>
            <a:r>
              <a:rPr lang="en-US">
                <a:latin typeface="Helvetica" charset="0"/>
                <a:sym typeface="Symbol" charset="0"/>
              </a:rPr>
              <a:t> </a:t>
            </a:r>
            <a:r>
              <a:rPr lang="en-US">
                <a:latin typeface="Helvetica" charset="0"/>
                <a:sym typeface="Greek Symbols" charset="0"/>
              </a:rPr>
              <a:t>  holds.</a:t>
            </a:r>
          </a:p>
          <a:p>
            <a:pPr lvl="1"/>
            <a:r>
              <a:rPr lang="en-US" b="1">
                <a:latin typeface="Helvetica" charset="0"/>
                <a:sym typeface="Greek Symbols" charset="0"/>
              </a:rPr>
              <a:t>Difference rule.</a:t>
            </a:r>
            <a:r>
              <a:rPr lang="en-US">
                <a:latin typeface="Helvetica" charset="0"/>
                <a:sym typeface="Greek Symbols" charset="0"/>
              </a:rPr>
              <a:t> </a:t>
            </a:r>
            <a:r>
              <a:rPr lang="en-US">
                <a:latin typeface="Helvetica" charset="0"/>
              </a:rPr>
              <a:t>If </a:t>
            </a:r>
            <a:r>
              <a:rPr lang="en-US">
                <a:latin typeface="Helvetica" charset="0"/>
                <a:sym typeface="Greek Symbols" charset="0"/>
              </a:rPr>
              <a:t>If</a:t>
            </a:r>
            <a:r>
              <a:rPr lang="en-US" i="1">
                <a:latin typeface="Helvetica" charset="0"/>
                <a:sym typeface="Greek Symbols" charset="0"/>
              </a:rPr>
              <a:t> </a:t>
            </a:r>
            <a:r>
              <a:rPr lang="en-US">
                <a:latin typeface="Helvetica" charset="0"/>
                <a:sym typeface="Symbol" charset="0"/>
              </a:rPr>
              <a:t></a:t>
            </a:r>
            <a:r>
              <a:rPr lang="en-US">
                <a:latin typeface="Helvetica" charset="0"/>
                <a:sym typeface="Greek Symbols" charset="0"/>
              </a:rPr>
              <a:t>       </a:t>
            </a:r>
            <a:r>
              <a:rPr lang="en-US">
                <a:latin typeface="Helvetica" charset="0"/>
                <a:sym typeface="Symbol" charset="0"/>
              </a:rPr>
              <a:t></a:t>
            </a:r>
            <a:r>
              <a:rPr lang="en-US">
                <a:latin typeface="Helvetica" charset="0"/>
                <a:sym typeface="Greek Symbols" charset="0"/>
              </a:rPr>
              <a:t> holds and </a:t>
            </a:r>
            <a:r>
              <a:rPr lang="en-US">
                <a:latin typeface="Helvetica" charset="0"/>
                <a:sym typeface="Symbol" charset="0"/>
              </a:rPr>
              <a:t></a:t>
            </a:r>
            <a:r>
              <a:rPr lang="en-US">
                <a:latin typeface="Helvetica" charset="0"/>
                <a:sym typeface="Greek Symbols" charset="0"/>
              </a:rPr>
              <a:t>       </a:t>
            </a:r>
            <a:r>
              <a:rPr lang="en-US">
                <a:latin typeface="Helvetica" charset="0"/>
                <a:sym typeface="Symbol" charset="0"/>
              </a:rPr>
              <a:t></a:t>
            </a:r>
            <a:r>
              <a:rPr lang="en-US">
                <a:latin typeface="Helvetica" charset="0"/>
                <a:sym typeface="Greek Symbols" charset="0"/>
              </a:rPr>
              <a:t> holds, then </a:t>
            </a:r>
            <a:r>
              <a:rPr lang="en-US">
                <a:latin typeface="Helvetica" charset="0"/>
                <a:sym typeface="Symbol" charset="0"/>
              </a:rPr>
              <a:t></a:t>
            </a:r>
            <a:r>
              <a:rPr lang="en-US">
                <a:latin typeface="Helvetica" charset="0"/>
                <a:sym typeface="Greek Symbols" charset="0"/>
              </a:rPr>
              <a:t>       </a:t>
            </a:r>
            <a:r>
              <a:rPr lang="en-US">
                <a:latin typeface="Helvetica" charset="0"/>
                <a:sym typeface="Monotype Sorts" charset="0"/>
              </a:rPr>
              <a:t> </a:t>
            </a:r>
            <a:r>
              <a:rPr lang="en-US">
                <a:latin typeface="Helvetica" charset="0"/>
                <a:sym typeface="Symbol" charset="0"/>
              </a:rPr>
              <a:t></a:t>
            </a:r>
            <a:r>
              <a:rPr lang="en-US">
                <a:latin typeface="Helvetica" charset="0"/>
                <a:sym typeface="Greek Symbols" charset="0"/>
              </a:rPr>
              <a:t> – </a:t>
            </a:r>
            <a:r>
              <a:rPr lang="en-US">
                <a:latin typeface="Helvetica" charset="0"/>
                <a:sym typeface="Symbol" charset="0"/>
              </a:rPr>
              <a:t></a:t>
            </a:r>
            <a:r>
              <a:rPr lang="en-US">
                <a:latin typeface="Helvetica" charset="0"/>
                <a:sym typeface="Greek Symbols" charset="0"/>
              </a:rPr>
              <a:t>  holds and </a:t>
            </a:r>
            <a:r>
              <a:rPr lang="en-US">
                <a:latin typeface="Helvetica" charset="0"/>
                <a:sym typeface="Symbol" charset="0"/>
              </a:rPr>
              <a:t></a:t>
            </a:r>
            <a:r>
              <a:rPr lang="en-US">
                <a:latin typeface="Helvetica" charset="0"/>
                <a:sym typeface="Greek Symbols" charset="0"/>
              </a:rPr>
              <a:t>       </a:t>
            </a:r>
            <a:r>
              <a:rPr lang="en-US">
                <a:latin typeface="Helvetica" charset="0"/>
                <a:sym typeface="Symbol" charset="0"/>
              </a:rPr>
              <a:t></a:t>
            </a:r>
            <a:r>
              <a:rPr lang="en-US">
                <a:latin typeface="Helvetica" charset="0"/>
                <a:sym typeface="Greek Symbols" charset="0"/>
              </a:rPr>
              <a:t> – </a:t>
            </a:r>
            <a:r>
              <a:rPr lang="en-US">
                <a:latin typeface="Helvetica" charset="0"/>
                <a:sym typeface="Symbol" charset="0"/>
              </a:rPr>
              <a:t></a:t>
            </a:r>
            <a:r>
              <a:rPr lang="en-US" i="1">
                <a:latin typeface="Helvetica" charset="0"/>
                <a:sym typeface="Greek Symbols" charset="0"/>
              </a:rPr>
              <a:t> </a:t>
            </a:r>
            <a:r>
              <a:rPr lang="en-US">
                <a:latin typeface="Helvetica" charset="0"/>
                <a:sym typeface="Greek Symbols" charset="0"/>
              </a:rPr>
              <a:t> holds.</a:t>
            </a:r>
          </a:p>
          <a:p>
            <a:pPr lvl="1"/>
            <a:endParaRPr lang="en-US">
              <a:latin typeface="Helvetica" charset="0"/>
              <a:sym typeface="Greek Symbols" charset="0"/>
            </a:endParaRPr>
          </a:p>
        </p:txBody>
      </p:sp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4371975" y="2324100"/>
            <a:ext cx="366713" cy="0"/>
            <a:chOff x="2605" y="829"/>
            <a:chExt cx="231" cy="0"/>
          </a:xfrm>
        </p:grpSpPr>
        <p:sp>
          <p:nvSpPr>
            <p:cNvPr id="8224" name="Line 6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25" name="Line 7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97" name="Group 8"/>
          <p:cNvGrpSpPr>
            <a:grpSpLocks/>
          </p:cNvGrpSpPr>
          <p:nvPr/>
        </p:nvGrpSpPr>
        <p:grpSpPr bwMode="auto">
          <a:xfrm>
            <a:off x="6324600" y="2344738"/>
            <a:ext cx="366713" cy="0"/>
            <a:chOff x="2605" y="829"/>
            <a:chExt cx="231" cy="0"/>
          </a:xfrm>
        </p:grpSpPr>
        <p:sp>
          <p:nvSpPr>
            <p:cNvPr id="8222" name="Line 9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23" name="Line 10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98" name="Group 11"/>
          <p:cNvGrpSpPr>
            <a:grpSpLocks/>
          </p:cNvGrpSpPr>
          <p:nvPr/>
        </p:nvGrpSpPr>
        <p:grpSpPr bwMode="auto">
          <a:xfrm>
            <a:off x="1601788" y="2593975"/>
            <a:ext cx="366712" cy="0"/>
            <a:chOff x="2605" y="829"/>
            <a:chExt cx="231" cy="0"/>
          </a:xfrm>
        </p:grpSpPr>
        <p:sp>
          <p:nvSpPr>
            <p:cNvPr id="8220" name="Line 12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21" name="Line 13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99" name="Group 14"/>
          <p:cNvGrpSpPr>
            <a:grpSpLocks/>
          </p:cNvGrpSpPr>
          <p:nvPr/>
        </p:nvGrpSpPr>
        <p:grpSpPr bwMode="auto">
          <a:xfrm>
            <a:off x="3713163" y="3013075"/>
            <a:ext cx="366712" cy="0"/>
            <a:chOff x="2605" y="829"/>
            <a:chExt cx="231" cy="0"/>
          </a:xfrm>
        </p:grpSpPr>
        <p:sp>
          <p:nvSpPr>
            <p:cNvPr id="8218" name="Line 15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9" name="Line 16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00" name="Group 17"/>
          <p:cNvGrpSpPr>
            <a:grpSpLocks/>
          </p:cNvGrpSpPr>
          <p:nvPr/>
        </p:nvGrpSpPr>
        <p:grpSpPr bwMode="auto">
          <a:xfrm>
            <a:off x="5618163" y="2989263"/>
            <a:ext cx="366712" cy="0"/>
            <a:chOff x="2605" y="829"/>
            <a:chExt cx="231" cy="0"/>
          </a:xfrm>
        </p:grpSpPr>
        <p:sp>
          <p:nvSpPr>
            <p:cNvPr id="8216" name="Line 18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7" name="Line 19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01" name="Group 20"/>
          <p:cNvGrpSpPr>
            <a:grpSpLocks/>
          </p:cNvGrpSpPr>
          <p:nvPr/>
        </p:nvGrpSpPr>
        <p:grpSpPr bwMode="auto">
          <a:xfrm>
            <a:off x="7543800" y="2990850"/>
            <a:ext cx="366713" cy="0"/>
            <a:chOff x="2605" y="829"/>
            <a:chExt cx="231" cy="0"/>
          </a:xfrm>
        </p:grpSpPr>
        <p:sp>
          <p:nvSpPr>
            <p:cNvPr id="8214" name="Line 21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02" name="Group 23"/>
          <p:cNvGrpSpPr>
            <a:grpSpLocks/>
          </p:cNvGrpSpPr>
          <p:nvPr/>
        </p:nvGrpSpPr>
        <p:grpSpPr bwMode="auto">
          <a:xfrm>
            <a:off x="3657600" y="3619500"/>
            <a:ext cx="366713" cy="0"/>
            <a:chOff x="2605" y="829"/>
            <a:chExt cx="231" cy="0"/>
          </a:xfrm>
        </p:grpSpPr>
        <p:sp>
          <p:nvSpPr>
            <p:cNvPr id="8212" name="Line 24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3" name="Line 25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03" name="Group 26"/>
          <p:cNvGrpSpPr>
            <a:grpSpLocks/>
          </p:cNvGrpSpPr>
          <p:nvPr/>
        </p:nvGrpSpPr>
        <p:grpSpPr bwMode="auto">
          <a:xfrm>
            <a:off x="5486400" y="3619500"/>
            <a:ext cx="366713" cy="0"/>
            <a:chOff x="2605" y="829"/>
            <a:chExt cx="231" cy="0"/>
          </a:xfrm>
        </p:grpSpPr>
        <p:sp>
          <p:nvSpPr>
            <p:cNvPr id="8210" name="Line 27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1" name="Line 28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04" name="Group 29"/>
          <p:cNvGrpSpPr>
            <a:grpSpLocks/>
          </p:cNvGrpSpPr>
          <p:nvPr/>
        </p:nvGrpSpPr>
        <p:grpSpPr bwMode="auto">
          <a:xfrm>
            <a:off x="7446963" y="3598863"/>
            <a:ext cx="366712" cy="0"/>
            <a:chOff x="2605" y="829"/>
            <a:chExt cx="231" cy="0"/>
          </a:xfrm>
        </p:grpSpPr>
        <p:sp>
          <p:nvSpPr>
            <p:cNvPr id="8208" name="Line 30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9" name="Line 31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05" name="Group 32"/>
          <p:cNvGrpSpPr>
            <a:grpSpLocks/>
          </p:cNvGrpSpPr>
          <p:nvPr/>
        </p:nvGrpSpPr>
        <p:grpSpPr bwMode="auto">
          <a:xfrm>
            <a:off x="2590800" y="3903663"/>
            <a:ext cx="366713" cy="0"/>
            <a:chOff x="2605" y="829"/>
            <a:chExt cx="231" cy="0"/>
          </a:xfrm>
        </p:grpSpPr>
        <p:sp>
          <p:nvSpPr>
            <p:cNvPr id="8206" name="Line 33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7" name="Line 34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rPr>
              <a:t>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8575" y="1428750"/>
            <a:ext cx="6562725" cy="4138613"/>
          </a:xfrm>
        </p:spPr>
        <p:txBody>
          <a:bodyPr/>
          <a:lstStyle/>
          <a:p>
            <a:pPr defTabSz="681038"/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 = (</a:t>
            </a:r>
            <a:r>
              <a:rPr lang="en-US" i="1">
                <a:latin typeface="Helvetica" charset="0"/>
              </a:rPr>
              <a:t>A, B, C, G, H, I)</a:t>
            </a:r>
            <a:br>
              <a:rPr lang="en-US" i="1">
                <a:latin typeface="Helvetica" charset="0"/>
              </a:rPr>
            </a:br>
            <a:r>
              <a:rPr lang="en-US" i="1">
                <a:latin typeface="Helvetica" charset="0"/>
              </a:rPr>
              <a:t>D = </a:t>
            </a:r>
            <a:r>
              <a:rPr lang="en-US">
                <a:latin typeface="Helvetica" charset="0"/>
              </a:rPr>
              <a:t>{</a:t>
            </a:r>
            <a:r>
              <a:rPr lang="en-US" i="1">
                <a:latin typeface="Helvetica" charset="0"/>
              </a:rPr>
              <a:t>A     </a:t>
            </a:r>
            <a:r>
              <a:rPr lang="en-US">
                <a:latin typeface="Helvetica" charset="0"/>
                <a:sym typeface="Monotype Sorts" charset="0"/>
              </a:rPr>
              <a:t>  </a:t>
            </a:r>
            <a:r>
              <a:rPr lang="en-US" i="1">
                <a:latin typeface="Helvetica" charset="0"/>
                <a:sym typeface="Monotype Sorts" charset="0"/>
              </a:rPr>
              <a:t>B</a:t>
            </a:r>
            <a:br>
              <a:rPr lang="en-US" i="1">
                <a:latin typeface="Helvetica" charset="0"/>
                <a:sym typeface="Monotype Sorts" charset="0"/>
              </a:rPr>
            </a:br>
            <a:r>
              <a:rPr lang="en-US" i="1">
                <a:latin typeface="Helvetica" charset="0"/>
                <a:sym typeface="Monotype Sorts" charset="0"/>
              </a:rPr>
              <a:t>	B      </a:t>
            </a:r>
            <a:r>
              <a:rPr lang="en-US">
                <a:latin typeface="Helvetica" charset="0"/>
                <a:sym typeface="Monotype Sorts" charset="0"/>
              </a:rPr>
              <a:t> </a:t>
            </a:r>
            <a:r>
              <a:rPr lang="en-US" i="1">
                <a:latin typeface="Helvetica" charset="0"/>
                <a:sym typeface="Monotype Sorts" charset="0"/>
              </a:rPr>
              <a:t>HI</a:t>
            </a:r>
            <a:br>
              <a:rPr lang="en-US" i="1">
                <a:latin typeface="Helvetica" charset="0"/>
                <a:sym typeface="Monotype Sorts" charset="0"/>
              </a:rPr>
            </a:br>
            <a:r>
              <a:rPr lang="en-US" i="1">
                <a:latin typeface="Helvetica" charset="0"/>
                <a:sym typeface="Monotype Sorts" charset="0"/>
              </a:rPr>
              <a:t>	CG     H</a:t>
            </a:r>
            <a:r>
              <a:rPr lang="en-US">
                <a:latin typeface="Helvetica" charset="0"/>
                <a:sym typeface="Monotype Sorts" charset="0"/>
              </a:rPr>
              <a:t>}</a:t>
            </a:r>
          </a:p>
          <a:p>
            <a:pPr defTabSz="681038"/>
            <a:r>
              <a:rPr lang="en-US">
                <a:latin typeface="Helvetica" charset="0"/>
                <a:sym typeface="Monotype Sorts" charset="0"/>
              </a:rPr>
              <a:t>Some members of </a:t>
            </a:r>
            <a:r>
              <a:rPr lang="en-US" i="1">
                <a:latin typeface="Helvetica" charset="0"/>
                <a:sym typeface="Monotype Sorts" charset="0"/>
              </a:rPr>
              <a:t>D</a:t>
            </a:r>
            <a:r>
              <a:rPr lang="en-US" baseline="30000">
                <a:latin typeface="Helvetica" charset="0"/>
                <a:sym typeface="Monotype Sorts" charset="0"/>
              </a:rPr>
              <a:t>+</a:t>
            </a:r>
            <a:r>
              <a:rPr lang="en-US">
                <a:latin typeface="Helvetica" charset="0"/>
                <a:sym typeface="Monotype Sorts" charset="0"/>
              </a:rPr>
              <a:t>:</a:t>
            </a:r>
          </a:p>
          <a:p>
            <a:pPr lvl="1" defTabSz="681038"/>
            <a:r>
              <a:rPr lang="en-US" i="1">
                <a:latin typeface="Helvetica" charset="0"/>
                <a:sym typeface="Monotype Sorts" charset="0"/>
              </a:rPr>
              <a:t>A      </a:t>
            </a:r>
            <a:r>
              <a:rPr lang="en-US">
                <a:latin typeface="Helvetica" charset="0"/>
                <a:sym typeface="Monotype Sorts" charset="0"/>
              </a:rPr>
              <a:t> </a:t>
            </a:r>
            <a:r>
              <a:rPr lang="en-US" i="1">
                <a:latin typeface="Helvetica" charset="0"/>
                <a:sym typeface="Monotype Sorts" charset="0"/>
              </a:rPr>
              <a:t>CGHI.</a:t>
            </a:r>
            <a:br>
              <a:rPr lang="en-US" i="1">
                <a:latin typeface="Helvetica" charset="0"/>
                <a:sym typeface="Monotype Sorts" charset="0"/>
              </a:rPr>
            </a:br>
            <a:r>
              <a:rPr lang="en-US">
                <a:latin typeface="Helvetica" charset="0"/>
                <a:sym typeface="Monotype Sorts" charset="0"/>
              </a:rPr>
              <a:t>Since </a:t>
            </a:r>
            <a:r>
              <a:rPr lang="en-US" i="1">
                <a:latin typeface="Helvetica" charset="0"/>
                <a:sym typeface="Monotype Sorts" charset="0"/>
              </a:rPr>
              <a:t>A     </a:t>
            </a:r>
            <a:r>
              <a:rPr lang="en-US">
                <a:latin typeface="Helvetica" charset="0"/>
                <a:sym typeface="Monotype Sorts" charset="0"/>
              </a:rPr>
              <a:t> </a:t>
            </a:r>
            <a:r>
              <a:rPr lang="en-US" i="1">
                <a:latin typeface="Helvetica" charset="0"/>
                <a:sym typeface="Monotype Sorts" charset="0"/>
              </a:rPr>
              <a:t>B, </a:t>
            </a:r>
            <a:r>
              <a:rPr lang="en-US">
                <a:latin typeface="Helvetica" charset="0"/>
                <a:sym typeface="Monotype Sorts" charset="0"/>
              </a:rPr>
              <a:t> the complementation rule (4) implies that </a:t>
            </a:r>
            <a:r>
              <a:rPr lang="en-US" i="1">
                <a:latin typeface="Helvetica" charset="0"/>
                <a:sym typeface="Monotype Sorts" charset="0"/>
              </a:rPr>
              <a:t>A      </a:t>
            </a:r>
            <a:r>
              <a:rPr lang="en-US">
                <a:latin typeface="Helvetica" charset="0"/>
                <a:sym typeface="Monotype Sorts" charset="0"/>
              </a:rPr>
              <a:t> </a:t>
            </a:r>
            <a:r>
              <a:rPr lang="en-US" i="1">
                <a:latin typeface="Helvetica" charset="0"/>
                <a:sym typeface="Monotype Sorts" charset="0"/>
              </a:rPr>
              <a:t>R – B – A.</a:t>
            </a:r>
            <a:br>
              <a:rPr lang="en-US" i="1">
                <a:latin typeface="Helvetica" charset="0"/>
                <a:sym typeface="Monotype Sorts" charset="0"/>
              </a:rPr>
            </a:br>
            <a:r>
              <a:rPr lang="en-US">
                <a:latin typeface="Helvetica" charset="0"/>
                <a:sym typeface="Monotype Sorts" charset="0"/>
              </a:rPr>
              <a:t>Since </a:t>
            </a:r>
            <a:r>
              <a:rPr lang="en-US" i="1">
                <a:latin typeface="Helvetica" charset="0"/>
                <a:sym typeface="Monotype Sorts" charset="0"/>
              </a:rPr>
              <a:t>R – B – A </a:t>
            </a:r>
            <a:r>
              <a:rPr lang="en-US">
                <a:latin typeface="Helvetica" charset="0"/>
                <a:sym typeface="Monotype Sorts" charset="0"/>
              </a:rPr>
              <a:t>= </a:t>
            </a:r>
            <a:r>
              <a:rPr lang="en-US" i="1">
                <a:latin typeface="Helvetica" charset="0"/>
                <a:sym typeface="Monotype Sorts" charset="0"/>
              </a:rPr>
              <a:t>CGHI, </a:t>
            </a:r>
            <a:r>
              <a:rPr lang="en-US">
                <a:latin typeface="Helvetica" charset="0"/>
                <a:sym typeface="Monotype Sorts" charset="0"/>
              </a:rPr>
              <a:t>so</a:t>
            </a:r>
            <a:r>
              <a:rPr lang="en-US" i="1">
                <a:latin typeface="Helvetica" charset="0"/>
                <a:sym typeface="Monotype Sorts" charset="0"/>
              </a:rPr>
              <a:t> A     </a:t>
            </a:r>
            <a:r>
              <a:rPr lang="en-US">
                <a:latin typeface="Helvetica" charset="0"/>
                <a:sym typeface="Monotype Sorts" charset="0"/>
              </a:rPr>
              <a:t>  </a:t>
            </a:r>
            <a:r>
              <a:rPr lang="en-US" i="1">
                <a:latin typeface="Helvetica" charset="0"/>
                <a:sym typeface="Monotype Sorts" charset="0"/>
              </a:rPr>
              <a:t>CGHI.</a:t>
            </a:r>
          </a:p>
          <a:p>
            <a:pPr lvl="1" defTabSz="681038"/>
            <a:r>
              <a:rPr lang="en-US" i="1">
                <a:latin typeface="Helvetica" charset="0"/>
                <a:sym typeface="Monotype Sorts" charset="0"/>
              </a:rPr>
              <a:t>A       </a:t>
            </a:r>
            <a:r>
              <a:rPr lang="en-US">
                <a:latin typeface="Helvetica" charset="0"/>
                <a:sym typeface="Monotype Sorts" charset="0"/>
              </a:rPr>
              <a:t> </a:t>
            </a:r>
            <a:r>
              <a:rPr lang="en-US" i="1">
                <a:latin typeface="Helvetica" charset="0"/>
                <a:sym typeface="Monotype Sorts" charset="0"/>
              </a:rPr>
              <a:t>HI.</a:t>
            </a:r>
            <a:br>
              <a:rPr lang="en-US" i="1">
                <a:latin typeface="Helvetica" charset="0"/>
                <a:sym typeface="Monotype Sorts" charset="0"/>
              </a:rPr>
            </a:br>
            <a:r>
              <a:rPr lang="en-US">
                <a:latin typeface="Helvetica" charset="0"/>
                <a:sym typeface="Monotype Sorts" charset="0"/>
              </a:rPr>
              <a:t>Since </a:t>
            </a:r>
            <a:r>
              <a:rPr lang="en-US" i="1">
                <a:latin typeface="Helvetica" charset="0"/>
              </a:rPr>
              <a:t>A       </a:t>
            </a:r>
            <a:r>
              <a:rPr lang="en-US">
                <a:latin typeface="Helvetica" charset="0"/>
                <a:sym typeface="Monotype Sorts" charset="0"/>
              </a:rPr>
              <a:t> </a:t>
            </a:r>
            <a:r>
              <a:rPr lang="en-US" i="1">
                <a:latin typeface="Helvetica" charset="0"/>
                <a:sym typeface="Monotype Sorts" charset="0"/>
              </a:rPr>
              <a:t>B </a:t>
            </a:r>
            <a:r>
              <a:rPr lang="en-US">
                <a:latin typeface="Helvetica" charset="0"/>
                <a:sym typeface="Monotype Sorts" charset="0"/>
              </a:rPr>
              <a:t>and </a:t>
            </a:r>
            <a:r>
              <a:rPr lang="en-US" i="1">
                <a:latin typeface="Helvetica" charset="0"/>
                <a:sym typeface="Monotype Sorts" charset="0"/>
              </a:rPr>
              <a:t>B       </a:t>
            </a:r>
            <a:r>
              <a:rPr lang="en-US">
                <a:latin typeface="Helvetica" charset="0"/>
                <a:sym typeface="Monotype Sorts" charset="0"/>
              </a:rPr>
              <a:t> </a:t>
            </a:r>
            <a:r>
              <a:rPr lang="en-US" i="1">
                <a:latin typeface="Helvetica" charset="0"/>
                <a:sym typeface="Monotype Sorts" charset="0"/>
              </a:rPr>
              <a:t>HI, </a:t>
            </a:r>
            <a:r>
              <a:rPr lang="en-US">
                <a:latin typeface="Helvetica" charset="0"/>
                <a:sym typeface="Monotype Sorts" charset="0"/>
              </a:rPr>
              <a:t>the multivalued transitivity rule (6) implies that</a:t>
            </a:r>
            <a:r>
              <a:rPr lang="en-US" i="1">
                <a:latin typeface="Helvetica" charset="0"/>
                <a:sym typeface="Monotype Sorts" charset="0"/>
              </a:rPr>
              <a:t> B      </a:t>
            </a:r>
            <a:r>
              <a:rPr lang="en-US">
                <a:latin typeface="Helvetica" charset="0"/>
                <a:sym typeface="Monotype Sorts" charset="0"/>
              </a:rPr>
              <a:t> </a:t>
            </a:r>
            <a:r>
              <a:rPr lang="en-US" i="1">
                <a:latin typeface="Helvetica" charset="0"/>
                <a:sym typeface="Monotype Sorts" charset="0"/>
              </a:rPr>
              <a:t>HI – B.</a:t>
            </a:r>
            <a:r>
              <a:rPr lang="en-US">
                <a:latin typeface="Helvetica" charset="0"/>
                <a:sym typeface="Monotype Sorts" charset="0"/>
              </a:rPr>
              <a:t/>
            </a:r>
            <a:br>
              <a:rPr lang="en-US">
                <a:latin typeface="Helvetica" charset="0"/>
                <a:sym typeface="Monotype Sorts" charset="0"/>
              </a:rPr>
            </a:br>
            <a:r>
              <a:rPr lang="en-US">
                <a:latin typeface="Helvetica" charset="0"/>
                <a:sym typeface="Monotype Sorts" charset="0"/>
              </a:rPr>
              <a:t>Since </a:t>
            </a:r>
            <a:r>
              <a:rPr lang="en-US" i="1">
                <a:latin typeface="Helvetica" charset="0"/>
                <a:sym typeface="Monotype Sorts" charset="0"/>
              </a:rPr>
              <a:t>HI – B = HI, A        HI.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2438400" y="1905000"/>
            <a:ext cx="366713" cy="0"/>
            <a:chOff x="2605" y="829"/>
            <a:chExt cx="231" cy="0"/>
          </a:xfrm>
        </p:grpSpPr>
        <p:sp>
          <p:nvSpPr>
            <p:cNvPr id="9252" name="Line 5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53" name="Line 6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221" name="Group 7"/>
          <p:cNvGrpSpPr>
            <a:grpSpLocks/>
          </p:cNvGrpSpPr>
          <p:nvPr/>
        </p:nvGrpSpPr>
        <p:grpSpPr bwMode="auto">
          <a:xfrm>
            <a:off x="2300288" y="2143125"/>
            <a:ext cx="366712" cy="0"/>
            <a:chOff x="2605" y="829"/>
            <a:chExt cx="231" cy="0"/>
          </a:xfrm>
        </p:grpSpPr>
        <p:sp>
          <p:nvSpPr>
            <p:cNvPr id="9250" name="Line 8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51" name="Line 9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222" name="Group 13"/>
          <p:cNvGrpSpPr>
            <a:grpSpLocks/>
          </p:cNvGrpSpPr>
          <p:nvPr/>
        </p:nvGrpSpPr>
        <p:grpSpPr bwMode="auto">
          <a:xfrm>
            <a:off x="2319338" y="3190875"/>
            <a:ext cx="366712" cy="0"/>
            <a:chOff x="2605" y="829"/>
            <a:chExt cx="231" cy="0"/>
          </a:xfrm>
        </p:grpSpPr>
        <p:sp>
          <p:nvSpPr>
            <p:cNvPr id="9248" name="Line 14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9" name="Line 15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223" name="Group 16"/>
          <p:cNvGrpSpPr>
            <a:grpSpLocks/>
          </p:cNvGrpSpPr>
          <p:nvPr/>
        </p:nvGrpSpPr>
        <p:grpSpPr bwMode="auto">
          <a:xfrm>
            <a:off x="2938463" y="3457575"/>
            <a:ext cx="366712" cy="0"/>
            <a:chOff x="2605" y="829"/>
            <a:chExt cx="231" cy="0"/>
          </a:xfrm>
        </p:grpSpPr>
        <p:sp>
          <p:nvSpPr>
            <p:cNvPr id="9246" name="Line 17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7" name="Line 18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224" name="Group 19"/>
          <p:cNvGrpSpPr>
            <a:grpSpLocks/>
          </p:cNvGrpSpPr>
          <p:nvPr/>
        </p:nvGrpSpPr>
        <p:grpSpPr bwMode="auto">
          <a:xfrm>
            <a:off x="2778125" y="3736975"/>
            <a:ext cx="366713" cy="0"/>
            <a:chOff x="2605" y="829"/>
            <a:chExt cx="231" cy="0"/>
          </a:xfrm>
        </p:grpSpPr>
        <p:sp>
          <p:nvSpPr>
            <p:cNvPr id="9244" name="Line 20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5" name="Line 21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225" name="Group 22"/>
          <p:cNvGrpSpPr>
            <a:grpSpLocks/>
          </p:cNvGrpSpPr>
          <p:nvPr/>
        </p:nvGrpSpPr>
        <p:grpSpPr bwMode="auto">
          <a:xfrm>
            <a:off x="5205413" y="4010025"/>
            <a:ext cx="366712" cy="0"/>
            <a:chOff x="2605" y="829"/>
            <a:chExt cx="231" cy="0"/>
          </a:xfrm>
        </p:grpSpPr>
        <p:sp>
          <p:nvSpPr>
            <p:cNvPr id="9242" name="Line 23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3" name="Line 24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226" name="Group 25"/>
          <p:cNvGrpSpPr>
            <a:grpSpLocks/>
          </p:cNvGrpSpPr>
          <p:nvPr/>
        </p:nvGrpSpPr>
        <p:grpSpPr bwMode="auto">
          <a:xfrm>
            <a:off x="2393950" y="4389438"/>
            <a:ext cx="366713" cy="0"/>
            <a:chOff x="2605" y="829"/>
            <a:chExt cx="231" cy="0"/>
          </a:xfrm>
        </p:grpSpPr>
        <p:sp>
          <p:nvSpPr>
            <p:cNvPr id="9240" name="Line 26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1" name="Line 27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227" name="Group 28"/>
          <p:cNvGrpSpPr>
            <a:grpSpLocks/>
          </p:cNvGrpSpPr>
          <p:nvPr/>
        </p:nvGrpSpPr>
        <p:grpSpPr bwMode="auto">
          <a:xfrm>
            <a:off x="3014663" y="4668838"/>
            <a:ext cx="366712" cy="0"/>
            <a:chOff x="2605" y="829"/>
            <a:chExt cx="231" cy="0"/>
          </a:xfrm>
        </p:grpSpPr>
        <p:sp>
          <p:nvSpPr>
            <p:cNvPr id="9238" name="Line 29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9" name="Line 30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228" name="Group 31"/>
          <p:cNvGrpSpPr>
            <a:grpSpLocks/>
          </p:cNvGrpSpPr>
          <p:nvPr/>
        </p:nvGrpSpPr>
        <p:grpSpPr bwMode="auto">
          <a:xfrm>
            <a:off x="4340225" y="4657725"/>
            <a:ext cx="366713" cy="0"/>
            <a:chOff x="2605" y="829"/>
            <a:chExt cx="231" cy="0"/>
          </a:xfrm>
        </p:grpSpPr>
        <p:sp>
          <p:nvSpPr>
            <p:cNvPr id="9236" name="Line 32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7" name="Line 33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229" name="Group 34"/>
          <p:cNvGrpSpPr>
            <a:grpSpLocks/>
          </p:cNvGrpSpPr>
          <p:nvPr/>
        </p:nvGrpSpPr>
        <p:grpSpPr bwMode="auto">
          <a:xfrm>
            <a:off x="4354513" y="4922838"/>
            <a:ext cx="366712" cy="0"/>
            <a:chOff x="2605" y="829"/>
            <a:chExt cx="231" cy="0"/>
          </a:xfrm>
        </p:grpSpPr>
        <p:sp>
          <p:nvSpPr>
            <p:cNvPr id="9234" name="Line 35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5" name="Line 36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230" name="Group 37"/>
          <p:cNvGrpSpPr>
            <a:grpSpLocks/>
          </p:cNvGrpSpPr>
          <p:nvPr/>
        </p:nvGrpSpPr>
        <p:grpSpPr bwMode="auto">
          <a:xfrm>
            <a:off x="4238625" y="5200650"/>
            <a:ext cx="366713" cy="0"/>
            <a:chOff x="2605" y="829"/>
            <a:chExt cx="231" cy="0"/>
          </a:xfrm>
        </p:grpSpPr>
        <p:sp>
          <p:nvSpPr>
            <p:cNvPr id="9232" name="Line 38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3" name="Line 39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231" name="Line 43"/>
          <p:cNvSpPr>
            <a:spLocks noChangeShapeType="1"/>
          </p:cNvSpPr>
          <p:nvPr/>
        </p:nvSpPr>
        <p:spPr bwMode="auto">
          <a:xfrm>
            <a:off x="2514600" y="24384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rPr>
              <a:t>Example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3476625"/>
          </a:xfrm>
        </p:spPr>
        <p:txBody>
          <a:bodyPr/>
          <a:lstStyle/>
          <a:p>
            <a:r>
              <a:rPr lang="en-US">
                <a:latin typeface="Helvetica" charset="0"/>
              </a:rPr>
              <a:t>Some members of </a:t>
            </a:r>
            <a:r>
              <a:rPr lang="en-US" i="1">
                <a:latin typeface="Helvetica" charset="0"/>
              </a:rPr>
              <a:t>D</a:t>
            </a:r>
            <a:r>
              <a:rPr lang="en-US" i="1" baseline="30000">
                <a:latin typeface="Helvetica" charset="0"/>
              </a:rPr>
              <a:t>+</a:t>
            </a:r>
            <a:r>
              <a:rPr lang="en-US" i="1">
                <a:latin typeface="Helvetica" charset="0"/>
              </a:rPr>
              <a:t> </a:t>
            </a:r>
            <a:r>
              <a:rPr lang="en-US">
                <a:latin typeface="Helvetica" charset="0"/>
              </a:rPr>
              <a:t>(cont.):</a:t>
            </a:r>
          </a:p>
          <a:p>
            <a:pPr lvl="1"/>
            <a:r>
              <a:rPr lang="en-US" i="1">
                <a:latin typeface="Helvetica" charset="0"/>
              </a:rPr>
              <a:t>B       </a:t>
            </a:r>
            <a:r>
              <a:rPr lang="en-US" i="1">
                <a:latin typeface="Helvetica" charset="0"/>
                <a:sym typeface="Monotype Sorts" charset="0"/>
              </a:rPr>
              <a:t>H.</a:t>
            </a:r>
            <a:br>
              <a:rPr lang="en-US" i="1">
                <a:latin typeface="Helvetica" charset="0"/>
                <a:sym typeface="Monotype Sorts" charset="0"/>
              </a:rPr>
            </a:br>
            <a:r>
              <a:rPr lang="en-US">
                <a:latin typeface="Helvetica" charset="0"/>
                <a:sym typeface="Monotype Sorts" charset="0"/>
              </a:rPr>
              <a:t>Apply the coalescence rule (8); </a:t>
            </a:r>
            <a:r>
              <a:rPr lang="en-US" i="1">
                <a:latin typeface="Helvetica" charset="0"/>
                <a:sym typeface="Monotype Sorts" charset="0"/>
              </a:rPr>
              <a:t>B      </a:t>
            </a:r>
            <a:r>
              <a:rPr lang="en-US">
                <a:latin typeface="Helvetica" charset="0"/>
                <a:sym typeface="Monotype Sorts" charset="0"/>
              </a:rPr>
              <a:t>  </a:t>
            </a:r>
            <a:r>
              <a:rPr lang="en-US" i="1">
                <a:latin typeface="Helvetica" charset="0"/>
                <a:sym typeface="Monotype Sorts" charset="0"/>
              </a:rPr>
              <a:t>HI </a:t>
            </a:r>
            <a:r>
              <a:rPr lang="en-US">
                <a:latin typeface="Helvetica" charset="0"/>
                <a:sym typeface="Monotype Sorts" charset="0"/>
              </a:rPr>
              <a:t>holds.</a:t>
            </a:r>
            <a:br>
              <a:rPr lang="en-US">
                <a:latin typeface="Helvetica" charset="0"/>
                <a:sym typeface="Monotype Sorts" charset="0"/>
              </a:rPr>
            </a:br>
            <a:r>
              <a:rPr lang="en-US">
                <a:latin typeface="Helvetica" charset="0"/>
                <a:sym typeface="Monotype Sorts" charset="0"/>
              </a:rPr>
              <a:t>Since </a:t>
            </a:r>
            <a:r>
              <a:rPr lang="en-US" i="1">
                <a:latin typeface="Helvetica" charset="0"/>
                <a:sym typeface="Monotype Sorts" charset="0"/>
              </a:rPr>
              <a:t>H</a:t>
            </a:r>
            <a:r>
              <a:rPr lang="en-US">
                <a:latin typeface="Helvetica" charset="0"/>
                <a:sym typeface="Monotype Sorts" charset="0"/>
              </a:rPr>
              <a:t> </a:t>
            </a:r>
            <a:r>
              <a:rPr lang="en-US">
                <a:latin typeface="Helvetica" charset="0"/>
                <a:sym typeface="Symbol" charset="0"/>
              </a:rPr>
              <a:t> </a:t>
            </a:r>
            <a:r>
              <a:rPr lang="en-US" i="1">
                <a:latin typeface="Helvetica" charset="0"/>
                <a:sym typeface="Symbol" charset="0"/>
              </a:rPr>
              <a:t>HI</a:t>
            </a:r>
            <a:r>
              <a:rPr lang="en-US">
                <a:latin typeface="Helvetica" charset="0"/>
                <a:sym typeface="Symbol" charset="0"/>
              </a:rPr>
              <a:t> and </a:t>
            </a:r>
            <a:r>
              <a:rPr lang="en-US" i="1">
                <a:latin typeface="Helvetica" charset="0"/>
                <a:sym typeface="Symbol" charset="0"/>
              </a:rPr>
              <a:t>CG      </a:t>
            </a:r>
            <a:r>
              <a:rPr lang="en-US" i="1">
                <a:latin typeface="Helvetica" charset="0"/>
                <a:sym typeface="Monotype Sorts" charset="0"/>
              </a:rPr>
              <a:t>H </a:t>
            </a:r>
            <a:r>
              <a:rPr lang="en-US">
                <a:latin typeface="Helvetica" charset="0"/>
                <a:sym typeface="Monotype Sorts" charset="0"/>
              </a:rPr>
              <a:t>and </a:t>
            </a:r>
            <a:r>
              <a:rPr lang="en-US" i="1">
                <a:latin typeface="Helvetica" charset="0"/>
                <a:sym typeface="Monotype Sorts" charset="0"/>
              </a:rPr>
              <a:t>CG </a:t>
            </a:r>
            <a:r>
              <a:rPr lang="en-US">
                <a:latin typeface="Helvetica" charset="0"/>
                <a:sym typeface="Symbol" charset="0"/>
              </a:rPr>
              <a:t> </a:t>
            </a:r>
            <a:r>
              <a:rPr lang="en-US" i="1">
                <a:latin typeface="Helvetica" charset="0"/>
                <a:sym typeface="Symbol" charset="0"/>
              </a:rPr>
              <a:t>HI</a:t>
            </a:r>
            <a:r>
              <a:rPr lang="en-US">
                <a:latin typeface="Helvetica" charset="0"/>
                <a:sym typeface="Symbol" charset="0"/>
              </a:rPr>
              <a:t> = Ø, the </a:t>
            </a:r>
            <a:br>
              <a:rPr lang="en-US">
                <a:latin typeface="Helvetica" charset="0"/>
                <a:sym typeface="Symbol" charset="0"/>
              </a:rPr>
            </a:br>
            <a:r>
              <a:rPr lang="en-US">
                <a:latin typeface="Helvetica" charset="0"/>
                <a:sym typeface="Symbol" charset="0"/>
              </a:rPr>
              <a:t>coalescence rule is satisfied with  </a:t>
            </a:r>
            <a:r>
              <a:rPr lang="en-US">
                <a:latin typeface="Helvetica" charset="0"/>
                <a:sym typeface="Greek Symbols" charset="0"/>
              </a:rPr>
              <a:t>being </a:t>
            </a:r>
            <a:r>
              <a:rPr lang="en-US" i="1">
                <a:latin typeface="Helvetica" charset="0"/>
                <a:sym typeface="Greek Symbols" charset="0"/>
              </a:rPr>
              <a:t>B</a:t>
            </a:r>
            <a:r>
              <a:rPr lang="en-US">
                <a:latin typeface="Helvetica" charset="0"/>
                <a:sym typeface="Greek Symbols" charset="0"/>
              </a:rPr>
              <a:t>, </a:t>
            </a:r>
            <a:r>
              <a:rPr lang="en-US">
                <a:latin typeface="Helvetica" charset="0"/>
                <a:sym typeface="Symbol" charset="0"/>
              </a:rPr>
              <a:t></a:t>
            </a:r>
            <a:r>
              <a:rPr lang="en-US">
                <a:latin typeface="Helvetica" charset="0"/>
                <a:sym typeface="Greek Symbols" charset="0"/>
              </a:rPr>
              <a:t> being </a:t>
            </a:r>
            <a:r>
              <a:rPr lang="en-US" i="1">
                <a:latin typeface="Helvetica" charset="0"/>
                <a:sym typeface="Greek Symbols" charset="0"/>
              </a:rPr>
              <a:t>HI, </a:t>
            </a:r>
            <a:r>
              <a:rPr lang="en-US">
                <a:latin typeface="Helvetica" charset="0"/>
                <a:sym typeface="Symbol" charset="0"/>
              </a:rPr>
              <a:t></a:t>
            </a:r>
            <a:r>
              <a:rPr lang="en-US">
                <a:latin typeface="Helvetica" charset="0"/>
                <a:sym typeface="Greek Symbols" charset="0"/>
              </a:rPr>
              <a:t> being </a:t>
            </a:r>
            <a:r>
              <a:rPr lang="en-US" i="1">
                <a:latin typeface="Helvetica" charset="0"/>
                <a:sym typeface="Greek Symbols" charset="0"/>
              </a:rPr>
              <a:t>CG, </a:t>
            </a:r>
            <a:r>
              <a:rPr lang="en-US">
                <a:latin typeface="Helvetica" charset="0"/>
                <a:sym typeface="Greek Symbols" charset="0"/>
              </a:rPr>
              <a:t>and </a:t>
            </a:r>
            <a:r>
              <a:rPr lang="en-US">
                <a:latin typeface="Helvetica" charset="0"/>
                <a:sym typeface="Symbol" charset="0"/>
              </a:rPr>
              <a:t></a:t>
            </a:r>
            <a:r>
              <a:rPr lang="en-US">
                <a:latin typeface="Helvetica" charset="0"/>
                <a:sym typeface="Greek Symbols" charset="0"/>
              </a:rPr>
              <a:t> being </a:t>
            </a:r>
            <a:r>
              <a:rPr lang="en-US" i="1">
                <a:latin typeface="Helvetica" charset="0"/>
                <a:sym typeface="Greek Symbols" charset="0"/>
              </a:rPr>
              <a:t>H</a:t>
            </a:r>
            <a:r>
              <a:rPr lang="en-US">
                <a:latin typeface="Helvetica" charset="0"/>
                <a:sym typeface="Greek Symbols" charset="0"/>
              </a:rPr>
              <a:t>.  We conclude that </a:t>
            </a:r>
            <a:r>
              <a:rPr lang="en-US" i="1">
                <a:latin typeface="Helvetica" charset="0"/>
                <a:sym typeface="Greek Symbols" charset="0"/>
              </a:rPr>
              <a:t>B     </a:t>
            </a:r>
            <a:r>
              <a:rPr lang="en-US" i="1">
                <a:latin typeface="Helvetica" charset="0"/>
                <a:sym typeface="Monotype Sorts" charset="0"/>
              </a:rPr>
              <a:t>H.</a:t>
            </a:r>
          </a:p>
          <a:p>
            <a:pPr lvl="1"/>
            <a:r>
              <a:rPr lang="en-US" i="1">
                <a:latin typeface="Helvetica" charset="0"/>
                <a:sym typeface="Monotype Sorts" charset="0"/>
              </a:rPr>
              <a:t>A       </a:t>
            </a:r>
            <a:r>
              <a:rPr lang="en-US">
                <a:latin typeface="Helvetica" charset="0"/>
                <a:sym typeface="Monotype Sorts" charset="0"/>
              </a:rPr>
              <a:t> CG.</a:t>
            </a:r>
            <a:br>
              <a:rPr lang="en-US">
                <a:latin typeface="Helvetica" charset="0"/>
                <a:sym typeface="Monotype Sorts" charset="0"/>
              </a:rPr>
            </a:br>
            <a:r>
              <a:rPr lang="en-US" i="1">
                <a:latin typeface="Helvetica" charset="0"/>
                <a:sym typeface="Monotype Sorts" charset="0"/>
              </a:rPr>
              <a:t>A      </a:t>
            </a:r>
            <a:r>
              <a:rPr lang="en-US">
                <a:latin typeface="Helvetica" charset="0"/>
                <a:sym typeface="Monotype Sorts" charset="0"/>
              </a:rPr>
              <a:t> CG</a:t>
            </a:r>
            <a:r>
              <a:rPr lang="en-US" i="1">
                <a:latin typeface="Helvetica" charset="0"/>
                <a:sym typeface="Monotype Sorts" charset="0"/>
              </a:rPr>
              <a:t>HI</a:t>
            </a:r>
            <a:r>
              <a:rPr lang="en-US">
                <a:latin typeface="Helvetica" charset="0"/>
                <a:sym typeface="Monotype Sorts" charset="0"/>
              </a:rPr>
              <a:t> and </a:t>
            </a:r>
            <a:r>
              <a:rPr lang="en-US" i="1">
                <a:latin typeface="Helvetica" charset="0"/>
                <a:sym typeface="Monotype Sorts" charset="0"/>
              </a:rPr>
              <a:t>A</a:t>
            </a:r>
            <a:r>
              <a:rPr lang="en-US">
                <a:latin typeface="Helvetica" charset="0"/>
                <a:sym typeface="Monotype Sorts" charset="0"/>
              </a:rPr>
              <a:t>      </a:t>
            </a:r>
            <a:r>
              <a:rPr lang="en-US" i="1">
                <a:latin typeface="Helvetica" charset="0"/>
                <a:sym typeface="Monotype Sorts" charset="0"/>
              </a:rPr>
              <a:t> HI.</a:t>
            </a:r>
            <a:br>
              <a:rPr lang="en-US" i="1">
                <a:latin typeface="Helvetica" charset="0"/>
                <a:sym typeface="Monotype Sorts" charset="0"/>
              </a:rPr>
            </a:br>
            <a:r>
              <a:rPr lang="en-US">
                <a:latin typeface="Helvetica" charset="0"/>
                <a:sym typeface="Monotype Sorts" charset="0"/>
              </a:rPr>
              <a:t>By the difference rule, </a:t>
            </a:r>
            <a:r>
              <a:rPr lang="en-US" i="1">
                <a:latin typeface="Helvetica" charset="0"/>
                <a:sym typeface="Monotype Sorts" charset="0"/>
              </a:rPr>
              <a:t>A      </a:t>
            </a:r>
            <a:r>
              <a:rPr lang="en-US">
                <a:latin typeface="Helvetica" charset="0"/>
                <a:sym typeface="Monotype Sorts" charset="0"/>
              </a:rPr>
              <a:t> CG</a:t>
            </a:r>
            <a:r>
              <a:rPr lang="en-US" i="1">
                <a:latin typeface="Helvetica" charset="0"/>
                <a:sym typeface="Monotype Sorts" charset="0"/>
              </a:rPr>
              <a:t>HI</a:t>
            </a:r>
            <a:r>
              <a:rPr lang="en-US">
                <a:latin typeface="Helvetica" charset="0"/>
                <a:sym typeface="Monotype Sorts" charset="0"/>
              </a:rPr>
              <a:t>  – </a:t>
            </a:r>
            <a:r>
              <a:rPr lang="en-US" i="1">
                <a:latin typeface="Helvetica" charset="0"/>
                <a:sym typeface="Monotype Sorts" charset="0"/>
              </a:rPr>
              <a:t>HI.</a:t>
            </a:r>
            <a:r>
              <a:rPr lang="en-US">
                <a:latin typeface="Helvetica" charset="0"/>
                <a:sym typeface="Monotype Sorts" charset="0"/>
              </a:rPr>
              <a:t/>
            </a:r>
            <a:br>
              <a:rPr lang="en-US">
                <a:latin typeface="Helvetica" charset="0"/>
                <a:sym typeface="Monotype Sorts" charset="0"/>
              </a:rPr>
            </a:br>
            <a:r>
              <a:rPr lang="en-US">
                <a:latin typeface="Helvetica" charset="0"/>
                <a:sym typeface="Monotype Sorts" charset="0"/>
              </a:rPr>
              <a:t>Since CG</a:t>
            </a:r>
            <a:r>
              <a:rPr lang="en-US" i="1">
                <a:latin typeface="Helvetica" charset="0"/>
                <a:sym typeface="Monotype Sorts" charset="0"/>
              </a:rPr>
              <a:t>HI</a:t>
            </a:r>
            <a:r>
              <a:rPr lang="en-US">
                <a:latin typeface="Helvetica" charset="0"/>
                <a:sym typeface="Monotype Sorts" charset="0"/>
              </a:rPr>
              <a:t>  – </a:t>
            </a:r>
            <a:r>
              <a:rPr lang="en-US" i="1">
                <a:latin typeface="Helvetica" charset="0"/>
                <a:sym typeface="Monotype Sorts" charset="0"/>
              </a:rPr>
              <a:t>HI = CG, A       </a:t>
            </a:r>
            <a:r>
              <a:rPr lang="en-US">
                <a:latin typeface="Helvetica" charset="0"/>
                <a:sym typeface="Monotype Sorts" charset="0"/>
              </a:rPr>
              <a:t>CG.</a:t>
            </a:r>
          </a:p>
        </p:txBody>
      </p:sp>
      <p:grpSp>
        <p:nvGrpSpPr>
          <p:cNvPr id="10244" name="Group 7"/>
          <p:cNvGrpSpPr>
            <a:grpSpLocks/>
          </p:cNvGrpSpPr>
          <p:nvPr/>
        </p:nvGrpSpPr>
        <p:grpSpPr bwMode="auto">
          <a:xfrm>
            <a:off x="5056188" y="1931988"/>
            <a:ext cx="366712" cy="0"/>
            <a:chOff x="2605" y="829"/>
            <a:chExt cx="231" cy="0"/>
          </a:xfrm>
        </p:grpSpPr>
        <p:sp>
          <p:nvSpPr>
            <p:cNvPr id="10263" name="Line 8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4" name="Line 9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245" name="Group 16"/>
          <p:cNvGrpSpPr>
            <a:grpSpLocks/>
          </p:cNvGrpSpPr>
          <p:nvPr/>
        </p:nvGrpSpPr>
        <p:grpSpPr bwMode="auto">
          <a:xfrm>
            <a:off x="1849438" y="3144838"/>
            <a:ext cx="366712" cy="0"/>
            <a:chOff x="2605" y="829"/>
            <a:chExt cx="231" cy="0"/>
          </a:xfrm>
        </p:grpSpPr>
        <p:sp>
          <p:nvSpPr>
            <p:cNvPr id="10261" name="Line 17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2" name="Line 18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246" name="Group 19"/>
          <p:cNvGrpSpPr>
            <a:grpSpLocks/>
          </p:cNvGrpSpPr>
          <p:nvPr/>
        </p:nvGrpSpPr>
        <p:grpSpPr bwMode="auto">
          <a:xfrm>
            <a:off x="3514725" y="3408363"/>
            <a:ext cx="366713" cy="0"/>
            <a:chOff x="2605" y="829"/>
            <a:chExt cx="231" cy="0"/>
          </a:xfrm>
        </p:grpSpPr>
        <p:sp>
          <p:nvSpPr>
            <p:cNvPr id="10259" name="Line 20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0" name="Line 21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247" name="Group 22"/>
          <p:cNvGrpSpPr>
            <a:grpSpLocks/>
          </p:cNvGrpSpPr>
          <p:nvPr/>
        </p:nvGrpSpPr>
        <p:grpSpPr bwMode="auto">
          <a:xfrm>
            <a:off x="1836738" y="3422650"/>
            <a:ext cx="366712" cy="0"/>
            <a:chOff x="2605" y="829"/>
            <a:chExt cx="231" cy="0"/>
          </a:xfrm>
        </p:grpSpPr>
        <p:sp>
          <p:nvSpPr>
            <p:cNvPr id="10257" name="Line 23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8" name="Line 24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248" name="Group 25"/>
          <p:cNvGrpSpPr>
            <a:grpSpLocks/>
          </p:cNvGrpSpPr>
          <p:nvPr/>
        </p:nvGrpSpPr>
        <p:grpSpPr bwMode="auto">
          <a:xfrm>
            <a:off x="4113213" y="3675063"/>
            <a:ext cx="366712" cy="0"/>
            <a:chOff x="2605" y="829"/>
            <a:chExt cx="231" cy="0"/>
          </a:xfrm>
        </p:grpSpPr>
        <p:sp>
          <p:nvSpPr>
            <p:cNvPr id="10255" name="Line 26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6" name="Line 27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249" name="Group 28"/>
          <p:cNvGrpSpPr>
            <a:grpSpLocks/>
          </p:cNvGrpSpPr>
          <p:nvPr/>
        </p:nvGrpSpPr>
        <p:grpSpPr bwMode="auto">
          <a:xfrm>
            <a:off x="4314825" y="3954463"/>
            <a:ext cx="366713" cy="0"/>
            <a:chOff x="2605" y="829"/>
            <a:chExt cx="231" cy="0"/>
          </a:xfrm>
        </p:grpSpPr>
        <p:sp>
          <p:nvSpPr>
            <p:cNvPr id="10253" name="Line 29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4" name="Line 30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250" name="Line 32"/>
          <p:cNvSpPr>
            <a:spLocks noChangeShapeType="1"/>
          </p:cNvSpPr>
          <p:nvPr/>
        </p:nvSpPr>
        <p:spPr bwMode="auto">
          <a:xfrm>
            <a:off x="5734050" y="276225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1" name="Line 33"/>
          <p:cNvSpPr>
            <a:spLocks noChangeShapeType="1"/>
          </p:cNvSpPr>
          <p:nvPr/>
        </p:nvSpPr>
        <p:spPr bwMode="auto">
          <a:xfrm>
            <a:off x="1905000" y="165735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2" name="Line 34"/>
          <p:cNvSpPr>
            <a:spLocks noChangeShapeType="1"/>
          </p:cNvSpPr>
          <p:nvPr/>
        </p:nvSpPr>
        <p:spPr bwMode="auto">
          <a:xfrm>
            <a:off x="3895725" y="2214563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rPr>
              <a:t>Normalization Using Join Dependencies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4425"/>
            <a:ext cx="8458200" cy="4905375"/>
          </a:xfrm>
        </p:spPr>
        <p:txBody>
          <a:bodyPr/>
          <a:lstStyle/>
          <a:p>
            <a:r>
              <a:rPr lang="en-US">
                <a:latin typeface="Helvetica" charset="0"/>
              </a:rPr>
              <a:t>Join dependencies constrain the set of legal relations over a schema 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 to those relations for which a given decomposition is a lossless-join decomposition.</a:t>
            </a:r>
          </a:p>
          <a:p>
            <a:r>
              <a:rPr lang="en-US">
                <a:latin typeface="Helvetica" charset="0"/>
              </a:rPr>
              <a:t>Let 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 be a relation schema and </a:t>
            </a:r>
            <a:r>
              <a:rPr lang="en-US" i="1">
                <a:latin typeface="Helvetica" charset="0"/>
              </a:rPr>
              <a:t>R</a:t>
            </a:r>
            <a:r>
              <a:rPr lang="en-US" i="1" baseline="-25000">
                <a:latin typeface="Helvetica" charset="0"/>
              </a:rPr>
              <a:t>1</a:t>
            </a:r>
            <a:r>
              <a:rPr lang="en-US" i="1">
                <a:latin typeface="Helvetica" charset="0"/>
              </a:rPr>
              <a:t> , R</a:t>
            </a:r>
            <a:r>
              <a:rPr lang="en-US" i="1" baseline="-25000">
                <a:latin typeface="Helvetica" charset="0"/>
              </a:rPr>
              <a:t>2</a:t>
            </a:r>
            <a:r>
              <a:rPr lang="en-US" i="1">
                <a:latin typeface="Helvetica" charset="0"/>
              </a:rPr>
              <a:t> ,..., R</a:t>
            </a:r>
            <a:r>
              <a:rPr lang="en-US" i="1" baseline="-25000">
                <a:latin typeface="Helvetica" charset="0"/>
              </a:rPr>
              <a:t>n</a:t>
            </a:r>
            <a:r>
              <a:rPr lang="en-US">
                <a:latin typeface="Helvetica" charset="0"/>
              </a:rPr>
              <a:t> be a decomposition of 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. If </a:t>
            </a:r>
            <a:r>
              <a:rPr lang="en-US" i="1">
                <a:latin typeface="Helvetica" charset="0"/>
              </a:rPr>
              <a:t>R = R</a:t>
            </a:r>
            <a:r>
              <a:rPr lang="en-US" i="1" baseline="-25000">
                <a:latin typeface="Helvetica" charset="0"/>
              </a:rPr>
              <a:t>1 </a:t>
            </a:r>
            <a:r>
              <a:rPr lang="en-US">
                <a:latin typeface="Helvetica" charset="0"/>
                <a:sym typeface="Symbol" charset="0"/>
              </a:rPr>
              <a:t></a:t>
            </a:r>
            <a:r>
              <a:rPr lang="en-US" i="1">
                <a:latin typeface="Helvetica" charset="0"/>
                <a:sym typeface="Symbol" charset="0"/>
              </a:rPr>
              <a:t> </a:t>
            </a:r>
            <a:r>
              <a:rPr lang="en-US" i="1">
                <a:latin typeface="Helvetica" charset="0"/>
              </a:rPr>
              <a:t>R</a:t>
            </a:r>
            <a:r>
              <a:rPr lang="en-US" i="1" baseline="-25000">
                <a:latin typeface="Helvetica" charset="0"/>
              </a:rPr>
              <a:t>2</a:t>
            </a:r>
            <a:r>
              <a:rPr lang="en-US" i="1">
                <a:latin typeface="Helvetica" charset="0"/>
              </a:rPr>
              <a:t> </a:t>
            </a:r>
            <a:r>
              <a:rPr lang="en-US">
                <a:latin typeface="Helvetica" charset="0"/>
                <a:sym typeface="Symbol" charset="0"/>
              </a:rPr>
              <a:t></a:t>
            </a:r>
            <a:r>
              <a:rPr lang="en-US" i="1">
                <a:latin typeface="Helvetica" charset="0"/>
              </a:rPr>
              <a:t> …. </a:t>
            </a:r>
            <a:r>
              <a:rPr lang="en-US">
                <a:latin typeface="Helvetica" charset="0"/>
                <a:sym typeface="Symbol" charset="0"/>
              </a:rPr>
              <a:t></a:t>
            </a:r>
            <a:r>
              <a:rPr lang="en-US" i="1">
                <a:latin typeface="Helvetica" charset="0"/>
              </a:rPr>
              <a:t> R</a:t>
            </a:r>
            <a:r>
              <a:rPr lang="en-US" i="1" baseline="-25000">
                <a:latin typeface="Helvetica" charset="0"/>
              </a:rPr>
              <a:t>n</a:t>
            </a:r>
            <a:r>
              <a:rPr lang="en-US" i="1">
                <a:latin typeface="Helvetica" charset="0"/>
              </a:rPr>
              <a:t>, </a:t>
            </a:r>
            <a:r>
              <a:rPr lang="en-US">
                <a:latin typeface="Helvetica" charset="0"/>
              </a:rPr>
              <a:t>we say that a relation 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(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) satisfies the </a:t>
            </a:r>
            <a:r>
              <a:rPr lang="en-US" i="1">
                <a:latin typeface="Helvetica" charset="0"/>
              </a:rPr>
              <a:t>join dependency</a:t>
            </a:r>
            <a:r>
              <a:rPr lang="en-US">
                <a:latin typeface="Helvetica" charset="0"/>
              </a:rPr>
              <a:t> *(</a:t>
            </a:r>
            <a:r>
              <a:rPr lang="en-US" i="1">
                <a:latin typeface="Helvetica" charset="0"/>
              </a:rPr>
              <a:t>R</a:t>
            </a:r>
            <a:r>
              <a:rPr lang="en-US" i="1" baseline="-25000">
                <a:latin typeface="Helvetica" charset="0"/>
              </a:rPr>
              <a:t>1</a:t>
            </a:r>
            <a:r>
              <a:rPr lang="en-US" i="1">
                <a:latin typeface="Helvetica" charset="0"/>
              </a:rPr>
              <a:t> , R</a:t>
            </a:r>
            <a:r>
              <a:rPr lang="en-US" i="1" baseline="-25000">
                <a:latin typeface="Helvetica" charset="0"/>
              </a:rPr>
              <a:t>2</a:t>
            </a:r>
            <a:r>
              <a:rPr lang="en-US" i="1">
                <a:latin typeface="Helvetica" charset="0"/>
              </a:rPr>
              <a:t> ,..., R</a:t>
            </a:r>
            <a:r>
              <a:rPr lang="en-US" i="1" baseline="-25000">
                <a:latin typeface="Helvetica" charset="0"/>
              </a:rPr>
              <a:t>n</a:t>
            </a:r>
            <a:r>
              <a:rPr lang="en-US">
                <a:latin typeface="Helvetica" charset="0"/>
              </a:rPr>
              <a:t>) if: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</a:rPr>
              <a:t>		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 =</a:t>
            </a:r>
            <a:r>
              <a:rPr lang="en-US">
                <a:latin typeface="Helvetica" charset="0"/>
                <a:sym typeface="Symbol" charset="0"/>
              </a:rPr>
              <a:t></a:t>
            </a:r>
            <a:r>
              <a:rPr lang="en-US" i="1" baseline="-25000">
                <a:latin typeface="Helvetica" charset="0"/>
              </a:rPr>
              <a:t>R1</a:t>
            </a:r>
            <a:r>
              <a:rPr lang="en-US">
                <a:latin typeface="Helvetica" charset="0"/>
              </a:rPr>
              <a:t> (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) </a:t>
            </a:r>
            <a:r>
              <a:rPr lang="en-US">
                <a:latin typeface="Helvetica" charset="0"/>
                <a:cs typeface="Arial Unicode MS" charset="0"/>
                <a:sym typeface="Symbol" charset="0"/>
              </a:rPr>
              <a:t>⋈</a:t>
            </a:r>
            <a:r>
              <a:rPr lang="en-US">
                <a:latin typeface="Helvetica" charset="0"/>
              </a:rPr>
              <a:t> </a:t>
            </a:r>
            <a:r>
              <a:rPr lang="en-US">
                <a:latin typeface="Helvetica" charset="0"/>
                <a:sym typeface="Symbol" charset="0"/>
              </a:rPr>
              <a:t></a:t>
            </a:r>
            <a:r>
              <a:rPr lang="en-US" i="1" baseline="-25000">
                <a:latin typeface="Helvetica" charset="0"/>
              </a:rPr>
              <a:t>R2</a:t>
            </a:r>
            <a:r>
              <a:rPr lang="en-US">
                <a:latin typeface="Helvetica" charset="0"/>
              </a:rPr>
              <a:t> (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) </a:t>
            </a:r>
            <a:r>
              <a:rPr lang="en-US">
                <a:latin typeface="Helvetica" charset="0"/>
                <a:cs typeface="Arial Unicode MS" charset="0"/>
                <a:sym typeface="Symbol" charset="0"/>
              </a:rPr>
              <a:t>⋈</a:t>
            </a:r>
            <a:r>
              <a:rPr lang="en-US">
                <a:latin typeface="Helvetica" charset="0"/>
              </a:rPr>
              <a:t>  …… </a:t>
            </a:r>
            <a:r>
              <a:rPr lang="en-US">
                <a:latin typeface="Helvetica" charset="0"/>
                <a:cs typeface="Arial Unicode MS" charset="0"/>
                <a:sym typeface="Symbol" charset="0"/>
              </a:rPr>
              <a:t>⋈</a:t>
            </a:r>
            <a:r>
              <a:rPr lang="en-US">
                <a:latin typeface="Helvetica" charset="0"/>
              </a:rPr>
              <a:t> </a:t>
            </a:r>
            <a:r>
              <a:rPr lang="en-US">
                <a:latin typeface="Helvetica" charset="0"/>
                <a:sym typeface="Symbol" charset="0"/>
              </a:rPr>
              <a:t></a:t>
            </a:r>
            <a:r>
              <a:rPr lang="en-US" i="1" baseline="-25000">
                <a:latin typeface="Helvetica" charset="0"/>
              </a:rPr>
              <a:t>Rn</a:t>
            </a:r>
            <a:r>
              <a:rPr lang="en-US">
                <a:latin typeface="Helvetica" charset="0"/>
              </a:rPr>
              <a:t>(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)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</a:rPr>
              <a:t>	A join dependency is </a:t>
            </a:r>
            <a:r>
              <a:rPr lang="en-US" i="1">
                <a:latin typeface="Helvetica" charset="0"/>
              </a:rPr>
              <a:t>trivia</a:t>
            </a:r>
            <a:r>
              <a:rPr lang="en-US">
                <a:latin typeface="Helvetica" charset="0"/>
              </a:rPr>
              <a:t>l if one of the </a:t>
            </a:r>
            <a:r>
              <a:rPr lang="en-US" i="1">
                <a:latin typeface="Helvetica" charset="0"/>
              </a:rPr>
              <a:t>R</a:t>
            </a:r>
            <a:r>
              <a:rPr lang="en-US" i="1" baseline="-25000">
                <a:latin typeface="Helvetica" charset="0"/>
              </a:rPr>
              <a:t>i</a:t>
            </a:r>
            <a:r>
              <a:rPr lang="en-US">
                <a:latin typeface="Helvetica" charset="0"/>
              </a:rPr>
              <a:t> is 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 itself.</a:t>
            </a:r>
          </a:p>
          <a:p>
            <a:r>
              <a:rPr lang="en-US">
                <a:latin typeface="Helvetica" charset="0"/>
              </a:rPr>
              <a:t>A join dependency *(</a:t>
            </a:r>
            <a:r>
              <a:rPr lang="en-US" i="1">
                <a:latin typeface="Helvetica" charset="0"/>
              </a:rPr>
              <a:t>R</a:t>
            </a:r>
            <a:r>
              <a:rPr lang="en-US" i="1" baseline="-25000">
                <a:latin typeface="Helvetica" charset="0"/>
              </a:rPr>
              <a:t>1</a:t>
            </a:r>
            <a:r>
              <a:rPr lang="en-US" i="1">
                <a:latin typeface="Helvetica" charset="0"/>
              </a:rPr>
              <a:t>, R</a:t>
            </a:r>
            <a:r>
              <a:rPr lang="en-US" i="1" baseline="-25000">
                <a:latin typeface="Helvetica" charset="0"/>
              </a:rPr>
              <a:t>2</a:t>
            </a:r>
            <a:r>
              <a:rPr lang="en-US">
                <a:latin typeface="Helvetica" charset="0"/>
              </a:rPr>
              <a:t>) is equivalent to the multivalued dependency </a:t>
            </a:r>
            <a:r>
              <a:rPr lang="en-US" i="1">
                <a:latin typeface="Helvetica" charset="0"/>
              </a:rPr>
              <a:t>R</a:t>
            </a:r>
            <a:r>
              <a:rPr lang="en-US" i="1" baseline="-25000">
                <a:latin typeface="Helvetica" charset="0"/>
              </a:rPr>
              <a:t>1</a:t>
            </a:r>
            <a:r>
              <a:rPr lang="en-US" i="1">
                <a:latin typeface="Helvetica" charset="0"/>
              </a:rPr>
              <a:t> </a:t>
            </a:r>
            <a:r>
              <a:rPr lang="en-US">
                <a:latin typeface="Helvetica" charset="0"/>
                <a:sym typeface="Symbol" charset="0"/>
              </a:rPr>
              <a:t></a:t>
            </a:r>
            <a:r>
              <a:rPr lang="en-US" i="1">
                <a:latin typeface="Helvetica" charset="0"/>
                <a:sym typeface="Symbol" charset="0"/>
              </a:rPr>
              <a:t> </a:t>
            </a:r>
            <a:r>
              <a:rPr lang="en-US" i="1">
                <a:latin typeface="Helvetica" charset="0"/>
              </a:rPr>
              <a:t>R</a:t>
            </a:r>
            <a:r>
              <a:rPr lang="en-US" i="1" baseline="-25000">
                <a:latin typeface="Helvetica" charset="0"/>
              </a:rPr>
              <a:t>2</a:t>
            </a:r>
            <a:r>
              <a:rPr lang="en-US" i="1">
                <a:latin typeface="Helvetica" charset="0"/>
              </a:rPr>
              <a:t>        R</a:t>
            </a:r>
            <a:r>
              <a:rPr lang="en-US" i="1" baseline="-25000">
                <a:latin typeface="Helvetica" charset="0"/>
              </a:rPr>
              <a:t>2</a:t>
            </a:r>
            <a:r>
              <a:rPr lang="en-US">
                <a:latin typeface="Helvetica" charset="0"/>
              </a:rPr>
              <a:t>. Conversely, </a:t>
            </a:r>
            <a:r>
              <a:rPr lang="en-US">
                <a:latin typeface="Helvetica" charset="0"/>
                <a:sym typeface="Symbol" charset="0"/>
              </a:rPr>
              <a:t>         </a:t>
            </a:r>
            <a:r>
              <a:rPr lang="en-US">
                <a:latin typeface="Helvetica" charset="0"/>
              </a:rPr>
              <a:t>is equivalent to     *(</a:t>
            </a:r>
            <a:r>
              <a:rPr lang="en-US">
                <a:latin typeface="Helvetica" charset="0"/>
                <a:sym typeface="Symbol" charset="0"/>
              </a:rPr>
              <a:t> </a:t>
            </a:r>
            <a:r>
              <a:rPr lang="en-US">
                <a:latin typeface="Helvetica" charset="0"/>
              </a:rPr>
              <a:t>(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 - </a:t>
            </a:r>
            <a:r>
              <a:rPr lang="en-US">
                <a:latin typeface="Helvetica" charset="0"/>
                <a:sym typeface="Symbol" charset="0"/>
              </a:rPr>
              <a:t></a:t>
            </a:r>
            <a:r>
              <a:rPr lang="en-US">
                <a:latin typeface="Helvetica" charset="0"/>
              </a:rPr>
              <a:t>), </a:t>
            </a:r>
            <a:r>
              <a:rPr lang="en-US">
                <a:latin typeface="Helvetica" charset="0"/>
                <a:sym typeface="Symbol" charset="0"/>
              </a:rPr>
              <a:t></a:t>
            </a:r>
            <a:r>
              <a:rPr lang="en-US">
                <a:latin typeface="Helvetica" charset="0"/>
              </a:rPr>
              <a:t> </a:t>
            </a:r>
            <a:r>
              <a:rPr lang="en-US">
                <a:latin typeface="Helvetica" charset="0"/>
                <a:sym typeface="Symbol" charset="0"/>
              </a:rPr>
              <a:t> )</a:t>
            </a:r>
            <a:endParaRPr lang="en-US">
              <a:latin typeface="Helvetica" charset="0"/>
            </a:endParaRPr>
          </a:p>
          <a:p>
            <a:r>
              <a:rPr lang="en-US">
                <a:latin typeface="Helvetica" charset="0"/>
              </a:rPr>
              <a:t>However, there are join dependencies that are not equivalent to any multivalued dependency.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3460750" y="4159250"/>
            <a:ext cx="366713" cy="0"/>
            <a:chOff x="2605" y="829"/>
            <a:chExt cx="231" cy="0"/>
          </a:xfrm>
        </p:grpSpPr>
        <p:sp>
          <p:nvSpPr>
            <p:cNvPr id="11272" name="Line 5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3" name="Line 6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269" name="Group 7"/>
          <p:cNvGrpSpPr>
            <a:grpSpLocks/>
          </p:cNvGrpSpPr>
          <p:nvPr/>
        </p:nvGrpSpPr>
        <p:grpSpPr bwMode="auto">
          <a:xfrm>
            <a:off x="5613400" y="4159250"/>
            <a:ext cx="366713" cy="0"/>
            <a:chOff x="2605" y="829"/>
            <a:chExt cx="231" cy="0"/>
          </a:xfrm>
        </p:grpSpPr>
        <p:sp>
          <p:nvSpPr>
            <p:cNvPr id="11270" name="Line 8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1" name="Line 9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rPr>
              <a:t>Project-Join Normal Form (PJNF)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91500" cy="3838575"/>
          </a:xfrm>
        </p:spPr>
        <p:txBody>
          <a:bodyPr/>
          <a:lstStyle/>
          <a:p>
            <a:r>
              <a:rPr lang="en-US">
                <a:latin typeface="Helvetica" charset="0"/>
              </a:rPr>
              <a:t>A relation schema 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 is in PJNF with respect to a set </a:t>
            </a:r>
            <a:r>
              <a:rPr lang="en-US" i="1">
                <a:latin typeface="Helvetica" charset="0"/>
              </a:rPr>
              <a:t>D</a:t>
            </a:r>
            <a:r>
              <a:rPr lang="en-US">
                <a:latin typeface="Helvetica" charset="0"/>
              </a:rPr>
              <a:t> of functional, multivalued, and join dependencies if for all join dependencies in </a:t>
            </a:r>
            <a:r>
              <a:rPr lang="en-US" i="1">
                <a:latin typeface="Helvetica" charset="0"/>
              </a:rPr>
              <a:t>D</a:t>
            </a:r>
            <a:r>
              <a:rPr lang="en-US" baseline="30000">
                <a:latin typeface="Helvetica" charset="0"/>
              </a:rPr>
              <a:t>+</a:t>
            </a:r>
            <a:r>
              <a:rPr lang="en-US">
                <a:latin typeface="Helvetica" charset="0"/>
              </a:rPr>
              <a:t> of the form </a:t>
            </a:r>
          </a:p>
          <a:p>
            <a:pPr lvl="1">
              <a:buFont typeface="Monotype Sorts" charset="0"/>
              <a:buNone/>
            </a:pPr>
            <a:r>
              <a:rPr lang="en-US">
                <a:latin typeface="Helvetica" charset="0"/>
              </a:rPr>
              <a:t>	*(</a:t>
            </a:r>
            <a:r>
              <a:rPr lang="en-US" i="1">
                <a:latin typeface="Helvetica" charset="0"/>
              </a:rPr>
              <a:t>R</a:t>
            </a:r>
            <a:r>
              <a:rPr lang="en-US" i="1" baseline="-25000">
                <a:latin typeface="Helvetica" charset="0"/>
              </a:rPr>
              <a:t>1</a:t>
            </a:r>
            <a:r>
              <a:rPr lang="en-US" i="1">
                <a:latin typeface="Helvetica" charset="0"/>
              </a:rPr>
              <a:t> , R</a:t>
            </a:r>
            <a:r>
              <a:rPr lang="en-US" i="1" baseline="-25000">
                <a:latin typeface="Helvetica" charset="0"/>
              </a:rPr>
              <a:t>2</a:t>
            </a:r>
            <a:r>
              <a:rPr lang="en-US" i="1">
                <a:latin typeface="Helvetica" charset="0"/>
              </a:rPr>
              <a:t> ,..., R</a:t>
            </a:r>
            <a:r>
              <a:rPr lang="en-US" i="1" baseline="-25000">
                <a:latin typeface="Helvetica" charset="0"/>
              </a:rPr>
              <a:t>n</a:t>
            </a:r>
            <a:r>
              <a:rPr lang="en-US" i="1">
                <a:latin typeface="Helvetica" charset="0"/>
              </a:rPr>
              <a:t> </a:t>
            </a:r>
            <a:r>
              <a:rPr lang="en-US">
                <a:latin typeface="Helvetica" charset="0"/>
              </a:rPr>
              <a:t>) where each </a:t>
            </a:r>
            <a:r>
              <a:rPr lang="en-US" i="1">
                <a:latin typeface="Helvetica" charset="0"/>
              </a:rPr>
              <a:t>R</a:t>
            </a:r>
            <a:r>
              <a:rPr lang="en-US" i="1" baseline="-25000">
                <a:latin typeface="Helvetica" charset="0"/>
              </a:rPr>
              <a:t>i </a:t>
            </a:r>
            <a:r>
              <a:rPr lang="en-US">
                <a:latin typeface="Helvetica" charset="0"/>
                <a:sym typeface="Symbol" charset="0"/>
              </a:rPr>
              <a:t></a:t>
            </a:r>
            <a:r>
              <a:rPr lang="en-US" i="1">
                <a:latin typeface="Helvetica" charset="0"/>
                <a:sym typeface="Symbol" charset="0"/>
              </a:rPr>
              <a:t> 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 </a:t>
            </a:r>
          </a:p>
          <a:p>
            <a:pPr lvl="1">
              <a:buFont typeface="Monotype Sorts" charset="0"/>
              <a:buNone/>
            </a:pPr>
            <a:r>
              <a:rPr lang="en-US">
                <a:latin typeface="Helvetica" charset="0"/>
              </a:rPr>
              <a:t>	and 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 =</a:t>
            </a:r>
            <a:r>
              <a:rPr lang="en-US" i="1">
                <a:latin typeface="Helvetica" charset="0"/>
              </a:rPr>
              <a:t>R</a:t>
            </a:r>
            <a:r>
              <a:rPr lang="en-US" i="1" baseline="-25000">
                <a:latin typeface="Helvetica" charset="0"/>
              </a:rPr>
              <a:t>1</a:t>
            </a:r>
            <a:r>
              <a:rPr lang="en-US">
                <a:latin typeface="Helvetica" charset="0"/>
                <a:sym typeface="Symbol" charset="0"/>
              </a:rPr>
              <a:t> </a:t>
            </a:r>
            <a:r>
              <a:rPr lang="en-US" i="1">
                <a:latin typeface="Helvetica" charset="0"/>
              </a:rPr>
              <a:t>R</a:t>
            </a:r>
            <a:r>
              <a:rPr lang="en-US" i="1" baseline="-25000">
                <a:latin typeface="Helvetica" charset="0"/>
              </a:rPr>
              <a:t>2</a:t>
            </a:r>
            <a:r>
              <a:rPr lang="en-US">
                <a:latin typeface="Helvetica" charset="0"/>
              </a:rPr>
              <a:t> </a:t>
            </a:r>
            <a:r>
              <a:rPr lang="en-US">
                <a:latin typeface="Helvetica" charset="0"/>
                <a:sym typeface="Symbol" charset="0"/>
              </a:rPr>
              <a:t> </a:t>
            </a:r>
            <a:r>
              <a:rPr lang="en-US">
                <a:latin typeface="Helvetica" charset="0"/>
              </a:rPr>
              <a:t>... </a:t>
            </a:r>
            <a:r>
              <a:rPr lang="en-US">
                <a:latin typeface="Helvetica" charset="0"/>
                <a:sym typeface="Symbol" charset="0"/>
              </a:rPr>
              <a:t></a:t>
            </a:r>
            <a:r>
              <a:rPr lang="en-US">
                <a:latin typeface="Helvetica" charset="0"/>
              </a:rPr>
              <a:t> </a:t>
            </a:r>
            <a:r>
              <a:rPr lang="en-US" i="1">
                <a:latin typeface="Helvetica" charset="0"/>
              </a:rPr>
              <a:t>R</a:t>
            </a:r>
            <a:r>
              <a:rPr lang="en-US" i="1" baseline="-25000">
                <a:latin typeface="Helvetica" charset="0"/>
              </a:rPr>
              <a:t>n</a:t>
            </a:r>
            <a:endParaRPr lang="en-US">
              <a:latin typeface="Helvetica" charset="0"/>
            </a:endParaRP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</a:rPr>
              <a:t>	at least one of the following holds:</a:t>
            </a:r>
          </a:p>
          <a:p>
            <a:pPr lvl="1"/>
            <a:r>
              <a:rPr lang="en-US">
                <a:latin typeface="Helvetica" charset="0"/>
              </a:rPr>
              <a:t>*(</a:t>
            </a:r>
            <a:r>
              <a:rPr lang="en-US" i="1">
                <a:latin typeface="Helvetica" charset="0"/>
              </a:rPr>
              <a:t>R</a:t>
            </a:r>
            <a:r>
              <a:rPr lang="en-US" i="1" baseline="-25000">
                <a:latin typeface="Helvetica" charset="0"/>
              </a:rPr>
              <a:t>1</a:t>
            </a:r>
            <a:r>
              <a:rPr lang="en-US" i="1">
                <a:latin typeface="Helvetica" charset="0"/>
              </a:rPr>
              <a:t> , R</a:t>
            </a:r>
            <a:r>
              <a:rPr lang="en-US" i="1" baseline="-25000">
                <a:latin typeface="Helvetica" charset="0"/>
              </a:rPr>
              <a:t>2</a:t>
            </a:r>
            <a:r>
              <a:rPr lang="en-US" i="1">
                <a:latin typeface="Helvetica" charset="0"/>
              </a:rPr>
              <a:t> ,..., R</a:t>
            </a:r>
            <a:r>
              <a:rPr lang="en-US" i="1" baseline="-25000">
                <a:latin typeface="Helvetica" charset="0"/>
              </a:rPr>
              <a:t>n</a:t>
            </a:r>
            <a:r>
              <a:rPr lang="en-US" i="1">
                <a:latin typeface="Helvetica" charset="0"/>
              </a:rPr>
              <a:t> </a:t>
            </a:r>
            <a:r>
              <a:rPr lang="en-US">
                <a:latin typeface="Helvetica" charset="0"/>
              </a:rPr>
              <a:t>) is a trivial join dependency.</a:t>
            </a:r>
          </a:p>
          <a:p>
            <a:pPr lvl="1"/>
            <a:r>
              <a:rPr lang="en-US">
                <a:latin typeface="Helvetica" charset="0"/>
              </a:rPr>
              <a:t>Every </a:t>
            </a:r>
            <a:r>
              <a:rPr lang="en-US" i="1">
                <a:latin typeface="Helvetica" charset="0"/>
              </a:rPr>
              <a:t>R</a:t>
            </a:r>
            <a:r>
              <a:rPr lang="en-US" i="1" baseline="-25000">
                <a:latin typeface="Helvetica" charset="0"/>
              </a:rPr>
              <a:t>i</a:t>
            </a:r>
            <a:r>
              <a:rPr lang="en-US" i="1">
                <a:latin typeface="Helvetica" charset="0"/>
              </a:rPr>
              <a:t> </a:t>
            </a:r>
            <a:r>
              <a:rPr lang="en-US">
                <a:latin typeface="Helvetica" charset="0"/>
              </a:rPr>
              <a:t>is a superkey for </a:t>
            </a:r>
            <a:r>
              <a:rPr lang="en-US" i="1">
                <a:latin typeface="Helvetica" charset="0"/>
              </a:rPr>
              <a:t>R</a:t>
            </a:r>
            <a:r>
              <a:rPr lang="en-US">
                <a:latin typeface="Helvetica" charset="0"/>
              </a:rPr>
              <a:t>.</a:t>
            </a:r>
          </a:p>
          <a:p>
            <a:r>
              <a:rPr lang="en-US">
                <a:latin typeface="Helvetica" charset="0"/>
              </a:rPr>
              <a:t>Since every multivalued dependency is also a join dependency,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</a:rPr>
              <a:t>	every PJNF schema is also in 4NF.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3424</TotalTime>
  <Words>819</Words>
  <Application>Microsoft Macintosh PowerPoint</Application>
  <PresentationFormat>On-screen Show (4:3)</PresentationFormat>
  <Paragraphs>89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Helvetica</vt:lpstr>
      <vt:lpstr>Arial</vt:lpstr>
      <vt:lpstr>Monotype Sorts</vt:lpstr>
      <vt:lpstr>Webdings</vt:lpstr>
      <vt:lpstr>Times New Roman</vt:lpstr>
      <vt:lpstr>Symbol</vt:lpstr>
      <vt:lpstr>Greek Symbols</vt:lpstr>
      <vt:lpstr>Arial Unicode MS</vt:lpstr>
      <vt:lpstr>1_db-5-grey</vt:lpstr>
      <vt:lpstr>Microsoft Clip Gallery</vt:lpstr>
      <vt:lpstr>Appendix B: Advanced Relational Database Design</vt:lpstr>
      <vt:lpstr>Appendix B:  Advanced Relational Database Design </vt:lpstr>
      <vt:lpstr>Theory of Multivalued Dependencies</vt:lpstr>
      <vt:lpstr>Theory of Multivalued Dependencies (Cont.)</vt:lpstr>
      <vt:lpstr>Simplification of the Computation of D+</vt:lpstr>
      <vt:lpstr>Example</vt:lpstr>
      <vt:lpstr>Example (Cont.)</vt:lpstr>
      <vt:lpstr>Normalization Using Join Dependencies</vt:lpstr>
      <vt:lpstr>Project-Join Normal Form (PJNF)</vt:lpstr>
      <vt:lpstr>Example</vt:lpstr>
      <vt:lpstr>Domain-Key Normal Form (DKNY)</vt:lpstr>
      <vt:lpstr>Example</vt:lpstr>
      <vt:lpstr>DKNF rephrasing of PJNF Definition</vt:lpstr>
      <vt:lpstr>End of Appendix B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 Sudarshan</cp:lastModifiedBy>
  <cp:revision>186</cp:revision>
  <cp:lastPrinted>1999-06-28T19:27:31Z</cp:lastPrinted>
  <dcterms:created xsi:type="dcterms:W3CDTF">2000-02-23T18:58:38Z</dcterms:created>
  <dcterms:modified xsi:type="dcterms:W3CDTF">2016-08-25T05:44:21Z</dcterms:modified>
</cp:coreProperties>
</file>