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9"/>
  </p:notesMasterIdLst>
  <p:handoutMasterIdLst>
    <p:handoutMasterId r:id="rId80"/>
  </p:handoutMasterIdLst>
  <p:sldIdLst>
    <p:sldId id="287" r:id="rId2"/>
    <p:sldId id="288" r:id="rId3"/>
    <p:sldId id="428" r:id="rId4"/>
    <p:sldId id="294" r:id="rId5"/>
    <p:sldId id="295" r:id="rId6"/>
    <p:sldId id="359" r:id="rId7"/>
    <p:sldId id="469" r:id="rId8"/>
    <p:sldId id="481" r:id="rId9"/>
    <p:sldId id="470" r:id="rId10"/>
    <p:sldId id="471" r:id="rId11"/>
    <p:sldId id="472" r:id="rId12"/>
    <p:sldId id="473" r:id="rId13"/>
    <p:sldId id="474" r:id="rId14"/>
    <p:sldId id="475" r:id="rId15"/>
    <p:sldId id="480" r:id="rId16"/>
    <p:sldId id="476" r:id="rId17"/>
    <p:sldId id="477" r:id="rId18"/>
    <p:sldId id="479" r:id="rId19"/>
    <p:sldId id="478" r:id="rId20"/>
    <p:sldId id="363" r:id="rId21"/>
    <p:sldId id="432" r:id="rId22"/>
    <p:sldId id="433" r:id="rId23"/>
    <p:sldId id="365" r:id="rId24"/>
    <p:sldId id="399" r:id="rId25"/>
    <p:sldId id="434" r:id="rId26"/>
    <p:sldId id="366" r:id="rId27"/>
    <p:sldId id="435" r:id="rId28"/>
    <p:sldId id="307" r:id="rId29"/>
    <p:sldId id="308" r:id="rId30"/>
    <p:sldId id="431" r:id="rId31"/>
    <p:sldId id="309" r:id="rId32"/>
    <p:sldId id="311" r:id="rId33"/>
    <p:sldId id="312" r:id="rId34"/>
    <p:sldId id="313" r:id="rId35"/>
    <p:sldId id="314" r:id="rId36"/>
    <p:sldId id="315" r:id="rId37"/>
    <p:sldId id="438" r:id="rId38"/>
    <p:sldId id="316" r:id="rId39"/>
    <p:sldId id="317" r:id="rId40"/>
    <p:sldId id="379" r:id="rId41"/>
    <p:sldId id="318" r:id="rId42"/>
    <p:sldId id="321" r:id="rId43"/>
    <p:sldId id="377" r:id="rId44"/>
    <p:sldId id="322" r:id="rId45"/>
    <p:sldId id="324" r:id="rId46"/>
    <p:sldId id="429" r:id="rId47"/>
    <p:sldId id="439" r:id="rId48"/>
    <p:sldId id="440" r:id="rId49"/>
    <p:sldId id="441" r:id="rId50"/>
    <p:sldId id="442" r:id="rId51"/>
    <p:sldId id="443" r:id="rId52"/>
    <p:sldId id="444" r:id="rId53"/>
    <p:sldId id="445" r:id="rId54"/>
    <p:sldId id="446" r:id="rId55"/>
    <p:sldId id="447" r:id="rId56"/>
    <p:sldId id="448" r:id="rId57"/>
    <p:sldId id="449" r:id="rId58"/>
    <p:sldId id="450" r:id="rId59"/>
    <p:sldId id="451" r:id="rId60"/>
    <p:sldId id="452" r:id="rId61"/>
    <p:sldId id="453" r:id="rId62"/>
    <p:sldId id="454" r:id="rId63"/>
    <p:sldId id="455" r:id="rId64"/>
    <p:sldId id="456" r:id="rId65"/>
    <p:sldId id="457" r:id="rId66"/>
    <p:sldId id="458" r:id="rId67"/>
    <p:sldId id="459" r:id="rId68"/>
    <p:sldId id="460" r:id="rId69"/>
    <p:sldId id="461" r:id="rId70"/>
    <p:sldId id="462" r:id="rId71"/>
    <p:sldId id="463" r:id="rId72"/>
    <p:sldId id="464" r:id="rId73"/>
    <p:sldId id="465" r:id="rId74"/>
    <p:sldId id="466" r:id="rId75"/>
    <p:sldId id="467" r:id="rId76"/>
    <p:sldId id="468" r:id="rId77"/>
    <p:sldId id="350" r:id="rId78"/>
  </p:sldIdLst>
  <p:sldSz cx="9144000" cy="6858000" type="screen4x3"/>
  <p:notesSz cx="6997700" cy="9283700"/>
  <p:custShowLst>
    <p:custShow name="Custom Show 1" id="0">
      <p:sldLst>
        <p:sld r:id="rId2"/>
        <p:sld r:id="rId36"/>
        <p:sld r:id="rId35"/>
        <p:sld r:id="rId45"/>
        <p:sld r:id="rId3"/>
        <p:sld r:id="rId33"/>
        <p:sld r:id="rId34"/>
        <p:sld r:id="rId45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00CC"/>
    <a:srgbClr val="9933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504" y="-9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fld id="{7994D3D6-E1A9-3D45-9E07-404278235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09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fld id="{2AF17D63-9ED6-6643-9A34-966520FF2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05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52CF380-0BEF-1648-BBA2-B1526E06DFDC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6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84BA4C3-C181-5042-A91C-D8218C9B4257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21CBDF5-D16A-3440-84ED-6EAD71573CF2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E741E11-8442-FB41-B811-6A1314DA293E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B4F1E9D-1A65-C849-8054-5642DB83E66C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A710591-5F5F-7545-BB48-1FFC765F8674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7ACC843-9728-A24D-A368-1A6FE5D58E27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A260CE-E705-3743-9406-7A30E0B22407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87B7A2A-F538-3942-85B7-900EA27B478F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254E9F8-C8DB-C044-A682-1BED026A2954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66916B0-5B26-3D49-BD69-B0DBCF4381ED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8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1739E4C-2054-DB4E-A51E-1652B7E160E1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6D11C22-DD89-1849-932E-83C94EB7AF9B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9CF2343-B1B8-C64B-81DC-F3383D3252E6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AB921C7-750D-554A-8EE4-0418D52C64F3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DEAA9D7-E45C-2B4A-BC55-C026D654F6F2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D635048-9AC2-F44A-8665-98D0F3909C34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265284C-7BC9-E647-8D8D-2C8B5B8C6F0B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A0B6630-3BE3-4044-BA00-0DE9A3049B4D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9CE4328-2C36-874C-9044-34FF79D33C4A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FD67A66-4FC4-8F43-A786-4AA94A8CFEC8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DFB570E-7774-AF44-AED4-96AB5164A7B9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9AE55B9-D7DA-BA46-838C-0E6C21274081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DCC8C83-FE67-5D4A-ACA4-BC2018CB2925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0CB0FD2-F71C-CC40-85EB-DE1305E28DFF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D6E519F-E7D3-9F4E-9AA7-724E315A98E7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FEDD26C-034C-244C-833A-93BC4EC09BE9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99FAB18-E096-2346-A8E4-D8ECA6B0FD87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A872A9B-252B-C744-9BB4-BA9E33D85C93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94EF45F-FC48-324B-93CF-5A2F10908D0D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fld id="{BEED4A07-65E4-5A40-AD88-881200E186A4}" type="slidenum">
              <a:rPr lang="en-US" sz="1200"/>
              <a:pPr algn="r"/>
              <a:t>50</a:t>
            </a:fld>
            <a:endParaRPr lang="en-US" sz="1200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22E3C86-3168-E948-B1AB-026CCDDEA3CC}" type="slidenum">
              <a:rPr lang="en-US" sz="1200"/>
              <a:pPr/>
              <a:t>51</a:t>
            </a:fld>
            <a:endParaRPr lang="en-US" sz="1200"/>
          </a:p>
        </p:txBody>
      </p:sp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fld id="{21C6DDF3-2106-364A-8D45-1B8A4D231FB5}" type="slidenum">
              <a:rPr lang="en-US" sz="1200"/>
              <a:pPr algn="r"/>
              <a:t>53</a:t>
            </a:fld>
            <a:endParaRPr lang="en-US" sz="1200"/>
          </a:p>
        </p:txBody>
      </p:sp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fld id="{2BE2A6C9-84C2-014B-BDC5-C6E839515320}" type="slidenum">
              <a:rPr lang="en-US" sz="1200"/>
              <a:pPr algn="r"/>
              <a:t>56</a:t>
            </a:fld>
            <a:endParaRPr lang="en-US" sz="1200"/>
          </a:p>
        </p:txBody>
      </p:sp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fld id="{C8B5036F-DA35-0146-9E94-6DAE8C7BE25D}" type="slidenum">
              <a:rPr lang="en-US" sz="1200"/>
              <a:pPr algn="r"/>
              <a:t>57</a:t>
            </a:fld>
            <a:endParaRPr lang="en-US" sz="1200"/>
          </a:p>
        </p:txBody>
      </p:sp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fld id="{2904F18F-93BF-BB4C-944D-D71C5CB8AB77}" type="slidenum">
              <a:rPr lang="en-US" sz="1200"/>
              <a:pPr algn="r"/>
              <a:t>58</a:t>
            </a:fld>
            <a:endParaRPr lang="en-US" sz="1200"/>
          </a:p>
        </p:txBody>
      </p:sp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58D56E4-37CA-7645-8FA7-2AC34E86A9CB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fld id="{00DE3551-ADC0-DE45-8F31-3EABE83E1A9E}" type="slidenum">
              <a:rPr lang="en-US" sz="1200"/>
              <a:pPr algn="r"/>
              <a:t>59</a:t>
            </a:fld>
            <a:endParaRPr lang="en-US" sz="1200"/>
          </a:p>
        </p:txBody>
      </p:sp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fld id="{97CEDC15-655F-984C-BF0F-3519964090FC}" type="slidenum">
              <a:rPr lang="en-US" sz="1200"/>
              <a:pPr algn="r"/>
              <a:t>60</a:t>
            </a:fld>
            <a:endParaRPr lang="en-US" sz="1200"/>
          </a:p>
        </p:txBody>
      </p:sp>
      <p:sp>
        <p:nvSpPr>
          <p:cNvPr id="1136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8CDF105-19E2-8444-B106-6B9122CA9A81}" type="slidenum">
              <a:rPr lang="en-US" sz="1200"/>
              <a:pPr/>
              <a:t>62</a:t>
            </a:fld>
            <a:endParaRPr lang="en-US" sz="1200"/>
          </a:p>
        </p:txBody>
      </p:sp>
      <p:sp>
        <p:nvSpPr>
          <p:cNvPr id="1177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9C4C7A7-2E99-794A-9D20-061F7CD58093}" type="slidenum">
              <a:rPr lang="en-US" sz="1200"/>
              <a:pPr/>
              <a:t>63</a:t>
            </a:fld>
            <a:endParaRPr lang="en-US" sz="1200"/>
          </a:p>
        </p:txBody>
      </p:sp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6C77C69-2388-B448-A86D-F75161CAD8BB}" type="slidenum">
              <a:rPr lang="en-US" sz="1200"/>
              <a:pPr/>
              <a:t>64</a:t>
            </a:fld>
            <a:endParaRPr lang="en-US" sz="1200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EB781E9-64BA-C447-9E0C-E59F132C3728}" type="slidenum">
              <a:rPr lang="en-US" sz="1200"/>
              <a:pPr/>
              <a:t>65</a:t>
            </a:fld>
            <a:endParaRPr lang="en-US" sz="1200"/>
          </a:p>
        </p:txBody>
      </p:sp>
      <p:sp>
        <p:nvSpPr>
          <p:cNvPr id="1239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444EDD1-6DBE-5B40-AD84-19970EC11ED5}" type="slidenum">
              <a:rPr lang="en-US" sz="1200"/>
              <a:pPr/>
              <a:t>66</a:t>
            </a:fld>
            <a:endParaRPr lang="en-US" sz="1200"/>
          </a:p>
        </p:txBody>
      </p:sp>
      <p:sp>
        <p:nvSpPr>
          <p:cNvPr id="1259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DDD0D7E-D62E-F24D-BBC3-D7D2D3F9C4CD}" type="slidenum">
              <a:rPr lang="en-US" sz="1200"/>
              <a:pPr/>
              <a:t>67</a:t>
            </a:fld>
            <a:endParaRPr lang="en-US" sz="1200"/>
          </a:p>
        </p:txBody>
      </p:sp>
      <p:sp>
        <p:nvSpPr>
          <p:cNvPr id="1280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83614A4-8CB4-084A-8D8E-B11FE2204706}" type="slidenum">
              <a:rPr lang="en-US" sz="1200"/>
              <a:pPr/>
              <a:t>68</a:t>
            </a:fld>
            <a:endParaRPr lang="en-US" sz="1200"/>
          </a:p>
        </p:txBody>
      </p:sp>
      <p:sp>
        <p:nvSpPr>
          <p:cNvPr id="1300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C91B158-F73D-C342-B836-3F175FB17327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fld id="{A6FD9DC8-EA60-4B47-8BED-EB4E60F3AC8E}" type="slidenum">
              <a:rPr lang="en-US" sz="1200"/>
              <a:pPr algn="r"/>
              <a:t>69</a:t>
            </a:fld>
            <a:endParaRPr lang="en-US" sz="1200"/>
          </a:p>
        </p:txBody>
      </p:sp>
      <p:sp>
        <p:nvSpPr>
          <p:cNvPr id="1320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fld id="{97D4E42E-6946-334C-964F-F3D0E2B21545}" type="slidenum">
              <a:rPr lang="en-US" sz="1200"/>
              <a:pPr algn="r"/>
              <a:t>70</a:t>
            </a:fld>
            <a:endParaRPr lang="en-US" sz="1200"/>
          </a:p>
        </p:txBody>
      </p:sp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fld id="{C6BF3803-6F0F-BA46-9580-0A13D23FEC1D}" type="slidenum">
              <a:rPr lang="en-US" sz="1200"/>
              <a:pPr algn="r"/>
              <a:t>71</a:t>
            </a:fld>
            <a:endParaRPr lang="en-US" sz="1200"/>
          </a:p>
        </p:txBody>
      </p:sp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fld id="{270DCB49-190A-FB46-AC8B-6D046F02CA72}" type="slidenum">
              <a:rPr lang="en-US" sz="1200"/>
              <a:pPr algn="r"/>
              <a:t>72</a:t>
            </a:fld>
            <a:endParaRPr lang="en-US" sz="1200"/>
          </a:p>
        </p:txBody>
      </p:sp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fld id="{029DDB24-30E9-2646-BBFD-8D116D838892}" type="slidenum">
              <a:rPr lang="en-US" sz="1200"/>
              <a:pPr algn="r"/>
              <a:t>73</a:t>
            </a:fld>
            <a:endParaRPr lang="en-US" sz="1200"/>
          </a:p>
        </p:txBody>
      </p:sp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44F7552-9A2A-8B49-9D07-0497F73EF788}" type="slidenum">
              <a:rPr lang="en-US" sz="1200"/>
              <a:pPr/>
              <a:t>74</a:t>
            </a:fld>
            <a:endParaRPr lang="en-US" sz="1200"/>
          </a:p>
        </p:txBody>
      </p:sp>
      <p:sp>
        <p:nvSpPr>
          <p:cNvPr id="1423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B61E902-8EF6-EF4E-88AE-EB6F93F4B1CE}" type="slidenum">
              <a:rPr lang="en-US" sz="1200"/>
              <a:pPr/>
              <a:t>75</a:t>
            </a:fld>
            <a:endParaRPr lang="en-US" sz="1200"/>
          </a:p>
        </p:txBody>
      </p:sp>
      <p:sp>
        <p:nvSpPr>
          <p:cNvPr id="1443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504344A-FC19-294A-8C50-27883DCAA72A}" type="slidenum">
              <a:rPr lang="en-US" sz="1200"/>
              <a:pPr/>
              <a:t>76</a:t>
            </a:fld>
            <a:endParaRPr lang="en-US" sz="1200"/>
          </a:p>
        </p:txBody>
      </p:sp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7989460-ECD1-374A-AF79-B85CDBD0275A}" type="slidenum">
              <a:rPr lang="en-US" sz="1200"/>
              <a:pPr/>
              <a:t>77</a:t>
            </a:fld>
            <a:endParaRPr lang="en-US" sz="1200"/>
          </a:p>
        </p:txBody>
      </p:sp>
      <p:sp>
        <p:nvSpPr>
          <p:cNvPr id="148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5852562-07F2-0F4E-8BEA-8076E0C4685E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5852562-07F2-0F4E-8BEA-8076E0C4685E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B454A45-9820-6E48-9DA8-9A90BF2E7614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db-book.com/" TargetMode="External"/><Relationship Id="rId3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 smtClean="0">
                <a:solidFill>
                  <a:srgbClr val="CC3300"/>
                </a:solidFill>
              </a:rPr>
              <a:t>Database System Concepts, 6</a:t>
            </a:r>
            <a:r>
              <a:rPr lang="en-US" b="1" baseline="30000" smtClean="0">
                <a:solidFill>
                  <a:srgbClr val="CC3300"/>
                </a:solidFill>
              </a:rPr>
              <a:t>th</a:t>
            </a:r>
            <a:r>
              <a:rPr lang="en-US" b="1" smtClean="0">
                <a:solidFill>
                  <a:srgbClr val="CC3300"/>
                </a:solidFill>
              </a:rPr>
              <a:t> Ed</a:t>
            </a:r>
            <a:r>
              <a:rPr lang="en-US" smtClean="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smtClean="0">
                <a:solidFill>
                  <a:srgbClr val="CC3300"/>
                </a:solidFill>
              </a:rPr>
              <a:t>©Silberschatz, Korth and Sudarshan</a:t>
            </a:r>
            <a:br>
              <a:rPr lang="en-US" sz="1200" b="1" smtClean="0">
                <a:solidFill>
                  <a:srgbClr val="CC3300"/>
                </a:solidFill>
              </a:rPr>
            </a:br>
            <a:r>
              <a:rPr lang="en-US" sz="1200" b="1" smtClean="0">
                <a:solidFill>
                  <a:srgbClr val="CC3300"/>
                </a:solidFill>
              </a:rPr>
              <a:t>See </a:t>
            </a:r>
            <a:r>
              <a:rPr lang="en-US" sz="1200" b="1" smtClean="0">
                <a:solidFill>
                  <a:srgbClr val="CC3300"/>
                </a:solidFill>
                <a:hlinkClick r:id="rId2"/>
              </a:rPr>
              <a:t>www.db-book.com</a:t>
            </a:r>
            <a:r>
              <a:rPr lang="en-US" sz="1200" b="1" smtClean="0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0158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7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0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5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104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6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0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7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09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740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527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79925" y="6613525"/>
            <a:ext cx="447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000099"/>
                </a:solidFill>
              </a:rPr>
              <a:t>5.</a:t>
            </a:r>
            <a:fld id="{74118EF0-CF6D-694E-8F66-48D4FADABF60}" type="slidenum">
              <a:rPr lang="en-US" sz="1000" b="1" smtClean="0">
                <a:solidFill>
                  <a:srgbClr val="000099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 smtClean="0">
              <a:solidFill>
                <a:srgbClr val="000099"/>
              </a:solidFill>
            </a:endParaRPr>
          </a:p>
        </p:txBody>
      </p:sp>
      <p:sp>
        <p:nvSpPr>
          <p:cNvPr id="48538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4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0099"/>
                </a:solidFill>
              </a:rPr>
              <a:t>Database System Concepts - 6</a:t>
            </a:r>
            <a:r>
              <a:rPr lang="en-US" sz="1000" b="1" baseline="30000">
                <a:solidFill>
                  <a:srgbClr val="000099"/>
                </a:solidFill>
              </a:rPr>
              <a:t>th</a:t>
            </a:r>
            <a:r>
              <a:rPr lang="en-US" sz="1000" b="1">
                <a:solidFill>
                  <a:srgbClr val="000099"/>
                </a:solidFill>
              </a:rPr>
              <a:t> Edition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46064 h 61"/>
              <a:gd name="T2" fmla="*/ 1593 w 285"/>
              <a:gd name="T3" fmla="*/ 37475 h 61"/>
              <a:gd name="T4" fmla="*/ 7169 w 285"/>
              <a:gd name="T5" fmla="*/ 26545 h 61"/>
              <a:gd name="T6" fmla="*/ 13541 w 285"/>
              <a:gd name="T7" fmla="*/ 19518 h 61"/>
              <a:gd name="T8" fmla="*/ 23896 w 285"/>
              <a:gd name="T9" fmla="*/ 13273 h 61"/>
              <a:gd name="T10" fmla="*/ 35844 w 285"/>
              <a:gd name="T11" fmla="*/ 7807 h 61"/>
              <a:gd name="T12" fmla="*/ 45402 w 285"/>
              <a:gd name="T13" fmla="*/ 4684 h 61"/>
              <a:gd name="T14" fmla="*/ 55757 w 285"/>
              <a:gd name="T15" fmla="*/ 1561 h 61"/>
              <a:gd name="T16" fmla="*/ 67705 w 285"/>
              <a:gd name="T17" fmla="*/ 0 h 61"/>
              <a:gd name="T18" fmla="*/ 79653 w 285"/>
              <a:gd name="T19" fmla="*/ 0 h 61"/>
              <a:gd name="T20" fmla="*/ 93991 w 285"/>
              <a:gd name="T21" fmla="*/ 0 h 61"/>
              <a:gd name="T22" fmla="*/ 109125 w 285"/>
              <a:gd name="T23" fmla="*/ 0 h 61"/>
              <a:gd name="T24" fmla="*/ 122666 w 285"/>
              <a:gd name="T25" fmla="*/ 1561 h 61"/>
              <a:gd name="T26" fmla="*/ 137800 w 285"/>
              <a:gd name="T27" fmla="*/ 4684 h 61"/>
              <a:gd name="T28" fmla="*/ 152934 w 285"/>
              <a:gd name="T29" fmla="*/ 6246 h 61"/>
              <a:gd name="T30" fmla="*/ 166475 w 285"/>
              <a:gd name="T31" fmla="*/ 9369 h 61"/>
              <a:gd name="T32" fmla="*/ 178423 w 285"/>
              <a:gd name="T33" fmla="*/ 11711 h 61"/>
              <a:gd name="T34" fmla="*/ 190371 w 285"/>
              <a:gd name="T35" fmla="*/ 14834 h 61"/>
              <a:gd name="T36" fmla="*/ 202319 w 285"/>
              <a:gd name="T37" fmla="*/ 17957 h 61"/>
              <a:gd name="T38" fmla="*/ 211878 w 285"/>
              <a:gd name="T39" fmla="*/ 19518 h 61"/>
              <a:gd name="T40" fmla="*/ 217454 w 285"/>
              <a:gd name="T41" fmla="*/ 21080 h 61"/>
              <a:gd name="T42" fmla="*/ 225419 w 285"/>
              <a:gd name="T43" fmla="*/ 24203 h 61"/>
              <a:gd name="T44" fmla="*/ 222233 w 285"/>
              <a:gd name="T45" fmla="*/ 34352 h 61"/>
              <a:gd name="T46" fmla="*/ 217454 w 285"/>
              <a:gd name="T47" fmla="*/ 32791 h 61"/>
              <a:gd name="T48" fmla="*/ 207099 w 285"/>
              <a:gd name="T49" fmla="*/ 31230 h 61"/>
              <a:gd name="T50" fmla="*/ 191965 w 285"/>
              <a:gd name="T51" fmla="*/ 28107 h 61"/>
              <a:gd name="T52" fmla="*/ 183203 w 285"/>
              <a:gd name="T53" fmla="*/ 26545 h 61"/>
              <a:gd name="T54" fmla="*/ 173644 w 285"/>
              <a:gd name="T55" fmla="*/ 24984 h 61"/>
              <a:gd name="T56" fmla="*/ 164882 w 285"/>
              <a:gd name="T57" fmla="*/ 24203 h 61"/>
              <a:gd name="T58" fmla="*/ 156121 w 285"/>
              <a:gd name="T59" fmla="*/ 22641 h 61"/>
              <a:gd name="T60" fmla="*/ 144969 w 285"/>
              <a:gd name="T61" fmla="*/ 21080 h 61"/>
              <a:gd name="T62" fmla="*/ 137800 w 285"/>
              <a:gd name="T63" fmla="*/ 19518 h 61"/>
              <a:gd name="T64" fmla="*/ 129835 w 285"/>
              <a:gd name="T65" fmla="*/ 17957 h 61"/>
              <a:gd name="T66" fmla="*/ 122666 w 285"/>
              <a:gd name="T67" fmla="*/ 16395 h 61"/>
              <a:gd name="T68" fmla="*/ 113108 w 285"/>
              <a:gd name="T69" fmla="*/ 14834 h 61"/>
              <a:gd name="T70" fmla="*/ 87619 w 285"/>
              <a:gd name="T71" fmla="*/ 11711 h 61"/>
              <a:gd name="T72" fmla="*/ 66112 w 285"/>
              <a:gd name="T73" fmla="*/ 16395 h 61"/>
              <a:gd name="T74" fmla="*/ 46995 w 285"/>
              <a:gd name="T75" fmla="*/ 22641 h 61"/>
              <a:gd name="T76" fmla="*/ 42216 w 285"/>
              <a:gd name="T77" fmla="*/ 24203 h 61"/>
              <a:gd name="T78" fmla="*/ 34251 w 285"/>
              <a:gd name="T79" fmla="*/ 26545 h 61"/>
              <a:gd name="T80" fmla="*/ 25489 w 285"/>
              <a:gd name="T81" fmla="*/ 29668 h 61"/>
              <a:gd name="T82" fmla="*/ 18320 w 285"/>
              <a:gd name="T83" fmla="*/ 34352 h 61"/>
              <a:gd name="T84" fmla="*/ 5576 w 285"/>
              <a:gd name="T85" fmla="*/ 42941 h 61"/>
              <a:gd name="T86" fmla="*/ 1593 w 285"/>
              <a:gd name="T87" fmla="*/ 47625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0"/>
        <a:buChar char="n"/>
        <a:defRPr kumimoji="1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0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charset="0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Chapter 5: Advanced SQL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JDBC Code Details       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</a:rPr>
              <a:t>Getting result fields:</a:t>
            </a:r>
          </a:p>
          <a:p>
            <a:pPr lvl="1"/>
            <a:r>
              <a:rPr lang="en-US" b="1">
                <a:latin typeface="Helvetica" charset="0"/>
                <a:ea typeface="ＭＳ Ｐゴシック" charset="0"/>
              </a:rPr>
              <a:t>rs.getString(</a:t>
            </a:r>
            <a:r>
              <a:rPr lang="ja-JP" altLang="en-US" b="1">
                <a:latin typeface="Arial" charset="0"/>
                <a:ea typeface="ＭＳ Ｐゴシック" charset="0"/>
              </a:rPr>
              <a:t>“</a:t>
            </a:r>
            <a:r>
              <a:rPr lang="en-US" altLang="ja-JP" b="1">
                <a:latin typeface="Helvetica" charset="0"/>
                <a:ea typeface="ＭＳ Ｐゴシック" charset="0"/>
              </a:rPr>
              <a:t>dept_name</a:t>
            </a:r>
            <a:r>
              <a:rPr lang="ja-JP" altLang="en-US" b="1">
                <a:latin typeface="Arial" charset="0"/>
                <a:ea typeface="ＭＳ Ｐゴシック" charset="0"/>
              </a:rPr>
              <a:t>”</a:t>
            </a:r>
            <a:r>
              <a:rPr lang="en-US" altLang="ja-JP" b="1">
                <a:latin typeface="Helvetica" charset="0"/>
                <a:ea typeface="ＭＳ Ｐゴシック" charset="0"/>
              </a:rPr>
              <a:t>) and rs.getString(1) equivalent if dept_name is the first argument of select result.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Dealing with Null values</a:t>
            </a:r>
          </a:p>
          <a:p>
            <a:pPr lvl="1">
              <a:buFont typeface="Monotype Sorts" charset="0"/>
              <a:buNone/>
            </a:pPr>
            <a:r>
              <a:rPr lang="en-US" b="1">
                <a:latin typeface="Helvetica" charset="0"/>
                <a:ea typeface="ＭＳ Ｐゴシック" charset="0"/>
              </a:rPr>
              <a:t>int a = rs.getInt(</a:t>
            </a:r>
            <a:r>
              <a:rPr lang="ja-JP" altLang="en-US" b="1">
                <a:latin typeface="Arial" charset="0"/>
                <a:ea typeface="ＭＳ Ｐゴシック" charset="0"/>
              </a:rPr>
              <a:t>“</a:t>
            </a:r>
            <a:r>
              <a:rPr lang="en-US" altLang="ja-JP" b="1">
                <a:latin typeface="Helvetica" charset="0"/>
                <a:ea typeface="ＭＳ Ｐゴシック" charset="0"/>
              </a:rPr>
              <a:t>a</a:t>
            </a:r>
            <a:r>
              <a:rPr lang="ja-JP" altLang="en-US" b="1">
                <a:latin typeface="Arial" charset="0"/>
                <a:ea typeface="ＭＳ Ｐゴシック" charset="0"/>
              </a:rPr>
              <a:t>”</a:t>
            </a:r>
            <a:r>
              <a:rPr lang="en-US" altLang="ja-JP" b="1">
                <a:latin typeface="Helvetica" charset="0"/>
                <a:ea typeface="ＭＳ Ｐゴシック" charset="0"/>
              </a:rPr>
              <a:t>);</a:t>
            </a:r>
          </a:p>
          <a:p>
            <a:pPr lvl="1">
              <a:buFont typeface="Monotype Sorts" charset="0"/>
              <a:buNone/>
            </a:pPr>
            <a:r>
              <a:rPr lang="en-US" b="1">
                <a:latin typeface="Helvetica" charset="0"/>
                <a:ea typeface="ＭＳ Ｐゴシック" charset="0"/>
              </a:rPr>
              <a:t>if (rs.wasNull()) Systems.out.println(</a:t>
            </a:r>
            <a:r>
              <a:rPr lang="ja-JP" altLang="en-US" b="1">
                <a:latin typeface="Arial" charset="0"/>
                <a:ea typeface="ＭＳ Ｐゴシック" charset="0"/>
              </a:rPr>
              <a:t>“</a:t>
            </a:r>
            <a:r>
              <a:rPr lang="en-US" altLang="ja-JP" b="1">
                <a:latin typeface="Helvetica" charset="0"/>
                <a:ea typeface="ＭＳ Ｐゴシック" charset="0"/>
              </a:rPr>
              <a:t>Got null value</a:t>
            </a:r>
            <a:r>
              <a:rPr lang="ja-JP" altLang="en-US" b="1">
                <a:latin typeface="Arial" charset="0"/>
                <a:ea typeface="ＭＳ Ｐゴシック" charset="0"/>
              </a:rPr>
              <a:t>”</a:t>
            </a:r>
            <a:r>
              <a:rPr lang="en-US" altLang="ja-JP" b="1">
                <a:latin typeface="Helvetica" charset="0"/>
                <a:ea typeface="ＭＳ Ｐゴシック" charset="0"/>
              </a:rPr>
              <a:t>);</a:t>
            </a:r>
            <a:endParaRPr lang="en-US" b="1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Statement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PreparedStatement pStmt = conn.prepareStatement( </a:t>
            </a:r>
            <a:br>
              <a:rPr lang="en-US">
                <a:latin typeface="Arial" charset="0"/>
                <a:ea typeface="ＭＳ Ｐゴシック" charset="0"/>
                <a:cs typeface="Arial" charset="0"/>
              </a:rPr>
            </a:br>
            <a:r>
              <a:rPr lang="en-US">
                <a:latin typeface="Arial" charset="0"/>
                <a:ea typeface="ＭＳ Ｐゴシック" charset="0"/>
                <a:cs typeface="Arial" charset="0"/>
              </a:rPr>
              <a:t>                                                 "insert into instructor values(?,?,?,?)");</a:t>
            </a:r>
            <a:br>
              <a:rPr lang="en-US">
                <a:latin typeface="Arial" charset="0"/>
                <a:ea typeface="ＭＳ Ｐゴシック" charset="0"/>
                <a:cs typeface="Arial" charset="0"/>
              </a:rPr>
            </a:br>
            <a:r>
              <a:rPr lang="en-US">
                <a:latin typeface="Arial" charset="0"/>
                <a:ea typeface="ＭＳ Ｐゴシック" charset="0"/>
                <a:cs typeface="Arial" charset="0"/>
              </a:rPr>
              <a:t>pStmt.setString(1, "88877");</a:t>
            </a:r>
            <a:br>
              <a:rPr lang="en-US">
                <a:latin typeface="Arial" charset="0"/>
                <a:ea typeface="ＭＳ Ｐゴシック" charset="0"/>
                <a:cs typeface="Arial" charset="0"/>
              </a:rPr>
            </a:br>
            <a:r>
              <a:rPr lang="en-US">
                <a:latin typeface="Arial" charset="0"/>
                <a:ea typeface="ＭＳ Ｐゴシック" charset="0"/>
                <a:cs typeface="Arial" charset="0"/>
              </a:rPr>
              <a:t>pStmt.setString(2, "Perry");</a:t>
            </a:r>
            <a:br>
              <a:rPr lang="en-US">
                <a:latin typeface="Arial" charset="0"/>
                <a:ea typeface="ＭＳ Ｐゴシック" charset="0"/>
                <a:cs typeface="Arial" charset="0"/>
              </a:rPr>
            </a:br>
            <a:r>
              <a:rPr lang="en-US">
                <a:latin typeface="Arial" charset="0"/>
                <a:ea typeface="ＭＳ Ｐゴシック" charset="0"/>
                <a:cs typeface="Arial" charset="0"/>
              </a:rPr>
              <a:t>pStmt.setString(3, "Finance");</a:t>
            </a:r>
            <a:br>
              <a:rPr lang="en-US">
                <a:latin typeface="Arial" charset="0"/>
                <a:ea typeface="ＭＳ Ｐゴシック" charset="0"/>
                <a:cs typeface="Arial" charset="0"/>
              </a:rPr>
            </a:br>
            <a:r>
              <a:rPr lang="en-US">
                <a:latin typeface="Arial" charset="0"/>
                <a:ea typeface="ＭＳ Ｐゴシック" charset="0"/>
                <a:cs typeface="Arial" charset="0"/>
              </a:rPr>
              <a:t>pStmt.setInt(4, 125000);</a:t>
            </a:r>
            <a:br>
              <a:rPr lang="en-US">
                <a:latin typeface="Arial" charset="0"/>
                <a:ea typeface="ＭＳ Ｐゴシック" charset="0"/>
                <a:cs typeface="Arial" charset="0"/>
              </a:rPr>
            </a:br>
            <a:r>
              <a:rPr lang="en-US">
                <a:latin typeface="Arial" charset="0"/>
                <a:ea typeface="ＭＳ Ｐゴシック" charset="0"/>
                <a:cs typeface="Arial" charset="0"/>
              </a:rPr>
              <a:t>pStmt.executeUpdate();</a:t>
            </a:r>
            <a:br>
              <a:rPr lang="en-US">
                <a:latin typeface="Arial" charset="0"/>
                <a:ea typeface="ＭＳ Ｐゴシック" charset="0"/>
                <a:cs typeface="Arial" charset="0"/>
              </a:rPr>
            </a:br>
            <a:r>
              <a:rPr lang="en-US">
                <a:latin typeface="Arial" charset="0"/>
                <a:ea typeface="ＭＳ Ｐゴシック" charset="0"/>
                <a:cs typeface="Arial" charset="0"/>
              </a:rPr>
              <a:t>pStmt.setString(1, "88878");</a:t>
            </a:r>
            <a:br>
              <a:rPr lang="en-US">
                <a:latin typeface="Arial" charset="0"/>
                <a:ea typeface="ＭＳ Ｐゴシック" charset="0"/>
                <a:cs typeface="Arial" charset="0"/>
              </a:rPr>
            </a:br>
            <a:r>
              <a:rPr lang="en-US">
                <a:latin typeface="Arial" charset="0"/>
                <a:ea typeface="ＭＳ Ｐゴシック" charset="0"/>
                <a:cs typeface="Arial" charset="0"/>
              </a:rPr>
              <a:t>pStmt.executeUpdate();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WARNING: always use prepared statements when taking an input from the user and adding it to a query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NEVER create a query by concatenating strings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Arial" charset="0"/>
              </a:rPr>
              <a:t>"insert into instructor values(</a:t>
            </a:r>
            <a:r>
              <a:rPr lang="ja-JP" altLang="en-US"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Arial" charset="0"/>
              </a:rPr>
              <a:t> " + ID + " </a:t>
            </a:r>
            <a:r>
              <a:rPr lang="ja-JP" altLang="en-US"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Arial" charset="0"/>
              </a:rPr>
              <a:t>, </a:t>
            </a:r>
            <a:r>
              <a:rPr lang="ja-JP" altLang="en-US"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Arial" charset="0"/>
              </a:rPr>
              <a:t> " + name + " </a:t>
            </a:r>
            <a:r>
              <a:rPr lang="ja-JP" altLang="en-US"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Arial" charset="0"/>
              </a:rPr>
              <a:t>, " + " </a:t>
            </a:r>
            <a:r>
              <a:rPr lang="ja-JP" altLang="en-US"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Arial" charset="0"/>
              </a:rPr>
              <a:t> + dept name + " </a:t>
            </a:r>
            <a:r>
              <a:rPr lang="ja-JP" altLang="en-US"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Arial" charset="0"/>
              </a:rPr>
              <a:t>, " </a:t>
            </a:r>
            <a:r>
              <a:rPr lang="ja-JP" altLang="en-US"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Arial" charset="0"/>
              </a:rPr>
              <a:t> balance + ")</a:t>
            </a:r>
            <a:r>
              <a:rPr lang="ja-JP" altLang="en-US">
                <a:latin typeface="Arial" charset="0"/>
                <a:ea typeface="ＭＳ Ｐゴシック" charset="0"/>
                <a:cs typeface="Arial" charset="0"/>
              </a:rPr>
              <a:t>“</a:t>
            </a:r>
            <a:endParaRPr lang="en-US" altLang="ja-JP"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ea typeface="ＭＳ Ｐゴシック" charset="0"/>
                <a:cs typeface="Arial" charset="0"/>
              </a:rPr>
              <a:t>What if name is </a:t>
            </a:r>
            <a:r>
              <a:rPr lang="ja-JP" altLang="en-US">
                <a:latin typeface="Arial" charset="0"/>
                <a:ea typeface="ＭＳ Ｐゴシック" charset="0"/>
                <a:cs typeface="Arial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  <a:cs typeface="Arial" charset="0"/>
              </a:rPr>
              <a:t>D</a:t>
            </a:r>
            <a:r>
              <a:rPr lang="ja-JP" altLang="en-US"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Arial" charset="0"/>
              </a:rPr>
              <a:t>Souza</a:t>
            </a:r>
            <a:r>
              <a:rPr lang="ja-JP" altLang="en-US">
                <a:latin typeface="Arial" charset="0"/>
                <a:ea typeface="ＭＳ Ｐゴシック" charset="0"/>
                <a:cs typeface="Arial" charset="0"/>
              </a:rPr>
              <a:t>”</a:t>
            </a:r>
            <a:r>
              <a:rPr lang="en-US" altLang="ja-JP">
                <a:latin typeface="Arial" charset="0"/>
                <a:ea typeface="ＭＳ Ｐゴシック" charset="0"/>
                <a:cs typeface="Arial" charset="0"/>
              </a:rPr>
              <a:t>?</a:t>
            </a:r>
          </a:p>
          <a:p>
            <a:pPr lvl="1"/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SQL Injection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Suppose query is constructed using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"select * from instructor where name = 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" + name + "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Suppose the user, instead of entering a name, enters: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X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 or 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Y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 = 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Y</a:t>
            </a: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then the resulting statement becomes: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"select * from instructor where name = 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" + "X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 or 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Y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 = 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Y" + "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"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which is: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select * from instructor where name = 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X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 or 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Y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 = 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Y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endParaRPr lang="en-US" altLang="ja-JP">
              <a:latin typeface="Helvetic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User could have even used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X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; update instructor set salary = salary + 10000; --</a:t>
            </a: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Prepared stament internally uses: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"select * from instructor where name = 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X\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 or \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Y\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 = \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Y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endParaRPr lang="en-US" altLang="ja-JP">
              <a:latin typeface="Helvetic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Always use prepared statements, with user inputs as parameters</a:t>
            </a:r>
          </a:p>
          <a:p>
            <a:pPr>
              <a:lnSpc>
                <a:spcPct val="90000"/>
              </a:lnSpc>
            </a:pPr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Metadata Features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</a:rPr>
              <a:t>ResultSet metadata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E.g.after executing query to get a ResultSet rs: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ResultSetMetaData rsmd = rs.getMetaData();</a:t>
            </a:r>
          </a:p>
          <a:p>
            <a:pPr lvl="1"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     for(int i = 1; i &lt;= rsmd.getColumnCount(); i++) {</a:t>
            </a:r>
          </a:p>
          <a:p>
            <a:pPr lvl="1"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           System.out.println(rsmd.getColumnName(i));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                  System.out.println(rsmd.getColumnTypeName(i));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	       }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How is this useful?</a:t>
            </a:r>
          </a:p>
          <a:p>
            <a:pPr>
              <a:buFont typeface="Monotype Sorts" charset="0"/>
              <a:buNone/>
            </a:pPr>
            <a:endParaRPr lang="en-US">
              <a:latin typeface="Helvetica" charset="0"/>
              <a:ea typeface="ＭＳ Ｐゴシック" charset="0"/>
            </a:endParaRPr>
          </a:p>
          <a:p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Metadata (Cont)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</a:rPr>
              <a:t>Database metadata</a:t>
            </a:r>
          </a:p>
          <a:p>
            <a:r>
              <a:rPr lang="en-US" dirty="0" err="1">
                <a:latin typeface="Helvetica" charset="0"/>
                <a:ea typeface="ＭＳ Ｐゴシック" charset="0"/>
              </a:rPr>
              <a:t>DatabaseMetaData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dirty="0" err="1">
                <a:latin typeface="Helvetica" charset="0"/>
                <a:ea typeface="ＭＳ Ｐゴシック" charset="0"/>
              </a:rPr>
              <a:t>dbmd</a:t>
            </a:r>
            <a:r>
              <a:rPr lang="en-US" dirty="0">
                <a:latin typeface="Helvetica" charset="0"/>
                <a:ea typeface="ＭＳ Ｐゴシック" charset="0"/>
              </a:rPr>
              <a:t> = </a:t>
            </a:r>
            <a:r>
              <a:rPr lang="en-US" dirty="0" err="1">
                <a:latin typeface="Helvetica" charset="0"/>
                <a:ea typeface="ＭＳ Ｐゴシック" charset="0"/>
              </a:rPr>
              <a:t>conn.getMetaData</a:t>
            </a:r>
            <a:r>
              <a:rPr lang="en-US" dirty="0">
                <a:latin typeface="Helvetica" charset="0"/>
                <a:ea typeface="ＭＳ Ｐゴシック" charset="0"/>
              </a:rPr>
              <a:t>();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/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/ Arguments to </a:t>
            </a:r>
            <a:r>
              <a:rPr lang="en-US" dirty="0" err="1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getColumns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: Catalog, Schema-pattern, Table-pattern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</a:b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/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/ and Column-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Pattern</a:t>
            </a:r>
            <a:b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</a:b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/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/ Returns: One row for each column; row has a number of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attributes</a:t>
            </a:r>
            <a:b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</a:b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/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/ such as COLUMN_NAME,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TYPE_NAME</a:t>
            </a:r>
            <a:b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</a:b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// The value null indicates all Catalogs/Schemas.  </a:t>
            </a:r>
            <a:b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</a:b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// The value “” indicates current catalog/schema</a:t>
            </a:r>
            <a:b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</a:b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// The value “%” has the same meaning as SQL </a:t>
            </a:r>
            <a:r>
              <a:rPr lang="en-US" b="1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like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 clause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   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ResultSet</a:t>
            </a:r>
            <a:r>
              <a:rPr lang="en-US" dirty="0" smtClean="0">
                <a:latin typeface="Helvetica" charset="0"/>
                <a:ea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rs</a:t>
            </a:r>
            <a:r>
              <a:rPr lang="en-US" dirty="0" smtClean="0">
                <a:latin typeface="Helvetica" charset="0"/>
                <a:ea typeface="ＭＳ Ｐゴシック" charset="0"/>
              </a:rPr>
              <a:t> =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dbmd.getColumns</a:t>
            </a:r>
            <a:r>
              <a:rPr lang="en-US" dirty="0" smtClean="0">
                <a:latin typeface="Helvetica" charset="0"/>
                <a:ea typeface="ＭＳ Ｐゴシック" charset="0"/>
              </a:rPr>
              <a:t>(null, "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univdb</a:t>
            </a:r>
            <a:r>
              <a:rPr lang="en-US" dirty="0" smtClean="0">
                <a:latin typeface="Helvetica" charset="0"/>
                <a:ea typeface="ＭＳ Ｐゴシック" charset="0"/>
              </a:rPr>
              <a:t>", "department", "%");</a:t>
            </a:r>
            <a:endParaRPr lang="en-US" dirty="0">
              <a:solidFill>
                <a:srgbClr val="0000FF"/>
              </a:solidFill>
              <a:latin typeface="Helvetica" charset="0"/>
              <a:ea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	while( </a:t>
            </a:r>
            <a:r>
              <a:rPr lang="en-US" dirty="0" err="1">
                <a:latin typeface="Helvetica" charset="0"/>
                <a:ea typeface="ＭＳ Ｐゴシック" charset="0"/>
              </a:rPr>
              <a:t>rs.next</a:t>
            </a:r>
            <a:r>
              <a:rPr lang="en-US" dirty="0">
                <a:latin typeface="Helvetica" charset="0"/>
                <a:ea typeface="ＭＳ Ｐゴシック" charset="0"/>
              </a:rPr>
              <a:t>()) {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	       </a:t>
            </a:r>
            <a:r>
              <a:rPr lang="en-US" dirty="0" err="1">
                <a:latin typeface="Helvetica" charset="0"/>
                <a:ea typeface="ＭＳ Ｐゴシック" charset="0"/>
              </a:rPr>
              <a:t>System.out.println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dirty="0" err="1">
                <a:latin typeface="Helvetica" charset="0"/>
                <a:ea typeface="ＭＳ Ｐゴシック" charset="0"/>
              </a:rPr>
              <a:t>rs.getString</a:t>
            </a:r>
            <a:r>
              <a:rPr lang="en-US" dirty="0">
                <a:latin typeface="Helvetica" charset="0"/>
                <a:ea typeface="ＭＳ Ｐゴシック" charset="0"/>
              </a:rPr>
              <a:t>("COLUMN_NAME"),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	      </a:t>
            </a:r>
            <a:r>
              <a:rPr lang="en-US" dirty="0" smtClean="0">
                <a:latin typeface="Helvetica" charset="0"/>
                <a:ea typeface="ＭＳ Ｐゴシック" charset="0"/>
              </a:rPr>
              <a:t>                              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rs.getString</a:t>
            </a:r>
            <a:r>
              <a:rPr lang="en-US" dirty="0">
                <a:latin typeface="Helvetica" charset="0"/>
                <a:ea typeface="ＭＳ Ｐゴシック" charset="0"/>
              </a:rPr>
              <a:t>("TYPE_NAME");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     }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And where is this useful?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Finding Primary Keys</a:t>
            </a:r>
            <a:endParaRPr lang="en-US" dirty="0"/>
          </a:p>
        </p:txBody>
      </p:sp>
      <p:sp>
        <p:nvSpPr>
          <p:cNvPr id="150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Helvetica" charset="0"/>
                <a:ea typeface="ＭＳ Ｐゴシック" charset="0"/>
              </a:rPr>
              <a:t>DatabaseMetaData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dirty="0" err="1">
                <a:latin typeface="Helvetica" charset="0"/>
                <a:ea typeface="ＭＳ Ｐゴシック" charset="0"/>
              </a:rPr>
              <a:t>dmd</a:t>
            </a:r>
            <a:r>
              <a:rPr lang="en-US" dirty="0">
                <a:latin typeface="Helvetica" charset="0"/>
                <a:ea typeface="ＭＳ Ｐゴシック" charset="0"/>
              </a:rPr>
              <a:t> = </a:t>
            </a:r>
            <a:r>
              <a:rPr lang="en-US" dirty="0" err="1">
                <a:latin typeface="Helvetica" charset="0"/>
                <a:ea typeface="ＭＳ Ｐゴシック" charset="0"/>
              </a:rPr>
              <a:t>connection.getMetaData</a:t>
            </a:r>
            <a:r>
              <a:rPr lang="en-US" dirty="0">
                <a:latin typeface="Helvetica" charset="0"/>
                <a:ea typeface="ＭＳ Ｐゴシック" charset="0"/>
              </a:rPr>
              <a:t>()</a:t>
            </a:r>
            <a:r>
              <a:rPr lang="en-US" dirty="0" smtClean="0">
                <a:latin typeface="Helvetica" charset="0"/>
                <a:ea typeface="ＭＳ Ｐゴシック" charset="0"/>
              </a:rPr>
              <a:t>;</a:t>
            </a:r>
            <a:br>
              <a:rPr lang="en-US" dirty="0" smtClean="0">
                <a:latin typeface="Helvetica" charset="0"/>
                <a:ea typeface="ＭＳ Ｐゴシック" charset="0"/>
              </a:rPr>
            </a:br>
            <a:r>
              <a:rPr lang="en-US" dirty="0" smtClean="0">
                <a:latin typeface="Helvetica" charset="0"/>
                <a:ea typeface="ＭＳ Ｐゴシック" charset="0"/>
              </a:rPr>
              <a:t/>
            </a:r>
            <a:br>
              <a:rPr lang="en-US" dirty="0" smtClean="0">
                <a:latin typeface="Helvetica" charset="0"/>
                <a:ea typeface="ＭＳ Ｐゴシック" charset="0"/>
              </a:rPr>
            </a:b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// Arguments below are:  Catalog, Schema, and Table</a:t>
            </a:r>
            <a:b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</a:b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// The value “”  for Catalog/Schema indicates current catalog/schema</a:t>
            </a:r>
            <a:b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</a:b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//  The value null indicates all catalogs/schemas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/>
            </a:r>
            <a:br>
              <a:rPr lang="en-US" dirty="0">
                <a:solidFill>
                  <a:srgbClr val="0000FF"/>
                </a:solidFill>
                <a:latin typeface="Helvetica" charset="0"/>
                <a:ea typeface="ＭＳ Ｐゴシック" charset="0"/>
              </a:rPr>
            </a:br>
            <a:r>
              <a:rPr lang="en-US" dirty="0" err="1" smtClean="0">
                <a:latin typeface="Helvetica" charset="0"/>
                <a:ea typeface="ＭＳ Ｐゴシック" charset="0"/>
              </a:rPr>
              <a:t>ResultSet</a:t>
            </a:r>
            <a:r>
              <a:rPr lang="en-US" dirty="0" smtClean="0">
                <a:latin typeface="Helvetica" charset="0"/>
                <a:ea typeface="ＭＳ Ｐゴシック" charset="0"/>
              </a:rPr>
              <a:t> </a:t>
            </a:r>
            <a:r>
              <a:rPr lang="en-US" dirty="0" err="1">
                <a:latin typeface="Helvetica" charset="0"/>
                <a:ea typeface="ＭＳ Ｐゴシック" charset="0"/>
              </a:rPr>
              <a:t>rs</a:t>
            </a:r>
            <a:r>
              <a:rPr lang="en-US" dirty="0">
                <a:latin typeface="Helvetica" charset="0"/>
                <a:ea typeface="ＭＳ Ｐゴシック" charset="0"/>
              </a:rPr>
              <a:t> = </a:t>
            </a:r>
            <a:r>
              <a:rPr lang="en-US" dirty="0" err="1">
                <a:latin typeface="Helvetica" charset="0"/>
                <a:ea typeface="ＭＳ Ｐゴシック" charset="0"/>
              </a:rPr>
              <a:t>dmd.getPrimaryKeys</a:t>
            </a:r>
            <a:r>
              <a:rPr lang="en-US" dirty="0" smtClean="0">
                <a:latin typeface="Helvetica" charset="0"/>
                <a:ea typeface="ＭＳ Ｐゴシック" charset="0"/>
              </a:rPr>
              <a:t>(“”, “”, </a:t>
            </a:r>
            <a:r>
              <a:rPr lang="en-US" dirty="0" err="1">
                <a:latin typeface="Helvetica" charset="0"/>
                <a:ea typeface="ＭＳ Ｐゴシック" charset="0"/>
              </a:rPr>
              <a:t>tableName</a:t>
            </a:r>
            <a:r>
              <a:rPr lang="en-US" dirty="0">
                <a:latin typeface="Helvetica" charset="0"/>
                <a:ea typeface="ＭＳ Ｐゴシック" charset="0"/>
              </a:rPr>
              <a:t>);</a:t>
            </a:r>
            <a:br>
              <a:rPr lang="en-US" dirty="0">
                <a:latin typeface="Helvetica" charset="0"/>
                <a:ea typeface="ＭＳ Ｐゴシック" charset="0"/>
              </a:rPr>
            </a:br>
            <a:r>
              <a:rPr lang="en-US" dirty="0" smtClean="0">
                <a:latin typeface="Helvetica" charset="0"/>
                <a:ea typeface="ＭＳ Ｐゴシック" charset="0"/>
              </a:rPr>
              <a:t/>
            </a:r>
            <a:br>
              <a:rPr lang="en-US" dirty="0" smtClean="0">
                <a:latin typeface="Helvetica" charset="0"/>
                <a:ea typeface="ＭＳ Ｐゴシック" charset="0"/>
              </a:rPr>
            </a:br>
            <a:r>
              <a:rPr lang="en-US" dirty="0" smtClean="0">
                <a:latin typeface="Helvetica" charset="0"/>
                <a:ea typeface="ＭＳ Ｐゴシック" charset="0"/>
              </a:rPr>
              <a:t>while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dirty="0" err="1">
                <a:latin typeface="Helvetica" charset="0"/>
                <a:ea typeface="ＭＳ Ｐゴシック" charset="0"/>
              </a:rPr>
              <a:t>rs.next</a:t>
            </a:r>
            <a:r>
              <a:rPr lang="en-US" dirty="0">
                <a:latin typeface="Helvetica" charset="0"/>
                <a:ea typeface="ＭＳ Ｐゴシック" charset="0"/>
              </a:rPr>
              <a:t>()){</a:t>
            </a:r>
            <a:br>
              <a:rPr lang="en-US" dirty="0">
                <a:latin typeface="Helvetica" charset="0"/>
                <a:ea typeface="ＭＳ Ｐゴシック" charset="0"/>
              </a:rPr>
            </a:br>
            <a:r>
              <a:rPr lang="en-US" dirty="0" smtClean="0">
                <a:latin typeface="Helvetica" charset="0"/>
                <a:ea typeface="ＭＳ Ｐゴシック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 // KEY_SEQ indicates the position of the attribute in </a:t>
            </a:r>
            <a:b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</a:b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    // the primary key, which is required if a primary key has multiple</a:t>
            </a:r>
            <a:b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</a:b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  <a:t>    // attributes</a:t>
            </a:r>
            <a:b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</a:rPr>
            </a:br>
            <a:r>
              <a:rPr lang="en-US" dirty="0" smtClean="0">
                <a:latin typeface="Helvetica" charset="0"/>
                <a:ea typeface="ＭＳ Ｐゴシック" charset="0"/>
              </a:rPr>
              <a:t>   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System.out.println</a:t>
            </a:r>
            <a:r>
              <a:rPr lang="en-US" dirty="0" smtClean="0">
                <a:latin typeface="Helvetica" charset="0"/>
                <a:ea typeface="ＭＳ Ｐゴシック" charset="0"/>
              </a:rPr>
              <a:t>(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rs.getString</a:t>
            </a:r>
            <a:r>
              <a:rPr lang="en-US" dirty="0" smtClean="0">
                <a:latin typeface="Helvetica" charset="0"/>
                <a:ea typeface="ＭＳ Ｐゴシック" charset="0"/>
              </a:rPr>
              <a:t>(“KEY_SEQ”),  </a:t>
            </a:r>
            <a:br>
              <a:rPr lang="en-US" dirty="0" smtClean="0">
                <a:latin typeface="Helvetica" charset="0"/>
                <a:ea typeface="ＭＳ Ｐゴシック" charset="0"/>
              </a:rPr>
            </a:br>
            <a:r>
              <a:rPr lang="en-US" dirty="0" smtClean="0">
                <a:latin typeface="Helvetica" charset="0"/>
                <a:ea typeface="ＭＳ Ｐゴシック" charset="0"/>
              </a:rPr>
              <a:t>                                      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rs.getString</a:t>
            </a:r>
            <a:r>
              <a:rPr lang="en-US" dirty="0">
                <a:latin typeface="Helvetica" charset="0"/>
                <a:ea typeface="ＭＳ Ｐゴシック" charset="0"/>
              </a:rPr>
              <a:t>("COLUMN_NAME");</a:t>
            </a:r>
            <a:br>
              <a:rPr lang="en-US" dirty="0">
                <a:latin typeface="Helvetica" charset="0"/>
                <a:ea typeface="ＭＳ Ｐゴシック" charset="0"/>
              </a:rPr>
            </a:br>
            <a:r>
              <a:rPr lang="en-US" dirty="0">
                <a:latin typeface="Helvetica" charset="0"/>
                <a:ea typeface="ＭＳ Ｐゴシック" charset="0"/>
              </a:rPr>
              <a:t>}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Transaction Control in JDBC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62050"/>
            <a:ext cx="7997825" cy="4854575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</a:rPr>
              <a:t>By default, each SQL statement is treated as a separate transaction that is committed automatically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bad idea for transactions with multiple updates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Can turn off automatic commit on a connection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conn.setAutoCommit(false);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Transactions must then be committed or rolled back explicitly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conn.commit();     or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conn.rollback();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conn.setAutoCommit(true) turns on automatic commit.</a:t>
            </a:r>
          </a:p>
          <a:p>
            <a:pPr lvl="2"/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Other JDBC Features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781925" cy="4903787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</a:rPr>
              <a:t>Calling functions and procedures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CallableStatement cStmt1 = conn.prepareCall("{? = call some function(?)}");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CallableStatement cStmt2 = conn.prepareCall("{call some procedure(?,?)}");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Handling large object types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getBlob() and getClob() that are similar to the getString() method, but return objects of type Blob and Clob, respectively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get data from these objects by getBytes()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associate an open stream with Java Blob or Clob object to update large objects</a:t>
            </a:r>
          </a:p>
          <a:p>
            <a:pPr lvl="2"/>
            <a:r>
              <a:rPr lang="en-US">
                <a:latin typeface="Helvetica" charset="0"/>
                <a:ea typeface="ＭＳ Ｐゴシック" charset="0"/>
              </a:rPr>
              <a:t>blob.setBlob(int parameterIndex, InputStream inputStream).</a:t>
            </a:r>
          </a:p>
          <a:p>
            <a:pPr lvl="2"/>
            <a:endParaRPr lang="en-US">
              <a:latin typeface="Helvetica" charset="0"/>
              <a:ea typeface="ＭＳ Ｐゴシック" charset="0"/>
            </a:endParaRPr>
          </a:p>
          <a:p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JDBC Resources</a:t>
            </a:r>
            <a:endParaRPr lang="en-US" dirty="0"/>
          </a:p>
        </p:txBody>
      </p:sp>
      <p:sp>
        <p:nvSpPr>
          <p:cNvPr id="151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</a:rPr>
              <a:t>JDBC Basics Tutorial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https://docs.oracle.com/javase/tutorial/jdbc/index.html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SQLJ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</a:rPr>
              <a:t>JDBC is overly dynamic, errors cannot be caught by compiler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SQLJ: embedded SQL in Java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#sql iterator deptInfoIter ( String dept name, int avgSal);</a:t>
            </a:r>
          </a:p>
          <a:p>
            <a:pPr lvl="1"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	deptInfoIter iter = null;</a:t>
            </a:r>
          </a:p>
          <a:p>
            <a:pPr lvl="1"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	#sql iter = { select dept_name, avg(salary) from instructor</a:t>
            </a:r>
          </a:p>
          <a:p>
            <a:pPr lvl="1"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			 group by dept name };</a:t>
            </a:r>
          </a:p>
          <a:p>
            <a:pPr lvl="1"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	while (iter.next()) {</a:t>
            </a:r>
          </a:p>
          <a:p>
            <a:pPr lvl="1"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		   String deptName = iter.dept_name();</a:t>
            </a:r>
          </a:p>
          <a:p>
            <a:pPr lvl="1"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	      int avgSal = iter.avgSal();</a:t>
            </a:r>
          </a:p>
          <a:p>
            <a:pPr lvl="1"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	      System.out.println(deptName + " " + avgSal);</a:t>
            </a:r>
          </a:p>
          <a:p>
            <a:pPr lvl="1"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	}</a:t>
            </a:r>
          </a:p>
          <a:p>
            <a:pPr lvl="1"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	iter.close();</a:t>
            </a:r>
          </a:p>
          <a:p>
            <a:pPr lvl="1"/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6843713" cy="4887912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</a:rPr>
              <a:t>Accessing SQL From a Programming Language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Functions and Procedural Constructs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Triggers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Recursive Queries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Advanced Aggregation Features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OLAP</a:t>
            </a:r>
          </a:p>
          <a:p>
            <a:endParaRPr lang="en-US">
              <a:latin typeface="Helvetica" charset="0"/>
              <a:ea typeface="ＭＳ Ｐゴシック" charset="0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Embedded SQL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0950" y="1162050"/>
            <a:ext cx="7623175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>
                <a:latin typeface="Helvetica" charset="0"/>
                <a:ea typeface="ＭＳ Ｐゴシック" charset="0"/>
              </a:rPr>
              <a:t>The SQL standard defines embeddings of SQL in a variety of programming languages such as C, C++, Java, Fortran, and PL/1, </a:t>
            </a:r>
          </a:p>
          <a:p>
            <a:pPr>
              <a:tabLst>
                <a:tab pos="744538" algn="l"/>
              </a:tabLst>
            </a:pPr>
            <a:r>
              <a:rPr lang="en-US">
                <a:latin typeface="Helvetica" charset="0"/>
                <a:ea typeface="ＭＳ Ｐゴシック" charset="0"/>
              </a:rPr>
              <a:t>A language to which SQL queries are embedded is referred to as a </a:t>
            </a:r>
            <a:r>
              <a:rPr lang="en-US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host language</a:t>
            </a:r>
            <a:r>
              <a:rPr lang="en-US">
                <a:latin typeface="Helvetica" charset="0"/>
                <a:ea typeface="ＭＳ Ｐゴシック" charset="0"/>
              </a:rPr>
              <a:t>, and the SQL structures permitted in the host language comprise </a:t>
            </a:r>
            <a:r>
              <a:rPr lang="en-US" i="1">
                <a:latin typeface="Helvetica" charset="0"/>
                <a:ea typeface="ＭＳ Ｐゴシック" charset="0"/>
              </a:rPr>
              <a:t>embedded </a:t>
            </a:r>
            <a:r>
              <a:rPr lang="en-US">
                <a:latin typeface="Helvetica" charset="0"/>
                <a:ea typeface="ＭＳ Ｐゴシック" charset="0"/>
              </a:rPr>
              <a:t>SQL.</a:t>
            </a:r>
          </a:p>
          <a:p>
            <a:pPr>
              <a:tabLst>
                <a:tab pos="744538" algn="l"/>
              </a:tabLst>
            </a:pPr>
            <a:r>
              <a:rPr lang="en-US">
                <a:latin typeface="Helvetica" charset="0"/>
                <a:ea typeface="ＭＳ Ｐゴシック" charset="0"/>
              </a:rPr>
              <a:t>The basic form of these languages follows that of the System R embedding of SQL into PL/1.</a:t>
            </a:r>
          </a:p>
          <a:p>
            <a:pPr>
              <a:tabLst>
                <a:tab pos="744538" algn="l"/>
              </a:tabLst>
            </a:pPr>
            <a:r>
              <a:rPr lang="en-US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EXEC SQL</a:t>
            </a:r>
            <a:r>
              <a:rPr lang="en-US">
                <a:latin typeface="Helvetica" charset="0"/>
                <a:ea typeface="ＭＳ Ｐゴシック" charset="0"/>
              </a:rPr>
              <a:t> statement is used to identify embedded SQL request to the preprocessor</a:t>
            </a:r>
          </a:p>
          <a:p>
            <a:pPr>
              <a:buFont typeface="Monotype Sorts" charset="0"/>
              <a:buNone/>
              <a:tabLst>
                <a:tab pos="744538" algn="l"/>
              </a:tabLst>
            </a:pPr>
            <a:r>
              <a:rPr lang="en-US">
                <a:latin typeface="Helvetica" charset="0"/>
                <a:ea typeface="ＭＳ Ｐゴシック" charset="0"/>
              </a:rPr>
              <a:t>               EXEC SQL &lt;embedded SQL statement &gt;;</a:t>
            </a:r>
          </a:p>
          <a:p>
            <a:pPr>
              <a:buFont typeface="Monotype Sorts" charset="0"/>
              <a:buNone/>
              <a:tabLst>
                <a:tab pos="744538" algn="l"/>
              </a:tabLst>
            </a:pPr>
            <a:r>
              <a:rPr lang="en-US">
                <a:latin typeface="Helvetica" charset="0"/>
                <a:ea typeface="ＭＳ Ｐゴシック" charset="0"/>
              </a:rPr>
              <a:t>      Note:  this varies by language: </a:t>
            </a:r>
          </a:p>
          <a:p>
            <a:pPr lvl="1">
              <a:tabLst>
                <a:tab pos="744538" algn="l"/>
              </a:tabLst>
            </a:pPr>
            <a:r>
              <a:rPr lang="en-US">
                <a:latin typeface="Helvetica" charset="0"/>
                <a:ea typeface="ＭＳ Ｐゴシック" charset="0"/>
              </a:rPr>
              <a:t>In some languages, like COBOL,  the semicolon is replaced with END-EXEC </a:t>
            </a:r>
          </a:p>
          <a:p>
            <a:pPr lvl="1">
              <a:tabLst>
                <a:tab pos="744538" algn="l"/>
              </a:tabLst>
            </a:pPr>
            <a:r>
              <a:rPr lang="en-US">
                <a:latin typeface="Helvetica" charset="0"/>
                <a:ea typeface="ＭＳ Ｐゴシック" charset="0"/>
              </a:rPr>
              <a:t>In Java embedding uses    # SQL { …. };</a:t>
            </a:r>
          </a:p>
          <a:p>
            <a:pPr>
              <a:buFont typeface="Monotype Sorts" charset="0"/>
              <a:buNone/>
              <a:tabLst>
                <a:tab pos="744538" algn="l"/>
              </a:tabLst>
            </a:pPr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Embedded SQL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23175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>
                <a:latin typeface="Helvetica" charset="0"/>
                <a:ea typeface="ＭＳ Ｐゴシック" charset="0"/>
              </a:rPr>
              <a:t>Before executing any SQL statements, the program must first connect to the database.  This is done using:</a:t>
            </a:r>
          </a:p>
          <a:p>
            <a:pPr>
              <a:buFont typeface="Monotype Sorts" charset="0"/>
              <a:buNone/>
              <a:tabLst>
                <a:tab pos="744538" algn="l"/>
              </a:tabLst>
            </a:pPr>
            <a:r>
              <a:rPr lang="en-US">
                <a:latin typeface="Helvetica" charset="0"/>
                <a:ea typeface="ＭＳ Ｐゴシック" charset="0"/>
              </a:rPr>
              <a:t>         EXEC-SQL </a:t>
            </a:r>
            <a:r>
              <a:rPr lang="en-US" b="1">
                <a:latin typeface="Helvetica" charset="0"/>
                <a:ea typeface="ＭＳ Ｐゴシック" charset="0"/>
              </a:rPr>
              <a:t>connect to  </a:t>
            </a:r>
            <a:r>
              <a:rPr lang="en-US" i="1">
                <a:latin typeface="Helvetica" charset="0"/>
                <a:ea typeface="ＭＳ Ｐゴシック" charset="0"/>
              </a:rPr>
              <a:t>server</a:t>
            </a:r>
            <a:r>
              <a:rPr lang="en-US" b="1">
                <a:latin typeface="Helvetica" charset="0"/>
                <a:ea typeface="ＭＳ Ｐゴシック" charset="0"/>
              </a:rPr>
              <a:t> </a:t>
            </a:r>
            <a:r>
              <a:rPr lang="en-US">
                <a:latin typeface="Helvetica" charset="0"/>
                <a:ea typeface="ＭＳ Ｐゴシック" charset="0"/>
              </a:rPr>
              <a:t> </a:t>
            </a:r>
            <a:r>
              <a:rPr lang="en-US" b="1">
                <a:latin typeface="Helvetica" charset="0"/>
                <a:ea typeface="ＭＳ Ｐゴシック" charset="0"/>
              </a:rPr>
              <a:t>user</a:t>
            </a:r>
            <a:r>
              <a:rPr lang="en-US">
                <a:latin typeface="Helvetica" charset="0"/>
                <a:ea typeface="ＭＳ Ｐゴシック" charset="0"/>
              </a:rPr>
              <a:t> </a:t>
            </a:r>
            <a:r>
              <a:rPr lang="en-US" i="1">
                <a:latin typeface="Helvetica" charset="0"/>
                <a:ea typeface="ＭＳ Ｐゴシック" charset="0"/>
              </a:rPr>
              <a:t>user-name </a:t>
            </a:r>
            <a:r>
              <a:rPr lang="en-US" b="1">
                <a:latin typeface="Helvetica" charset="0"/>
                <a:ea typeface="ＭＳ Ｐゴシック" charset="0"/>
              </a:rPr>
              <a:t>using</a:t>
            </a:r>
            <a:r>
              <a:rPr lang="en-US">
                <a:latin typeface="Helvetica" charset="0"/>
                <a:ea typeface="ＭＳ Ｐゴシック" charset="0"/>
              </a:rPr>
              <a:t> </a:t>
            </a:r>
            <a:r>
              <a:rPr lang="en-US" i="1">
                <a:latin typeface="Helvetica" charset="0"/>
                <a:ea typeface="ＭＳ Ｐゴシック" charset="0"/>
              </a:rPr>
              <a:t>password</a:t>
            </a:r>
            <a:r>
              <a:rPr lang="en-US">
                <a:latin typeface="Helvetica" charset="0"/>
                <a:ea typeface="ＭＳ Ｐゴシック" charset="0"/>
              </a:rPr>
              <a:t>;</a:t>
            </a:r>
          </a:p>
          <a:p>
            <a:pPr>
              <a:buFont typeface="Monotype Sorts" charset="0"/>
              <a:buNone/>
              <a:tabLst>
                <a:tab pos="744538" algn="l"/>
              </a:tabLst>
            </a:pPr>
            <a:r>
              <a:rPr lang="en-US">
                <a:latin typeface="Helvetica" charset="0"/>
                <a:ea typeface="ＭＳ Ｐゴシック" charset="0"/>
              </a:rPr>
              <a:t>      Here, </a:t>
            </a:r>
            <a:r>
              <a:rPr lang="en-US" i="1">
                <a:latin typeface="Helvetica" charset="0"/>
                <a:ea typeface="ＭＳ Ｐゴシック" charset="0"/>
              </a:rPr>
              <a:t>server</a:t>
            </a:r>
            <a:r>
              <a:rPr lang="en-US">
                <a:latin typeface="Helvetica" charset="0"/>
                <a:ea typeface="ＭＳ Ｐゴシック" charset="0"/>
              </a:rPr>
              <a:t> identifies the server to which a connection is to be established.</a:t>
            </a:r>
          </a:p>
          <a:p>
            <a:pPr>
              <a:tabLst>
                <a:tab pos="744538" algn="l"/>
              </a:tabLst>
            </a:pPr>
            <a:r>
              <a:rPr lang="en-US">
                <a:latin typeface="Helvetica" charset="0"/>
                <a:ea typeface="ＭＳ Ｐゴシック" charset="0"/>
              </a:rPr>
              <a:t>Variables of the host language can be used within embedded SQL statements.  They are preceded  by a colon  (:) to distinguish from SQL variables (e.g.,  :</a:t>
            </a:r>
            <a:r>
              <a:rPr lang="en-US" i="1">
                <a:latin typeface="Helvetica" charset="0"/>
                <a:ea typeface="ＭＳ Ｐゴシック" charset="0"/>
              </a:rPr>
              <a:t>credit_amount )</a:t>
            </a:r>
            <a:endParaRPr lang="en-US">
              <a:latin typeface="Helvetica" charset="0"/>
              <a:ea typeface="ＭＳ Ｐゴシック" charset="0"/>
            </a:endParaRPr>
          </a:p>
          <a:p>
            <a:pPr>
              <a:tabLst>
                <a:tab pos="744538" algn="l"/>
              </a:tabLst>
            </a:pPr>
            <a:r>
              <a:rPr lang="en-US">
                <a:latin typeface="Helvetica" charset="0"/>
                <a:ea typeface="ＭＳ Ｐゴシック" charset="0"/>
              </a:rPr>
              <a:t>Variables used as above must be declared within DECLARE section, as illustrated below. The syntax for declaring the variables, however, follows the usual host language syntax.</a:t>
            </a:r>
          </a:p>
          <a:p>
            <a:pPr>
              <a:buFont typeface="Monotype Sorts" charset="0"/>
              <a:buNone/>
              <a:tabLst>
                <a:tab pos="744538" algn="l"/>
              </a:tabLst>
            </a:pPr>
            <a:r>
              <a:rPr lang="en-US">
                <a:latin typeface="Helvetica" charset="0"/>
                <a:ea typeface="ＭＳ Ｐゴシック" charset="0"/>
              </a:rPr>
              <a:t>              EXEC-SQL BEGIN DECLARE SECTION}</a:t>
            </a:r>
          </a:p>
          <a:p>
            <a:pPr>
              <a:buFont typeface="Monotype Sorts" charset="0"/>
              <a:buNone/>
              <a:tabLst>
                <a:tab pos="744538" algn="l"/>
              </a:tabLst>
            </a:pPr>
            <a:r>
              <a:rPr lang="en-US">
                <a:latin typeface="Helvetica" charset="0"/>
                <a:ea typeface="ＭＳ Ｐゴシック" charset="0"/>
              </a:rPr>
              <a:t>                      int  </a:t>
            </a:r>
            <a:r>
              <a:rPr lang="en-US" i="1">
                <a:latin typeface="Helvetica" charset="0"/>
                <a:ea typeface="ＭＳ Ｐゴシック" charset="0"/>
              </a:rPr>
              <a:t>credit-amount </a:t>
            </a:r>
            <a:r>
              <a:rPr lang="en-US">
                <a:latin typeface="Helvetica" charset="0"/>
                <a:ea typeface="ＭＳ Ｐゴシック" charset="0"/>
              </a:rPr>
              <a:t>;</a:t>
            </a:r>
          </a:p>
          <a:p>
            <a:pPr>
              <a:buFont typeface="Monotype Sorts" charset="0"/>
              <a:buNone/>
              <a:tabLst>
                <a:tab pos="744538" algn="l"/>
              </a:tabLst>
            </a:pPr>
            <a:r>
              <a:rPr lang="en-US">
                <a:latin typeface="Helvetica" charset="0"/>
                <a:ea typeface="ＭＳ Ｐゴシック" charset="0"/>
              </a:rPr>
              <a:t>              EXEC-SQL END DECLARE SECTION;</a:t>
            </a:r>
          </a:p>
          <a:p>
            <a:pPr>
              <a:tabLst>
                <a:tab pos="744538" algn="l"/>
              </a:tabLst>
            </a:pPr>
            <a:endParaRPr lang="en-US">
              <a:latin typeface="Helvetica" charset="0"/>
              <a:ea typeface="ＭＳ Ｐゴシック" charset="0"/>
            </a:endParaRPr>
          </a:p>
          <a:p>
            <a:pPr>
              <a:buFont typeface="Monotype Sorts" charset="0"/>
              <a:buNone/>
              <a:tabLst>
                <a:tab pos="744538" algn="l"/>
              </a:tabLst>
            </a:pPr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Embedded SQL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162050"/>
            <a:ext cx="6996112" cy="4903788"/>
          </a:xfrm>
        </p:spPr>
        <p:txBody>
          <a:bodyPr/>
          <a:lstStyle/>
          <a:p>
            <a:pPr>
              <a:buFont typeface="Monotype Sorts" charset="2"/>
              <a:buChar char="n"/>
              <a:tabLst>
                <a:tab pos="3140075" algn="ctr"/>
              </a:tabLst>
              <a:defRPr/>
            </a:pPr>
            <a:r>
              <a:rPr lang="en-US" dirty="0" smtClean="0">
                <a:cs typeface="+mn-cs"/>
              </a:rPr>
              <a:t>To write an embedded SQL query, we use the 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r>
              <a:rPr lang="en-US" b="1" dirty="0" smtClean="0">
                <a:cs typeface="+mn-cs"/>
              </a:rPr>
              <a:t>             declare </a:t>
            </a:r>
            <a:r>
              <a:rPr lang="en-US" i="1" dirty="0" smtClean="0">
                <a:cs typeface="+mn-cs"/>
              </a:rPr>
              <a:t>c</a:t>
            </a:r>
            <a:r>
              <a:rPr lang="en-US" b="1" dirty="0" smtClean="0">
                <a:cs typeface="+mn-cs"/>
              </a:rPr>
              <a:t> cursor for  &lt;SQL query&gt; 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r>
              <a:rPr lang="en-US" b="1" dirty="0" smtClean="0">
                <a:cs typeface="+mn-cs"/>
              </a:rPr>
              <a:t>      </a:t>
            </a:r>
            <a:r>
              <a:rPr lang="en-US" dirty="0" smtClean="0">
                <a:cs typeface="+mn-cs"/>
              </a:rPr>
              <a:t>statement.  </a:t>
            </a:r>
            <a:r>
              <a:rPr lang="en-US" kern="1200" dirty="0" smtClean="0">
                <a:cs typeface="+mn-cs"/>
              </a:rPr>
              <a:t>The  variable </a:t>
            </a:r>
            <a:r>
              <a:rPr lang="en-US" i="1" kern="1200" dirty="0" smtClean="0">
                <a:cs typeface="+mn-cs"/>
              </a:rPr>
              <a:t>c</a:t>
            </a:r>
            <a:r>
              <a:rPr lang="en-US" kern="1200" dirty="0" smtClean="0">
                <a:cs typeface="+mn-cs"/>
              </a:rPr>
              <a:t>  is used to identify the query</a:t>
            </a:r>
          </a:p>
          <a:p>
            <a:pPr>
              <a:buFont typeface="Monotype Sorts" charset="2"/>
              <a:buChar char="n"/>
              <a:tabLst>
                <a:tab pos="3140075" algn="ctr"/>
              </a:tabLst>
              <a:defRPr/>
            </a:pPr>
            <a:r>
              <a:rPr lang="en-US" dirty="0" smtClean="0">
                <a:cs typeface="+mn-cs"/>
              </a:rPr>
              <a:t>Example:</a:t>
            </a:r>
          </a:p>
          <a:p>
            <a:pPr lvl="1">
              <a:buFont typeface="Monotype Sorts" charset="2"/>
              <a:buChar char="l"/>
              <a:tabLst>
                <a:tab pos="3140075" algn="ctr"/>
              </a:tabLst>
              <a:defRPr/>
            </a:pPr>
            <a:r>
              <a:rPr lang="en-US" dirty="0" smtClean="0"/>
              <a:t>From within a host language, find the ID and name of students who  have completed more than the number of credits stored in variable </a:t>
            </a:r>
            <a:r>
              <a:rPr lang="en-US" dirty="0" err="1" smtClean="0">
                <a:solidFill>
                  <a:srgbClr val="993300"/>
                </a:solidFill>
              </a:rPr>
              <a:t>credit_amount</a:t>
            </a:r>
            <a:r>
              <a:rPr lang="en-US" dirty="0" smtClean="0">
                <a:solidFill>
                  <a:srgbClr val="993300"/>
                </a:solidFill>
              </a:rPr>
              <a:t> </a:t>
            </a:r>
            <a:r>
              <a:rPr lang="en-US" dirty="0" smtClean="0"/>
              <a:t>in the host langue</a:t>
            </a:r>
          </a:p>
          <a:p>
            <a:pPr lvl="1">
              <a:buFont typeface="Monotype Sorts" charset="2"/>
              <a:buChar char="l"/>
              <a:tabLst>
                <a:tab pos="966788" algn="l"/>
              </a:tabLst>
              <a:defRPr/>
            </a:pPr>
            <a:r>
              <a:rPr lang="en-US" dirty="0" smtClean="0"/>
              <a:t>Specify the query in SQL as follows:</a:t>
            </a: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 smtClean="0"/>
              <a:t>            </a:t>
            </a:r>
            <a:r>
              <a:rPr lang="en-US" dirty="0" smtClean="0">
                <a:solidFill>
                  <a:srgbClr val="993300"/>
                </a:solidFill>
              </a:rPr>
              <a:t>EXEC SQL</a:t>
            </a: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 smtClean="0">
                <a:solidFill>
                  <a:srgbClr val="993300"/>
                </a:solidFill>
              </a:rPr>
              <a:t>	           </a:t>
            </a:r>
            <a:r>
              <a:rPr lang="en-US" b="1" dirty="0" smtClean="0">
                <a:solidFill>
                  <a:srgbClr val="993300"/>
                </a:solidFill>
              </a:rPr>
              <a:t>declare </a:t>
            </a:r>
            <a:r>
              <a:rPr lang="en-US" i="1" dirty="0" smtClean="0">
                <a:solidFill>
                  <a:srgbClr val="993300"/>
                </a:solidFill>
              </a:rPr>
              <a:t>c</a:t>
            </a:r>
            <a:r>
              <a:rPr lang="en-US" b="1" dirty="0" smtClean="0">
                <a:solidFill>
                  <a:srgbClr val="993300"/>
                </a:solidFill>
              </a:rPr>
              <a:t> cursor for </a:t>
            </a:r>
            <a:br>
              <a:rPr lang="en-US" b="1" dirty="0" smtClean="0">
                <a:solidFill>
                  <a:srgbClr val="993300"/>
                </a:solidFill>
              </a:rPr>
            </a:br>
            <a:r>
              <a:rPr lang="en-US" b="1" dirty="0" smtClean="0">
                <a:solidFill>
                  <a:srgbClr val="993300"/>
                </a:solidFill>
              </a:rPr>
              <a:t>           select </a:t>
            </a:r>
            <a:r>
              <a:rPr lang="en-US" i="1" dirty="0" smtClean="0">
                <a:solidFill>
                  <a:srgbClr val="993300"/>
                </a:solidFill>
              </a:rPr>
              <a:t>ID, name</a:t>
            </a:r>
            <a:br>
              <a:rPr lang="en-US" i="1" dirty="0" smtClean="0">
                <a:solidFill>
                  <a:srgbClr val="993300"/>
                </a:solidFill>
              </a:rPr>
            </a:br>
            <a:r>
              <a:rPr lang="en-US" i="1" dirty="0" smtClean="0">
                <a:solidFill>
                  <a:srgbClr val="993300"/>
                </a:solidFill>
              </a:rPr>
              <a:t>           </a:t>
            </a:r>
            <a:r>
              <a:rPr lang="en-US" b="1" dirty="0" smtClean="0">
                <a:solidFill>
                  <a:srgbClr val="993300"/>
                </a:solidFill>
              </a:rPr>
              <a:t>from </a:t>
            </a:r>
            <a:r>
              <a:rPr lang="en-US" i="1" dirty="0" smtClean="0">
                <a:solidFill>
                  <a:srgbClr val="993300"/>
                </a:solidFill>
              </a:rPr>
              <a:t>student</a:t>
            </a:r>
            <a:br>
              <a:rPr lang="en-US" i="1" dirty="0" smtClean="0">
                <a:solidFill>
                  <a:srgbClr val="993300"/>
                </a:solidFill>
              </a:rPr>
            </a:br>
            <a:r>
              <a:rPr lang="en-US" i="1" dirty="0" smtClean="0">
                <a:solidFill>
                  <a:srgbClr val="993300"/>
                </a:solidFill>
              </a:rPr>
              <a:t>           </a:t>
            </a:r>
            <a:r>
              <a:rPr lang="en-US" b="1" dirty="0" smtClean="0">
                <a:solidFill>
                  <a:srgbClr val="993300"/>
                </a:solidFill>
              </a:rPr>
              <a:t>where </a:t>
            </a:r>
            <a:r>
              <a:rPr lang="en-US" b="1" dirty="0" err="1" smtClean="0">
                <a:solidFill>
                  <a:srgbClr val="993300"/>
                </a:solidFill>
              </a:rPr>
              <a:t>tot_cred</a:t>
            </a:r>
            <a:r>
              <a:rPr lang="en-US" i="1" dirty="0" smtClean="0">
                <a:solidFill>
                  <a:srgbClr val="993300"/>
                </a:solidFill>
              </a:rPr>
              <a:t> &gt; :</a:t>
            </a:r>
            <a:r>
              <a:rPr lang="en-US" i="1" dirty="0" err="1" smtClean="0">
                <a:solidFill>
                  <a:srgbClr val="993300"/>
                </a:solidFill>
              </a:rPr>
              <a:t>credit_amount</a:t>
            </a:r>
            <a:endParaRPr lang="en-US" i="1" dirty="0" smtClean="0">
              <a:solidFill>
                <a:srgbClr val="993300"/>
              </a:solidFill>
            </a:endParaRP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 smtClean="0">
                <a:solidFill>
                  <a:srgbClr val="993300"/>
                </a:solidFill>
              </a:rPr>
              <a:t>             END_EXEC</a:t>
            </a:r>
            <a:endParaRPr lang="en-US" dirty="0" smtClean="0"/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endParaRPr lang="en-US" dirty="0" smtClean="0">
              <a:cs typeface="+mn-cs"/>
            </a:endParaRPr>
          </a:p>
          <a:p>
            <a:pPr>
              <a:buFont typeface="Monotype Sorts" charset="2"/>
              <a:buChar char="n"/>
              <a:tabLst>
                <a:tab pos="3140075" algn="ctr"/>
              </a:tabLst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Embedded SQL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162050"/>
            <a:ext cx="6996112" cy="4903788"/>
          </a:xfrm>
        </p:spPr>
        <p:txBody>
          <a:bodyPr/>
          <a:lstStyle/>
          <a:p>
            <a:pPr>
              <a:buFont typeface="Monotype Sorts" charset="2"/>
              <a:buChar char="n"/>
              <a:tabLst>
                <a:tab pos="3140075" algn="ctr"/>
              </a:tabLst>
              <a:defRPr/>
            </a:pPr>
            <a:r>
              <a:rPr lang="en-US" dirty="0" smtClean="0">
                <a:cs typeface="+mn-cs"/>
              </a:rPr>
              <a:t>Example:</a:t>
            </a:r>
          </a:p>
          <a:p>
            <a:pPr lvl="1">
              <a:buFont typeface="Monotype Sorts" charset="2"/>
              <a:buChar char="l"/>
              <a:tabLst>
                <a:tab pos="3140075" algn="ctr"/>
              </a:tabLst>
              <a:defRPr/>
            </a:pPr>
            <a:r>
              <a:rPr lang="en-US" dirty="0" smtClean="0"/>
              <a:t>From within a host language, find the ID and name of students who  have completed more than the number of credits stored in variable </a:t>
            </a:r>
            <a:r>
              <a:rPr lang="en-US" dirty="0" err="1" smtClean="0">
                <a:solidFill>
                  <a:srgbClr val="993300"/>
                </a:solidFill>
              </a:rPr>
              <a:t>credit_amount</a:t>
            </a:r>
            <a:r>
              <a:rPr lang="en-US" dirty="0" smtClean="0">
                <a:solidFill>
                  <a:srgbClr val="993300"/>
                </a:solidFill>
              </a:rPr>
              <a:t> </a:t>
            </a:r>
            <a:r>
              <a:rPr lang="en-US" dirty="0" smtClean="0"/>
              <a:t>in the host langue</a:t>
            </a:r>
          </a:p>
          <a:p>
            <a:pPr>
              <a:buFont typeface="Monotype Sorts" charset="2"/>
              <a:buChar char="n"/>
              <a:tabLst>
                <a:tab pos="966788" algn="l"/>
              </a:tabLst>
              <a:defRPr/>
            </a:pPr>
            <a:r>
              <a:rPr lang="en-US" dirty="0" smtClean="0">
                <a:cs typeface="+mn-cs"/>
              </a:rPr>
              <a:t>Specify the query in SQL as follows:</a:t>
            </a:r>
          </a:p>
          <a:p>
            <a:pPr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 smtClean="0">
                <a:cs typeface="+mn-cs"/>
              </a:rPr>
              <a:t>            </a:t>
            </a:r>
            <a:r>
              <a:rPr lang="en-US" dirty="0" smtClean="0">
                <a:solidFill>
                  <a:srgbClr val="993300"/>
                </a:solidFill>
                <a:cs typeface="+mn-cs"/>
              </a:rPr>
              <a:t>EXEC SQL</a:t>
            </a:r>
          </a:p>
          <a:p>
            <a:pPr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 smtClean="0">
                <a:solidFill>
                  <a:srgbClr val="993300"/>
                </a:solidFill>
                <a:cs typeface="+mn-cs"/>
              </a:rPr>
              <a:t>	           </a:t>
            </a:r>
            <a:r>
              <a:rPr lang="en-US" b="1" dirty="0" smtClean="0">
                <a:solidFill>
                  <a:srgbClr val="993300"/>
                </a:solidFill>
                <a:cs typeface="+mn-cs"/>
              </a:rPr>
              <a:t>declare </a:t>
            </a:r>
            <a:r>
              <a:rPr lang="en-US" i="1" dirty="0" smtClean="0">
                <a:solidFill>
                  <a:srgbClr val="993300"/>
                </a:solidFill>
                <a:cs typeface="+mn-cs"/>
              </a:rPr>
              <a:t>c</a:t>
            </a:r>
            <a:r>
              <a:rPr lang="en-US" b="1" dirty="0" smtClean="0">
                <a:solidFill>
                  <a:srgbClr val="993300"/>
                </a:solidFill>
                <a:cs typeface="+mn-cs"/>
              </a:rPr>
              <a:t> cursor for </a:t>
            </a:r>
            <a:br>
              <a:rPr lang="en-US" b="1" dirty="0" smtClean="0">
                <a:solidFill>
                  <a:srgbClr val="993300"/>
                </a:solidFill>
                <a:cs typeface="+mn-cs"/>
              </a:rPr>
            </a:br>
            <a:r>
              <a:rPr lang="en-US" b="1" dirty="0" smtClean="0">
                <a:solidFill>
                  <a:srgbClr val="993300"/>
                </a:solidFill>
                <a:cs typeface="+mn-cs"/>
              </a:rPr>
              <a:t>           select </a:t>
            </a:r>
            <a:r>
              <a:rPr lang="en-US" i="1" dirty="0" smtClean="0">
                <a:solidFill>
                  <a:srgbClr val="993300"/>
                </a:solidFill>
                <a:cs typeface="+mn-cs"/>
              </a:rPr>
              <a:t>ID, name</a:t>
            </a:r>
            <a:br>
              <a:rPr lang="en-US" i="1" dirty="0" smtClean="0">
                <a:solidFill>
                  <a:srgbClr val="993300"/>
                </a:solidFill>
                <a:cs typeface="+mn-cs"/>
              </a:rPr>
            </a:br>
            <a:r>
              <a:rPr lang="en-US" i="1" dirty="0" smtClean="0">
                <a:solidFill>
                  <a:srgbClr val="993300"/>
                </a:solidFill>
                <a:cs typeface="+mn-cs"/>
              </a:rPr>
              <a:t>           </a:t>
            </a:r>
            <a:r>
              <a:rPr lang="en-US" b="1" dirty="0" smtClean="0">
                <a:solidFill>
                  <a:srgbClr val="993300"/>
                </a:solidFill>
                <a:cs typeface="+mn-cs"/>
              </a:rPr>
              <a:t>from </a:t>
            </a:r>
            <a:r>
              <a:rPr lang="en-US" i="1" dirty="0" smtClean="0">
                <a:solidFill>
                  <a:srgbClr val="993300"/>
                </a:solidFill>
                <a:cs typeface="+mn-cs"/>
              </a:rPr>
              <a:t>student</a:t>
            </a:r>
            <a:br>
              <a:rPr lang="en-US" i="1" dirty="0" smtClean="0">
                <a:solidFill>
                  <a:srgbClr val="993300"/>
                </a:solidFill>
                <a:cs typeface="+mn-cs"/>
              </a:rPr>
            </a:br>
            <a:r>
              <a:rPr lang="en-US" i="1" dirty="0" smtClean="0">
                <a:solidFill>
                  <a:srgbClr val="993300"/>
                </a:solidFill>
                <a:cs typeface="+mn-cs"/>
              </a:rPr>
              <a:t>           </a:t>
            </a:r>
            <a:r>
              <a:rPr lang="en-US" b="1" dirty="0" smtClean="0">
                <a:solidFill>
                  <a:srgbClr val="993300"/>
                </a:solidFill>
                <a:cs typeface="+mn-cs"/>
              </a:rPr>
              <a:t>where </a:t>
            </a:r>
            <a:r>
              <a:rPr lang="en-US" b="1" dirty="0" err="1" smtClean="0">
                <a:solidFill>
                  <a:srgbClr val="993300"/>
                </a:solidFill>
                <a:cs typeface="+mn-cs"/>
              </a:rPr>
              <a:t>tot_cred</a:t>
            </a:r>
            <a:r>
              <a:rPr lang="en-US" i="1" dirty="0" smtClean="0">
                <a:solidFill>
                  <a:srgbClr val="993300"/>
                </a:solidFill>
                <a:cs typeface="+mn-cs"/>
              </a:rPr>
              <a:t> &gt; :</a:t>
            </a:r>
            <a:r>
              <a:rPr lang="en-US" i="1" dirty="0" err="1" smtClean="0">
                <a:solidFill>
                  <a:srgbClr val="993300"/>
                </a:solidFill>
                <a:cs typeface="+mn-cs"/>
              </a:rPr>
              <a:t>credit_amount</a:t>
            </a:r>
            <a:endParaRPr lang="en-US" i="1" dirty="0" smtClean="0">
              <a:solidFill>
                <a:srgbClr val="993300"/>
              </a:solidFill>
              <a:cs typeface="+mn-cs"/>
            </a:endParaRPr>
          </a:p>
          <a:p>
            <a:pPr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 smtClean="0">
                <a:solidFill>
                  <a:srgbClr val="993300"/>
                </a:solidFill>
                <a:cs typeface="+mn-cs"/>
              </a:rPr>
              <a:t>             END_EXEC</a:t>
            </a:r>
            <a:endParaRPr lang="en-US" dirty="0" smtClean="0">
              <a:cs typeface="+mn-cs"/>
            </a:endParaRPr>
          </a:p>
          <a:p>
            <a:pPr>
              <a:buFont typeface="Monotype Sorts" charset="2"/>
              <a:buChar char="n"/>
              <a:tabLst>
                <a:tab pos="3140075" algn="ctr"/>
              </a:tabLst>
              <a:defRPr/>
            </a:pPr>
            <a:r>
              <a:rPr lang="en-US" kern="1200" dirty="0" smtClean="0">
                <a:cs typeface="+mn-cs"/>
              </a:rPr>
              <a:t>The  variable </a:t>
            </a:r>
            <a:r>
              <a:rPr lang="en-US" i="1" kern="1200" dirty="0" smtClean="0">
                <a:cs typeface="+mn-cs"/>
              </a:rPr>
              <a:t>c</a:t>
            </a:r>
            <a:r>
              <a:rPr lang="en-US" kern="1200" dirty="0" smtClean="0">
                <a:cs typeface="+mn-cs"/>
              </a:rPr>
              <a:t> (used in the cursor declaration) is used to identify the query</a:t>
            </a:r>
          </a:p>
          <a:p>
            <a:pPr>
              <a:buFont typeface="Monotype Sorts" charset="2"/>
              <a:buChar char="n"/>
              <a:tabLst>
                <a:tab pos="3140075" algn="ctr"/>
              </a:tabLst>
              <a:defRPr/>
            </a:pPr>
            <a:endParaRPr lang="en-US" dirty="0" smtClean="0">
              <a:cs typeface="+mn-cs"/>
            </a:endParaRPr>
          </a:p>
          <a:p>
            <a:pPr>
              <a:buFont typeface="Monotype Sorts" charset="2"/>
              <a:buChar char="n"/>
              <a:tabLst>
                <a:tab pos="3140075" algn="ctr"/>
              </a:tabLst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Embedded SQL (Cont.)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1135063"/>
            <a:ext cx="7497762" cy="4903787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>
                <a:latin typeface="Helvetica" charset="0"/>
                <a:ea typeface="ＭＳ Ｐゴシック" charset="0"/>
              </a:rPr>
              <a:t>The</a:t>
            </a:r>
            <a:r>
              <a:rPr lang="en-US" sz="2000" b="1">
                <a:solidFill>
                  <a:schemeClr val="tx2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sz="200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open</a:t>
            </a:r>
            <a:r>
              <a:rPr lang="en-US" sz="2000">
                <a:latin typeface="Helvetica" charset="0"/>
                <a:ea typeface="ＭＳ Ｐゴシック" charset="0"/>
              </a:rPr>
              <a:t> </a:t>
            </a:r>
            <a:r>
              <a:rPr lang="en-US">
                <a:latin typeface="Helvetica" charset="0"/>
                <a:ea typeface="ＭＳ Ｐゴシック" charset="0"/>
              </a:rPr>
              <a:t>statement for our example is as follows:</a:t>
            </a:r>
          </a:p>
          <a:p>
            <a:pPr>
              <a:buFont typeface="Monotype Sorts" charset="0"/>
              <a:buNone/>
              <a:tabLst>
                <a:tab pos="3140075" algn="ctr"/>
              </a:tabLst>
            </a:pPr>
            <a:r>
              <a:rPr lang="en-US" sz="2000">
                <a:latin typeface="Helvetica" charset="0"/>
                <a:ea typeface="ＭＳ Ｐゴシック" charset="0"/>
              </a:rPr>
              <a:t>		</a:t>
            </a:r>
            <a:r>
              <a:rPr lang="en-US" sz="2000">
                <a:solidFill>
                  <a:srgbClr val="993300"/>
                </a:solidFill>
                <a:latin typeface="Helvetica" charset="0"/>
                <a:ea typeface="ＭＳ Ｐゴシック" charset="0"/>
              </a:rPr>
              <a:t>EXEC SQL </a:t>
            </a:r>
            <a:r>
              <a:rPr lang="en-US" sz="2000" b="1">
                <a:solidFill>
                  <a:srgbClr val="993300"/>
                </a:solidFill>
                <a:latin typeface="Helvetica" charset="0"/>
                <a:ea typeface="ＭＳ Ｐゴシック" charset="0"/>
              </a:rPr>
              <a:t>open</a:t>
            </a:r>
            <a:r>
              <a:rPr lang="en-US" sz="2000">
                <a:solidFill>
                  <a:srgbClr val="9933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sz="2000" i="1">
                <a:solidFill>
                  <a:srgbClr val="993300"/>
                </a:solidFill>
                <a:latin typeface="Helvetica" charset="0"/>
                <a:ea typeface="ＭＳ Ｐゴシック" charset="0"/>
              </a:rPr>
              <a:t>c</a:t>
            </a:r>
            <a:r>
              <a:rPr lang="en-US" sz="2000" b="1" i="1">
                <a:solidFill>
                  <a:srgbClr val="9933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sz="2000">
                <a:solidFill>
                  <a:srgbClr val="993300"/>
                </a:solidFill>
                <a:latin typeface="Helvetica" charset="0"/>
                <a:ea typeface="ＭＳ Ｐゴシック" charset="0"/>
              </a:rPr>
              <a:t>;</a:t>
            </a:r>
          </a:p>
          <a:p>
            <a:pPr>
              <a:buFont typeface="Monotype Sorts" charset="0"/>
              <a:buNone/>
              <a:tabLst>
                <a:tab pos="3140075" algn="ctr"/>
              </a:tabLst>
            </a:pPr>
            <a:r>
              <a:rPr lang="en-US" sz="2000">
                <a:solidFill>
                  <a:srgbClr val="993300"/>
                </a:solidFill>
                <a:latin typeface="Helvetica" charset="0"/>
                <a:ea typeface="ＭＳ Ｐゴシック" charset="0"/>
              </a:rPr>
              <a:t>      </a:t>
            </a:r>
            <a:r>
              <a:rPr lang="en-US">
                <a:latin typeface="Helvetica" charset="0"/>
                <a:ea typeface="ＭＳ Ｐゴシック" charset="0"/>
              </a:rPr>
              <a:t>This statement causes the database system to execute the query and  to save the results within a temporary relation.  The query uses the value of the host-language variable </a:t>
            </a:r>
            <a:r>
              <a:rPr lang="en-US" i="1">
                <a:latin typeface="Helvetica" charset="0"/>
                <a:ea typeface="ＭＳ Ｐゴシック" charset="0"/>
              </a:rPr>
              <a:t>credit-amount</a:t>
            </a:r>
            <a:r>
              <a:rPr lang="en-US">
                <a:latin typeface="Helvetica" charset="0"/>
                <a:ea typeface="ＭＳ Ｐゴシック" charset="0"/>
              </a:rPr>
              <a:t> at the time the </a:t>
            </a:r>
            <a:r>
              <a:rPr lang="en-US" b="1">
                <a:latin typeface="Helvetica" charset="0"/>
                <a:ea typeface="ＭＳ Ｐゴシック" charset="0"/>
              </a:rPr>
              <a:t>open</a:t>
            </a:r>
            <a:r>
              <a:rPr lang="en-US">
                <a:latin typeface="Helvetica" charset="0"/>
                <a:ea typeface="ＭＳ Ｐゴシック" charset="0"/>
              </a:rPr>
              <a:t> statement is executed</a:t>
            </a:r>
            <a:r>
              <a:rPr lang="en-US" sz="2000">
                <a:latin typeface="Helvetica" charset="0"/>
                <a:ea typeface="ＭＳ Ｐゴシック" charset="0"/>
              </a:rPr>
              <a:t>.</a:t>
            </a:r>
            <a:endParaRPr lang="en-US" sz="2000">
              <a:solidFill>
                <a:srgbClr val="993300"/>
              </a:solidFill>
              <a:latin typeface="Helvetica" charset="0"/>
              <a:ea typeface="ＭＳ Ｐゴシック" charset="0"/>
            </a:endParaRPr>
          </a:p>
          <a:p>
            <a:pPr>
              <a:tabLst>
                <a:tab pos="3140075" algn="ctr"/>
              </a:tabLst>
            </a:pPr>
            <a:r>
              <a:rPr lang="en-US">
                <a:latin typeface="Helvetica" charset="0"/>
                <a:ea typeface="ＭＳ Ｐゴシック" charset="0"/>
              </a:rPr>
              <a:t>The fetch statement causes the values of one tuple in the query result to be placed on host language variables.</a:t>
            </a:r>
          </a:p>
          <a:p>
            <a:pPr>
              <a:buFont typeface="Monotype Sorts" charset="0"/>
              <a:buNone/>
              <a:tabLst>
                <a:tab pos="3140075" algn="ctr"/>
              </a:tabLst>
            </a:pPr>
            <a:r>
              <a:rPr lang="en-US" sz="2000">
                <a:latin typeface="Helvetica" charset="0"/>
                <a:ea typeface="ＭＳ Ｐゴシック" charset="0"/>
              </a:rPr>
              <a:t>		</a:t>
            </a:r>
            <a:r>
              <a:rPr lang="en-US" sz="2000">
                <a:solidFill>
                  <a:srgbClr val="993300"/>
                </a:solidFill>
                <a:latin typeface="Helvetica" charset="0"/>
                <a:ea typeface="ＭＳ Ｐゴシック" charset="0"/>
              </a:rPr>
              <a:t>EXEC SQL</a:t>
            </a:r>
            <a:r>
              <a:rPr lang="en-US" sz="2000" b="1">
                <a:solidFill>
                  <a:srgbClr val="993300"/>
                </a:solidFill>
                <a:latin typeface="Helvetica" charset="0"/>
                <a:ea typeface="ＭＳ Ｐゴシック" charset="0"/>
              </a:rPr>
              <a:t> fetch </a:t>
            </a:r>
            <a:r>
              <a:rPr lang="en-US" sz="2000" i="1">
                <a:solidFill>
                  <a:srgbClr val="993300"/>
                </a:solidFill>
                <a:latin typeface="Helvetica" charset="0"/>
                <a:ea typeface="ＭＳ Ｐゴシック" charset="0"/>
              </a:rPr>
              <a:t>c </a:t>
            </a:r>
            <a:r>
              <a:rPr lang="en-US" sz="2000" b="1">
                <a:solidFill>
                  <a:srgbClr val="993300"/>
                </a:solidFill>
                <a:latin typeface="Helvetica" charset="0"/>
                <a:ea typeface="ＭＳ Ｐゴシック" charset="0"/>
              </a:rPr>
              <a:t>into </a:t>
            </a:r>
            <a:r>
              <a:rPr lang="en-US" sz="2000">
                <a:solidFill>
                  <a:srgbClr val="993300"/>
                </a:solidFill>
                <a:latin typeface="Helvetica" charset="0"/>
                <a:ea typeface="ＭＳ Ｐゴシック" charset="0"/>
              </a:rPr>
              <a:t>:</a:t>
            </a:r>
            <a:r>
              <a:rPr lang="en-US" sz="2000" i="1">
                <a:solidFill>
                  <a:srgbClr val="993300"/>
                </a:solidFill>
                <a:latin typeface="Helvetica" charset="0"/>
                <a:ea typeface="ＭＳ Ｐゴシック" charset="0"/>
              </a:rPr>
              <a:t>si, :sn</a:t>
            </a:r>
            <a:r>
              <a:rPr lang="en-US" sz="2000">
                <a:solidFill>
                  <a:srgbClr val="993300"/>
                </a:solidFill>
                <a:latin typeface="Helvetica" charset="0"/>
                <a:ea typeface="ＭＳ Ｐゴシック" charset="0"/>
              </a:rPr>
              <a:t> END_EXEC</a:t>
            </a:r>
          </a:p>
          <a:p>
            <a:pPr>
              <a:buFont typeface="Monotype Sorts" charset="0"/>
              <a:buNone/>
              <a:tabLst>
                <a:tab pos="3140075" algn="ctr"/>
              </a:tabLst>
            </a:pPr>
            <a:r>
              <a:rPr lang="en-US" sz="2000">
                <a:solidFill>
                  <a:srgbClr val="993300"/>
                </a:solidFill>
                <a:latin typeface="Helvetica" charset="0"/>
                <a:ea typeface="ＭＳ Ｐゴシック" charset="0"/>
              </a:rPr>
              <a:t/>
            </a:r>
            <a:br>
              <a:rPr lang="en-US" sz="2000">
                <a:solidFill>
                  <a:srgbClr val="993300"/>
                </a:solidFill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Repeated calls to fetch get successive tuples in the query result</a:t>
            </a:r>
          </a:p>
          <a:p>
            <a:pPr>
              <a:buFont typeface="Monotype Sorts" charset="0"/>
              <a:buNone/>
              <a:tabLst>
                <a:tab pos="3140075" algn="ctr"/>
              </a:tabLst>
            </a:pPr>
            <a:endParaRPr lang="en-US" sz="2000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Embedded SQL (Cont.)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1135063"/>
            <a:ext cx="7458075" cy="4903787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>
                <a:latin typeface="Helvetica" charset="0"/>
                <a:ea typeface="ＭＳ Ｐゴシック" charset="0"/>
              </a:rPr>
              <a:t>A variable called SQLSTATE in the SQL communication area (SQLCA) gets set to </a:t>
            </a:r>
            <a:r>
              <a:rPr lang="ja-JP" altLang="en-US">
                <a:latin typeface="Helvetica" charset="0"/>
                <a:ea typeface="ＭＳ Ｐゴシック" charset="0"/>
              </a:rPr>
              <a:t>‘</a:t>
            </a:r>
            <a:r>
              <a:rPr lang="en-US" altLang="ja-JP">
                <a:latin typeface="Helvetica" charset="0"/>
                <a:ea typeface="ＭＳ Ｐゴシック" charset="0"/>
              </a:rPr>
              <a:t>02000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 to indicate no more data is available</a:t>
            </a:r>
          </a:p>
          <a:p>
            <a:pPr>
              <a:tabLst>
                <a:tab pos="3140075" algn="ctr"/>
              </a:tabLst>
            </a:pPr>
            <a:r>
              <a:rPr lang="en-US">
                <a:latin typeface="Helvetica" charset="0"/>
                <a:ea typeface="ＭＳ Ｐゴシック" charset="0"/>
              </a:rPr>
              <a:t>The </a:t>
            </a:r>
            <a:r>
              <a:rPr lang="en-US" b="1">
                <a:latin typeface="Helvetica" charset="0"/>
                <a:ea typeface="ＭＳ Ｐゴシック" charset="0"/>
              </a:rPr>
              <a:t>close</a:t>
            </a:r>
            <a:r>
              <a:rPr lang="en-US">
                <a:latin typeface="Helvetica" charset="0"/>
                <a:ea typeface="ＭＳ Ｐゴシック" charset="0"/>
              </a:rPr>
              <a:t> statement causes the database system to delete the temporary relation that holds the result of the query.</a:t>
            </a:r>
          </a:p>
          <a:p>
            <a:pPr>
              <a:buFont typeface="Monotype Sorts" charset="0"/>
              <a:buNone/>
              <a:tabLst>
                <a:tab pos="3140075" algn="ctr"/>
              </a:tabLst>
            </a:pPr>
            <a:r>
              <a:rPr lang="en-US" sz="2000">
                <a:latin typeface="Helvetica" charset="0"/>
                <a:ea typeface="ＭＳ Ｐゴシック" charset="0"/>
              </a:rPr>
              <a:t>		</a:t>
            </a:r>
            <a:r>
              <a:rPr lang="en-US" sz="2000">
                <a:solidFill>
                  <a:srgbClr val="993300"/>
                </a:solidFill>
                <a:latin typeface="Helvetica" charset="0"/>
                <a:ea typeface="ＭＳ Ｐゴシック" charset="0"/>
              </a:rPr>
              <a:t>EXEC SQL </a:t>
            </a:r>
            <a:r>
              <a:rPr lang="en-US" sz="2000" b="1">
                <a:solidFill>
                  <a:srgbClr val="993300"/>
                </a:solidFill>
                <a:latin typeface="Helvetica" charset="0"/>
                <a:ea typeface="ＭＳ Ｐゴシック" charset="0"/>
              </a:rPr>
              <a:t>close</a:t>
            </a:r>
            <a:r>
              <a:rPr lang="en-US" sz="2000">
                <a:solidFill>
                  <a:srgbClr val="9933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sz="2000" i="1">
                <a:solidFill>
                  <a:srgbClr val="993300"/>
                </a:solidFill>
                <a:latin typeface="Helvetica" charset="0"/>
                <a:ea typeface="ＭＳ Ｐゴシック" charset="0"/>
              </a:rPr>
              <a:t>c</a:t>
            </a:r>
            <a:r>
              <a:rPr lang="en-US" sz="2000">
                <a:solidFill>
                  <a:srgbClr val="993300"/>
                </a:solidFill>
                <a:latin typeface="Helvetica" charset="0"/>
                <a:ea typeface="ＭＳ Ｐゴシック" charset="0"/>
              </a:rPr>
              <a:t> ;</a:t>
            </a:r>
          </a:p>
          <a:p>
            <a:pPr>
              <a:buFont typeface="Monotype Sorts" charset="0"/>
              <a:buNone/>
              <a:tabLst>
                <a:tab pos="3140075" algn="ctr"/>
              </a:tabLst>
            </a:pPr>
            <a:r>
              <a:rPr lang="en-US">
                <a:latin typeface="Helvetica" charset="0"/>
                <a:ea typeface="ＭＳ Ｐゴシック" charset="0"/>
              </a:rPr>
              <a:t>     Note: above details vary with language.  For example, the Java              embedding defines Java iterators to step through result tuples</a:t>
            </a:r>
            <a:r>
              <a:rPr lang="en-US" sz="2000">
                <a:latin typeface="Helvetica" charset="0"/>
                <a:ea typeface="ＭＳ Ｐゴシック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Updates Through Embedded SQL</a:t>
            </a:r>
          </a:p>
        </p:txBody>
      </p:sp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841375" y="1135063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tabLst>
                <a:tab pos="3140075" algn="ctr"/>
              </a:tabLst>
            </a:pPr>
            <a:r>
              <a:rPr kumimoji="1" lang="en-US" sz="1800"/>
              <a:t>Embedded SQL expressions for database modification (</a:t>
            </a:r>
            <a:r>
              <a:rPr kumimoji="1" lang="en-US" sz="1800" b="1"/>
              <a:t>update</a:t>
            </a:r>
            <a:r>
              <a:rPr kumimoji="1" lang="en-US" sz="1800"/>
              <a:t>, </a:t>
            </a:r>
            <a:r>
              <a:rPr kumimoji="1" lang="en-US" sz="1800" b="1"/>
              <a:t>insert</a:t>
            </a:r>
            <a:r>
              <a:rPr kumimoji="1" lang="en-US" sz="1800"/>
              <a:t>, and </a:t>
            </a:r>
            <a:r>
              <a:rPr kumimoji="1" lang="en-US" sz="1800" b="1"/>
              <a:t>delete</a:t>
            </a:r>
            <a:r>
              <a:rPr kumimoji="1" lang="en-US" sz="1800"/>
              <a:t>) 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tabLst>
                <a:tab pos="3140075" algn="ctr"/>
              </a:tabLst>
            </a:pPr>
            <a:r>
              <a:rPr kumimoji="1" lang="en-US" sz="1800"/>
              <a:t>Can update tuples fetched by cursor by declaring that the cursor is for update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tabLst>
                <a:tab pos="3140075" algn="ctr"/>
              </a:tabLst>
            </a:pPr>
            <a:r>
              <a:rPr kumimoji="1" lang="en-US" sz="1800" b="1"/>
              <a:t>         </a:t>
            </a:r>
            <a:r>
              <a:rPr kumimoji="1" lang="en-US" sz="1800" b="1">
                <a:solidFill>
                  <a:srgbClr val="993300"/>
                </a:solidFill>
              </a:rPr>
              <a:t>EXEC SQL 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tabLst>
                <a:tab pos="3140075" algn="ctr"/>
              </a:tabLst>
            </a:pPr>
            <a:r>
              <a:rPr kumimoji="1" lang="en-US" sz="1800" b="1">
                <a:solidFill>
                  <a:srgbClr val="993300"/>
                </a:solidFill>
              </a:rPr>
              <a:t>                  declare </a:t>
            </a:r>
            <a:r>
              <a:rPr kumimoji="1" lang="en-US" sz="1800" i="1">
                <a:solidFill>
                  <a:srgbClr val="993300"/>
                </a:solidFill>
              </a:rPr>
              <a:t>c </a:t>
            </a:r>
            <a:r>
              <a:rPr kumimoji="1" lang="en-US" sz="1800" b="1">
                <a:solidFill>
                  <a:srgbClr val="993300"/>
                </a:solidFill>
              </a:rPr>
              <a:t>cursor for</a:t>
            </a:r>
            <a:br>
              <a:rPr kumimoji="1" lang="en-US" sz="1800" b="1">
                <a:solidFill>
                  <a:srgbClr val="993300"/>
                </a:solidFill>
              </a:rPr>
            </a:br>
            <a:r>
              <a:rPr kumimoji="1" lang="en-US" sz="1800" b="1">
                <a:solidFill>
                  <a:srgbClr val="993300"/>
                </a:solidFill>
              </a:rPr>
              <a:t>             select </a:t>
            </a:r>
            <a:r>
              <a:rPr kumimoji="1" lang="en-US" sz="1800">
                <a:solidFill>
                  <a:srgbClr val="993300"/>
                </a:solidFill>
              </a:rPr>
              <a:t>*</a:t>
            </a:r>
            <a:br>
              <a:rPr kumimoji="1" lang="en-US" sz="1800">
                <a:solidFill>
                  <a:srgbClr val="993300"/>
                </a:solidFill>
              </a:rPr>
            </a:br>
            <a:r>
              <a:rPr kumimoji="1" lang="en-US" sz="1800">
                <a:solidFill>
                  <a:srgbClr val="993300"/>
                </a:solidFill>
              </a:rPr>
              <a:t>             </a:t>
            </a:r>
            <a:r>
              <a:rPr kumimoji="1" lang="en-US" sz="1800" b="1">
                <a:solidFill>
                  <a:srgbClr val="993300"/>
                </a:solidFill>
              </a:rPr>
              <a:t>from </a:t>
            </a:r>
            <a:r>
              <a:rPr kumimoji="1" lang="en-US" sz="1800" i="1">
                <a:solidFill>
                  <a:srgbClr val="993300"/>
                </a:solidFill>
              </a:rPr>
              <a:t>instructor</a:t>
            </a:r>
            <a:br>
              <a:rPr kumimoji="1" lang="en-US" sz="1800" i="1">
                <a:solidFill>
                  <a:srgbClr val="993300"/>
                </a:solidFill>
              </a:rPr>
            </a:br>
            <a:r>
              <a:rPr kumimoji="1" lang="en-US" sz="1800" i="1">
                <a:solidFill>
                  <a:srgbClr val="993300"/>
                </a:solidFill>
              </a:rPr>
              <a:t>             </a:t>
            </a:r>
            <a:r>
              <a:rPr kumimoji="1" lang="en-US" sz="1800" b="1">
                <a:solidFill>
                  <a:srgbClr val="993300"/>
                </a:solidFill>
              </a:rPr>
              <a:t>where</a:t>
            </a:r>
            <a:r>
              <a:rPr kumimoji="1" lang="en-US" sz="1800">
                <a:solidFill>
                  <a:srgbClr val="993300"/>
                </a:solidFill>
              </a:rPr>
              <a:t> </a:t>
            </a:r>
            <a:r>
              <a:rPr kumimoji="1" lang="en-US" sz="1800" i="1">
                <a:solidFill>
                  <a:srgbClr val="993300"/>
                </a:solidFill>
              </a:rPr>
              <a:t>dept_name</a:t>
            </a:r>
            <a:r>
              <a:rPr kumimoji="1" lang="en-US" sz="1800">
                <a:solidFill>
                  <a:srgbClr val="993300"/>
                </a:solidFill>
              </a:rPr>
              <a:t> = </a:t>
            </a:r>
            <a:r>
              <a:rPr kumimoji="1" lang="ja-JP" altLang="en-US" sz="1800">
                <a:solidFill>
                  <a:srgbClr val="993300"/>
                </a:solidFill>
              </a:rPr>
              <a:t>‘</a:t>
            </a:r>
            <a:r>
              <a:rPr kumimoji="1" lang="en-US" altLang="ja-JP" sz="1800">
                <a:solidFill>
                  <a:srgbClr val="993300"/>
                </a:solidFill>
              </a:rPr>
              <a:t>Music</a:t>
            </a:r>
            <a:r>
              <a:rPr kumimoji="1" lang="ja-JP" altLang="en-US" sz="1800">
                <a:solidFill>
                  <a:srgbClr val="993300"/>
                </a:solidFill>
              </a:rPr>
              <a:t>’</a:t>
            </a:r>
            <a:r>
              <a:rPr kumimoji="1" lang="en-US" altLang="ja-JP" sz="1800">
                <a:solidFill>
                  <a:srgbClr val="993300"/>
                </a:solidFill>
              </a:rPr>
              <a:t/>
            </a:r>
            <a:br>
              <a:rPr kumimoji="1" lang="en-US" altLang="ja-JP" sz="1800">
                <a:solidFill>
                  <a:srgbClr val="993300"/>
                </a:solidFill>
              </a:rPr>
            </a:br>
            <a:r>
              <a:rPr kumimoji="1" lang="en-US" altLang="ja-JP" sz="1800">
                <a:solidFill>
                  <a:srgbClr val="993300"/>
                </a:solidFill>
              </a:rPr>
              <a:t>             </a:t>
            </a:r>
            <a:r>
              <a:rPr kumimoji="1" lang="en-US" altLang="ja-JP" sz="1800" b="1">
                <a:solidFill>
                  <a:srgbClr val="993300"/>
                </a:solidFill>
              </a:rPr>
              <a:t>for update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tabLst>
                <a:tab pos="3140075" algn="ctr"/>
              </a:tabLst>
            </a:pPr>
            <a:r>
              <a:rPr kumimoji="1" lang="en-US" sz="1800"/>
              <a:t>We then iterate through the tuples by performing  </a:t>
            </a:r>
            <a:r>
              <a:rPr kumimoji="1" lang="en-US" sz="1800" b="1"/>
              <a:t>fetch</a:t>
            </a:r>
            <a:r>
              <a:rPr kumimoji="1" lang="en-US" sz="1800"/>
              <a:t> operations on the cursor (as illustrated earlier), and after fetching each tuple we execute the following code: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tabLst>
                <a:tab pos="3140075" algn="ctr"/>
              </a:tabLst>
            </a:pPr>
            <a:r>
              <a:rPr kumimoji="1" lang="en-US" sz="1800" b="1">
                <a:solidFill>
                  <a:srgbClr val="993300"/>
                </a:solidFill>
              </a:rPr>
              <a:t>                  update </a:t>
            </a:r>
            <a:r>
              <a:rPr kumimoji="1" lang="en-US" sz="1800" i="1">
                <a:solidFill>
                  <a:srgbClr val="993300"/>
                </a:solidFill>
              </a:rPr>
              <a:t>instructor</a:t>
            </a:r>
            <a:br>
              <a:rPr kumimoji="1" lang="en-US" sz="1800" i="1">
                <a:solidFill>
                  <a:srgbClr val="993300"/>
                </a:solidFill>
              </a:rPr>
            </a:br>
            <a:r>
              <a:rPr kumimoji="1" lang="en-US" sz="1800" i="1">
                <a:solidFill>
                  <a:srgbClr val="993300"/>
                </a:solidFill>
              </a:rPr>
              <a:t>             </a:t>
            </a:r>
            <a:r>
              <a:rPr kumimoji="1" lang="en-US" sz="1800" b="1">
                <a:solidFill>
                  <a:srgbClr val="993300"/>
                </a:solidFill>
              </a:rPr>
              <a:t>set</a:t>
            </a:r>
            <a:r>
              <a:rPr kumimoji="1" lang="en-US" sz="1800">
                <a:solidFill>
                  <a:srgbClr val="993300"/>
                </a:solidFill>
              </a:rPr>
              <a:t> </a:t>
            </a:r>
            <a:r>
              <a:rPr kumimoji="1" lang="en-US" sz="1800" i="1">
                <a:solidFill>
                  <a:srgbClr val="993300"/>
                </a:solidFill>
              </a:rPr>
              <a:t>salary = salary</a:t>
            </a:r>
            <a:r>
              <a:rPr kumimoji="1" lang="en-US" sz="1800">
                <a:solidFill>
                  <a:srgbClr val="993300"/>
                </a:solidFill>
              </a:rPr>
              <a:t> + 1000</a:t>
            </a:r>
            <a:br>
              <a:rPr kumimoji="1" lang="en-US" sz="1800">
                <a:solidFill>
                  <a:srgbClr val="993300"/>
                </a:solidFill>
              </a:rPr>
            </a:br>
            <a:r>
              <a:rPr kumimoji="1" lang="en-US" sz="1800">
                <a:solidFill>
                  <a:srgbClr val="993300"/>
                </a:solidFill>
              </a:rPr>
              <a:t>             </a:t>
            </a:r>
            <a:r>
              <a:rPr kumimoji="1" lang="en-US" sz="1800" b="1">
                <a:solidFill>
                  <a:srgbClr val="993300"/>
                </a:solidFill>
              </a:rPr>
              <a:t>where current of </a:t>
            </a:r>
            <a:r>
              <a:rPr kumimoji="1" lang="en-US" sz="1800" i="1">
                <a:solidFill>
                  <a:srgbClr val="993300"/>
                </a:solidFill>
              </a:rPr>
              <a:t>c</a:t>
            </a:r>
          </a:p>
          <a:p>
            <a:pPr marL="342900" indent="-342900"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tabLst>
                <a:tab pos="3140075" algn="ctr"/>
              </a:tabLst>
            </a:pPr>
            <a:endParaRPr kumimoji="1" lang="en-US" sz="180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>
                <a:effectLst/>
                <a:latin typeface="Helvetica" charset="0"/>
                <a:ea typeface="ＭＳ Ｐゴシック" charset="0"/>
              </a:rPr>
              <a:t>Extensions to SQL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Functions and Procedures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848600" cy="487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</a:rPr>
              <a:t>SQL:1999 supports functions and procedures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Functions/procedures can be written in SQL itself, or in an external programming language (e.g., C, Java).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Functions written in an external languages are particularly useful with specialized data types such as images and geometric objects.</a:t>
            </a:r>
          </a:p>
          <a:p>
            <a:pPr lvl="2"/>
            <a:r>
              <a:rPr lang="en-US">
                <a:latin typeface="Helvetica" charset="0"/>
                <a:ea typeface="ＭＳ Ｐゴシック" charset="0"/>
              </a:rPr>
              <a:t>Example: functions to check if polygons overlap, or to compare images for similarity.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Some database systems support </a:t>
            </a:r>
            <a:r>
              <a:rPr lang="en-US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table-valued functions</a:t>
            </a:r>
            <a:r>
              <a:rPr lang="en-US">
                <a:latin typeface="Helvetica" charset="0"/>
                <a:ea typeface="ＭＳ Ｐゴシック" charset="0"/>
              </a:rPr>
              <a:t>, which can return a relation as a result.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SQL:1999 also supports a rich set of imperative constructs, including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Loops, if-then-else, assignment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Many databases have proprietary procedural extensions to SQL that differ from SQL:1999.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SQL Functions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8550" y="1073150"/>
            <a:ext cx="7445375" cy="4903788"/>
          </a:xfrm>
        </p:spPr>
        <p:txBody>
          <a:bodyPr/>
          <a:lstStyle/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>
                <a:latin typeface="Helvetica" charset="0"/>
                <a:ea typeface="ＭＳ Ｐゴシック" charset="0"/>
              </a:rPr>
              <a:t>Define a function that, given the name of a department, returns the count of the number of instructors in that department.</a:t>
            </a:r>
          </a:p>
          <a:p>
            <a:pPr>
              <a:buFont typeface="Monotype Sorts" charset="0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sz="1600" b="1">
                <a:latin typeface="Helvetica" charset="0"/>
                <a:ea typeface="ＭＳ Ｐゴシック" charset="0"/>
              </a:rPr>
              <a:t>             </a:t>
            </a:r>
            <a:r>
              <a:rPr lang="en-US" b="1">
                <a:latin typeface="Helvetica" charset="0"/>
                <a:ea typeface="ＭＳ Ｐゴシック" charset="0"/>
              </a:rPr>
              <a:t>create function </a:t>
            </a:r>
            <a:r>
              <a:rPr lang="en-US" i="1">
                <a:latin typeface="Helvetica" charset="0"/>
                <a:ea typeface="ＭＳ Ｐゴシック" charset="0"/>
              </a:rPr>
              <a:t>dept_count 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dept_name </a:t>
            </a:r>
            <a:r>
              <a:rPr lang="en-US" b="1">
                <a:latin typeface="Helvetica" charset="0"/>
                <a:ea typeface="ＭＳ Ｐゴシック" charset="0"/>
              </a:rPr>
              <a:t>varchar</a:t>
            </a:r>
            <a:r>
              <a:rPr lang="en-US">
                <a:latin typeface="Helvetica" charset="0"/>
                <a:ea typeface="ＭＳ Ｐゴシック" charset="0"/>
              </a:rPr>
              <a:t>(20))</a:t>
            </a:r>
            <a:r>
              <a:rPr lang="en-US" b="1">
                <a:latin typeface="Helvetica" charset="0"/>
                <a:ea typeface="ＭＳ Ｐゴシック" charset="0"/>
              </a:rPr>
              <a:t/>
            </a:r>
            <a:br>
              <a:rPr lang="en-US" b="1">
                <a:latin typeface="Helvetica" charset="0"/>
                <a:ea typeface="ＭＳ Ｐゴシック" charset="0"/>
              </a:rPr>
            </a:br>
            <a:r>
              <a:rPr lang="en-US" sz="1600" b="1">
                <a:latin typeface="Helvetica" charset="0"/>
                <a:ea typeface="ＭＳ Ｐゴシック" charset="0"/>
              </a:rPr>
              <a:t>                </a:t>
            </a:r>
            <a:r>
              <a:rPr lang="en-US" b="1">
                <a:latin typeface="Helvetica" charset="0"/>
                <a:ea typeface="ＭＳ Ｐゴシック" charset="0"/>
              </a:rPr>
              <a:t>returns integer</a:t>
            </a:r>
            <a:br>
              <a:rPr lang="en-US" b="1">
                <a:latin typeface="Helvetica" charset="0"/>
                <a:ea typeface="ＭＳ Ｐゴシック" charset="0"/>
              </a:rPr>
            </a:br>
            <a:r>
              <a:rPr lang="en-US" b="1">
                <a:latin typeface="Helvetica" charset="0"/>
                <a:ea typeface="ＭＳ Ｐゴシック" charset="0"/>
              </a:rPr>
              <a:t>               begin</a:t>
            </a:r>
            <a:br>
              <a:rPr lang="en-US" b="1">
                <a:latin typeface="Helvetica" charset="0"/>
                <a:ea typeface="ＭＳ Ｐゴシック" charset="0"/>
              </a:rPr>
            </a:br>
            <a:r>
              <a:rPr lang="en-US" b="1">
                <a:latin typeface="Helvetica" charset="0"/>
                <a:ea typeface="ＭＳ Ｐゴシック" charset="0"/>
              </a:rPr>
              <a:t>               declare </a:t>
            </a:r>
            <a:r>
              <a:rPr lang="en-US" i="1">
                <a:latin typeface="Helvetica" charset="0"/>
                <a:ea typeface="ＭＳ Ｐゴシック" charset="0"/>
              </a:rPr>
              <a:t>d_count  </a:t>
            </a:r>
            <a:r>
              <a:rPr lang="en-US" b="1">
                <a:latin typeface="Helvetica" charset="0"/>
                <a:ea typeface="ＭＳ Ｐゴシック" charset="0"/>
              </a:rPr>
              <a:t>integer;</a:t>
            </a:r>
            <a:br>
              <a:rPr lang="en-US" b="1">
                <a:latin typeface="Helvetica" charset="0"/>
                <a:ea typeface="ＭＳ Ｐゴシック" charset="0"/>
              </a:rPr>
            </a:br>
            <a:r>
              <a:rPr lang="en-US" b="1">
                <a:latin typeface="Helvetica" charset="0"/>
                <a:ea typeface="ＭＳ Ｐゴシック" charset="0"/>
              </a:rPr>
              <a:t>                      select count 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* </a:t>
            </a:r>
            <a:r>
              <a:rPr lang="en-US">
                <a:latin typeface="Helvetica" charset="0"/>
                <a:ea typeface="ＭＳ Ｐゴシック" charset="0"/>
              </a:rPr>
              <a:t>) </a:t>
            </a:r>
            <a:r>
              <a:rPr lang="en-US" b="1">
                <a:latin typeface="Helvetica" charset="0"/>
                <a:ea typeface="ＭＳ Ｐゴシック" charset="0"/>
              </a:rPr>
              <a:t>into </a:t>
            </a:r>
            <a:r>
              <a:rPr lang="en-US" i="1">
                <a:latin typeface="Helvetica" charset="0"/>
                <a:ea typeface="ＭＳ Ｐゴシック" charset="0"/>
              </a:rPr>
              <a:t>d_count</a:t>
            </a:r>
            <a:br>
              <a:rPr lang="en-US" i="1">
                <a:latin typeface="Helvetica" charset="0"/>
                <a:ea typeface="ＭＳ Ｐゴシック" charset="0"/>
              </a:rPr>
            </a:br>
            <a:r>
              <a:rPr lang="en-US" i="1">
                <a:latin typeface="Helvetica" charset="0"/>
                <a:ea typeface="ＭＳ Ｐゴシック" charset="0"/>
              </a:rPr>
              <a:t>                      </a:t>
            </a:r>
            <a:r>
              <a:rPr lang="en-US" b="1">
                <a:latin typeface="Helvetica" charset="0"/>
                <a:ea typeface="ＭＳ Ｐゴシック" charset="0"/>
              </a:rPr>
              <a:t>from </a:t>
            </a:r>
            <a:r>
              <a:rPr lang="en-US" i="1">
                <a:latin typeface="Helvetica" charset="0"/>
                <a:ea typeface="ＭＳ Ｐゴシック" charset="0"/>
              </a:rPr>
              <a:t>instructor</a:t>
            </a:r>
            <a:br>
              <a:rPr lang="en-US" i="1">
                <a:latin typeface="Helvetica" charset="0"/>
                <a:ea typeface="ＭＳ Ｐゴシック" charset="0"/>
              </a:rPr>
            </a:br>
            <a:r>
              <a:rPr lang="en-US" i="1">
                <a:latin typeface="Helvetica" charset="0"/>
                <a:ea typeface="ＭＳ Ｐゴシック" charset="0"/>
              </a:rPr>
              <a:t>                      </a:t>
            </a:r>
            <a:r>
              <a:rPr lang="en-US" b="1">
                <a:latin typeface="Helvetica" charset="0"/>
                <a:ea typeface="ＭＳ Ｐゴシック" charset="0"/>
              </a:rPr>
              <a:t>where </a:t>
            </a:r>
            <a:r>
              <a:rPr lang="en-US" i="1">
                <a:latin typeface="Helvetica" charset="0"/>
                <a:ea typeface="ＭＳ Ｐゴシック" charset="0"/>
              </a:rPr>
              <a:t>instructor.dept_name = dept_name</a:t>
            </a:r>
            <a:br>
              <a:rPr lang="en-US" i="1">
                <a:latin typeface="Helvetica" charset="0"/>
                <a:ea typeface="ＭＳ Ｐゴシック" charset="0"/>
              </a:rPr>
            </a:br>
            <a:r>
              <a:rPr lang="en-US" i="1">
                <a:latin typeface="Helvetica" charset="0"/>
                <a:ea typeface="ＭＳ Ｐゴシック" charset="0"/>
              </a:rPr>
              <a:t>               </a:t>
            </a:r>
            <a:r>
              <a:rPr lang="en-US" b="1">
                <a:latin typeface="Helvetica" charset="0"/>
                <a:ea typeface="ＭＳ Ｐゴシック" charset="0"/>
              </a:rPr>
              <a:t>return </a:t>
            </a:r>
            <a:r>
              <a:rPr lang="en-US" i="1">
                <a:latin typeface="Helvetica" charset="0"/>
                <a:ea typeface="ＭＳ Ｐゴシック" charset="0"/>
              </a:rPr>
              <a:t>d_count;</a:t>
            </a:r>
            <a:br>
              <a:rPr lang="en-US" i="1">
                <a:latin typeface="Helvetica" charset="0"/>
                <a:ea typeface="ＭＳ Ｐゴシック" charset="0"/>
              </a:rPr>
            </a:br>
            <a:r>
              <a:rPr lang="en-US" i="1">
                <a:latin typeface="Helvetica" charset="0"/>
                <a:ea typeface="ＭＳ Ｐゴシック" charset="0"/>
              </a:rPr>
              <a:t>       </a:t>
            </a:r>
            <a:r>
              <a:rPr lang="en-US" b="1">
                <a:latin typeface="Helvetica" charset="0"/>
                <a:ea typeface="ＭＳ Ｐゴシック" charset="0"/>
              </a:rPr>
              <a:t>end</a:t>
            </a:r>
          </a:p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>
                <a:latin typeface="Helvetica" charset="0"/>
                <a:ea typeface="ＭＳ Ｐゴシック" charset="0"/>
              </a:rPr>
              <a:t>The function </a:t>
            </a:r>
            <a:r>
              <a:rPr lang="en-US" i="1">
                <a:latin typeface="Helvetica" charset="0"/>
                <a:ea typeface="ＭＳ Ｐゴシック" charset="0"/>
              </a:rPr>
              <a:t>dept_</a:t>
            </a:r>
            <a:r>
              <a:rPr lang="en-US">
                <a:latin typeface="Helvetica" charset="0"/>
                <a:ea typeface="ＭＳ Ｐゴシック" charset="0"/>
              </a:rPr>
              <a:t>count can be used to find the department names and budget of all departments with more that 12 instructors.</a:t>
            </a:r>
          </a:p>
          <a:p>
            <a:pPr>
              <a:buFont typeface="Monotype Sorts" charset="0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>
                <a:latin typeface="Helvetica" charset="0"/>
                <a:ea typeface="ＭＳ Ｐゴシック" charset="0"/>
              </a:rPr>
              <a:t>		</a:t>
            </a:r>
            <a:r>
              <a:rPr lang="en-US" b="1">
                <a:latin typeface="Helvetica" charset="0"/>
                <a:ea typeface="ＭＳ Ｐゴシック" charset="0"/>
              </a:rPr>
              <a:t>select </a:t>
            </a:r>
            <a:r>
              <a:rPr lang="en-US" i="1">
                <a:latin typeface="Helvetica" charset="0"/>
                <a:ea typeface="ＭＳ Ｐゴシック" charset="0"/>
              </a:rPr>
              <a:t>dept_name, budget</a:t>
            </a:r>
            <a:br>
              <a:rPr lang="en-US" i="1">
                <a:latin typeface="Helvetica" charset="0"/>
                <a:ea typeface="ＭＳ Ｐゴシック" charset="0"/>
              </a:rPr>
            </a:br>
            <a:r>
              <a:rPr lang="en-US" i="1">
                <a:latin typeface="Helvetica" charset="0"/>
                <a:ea typeface="ＭＳ Ｐゴシック" charset="0"/>
              </a:rPr>
              <a:t>	</a:t>
            </a:r>
            <a:r>
              <a:rPr lang="en-US" b="1">
                <a:latin typeface="Helvetica" charset="0"/>
                <a:ea typeface="ＭＳ Ｐゴシック" charset="0"/>
              </a:rPr>
              <a:t>from</a:t>
            </a:r>
            <a:r>
              <a:rPr lang="en-US" i="1">
                <a:latin typeface="Helvetica" charset="0"/>
                <a:ea typeface="ＭＳ Ｐゴシック" charset="0"/>
              </a:rPr>
              <a:t> department</a:t>
            </a:r>
            <a:br>
              <a:rPr lang="en-US" i="1">
                <a:latin typeface="Helvetica" charset="0"/>
                <a:ea typeface="ＭＳ Ｐゴシック" charset="0"/>
              </a:rPr>
            </a:br>
            <a:r>
              <a:rPr lang="en-US" i="1">
                <a:latin typeface="Helvetica" charset="0"/>
                <a:ea typeface="ＭＳ Ｐゴシック" charset="0"/>
              </a:rPr>
              <a:t>	</a:t>
            </a:r>
            <a:r>
              <a:rPr lang="en-US" b="1">
                <a:latin typeface="Helvetica" charset="0"/>
                <a:ea typeface="ＭＳ Ｐゴシック" charset="0"/>
              </a:rPr>
              <a:t>where </a:t>
            </a:r>
            <a:r>
              <a:rPr lang="en-US" i="1">
                <a:latin typeface="Helvetica" charset="0"/>
                <a:ea typeface="ＭＳ Ｐゴシック" charset="0"/>
              </a:rPr>
              <a:t>dept_</a:t>
            </a:r>
            <a:r>
              <a:rPr lang="en-US">
                <a:latin typeface="Helvetica" charset="0"/>
                <a:ea typeface="ＭＳ Ｐゴシック" charset="0"/>
              </a:rPr>
              <a:t>count (</a:t>
            </a:r>
            <a:r>
              <a:rPr lang="en-US" i="1">
                <a:latin typeface="Helvetica" charset="0"/>
                <a:ea typeface="ＭＳ Ｐゴシック" charset="0"/>
              </a:rPr>
              <a:t>dept_name </a:t>
            </a:r>
            <a:r>
              <a:rPr lang="en-US">
                <a:latin typeface="Helvetica" charset="0"/>
                <a:ea typeface="ＭＳ Ｐゴシック" charset="0"/>
              </a:rPr>
              <a:t>) &gt; 12</a:t>
            </a:r>
            <a:endParaRPr lang="en-US" i="1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>
                <a:cs typeface="+mj-cs"/>
              </a:rPr>
              <a:t>Accessing SQL From a Programming Language</a:t>
            </a:r>
            <a:br>
              <a:rPr lang="en-US" sz="2400" dirty="0" smtClean="0">
                <a:cs typeface="+mj-cs"/>
              </a:rPr>
            </a:br>
            <a:endParaRPr lang="en-IN" sz="2400" dirty="0" smtClean="0">
              <a:effectLst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71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SQL functions (Cont.)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3925" y="936625"/>
            <a:ext cx="6899275" cy="5302250"/>
          </a:xfrm>
        </p:spPr>
        <p:txBody>
          <a:bodyPr/>
          <a:lstStyle/>
          <a:p>
            <a:pPr>
              <a:buFont typeface="Monotype Sorts" charset="0"/>
              <a:buNone/>
            </a:pPr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</a:rPr>
              <a:t>Compound statement:  </a:t>
            </a:r>
            <a:r>
              <a:rPr lang="en-US" b="1">
                <a:latin typeface="Tahoma" charset="0"/>
                <a:ea typeface="ＭＳ Ｐゴシック" charset="0"/>
              </a:rPr>
              <a:t>begin … end</a:t>
            </a:r>
            <a:endParaRPr lang="en-US">
              <a:latin typeface="Tahoma" charset="0"/>
              <a:ea typeface="ＭＳ Ｐゴシック" charset="0"/>
            </a:endParaRP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May contain multiple SQL statements between </a:t>
            </a:r>
            <a:r>
              <a:rPr lang="en-US" b="1">
                <a:latin typeface="Tahoma" charset="0"/>
                <a:ea typeface="ＭＳ Ｐゴシック" charset="0"/>
              </a:rPr>
              <a:t>begin </a:t>
            </a:r>
            <a:r>
              <a:rPr lang="en-US">
                <a:latin typeface="Tahoma" charset="0"/>
                <a:ea typeface="ＭＳ Ｐゴシック" charset="0"/>
              </a:rPr>
              <a:t>and </a:t>
            </a:r>
            <a:r>
              <a:rPr lang="en-US" b="1">
                <a:latin typeface="Tahoma" charset="0"/>
                <a:ea typeface="ＭＳ Ｐゴシック" charset="0"/>
              </a:rPr>
              <a:t>end</a:t>
            </a:r>
            <a:r>
              <a:rPr lang="en-US">
                <a:latin typeface="Tahoma" charset="0"/>
                <a:ea typeface="ＭＳ Ｐゴシック" charset="0"/>
              </a:rPr>
              <a:t>.</a:t>
            </a:r>
          </a:p>
          <a:p>
            <a:r>
              <a:rPr lang="en-US" b="1">
                <a:latin typeface="Tahoma" charset="0"/>
                <a:ea typeface="ＭＳ Ｐゴシック" charset="0"/>
              </a:rPr>
              <a:t>returns</a:t>
            </a:r>
            <a:r>
              <a:rPr lang="en-US">
                <a:latin typeface="Tahoma" charset="0"/>
                <a:ea typeface="ＭＳ Ｐゴシック" charset="0"/>
              </a:rPr>
              <a:t>   -- indicates the variable-type that is returned (e.g., integer)</a:t>
            </a:r>
          </a:p>
          <a:p>
            <a:r>
              <a:rPr lang="en-US" b="1">
                <a:latin typeface="Tahoma" charset="0"/>
                <a:ea typeface="ＭＳ Ｐゴシック" charset="0"/>
              </a:rPr>
              <a:t>return  -- </a:t>
            </a:r>
            <a:r>
              <a:rPr lang="en-US">
                <a:latin typeface="Tahoma" charset="0"/>
                <a:ea typeface="ＭＳ Ｐゴシック" charset="0"/>
              </a:rPr>
              <a:t>specifies the values that are to be returned as result of invoking the function</a:t>
            </a:r>
          </a:p>
          <a:p>
            <a:r>
              <a:rPr lang="en-US">
                <a:latin typeface="Tahoma" charset="0"/>
                <a:ea typeface="ＭＳ Ｐゴシック" charset="0"/>
              </a:rPr>
              <a:t>SQL function  are  in fact </a:t>
            </a:r>
            <a:r>
              <a:rPr lang="en-US">
                <a:solidFill>
                  <a:srgbClr val="000099"/>
                </a:solidFill>
                <a:latin typeface="Tahoma" charset="0"/>
                <a:ea typeface="ＭＳ Ｐゴシック" charset="0"/>
              </a:rPr>
              <a:t>parameterized views </a:t>
            </a:r>
            <a:r>
              <a:rPr lang="en-US">
                <a:latin typeface="Tahoma" charset="0"/>
                <a:ea typeface="ＭＳ Ｐゴシック" charset="0"/>
              </a:rPr>
              <a:t>that generalize the regular notion of views by allowing parameters.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Table Functions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6675" y="1130300"/>
            <a:ext cx="7794625" cy="5508625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</a:rPr>
              <a:t>SQL:2003 added functions that return a relation as a result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Example: Return all instructors in a given department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	</a:t>
            </a:r>
            <a:r>
              <a:rPr lang="en-US" b="1">
                <a:latin typeface="Helvetica" charset="0"/>
                <a:ea typeface="ＭＳ Ｐゴシック" charset="0"/>
              </a:rPr>
              <a:t>create</a:t>
            </a:r>
            <a:r>
              <a:rPr lang="en-US">
                <a:latin typeface="Helvetica" charset="0"/>
                <a:ea typeface="ＭＳ Ｐゴシック" charset="0"/>
              </a:rPr>
              <a:t> </a:t>
            </a:r>
            <a:r>
              <a:rPr lang="en-US" b="1">
                <a:latin typeface="Helvetica" charset="0"/>
                <a:ea typeface="ＭＳ Ｐゴシック" charset="0"/>
              </a:rPr>
              <a:t>function</a:t>
            </a:r>
            <a:r>
              <a:rPr lang="en-US">
                <a:latin typeface="Helvetica" charset="0"/>
                <a:ea typeface="ＭＳ Ｐゴシック" charset="0"/>
              </a:rPr>
              <a:t> </a:t>
            </a:r>
            <a:r>
              <a:rPr lang="en-US" i="1">
                <a:latin typeface="Helvetica" charset="0"/>
                <a:ea typeface="ＭＳ Ｐゴシック" charset="0"/>
              </a:rPr>
              <a:t>instructor_of</a:t>
            </a:r>
            <a:r>
              <a:rPr lang="en-US">
                <a:latin typeface="Helvetica" charset="0"/>
                <a:ea typeface="ＭＳ Ｐゴシック" charset="0"/>
              </a:rPr>
              <a:t> (</a:t>
            </a:r>
            <a:r>
              <a:rPr lang="en-US" i="1">
                <a:latin typeface="Helvetica" charset="0"/>
                <a:ea typeface="ＭＳ Ｐゴシック" charset="0"/>
              </a:rPr>
              <a:t>dept_name</a:t>
            </a:r>
            <a:r>
              <a:rPr lang="en-US">
                <a:latin typeface="Helvetica" charset="0"/>
                <a:ea typeface="ＭＳ Ｐゴシック" charset="0"/>
              </a:rPr>
              <a:t> </a:t>
            </a:r>
            <a:r>
              <a:rPr lang="en-US" b="1">
                <a:latin typeface="Helvetica" charset="0"/>
                <a:ea typeface="ＭＳ Ｐゴシック" charset="0"/>
              </a:rPr>
              <a:t>char</a:t>
            </a:r>
            <a:r>
              <a:rPr lang="en-US">
                <a:latin typeface="Helvetica" charset="0"/>
                <a:ea typeface="ＭＳ Ｐゴシック" charset="0"/>
              </a:rPr>
              <a:t>(20))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		</a:t>
            </a:r>
            <a:r>
              <a:rPr lang="en-US" b="1">
                <a:latin typeface="Helvetica" charset="0"/>
                <a:ea typeface="ＭＳ Ｐゴシック" charset="0"/>
              </a:rPr>
              <a:t>returns</a:t>
            </a:r>
            <a:r>
              <a:rPr lang="en-US">
                <a:latin typeface="Helvetica" charset="0"/>
                <a:ea typeface="ＭＳ Ｐゴシック" charset="0"/>
              </a:rPr>
              <a:t> </a:t>
            </a:r>
            <a:r>
              <a:rPr lang="en-US" b="1">
                <a:latin typeface="Helvetica" charset="0"/>
                <a:ea typeface="ＭＳ Ｐゴシック" charset="0"/>
              </a:rPr>
              <a:t>table  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b="1">
                <a:latin typeface="Helvetica" charset="0"/>
                <a:ea typeface="ＭＳ Ｐゴシック" charset="0"/>
              </a:rPr>
              <a:t> </a:t>
            </a:r>
            <a:r>
              <a:rPr lang="en-US">
                <a:latin typeface="Helvetica" charset="0"/>
                <a:ea typeface="ＭＳ Ｐゴシック" charset="0"/>
              </a:rPr>
              <a:t> 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                        </a:t>
            </a:r>
            <a:r>
              <a:rPr lang="en-US" i="1">
                <a:latin typeface="Helvetica" charset="0"/>
                <a:ea typeface="ＭＳ Ｐゴシック" charset="0"/>
              </a:rPr>
              <a:t>ID </a:t>
            </a:r>
            <a:r>
              <a:rPr lang="en-US" b="1">
                <a:latin typeface="Helvetica" charset="0"/>
                <a:ea typeface="ＭＳ Ｐゴシック" charset="0"/>
              </a:rPr>
              <a:t>varchar</a:t>
            </a:r>
            <a:r>
              <a:rPr lang="en-US">
                <a:latin typeface="Helvetica" charset="0"/>
                <a:ea typeface="ＭＳ Ｐゴシック" charset="0"/>
              </a:rPr>
              <a:t>(5),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	          </a:t>
            </a:r>
            <a:r>
              <a:rPr lang="en-US" i="1">
                <a:latin typeface="Helvetica" charset="0"/>
                <a:ea typeface="ＭＳ Ｐゴシック" charset="0"/>
              </a:rPr>
              <a:t>name</a:t>
            </a:r>
            <a:r>
              <a:rPr lang="en-US">
                <a:latin typeface="Helvetica" charset="0"/>
                <a:ea typeface="ＭＳ Ｐゴシック" charset="0"/>
              </a:rPr>
              <a:t> </a:t>
            </a:r>
            <a:r>
              <a:rPr lang="en-US" b="1">
                <a:latin typeface="Helvetica" charset="0"/>
                <a:ea typeface="ＭＳ Ｐゴシック" charset="0"/>
              </a:rPr>
              <a:t>varchar</a:t>
            </a:r>
            <a:r>
              <a:rPr lang="en-US">
                <a:latin typeface="Helvetica" charset="0"/>
                <a:ea typeface="ＭＳ Ｐゴシック" charset="0"/>
              </a:rPr>
              <a:t>(20),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                   </a:t>
            </a:r>
            <a:r>
              <a:rPr lang="en-US" i="1">
                <a:latin typeface="Helvetica" charset="0"/>
                <a:ea typeface="ＭＳ Ｐゴシック" charset="0"/>
              </a:rPr>
              <a:t>dept_name</a:t>
            </a:r>
            <a:r>
              <a:rPr lang="en-US">
                <a:latin typeface="Helvetica" charset="0"/>
                <a:ea typeface="ＭＳ Ｐゴシック" charset="0"/>
              </a:rPr>
              <a:t> </a:t>
            </a:r>
            <a:r>
              <a:rPr lang="en-US" b="1">
                <a:latin typeface="Helvetica" charset="0"/>
                <a:ea typeface="ＭＳ Ｐゴシック" charset="0"/>
              </a:rPr>
              <a:t>varchar</a:t>
            </a:r>
            <a:r>
              <a:rPr lang="en-US">
                <a:latin typeface="Helvetica" charset="0"/>
                <a:ea typeface="ＭＳ Ｐゴシック" charset="0"/>
              </a:rPr>
              <a:t>(20),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	          </a:t>
            </a:r>
            <a:r>
              <a:rPr lang="en-US" i="1">
                <a:latin typeface="Helvetica" charset="0"/>
                <a:ea typeface="ＭＳ Ｐゴシック" charset="0"/>
              </a:rPr>
              <a:t>salary</a:t>
            </a:r>
            <a:r>
              <a:rPr lang="en-US">
                <a:latin typeface="Helvetica" charset="0"/>
                <a:ea typeface="ＭＳ Ｐゴシック" charset="0"/>
              </a:rPr>
              <a:t> </a:t>
            </a:r>
            <a:r>
              <a:rPr lang="en-US" b="1">
                <a:latin typeface="Helvetica" charset="0"/>
                <a:ea typeface="ＭＳ Ｐゴシック" charset="0"/>
              </a:rPr>
              <a:t>numeric</a:t>
            </a:r>
            <a:r>
              <a:rPr lang="en-US">
                <a:latin typeface="Helvetica" charset="0"/>
                <a:ea typeface="ＭＳ Ｐゴシック" charset="0"/>
              </a:rPr>
              <a:t>(8,2))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	         </a:t>
            </a:r>
            <a:r>
              <a:rPr lang="en-US" b="1">
                <a:latin typeface="Helvetica" charset="0"/>
                <a:ea typeface="ＭＳ Ｐゴシック" charset="0"/>
              </a:rPr>
              <a:t>return</a:t>
            </a:r>
            <a:r>
              <a:rPr lang="en-US">
                <a:latin typeface="Helvetica" charset="0"/>
                <a:ea typeface="ＭＳ Ｐゴシック" charset="0"/>
              </a:rPr>
              <a:t> </a:t>
            </a:r>
            <a:r>
              <a:rPr lang="en-US" b="1">
                <a:latin typeface="Helvetica" charset="0"/>
                <a:ea typeface="ＭＳ Ｐゴシック" charset="0"/>
              </a:rPr>
              <a:t>table</a:t>
            </a:r>
            <a:r>
              <a:rPr lang="en-US">
                <a:latin typeface="Helvetica" charset="0"/>
                <a:ea typeface="ＭＳ Ｐゴシック" charset="0"/>
              </a:rPr>
              <a:t/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	         (</a:t>
            </a:r>
            <a:r>
              <a:rPr lang="en-US" b="1">
                <a:latin typeface="Helvetica" charset="0"/>
                <a:ea typeface="ＭＳ Ｐゴシック" charset="0"/>
              </a:rPr>
              <a:t>select</a:t>
            </a:r>
            <a:r>
              <a:rPr lang="en-US">
                <a:latin typeface="Helvetica" charset="0"/>
                <a:ea typeface="ＭＳ Ｐゴシック" charset="0"/>
              </a:rPr>
              <a:t> </a:t>
            </a:r>
            <a:r>
              <a:rPr lang="en-US" i="1">
                <a:latin typeface="Helvetica" charset="0"/>
                <a:ea typeface="ＭＳ Ｐゴシック" charset="0"/>
              </a:rPr>
              <a:t>ID, name, dept_name, salary</a:t>
            </a:r>
            <a:r>
              <a:rPr lang="en-US">
                <a:latin typeface="Helvetica" charset="0"/>
                <a:ea typeface="ＭＳ Ｐゴシック" charset="0"/>
              </a:rPr>
              <a:t/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	          </a:t>
            </a:r>
            <a:r>
              <a:rPr lang="en-US" b="1">
                <a:latin typeface="Helvetica" charset="0"/>
                <a:ea typeface="ＭＳ Ｐゴシック" charset="0"/>
              </a:rPr>
              <a:t>from</a:t>
            </a:r>
            <a:r>
              <a:rPr lang="en-US">
                <a:latin typeface="Helvetica" charset="0"/>
                <a:ea typeface="ＭＳ Ｐゴシック" charset="0"/>
              </a:rPr>
              <a:t> </a:t>
            </a:r>
            <a:r>
              <a:rPr lang="en-US" i="1">
                <a:latin typeface="Helvetica" charset="0"/>
                <a:ea typeface="ＭＳ Ｐゴシック" charset="0"/>
              </a:rPr>
              <a:t>instructor</a:t>
            </a:r>
            <a:br>
              <a:rPr lang="en-US" i="1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	          </a:t>
            </a:r>
            <a:r>
              <a:rPr lang="en-US" b="1">
                <a:latin typeface="Helvetica" charset="0"/>
                <a:ea typeface="ＭＳ Ｐゴシック" charset="0"/>
              </a:rPr>
              <a:t>where</a:t>
            </a:r>
            <a:r>
              <a:rPr lang="en-US" i="1">
                <a:latin typeface="Helvetica" charset="0"/>
                <a:ea typeface="ＭＳ Ｐゴシック" charset="0"/>
              </a:rPr>
              <a:t> instructor.dept_name = instructor_of.dept_name</a:t>
            </a:r>
            <a:r>
              <a:rPr lang="en-US">
                <a:latin typeface="Helvetica" charset="0"/>
                <a:ea typeface="ＭＳ Ｐゴシック" charset="0"/>
              </a:rPr>
              <a:t>)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Usage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		</a:t>
            </a:r>
            <a:r>
              <a:rPr lang="en-US" b="1">
                <a:latin typeface="Helvetica" charset="0"/>
                <a:ea typeface="ＭＳ Ｐゴシック" charset="0"/>
              </a:rPr>
              <a:t>select *</a:t>
            </a:r>
            <a:br>
              <a:rPr lang="en-US" b="1">
                <a:latin typeface="Helvetica" charset="0"/>
                <a:ea typeface="ＭＳ Ｐゴシック" charset="0"/>
              </a:rPr>
            </a:br>
            <a:r>
              <a:rPr lang="en-US" b="1">
                <a:latin typeface="Helvetica" charset="0"/>
                <a:ea typeface="ＭＳ Ｐゴシック" charset="0"/>
              </a:rPr>
              <a:t>	from table 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instructor_of 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ja-JP" altLang="en-US">
                <a:latin typeface="Helvetica" charset="0"/>
                <a:ea typeface="ＭＳ Ｐゴシック" charset="0"/>
              </a:rPr>
              <a:t>‘</a:t>
            </a:r>
            <a:r>
              <a:rPr lang="en-US" altLang="ja-JP">
                <a:latin typeface="Helvetica" charset="0"/>
                <a:ea typeface="ＭＳ Ｐゴシック" charset="0"/>
              </a:rPr>
              <a:t>Music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))</a:t>
            </a:r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SQL Procedures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073150"/>
            <a:ext cx="8054975" cy="5281613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</a:rPr>
              <a:t>The </a:t>
            </a:r>
            <a:r>
              <a:rPr lang="en-US" i="1">
                <a:latin typeface="Helvetica" charset="0"/>
                <a:ea typeface="ＭＳ Ｐゴシック" charset="0"/>
              </a:rPr>
              <a:t>dept_count </a:t>
            </a:r>
            <a:r>
              <a:rPr lang="en-US">
                <a:latin typeface="Helvetica" charset="0"/>
                <a:ea typeface="ＭＳ Ｐゴシック" charset="0"/>
              </a:rPr>
              <a:t>function could instead be written as procedure:</a:t>
            </a:r>
          </a:p>
          <a:p>
            <a:pPr>
              <a:buFont typeface="Monotype Sorts" charset="0"/>
              <a:buNone/>
            </a:pPr>
            <a:r>
              <a:rPr lang="en-US" b="1">
                <a:latin typeface="Helvetica" charset="0"/>
                <a:ea typeface="ＭＳ Ｐゴシック" charset="0"/>
              </a:rPr>
              <a:t>	create procedure </a:t>
            </a:r>
            <a:r>
              <a:rPr lang="en-US" i="1">
                <a:latin typeface="Helvetica" charset="0"/>
                <a:ea typeface="ＭＳ Ｐゴシック" charset="0"/>
              </a:rPr>
              <a:t>dept_count_proc 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b="1">
                <a:latin typeface="Helvetica" charset="0"/>
                <a:ea typeface="ＭＳ Ｐゴシック" charset="0"/>
              </a:rPr>
              <a:t>in </a:t>
            </a:r>
            <a:r>
              <a:rPr lang="en-US" i="1">
                <a:latin typeface="Helvetica" charset="0"/>
                <a:ea typeface="ＭＳ Ｐゴシック" charset="0"/>
              </a:rPr>
              <a:t>dept_name </a:t>
            </a:r>
            <a:r>
              <a:rPr lang="en-US" b="1">
                <a:latin typeface="Helvetica" charset="0"/>
                <a:ea typeface="ＭＳ Ｐゴシック" charset="0"/>
              </a:rPr>
              <a:t>varchar</a:t>
            </a:r>
            <a:r>
              <a:rPr lang="en-US">
                <a:latin typeface="Helvetica" charset="0"/>
                <a:ea typeface="ＭＳ Ｐゴシック" charset="0"/>
              </a:rPr>
              <a:t>(20), 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                                                           </a:t>
            </a:r>
            <a:r>
              <a:rPr lang="en-US" b="1">
                <a:latin typeface="Helvetica" charset="0"/>
                <a:ea typeface="ＭＳ Ｐゴシック" charset="0"/>
              </a:rPr>
              <a:t>out </a:t>
            </a:r>
            <a:r>
              <a:rPr lang="en-US" i="1">
                <a:latin typeface="Helvetica" charset="0"/>
                <a:ea typeface="ＭＳ Ｐゴシック" charset="0"/>
              </a:rPr>
              <a:t>d_count </a:t>
            </a:r>
            <a:r>
              <a:rPr lang="en-US" b="1">
                <a:latin typeface="Helvetica" charset="0"/>
                <a:ea typeface="ＭＳ Ｐゴシック" charset="0"/>
              </a:rPr>
              <a:t>integer)</a:t>
            </a:r>
            <a:br>
              <a:rPr lang="en-US" b="1">
                <a:latin typeface="Helvetica" charset="0"/>
                <a:ea typeface="ＭＳ Ｐゴシック" charset="0"/>
              </a:rPr>
            </a:br>
            <a:r>
              <a:rPr lang="en-US" b="1">
                <a:latin typeface="Helvetica" charset="0"/>
                <a:ea typeface="ＭＳ Ｐゴシック" charset="0"/>
              </a:rPr>
              <a:t>   begin</a:t>
            </a:r>
          </a:p>
          <a:p>
            <a:pPr>
              <a:buFont typeface="Monotype Sorts" charset="0"/>
              <a:buNone/>
            </a:pPr>
            <a:r>
              <a:rPr lang="en-US" b="1">
                <a:latin typeface="Helvetica" charset="0"/>
                <a:ea typeface="ＭＳ Ｐゴシック" charset="0"/>
              </a:rPr>
              <a:t>	       select count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*</a:t>
            </a:r>
            <a:r>
              <a:rPr lang="en-US">
                <a:latin typeface="Helvetica" charset="0"/>
                <a:ea typeface="ＭＳ Ｐゴシック" charset="0"/>
              </a:rPr>
              <a:t>) </a:t>
            </a:r>
            <a:r>
              <a:rPr lang="en-US" b="1">
                <a:latin typeface="Helvetica" charset="0"/>
                <a:ea typeface="ＭＳ Ｐゴシック" charset="0"/>
              </a:rPr>
              <a:t>into </a:t>
            </a:r>
            <a:r>
              <a:rPr lang="en-US" i="1">
                <a:latin typeface="Helvetica" charset="0"/>
                <a:ea typeface="ＭＳ Ｐゴシック" charset="0"/>
              </a:rPr>
              <a:t>d_count</a:t>
            </a:r>
            <a:br>
              <a:rPr lang="en-US" i="1">
                <a:latin typeface="Helvetica" charset="0"/>
                <a:ea typeface="ＭＳ Ｐゴシック" charset="0"/>
              </a:rPr>
            </a:br>
            <a:r>
              <a:rPr lang="en-US" i="1">
                <a:latin typeface="Helvetica" charset="0"/>
                <a:ea typeface="ＭＳ Ｐゴシック" charset="0"/>
              </a:rPr>
              <a:t>       </a:t>
            </a:r>
            <a:r>
              <a:rPr lang="en-US" b="1">
                <a:latin typeface="Helvetica" charset="0"/>
                <a:ea typeface="ＭＳ Ｐゴシック" charset="0"/>
              </a:rPr>
              <a:t>from </a:t>
            </a:r>
            <a:r>
              <a:rPr lang="en-US" i="1">
                <a:latin typeface="Helvetica" charset="0"/>
                <a:ea typeface="ＭＳ Ｐゴシック" charset="0"/>
              </a:rPr>
              <a:t>instructor</a:t>
            </a:r>
            <a:br>
              <a:rPr lang="en-US" i="1">
                <a:latin typeface="Helvetica" charset="0"/>
                <a:ea typeface="ＭＳ Ｐゴシック" charset="0"/>
              </a:rPr>
            </a:br>
            <a:r>
              <a:rPr lang="en-US" i="1">
                <a:latin typeface="Helvetica" charset="0"/>
                <a:ea typeface="ＭＳ Ｐゴシック" charset="0"/>
              </a:rPr>
              <a:t>       </a:t>
            </a:r>
            <a:r>
              <a:rPr lang="en-US" b="1">
                <a:latin typeface="Helvetica" charset="0"/>
                <a:ea typeface="ＭＳ Ｐゴシック" charset="0"/>
              </a:rPr>
              <a:t>where </a:t>
            </a:r>
            <a:r>
              <a:rPr lang="en-US" i="1">
                <a:latin typeface="Helvetica" charset="0"/>
                <a:ea typeface="ＭＳ Ｐゴシック" charset="0"/>
              </a:rPr>
              <a:t>instructor.dept_name = dept_count_proc.dept_name</a:t>
            </a:r>
          </a:p>
          <a:p>
            <a:pPr>
              <a:buFont typeface="Monotype Sorts" charset="0"/>
              <a:buNone/>
            </a:pPr>
            <a:r>
              <a:rPr lang="en-US" i="1">
                <a:latin typeface="Helvetica" charset="0"/>
                <a:ea typeface="ＭＳ Ｐゴシック" charset="0"/>
              </a:rPr>
              <a:t>        </a:t>
            </a:r>
            <a:r>
              <a:rPr lang="en-US" b="1">
                <a:latin typeface="Helvetica" charset="0"/>
                <a:ea typeface="ＭＳ Ｐゴシック" charset="0"/>
              </a:rPr>
              <a:t>end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Procedures can be invoked either from an SQL procedure or from embedded SQL, using the </a:t>
            </a:r>
            <a:r>
              <a:rPr lang="en-US" b="1">
                <a:latin typeface="Helvetica" charset="0"/>
                <a:ea typeface="ＭＳ Ｐゴシック" charset="0"/>
              </a:rPr>
              <a:t>call</a:t>
            </a:r>
            <a:r>
              <a:rPr lang="en-US">
                <a:latin typeface="Helvetica" charset="0"/>
                <a:ea typeface="ＭＳ Ｐゴシック" charset="0"/>
              </a:rPr>
              <a:t> statement.</a:t>
            </a:r>
          </a:p>
          <a:p>
            <a:pPr>
              <a:buFont typeface="Monotype Sorts" charset="0"/>
              <a:buNone/>
            </a:pPr>
            <a:r>
              <a:rPr lang="en-US" b="1">
                <a:latin typeface="Helvetica" charset="0"/>
                <a:ea typeface="ＭＳ Ｐゴシック" charset="0"/>
              </a:rPr>
              <a:t>		declare </a:t>
            </a:r>
            <a:r>
              <a:rPr lang="en-US" i="1">
                <a:latin typeface="Helvetica" charset="0"/>
                <a:ea typeface="ＭＳ Ｐゴシック" charset="0"/>
              </a:rPr>
              <a:t>d_count </a:t>
            </a:r>
            <a:r>
              <a:rPr lang="en-US" b="1">
                <a:latin typeface="Helvetica" charset="0"/>
                <a:ea typeface="ＭＳ Ｐゴシック" charset="0"/>
              </a:rPr>
              <a:t>integer</a:t>
            </a:r>
            <a:r>
              <a:rPr lang="en-US">
                <a:latin typeface="Helvetica" charset="0"/>
                <a:ea typeface="ＭＳ Ｐゴシック" charset="0"/>
              </a:rPr>
              <a:t>;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	</a:t>
            </a:r>
            <a:r>
              <a:rPr lang="en-US" b="1">
                <a:latin typeface="Helvetica" charset="0"/>
                <a:ea typeface="ＭＳ Ｐゴシック" charset="0"/>
              </a:rPr>
              <a:t>call </a:t>
            </a:r>
            <a:r>
              <a:rPr lang="en-US" i="1">
                <a:latin typeface="Helvetica" charset="0"/>
                <a:ea typeface="ＭＳ Ｐゴシック" charset="0"/>
              </a:rPr>
              <a:t>dept_count_proc</a:t>
            </a:r>
            <a:r>
              <a:rPr lang="en-US">
                <a:latin typeface="Helvetica" charset="0"/>
                <a:ea typeface="ＭＳ Ｐゴシック" charset="0"/>
              </a:rPr>
              <a:t>( </a:t>
            </a:r>
            <a:r>
              <a:rPr lang="ja-JP" altLang="en-US">
                <a:latin typeface="Helvetica" charset="0"/>
                <a:ea typeface="ＭＳ Ｐゴシック" charset="0"/>
              </a:rPr>
              <a:t>‘</a:t>
            </a:r>
            <a:r>
              <a:rPr lang="en-US" altLang="ja-JP">
                <a:latin typeface="Helvetica" charset="0"/>
                <a:ea typeface="ＭＳ Ｐゴシック" charset="0"/>
              </a:rPr>
              <a:t>Physics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, </a:t>
            </a:r>
            <a:r>
              <a:rPr lang="en-US" altLang="ja-JP" i="1">
                <a:latin typeface="Helvetica" charset="0"/>
                <a:ea typeface="ＭＳ Ｐゴシック" charset="0"/>
              </a:rPr>
              <a:t>d_count</a:t>
            </a:r>
            <a:r>
              <a:rPr lang="en-US" altLang="ja-JP">
                <a:latin typeface="Helvetica" charset="0"/>
                <a:ea typeface="ＭＳ Ｐゴシック" charset="0"/>
              </a:rPr>
              <a:t>);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	Procedures and functions can be invoked also from dynamic SQL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SQL:1999 allows more than one function/procedure of the same name (called name </a:t>
            </a:r>
            <a:r>
              <a:rPr lang="en-US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overloading</a:t>
            </a:r>
            <a:r>
              <a:rPr lang="en-US">
                <a:latin typeface="Helvetica" charset="0"/>
                <a:ea typeface="ＭＳ Ｐゴシック" charset="0"/>
              </a:rPr>
              <a:t>), as long as the number of 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arguments differ, or at least the types of the arguments differ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71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400">
                <a:latin typeface="Helvetica" charset="0"/>
                <a:ea typeface="ＭＳ Ｐゴシック" charset="0"/>
              </a:rPr>
              <a:t>Language Constructs for Procedures &amp; Functions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058863"/>
            <a:ext cx="7966075" cy="530225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</a:rPr>
              <a:t>SQL supports constructs that gives it almost all the power of a general-purpose programming language.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Warning: most database systems implement their own variant of the standard syntax below.</a:t>
            </a:r>
          </a:p>
          <a:p>
            <a:r>
              <a:rPr lang="en-US">
                <a:latin typeface="Tahoma" charset="0"/>
                <a:ea typeface="ＭＳ Ｐゴシック" charset="0"/>
              </a:rPr>
              <a:t>Compound statement: </a:t>
            </a:r>
            <a:r>
              <a:rPr lang="en-US" b="1">
                <a:latin typeface="Tahoma" charset="0"/>
                <a:ea typeface="ＭＳ Ｐゴシック" charset="0"/>
              </a:rPr>
              <a:t>begin … end</a:t>
            </a:r>
            <a:r>
              <a:rPr lang="en-US">
                <a:latin typeface="Tahoma" charset="0"/>
                <a:ea typeface="ＭＳ Ｐゴシック" charset="0"/>
              </a:rPr>
              <a:t>, 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May contain multiple SQL statements between </a:t>
            </a:r>
            <a:r>
              <a:rPr lang="en-US" b="1">
                <a:latin typeface="Tahoma" charset="0"/>
                <a:ea typeface="ＭＳ Ｐゴシック" charset="0"/>
              </a:rPr>
              <a:t>begin </a:t>
            </a:r>
            <a:r>
              <a:rPr lang="en-US">
                <a:latin typeface="Tahoma" charset="0"/>
                <a:ea typeface="ＭＳ Ｐゴシック" charset="0"/>
              </a:rPr>
              <a:t>and </a:t>
            </a:r>
            <a:r>
              <a:rPr lang="en-US" b="1">
                <a:latin typeface="Tahoma" charset="0"/>
                <a:ea typeface="ＭＳ Ｐゴシック" charset="0"/>
              </a:rPr>
              <a:t>end</a:t>
            </a:r>
            <a:r>
              <a:rPr lang="en-US">
                <a:latin typeface="Tahoma" charset="0"/>
                <a:ea typeface="ＭＳ Ｐゴシック" charset="0"/>
              </a:rPr>
              <a:t>.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</a:rPr>
              <a:t>Local variables can be declared within a compound statements</a:t>
            </a:r>
          </a:p>
          <a:p>
            <a:r>
              <a:rPr lang="en-US" b="1">
                <a:latin typeface="Tahoma" charset="0"/>
                <a:ea typeface="ＭＳ Ｐゴシック" charset="0"/>
              </a:rPr>
              <a:t>While </a:t>
            </a:r>
            <a:r>
              <a:rPr lang="en-US">
                <a:latin typeface="Tahoma" charset="0"/>
                <a:ea typeface="ＭＳ Ｐゴシック" charset="0"/>
              </a:rPr>
              <a:t>and </a:t>
            </a:r>
            <a:r>
              <a:rPr lang="en-US" b="1">
                <a:latin typeface="Tahoma" charset="0"/>
                <a:ea typeface="ＭＳ Ｐゴシック" charset="0"/>
              </a:rPr>
              <a:t>repeat</a:t>
            </a:r>
            <a:r>
              <a:rPr lang="en-US">
                <a:latin typeface="Tahoma" charset="0"/>
                <a:ea typeface="ＭＳ Ｐゴシック" charset="0"/>
              </a:rPr>
              <a:t> statements:</a:t>
            </a:r>
          </a:p>
          <a:p>
            <a:pPr lvl="1"/>
            <a:r>
              <a:rPr lang="en-US" b="1">
                <a:latin typeface="Tahoma" charset="0"/>
                <a:ea typeface="ＭＳ Ｐゴシック" charset="0"/>
              </a:rPr>
              <a:t>  while </a:t>
            </a:r>
            <a:r>
              <a:rPr lang="en-US" i="1">
                <a:latin typeface="Tahoma" charset="0"/>
                <a:ea typeface="ＭＳ Ｐゴシック" charset="0"/>
              </a:rPr>
              <a:t>boolean expression </a:t>
            </a:r>
            <a:r>
              <a:rPr lang="en-US">
                <a:latin typeface="Tahoma" charset="0"/>
                <a:ea typeface="ＭＳ Ｐゴシック" charset="0"/>
              </a:rPr>
              <a:t> </a:t>
            </a:r>
            <a:r>
              <a:rPr lang="en-US" b="1">
                <a:latin typeface="Tahoma" charset="0"/>
                <a:ea typeface="ＭＳ Ｐゴシック" charset="0"/>
              </a:rPr>
              <a:t>do</a:t>
            </a:r>
          </a:p>
          <a:p>
            <a:pPr lvl="2">
              <a:lnSpc>
                <a:spcPct val="70000"/>
              </a:lnSpc>
              <a:buFont typeface="Webdings" charset="0"/>
              <a:buNone/>
            </a:pPr>
            <a:r>
              <a:rPr lang="en-US" b="1">
                <a:latin typeface="Tahoma" charset="0"/>
                <a:ea typeface="ＭＳ Ｐゴシック" charset="0"/>
              </a:rPr>
              <a:t>           </a:t>
            </a:r>
            <a:r>
              <a:rPr lang="en-US" i="1">
                <a:latin typeface="Tahoma" charset="0"/>
                <a:ea typeface="ＭＳ Ｐゴシック" charset="0"/>
              </a:rPr>
              <a:t>sequence of statements </a:t>
            </a:r>
            <a:r>
              <a:rPr lang="en-US">
                <a:latin typeface="Tahoma" charset="0"/>
                <a:ea typeface="ＭＳ Ｐゴシック" charset="0"/>
              </a:rPr>
              <a:t>;</a:t>
            </a:r>
          </a:p>
          <a:p>
            <a:pPr lvl="1">
              <a:lnSpc>
                <a:spcPct val="70000"/>
              </a:lnSpc>
              <a:buFont typeface="Monotype Sorts" charset="0"/>
              <a:buNone/>
            </a:pPr>
            <a:r>
              <a:rPr lang="en-US" b="1">
                <a:latin typeface="Tahoma" charset="0"/>
                <a:ea typeface="ＭＳ Ｐゴシック" charset="0"/>
              </a:rPr>
              <a:t>		end while</a:t>
            </a:r>
          </a:p>
          <a:p>
            <a:pPr lvl="1">
              <a:lnSpc>
                <a:spcPct val="70000"/>
              </a:lnSpc>
              <a:buFont typeface="Monotype Sorts" charset="0"/>
              <a:buNone/>
            </a:pPr>
            <a:endParaRPr lang="en-US" b="1">
              <a:latin typeface="Tahoma" charset="0"/>
              <a:ea typeface="ＭＳ Ｐゴシック" charset="0"/>
            </a:endParaRPr>
          </a:p>
          <a:p>
            <a:pPr lvl="1"/>
            <a:r>
              <a:rPr lang="en-US" b="1">
                <a:latin typeface="Tahoma" charset="0"/>
                <a:ea typeface="ＭＳ Ｐゴシック" charset="0"/>
              </a:rPr>
              <a:t> repeat</a:t>
            </a:r>
          </a:p>
          <a:p>
            <a:pPr lvl="2">
              <a:lnSpc>
                <a:spcPct val="70000"/>
              </a:lnSpc>
              <a:buFont typeface="Monotype Sorts" charset="0"/>
              <a:buNone/>
            </a:pPr>
            <a:r>
              <a:rPr lang="en-US" b="1">
                <a:latin typeface="Tahoma" charset="0"/>
                <a:ea typeface="ＭＳ Ｐゴシック" charset="0"/>
              </a:rPr>
              <a:t>         </a:t>
            </a:r>
            <a:r>
              <a:rPr lang="en-US" i="1">
                <a:latin typeface="Tahoma" charset="0"/>
                <a:ea typeface="ＭＳ Ｐゴシック" charset="0"/>
              </a:rPr>
              <a:t>sequence of statements </a:t>
            </a:r>
            <a:r>
              <a:rPr lang="en-US">
                <a:latin typeface="Tahoma" charset="0"/>
                <a:ea typeface="ＭＳ Ｐゴシック" charset="0"/>
              </a:rPr>
              <a:t>;</a:t>
            </a:r>
          </a:p>
          <a:p>
            <a:pPr lvl="1">
              <a:lnSpc>
                <a:spcPct val="70000"/>
              </a:lnSpc>
              <a:buFont typeface="Monotype Sorts" charset="0"/>
              <a:buNone/>
            </a:pPr>
            <a:r>
              <a:rPr lang="en-US" b="1">
                <a:latin typeface="Tahoma" charset="0"/>
                <a:ea typeface="ＭＳ Ｐゴシック" charset="0"/>
              </a:rPr>
              <a:t>		until </a:t>
            </a:r>
            <a:r>
              <a:rPr lang="en-US" i="1">
                <a:latin typeface="Tahoma" charset="0"/>
                <a:ea typeface="ＭＳ Ｐゴシック" charset="0"/>
              </a:rPr>
              <a:t>boolean expression </a:t>
            </a:r>
            <a:endParaRPr lang="en-US">
              <a:latin typeface="Tahoma" charset="0"/>
              <a:ea typeface="ＭＳ Ｐゴシック" charset="0"/>
            </a:endParaRPr>
          </a:p>
          <a:p>
            <a:pPr lvl="1">
              <a:lnSpc>
                <a:spcPct val="70000"/>
              </a:lnSpc>
              <a:buFont typeface="Monotype Sorts" charset="0"/>
              <a:buNone/>
            </a:pPr>
            <a:r>
              <a:rPr lang="en-US" b="1">
                <a:latin typeface="Tahoma" charset="0"/>
                <a:ea typeface="ＭＳ Ｐゴシック" charset="0"/>
              </a:rPr>
              <a:t>		end repeat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Language Constructs (Cont.)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>
                <a:latin typeface="Tahoma" charset="0"/>
                <a:ea typeface="ＭＳ Ｐゴシック" charset="0"/>
              </a:rPr>
              <a:t>For</a:t>
            </a:r>
            <a:r>
              <a:rPr lang="en-US">
                <a:latin typeface="Tahoma" charset="0"/>
                <a:ea typeface="ＭＳ Ｐゴシック" charset="0"/>
              </a:rPr>
              <a:t> loop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Tahoma" charset="0"/>
                <a:ea typeface="ＭＳ Ｐゴシック" charset="0"/>
              </a:rPr>
              <a:t>Permits iteration over all results of a query</a:t>
            </a:r>
          </a:p>
          <a:p>
            <a:r>
              <a:rPr lang="en-US">
                <a:latin typeface="Tahoma" charset="0"/>
                <a:ea typeface="ＭＳ Ｐゴシック" charset="0"/>
              </a:rPr>
              <a:t>Example:   Find the budget of all departments</a:t>
            </a:r>
            <a:br>
              <a:rPr lang="en-US">
                <a:latin typeface="Tahoma" charset="0"/>
                <a:ea typeface="ＭＳ Ｐゴシック" charset="0"/>
              </a:rPr>
            </a:br>
            <a:r>
              <a:rPr lang="en-US">
                <a:latin typeface="Tahoma" charset="0"/>
                <a:ea typeface="ＭＳ Ｐゴシック" charset="0"/>
              </a:rPr>
              <a:t/>
            </a:r>
            <a:br>
              <a:rPr lang="en-US">
                <a:latin typeface="Tahoma" charset="0"/>
                <a:ea typeface="ＭＳ Ｐゴシック" charset="0"/>
              </a:rPr>
            </a:br>
            <a:r>
              <a:rPr lang="en-US">
                <a:latin typeface="Tahoma" charset="0"/>
                <a:ea typeface="ＭＳ Ｐゴシック" charset="0"/>
              </a:rPr>
              <a:t>  </a:t>
            </a:r>
            <a:r>
              <a:rPr lang="en-US" b="1">
                <a:latin typeface="Helvetica" charset="0"/>
                <a:ea typeface="ＭＳ Ｐゴシック" charset="0"/>
              </a:rPr>
              <a:t>declare </a:t>
            </a:r>
            <a:r>
              <a:rPr lang="en-US" i="1">
                <a:latin typeface="Helvetica" charset="0"/>
                <a:ea typeface="ＭＳ Ｐゴシック" charset="0"/>
              </a:rPr>
              <a:t>n  </a:t>
            </a:r>
            <a:r>
              <a:rPr lang="en-US" b="1">
                <a:latin typeface="Helvetica" charset="0"/>
                <a:ea typeface="ＭＳ Ｐゴシック" charset="0"/>
              </a:rPr>
              <a:t>integer default </a:t>
            </a:r>
            <a:r>
              <a:rPr lang="en-US">
                <a:latin typeface="Helvetica" charset="0"/>
                <a:ea typeface="ＭＳ Ｐゴシック" charset="0"/>
              </a:rPr>
              <a:t>0;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   </a:t>
            </a:r>
            <a:r>
              <a:rPr lang="en-US" b="1">
                <a:latin typeface="Helvetica" charset="0"/>
                <a:ea typeface="ＭＳ Ｐゴシック" charset="0"/>
              </a:rPr>
              <a:t>for </a:t>
            </a:r>
            <a:r>
              <a:rPr lang="en-US" i="1">
                <a:latin typeface="Helvetica" charset="0"/>
                <a:ea typeface="ＭＳ Ｐゴシック" charset="0"/>
              </a:rPr>
              <a:t>r  </a:t>
            </a:r>
            <a:r>
              <a:rPr lang="en-US" b="1">
                <a:latin typeface="Helvetica" charset="0"/>
                <a:ea typeface="ＭＳ Ｐゴシック" charset="0"/>
              </a:rPr>
              <a:t>as</a:t>
            </a:r>
            <a:br>
              <a:rPr lang="en-US" b="1">
                <a:latin typeface="Helvetica" charset="0"/>
                <a:ea typeface="ＭＳ Ｐゴシック" charset="0"/>
              </a:rPr>
            </a:br>
            <a:r>
              <a:rPr lang="en-US" b="1">
                <a:latin typeface="Helvetica" charset="0"/>
                <a:ea typeface="ＭＳ Ｐゴシック" charset="0"/>
              </a:rPr>
              <a:t>         select </a:t>
            </a:r>
            <a:r>
              <a:rPr lang="en-US" i="1">
                <a:latin typeface="Helvetica" charset="0"/>
                <a:ea typeface="ＭＳ Ｐゴシック" charset="0"/>
              </a:rPr>
              <a:t>budget </a:t>
            </a:r>
            <a:r>
              <a:rPr lang="en-US" b="1">
                <a:latin typeface="Helvetica" charset="0"/>
                <a:ea typeface="ＭＳ Ｐゴシック" charset="0"/>
              </a:rPr>
              <a:t>from </a:t>
            </a:r>
            <a:r>
              <a:rPr lang="en-US" i="1">
                <a:latin typeface="Helvetica" charset="0"/>
                <a:ea typeface="ＭＳ Ｐゴシック" charset="0"/>
              </a:rPr>
              <a:t>department</a:t>
            </a:r>
            <a:r>
              <a:rPr lang="en-US">
                <a:latin typeface="Helvetica" charset="0"/>
                <a:ea typeface="ＭＳ Ｐゴシック" charset="0"/>
              </a:rPr>
              <a:t/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   </a:t>
            </a:r>
            <a:r>
              <a:rPr lang="en-US" b="1">
                <a:latin typeface="Helvetica" charset="0"/>
                <a:ea typeface="ＭＳ Ｐゴシック" charset="0"/>
              </a:rPr>
              <a:t>do</a:t>
            </a:r>
            <a:br>
              <a:rPr lang="en-US" b="1">
                <a:latin typeface="Helvetica" charset="0"/>
                <a:ea typeface="ＭＳ Ｐゴシック" charset="0"/>
              </a:rPr>
            </a:br>
            <a:r>
              <a:rPr lang="en-US" b="1">
                <a:latin typeface="Helvetica" charset="0"/>
                <a:ea typeface="ＭＳ Ｐゴシック" charset="0"/>
              </a:rPr>
              <a:t>	       set </a:t>
            </a:r>
            <a:r>
              <a:rPr lang="en-US" i="1">
                <a:latin typeface="Helvetica" charset="0"/>
                <a:ea typeface="ＭＳ Ｐゴシック" charset="0"/>
              </a:rPr>
              <a:t>n </a:t>
            </a:r>
            <a:r>
              <a:rPr lang="en-US">
                <a:latin typeface="Helvetica" charset="0"/>
                <a:ea typeface="ＭＳ Ｐゴシック" charset="0"/>
              </a:rPr>
              <a:t>= </a:t>
            </a:r>
            <a:r>
              <a:rPr lang="en-US" i="1">
                <a:latin typeface="Helvetica" charset="0"/>
                <a:ea typeface="ＭＳ Ｐゴシック" charset="0"/>
              </a:rPr>
              <a:t>n </a:t>
            </a:r>
            <a:r>
              <a:rPr lang="en-US">
                <a:latin typeface="Helvetica" charset="0"/>
                <a:ea typeface="ＭＳ Ｐゴシック" charset="0"/>
              </a:rPr>
              <a:t>+ r.</a:t>
            </a:r>
            <a:r>
              <a:rPr lang="en-US" i="1">
                <a:latin typeface="Helvetica" charset="0"/>
                <a:ea typeface="ＭＳ Ｐゴシック" charset="0"/>
              </a:rPr>
              <a:t>budget</a:t>
            </a:r>
            <a:br>
              <a:rPr lang="en-US" i="1">
                <a:latin typeface="Helvetica" charset="0"/>
                <a:ea typeface="ＭＳ Ｐゴシック" charset="0"/>
              </a:rPr>
            </a:br>
            <a:r>
              <a:rPr lang="en-US" i="1">
                <a:latin typeface="Helvetica" charset="0"/>
                <a:ea typeface="ＭＳ Ｐゴシック" charset="0"/>
              </a:rPr>
              <a:t>   </a:t>
            </a:r>
            <a:r>
              <a:rPr lang="en-US" b="1">
                <a:latin typeface="Helvetica" charset="0"/>
                <a:ea typeface="ＭＳ Ｐゴシック" charset="0"/>
              </a:rPr>
              <a:t>end for</a:t>
            </a:r>
            <a:endParaRPr lang="en-US">
              <a:latin typeface="Helvetica" charset="0"/>
              <a:ea typeface="ＭＳ Ｐゴシック" charset="0"/>
            </a:endParaRPr>
          </a:p>
          <a:p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Language Constructs (Cont.)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988300" cy="54356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</a:rPr>
              <a:t>Conditional statements  (</a:t>
            </a:r>
            <a:r>
              <a:rPr lang="en-US" b="1">
                <a:latin typeface="Helvetica" charset="0"/>
                <a:ea typeface="ＭＳ Ｐゴシック" charset="0"/>
              </a:rPr>
              <a:t>if-then-else</a:t>
            </a:r>
            <a:r>
              <a:rPr lang="en-US">
                <a:latin typeface="Helvetica" charset="0"/>
                <a:ea typeface="ＭＳ Ｐゴシック" charset="0"/>
              </a:rPr>
              <a:t>)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SQL:1999 also supports a </a:t>
            </a:r>
            <a:r>
              <a:rPr lang="en-US" b="1">
                <a:latin typeface="Helvetica" charset="0"/>
                <a:ea typeface="ＭＳ Ｐゴシック" charset="0"/>
              </a:rPr>
              <a:t>case</a:t>
            </a:r>
            <a:r>
              <a:rPr lang="en-US">
                <a:latin typeface="Helvetica" charset="0"/>
                <a:ea typeface="ＭＳ Ｐゴシック" charset="0"/>
              </a:rPr>
              <a:t> statement similar to C case statement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Example procedure: registers student after ensuring classroom capacity is not exceeded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Returns 0 on success and -1 if capacity is exceeded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See book (page 177) for details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Signaling of exception conditions, and declaring handlers for exceptions</a:t>
            </a:r>
          </a:p>
          <a:p>
            <a:pPr>
              <a:buFont typeface="Monotype Sorts" charset="0"/>
              <a:buNone/>
            </a:pPr>
            <a:r>
              <a:rPr lang="en-US" b="1">
                <a:latin typeface="Helvetica" charset="0"/>
                <a:ea typeface="ＭＳ Ｐゴシック" charset="0"/>
              </a:rPr>
              <a:t>		declare </a:t>
            </a:r>
            <a:r>
              <a:rPr lang="en-US" i="1">
                <a:latin typeface="Helvetica" charset="0"/>
                <a:ea typeface="ＭＳ Ｐゴシック" charset="0"/>
              </a:rPr>
              <a:t>out_of_classroom_seats  </a:t>
            </a:r>
            <a:r>
              <a:rPr lang="en-US" b="1">
                <a:latin typeface="Helvetica" charset="0"/>
                <a:ea typeface="ＭＳ Ｐゴシック" charset="0"/>
              </a:rPr>
              <a:t>condition</a:t>
            </a:r>
            <a:br>
              <a:rPr lang="en-US" b="1">
                <a:latin typeface="Helvetica" charset="0"/>
                <a:ea typeface="ＭＳ Ｐゴシック" charset="0"/>
              </a:rPr>
            </a:br>
            <a:r>
              <a:rPr lang="en-US" b="1">
                <a:latin typeface="Helvetica" charset="0"/>
                <a:ea typeface="ＭＳ Ｐゴシック" charset="0"/>
              </a:rPr>
              <a:t>	declare exit handler for </a:t>
            </a:r>
            <a:r>
              <a:rPr lang="en-US" i="1">
                <a:latin typeface="Helvetica" charset="0"/>
                <a:ea typeface="ＭＳ Ｐゴシック" charset="0"/>
              </a:rPr>
              <a:t>out_of_classroom_seats</a:t>
            </a:r>
            <a:br>
              <a:rPr lang="en-US" i="1">
                <a:latin typeface="Helvetica" charset="0"/>
                <a:ea typeface="ＭＳ Ｐゴシック" charset="0"/>
              </a:rPr>
            </a:br>
            <a:r>
              <a:rPr lang="en-US" i="1">
                <a:latin typeface="Helvetica" charset="0"/>
                <a:ea typeface="ＭＳ Ｐゴシック" charset="0"/>
              </a:rPr>
              <a:t>	</a:t>
            </a:r>
            <a:r>
              <a:rPr lang="en-US" b="1">
                <a:latin typeface="Helvetica" charset="0"/>
                <a:ea typeface="ＭＳ Ｐゴシック" charset="0"/>
              </a:rPr>
              <a:t>begin</a:t>
            </a:r>
            <a:br>
              <a:rPr lang="en-US" b="1">
                <a:latin typeface="Helvetica" charset="0"/>
                <a:ea typeface="ＭＳ Ｐゴシック" charset="0"/>
              </a:rPr>
            </a:br>
            <a:r>
              <a:rPr lang="en-US" b="1">
                <a:latin typeface="Helvetica" charset="0"/>
                <a:ea typeface="ＭＳ Ｐゴシック" charset="0"/>
              </a:rPr>
              <a:t>	</a:t>
            </a:r>
            <a:r>
              <a:rPr lang="en-US">
                <a:latin typeface="Helvetica" charset="0"/>
                <a:ea typeface="ＭＳ Ｐゴシック" charset="0"/>
              </a:rPr>
              <a:t>…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         ..  </a:t>
            </a:r>
            <a:r>
              <a:rPr lang="en-US" b="1">
                <a:latin typeface="Helvetica" charset="0"/>
                <a:ea typeface="ＭＳ Ｐゴシック" charset="0"/>
              </a:rPr>
              <a:t>signal</a:t>
            </a:r>
            <a:r>
              <a:rPr lang="en-US">
                <a:latin typeface="Helvetica" charset="0"/>
                <a:ea typeface="ＭＳ Ｐゴシック" charset="0"/>
              </a:rPr>
              <a:t> </a:t>
            </a:r>
            <a:r>
              <a:rPr lang="en-US" i="1">
                <a:latin typeface="Helvetica" charset="0"/>
                <a:ea typeface="ＭＳ Ｐゴシック" charset="0"/>
              </a:rPr>
              <a:t>out_of_classroom_seats</a:t>
            </a:r>
            <a:r>
              <a:rPr lang="en-US">
                <a:latin typeface="Helvetica" charset="0"/>
                <a:ea typeface="ＭＳ Ｐゴシック" charset="0"/>
              </a:rPr>
              <a:t/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	</a:t>
            </a:r>
            <a:r>
              <a:rPr lang="en-US" b="1">
                <a:latin typeface="Helvetica" charset="0"/>
                <a:ea typeface="ＭＳ Ｐゴシック" charset="0"/>
              </a:rPr>
              <a:t>end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The handler here is </a:t>
            </a:r>
            <a:r>
              <a:rPr lang="en-US" b="1">
                <a:latin typeface="Helvetica" charset="0"/>
                <a:ea typeface="ＭＳ Ｐゴシック" charset="0"/>
              </a:rPr>
              <a:t>exit </a:t>
            </a:r>
            <a:r>
              <a:rPr lang="en-US">
                <a:latin typeface="Helvetica" charset="0"/>
                <a:ea typeface="ＭＳ Ｐゴシック" charset="0"/>
              </a:rPr>
              <a:t>-- causes enclosing </a:t>
            </a:r>
            <a:r>
              <a:rPr lang="en-US" b="1">
                <a:latin typeface="Helvetica" charset="0"/>
                <a:ea typeface="ＭＳ Ｐゴシック" charset="0"/>
              </a:rPr>
              <a:t>begin..end</a:t>
            </a:r>
            <a:r>
              <a:rPr lang="en-US">
                <a:latin typeface="Helvetica" charset="0"/>
                <a:ea typeface="ＭＳ Ｐゴシック" charset="0"/>
              </a:rPr>
              <a:t> to be exited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Other actions possible on exception</a:t>
            </a:r>
          </a:p>
          <a:p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latin typeface="Helvetica" charset="0"/>
                <a:ea typeface="ＭＳ Ｐゴシック" charset="0"/>
              </a:rPr>
              <a:t>External Language Routines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8056563" cy="4729162"/>
          </a:xfrm>
        </p:spPr>
        <p:txBody>
          <a:bodyPr/>
          <a:lstStyle/>
          <a:p>
            <a:endParaRPr kumimoji="0" lang="en-US">
              <a:latin typeface="Helvetica" charset="0"/>
              <a:ea typeface="ＭＳ Ｐゴシック" charset="0"/>
            </a:endParaRPr>
          </a:p>
          <a:p>
            <a:r>
              <a:rPr kumimoji="0" lang="en-US">
                <a:latin typeface="Helvetica" charset="0"/>
                <a:ea typeface="ＭＳ Ｐゴシック" charset="0"/>
              </a:rPr>
              <a:t>SQL:1999 permits the use of functions and procedures written in other languages such as C or C++</a:t>
            </a:r>
            <a:r>
              <a:rPr lang="en-US">
                <a:latin typeface="Helvetica" charset="0"/>
                <a:ea typeface="ＭＳ Ｐゴシック" charset="0"/>
              </a:rPr>
              <a:t> 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Declaring external language procedures and functions</a:t>
            </a:r>
            <a:br>
              <a:rPr lang="en-US">
                <a:latin typeface="Helvetica" charset="0"/>
                <a:ea typeface="ＭＳ Ｐゴシック" charset="0"/>
              </a:rPr>
            </a:br>
            <a:endParaRPr lang="en-US">
              <a:latin typeface="Helvetica" charset="0"/>
              <a:ea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	</a:t>
            </a:r>
            <a:r>
              <a:rPr lang="en-US" b="1">
                <a:latin typeface="Helvetica" charset="0"/>
                <a:ea typeface="ＭＳ Ｐゴシック" charset="0"/>
              </a:rPr>
              <a:t>create procedure </a:t>
            </a:r>
            <a:r>
              <a:rPr lang="en-US">
                <a:latin typeface="Helvetica" charset="0"/>
                <a:ea typeface="ＭＳ Ｐゴシック" charset="0"/>
              </a:rPr>
              <a:t>dept_count_proc(</a:t>
            </a:r>
            <a:r>
              <a:rPr lang="en-US" b="1">
                <a:latin typeface="Helvetica" charset="0"/>
                <a:ea typeface="ＭＳ Ｐゴシック" charset="0"/>
              </a:rPr>
              <a:t>in</a:t>
            </a:r>
            <a:r>
              <a:rPr lang="en-US">
                <a:latin typeface="Helvetica" charset="0"/>
                <a:ea typeface="ＭＳ Ｐゴシック" charset="0"/>
              </a:rPr>
              <a:t> </a:t>
            </a:r>
            <a:r>
              <a:rPr lang="en-US" i="1">
                <a:latin typeface="Helvetica" charset="0"/>
                <a:ea typeface="ＭＳ Ｐゴシック" charset="0"/>
              </a:rPr>
              <a:t>dept_name </a:t>
            </a:r>
            <a:r>
              <a:rPr lang="en-US" b="1">
                <a:latin typeface="Helvetica" charset="0"/>
                <a:ea typeface="ＭＳ Ｐゴシック" charset="0"/>
              </a:rPr>
              <a:t>varchar</a:t>
            </a:r>
            <a:r>
              <a:rPr lang="en-US">
                <a:latin typeface="Helvetica" charset="0"/>
                <a:ea typeface="ＭＳ Ｐゴシック" charset="0"/>
              </a:rPr>
              <a:t>(20),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                                                          </a:t>
            </a:r>
            <a:r>
              <a:rPr lang="en-US" b="1">
                <a:latin typeface="Helvetica" charset="0"/>
                <a:ea typeface="ＭＳ Ｐゴシック" charset="0"/>
              </a:rPr>
              <a:t>out </a:t>
            </a:r>
            <a:r>
              <a:rPr lang="en-US">
                <a:latin typeface="Helvetica" charset="0"/>
                <a:ea typeface="ＭＳ Ｐゴシック" charset="0"/>
              </a:rPr>
              <a:t>count </a:t>
            </a:r>
            <a:r>
              <a:rPr lang="en-US" b="1">
                <a:latin typeface="Helvetica" charset="0"/>
                <a:ea typeface="ＭＳ Ｐゴシック" charset="0"/>
              </a:rPr>
              <a:t>integer</a:t>
            </a:r>
            <a:r>
              <a:rPr lang="en-US">
                <a:latin typeface="Helvetica" charset="0"/>
                <a:ea typeface="ＭＳ Ｐゴシック" charset="0"/>
              </a:rPr>
              <a:t>)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 b="1">
                <a:latin typeface="Helvetica" charset="0"/>
                <a:ea typeface="ＭＳ Ｐゴシック" charset="0"/>
              </a:rPr>
              <a:t>language </a:t>
            </a:r>
            <a:r>
              <a:rPr lang="en-US">
                <a:latin typeface="Helvetica" charset="0"/>
                <a:ea typeface="ＭＳ Ｐゴシック" charset="0"/>
              </a:rPr>
              <a:t>C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 b="1">
                <a:latin typeface="Helvetica" charset="0"/>
                <a:ea typeface="ＭＳ Ｐゴシック" charset="0"/>
              </a:rPr>
              <a:t>external name 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 /usr/avi/bin/dept_count_proc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/>
            </a:r>
            <a:br>
              <a:rPr lang="en-US" altLang="ja-JP">
                <a:latin typeface="Helvetica" charset="0"/>
                <a:ea typeface="ＭＳ Ｐゴシック" charset="0"/>
              </a:rPr>
            </a:br>
            <a:r>
              <a:rPr lang="en-US" altLang="ja-JP">
                <a:latin typeface="Helvetica" charset="0"/>
                <a:ea typeface="ＭＳ Ｐゴシック" charset="0"/>
              </a:rPr>
              <a:t/>
            </a:r>
            <a:br>
              <a:rPr lang="en-US" altLang="ja-JP">
                <a:latin typeface="Helvetica" charset="0"/>
                <a:ea typeface="ＭＳ Ｐゴシック" charset="0"/>
              </a:rPr>
            </a:br>
            <a:r>
              <a:rPr lang="en-US" altLang="ja-JP" b="1">
                <a:latin typeface="Helvetica" charset="0"/>
                <a:ea typeface="ＭＳ Ｐゴシック" charset="0"/>
              </a:rPr>
              <a:t>create function </a:t>
            </a:r>
            <a:r>
              <a:rPr lang="en-US" altLang="ja-JP">
                <a:latin typeface="Helvetica" charset="0"/>
                <a:ea typeface="ＭＳ Ｐゴシック" charset="0"/>
              </a:rPr>
              <a:t>dept_count(</a:t>
            </a:r>
            <a:r>
              <a:rPr lang="en-US" altLang="ja-JP" i="1">
                <a:latin typeface="Helvetica" charset="0"/>
                <a:ea typeface="ＭＳ Ｐゴシック" charset="0"/>
              </a:rPr>
              <a:t>dept_name </a:t>
            </a:r>
            <a:r>
              <a:rPr lang="en-US" altLang="ja-JP" b="1">
                <a:latin typeface="Helvetica" charset="0"/>
                <a:ea typeface="ＭＳ Ｐゴシック" charset="0"/>
              </a:rPr>
              <a:t>varchar</a:t>
            </a:r>
            <a:r>
              <a:rPr lang="en-US" altLang="ja-JP">
                <a:latin typeface="Helvetica" charset="0"/>
                <a:ea typeface="ＭＳ Ｐゴシック" charset="0"/>
              </a:rPr>
              <a:t>(20))</a:t>
            </a:r>
            <a:br>
              <a:rPr lang="en-US" altLang="ja-JP">
                <a:latin typeface="Helvetica" charset="0"/>
                <a:ea typeface="ＭＳ Ｐゴシック" charset="0"/>
              </a:rPr>
            </a:br>
            <a:r>
              <a:rPr lang="en-US" altLang="ja-JP" b="1">
                <a:latin typeface="Helvetica" charset="0"/>
                <a:ea typeface="ＭＳ Ｐゴシック" charset="0"/>
              </a:rPr>
              <a:t>returns </a:t>
            </a:r>
            <a:r>
              <a:rPr lang="en-US" altLang="ja-JP">
                <a:latin typeface="Helvetica" charset="0"/>
                <a:ea typeface="ＭＳ Ｐゴシック" charset="0"/>
              </a:rPr>
              <a:t>integer</a:t>
            </a:r>
            <a:br>
              <a:rPr lang="en-US" altLang="ja-JP">
                <a:latin typeface="Helvetica" charset="0"/>
                <a:ea typeface="ＭＳ Ｐゴシック" charset="0"/>
              </a:rPr>
            </a:br>
            <a:r>
              <a:rPr lang="en-US" altLang="ja-JP" b="1">
                <a:latin typeface="Helvetica" charset="0"/>
                <a:ea typeface="ＭＳ Ｐゴシック" charset="0"/>
              </a:rPr>
              <a:t>language </a:t>
            </a:r>
            <a:r>
              <a:rPr lang="en-US" altLang="ja-JP">
                <a:latin typeface="Helvetica" charset="0"/>
                <a:ea typeface="ＭＳ Ｐゴシック" charset="0"/>
              </a:rPr>
              <a:t>C</a:t>
            </a:r>
            <a:br>
              <a:rPr lang="en-US" altLang="ja-JP">
                <a:latin typeface="Helvetica" charset="0"/>
                <a:ea typeface="ＭＳ Ｐゴシック" charset="0"/>
              </a:rPr>
            </a:br>
            <a:r>
              <a:rPr lang="en-US" altLang="ja-JP" b="1">
                <a:latin typeface="Helvetica" charset="0"/>
                <a:ea typeface="ＭＳ Ｐゴシック" charset="0"/>
              </a:rPr>
              <a:t>external name </a:t>
            </a:r>
            <a:r>
              <a:rPr lang="ja-JP" altLang="en-US">
                <a:latin typeface="Helvetica" charset="0"/>
                <a:ea typeface="ＭＳ Ｐゴシック" charset="0"/>
              </a:rPr>
              <a:t>‘</a:t>
            </a:r>
            <a:r>
              <a:rPr lang="en-US" altLang="ja-JP">
                <a:latin typeface="Helvetica" charset="0"/>
                <a:ea typeface="ＭＳ Ｐゴシック" charset="0"/>
              </a:rPr>
              <a:t>/usr/avi/bin/dept_count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endParaRPr lang="en-US" altLang="ja-JP">
              <a:latin typeface="Helvetica" charset="0"/>
              <a:ea typeface="ＭＳ Ｐゴシック" charset="0"/>
            </a:endParaRPr>
          </a:p>
          <a:p>
            <a:pPr>
              <a:buFont typeface="Monotype Sorts" charset="0"/>
              <a:buNone/>
            </a:pPr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latin typeface="Helvetica" charset="0"/>
                <a:ea typeface="ＭＳ Ｐゴシック" charset="0"/>
              </a:rPr>
              <a:t>External Language Routines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8302625" cy="4729162"/>
          </a:xfrm>
        </p:spPr>
        <p:txBody>
          <a:bodyPr/>
          <a:lstStyle/>
          <a:p>
            <a:r>
              <a:rPr kumimoji="0" lang="en-US">
                <a:latin typeface="Helvetica" charset="0"/>
                <a:ea typeface="ＭＳ Ｐゴシック" charset="0"/>
              </a:rPr>
              <a:t>SQL:1999  allows the definition of procedures in an imperative programming language, (Java, C#, C or C++) which can be invoked from SQL queries.</a:t>
            </a:r>
          </a:p>
          <a:p>
            <a:r>
              <a:rPr kumimoji="0" lang="en-US">
                <a:latin typeface="Helvetica" charset="0"/>
                <a:ea typeface="ＭＳ Ｐゴシック" charset="0"/>
              </a:rPr>
              <a:t>Functions defined in this fashion can be more efficient than functions defined in SQL, and computations that cannot be carried out in SQL can be executed by these functions.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Declaring external language procedures and functions</a:t>
            </a:r>
            <a:br>
              <a:rPr lang="en-US">
                <a:latin typeface="Helvetica" charset="0"/>
                <a:ea typeface="ＭＳ Ｐゴシック" charset="0"/>
              </a:rPr>
            </a:br>
            <a:endParaRPr lang="en-US">
              <a:latin typeface="Helvetica" charset="0"/>
              <a:ea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	     </a:t>
            </a:r>
            <a:r>
              <a:rPr lang="en-US" b="1">
                <a:latin typeface="Helvetica" charset="0"/>
                <a:ea typeface="ＭＳ Ｐゴシック" charset="0"/>
              </a:rPr>
              <a:t>create procedure </a:t>
            </a:r>
            <a:r>
              <a:rPr lang="en-US">
                <a:latin typeface="Helvetica" charset="0"/>
                <a:ea typeface="ＭＳ Ｐゴシック" charset="0"/>
              </a:rPr>
              <a:t>dept_count_proc(</a:t>
            </a:r>
            <a:r>
              <a:rPr lang="en-US" b="1">
                <a:latin typeface="Helvetica" charset="0"/>
                <a:ea typeface="ＭＳ Ｐゴシック" charset="0"/>
              </a:rPr>
              <a:t>in</a:t>
            </a:r>
            <a:r>
              <a:rPr lang="en-US">
                <a:latin typeface="Helvetica" charset="0"/>
                <a:ea typeface="ＭＳ Ｐゴシック" charset="0"/>
              </a:rPr>
              <a:t> </a:t>
            </a:r>
            <a:r>
              <a:rPr lang="en-US" i="1">
                <a:latin typeface="Helvetica" charset="0"/>
                <a:ea typeface="ＭＳ Ｐゴシック" charset="0"/>
              </a:rPr>
              <a:t>dept_name </a:t>
            </a:r>
            <a:r>
              <a:rPr lang="en-US" b="1">
                <a:latin typeface="Helvetica" charset="0"/>
                <a:ea typeface="ＭＳ Ｐゴシック" charset="0"/>
              </a:rPr>
              <a:t>varchar</a:t>
            </a:r>
            <a:r>
              <a:rPr lang="en-US">
                <a:latin typeface="Helvetica" charset="0"/>
                <a:ea typeface="ＭＳ Ｐゴシック" charset="0"/>
              </a:rPr>
              <a:t>(20),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                                                               </a:t>
            </a:r>
            <a:r>
              <a:rPr lang="en-US" b="1">
                <a:latin typeface="Helvetica" charset="0"/>
                <a:ea typeface="ＭＳ Ｐゴシック" charset="0"/>
              </a:rPr>
              <a:t>out </a:t>
            </a:r>
            <a:r>
              <a:rPr lang="en-US">
                <a:latin typeface="Helvetica" charset="0"/>
                <a:ea typeface="ＭＳ Ｐゴシック" charset="0"/>
              </a:rPr>
              <a:t>count </a:t>
            </a:r>
            <a:r>
              <a:rPr lang="en-US" b="1">
                <a:latin typeface="Helvetica" charset="0"/>
                <a:ea typeface="ＭＳ Ｐゴシック" charset="0"/>
              </a:rPr>
              <a:t>integer</a:t>
            </a:r>
            <a:r>
              <a:rPr lang="en-US">
                <a:latin typeface="Helvetica" charset="0"/>
                <a:ea typeface="ＭＳ Ｐゴシック" charset="0"/>
              </a:rPr>
              <a:t>)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     </a:t>
            </a:r>
            <a:r>
              <a:rPr lang="en-US" b="1">
                <a:latin typeface="Helvetica" charset="0"/>
                <a:ea typeface="ＭＳ Ｐゴシック" charset="0"/>
              </a:rPr>
              <a:t>language </a:t>
            </a:r>
            <a:r>
              <a:rPr lang="en-US">
                <a:latin typeface="Helvetica" charset="0"/>
                <a:ea typeface="ＭＳ Ｐゴシック" charset="0"/>
              </a:rPr>
              <a:t>C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     </a:t>
            </a:r>
            <a:r>
              <a:rPr lang="en-US" b="1">
                <a:latin typeface="Helvetica" charset="0"/>
                <a:ea typeface="ＭＳ Ｐゴシック" charset="0"/>
              </a:rPr>
              <a:t>external name 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 /usr/avi/bin/dept_count_proc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/>
            </a:r>
            <a:br>
              <a:rPr lang="en-US" altLang="ja-JP">
                <a:latin typeface="Helvetica" charset="0"/>
                <a:ea typeface="ＭＳ Ｐゴシック" charset="0"/>
              </a:rPr>
            </a:br>
            <a:r>
              <a:rPr lang="en-US" altLang="ja-JP">
                <a:latin typeface="Helvetica" charset="0"/>
                <a:ea typeface="ＭＳ Ｐゴシック" charset="0"/>
              </a:rPr>
              <a:t/>
            </a:r>
            <a:br>
              <a:rPr lang="en-US" altLang="ja-JP">
                <a:latin typeface="Helvetica" charset="0"/>
                <a:ea typeface="ＭＳ Ｐゴシック" charset="0"/>
              </a:rPr>
            </a:br>
            <a:r>
              <a:rPr lang="en-US" altLang="ja-JP">
                <a:latin typeface="Helvetica" charset="0"/>
                <a:ea typeface="ＭＳ Ｐゴシック" charset="0"/>
              </a:rPr>
              <a:t>     </a:t>
            </a:r>
            <a:r>
              <a:rPr lang="en-US" altLang="ja-JP" b="1">
                <a:latin typeface="Helvetica" charset="0"/>
                <a:ea typeface="ＭＳ Ｐゴシック" charset="0"/>
              </a:rPr>
              <a:t>create function </a:t>
            </a:r>
            <a:r>
              <a:rPr lang="en-US" altLang="ja-JP">
                <a:latin typeface="Helvetica" charset="0"/>
                <a:ea typeface="ＭＳ Ｐゴシック" charset="0"/>
              </a:rPr>
              <a:t>dept_count(</a:t>
            </a:r>
            <a:r>
              <a:rPr lang="en-US" altLang="ja-JP" i="1">
                <a:latin typeface="Helvetica" charset="0"/>
                <a:ea typeface="ＭＳ Ｐゴシック" charset="0"/>
              </a:rPr>
              <a:t>dept_name </a:t>
            </a:r>
            <a:r>
              <a:rPr lang="en-US" altLang="ja-JP" b="1">
                <a:latin typeface="Helvetica" charset="0"/>
                <a:ea typeface="ＭＳ Ｐゴシック" charset="0"/>
              </a:rPr>
              <a:t>varchar</a:t>
            </a:r>
            <a:r>
              <a:rPr lang="en-US" altLang="ja-JP">
                <a:latin typeface="Helvetica" charset="0"/>
                <a:ea typeface="ＭＳ Ｐゴシック" charset="0"/>
              </a:rPr>
              <a:t>(20))</a:t>
            </a:r>
            <a:br>
              <a:rPr lang="en-US" altLang="ja-JP">
                <a:latin typeface="Helvetica" charset="0"/>
                <a:ea typeface="ＭＳ Ｐゴシック" charset="0"/>
              </a:rPr>
            </a:br>
            <a:r>
              <a:rPr lang="en-US" altLang="ja-JP">
                <a:latin typeface="Helvetica" charset="0"/>
                <a:ea typeface="ＭＳ Ｐゴシック" charset="0"/>
              </a:rPr>
              <a:t>     </a:t>
            </a:r>
            <a:r>
              <a:rPr lang="en-US" altLang="ja-JP" b="1">
                <a:latin typeface="Helvetica" charset="0"/>
                <a:ea typeface="ＭＳ Ｐゴシック" charset="0"/>
              </a:rPr>
              <a:t>returns </a:t>
            </a:r>
            <a:r>
              <a:rPr lang="en-US" altLang="ja-JP">
                <a:latin typeface="Helvetica" charset="0"/>
                <a:ea typeface="ＭＳ Ｐゴシック" charset="0"/>
              </a:rPr>
              <a:t>integer</a:t>
            </a:r>
            <a:br>
              <a:rPr lang="en-US" altLang="ja-JP">
                <a:latin typeface="Helvetica" charset="0"/>
                <a:ea typeface="ＭＳ Ｐゴシック" charset="0"/>
              </a:rPr>
            </a:br>
            <a:r>
              <a:rPr lang="en-US" altLang="ja-JP">
                <a:latin typeface="Helvetica" charset="0"/>
                <a:ea typeface="ＭＳ Ｐゴシック" charset="0"/>
              </a:rPr>
              <a:t>     </a:t>
            </a:r>
            <a:r>
              <a:rPr lang="en-US" altLang="ja-JP" b="1">
                <a:latin typeface="Helvetica" charset="0"/>
                <a:ea typeface="ＭＳ Ｐゴシック" charset="0"/>
              </a:rPr>
              <a:t>language </a:t>
            </a:r>
            <a:r>
              <a:rPr lang="en-US" altLang="ja-JP">
                <a:latin typeface="Helvetica" charset="0"/>
                <a:ea typeface="ＭＳ Ｐゴシック" charset="0"/>
              </a:rPr>
              <a:t>C</a:t>
            </a:r>
            <a:br>
              <a:rPr lang="en-US" altLang="ja-JP">
                <a:latin typeface="Helvetica" charset="0"/>
                <a:ea typeface="ＭＳ Ｐゴシック" charset="0"/>
              </a:rPr>
            </a:br>
            <a:r>
              <a:rPr lang="en-US" altLang="ja-JP">
                <a:latin typeface="Helvetica" charset="0"/>
                <a:ea typeface="ＭＳ Ｐゴシック" charset="0"/>
              </a:rPr>
              <a:t>     </a:t>
            </a:r>
            <a:r>
              <a:rPr lang="en-US" altLang="ja-JP" b="1">
                <a:latin typeface="Helvetica" charset="0"/>
                <a:ea typeface="ＭＳ Ｐゴシック" charset="0"/>
              </a:rPr>
              <a:t>external name </a:t>
            </a:r>
            <a:r>
              <a:rPr lang="ja-JP" altLang="en-US">
                <a:latin typeface="Helvetica" charset="0"/>
                <a:ea typeface="ＭＳ Ｐゴシック" charset="0"/>
              </a:rPr>
              <a:t>‘</a:t>
            </a:r>
            <a:r>
              <a:rPr lang="en-US" altLang="ja-JP">
                <a:latin typeface="Helvetica" charset="0"/>
                <a:ea typeface="ＭＳ Ｐゴシック" charset="0"/>
              </a:rPr>
              <a:t>/usr/avi/bin/dept_count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endParaRPr lang="en-US" altLang="ja-JP">
              <a:latin typeface="Helvetica" charset="0"/>
              <a:ea typeface="ＭＳ Ｐゴシック" charset="0"/>
            </a:endParaRPr>
          </a:p>
          <a:p>
            <a:pPr>
              <a:buFont typeface="Monotype Sorts" charset="0"/>
              <a:buNone/>
            </a:pPr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External Language Routines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937500" cy="5486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</a:rPr>
              <a:t>Benefits of external language functions/procedures:  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more efficient for many operations, and more expressive power.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Drawbacks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Code to implement function may need to be loaded into database system and executed in the database system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s address space.</a:t>
            </a:r>
          </a:p>
          <a:p>
            <a:pPr lvl="2"/>
            <a:r>
              <a:rPr lang="en-US">
                <a:latin typeface="Helvetica" charset="0"/>
                <a:ea typeface="ＭＳ Ｐゴシック" charset="0"/>
              </a:rPr>
              <a:t>risk of accidental corruption of database structures</a:t>
            </a:r>
          </a:p>
          <a:p>
            <a:pPr lvl="2"/>
            <a:r>
              <a:rPr lang="en-US">
                <a:latin typeface="Helvetica" charset="0"/>
                <a:ea typeface="ＭＳ Ｐゴシック" charset="0"/>
              </a:rPr>
              <a:t>security risk, allowing users access to unauthorized data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There are alternatives, which give good security at the cost of potentially worse performance.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Direct execution in the database system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s space is used when efficiency is more important than security.</a:t>
            </a:r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latin typeface="Helvetica" charset="0"/>
                <a:ea typeface="ＭＳ Ｐゴシック" charset="0"/>
              </a:rPr>
              <a:t>Security with External Language Routines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</a:rPr>
              <a:t>To deal with security problems, we can do on of the following: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Use </a:t>
            </a:r>
            <a:r>
              <a:rPr lang="en-US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sandbox</a:t>
            </a:r>
            <a:r>
              <a:rPr lang="en-US">
                <a:latin typeface="Helvetica" charset="0"/>
                <a:ea typeface="ＭＳ Ｐゴシック" charset="0"/>
              </a:rPr>
              <a:t> techniques</a:t>
            </a:r>
          </a:p>
          <a:p>
            <a:pPr lvl="2"/>
            <a:r>
              <a:rPr lang="en-US">
                <a:latin typeface="Helvetica" charset="0"/>
                <a:ea typeface="ＭＳ Ｐゴシック" charset="0"/>
              </a:rPr>
              <a:t>That is, use a safe language like Java, which cannot be used to  access/damage other parts of the database code.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Run external language functions/procedures in a separate process, with no access to the database process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 memory.</a:t>
            </a:r>
          </a:p>
          <a:p>
            <a:pPr lvl="2"/>
            <a:r>
              <a:rPr lang="en-US">
                <a:latin typeface="Helvetica" charset="0"/>
                <a:ea typeface="ＭＳ Ｐゴシック" charset="0"/>
              </a:rPr>
              <a:t>Parameters and results communicated via inter-process communication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Both have performance overheads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Many database systems support both above approaches as well as direct executing in database system address space.</a:t>
            </a:r>
          </a:p>
          <a:p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63525"/>
            <a:ext cx="8124825" cy="876300"/>
          </a:xfrm>
        </p:spPr>
        <p:txBody>
          <a:bodyPr/>
          <a:lstStyle/>
          <a:p>
            <a:pPr>
              <a:defRPr/>
            </a:pPr>
            <a:r>
              <a:rPr lang="en-US" sz="2400">
                <a:latin typeface="Helvetica" charset="0"/>
                <a:ea typeface="ＭＳ Ｐゴシック" charset="0"/>
              </a:rPr>
              <a:t>Accessing SQL From a Programming Language </a:t>
            </a:r>
            <a:r>
              <a:rPr lang="en-US">
                <a:latin typeface="Helvetica" charset="0"/>
                <a:ea typeface="ＭＳ Ｐゴシック" charset="0"/>
              </a:rPr>
              <a:t/>
            </a:r>
            <a:br>
              <a:rPr lang="en-US">
                <a:latin typeface="Helvetica" charset="0"/>
                <a:ea typeface="ＭＳ Ｐゴシック" charset="0"/>
              </a:rPr>
            </a:br>
            <a:endParaRPr lang="en-US">
              <a:latin typeface="Helvetica" charset="0"/>
              <a:ea typeface="ＭＳ Ｐゴシック" charset="0"/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427912" cy="4903787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</a:rPr>
              <a:t>API (application-program interface) for a program to interact with a database server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Application makes calls to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Connect with the database server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Send SQL commands to the database server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Fetch tuples of result one-by-one into program variables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Various tools: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ODBC (Open Database Connectivity) works with C, C++, C#, and Visual Basic.  Other API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s such as ADO.NET sit on top of ODBC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JDBC (Java Database Connectivity) works with Java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Embedded SQL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>
                <a:effectLst/>
                <a:latin typeface="Helvetica" charset="0"/>
                <a:ea typeface="ＭＳ Ｐゴシック" charset="0"/>
              </a:rPr>
              <a:t>Triggers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Triggers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55700"/>
            <a:ext cx="7010400" cy="4833938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</a:rPr>
              <a:t>A </a:t>
            </a:r>
            <a:r>
              <a:rPr lang="en-US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trigger</a:t>
            </a:r>
            <a:r>
              <a:rPr lang="en-US">
                <a:latin typeface="Helvetica" charset="0"/>
                <a:ea typeface="ＭＳ Ｐゴシック" charset="0"/>
              </a:rPr>
              <a:t> is a statement that is executed automatically by the system as a side effect of a modification to the database.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To design a trigger mechanism, we must: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Specify the conditions under which the trigger is to be executed.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Specify the actions to be taken when the trigger executes.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Triggers introduced to SQL standard in SQL:1999, but supported even earlier using non-standard syntax by most databases.		</a:t>
            </a:r>
          </a:p>
          <a:p>
            <a:pPr lvl="1"/>
            <a:r>
              <a:rPr lang="en-US">
                <a:solidFill>
                  <a:srgbClr val="993300"/>
                </a:solidFill>
                <a:latin typeface="Helvetica" charset="0"/>
                <a:ea typeface="ＭＳ Ｐゴシック" charset="0"/>
              </a:rPr>
              <a:t>Syntax illustrated here may not work exactly on your database system; check the system manuals</a:t>
            </a:r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Triggering Events and Actions in SQL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0125" y="1120775"/>
            <a:ext cx="7216775" cy="4670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Triggering event can be </a:t>
            </a:r>
            <a:r>
              <a:rPr lang="en-US" b="1">
                <a:latin typeface="Helvetica" charset="0"/>
                <a:ea typeface="ＭＳ Ｐゴシック" charset="0"/>
              </a:rPr>
              <a:t>insert</a:t>
            </a:r>
            <a:r>
              <a:rPr lang="en-US">
                <a:latin typeface="Helvetica" charset="0"/>
                <a:ea typeface="ＭＳ Ｐゴシック" charset="0"/>
              </a:rPr>
              <a:t>, </a:t>
            </a:r>
            <a:r>
              <a:rPr lang="en-US" b="1">
                <a:latin typeface="Helvetica" charset="0"/>
                <a:ea typeface="ＭＳ Ｐゴシック" charset="0"/>
              </a:rPr>
              <a:t>delete</a:t>
            </a:r>
            <a:r>
              <a:rPr lang="en-US">
                <a:latin typeface="Helvetica" charset="0"/>
                <a:ea typeface="ＭＳ Ｐゴシック" charset="0"/>
              </a:rPr>
              <a:t> or </a:t>
            </a:r>
            <a:r>
              <a:rPr lang="en-US" b="1">
                <a:latin typeface="Helvetica" charset="0"/>
                <a:ea typeface="ＭＳ Ｐゴシック" charset="0"/>
              </a:rPr>
              <a:t>update</a:t>
            </a: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Triggers on update can be restricted to specific attributes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For example, </a:t>
            </a:r>
            <a:r>
              <a:rPr lang="en-US" b="1">
                <a:latin typeface="Helvetica" charset="0"/>
                <a:ea typeface="ＭＳ Ｐゴシック" charset="0"/>
              </a:rPr>
              <a:t> after update of </a:t>
            </a:r>
            <a:r>
              <a:rPr lang="en-US" i="1">
                <a:latin typeface="Helvetica" charset="0"/>
                <a:ea typeface="ＭＳ Ｐゴシック" charset="0"/>
              </a:rPr>
              <a:t>takes </a:t>
            </a:r>
            <a:r>
              <a:rPr lang="en-US" b="1">
                <a:latin typeface="Helvetica" charset="0"/>
                <a:ea typeface="ＭＳ Ｐゴシック" charset="0"/>
              </a:rPr>
              <a:t>on</a:t>
            </a:r>
            <a:r>
              <a:rPr lang="en-US" i="1">
                <a:latin typeface="Helvetica" charset="0"/>
                <a:ea typeface="ＭＳ Ｐゴシック" charset="0"/>
              </a:rPr>
              <a:t> grade</a:t>
            </a: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Values of attributes before and after an update can be referenced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Helvetica" charset="0"/>
                <a:ea typeface="ＭＳ Ｐゴシック" charset="0"/>
              </a:rPr>
              <a:t>referencing old row as</a:t>
            </a:r>
            <a:r>
              <a:rPr lang="en-US">
                <a:latin typeface="Helvetica" charset="0"/>
                <a:ea typeface="ＭＳ Ｐゴシック" charset="0"/>
              </a:rPr>
              <a:t>   </a:t>
            </a:r>
            <a:r>
              <a:rPr lang="en-US" b="1">
                <a:latin typeface="Helvetica" charset="0"/>
                <a:ea typeface="ＭＳ Ｐゴシック" charset="0"/>
              </a:rPr>
              <a:t>: </a:t>
            </a:r>
            <a:r>
              <a:rPr lang="en-US">
                <a:latin typeface="Helvetica" charset="0"/>
                <a:ea typeface="ＭＳ Ｐゴシック" charset="0"/>
              </a:rPr>
              <a:t> for deletes and updates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Helvetica" charset="0"/>
                <a:ea typeface="ＭＳ Ｐゴシック" charset="0"/>
              </a:rPr>
              <a:t>referencing new row as  : </a:t>
            </a:r>
            <a:r>
              <a:rPr lang="en-US">
                <a:latin typeface="Helvetica" charset="0"/>
                <a:ea typeface="ＭＳ Ｐゴシック" charset="0"/>
              </a:rPr>
              <a:t>for inserts and updates</a:t>
            </a:r>
            <a:endParaRPr lang="en-US" b="1">
              <a:latin typeface="Helvetic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Triggers can be activated before an event, which can serve as extra constraints.  For example,  convert blank grades to null.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>
              <a:latin typeface="Helvetica" charset="0"/>
              <a:ea typeface="ＭＳ Ｐゴシック" charset="0"/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b="1">
                <a:latin typeface="Helvetica" charset="0"/>
                <a:ea typeface="ＭＳ Ｐゴシック" charset="0"/>
              </a:rPr>
              <a:t>		create trigger </a:t>
            </a:r>
            <a:r>
              <a:rPr lang="en-US" i="1">
                <a:latin typeface="Helvetica" charset="0"/>
                <a:ea typeface="ＭＳ Ｐゴシック" charset="0"/>
              </a:rPr>
              <a:t>setnull_trigger </a:t>
            </a:r>
            <a:r>
              <a:rPr lang="en-US" b="1">
                <a:latin typeface="Helvetica" charset="0"/>
                <a:ea typeface="ＭＳ Ｐゴシック" charset="0"/>
              </a:rPr>
              <a:t>before update of </a:t>
            </a:r>
            <a:r>
              <a:rPr lang="en-US" i="1">
                <a:latin typeface="Helvetica" charset="0"/>
                <a:ea typeface="ＭＳ Ｐゴシック" charset="0"/>
              </a:rPr>
              <a:t>takes</a:t>
            </a:r>
            <a:br>
              <a:rPr lang="en-US" i="1">
                <a:latin typeface="Helvetica" charset="0"/>
                <a:ea typeface="ＭＳ Ｐゴシック" charset="0"/>
              </a:rPr>
            </a:br>
            <a:r>
              <a:rPr lang="en-US" b="1">
                <a:latin typeface="Helvetica" charset="0"/>
                <a:ea typeface="ＭＳ Ｐゴシック" charset="0"/>
              </a:rPr>
              <a:t>	referencing new row as </a:t>
            </a:r>
            <a:r>
              <a:rPr lang="en-US" i="1">
                <a:latin typeface="Helvetica" charset="0"/>
                <a:ea typeface="ＭＳ Ｐゴシック" charset="0"/>
              </a:rPr>
              <a:t>nrow</a:t>
            </a:r>
            <a:br>
              <a:rPr lang="en-US" i="1">
                <a:latin typeface="Helvetica" charset="0"/>
                <a:ea typeface="ＭＳ Ｐゴシック" charset="0"/>
              </a:rPr>
            </a:br>
            <a:r>
              <a:rPr lang="en-US" b="1">
                <a:latin typeface="Helvetica" charset="0"/>
                <a:ea typeface="ＭＳ Ｐゴシック" charset="0"/>
              </a:rPr>
              <a:t>	for each row</a:t>
            </a:r>
            <a:br>
              <a:rPr lang="en-US" b="1">
                <a:latin typeface="Helvetica" charset="0"/>
                <a:ea typeface="ＭＳ Ｐゴシック" charset="0"/>
              </a:rPr>
            </a:br>
            <a:r>
              <a:rPr lang="en-US" b="1">
                <a:latin typeface="Helvetica" charset="0"/>
                <a:ea typeface="ＭＳ Ｐゴシック" charset="0"/>
              </a:rPr>
              <a:t>	when (</a:t>
            </a:r>
            <a:r>
              <a:rPr lang="en-US" i="1">
                <a:latin typeface="Helvetica" charset="0"/>
                <a:ea typeface="ＭＳ Ｐゴシック" charset="0"/>
              </a:rPr>
              <a:t>nrow.grade</a:t>
            </a:r>
            <a:r>
              <a:rPr lang="en-US">
                <a:latin typeface="Helvetica" charset="0"/>
                <a:ea typeface="ＭＳ Ｐゴシック" charset="0"/>
              </a:rPr>
              <a:t> = </a:t>
            </a:r>
            <a:r>
              <a:rPr lang="ja-JP" altLang="en-US">
                <a:latin typeface="Helvetica" charset="0"/>
                <a:ea typeface="ＭＳ Ｐゴシック" charset="0"/>
              </a:rPr>
              <a:t>‘</a:t>
            </a:r>
            <a:r>
              <a:rPr lang="en-US" altLang="ja-JP">
                <a:latin typeface="Helvetica" charset="0"/>
                <a:ea typeface="ＭＳ Ｐゴシック" charset="0"/>
              </a:rPr>
              <a:t> </a:t>
            </a:r>
            <a:r>
              <a:rPr lang="ja-JP" altLang="en-US">
                <a:latin typeface="Helvetica" charset="0"/>
                <a:ea typeface="ＭＳ Ｐゴシック" charset="0"/>
              </a:rPr>
              <a:t>‘</a:t>
            </a:r>
            <a:r>
              <a:rPr lang="en-US" altLang="ja-JP">
                <a:latin typeface="Helvetica" charset="0"/>
                <a:ea typeface="ＭＳ Ｐゴシック" charset="0"/>
              </a:rPr>
              <a:t>)</a:t>
            </a:r>
            <a:br>
              <a:rPr lang="en-US" altLang="ja-JP">
                <a:latin typeface="Helvetica" charset="0"/>
                <a:ea typeface="ＭＳ Ｐゴシック" charset="0"/>
              </a:rPr>
            </a:br>
            <a:r>
              <a:rPr lang="en-US" altLang="ja-JP">
                <a:latin typeface="Helvetica" charset="0"/>
                <a:ea typeface="ＭＳ Ｐゴシック" charset="0"/>
              </a:rPr>
              <a:t>         </a:t>
            </a:r>
            <a:r>
              <a:rPr lang="en-US" altLang="ja-JP" b="1">
                <a:latin typeface="Helvetica" charset="0"/>
                <a:ea typeface="ＭＳ Ｐゴシック" charset="0"/>
              </a:rPr>
              <a:t>begin atomic</a:t>
            </a:r>
            <a:r>
              <a:rPr lang="en-US" altLang="ja-JP" i="1">
                <a:latin typeface="Helvetica" charset="0"/>
                <a:ea typeface="ＭＳ Ｐゴシック" charset="0"/>
              </a:rPr>
              <a:t/>
            </a:r>
            <a:br>
              <a:rPr lang="en-US" altLang="ja-JP" i="1">
                <a:latin typeface="Helvetica" charset="0"/>
                <a:ea typeface="ＭＳ Ｐゴシック" charset="0"/>
              </a:rPr>
            </a:br>
            <a:r>
              <a:rPr lang="en-US" altLang="ja-JP" b="1">
                <a:latin typeface="Helvetica" charset="0"/>
                <a:ea typeface="ＭＳ Ｐゴシック" charset="0"/>
              </a:rPr>
              <a:t>	          set </a:t>
            </a:r>
            <a:r>
              <a:rPr lang="en-US" altLang="ja-JP" i="1">
                <a:latin typeface="Helvetica" charset="0"/>
                <a:ea typeface="ＭＳ Ｐゴシック" charset="0"/>
              </a:rPr>
              <a:t>nrow.grade </a:t>
            </a:r>
            <a:r>
              <a:rPr lang="en-US" altLang="ja-JP">
                <a:latin typeface="Helvetica" charset="0"/>
                <a:ea typeface="ＭＳ Ｐゴシック" charset="0"/>
              </a:rPr>
              <a:t>= </a:t>
            </a:r>
            <a:r>
              <a:rPr lang="en-US" altLang="ja-JP" b="1">
                <a:latin typeface="Helvetica" charset="0"/>
                <a:ea typeface="ＭＳ Ｐゴシック" charset="0"/>
              </a:rPr>
              <a:t>null;</a:t>
            </a:r>
            <a:br>
              <a:rPr lang="en-US" altLang="ja-JP" b="1">
                <a:latin typeface="Helvetica" charset="0"/>
                <a:ea typeface="ＭＳ Ｐゴシック" charset="0"/>
              </a:rPr>
            </a:br>
            <a:r>
              <a:rPr lang="en-US" altLang="ja-JP" b="1">
                <a:latin typeface="Helvetica" charset="0"/>
                <a:ea typeface="ＭＳ Ｐゴシック" charset="0"/>
              </a:rPr>
              <a:t>         end;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>
              <a:latin typeface="Helvetica" charset="0"/>
              <a:ea typeface="ＭＳ Ｐゴシック" charset="0"/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b="1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1747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>
                <a:effectLst/>
                <a:latin typeface="Helvetica" charset="0"/>
                <a:ea typeface="ＭＳ Ｐゴシック" charset="0"/>
              </a:rPr>
              <a:t>Trigger to Maintain credits_earned value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Helvetica" charset="0"/>
                <a:ea typeface="ＭＳ Ｐゴシック" charset="0"/>
              </a:rPr>
              <a:t>create trigger </a:t>
            </a:r>
            <a:r>
              <a:rPr lang="en-US" i="1">
                <a:latin typeface="Helvetica" charset="0"/>
                <a:ea typeface="ＭＳ Ｐゴシック" charset="0"/>
              </a:rPr>
              <a:t>credits_earned </a:t>
            </a:r>
            <a:r>
              <a:rPr lang="en-US" b="1">
                <a:latin typeface="Helvetica" charset="0"/>
                <a:ea typeface="ＭＳ Ｐゴシック" charset="0"/>
              </a:rPr>
              <a:t>after update of </a:t>
            </a:r>
            <a:r>
              <a:rPr lang="en-US" i="1">
                <a:latin typeface="Helvetica" charset="0"/>
                <a:ea typeface="ＭＳ Ｐゴシック" charset="0"/>
              </a:rPr>
              <a:t>takes </a:t>
            </a:r>
            <a:r>
              <a:rPr lang="en-US" b="1">
                <a:latin typeface="Helvetica" charset="0"/>
                <a:ea typeface="ＭＳ Ｐゴシック" charset="0"/>
              </a:rPr>
              <a:t>on 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grade</a:t>
            </a:r>
            <a:r>
              <a:rPr lang="en-US">
                <a:latin typeface="Helvetica" charset="0"/>
                <a:ea typeface="ＭＳ Ｐゴシック" charset="0"/>
              </a:rPr>
              <a:t>)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 b="1">
                <a:latin typeface="Helvetica" charset="0"/>
                <a:ea typeface="ＭＳ Ｐゴシック" charset="0"/>
              </a:rPr>
              <a:t>referencing new row as </a:t>
            </a:r>
            <a:r>
              <a:rPr lang="en-US" i="1">
                <a:latin typeface="Helvetica" charset="0"/>
                <a:ea typeface="ＭＳ Ｐゴシック" charset="0"/>
              </a:rPr>
              <a:t>nrow</a:t>
            </a:r>
            <a:br>
              <a:rPr lang="en-US" i="1">
                <a:latin typeface="Helvetica" charset="0"/>
                <a:ea typeface="ＭＳ Ｐゴシック" charset="0"/>
              </a:rPr>
            </a:br>
            <a:r>
              <a:rPr lang="en-US" b="1">
                <a:latin typeface="Helvetica" charset="0"/>
                <a:ea typeface="ＭＳ Ｐゴシック" charset="0"/>
              </a:rPr>
              <a:t>referencing old row as </a:t>
            </a:r>
            <a:r>
              <a:rPr lang="en-US" i="1">
                <a:latin typeface="Helvetica" charset="0"/>
                <a:ea typeface="ＭＳ Ｐゴシック" charset="0"/>
              </a:rPr>
              <a:t>orow</a:t>
            </a:r>
            <a:br>
              <a:rPr lang="en-US" i="1">
                <a:latin typeface="Helvetica" charset="0"/>
                <a:ea typeface="ＭＳ Ｐゴシック" charset="0"/>
              </a:rPr>
            </a:br>
            <a:r>
              <a:rPr lang="en-US" b="1">
                <a:latin typeface="Helvetica" charset="0"/>
                <a:ea typeface="ＭＳ Ｐゴシック" charset="0"/>
              </a:rPr>
              <a:t>for each row</a:t>
            </a:r>
            <a:br>
              <a:rPr lang="en-US" b="1">
                <a:latin typeface="Helvetica" charset="0"/>
                <a:ea typeface="ＭＳ Ｐゴシック" charset="0"/>
              </a:rPr>
            </a:br>
            <a:r>
              <a:rPr lang="en-US" b="1">
                <a:latin typeface="Helvetica" charset="0"/>
                <a:ea typeface="ＭＳ Ｐゴシック" charset="0"/>
              </a:rPr>
              <a:t>when </a:t>
            </a:r>
            <a:r>
              <a:rPr lang="en-US" i="1">
                <a:latin typeface="Helvetica" charset="0"/>
                <a:ea typeface="ＭＳ Ｐゴシック" charset="0"/>
              </a:rPr>
              <a:t>nrow.grade </a:t>
            </a:r>
            <a:r>
              <a:rPr lang="en-US">
                <a:latin typeface="Helvetica" charset="0"/>
                <a:ea typeface="ＭＳ Ｐゴシック" charset="0"/>
              </a:rPr>
              <a:t>&lt;&gt; ’F’ </a:t>
            </a:r>
            <a:r>
              <a:rPr lang="en-US" b="1">
                <a:latin typeface="Helvetica" charset="0"/>
                <a:ea typeface="ＭＳ Ｐゴシック" charset="0"/>
              </a:rPr>
              <a:t>and </a:t>
            </a:r>
            <a:r>
              <a:rPr lang="en-US" i="1">
                <a:latin typeface="Helvetica" charset="0"/>
                <a:ea typeface="ＭＳ Ｐゴシック" charset="0"/>
              </a:rPr>
              <a:t>nrow.grade </a:t>
            </a:r>
            <a:r>
              <a:rPr lang="en-US" b="1">
                <a:latin typeface="Helvetica" charset="0"/>
                <a:ea typeface="ＭＳ Ｐゴシック" charset="0"/>
              </a:rPr>
              <a:t>is not null</a:t>
            </a:r>
            <a:br>
              <a:rPr lang="en-US" b="1">
                <a:latin typeface="Helvetica" charset="0"/>
                <a:ea typeface="ＭＳ Ｐゴシック" charset="0"/>
              </a:rPr>
            </a:br>
            <a:r>
              <a:rPr lang="en-US" b="1">
                <a:latin typeface="Helvetica" charset="0"/>
                <a:ea typeface="ＭＳ Ｐゴシック" charset="0"/>
              </a:rPr>
              <a:t>    and 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orow.grade </a:t>
            </a:r>
            <a:r>
              <a:rPr lang="en-US">
                <a:latin typeface="Helvetica" charset="0"/>
                <a:ea typeface="ＭＳ Ｐゴシック" charset="0"/>
              </a:rPr>
              <a:t>= ’F’ </a:t>
            </a:r>
            <a:r>
              <a:rPr lang="en-US" b="1">
                <a:latin typeface="Helvetica" charset="0"/>
                <a:ea typeface="ＭＳ Ｐゴシック" charset="0"/>
              </a:rPr>
              <a:t>or </a:t>
            </a:r>
            <a:r>
              <a:rPr lang="en-US" i="1">
                <a:latin typeface="Helvetica" charset="0"/>
                <a:ea typeface="ＭＳ Ｐゴシック" charset="0"/>
              </a:rPr>
              <a:t>orow.grade </a:t>
            </a:r>
            <a:r>
              <a:rPr lang="en-US" b="1">
                <a:latin typeface="Helvetica" charset="0"/>
                <a:ea typeface="ＭＳ Ｐゴシック" charset="0"/>
              </a:rPr>
              <a:t>is null</a:t>
            </a:r>
            <a:r>
              <a:rPr lang="en-US">
                <a:latin typeface="Helvetica" charset="0"/>
                <a:ea typeface="ＭＳ Ｐゴシック" charset="0"/>
              </a:rPr>
              <a:t>)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 b="1">
                <a:latin typeface="Helvetica" charset="0"/>
                <a:ea typeface="ＭＳ Ｐゴシック" charset="0"/>
              </a:rPr>
              <a:t>begin atomic</a:t>
            </a:r>
            <a:br>
              <a:rPr lang="en-US" b="1">
                <a:latin typeface="Helvetica" charset="0"/>
                <a:ea typeface="ＭＳ Ｐゴシック" charset="0"/>
              </a:rPr>
            </a:br>
            <a:r>
              <a:rPr lang="en-US" b="1">
                <a:latin typeface="Helvetica" charset="0"/>
                <a:ea typeface="ＭＳ Ｐゴシック" charset="0"/>
              </a:rPr>
              <a:t>     update </a:t>
            </a:r>
            <a:r>
              <a:rPr lang="en-US" i="1">
                <a:latin typeface="Helvetica" charset="0"/>
                <a:ea typeface="ＭＳ Ｐゴシック" charset="0"/>
              </a:rPr>
              <a:t>student</a:t>
            </a:r>
            <a:br>
              <a:rPr lang="en-US" i="1">
                <a:latin typeface="Helvetica" charset="0"/>
                <a:ea typeface="ＭＳ Ｐゴシック" charset="0"/>
              </a:rPr>
            </a:br>
            <a:r>
              <a:rPr lang="en-US" i="1">
                <a:latin typeface="Helvetica" charset="0"/>
                <a:ea typeface="ＭＳ Ｐゴシック" charset="0"/>
              </a:rPr>
              <a:t>     </a:t>
            </a:r>
            <a:r>
              <a:rPr lang="en-US" b="1">
                <a:latin typeface="Helvetica" charset="0"/>
                <a:ea typeface="ＭＳ Ｐゴシック" charset="0"/>
              </a:rPr>
              <a:t>set </a:t>
            </a:r>
            <a:r>
              <a:rPr lang="en-US" i="1">
                <a:latin typeface="Helvetica" charset="0"/>
                <a:ea typeface="ＭＳ Ｐゴシック" charset="0"/>
              </a:rPr>
              <a:t>tot_cred</a:t>
            </a:r>
            <a:r>
              <a:rPr lang="en-US">
                <a:latin typeface="Helvetica" charset="0"/>
                <a:ea typeface="ＭＳ Ｐゴシック" charset="0"/>
              </a:rPr>
              <a:t>= </a:t>
            </a:r>
            <a:r>
              <a:rPr lang="en-US" i="1">
                <a:latin typeface="Helvetica" charset="0"/>
                <a:ea typeface="ＭＳ Ｐゴシック" charset="0"/>
              </a:rPr>
              <a:t>tot_cred </a:t>
            </a:r>
            <a:r>
              <a:rPr lang="en-US">
                <a:latin typeface="Helvetica" charset="0"/>
                <a:ea typeface="ＭＳ Ｐゴシック" charset="0"/>
              </a:rPr>
              <a:t>+ 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           (</a:t>
            </a:r>
            <a:r>
              <a:rPr lang="en-US" b="1">
                <a:latin typeface="Helvetica" charset="0"/>
                <a:ea typeface="ＭＳ Ｐゴシック" charset="0"/>
              </a:rPr>
              <a:t>select </a:t>
            </a:r>
            <a:r>
              <a:rPr lang="en-US" i="1">
                <a:latin typeface="Helvetica" charset="0"/>
                <a:ea typeface="ＭＳ Ｐゴシック" charset="0"/>
              </a:rPr>
              <a:t>credits</a:t>
            </a:r>
            <a:br>
              <a:rPr lang="en-US" i="1">
                <a:latin typeface="Helvetica" charset="0"/>
                <a:ea typeface="ＭＳ Ｐゴシック" charset="0"/>
              </a:rPr>
            </a:br>
            <a:r>
              <a:rPr lang="en-US" i="1">
                <a:latin typeface="Helvetica" charset="0"/>
                <a:ea typeface="ＭＳ Ｐゴシック" charset="0"/>
              </a:rPr>
              <a:t>            </a:t>
            </a:r>
            <a:r>
              <a:rPr lang="en-US" b="1">
                <a:latin typeface="Helvetica" charset="0"/>
                <a:ea typeface="ＭＳ Ｐゴシック" charset="0"/>
              </a:rPr>
              <a:t>from </a:t>
            </a:r>
            <a:r>
              <a:rPr lang="en-US" i="1">
                <a:latin typeface="Helvetica" charset="0"/>
                <a:ea typeface="ＭＳ Ｐゴシック" charset="0"/>
              </a:rPr>
              <a:t>course</a:t>
            </a:r>
            <a:br>
              <a:rPr lang="en-US" i="1">
                <a:latin typeface="Helvetica" charset="0"/>
                <a:ea typeface="ＭＳ Ｐゴシック" charset="0"/>
              </a:rPr>
            </a:br>
            <a:r>
              <a:rPr lang="en-US" i="1">
                <a:latin typeface="Helvetica" charset="0"/>
                <a:ea typeface="ＭＳ Ｐゴシック" charset="0"/>
              </a:rPr>
              <a:t>            </a:t>
            </a:r>
            <a:r>
              <a:rPr lang="en-US" b="1">
                <a:latin typeface="Helvetica" charset="0"/>
                <a:ea typeface="ＭＳ Ｐゴシック" charset="0"/>
              </a:rPr>
              <a:t>where </a:t>
            </a:r>
            <a:r>
              <a:rPr lang="en-US" i="1">
                <a:latin typeface="Helvetica" charset="0"/>
                <a:ea typeface="ＭＳ Ｐゴシック" charset="0"/>
              </a:rPr>
              <a:t>course</a:t>
            </a:r>
            <a:r>
              <a:rPr lang="en-US">
                <a:latin typeface="Helvetica" charset="0"/>
                <a:ea typeface="ＭＳ Ｐゴシック" charset="0"/>
              </a:rPr>
              <a:t>.</a:t>
            </a:r>
            <a:r>
              <a:rPr lang="en-US" i="1">
                <a:latin typeface="Helvetica" charset="0"/>
                <a:ea typeface="ＭＳ Ｐゴシック" charset="0"/>
              </a:rPr>
              <a:t>course_id</a:t>
            </a:r>
            <a:r>
              <a:rPr lang="en-US">
                <a:latin typeface="Helvetica" charset="0"/>
                <a:ea typeface="ＭＳ Ｐゴシック" charset="0"/>
              </a:rPr>
              <a:t>= </a:t>
            </a:r>
            <a:r>
              <a:rPr lang="en-US" i="1">
                <a:latin typeface="Helvetica" charset="0"/>
                <a:ea typeface="ＭＳ Ｐゴシック" charset="0"/>
              </a:rPr>
              <a:t>nrow.course_id</a:t>
            </a:r>
            <a:r>
              <a:rPr lang="en-US">
                <a:latin typeface="Helvetica" charset="0"/>
                <a:ea typeface="ＭＳ Ｐゴシック" charset="0"/>
              </a:rPr>
              <a:t>)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     </a:t>
            </a:r>
            <a:r>
              <a:rPr lang="en-US" b="1">
                <a:latin typeface="Helvetica" charset="0"/>
                <a:ea typeface="ＭＳ Ｐゴシック" charset="0"/>
              </a:rPr>
              <a:t>where </a:t>
            </a:r>
            <a:r>
              <a:rPr lang="en-US" i="1">
                <a:latin typeface="Helvetica" charset="0"/>
                <a:ea typeface="ＭＳ Ｐゴシック" charset="0"/>
              </a:rPr>
              <a:t>student.id </a:t>
            </a:r>
            <a:r>
              <a:rPr lang="en-US">
                <a:latin typeface="Helvetica" charset="0"/>
                <a:ea typeface="ＭＳ Ｐゴシック" charset="0"/>
              </a:rPr>
              <a:t>= </a:t>
            </a:r>
            <a:r>
              <a:rPr lang="en-US" i="1">
                <a:latin typeface="Helvetica" charset="0"/>
                <a:ea typeface="ＭＳ Ｐゴシック" charset="0"/>
              </a:rPr>
              <a:t>nrow.id</a:t>
            </a:r>
            <a:r>
              <a:rPr lang="en-US">
                <a:latin typeface="Helvetica" charset="0"/>
                <a:ea typeface="ＭＳ Ｐゴシック" charset="0"/>
              </a:rPr>
              <a:t>;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 b="1">
                <a:latin typeface="Helvetica" charset="0"/>
                <a:ea typeface="ＭＳ Ｐゴシック" charset="0"/>
              </a:rPr>
              <a:t>end</a:t>
            </a:r>
            <a:r>
              <a:rPr lang="en-US">
                <a:latin typeface="Helvetica" charset="0"/>
                <a:ea typeface="ＭＳ Ｐゴシック" charset="0"/>
              </a:rPr>
              <a:t>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Statement Level Triggers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93800"/>
            <a:ext cx="7300912" cy="4903788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</a:rPr>
              <a:t>Instead of executing a separate action for each affected row, a single action can be executed for all rows affected by a transaction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Use     </a:t>
            </a:r>
            <a:r>
              <a:rPr lang="en-US" b="1">
                <a:latin typeface="Helvetica" charset="0"/>
                <a:ea typeface="ＭＳ Ｐゴシック" charset="0"/>
              </a:rPr>
              <a:t>for each statement      </a:t>
            </a:r>
            <a:r>
              <a:rPr lang="en-US">
                <a:latin typeface="Helvetica" charset="0"/>
                <a:ea typeface="ＭＳ Ｐゴシック" charset="0"/>
              </a:rPr>
              <a:t>instead of    </a:t>
            </a:r>
            <a:r>
              <a:rPr lang="en-US" b="1">
                <a:latin typeface="Helvetica" charset="0"/>
                <a:ea typeface="ＭＳ Ｐゴシック" charset="0"/>
              </a:rPr>
              <a:t>for each row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Use     </a:t>
            </a:r>
            <a:r>
              <a:rPr lang="en-US" b="1">
                <a:latin typeface="Helvetica" charset="0"/>
                <a:ea typeface="ＭＳ Ｐゴシック" charset="0"/>
              </a:rPr>
              <a:t>referencing old table</a:t>
            </a:r>
            <a:r>
              <a:rPr lang="en-US">
                <a:latin typeface="Helvetica" charset="0"/>
                <a:ea typeface="ＭＳ Ｐゴシック" charset="0"/>
              </a:rPr>
              <a:t>   or   </a:t>
            </a:r>
            <a:r>
              <a:rPr lang="en-US" b="1">
                <a:latin typeface="Helvetica" charset="0"/>
                <a:ea typeface="ＭＳ Ｐゴシック" charset="0"/>
              </a:rPr>
              <a:t>referencing new table</a:t>
            </a:r>
            <a:r>
              <a:rPr lang="en-US">
                <a:latin typeface="Helvetica" charset="0"/>
                <a:ea typeface="ＭＳ Ｐゴシック" charset="0"/>
              </a:rPr>
              <a:t>   to refer to temporary tables  (called </a:t>
            </a:r>
            <a:r>
              <a:rPr lang="en-US" b="1" i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transition tables</a:t>
            </a:r>
            <a:r>
              <a:rPr lang="en-US">
                <a:latin typeface="Helvetica" charset="0"/>
                <a:ea typeface="ＭＳ Ｐゴシック" charset="0"/>
              </a:rPr>
              <a:t>) containing the affected rows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Can be more efficient when dealing with SQL statements that update a large number of rows</a:t>
            </a:r>
          </a:p>
          <a:p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When Not To Use Triggers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143000"/>
            <a:ext cx="6916737" cy="5289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</a:rPr>
              <a:t>Triggers were used earlier for tasks such as 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</a:rPr>
              <a:t>Maintaining summary data (e.g., total salary of each department)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</a:rPr>
              <a:t>Replicating databases by recording changes to special relations (called </a:t>
            </a:r>
            <a:r>
              <a:rPr lang="en-US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change</a:t>
            </a:r>
            <a:r>
              <a:rPr lang="en-US">
                <a:latin typeface="Helvetica" charset="0"/>
                <a:ea typeface="ＭＳ Ｐゴシック" charset="0"/>
              </a:rPr>
              <a:t> or </a:t>
            </a:r>
            <a:r>
              <a:rPr lang="en-US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delta</a:t>
            </a:r>
            <a:r>
              <a:rPr lang="en-US">
                <a:latin typeface="Helvetica" charset="0"/>
                <a:ea typeface="ＭＳ Ｐゴシック" charset="0"/>
              </a:rPr>
              <a:t> relations) and having a separate process that applies the changes over to a replica </a:t>
            </a:r>
          </a:p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</a:rPr>
              <a:t>There are better ways of doing these now: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</a:rPr>
              <a:t>Databases today provide built in materialized view facilities to maintain summary data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</a:rPr>
              <a:t>Databases provide built-in support for replication</a:t>
            </a:r>
          </a:p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</a:rPr>
              <a:t>Encapsulation facilities can be used instead of triggers in many cases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</a:rPr>
              <a:t>Define methods to update fields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</a:rPr>
              <a:t>Carry out actions as part of the update methods instead of 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through a trigger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When Not To Use Triggers (Cont.)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1181100"/>
            <a:ext cx="6638925" cy="5289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</a:rPr>
              <a:t>Risk of unintended execution of triggers, for example, when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</a:rPr>
              <a:t>Loading data from a backup copy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</a:rPr>
              <a:t>Replicating updates at a remote site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</a:rPr>
              <a:t>Trigger execution can be disabled before such actions.</a:t>
            </a:r>
          </a:p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</a:rPr>
              <a:t>Other risks with triggers: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</a:rPr>
              <a:t>Error leading to failure of critical transactions that set off the trigger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</a:rPr>
              <a:t>Cascading execution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>
                <a:effectLst/>
                <a:latin typeface="Helvetica" charset="0"/>
                <a:ea typeface="ＭＳ Ｐゴシック" charset="0"/>
              </a:rPr>
              <a:t>Recursive Queries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Recursion in SQL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900113"/>
            <a:ext cx="7661275" cy="4903787"/>
          </a:xfrm>
        </p:spPr>
        <p:txBody>
          <a:bodyPr/>
          <a:lstStyle/>
          <a:p>
            <a:r>
              <a:rPr lang="en-US" sz="2000">
                <a:latin typeface="Helvetica" charset="0"/>
                <a:ea typeface="ＭＳ Ｐゴシック" charset="0"/>
              </a:rPr>
              <a:t>SQL:1999 permits recursive view definition</a:t>
            </a:r>
          </a:p>
          <a:p>
            <a:r>
              <a:rPr lang="en-US" sz="2000">
                <a:latin typeface="Helvetica" charset="0"/>
                <a:ea typeface="ＭＳ Ｐゴシック" charset="0"/>
              </a:rPr>
              <a:t>Example: find which courses are a prerequisite, whether directly or indirectly, for a specific course 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 b="1">
                <a:latin typeface="Helvetica" charset="0"/>
                <a:ea typeface="ＭＳ Ｐゴシック" charset="0"/>
              </a:rPr>
              <a:t>with recursive </a:t>
            </a:r>
            <a:r>
              <a:rPr lang="en-US" sz="2000" i="1">
                <a:latin typeface="Helvetica" charset="0"/>
                <a:ea typeface="ＭＳ Ｐゴシック" charset="0"/>
              </a:rPr>
              <a:t>rec_prereq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i="1">
                <a:latin typeface="Helvetica" charset="0"/>
                <a:ea typeface="ＭＳ Ｐゴシック" charset="0"/>
              </a:rPr>
              <a:t>course_id</a:t>
            </a:r>
            <a:r>
              <a:rPr lang="en-US" sz="2000">
                <a:latin typeface="Helvetica" charset="0"/>
                <a:ea typeface="ＭＳ Ｐゴシック" charset="0"/>
              </a:rPr>
              <a:t>, </a:t>
            </a:r>
            <a:r>
              <a:rPr lang="en-US" sz="2000" i="1">
                <a:latin typeface="Helvetica" charset="0"/>
                <a:ea typeface="ＭＳ Ｐゴシック" charset="0"/>
              </a:rPr>
              <a:t>prereq_id</a:t>
            </a:r>
            <a:r>
              <a:rPr lang="en-US" sz="2000">
                <a:latin typeface="Helvetica" charset="0"/>
                <a:ea typeface="ＭＳ Ｐゴシック" charset="0"/>
              </a:rPr>
              <a:t>) </a:t>
            </a:r>
            <a:r>
              <a:rPr lang="en-US" sz="2000" b="1">
                <a:latin typeface="Helvetica" charset="0"/>
                <a:ea typeface="ＭＳ Ｐゴシック" charset="0"/>
              </a:rPr>
              <a:t>as</a:t>
            </a:r>
            <a:r>
              <a:rPr lang="en-US" sz="2800" b="1">
                <a:latin typeface="Helvetica" charset="0"/>
                <a:ea typeface="ＭＳ Ｐゴシック" charset="0"/>
              </a:rPr>
              <a:t> 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        </a:t>
            </a:r>
            <a:r>
              <a:rPr lang="en-US" sz="2000" b="1">
                <a:latin typeface="Helvetica" charset="0"/>
                <a:ea typeface="ＭＳ Ｐゴシック" charset="0"/>
              </a:rPr>
              <a:t>select </a:t>
            </a:r>
            <a:r>
              <a:rPr lang="en-US" sz="2000" i="1">
                <a:latin typeface="Helvetica" charset="0"/>
                <a:ea typeface="ＭＳ Ｐゴシック" charset="0"/>
              </a:rPr>
              <a:t>course_id</a:t>
            </a:r>
            <a:r>
              <a:rPr lang="en-US" sz="2000">
                <a:latin typeface="Helvetica" charset="0"/>
                <a:ea typeface="ＭＳ Ｐゴシック" charset="0"/>
              </a:rPr>
              <a:t>, </a:t>
            </a:r>
            <a:r>
              <a:rPr lang="en-US" sz="2000" i="1">
                <a:latin typeface="Helvetica" charset="0"/>
                <a:ea typeface="ＭＳ Ｐゴシック" charset="0"/>
              </a:rPr>
              <a:t>prereq_id</a:t>
            </a:r>
            <a:br>
              <a:rPr lang="en-US" sz="2000" i="1">
                <a:latin typeface="Helvetica" charset="0"/>
                <a:ea typeface="ＭＳ Ｐゴシック" charset="0"/>
              </a:rPr>
            </a:br>
            <a:r>
              <a:rPr lang="en-US" sz="2000" i="1">
                <a:latin typeface="Helvetica" charset="0"/>
                <a:ea typeface="ＭＳ Ｐゴシック" charset="0"/>
              </a:rPr>
              <a:t>        </a:t>
            </a:r>
            <a:r>
              <a:rPr lang="en-US" sz="2000" b="1">
                <a:latin typeface="Helvetica" charset="0"/>
                <a:ea typeface="ＭＳ Ｐゴシック" charset="0"/>
              </a:rPr>
              <a:t>from </a:t>
            </a:r>
            <a:r>
              <a:rPr lang="en-US" sz="2000" i="1">
                <a:latin typeface="Helvetica" charset="0"/>
                <a:ea typeface="ＭＳ Ｐゴシック" charset="0"/>
              </a:rPr>
              <a:t>prereq</a:t>
            </a:r>
            <a:br>
              <a:rPr lang="en-US" sz="2000" i="1">
                <a:latin typeface="Helvetica" charset="0"/>
                <a:ea typeface="ＭＳ Ｐゴシック" charset="0"/>
              </a:rPr>
            </a:br>
            <a:r>
              <a:rPr lang="en-US" sz="2000" i="1">
                <a:latin typeface="Helvetica" charset="0"/>
                <a:ea typeface="ＭＳ Ｐゴシック" charset="0"/>
              </a:rPr>
              <a:t>    </a:t>
            </a:r>
            <a:r>
              <a:rPr lang="en-US" sz="2000" b="1">
                <a:latin typeface="Helvetica" charset="0"/>
                <a:ea typeface="ＭＳ Ｐゴシック" charset="0"/>
              </a:rPr>
              <a:t>union</a:t>
            </a:r>
            <a:br>
              <a:rPr lang="en-US" sz="2000" b="1">
                <a:latin typeface="Helvetica" charset="0"/>
                <a:ea typeface="ＭＳ Ｐゴシック" charset="0"/>
              </a:rPr>
            </a:br>
            <a:r>
              <a:rPr lang="en-US" sz="2000" b="1">
                <a:latin typeface="Helvetica" charset="0"/>
                <a:ea typeface="ＭＳ Ｐゴシック" charset="0"/>
              </a:rPr>
              <a:t>        select </a:t>
            </a:r>
            <a:r>
              <a:rPr lang="en-US" sz="2000" i="1">
                <a:latin typeface="Helvetica" charset="0"/>
                <a:ea typeface="ＭＳ Ｐゴシック" charset="0"/>
              </a:rPr>
              <a:t>rec_prereq</a:t>
            </a:r>
            <a:r>
              <a:rPr lang="en-US" sz="2000">
                <a:latin typeface="Helvetica" charset="0"/>
                <a:ea typeface="ＭＳ Ｐゴシック" charset="0"/>
              </a:rPr>
              <a:t>.</a:t>
            </a:r>
            <a:r>
              <a:rPr lang="en-US" sz="2000" i="1">
                <a:latin typeface="Helvetica" charset="0"/>
                <a:ea typeface="ＭＳ Ｐゴシック" charset="0"/>
              </a:rPr>
              <a:t>course_id</a:t>
            </a:r>
            <a:r>
              <a:rPr lang="en-US" sz="2000" b="1">
                <a:latin typeface="Helvetica" charset="0"/>
                <a:ea typeface="ＭＳ Ｐゴシック" charset="0"/>
              </a:rPr>
              <a:t>, </a:t>
            </a:r>
            <a:r>
              <a:rPr lang="en-US" sz="2000" i="1">
                <a:latin typeface="Helvetica" charset="0"/>
                <a:ea typeface="ＭＳ Ｐゴシック" charset="0"/>
              </a:rPr>
              <a:t>prereq</a:t>
            </a:r>
            <a:r>
              <a:rPr lang="en-US" sz="2000">
                <a:latin typeface="Helvetica" charset="0"/>
                <a:ea typeface="ＭＳ Ｐゴシック" charset="0"/>
              </a:rPr>
              <a:t>.</a:t>
            </a:r>
            <a:r>
              <a:rPr lang="en-US" sz="2000" i="1">
                <a:latin typeface="Helvetica" charset="0"/>
                <a:ea typeface="ＭＳ Ｐゴシック" charset="0"/>
              </a:rPr>
              <a:t>prereq_id</a:t>
            </a:r>
            <a:r>
              <a:rPr lang="en-US" sz="2000">
                <a:latin typeface="Helvetica" charset="0"/>
                <a:ea typeface="ＭＳ Ｐゴシック" charset="0"/>
              </a:rPr>
              <a:t>, </a:t>
            </a:r>
            <a:r>
              <a:rPr lang="en-US" sz="2000" i="1">
                <a:latin typeface="Helvetica" charset="0"/>
                <a:ea typeface="ＭＳ Ｐゴシック" charset="0"/>
              </a:rPr>
              <a:t/>
            </a:r>
            <a:br>
              <a:rPr lang="en-US" sz="2000" i="1">
                <a:latin typeface="Helvetica" charset="0"/>
                <a:ea typeface="ＭＳ Ｐゴシック" charset="0"/>
              </a:rPr>
            </a:br>
            <a:r>
              <a:rPr lang="en-US" sz="2000" i="1">
                <a:latin typeface="Helvetica" charset="0"/>
                <a:ea typeface="ＭＳ Ｐゴシック" charset="0"/>
              </a:rPr>
              <a:t>        </a:t>
            </a:r>
            <a:r>
              <a:rPr lang="en-US" sz="2000" b="1">
                <a:latin typeface="Helvetica" charset="0"/>
                <a:ea typeface="ＭＳ Ｐゴシック" charset="0"/>
              </a:rPr>
              <a:t>from </a:t>
            </a:r>
            <a:r>
              <a:rPr lang="en-US" sz="2000" i="1">
                <a:latin typeface="Helvetica" charset="0"/>
                <a:ea typeface="ＭＳ Ｐゴシック" charset="0"/>
              </a:rPr>
              <a:t>rec_rereq</a:t>
            </a:r>
            <a:r>
              <a:rPr lang="en-US" sz="2000">
                <a:latin typeface="Helvetica" charset="0"/>
                <a:ea typeface="ＭＳ Ｐゴシック" charset="0"/>
              </a:rPr>
              <a:t>, </a:t>
            </a:r>
            <a:r>
              <a:rPr lang="en-US" sz="2000" i="1">
                <a:latin typeface="Helvetica" charset="0"/>
                <a:ea typeface="ＭＳ Ｐゴシック" charset="0"/>
              </a:rPr>
              <a:t>prereq</a:t>
            </a:r>
            <a:br>
              <a:rPr lang="en-US" sz="2000" i="1">
                <a:latin typeface="Helvetica" charset="0"/>
                <a:ea typeface="ＭＳ Ｐゴシック" charset="0"/>
              </a:rPr>
            </a:br>
            <a:r>
              <a:rPr lang="en-US" sz="2000" i="1">
                <a:latin typeface="Helvetica" charset="0"/>
                <a:ea typeface="ＭＳ Ｐゴシック" charset="0"/>
              </a:rPr>
              <a:t>        </a:t>
            </a:r>
            <a:r>
              <a:rPr lang="en-US" sz="2000" b="1">
                <a:latin typeface="Helvetica" charset="0"/>
                <a:ea typeface="ＭＳ Ｐゴシック" charset="0"/>
              </a:rPr>
              <a:t>where </a:t>
            </a:r>
            <a:r>
              <a:rPr lang="en-US" sz="2000" i="1">
                <a:latin typeface="Helvetica" charset="0"/>
                <a:ea typeface="ＭＳ Ｐゴシック" charset="0"/>
              </a:rPr>
              <a:t>rec_prereq</a:t>
            </a:r>
            <a:r>
              <a:rPr lang="en-US" sz="2000">
                <a:latin typeface="Helvetica" charset="0"/>
                <a:ea typeface="ＭＳ Ｐゴシック" charset="0"/>
              </a:rPr>
              <a:t>.</a:t>
            </a:r>
            <a:r>
              <a:rPr lang="en-US" sz="2000" i="1">
                <a:latin typeface="Helvetica" charset="0"/>
                <a:ea typeface="ＭＳ Ｐゴシック" charset="0"/>
              </a:rPr>
              <a:t>prereq_id </a:t>
            </a:r>
            <a:r>
              <a:rPr lang="en-US" sz="2000">
                <a:latin typeface="Helvetica" charset="0"/>
                <a:ea typeface="ＭＳ Ｐゴシック" charset="0"/>
              </a:rPr>
              <a:t>= </a:t>
            </a:r>
            <a:r>
              <a:rPr lang="en-US" sz="2000" i="1">
                <a:latin typeface="Helvetica" charset="0"/>
                <a:ea typeface="ＭＳ Ｐゴシック" charset="0"/>
              </a:rPr>
              <a:t>prereq</a:t>
            </a:r>
            <a:r>
              <a:rPr lang="en-US" sz="2000">
                <a:latin typeface="Helvetica" charset="0"/>
                <a:ea typeface="ＭＳ Ｐゴシック" charset="0"/>
              </a:rPr>
              <a:t>.</a:t>
            </a:r>
            <a:r>
              <a:rPr lang="en-US" sz="2000" i="1">
                <a:latin typeface="Helvetica" charset="0"/>
                <a:ea typeface="ＭＳ Ｐゴシック" charset="0"/>
              </a:rPr>
              <a:t>course_id</a:t>
            </a:r>
            <a:br>
              <a:rPr lang="en-US" sz="2000" i="1">
                <a:latin typeface="Helvetica" charset="0"/>
                <a:ea typeface="ＭＳ Ｐゴシック" charset="0"/>
              </a:rPr>
            </a:br>
            <a:r>
              <a:rPr lang="en-US" sz="2000" i="1">
                <a:latin typeface="Helvetica" charset="0"/>
                <a:ea typeface="ＭＳ Ｐゴシック" charset="0"/>
              </a:rPr>
              <a:t>    </a:t>
            </a:r>
            <a:r>
              <a:rPr lang="en-US" sz="2000">
                <a:latin typeface="Helvetica" charset="0"/>
                <a:ea typeface="ＭＳ Ｐゴシック" charset="0"/>
              </a:rPr>
              <a:t>)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 b="1">
                <a:latin typeface="Helvetica" charset="0"/>
                <a:ea typeface="ＭＳ Ｐゴシック" charset="0"/>
              </a:rPr>
              <a:t>select </a:t>
            </a:r>
            <a:r>
              <a:rPr lang="en-US" sz="2000">
                <a:latin typeface="Helvetica" charset="0"/>
                <a:ea typeface="ＭＳ Ｐゴシック" charset="0"/>
              </a:rPr>
              <a:t>∗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 b="1">
                <a:latin typeface="Helvetica" charset="0"/>
                <a:ea typeface="ＭＳ Ｐゴシック" charset="0"/>
              </a:rPr>
              <a:t>from </a:t>
            </a:r>
            <a:r>
              <a:rPr lang="en-US" sz="2000" i="1">
                <a:latin typeface="Helvetica" charset="0"/>
                <a:ea typeface="ＭＳ Ｐゴシック" charset="0"/>
              </a:rPr>
              <a:t>rec_prereq</a:t>
            </a:r>
            <a:r>
              <a:rPr lang="en-US" sz="2000">
                <a:latin typeface="Helvetica" charset="0"/>
                <a:ea typeface="ＭＳ Ｐゴシック" charset="0"/>
              </a:rPr>
              <a:t>;</a:t>
            </a:r>
          </a:p>
          <a:p>
            <a:pPr>
              <a:buFont typeface="Monotype Sorts" charset="0"/>
              <a:buNone/>
            </a:pPr>
            <a:r>
              <a:rPr lang="en-US" sz="2000" i="1">
                <a:latin typeface="Helvetica" charset="0"/>
                <a:ea typeface="ＭＳ Ｐゴシック" charset="0"/>
              </a:rPr>
              <a:t>	</a:t>
            </a:r>
            <a:r>
              <a:rPr lang="en-US" sz="2000">
                <a:latin typeface="Helvetica" charset="0"/>
                <a:ea typeface="ＭＳ Ｐゴシック" charset="0"/>
              </a:rPr>
              <a:t>This example view, </a:t>
            </a:r>
            <a:r>
              <a:rPr lang="en-US" sz="2000" i="1">
                <a:latin typeface="Helvetica" charset="0"/>
                <a:ea typeface="ＭＳ Ｐゴシック" charset="0"/>
              </a:rPr>
              <a:t>rec_prereq,</a:t>
            </a:r>
            <a:r>
              <a:rPr lang="en-US" sz="2000">
                <a:latin typeface="Helvetica" charset="0"/>
                <a:ea typeface="ＭＳ Ｐゴシック" charset="0"/>
              </a:rPr>
              <a:t> is called the </a:t>
            </a:r>
            <a:r>
              <a:rPr lang="en-US" sz="2000" i="1">
                <a:latin typeface="Helvetica" charset="0"/>
                <a:ea typeface="ＭＳ Ｐゴシック" charset="0"/>
              </a:rPr>
              <a:t>transitive closure</a:t>
            </a:r>
            <a:r>
              <a:rPr lang="en-US" sz="2000">
                <a:latin typeface="Helvetica" charset="0"/>
                <a:ea typeface="ＭＳ Ｐゴシック" charset="0"/>
              </a:rPr>
              <a:t> of the </a:t>
            </a:r>
            <a:r>
              <a:rPr lang="en-US" sz="2000" i="1">
                <a:latin typeface="Helvetica" charset="0"/>
                <a:ea typeface="ＭＳ Ｐゴシック" charset="0"/>
              </a:rPr>
              <a:t>prereq </a:t>
            </a:r>
            <a:r>
              <a:rPr lang="en-US" sz="2000">
                <a:latin typeface="Helvetica" charset="0"/>
                <a:ea typeface="ＭＳ Ｐゴシック" charset="0"/>
              </a:rPr>
              <a:t>relation</a:t>
            </a:r>
          </a:p>
        </p:txBody>
      </p:sp>
      <p:sp>
        <p:nvSpPr>
          <p:cNvPr id="88067" name="Text Box 4"/>
          <p:cNvSpPr txBox="1">
            <a:spLocks noChangeArrowheads="1"/>
          </p:cNvSpPr>
          <p:nvPr/>
        </p:nvSpPr>
        <p:spPr bwMode="auto">
          <a:xfrm>
            <a:off x="1443038" y="5986463"/>
            <a:ext cx="66913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</a:rPr>
              <a:t>Note: 1</a:t>
            </a:r>
            <a:r>
              <a:rPr lang="en-US" sz="1800" baseline="30000">
                <a:solidFill>
                  <a:schemeClr val="tx2"/>
                </a:solidFill>
              </a:rPr>
              <a:t>st</a:t>
            </a:r>
            <a:r>
              <a:rPr lang="en-US" sz="1800">
                <a:solidFill>
                  <a:schemeClr val="tx2"/>
                </a:solidFill>
              </a:rPr>
              <a:t> printing of 6</a:t>
            </a:r>
            <a:r>
              <a:rPr lang="en-US" sz="1800" baseline="30000">
                <a:solidFill>
                  <a:schemeClr val="tx2"/>
                </a:solidFill>
              </a:rPr>
              <a:t>th</a:t>
            </a:r>
            <a:r>
              <a:rPr lang="en-US" sz="1800">
                <a:solidFill>
                  <a:schemeClr val="tx2"/>
                </a:solidFill>
              </a:rPr>
              <a:t> ed erroneously used c_prereq in place of </a:t>
            </a:r>
            <a:br>
              <a:rPr lang="en-US" sz="1800">
                <a:solidFill>
                  <a:schemeClr val="tx2"/>
                </a:solidFill>
              </a:rPr>
            </a:br>
            <a:r>
              <a:rPr lang="en-US" sz="1800">
                <a:solidFill>
                  <a:schemeClr val="tx2"/>
                </a:solidFill>
              </a:rPr>
              <a:t>rec_prereq in some places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The Power of Recursion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165225"/>
            <a:ext cx="8040688" cy="5237163"/>
          </a:xfrm>
        </p:spPr>
        <p:txBody>
          <a:bodyPr/>
          <a:lstStyle/>
          <a:p>
            <a:r>
              <a:rPr lang="en-US" sz="2000">
                <a:latin typeface="Helvetica" charset="0"/>
                <a:ea typeface="ＭＳ Ｐゴシック" charset="0"/>
              </a:rPr>
              <a:t>Recursive views make it possible to write queries, such as transitive closure queries, that cannot be written without recursion or iteration.</a:t>
            </a:r>
          </a:p>
          <a:p>
            <a:pPr lvl="1"/>
            <a:r>
              <a:rPr lang="en-US" sz="2000">
                <a:latin typeface="Helvetica" charset="0"/>
                <a:ea typeface="ＭＳ Ｐゴシック" charset="0"/>
              </a:rPr>
              <a:t>Intuition:  Without recursion, a non-recursive non-iterative program can perform only a fixed number of joins of </a:t>
            </a:r>
            <a:r>
              <a:rPr lang="en-US" sz="2000" i="1">
                <a:latin typeface="Helvetica" charset="0"/>
                <a:ea typeface="ＭＳ Ｐゴシック" charset="0"/>
              </a:rPr>
              <a:t>prereq</a:t>
            </a:r>
            <a:r>
              <a:rPr lang="en-US" sz="2000">
                <a:latin typeface="Helvetica" charset="0"/>
                <a:ea typeface="ＭＳ Ｐゴシック" charset="0"/>
              </a:rPr>
              <a:t> with itself</a:t>
            </a:r>
          </a:p>
          <a:p>
            <a:pPr lvl="2"/>
            <a:r>
              <a:rPr lang="en-US" sz="2000">
                <a:latin typeface="Helvetica" charset="0"/>
                <a:ea typeface="ＭＳ Ｐゴシック" charset="0"/>
              </a:rPr>
              <a:t>This can give only a fixed number of levels of managers</a:t>
            </a:r>
          </a:p>
          <a:p>
            <a:pPr lvl="2"/>
            <a:r>
              <a:rPr lang="en-US" sz="2000">
                <a:latin typeface="Helvetica" charset="0"/>
                <a:ea typeface="ＭＳ Ｐゴシック" charset="0"/>
              </a:rPr>
              <a:t>Given a fixed non-recursive query, we can construct a database with a greater number of levels of prerequisites on which the query will not work</a:t>
            </a:r>
          </a:p>
          <a:p>
            <a:pPr lvl="2"/>
            <a:r>
              <a:rPr lang="en-US" sz="2000">
                <a:latin typeface="Helvetica" charset="0"/>
                <a:ea typeface="ＭＳ Ｐゴシック" charset="0"/>
              </a:rPr>
              <a:t>Alternative: write a procedure to iterate as many times as required</a:t>
            </a:r>
          </a:p>
          <a:p>
            <a:pPr lvl="3"/>
            <a:r>
              <a:rPr lang="en-US" sz="2000">
                <a:latin typeface="Helvetica" charset="0"/>
                <a:ea typeface="ＭＳ Ｐゴシック" charset="0"/>
              </a:rPr>
              <a:t>See procedure </a:t>
            </a:r>
            <a:r>
              <a:rPr lang="en-US" sz="2000" i="1">
                <a:latin typeface="Helvetica" charset="0"/>
                <a:ea typeface="ＭＳ Ｐゴシック" charset="0"/>
              </a:rPr>
              <a:t>findAllPrereqs</a:t>
            </a:r>
            <a:r>
              <a:rPr lang="en-US" sz="2000">
                <a:latin typeface="Helvetica" charset="0"/>
                <a:ea typeface="ＭＳ Ｐゴシック" charset="0"/>
              </a:rPr>
              <a:t> in book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ODBC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362825" cy="487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</a:rPr>
              <a:t>Open DataBase Connectivity (ODBC) standard 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standard for application program to communicate with a database server.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application program interface (API) to </a:t>
            </a:r>
          </a:p>
          <a:p>
            <a:pPr lvl="2"/>
            <a:r>
              <a:rPr lang="en-US">
                <a:latin typeface="Helvetica" charset="0"/>
                <a:ea typeface="ＭＳ Ｐゴシック" charset="0"/>
              </a:rPr>
              <a:t>open a connection with a database, </a:t>
            </a:r>
          </a:p>
          <a:p>
            <a:pPr lvl="2"/>
            <a:r>
              <a:rPr lang="en-US">
                <a:latin typeface="Helvetica" charset="0"/>
                <a:ea typeface="ＭＳ Ｐゴシック" charset="0"/>
              </a:rPr>
              <a:t>send queries and updates, </a:t>
            </a:r>
          </a:p>
          <a:p>
            <a:pPr lvl="2"/>
            <a:r>
              <a:rPr lang="en-US">
                <a:latin typeface="Helvetica" charset="0"/>
                <a:ea typeface="ＭＳ Ｐゴシック" charset="0"/>
              </a:rPr>
              <a:t>get back results.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Applications such as GUI, spreadsheets, etc. can use ODBC</a:t>
            </a:r>
          </a:p>
          <a:p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The Power of Recursion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2950" y="1165225"/>
            <a:ext cx="8040688" cy="5237163"/>
          </a:xfrm>
        </p:spPr>
        <p:txBody>
          <a:bodyPr/>
          <a:lstStyle/>
          <a:p>
            <a:r>
              <a:rPr lang="en-US" sz="2000">
                <a:latin typeface="Helvetica" charset="0"/>
                <a:ea typeface="ＭＳ Ｐゴシック" charset="0"/>
              </a:rPr>
              <a:t>Computing transitive closure using iteration, adding successive tuples to </a:t>
            </a:r>
            <a:r>
              <a:rPr lang="en-US" sz="2000" i="1">
                <a:latin typeface="Helvetica" charset="0"/>
                <a:ea typeface="ＭＳ Ｐゴシック" charset="0"/>
              </a:rPr>
              <a:t>rec_prereq</a:t>
            </a:r>
          </a:p>
          <a:p>
            <a:pPr lvl="1"/>
            <a:r>
              <a:rPr lang="en-US" sz="2000">
                <a:latin typeface="Helvetica" charset="0"/>
                <a:ea typeface="ＭＳ Ｐゴシック" charset="0"/>
              </a:rPr>
              <a:t>The next slide shows a </a:t>
            </a:r>
            <a:r>
              <a:rPr lang="en-US" sz="2000" i="1">
                <a:latin typeface="Helvetica" charset="0"/>
                <a:ea typeface="ＭＳ Ｐゴシック" charset="0"/>
              </a:rPr>
              <a:t>prereq</a:t>
            </a:r>
            <a:r>
              <a:rPr lang="en-US" sz="2000">
                <a:latin typeface="Helvetica" charset="0"/>
                <a:ea typeface="ＭＳ Ｐゴシック" charset="0"/>
              </a:rPr>
              <a:t> relation</a:t>
            </a:r>
          </a:p>
          <a:p>
            <a:pPr lvl="1"/>
            <a:r>
              <a:rPr lang="en-US" sz="2000">
                <a:latin typeface="Helvetica" charset="0"/>
                <a:ea typeface="ＭＳ Ｐゴシック" charset="0"/>
              </a:rPr>
              <a:t>Each step of the iterative process constructs an extended version of </a:t>
            </a:r>
            <a:r>
              <a:rPr lang="en-US" sz="2000" i="1">
                <a:latin typeface="Helvetica" charset="0"/>
                <a:ea typeface="ＭＳ Ｐゴシック" charset="0"/>
              </a:rPr>
              <a:t>rec_prereq </a:t>
            </a:r>
            <a:r>
              <a:rPr lang="en-US" sz="2000">
                <a:latin typeface="Helvetica" charset="0"/>
                <a:ea typeface="ＭＳ Ｐゴシック" charset="0"/>
              </a:rPr>
              <a:t>from its recursive definition.  </a:t>
            </a:r>
          </a:p>
          <a:p>
            <a:pPr lvl="1"/>
            <a:r>
              <a:rPr lang="en-US" sz="2000">
                <a:latin typeface="Helvetica" charset="0"/>
                <a:ea typeface="ＭＳ Ｐゴシック" charset="0"/>
              </a:rPr>
              <a:t>The final result is called the </a:t>
            </a:r>
            <a:r>
              <a:rPr lang="en-US" sz="2000" i="1">
                <a:latin typeface="Helvetica" charset="0"/>
                <a:ea typeface="ＭＳ Ｐゴシック" charset="0"/>
              </a:rPr>
              <a:t>fixed point </a:t>
            </a:r>
            <a:r>
              <a:rPr lang="en-US" sz="2000">
                <a:latin typeface="Helvetica" charset="0"/>
                <a:ea typeface="ＭＳ Ｐゴシック" charset="0"/>
              </a:rPr>
              <a:t> of the recursive view definition.</a:t>
            </a:r>
          </a:p>
          <a:p>
            <a:r>
              <a:rPr lang="en-US" sz="2000">
                <a:latin typeface="Helvetica" charset="0"/>
                <a:ea typeface="ＭＳ Ｐゴシック" charset="0"/>
              </a:rPr>
              <a:t>Recursive views are required to be </a:t>
            </a:r>
            <a:r>
              <a:rPr lang="en-US" sz="2000" b="1">
                <a:solidFill>
                  <a:srgbClr val="0000CC"/>
                </a:solidFill>
                <a:latin typeface="Helvetica" charset="0"/>
                <a:ea typeface="ＭＳ Ｐゴシック" charset="0"/>
              </a:rPr>
              <a:t>monotonic</a:t>
            </a:r>
            <a:r>
              <a:rPr lang="en-US" sz="2000" i="1">
                <a:latin typeface="Helvetica" charset="0"/>
                <a:ea typeface="ＭＳ Ｐゴシック" charset="0"/>
              </a:rPr>
              <a:t>.  </a:t>
            </a:r>
            <a:r>
              <a:rPr lang="en-US" sz="2000">
                <a:latin typeface="Helvetica" charset="0"/>
                <a:ea typeface="ＭＳ Ｐゴシック" charset="0"/>
              </a:rPr>
              <a:t>That is, if we add tuples to </a:t>
            </a:r>
            <a:r>
              <a:rPr lang="en-US" sz="2000" i="1">
                <a:latin typeface="Helvetica" charset="0"/>
                <a:ea typeface="ＭＳ Ｐゴシック" charset="0"/>
              </a:rPr>
              <a:t>prereq</a:t>
            </a:r>
            <a:r>
              <a:rPr lang="en-US" sz="2000">
                <a:latin typeface="Helvetica" charset="0"/>
                <a:ea typeface="ＭＳ Ｐゴシック" charset="0"/>
              </a:rPr>
              <a:t> the view </a:t>
            </a:r>
            <a:r>
              <a:rPr lang="en-US" sz="2000" i="1">
                <a:latin typeface="Helvetica" charset="0"/>
                <a:ea typeface="ＭＳ Ｐゴシック" charset="0"/>
              </a:rPr>
              <a:t>rec_prereq </a:t>
            </a:r>
            <a:r>
              <a:rPr lang="en-US" sz="2000">
                <a:latin typeface="Helvetica" charset="0"/>
                <a:ea typeface="ＭＳ Ｐゴシック" charset="0"/>
              </a:rPr>
              <a:t>contains all of the tuples it contained before, plus possibly more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730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Example of Fixed-Point Computation</a:t>
            </a:r>
          </a:p>
        </p:txBody>
      </p:sp>
      <p:pic>
        <p:nvPicPr>
          <p:cNvPr id="94210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3" y="1193800"/>
            <a:ext cx="19208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1" name="Picture 4" descr="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3603625"/>
            <a:ext cx="4275137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>
                <a:effectLst/>
                <a:latin typeface="Helvetica" charset="0"/>
                <a:ea typeface="ＭＳ Ｐゴシック" charset="0"/>
              </a:rPr>
              <a:t>Advanced Aggregation Features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Ranking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5925" y="881063"/>
            <a:ext cx="8374063" cy="5578475"/>
          </a:xfrm>
        </p:spPr>
        <p:txBody>
          <a:bodyPr/>
          <a:lstStyle/>
          <a:p>
            <a:r>
              <a:rPr lang="en-US" sz="2000">
                <a:latin typeface="Helvetica" charset="0"/>
                <a:ea typeface="ＭＳ Ｐゴシック" charset="0"/>
              </a:rPr>
              <a:t>Ranking is done in conjunction with an order by specification.</a:t>
            </a:r>
            <a:r>
              <a:rPr lang="en-US">
                <a:latin typeface="Helvetica" charset="0"/>
                <a:ea typeface="ＭＳ Ｐゴシック" charset="0"/>
              </a:rPr>
              <a:t> </a:t>
            </a:r>
          </a:p>
          <a:p>
            <a:r>
              <a:rPr lang="en-US" sz="2000">
                <a:latin typeface="Helvetica" charset="0"/>
                <a:ea typeface="ＭＳ Ｐゴシック" charset="0"/>
              </a:rPr>
              <a:t>Suppose we are given a relation 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       </a:t>
            </a:r>
            <a:r>
              <a:rPr lang="en-US" sz="2000" i="1">
                <a:latin typeface="Helvetica" charset="0"/>
                <a:ea typeface="ＭＳ Ｐゴシック" charset="0"/>
              </a:rPr>
              <a:t>student_grades(ID, GPA) </a:t>
            </a:r>
            <a:br>
              <a:rPr lang="en-US" sz="2000" i="1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giving the grade-point average of each student</a:t>
            </a:r>
            <a:endParaRPr lang="en-US">
              <a:latin typeface="Helvetica" charset="0"/>
              <a:ea typeface="ＭＳ Ｐゴシック" charset="0"/>
            </a:endParaRPr>
          </a:p>
          <a:p>
            <a:r>
              <a:rPr lang="en-US" sz="2000">
                <a:latin typeface="Helvetica" charset="0"/>
                <a:ea typeface="ＭＳ Ｐゴシック" charset="0"/>
              </a:rPr>
              <a:t>Find the rank of each student.</a:t>
            </a:r>
            <a:endParaRPr lang="en-US">
              <a:latin typeface="Helvetica" charset="0"/>
              <a:ea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	       </a:t>
            </a:r>
            <a:r>
              <a:rPr lang="en-US" sz="2000" b="1">
                <a:latin typeface="Helvetica" charset="0"/>
                <a:ea typeface="ＭＳ Ｐゴシック" charset="0"/>
              </a:rPr>
              <a:t>select </a:t>
            </a:r>
            <a:r>
              <a:rPr lang="en-US" sz="2000" i="1">
                <a:latin typeface="Helvetica" charset="0"/>
                <a:ea typeface="ＭＳ Ｐゴシック" charset="0"/>
              </a:rPr>
              <a:t>ID</a:t>
            </a:r>
            <a:r>
              <a:rPr lang="en-US" sz="2000">
                <a:latin typeface="Helvetica" charset="0"/>
                <a:ea typeface="ＭＳ Ｐゴシック" charset="0"/>
              </a:rPr>
              <a:t>, </a:t>
            </a:r>
            <a:r>
              <a:rPr lang="en-US" sz="2000" b="1">
                <a:latin typeface="Helvetica" charset="0"/>
                <a:ea typeface="ＭＳ Ｐゴシック" charset="0"/>
              </a:rPr>
              <a:t>rank</a:t>
            </a:r>
            <a:r>
              <a:rPr lang="en-US" sz="2000">
                <a:latin typeface="Helvetica" charset="0"/>
                <a:ea typeface="ＭＳ Ｐゴシック" charset="0"/>
              </a:rPr>
              <a:t>() </a:t>
            </a:r>
            <a:r>
              <a:rPr lang="en-US" sz="2000" b="1">
                <a:latin typeface="Helvetica" charset="0"/>
                <a:ea typeface="ＭＳ Ｐゴシック" charset="0"/>
              </a:rPr>
              <a:t>over 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b="1">
                <a:latin typeface="Helvetica" charset="0"/>
                <a:ea typeface="ＭＳ Ｐゴシック" charset="0"/>
              </a:rPr>
              <a:t>order by </a:t>
            </a:r>
            <a:r>
              <a:rPr lang="en-US" sz="2000" i="1">
                <a:latin typeface="Helvetica" charset="0"/>
                <a:ea typeface="ＭＳ Ｐゴシック" charset="0"/>
              </a:rPr>
              <a:t>GPA</a:t>
            </a:r>
            <a:r>
              <a:rPr lang="en-US" sz="2000">
                <a:latin typeface="Helvetica" charset="0"/>
                <a:ea typeface="ＭＳ Ｐゴシック" charset="0"/>
              </a:rPr>
              <a:t> </a:t>
            </a:r>
            <a:r>
              <a:rPr lang="en-US" sz="2000" b="1">
                <a:latin typeface="Helvetica" charset="0"/>
                <a:ea typeface="ＭＳ Ｐゴシック" charset="0"/>
              </a:rPr>
              <a:t>desc) as </a:t>
            </a:r>
            <a:r>
              <a:rPr lang="en-US" sz="2000" i="1">
                <a:latin typeface="Helvetica" charset="0"/>
                <a:ea typeface="ＭＳ Ｐゴシック" charset="0"/>
              </a:rPr>
              <a:t>s_rank</a:t>
            </a:r>
            <a:r>
              <a:rPr lang="en-US" sz="2000">
                <a:latin typeface="Helvetica" charset="0"/>
                <a:ea typeface="ＭＳ Ｐゴシック" charset="0"/>
              </a:rPr>
              <a:t/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       </a:t>
            </a:r>
            <a:r>
              <a:rPr lang="en-US" sz="2000" b="1">
                <a:latin typeface="Helvetica" charset="0"/>
                <a:ea typeface="ＭＳ Ｐゴシック" charset="0"/>
              </a:rPr>
              <a:t>from </a:t>
            </a:r>
            <a:r>
              <a:rPr lang="en-US" sz="2000" i="1">
                <a:latin typeface="Helvetica" charset="0"/>
                <a:ea typeface="ＭＳ Ｐゴシック" charset="0"/>
              </a:rPr>
              <a:t>student_grades</a:t>
            </a:r>
            <a:endParaRPr lang="en-US" i="1">
              <a:latin typeface="Helvetica" charset="0"/>
              <a:ea typeface="ＭＳ Ｐゴシック" charset="0"/>
            </a:endParaRPr>
          </a:p>
          <a:p>
            <a:r>
              <a:rPr lang="en-US" sz="2000">
                <a:latin typeface="Helvetica" charset="0"/>
                <a:ea typeface="ＭＳ Ｐゴシック" charset="0"/>
              </a:rPr>
              <a:t>An extra </a:t>
            </a:r>
            <a:r>
              <a:rPr lang="en-US" sz="2000" b="1">
                <a:latin typeface="Helvetica" charset="0"/>
                <a:ea typeface="ＭＳ Ｐゴシック" charset="0"/>
              </a:rPr>
              <a:t>order by </a:t>
            </a:r>
            <a:r>
              <a:rPr lang="en-US" sz="2000">
                <a:latin typeface="Helvetica" charset="0"/>
                <a:ea typeface="ＭＳ Ｐゴシック" charset="0"/>
              </a:rPr>
              <a:t>clause is needed to get them in sorted order</a:t>
            </a:r>
            <a:endParaRPr lang="en-US">
              <a:latin typeface="Helvetica" charset="0"/>
              <a:ea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	       </a:t>
            </a:r>
            <a:r>
              <a:rPr lang="en-US" sz="2000" b="1">
                <a:latin typeface="Helvetica" charset="0"/>
                <a:ea typeface="ＭＳ Ｐゴシック" charset="0"/>
              </a:rPr>
              <a:t>select </a:t>
            </a:r>
            <a:r>
              <a:rPr lang="en-US" sz="2000" i="1">
                <a:latin typeface="Helvetica" charset="0"/>
                <a:ea typeface="ＭＳ Ｐゴシック" charset="0"/>
              </a:rPr>
              <a:t>ID</a:t>
            </a:r>
            <a:r>
              <a:rPr lang="en-US" sz="2000">
                <a:latin typeface="Helvetica" charset="0"/>
                <a:ea typeface="ＭＳ Ｐゴシック" charset="0"/>
              </a:rPr>
              <a:t>, </a:t>
            </a:r>
            <a:r>
              <a:rPr lang="en-US" sz="2000" b="1">
                <a:latin typeface="Helvetica" charset="0"/>
                <a:ea typeface="ＭＳ Ｐゴシック" charset="0"/>
              </a:rPr>
              <a:t>rank</a:t>
            </a:r>
            <a:r>
              <a:rPr lang="en-US" sz="2000">
                <a:latin typeface="Helvetica" charset="0"/>
                <a:ea typeface="ＭＳ Ｐゴシック" charset="0"/>
              </a:rPr>
              <a:t>() </a:t>
            </a:r>
            <a:r>
              <a:rPr lang="en-US" sz="2000" b="1">
                <a:latin typeface="Helvetica" charset="0"/>
                <a:ea typeface="ＭＳ Ｐゴシック" charset="0"/>
              </a:rPr>
              <a:t>over 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b="1">
                <a:latin typeface="Helvetica" charset="0"/>
                <a:ea typeface="ＭＳ Ｐゴシック" charset="0"/>
              </a:rPr>
              <a:t>order by </a:t>
            </a:r>
            <a:r>
              <a:rPr lang="en-US" sz="2000" i="1">
                <a:latin typeface="Helvetica" charset="0"/>
                <a:ea typeface="ＭＳ Ｐゴシック" charset="0"/>
              </a:rPr>
              <a:t>GPA</a:t>
            </a:r>
            <a:r>
              <a:rPr lang="en-US" sz="2000">
                <a:latin typeface="Helvetica" charset="0"/>
                <a:ea typeface="ＭＳ Ｐゴシック" charset="0"/>
              </a:rPr>
              <a:t> </a:t>
            </a:r>
            <a:r>
              <a:rPr lang="en-US" sz="2000" b="1">
                <a:latin typeface="Helvetica" charset="0"/>
                <a:ea typeface="ＭＳ Ｐゴシック" charset="0"/>
              </a:rPr>
              <a:t>desc) as </a:t>
            </a:r>
            <a:r>
              <a:rPr lang="en-US" sz="2000" i="1">
                <a:latin typeface="Helvetica" charset="0"/>
                <a:ea typeface="ＭＳ Ｐゴシック" charset="0"/>
              </a:rPr>
              <a:t>s_rank</a:t>
            </a:r>
            <a:r>
              <a:rPr lang="en-US" sz="2000">
                <a:latin typeface="Helvetica" charset="0"/>
                <a:ea typeface="ＭＳ Ｐゴシック" charset="0"/>
              </a:rPr>
              <a:t/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       </a:t>
            </a:r>
            <a:r>
              <a:rPr lang="en-US" sz="2000" b="1">
                <a:latin typeface="Helvetica" charset="0"/>
                <a:ea typeface="ＭＳ Ｐゴシック" charset="0"/>
              </a:rPr>
              <a:t>from </a:t>
            </a:r>
            <a:r>
              <a:rPr lang="en-US" sz="2000" i="1">
                <a:latin typeface="Helvetica" charset="0"/>
                <a:ea typeface="ＭＳ Ｐゴシック" charset="0"/>
              </a:rPr>
              <a:t>student_grades </a:t>
            </a:r>
            <a:br>
              <a:rPr lang="en-US" sz="2000" i="1">
                <a:latin typeface="Helvetica" charset="0"/>
                <a:ea typeface="ＭＳ Ｐゴシック" charset="0"/>
              </a:rPr>
            </a:br>
            <a:r>
              <a:rPr lang="en-US" sz="2000" i="1">
                <a:latin typeface="Helvetica" charset="0"/>
                <a:ea typeface="ＭＳ Ｐゴシック" charset="0"/>
              </a:rPr>
              <a:t>       </a:t>
            </a:r>
            <a:r>
              <a:rPr lang="en-US" sz="2000" b="1">
                <a:latin typeface="Helvetica" charset="0"/>
                <a:ea typeface="ＭＳ Ｐゴシック" charset="0"/>
              </a:rPr>
              <a:t>order by </a:t>
            </a:r>
            <a:r>
              <a:rPr lang="en-US" sz="2000" i="1">
                <a:latin typeface="Helvetica" charset="0"/>
                <a:ea typeface="ＭＳ Ｐゴシック" charset="0"/>
              </a:rPr>
              <a:t>s_rank</a:t>
            </a:r>
            <a:endParaRPr lang="en-US" i="1">
              <a:latin typeface="Helvetica" charset="0"/>
              <a:ea typeface="ＭＳ Ｐゴシック" charset="0"/>
            </a:endParaRPr>
          </a:p>
          <a:p>
            <a:r>
              <a:rPr lang="en-US" sz="2000">
                <a:latin typeface="Helvetica" charset="0"/>
                <a:ea typeface="ＭＳ Ｐゴシック" charset="0"/>
              </a:rPr>
              <a:t>Ranking may leave gaps: e.g. if 2 students have the same top GPA, both have rank 1, and the next rank is 3</a:t>
            </a:r>
            <a:endParaRPr lang="en-US">
              <a:latin typeface="Helvetica" charset="0"/>
              <a:ea typeface="ＭＳ Ｐゴシック" charset="0"/>
            </a:endParaRPr>
          </a:p>
          <a:p>
            <a:pPr lvl="1"/>
            <a:r>
              <a:rPr lang="en-US" sz="2000" b="1">
                <a:latin typeface="Helvetica" charset="0"/>
                <a:ea typeface="ＭＳ Ｐゴシック" charset="0"/>
              </a:rPr>
              <a:t>dense_rank </a:t>
            </a:r>
            <a:r>
              <a:rPr lang="en-US" sz="2000">
                <a:latin typeface="Helvetica" charset="0"/>
                <a:ea typeface="ＭＳ Ｐゴシック" charset="0"/>
              </a:rPr>
              <a:t>does not leave gaps, so next dense rank would be 2</a:t>
            </a:r>
            <a:endParaRPr lang="en-US" b="1">
              <a:latin typeface="Helvetica" charset="0"/>
              <a:ea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i="1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>
                <a:effectLst/>
                <a:latin typeface="Helvetica" charset="0"/>
                <a:ea typeface="ＭＳ Ｐゴシック" charset="0"/>
              </a:rPr>
              <a:t>Ranking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>
                <a:latin typeface="Helvetica" charset="0"/>
                <a:ea typeface="ＭＳ Ｐゴシック" charset="0"/>
              </a:rPr>
              <a:t>Ranking can be done using basic SQL aggregation, but resultant query is very inefficient</a:t>
            </a:r>
            <a:endParaRPr lang="en-US">
              <a:latin typeface="Helvetica" charset="0"/>
              <a:ea typeface="ＭＳ Ｐゴシック" charset="0"/>
            </a:endParaRPr>
          </a:p>
          <a:p>
            <a:pPr lvl="1">
              <a:buFont typeface="Monotype Sorts" charset="0"/>
              <a:buNone/>
            </a:pPr>
            <a:r>
              <a:rPr lang="en-US" b="1">
                <a:latin typeface="Helvetica" charset="0"/>
                <a:ea typeface="ＭＳ Ｐゴシック" charset="0"/>
              </a:rPr>
              <a:t>    </a:t>
            </a:r>
            <a:r>
              <a:rPr lang="en-US" sz="2000" b="1">
                <a:latin typeface="Helvetica" charset="0"/>
                <a:ea typeface="ＭＳ Ｐゴシック" charset="0"/>
              </a:rPr>
              <a:t>select </a:t>
            </a:r>
            <a:r>
              <a:rPr lang="en-US" sz="2000" i="1">
                <a:latin typeface="Helvetica" charset="0"/>
                <a:ea typeface="ＭＳ Ｐゴシック" charset="0"/>
              </a:rPr>
              <a:t>ID</a:t>
            </a:r>
            <a:r>
              <a:rPr lang="en-US" sz="2000">
                <a:latin typeface="Helvetica" charset="0"/>
                <a:ea typeface="ＭＳ Ｐゴシック" charset="0"/>
              </a:rPr>
              <a:t>, (1 + (</a:t>
            </a:r>
            <a:r>
              <a:rPr lang="en-US" sz="2000" b="1">
                <a:latin typeface="Helvetica" charset="0"/>
                <a:ea typeface="ＭＳ Ｐゴシック" charset="0"/>
              </a:rPr>
              <a:t>select count</a:t>
            </a:r>
            <a:r>
              <a:rPr lang="en-US" sz="2000">
                <a:latin typeface="Helvetica" charset="0"/>
                <a:ea typeface="ＭＳ Ｐゴシック" charset="0"/>
              </a:rPr>
              <a:t>(*)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                         </a:t>
            </a:r>
            <a:r>
              <a:rPr lang="en-US" sz="2000" b="1">
                <a:latin typeface="Helvetica" charset="0"/>
                <a:ea typeface="ＭＳ Ｐゴシック" charset="0"/>
              </a:rPr>
              <a:t>from </a:t>
            </a:r>
            <a:r>
              <a:rPr lang="en-US" sz="2000" i="1">
                <a:latin typeface="Helvetica" charset="0"/>
                <a:ea typeface="ＭＳ Ｐゴシック" charset="0"/>
              </a:rPr>
              <a:t>student_grades B</a:t>
            </a:r>
            <a:br>
              <a:rPr lang="en-US" sz="2000" i="1">
                <a:latin typeface="Helvetica" charset="0"/>
                <a:ea typeface="ＭＳ Ｐゴシック" charset="0"/>
              </a:rPr>
            </a:br>
            <a:r>
              <a:rPr lang="en-US" sz="2000" i="1">
                <a:latin typeface="Helvetica" charset="0"/>
                <a:ea typeface="ＭＳ Ｐゴシック" charset="0"/>
              </a:rPr>
              <a:t>                         </a:t>
            </a:r>
            <a:r>
              <a:rPr lang="en-US" sz="2000" b="1">
                <a:latin typeface="Helvetica" charset="0"/>
                <a:ea typeface="ＭＳ Ｐゴシック" charset="0"/>
              </a:rPr>
              <a:t>where </a:t>
            </a:r>
            <a:r>
              <a:rPr lang="en-US" sz="2000" i="1">
                <a:latin typeface="Helvetica" charset="0"/>
                <a:ea typeface="ＭＳ Ｐゴシック" charset="0"/>
              </a:rPr>
              <a:t>B</a:t>
            </a:r>
            <a:r>
              <a:rPr lang="en-US" sz="2000">
                <a:latin typeface="Helvetica" charset="0"/>
                <a:ea typeface="ＭＳ Ｐゴシック" charset="0"/>
              </a:rPr>
              <a:t>.</a:t>
            </a:r>
            <a:r>
              <a:rPr lang="en-US" sz="2000" i="1">
                <a:latin typeface="Helvetica" charset="0"/>
                <a:ea typeface="ＭＳ Ｐゴシック" charset="0"/>
              </a:rPr>
              <a:t>GPA </a:t>
            </a:r>
            <a:r>
              <a:rPr lang="en-US" sz="2000">
                <a:latin typeface="Helvetica" charset="0"/>
                <a:ea typeface="ＭＳ Ｐゴシック" charset="0"/>
              </a:rPr>
              <a:t>&gt; </a:t>
            </a:r>
            <a:r>
              <a:rPr lang="en-US" sz="2000" i="1">
                <a:latin typeface="Helvetica" charset="0"/>
                <a:ea typeface="ＭＳ Ｐゴシック" charset="0"/>
              </a:rPr>
              <a:t>A</a:t>
            </a:r>
            <a:r>
              <a:rPr lang="en-US" sz="2000">
                <a:latin typeface="Helvetica" charset="0"/>
                <a:ea typeface="ＭＳ Ｐゴシック" charset="0"/>
              </a:rPr>
              <a:t>.</a:t>
            </a:r>
            <a:r>
              <a:rPr lang="en-US" sz="2000" i="1">
                <a:latin typeface="Helvetica" charset="0"/>
                <a:ea typeface="ＭＳ Ｐゴシック" charset="0"/>
              </a:rPr>
              <a:t>GPA</a:t>
            </a:r>
            <a:r>
              <a:rPr lang="en-US" sz="2000">
                <a:latin typeface="Helvetica" charset="0"/>
                <a:ea typeface="ＭＳ Ｐゴシック" charset="0"/>
              </a:rPr>
              <a:t>)) </a:t>
            </a:r>
            <a:r>
              <a:rPr lang="en-US" sz="2000" b="1">
                <a:latin typeface="Helvetica" charset="0"/>
                <a:ea typeface="ＭＳ Ｐゴシック" charset="0"/>
              </a:rPr>
              <a:t>as </a:t>
            </a:r>
            <a:r>
              <a:rPr lang="en-US" sz="2000" i="1">
                <a:latin typeface="Helvetica" charset="0"/>
                <a:ea typeface="ＭＳ Ｐゴシック" charset="0"/>
              </a:rPr>
              <a:t>s_rank</a:t>
            </a:r>
            <a:br>
              <a:rPr lang="en-US" sz="2000" i="1">
                <a:latin typeface="Helvetica" charset="0"/>
                <a:ea typeface="ＭＳ Ｐゴシック" charset="0"/>
              </a:rPr>
            </a:br>
            <a:r>
              <a:rPr lang="en-US" sz="2000" b="1">
                <a:latin typeface="Helvetica" charset="0"/>
                <a:ea typeface="ＭＳ Ｐゴシック" charset="0"/>
              </a:rPr>
              <a:t>from </a:t>
            </a:r>
            <a:r>
              <a:rPr lang="en-US" sz="2000" i="1">
                <a:latin typeface="Helvetica" charset="0"/>
                <a:ea typeface="ＭＳ Ｐゴシック" charset="0"/>
              </a:rPr>
              <a:t>student_grades A</a:t>
            </a:r>
            <a:br>
              <a:rPr lang="en-US" sz="2000" i="1">
                <a:latin typeface="Helvetica" charset="0"/>
                <a:ea typeface="ＭＳ Ｐゴシック" charset="0"/>
              </a:rPr>
            </a:br>
            <a:r>
              <a:rPr lang="en-US" sz="2000" b="1">
                <a:latin typeface="Helvetica" charset="0"/>
                <a:ea typeface="ＭＳ Ｐゴシック" charset="0"/>
              </a:rPr>
              <a:t>order by </a:t>
            </a:r>
            <a:r>
              <a:rPr lang="en-US" sz="2000" i="1">
                <a:latin typeface="Helvetica" charset="0"/>
                <a:ea typeface="ＭＳ Ｐゴシック" charset="0"/>
              </a:rPr>
              <a:t>s_rank</a:t>
            </a:r>
            <a:r>
              <a:rPr lang="en-US" sz="2000">
                <a:latin typeface="Helvetica" charset="0"/>
                <a:ea typeface="ＭＳ Ｐゴシック" charset="0"/>
              </a:rPr>
              <a:t>;</a:t>
            </a:r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>Ranking (Cont.)</a:t>
            </a:r>
            <a:endParaRPr lang="en-IN" smtClean="0">
              <a:effectLst>
                <a:outerShdw blurRad="38100" dist="38100" dir="2700000" algn="tl">
                  <a:srgbClr val="C0C0C0"/>
                </a:outerShdw>
              </a:effectLst>
              <a:cs typeface="+mj-cs"/>
            </a:endParaRP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329612" cy="4903787"/>
          </a:xfrm>
        </p:spPr>
        <p:txBody>
          <a:bodyPr/>
          <a:lstStyle/>
          <a:p>
            <a:r>
              <a:rPr lang="en-US" sz="2000">
                <a:latin typeface="Helvetica" charset="0"/>
                <a:ea typeface="ＭＳ Ｐゴシック" charset="0"/>
              </a:rPr>
              <a:t>Ranking can be done within partition of the data.</a:t>
            </a:r>
            <a:endParaRPr lang="en-US">
              <a:latin typeface="Helvetica" charset="0"/>
              <a:ea typeface="ＭＳ Ｐゴシック" charset="0"/>
            </a:endParaRPr>
          </a:p>
          <a:p>
            <a:r>
              <a:rPr lang="ja-JP" altLang="en-US" sz="2000">
                <a:latin typeface="Helvetica" charset="0"/>
                <a:ea typeface="ＭＳ Ｐゴシック" charset="0"/>
              </a:rPr>
              <a:t>“</a:t>
            </a:r>
            <a:r>
              <a:rPr lang="en-US" altLang="ja-JP" sz="2000">
                <a:latin typeface="Helvetica" charset="0"/>
                <a:ea typeface="ＭＳ Ｐゴシック" charset="0"/>
              </a:rPr>
              <a:t>Find the rank of students within each department.</a:t>
            </a:r>
            <a:r>
              <a:rPr lang="ja-JP" altLang="en-US" sz="2000">
                <a:latin typeface="Helvetica" charset="0"/>
                <a:ea typeface="ＭＳ Ｐゴシック" charset="0"/>
              </a:rPr>
              <a:t>”</a:t>
            </a:r>
            <a:endParaRPr lang="en-US" altLang="ja-JP">
              <a:latin typeface="Helvetica" charset="0"/>
              <a:ea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b="1">
                <a:latin typeface="Helvetica" charset="0"/>
                <a:ea typeface="ＭＳ Ｐゴシック" charset="0"/>
              </a:rPr>
              <a:t>          </a:t>
            </a:r>
            <a:r>
              <a:rPr lang="en-US" sz="2000" b="1">
                <a:latin typeface="Helvetica" charset="0"/>
                <a:ea typeface="ＭＳ Ｐゴシック" charset="0"/>
              </a:rPr>
              <a:t>select </a:t>
            </a:r>
            <a:r>
              <a:rPr lang="en-US" sz="2000" i="1">
                <a:latin typeface="Helvetica" charset="0"/>
                <a:ea typeface="ＭＳ Ｐゴシック" charset="0"/>
              </a:rPr>
              <a:t>ID</a:t>
            </a:r>
            <a:r>
              <a:rPr lang="en-US" sz="2000">
                <a:latin typeface="Helvetica" charset="0"/>
                <a:ea typeface="ＭＳ Ｐゴシック" charset="0"/>
              </a:rPr>
              <a:t>, </a:t>
            </a:r>
            <a:r>
              <a:rPr lang="en-US" sz="2000" i="1">
                <a:latin typeface="Helvetica" charset="0"/>
                <a:ea typeface="ＭＳ Ｐゴシック" charset="0"/>
              </a:rPr>
              <a:t>dept_name</a:t>
            </a:r>
            <a:r>
              <a:rPr lang="en-US" sz="2000">
                <a:latin typeface="Helvetica" charset="0"/>
                <a:ea typeface="ＭＳ Ｐゴシック" charset="0"/>
              </a:rPr>
              <a:t>,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           </a:t>
            </a:r>
            <a:r>
              <a:rPr lang="en-US" sz="2000" b="1">
                <a:latin typeface="Helvetica" charset="0"/>
                <a:ea typeface="ＭＳ Ｐゴシック" charset="0"/>
              </a:rPr>
              <a:t>rank </a:t>
            </a:r>
            <a:r>
              <a:rPr lang="en-US" sz="2000">
                <a:latin typeface="Helvetica" charset="0"/>
                <a:ea typeface="ＭＳ Ｐゴシック" charset="0"/>
              </a:rPr>
              <a:t>() </a:t>
            </a:r>
            <a:r>
              <a:rPr lang="en-US" sz="2000" b="1">
                <a:latin typeface="Helvetica" charset="0"/>
                <a:ea typeface="ＭＳ Ｐゴシック" charset="0"/>
              </a:rPr>
              <a:t>over 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b="1">
                <a:latin typeface="Helvetica" charset="0"/>
                <a:ea typeface="ＭＳ Ｐゴシック" charset="0"/>
              </a:rPr>
              <a:t>partition by </a:t>
            </a:r>
            <a:r>
              <a:rPr lang="en-US" sz="2000" i="1">
                <a:latin typeface="Helvetica" charset="0"/>
                <a:ea typeface="ＭＳ Ｐゴシック" charset="0"/>
              </a:rPr>
              <a:t>dept_name </a:t>
            </a:r>
            <a:r>
              <a:rPr lang="en-US" sz="2000" b="1">
                <a:latin typeface="Helvetica" charset="0"/>
                <a:ea typeface="ＭＳ Ｐゴシック" charset="0"/>
              </a:rPr>
              <a:t>order by </a:t>
            </a:r>
            <a:r>
              <a:rPr lang="en-US" sz="2000" i="1">
                <a:latin typeface="Helvetica" charset="0"/>
                <a:ea typeface="ＭＳ Ｐゴシック" charset="0"/>
              </a:rPr>
              <a:t>GPA </a:t>
            </a:r>
            <a:r>
              <a:rPr lang="en-US" sz="2000" b="1">
                <a:latin typeface="Helvetica" charset="0"/>
                <a:ea typeface="ＭＳ Ｐゴシック" charset="0"/>
              </a:rPr>
              <a:t>desc</a:t>
            </a:r>
            <a:r>
              <a:rPr lang="en-US" sz="2000">
                <a:latin typeface="Helvetica" charset="0"/>
                <a:ea typeface="ＭＳ Ｐゴシック" charset="0"/>
              </a:rPr>
              <a:t>) 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                        </a:t>
            </a:r>
            <a:r>
              <a:rPr lang="en-US" sz="2000" b="1">
                <a:latin typeface="Helvetica" charset="0"/>
                <a:ea typeface="ＭＳ Ｐゴシック" charset="0"/>
              </a:rPr>
              <a:t>as </a:t>
            </a:r>
            <a:r>
              <a:rPr lang="en-US" sz="2000" i="1">
                <a:latin typeface="Helvetica" charset="0"/>
                <a:ea typeface="ＭＳ Ｐゴシック" charset="0"/>
              </a:rPr>
              <a:t>dept_rank</a:t>
            </a:r>
            <a:br>
              <a:rPr lang="en-US" sz="2000" i="1">
                <a:latin typeface="Helvetica" charset="0"/>
                <a:ea typeface="ＭＳ Ｐゴシック" charset="0"/>
              </a:rPr>
            </a:br>
            <a:r>
              <a:rPr lang="en-US" sz="2000" i="1">
                <a:latin typeface="Helvetica" charset="0"/>
                <a:ea typeface="ＭＳ Ｐゴシック" charset="0"/>
              </a:rPr>
              <a:t>     </a:t>
            </a:r>
            <a:r>
              <a:rPr lang="en-US" sz="2000" b="1">
                <a:latin typeface="Helvetica" charset="0"/>
                <a:ea typeface="ＭＳ Ｐゴシック" charset="0"/>
              </a:rPr>
              <a:t>from </a:t>
            </a:r>
            <a:r>
              <a:rPr lang="en-US" sz="2000" i="1">
                <a:latin typeface="Helvetica" charset="0"/>
                <a:ea typeface="ＭＳ Ｐゴシック" charset="0"/>
              </a:rPr>
              <a:t>dept_grades</a:t>
            </a:r>
            <a:br>
              <a:rPr lang="en-US" sz="2000" i="1">
                <a:latin typeface="Helvetica" charset="0"/>
                <a:ea typeface="ＭＳ Ｐゴシック" charset="0"/>
              </a:rPr>
            </a:br>
            <a:r>
              <a:rPr lang="en-US" sz="2000" i="1">
                <a:latin typeface="Helvetica" charset="0"/>
                <a:ea typeface="ＭＳ Ｐゴシック" charset="0"/>
              </a:rPr>
              <a:t>     </a:t>
            </a:r>
            <a:r>
              <a:rPr lang="en-US" sz="2000" b="1">
                <a:latin typeface="Helvetica" charset="0"/>
                <a:ea typeface="ＭＳ Ｐゴシック" charset="0"/>
              </a:rPr>
              <a:t>order by </a:t>
            </a:r>
            <a:r>
              <a:rPr lang="en-US" sz="2000" i="1">
                <a:latin typeface="Helvetica" charset="0"/>
                <a:ea typeface="ＭＳ Ｐゴシック" charset="0"/>
              </a:rPr>
              <a:t>dept_name</a:t>
            </a:r>
            <a:r>
              <a:rPr lang="en-US" sz="2000">
                <a:latin typeface="Helvetica" charset="0"/>
                <a:ea typeface="ＭＳ Ｐゴシック" charset="0"/>
              </a:rPr>
              <a:t>, </a:t>
            </a:r>
            <a:r>
              <a:rPr lang="en-US" sz="2000" i="1">
                <a:latin typeface="Helvetica" charset="0"/>
                <a:ea typeface="ＭＳ Ｐゴシック" charset="0"/>
              </a:rPr>
              <a:t>dept_rank</a:t>
            </a:r>
            <a:r>
              <a:rPr lang="en-US" sz="2000">
                <a:latin typeface="Helvetica" charset="0"/>
                <a:ea typeface="ＭＳ Ｐゴシック" charset="0"/>
              </a:rPr>
              <a:t>;</a:t>
            </a:r>
            <a:endParaRPr lang="en-US">
              <a:latin typeface="Helvetica" charset="0"/>
              <a:ea typeface="ＭＳ Ｐゴシック" charset="0"/>
            </a:endParaRPr>
          </a:p>
          <a:p>
            <a:r>
              <a:rPr lang="en-US" sz="2000">
                <a:latin typeface="Helvetica" charset="0"/>
                <a:ea typeface="ＭＳ Ｐゴシック" charset="0"/>
              </a:rPr>
              <a:t>Multiple </a:t>
            </a:r>
            <a:r>
              <a:rPr lang="en-US" sz="2000" b="1">
                <a:latin typeface="Helvetica" charset="0"/>
                <a:ea typeface="ＭＳ Ｐゴシック" charset="0"/>
              </a:rPr>
              <a:t>rank</a:t>
            </a:r>
            <a:r>
              <a:rPr lang="en-US" sz="2000">
                <a:latin typeface="Helvetica" charset="0"/>
                <a:ea typeface="ＭＳ Ｐゴシック" charset="0"/>
              </a:rPr>
              <a:t> clauses can occur in a single </a:t>
            </a:r>
            <a:r>
              <a:rPr lang="en-US" sz="2000" b="1">
                <a:latin typeface="Helvetica" charset="0"/>
                <a:ea typeface="ＭＳ Ｐゴシック" charset="0"/>
              </a:rPr>
              <a:t>select</a:t>
            </a:r>
            <a:r>
              <a:rPr lang="en-US" sz="2000">
                <a:latin typeface="Helvetica" charset="0"/>
                <a:ea typeface="ＭＳ Ｐゴシック" charset="0"/>
              </a:rPr>
              <a:t> clause.</a:t>
            </a:r>
            <a:endParaRPr lang="en-US">
              <a:latin typeface="Helvetica" charset="0"/>
              <a:ea typeface="ＭＳ Ｐゴシック" charset="0"/>
            </a:endParaRPr>
          </a:p>
          <a:p>
            <a:r>
              <a:rPr lang="en-US" sz="2000">
                <a:latin typeface="Helvetica" charset="0"/>
                <a:ea typeface="ＭＳ Ｐゴシック" charset="0"/>
              </a:rPr>
              <a:t>Ranking is done </a:t>
            </a:r>
            <a:r>
              <a:rPr lang="en-US" sz="2000" i="1">
                <a:latin typeface="Helvetica" charset="0"/>
                <a:ea typeface="ＭＳ Ｐゴシック" charset="0"/>
              </a:rPr>
              <a:t>after</a:t>
            </a:r>
            <a:r>
              <a:rPr lang="en-US" sz="2000">
                <a:latin typeface="Helvetica" charset="0"/>
                <a:ea typeface="ＭＳ Ｐゴシック" charset="0"/>
              </a:rPr>
              <a:t> applying </a:t>
            </a:r>
            <a:r>
              <a:rPr lang="en-US" sz="2000" b="1">
                <a:latin typeface="Helvetica" charset="0"/>
                <a:ea typeface="ＭＳ Ｐゴシック" charset="0"/>
              </a:rPr>
              <a:t>group by</a:t>
            </a:r>
            <a:r>
              <a:rPr lang="en-US" sz="2000">
                <a:latin typeface="Helvetica" charset="0"/>
                <a:ea typeface="ＭＳ Ｐゴシック" charset="0"/>
              </a:rPr>
              <a:t> clause/aggregation</a:t>
            </a:r>
            <a:endParaRPr lang="en-US">
              <a:latin typeface="Helvetica" charset="0"/>
              <a:ea typeface="ＭＳ Ｐゴシック" charset="0"/>
            </a:endParaRPr>
          </a:p>
          <a:p>
            <a:r>
              <a:rPr lang="en-US" sz="2000">
                <a:latin typeface="Helvetica" charset="0"/>
                <a:ea typeface="ＭＳ Ｐゴシック" charset="0"/>
              </a:rPr>
              <a:t>Can be used to find top-n results</a:t>
            </a:r>
            <a:endParaRPr lang="en-US">
              <a:latin typeface="Helvetica" charset="0"/>
              <a:ea typeface="ＭＳ Ｐゴシック" charset="0"/>
            </a:endParaRPr>
          </a:p>
          <a:p>
            <a:pPr lvl="1"/>
            <a:r>
              <a:rPr lang="en-US" sz="2000">
                <a:latin typeface="Helvetica" charset="0"/>
                <a:ea typeface="ＭＳ Ｐゴシック" charset="0"/>
              </a:rPr>
              <a:t>More general than the </a:t>
            </a:r>
            <a:r>
              <a:rPr lang="en-US" sz="2000" b="1">
                <a:latin typeface="Helvetica" charset="0"/>
                <a:ea typeface="ＭＳ Ｐゴシック" charset="0"/>
              </a:rPr>
              <a:t>limit</a:t>
            </a:r>
            <a:r>
              <a:rPr lang="en-US" sz="2000">
                <a:latin typeface="Helvetica" charset="0"/>
                <a:ea typeface="ＭＳ Ｐゴシック" charset="0"/>
              </a:rPr>
              <a:t> </a:t>
            </a:r>
            <a:r>
              <a:rPr lang="en-US" sz="2000" i="1">
                <a:latin typeface="Helvetica" charset="0"/>
                <a:ea typeface="ＭＳ Ｐゴシック" charset="0"/>
              </a:rPr>
              <a:t>n</a:t>
            </a:r>
            <a:r>
              <a:rPr lang="en-US" sz="2000">
                <a:latin typeface="Helvetica" charset="0"/>
                <a:ea typeface="ＭＳ Ｐゴシック" charset="0"/>
              </a:rPr>
              <a:t> clause supported by many databases, since it allows top-n within each partition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Ranking (Cont.)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000">
                <a:latin typeface="Helvetica" charset="0"/>
                <a:ea typeface="ＭＳ Ｐゴシック" charset="0"/>
              </a:rPr>
              <a:t>Other ranking functions:  </a:t>
            </a:r>
          </a:p>
          <a:p>
            <a:pPr lvl="1"/>
            <a:r>
              <a:rPr lang="en-US" sz="2000" b="1">
                <a:latin typeface="Helvetica" charset="0"/>
                <a:ea typeface="ＭＳ Ｐゴシック" charset="0"/>
              </a:rPr>
              <a:t>percent_rank </a:t>
            </a:r>
            <a:r>
              <a:rPr lang="en-US" sz="2000">
                <a:latin typeface="Helvetica" charset="0"/>
                <a:ea typeface="ＭＳ Ｐゴシック" charset="0"/>
              </a:rPr>
              <a:t>(within partition, if partitioning is done)</a:t>
            </a:r>
            <a:endParaRPr lang="en-US" sz="2000" b="1">
              <a:latin typeface="Helvetica" charset="0"/>
              <a:ea typeface="ＭＳ Ｐゴシック" charset="0"/>
            </a:endParaRPr>
          </a:p>
          <a:p>
            <a:pPr lvl="1"/>
            <a:r>
              <a:rPr lang="en-US" sz="2000" b="1">
                <a:latin typeface="Helvetica" charset="0"/>
                <a:ea typeface="ＭＳ Ｐゴシック" charset="0"/>
              </a:rPr>
              <a:t>cume_dist</a:t>
            </a:r>
            <a:r>
              <a:rPr lang="en-US" sz="2000">
                <a:latin typeface="Helvetica" charset="0"/>
                <a:ea typeface="ＭＳ Ｐゴシック" charset="0"/>
              </a:rPr>
              <a:t> (cumulative distribution)</a:t>
            </a:r>
          </a:p>
          <a:p>
            <a:pPr lvl="2"/>
            <a:r>
              <a:rPr lang="en-US" sz="2000">
                <a:latin typeface="Helvetica" charset="0"/>
                <a:ea typeface="ＭＳ Ｐゴシック" charset="0"/>
              </a:rPr>
              <a:t> fraction of tuples with preceding values</a:t>
            </a:r>
          </a:p>
          <a:p>
            <a:pPr lvl="1"/>
            <a:r>
              <a:rPr lang="en-US" sz="2000" b="1">
                <a:latin typeface="Helvetica" charset="0"/>
                <a:ea typeface="ＭＳ Ｐゴシック" charset="0"/>
              </a:rPr>
              <a:t>row_number </a:t>
            </a:r>
            <a:r>
              <a:rPr lang="en-US" sz="2000">
                <a:latin typeface="Helvetica" charset="0"/>
                <a:ea typeface="ＭＳ Ｐゴシック" charset="0"/>
              </a:rPr>
              <a:t>(non-deterministic in presence of duplicates)</a:t>
            </a:r>
          </a:p>
          <a:p>
            <a:r>
              <a:rPr lang="en-US" sz="2000">
                <a:latin typeface="Helvetica" charset="0"/>
                <a:ea typeface="ＭＳ Ｐゴシック" charset="0"/>
              </a:rPr>
              <a:t>SQL:1999 permits the user to specify </a:t>
            </a:r>
            <a:r>
              <a:rPr lang="en-US" sz="2000" b="1">
                <a:latin typeface="Helvetica" charset="0"/>
                <a:ea typeface="ＭＳ Ｐゴシック" charset="0"/>
              </a:rPr>
              <a:t>nulls first</a:t>
            </a:r>
            <a:r>
              <a:rPr lang="en-US" sz="2000">
                <a:latin typeface="Helvetica" charset="0"/>
                <a:ea typeface="ＭＳ Ｐゴシック" charset="0"/>
              </a:rPr>
              <a:t> or </a:t>
            </a:r>
            <a:r>
              <a:rPr lang="en-US" sz="2000" b="1">
                <a:latin typeface="Helvetica" charset="0"/>
                <a:ea typeface="ＭＳ Ｐゴシック" charset="0"/>
              </a:rPr>
              <a:t>nulls last</a:t>
            </a:r>
          </a:p>
          <a:p>
            <a:pPr>
              <a:buFont typeface="Monotype Sorts" charset="0"/>
              <a:buNone/>
            </a:pPr>
            <a:r>
              <a:rPr lang="en-US" sz="2000" b="1">
                <a:latin typeface="Helvetica" charset="0"/>
                <a:ea typeface="ＭＳ Ｐゴシック" charset="0"/>
              </a:rPr>
              <a:t>     select </a:t>
            </a:r>
            <a:r>
              <a:rPr lang="en-US" sz="2000" i="1">
                <a:latin typeface="Helvetica" charset="0"/>
                <a:ea typeface="ＭＳ Ｐゴシック" charset="0"/>
              </a:rPr>
              <a:t>ID</a:t>
            </a:r>
            <a:r>
              <a:rPr lang="en-US" sz="2000">
                <a:latin typeface="Helvetica" charset="0"/>
                <a:ea typeface="ＭＳ Ｐゴシック" charset="0"/>
              </a:rPr>
              <a:t>, 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           </a:t>
            </a:r>
            <a:r>
              <a:rPr lang="en-US" sz="2000" b="1">
                <a:latin typeface="Helvetica" charset="0"/>
                <a:ea typeface="ＭＳ Ｐゴシック" charset="0"/>
              </a:rPr>
              <a:t>rank </a:t>
            </a:r>
            <a:r>
              <a:rPr lang="en-US" sz="2000">
                <a:latin typeface="Helvetica" charset="0"/>
                <a:ea typeface="ＭＳ Ｐゴシック" charset="0"/>
              </a:rPr>
              <a:t>( ) </a:t>
            </a:r>
            <a:r>
              <a:rPr lang="en-US" sz="2000" b="1">
                <a:latin typeface="Helvetica" charset="0"/>
                <a:ea typeface="ＭＳ Ｐゴシック" charset="0"/>
              </a:rPr>
              <a:t>over 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b="1">
                <a:latin typeface="Helvetica" charset="0"/>
                <a:ea typeface="ＭＳ Ｐゴシック" charset="0"/>
              </a:rPr>
              <a:t>order by </a:t>
            </a:r>
            <a:r>
              <a:rPr lang="en-US" sz="2000" i="1">
                <a:latin typeface="Helvetica" charset="0"/>
                <a:ea typeface="ＭＳ Ｐゴシック" charset="0"/>
              </a:rPr>
              <a:t>GPA </a:t>
            </a:r>
            <a:r>
              <a:rPr lang="en-US" sz="2000" b="1">
                <a:latin typeface="Helvetica" charset="0"/>
                <a:ea typeface="ＭＳ Ｐゴシック" charset="0"/>
              </a:rPr>
              <a:t>desc nulls last</a:t>
            </a:r>
            <a:r>
              <a:rPr lang="en-US" sz="2000">
                <a:latin typeface="Helvetica" charset="0"/>
                <a:ea typeface="ＭＳ Ｐゴシック" charset="0"/>
              </a:rPr>
              <a:t>) </a:t>
            </a:r>
            <a:r>
              <a:rPr lang="en-US" sz="2000" b="1">
                <a:latin typeface="Helvetica" charset="0"/>
                <a:ea typeface="ＭＳ Ｐゴシック" charset="0"/>
              </a:rPr>
              <a:t>as </a:t>
            </a:r>
            <a:r>
              <a:rPr lang="en-US" sz="2000" i="1">
                <a:latin typeface="Helvetica" charset="0"/>
                <a:ea typeface="ＭＳ Ｐゴシック" charset="0"/>
              </a:rPr>
              <a:t>s_rank</a:t>
            </a:r>
            <a:r>
              <a:rPr lang="en-US" sz="2000">
                <a:latin typeface="Helvetica" charset="0"/>
                <a:ea typeface="ＭＳ Ｐゴシック" charset="0"/>
              </a:rPr>
              <a:t/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 b="1">
                <a:latin typeface="Helvetica" charset="0"/>
                <a:ea typeface="ＭＳ Ｐゴシック" charset="0"/>
              </a:rPr>
              <a:t>from </a:t>
            </a:r>
            <a:r>
              <a:rPr lang="en-US" sz="2000" i="1">
                <a:latin typeface="Helvetica" charset="0"/>
                <a:ea typeface="ＭＳ Ｐゴシック" charset="0"/>
              </a:rPr>
              <a:t>student_grades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Ranking (Cont.)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000">
                <a:latin typeface="Helvetica" charset="0"/>
                <a:ea typeface="ＭＳ Ｐゴシック" charset="0"/>
              </a:rPr>
              <a:t>For a given constant </a:t>
            </a:r>
            <a:r>
              <a:rPr lang="en-US" sz="2000" i="1">
                <a:latin typeface="Helvetica" charset="0"/>
                <a:ea typeface="ＭＳ Ｐゴシック" charset="0"/>
              </a:rPr>
              <a:t>n</a:t>
            </a:r>
            <a:r>
              <a:rPr lang="en-US" sz="2000">
                <a:latin typeface="Helvetica" charset="0"/>
                <a:ea typeface="ＭＳ Ｐゴシック" charset="0"/>
              </a:rPr>
              <a:t>, the ranking the function </a:t>
            </a:r>
            <a:r>
              <a:rPr lang="en-US" sz="2000" i="1">
                <a:latin typeface="Helvetica" charset="0"/>
                <a:ea typeface="ＭＳ Ｐゴシック" charset="0"/>
              </a:rPr>
              <a:t>ntile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i="1">
                <a:latin typeface="Helvetica" charset="0"/>
                <a:ea typeface="ＭＳ Ｐゴシック" charset="0"/>
              </a:rPr>
              <a:t>n</a:t>
            </a:r>
            <a:r>
              <a:rPr lang="en-US" sz="2000">
                <a:latin typeface="Helvetica" charset="0"/>
                <a:ea typeface="ＭＳ Ｐゴシック" charset="0"/>
              </a:rPr>
              <a:t>) takes the tuples in each partition in the specified order, and divides them into </a:t>
            </a:r>
            <a:r>
              <a:rPr lang="en-US" sz="2000" i="1">
                <a:latin typeface="Helvetica" charset="0"/>
                <a:ea typeface="ＭＳ Ｐゴシック" charset="0"/>
              </a:rPr>
              <a:t>n</a:t>
            </a:r>
            <a:r>
              <a:rPr lang="en-US" sz="2000">
                <a:latin typeface="Helvetica" charset="0"/>
                <a:ea typeface="ＭＳ Ｐゴシック" charset="0"/>
              </a:rPr>
              <a:t> buckets with equal numbers of tuples.</a:t>
            </a:r>
          </a:p>
          <a:p>
            <a:r>
              <a:rPr lang="en-US" sz="2000">
                <a:latin typeface="Helvetica" charset="0"/>
                <a:ea typeface="ＭＳ Ｐゴシック" charset="0"/>
              </a:rPr>
              <a:t>E.g.,</a:t>
            </a:r>
          </a:p>
          <a:p>
            <a:pPr>
              <a:buFont typeface="Monotype Sorts" charset="0"/>
              <a:buNone/>
            </a:pPr>
            <a:r>
              <a:rPr lang="en-US" sz="2000">
                <a:latin typeface="Helvetica" charset="0"/>
                <a:ea typeface="ＭＳ Ｐゴシック" charset="0"/>
              </a:rPr>
              <a:t>	   </a:t>
            </a:r>
            <a:r>
              <a:rPr lang="en-US" sz="2000" b="1">
                <a:latin typeface="Helvetica" charset="0"/>
                <a:ea typeface="ＭＳ Ｐゴシック" charset="0"/>
              </a:rPr>
              <a:t>select </a:t>
            </a:r>
            <a:r>
              <a:rPr lang="en-US" sz="2000" i="1">
                <a:latin typeface="Helvetica" charset="0"/>
                <a:ea typeface="ＭＳ Ｐゴシック" charset="0"/>
              </a:rPr>
              <a:t>ID</a:t>
            </a:r>
            <a:r>
              <a:rPr lang="en-US" sz="2000">
                <a:latin typeface="Helvetica" charset="0"/>
                <a:ea typeface="ＭＳ Ｐゴシック" charset="0"/>
              </a:rPr>
              <a:t>, </a:t>
            </a:r>
            <a:r>
              <a:rPr lang="en-US" sz="2000" b="1">
                <a:latin typeface="Helvetica" charset="0"/>
                <a:ea typeface="ＭＳ Ｐゴシック" charset="0"/>
              </a:rPr>
              <a:t>ntile</a:t>
            </a:r>
            <a:r>
              <a:rPr lang="en-US" sz="2000">
                <a:latin typeface="Helvetica" charset="0"/>
                <a:ea typeface="ＭＳ Ｐゴシック" charset="0"/>
              </a:rPr>
              <a:t>(4) </a:t>
            </a:r>
            <a:r>
              <a:rPr lang="en-US" sz="2000" b="1">
                <a:latin typeface="Helvetica" charset="0"/>
                <a:ea typeface="ＭＳ Ｐゴシック" charset="0"/>
              </a:rPr>
              <a:t>over 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b="1">
                <a:latin typeface="Helvetica" charset="0"/>
                <a:ea typeface="ＭＳ Ｐゴシック" charset="0"/>
              </a:rPr>
              <a:t>order by </a:t>
            </a:r>
            <a:r>
              <a:rPr lang="en-US" sz="2000" i="1">
                <a:latin typeface="Helvetica" charset="0"/>
                <a:ea typeface="ＭＳ Ｐゴシック" charset="0"/>
              </a:rPr>
              <a:t>GPA </a:t>
            </a:r>
            <a:r>
              <a:rPr lang="en-US" sz="2000" b="1">
                <a:latin typeface="Helvetica" charset="0"/>
                <a:ea typeface="ＭＳ Ｐゴシック" charset="0"/>
              </a:rPr>
              <a:t>desc</a:t>
            </a:r>
            <a:r>
              <a:rPr lang="en-US" sz="2000">
                <a:latin typeface="Helvetica" charset="0"/>
                <a:ea typeface="ＭＳ Ｐゴシック" charset="0"/>
              </a:rPr>
              <a:t>) </a:t>
            </a:r>
            <a:r>
              <a:rPr lang="en-US" sz="2000" b="1">
                <a:latin typeface="Helvetica" charset="0"/>
                <a:ea typeface="ＭＳ Ｐゴシック" charset="0"/>
              </a:rPr>
              <a:t>as </a:t>
            </a:r>
            <a:r>
              <a:rPr lang="en-US" sz="2000" i="1">
                <a:latin typeface="Helvetica" charset="0"/>
                <a:ea typeface="ＭＳ Ｐゴシック" charset="0"/>
              </a:rPr>
              <a:t>quartile</a:t>
            </a:r>
            <a:r>
              <a:rPr lang="en-US" sz="2000">
                <a:latin typeface="Helvetica" charset="0"/>
                <a:ea typeface="ＭＳ Ｐゴシック" charset="0"/>
              </a:rPr>
              <a:t/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	</a:t>
            </a:r>
            <a:r>
              <a:rPr lang="en-US" sz="2000" b="1">
                <a:latin typeface="Helvetica" charset="0"/>
                <a:ea typeface="ＭＳ Ｐゴシック" charset="0"/>
              </a:rPr>
              <a:t>from </a:t>
            </a:r>
            <a:r>
              <a:rPr lang="en-US" sz="2000" i="1">
                <a:latin typeface="Helvetica" charset="0"/>
                <a:ea typeface="ＭＳ Ｐゴシック" charset="0"/>
              </a:rPr>
              <a:t>student_grades;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Windowing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1825" y="1114425"/>
            <a:ext cx="8305800" cy="492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Used to smooth out random variations. 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E.g., </a:t>
            </a:r>
            <a:r>
              <a:rPr lang="en-US" sz="2000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moving average</a:t>
            </a:r>
            <a:r>
              <a:rPr lang="en-US" sz="2000">
                <a:latin typeface="Helvetica" charset="0"/>
                <a:ea typeface="ＭＳ Ｐゴシック" charset="0"/>
              </a:rPr>
              <a:t>: </a:t>
            </a:r>
            <a:r>
              <a:rPr lang="ja-JP" altLang="en-US" sz="2000">
                <a:latin typeface="Helvetica" charset="0"/>
                <a:ea typeface="ＭＳ Ｐゴシック" charset="0"/>
              </a:rPr>
              <a:t>“</a:t>
            </a:r>
            <a:r>
              <a:rPr lang="en-US" altLang="ja-JP" sz="2000">
                <a:latin typeface="Helvetica" charset="0"/>
                <a:ea typeface="ＭＳ Ｐゴシック" charset="0"/>
              </a:rPr>
              <a:t>Given sales values for each date, calculate for each date the average of the sales on that day, the previous day, and the next day</a:t>
            </a:r>
            <a:r>
              <a:rPr lang="ja-JP" altLang="en-US" sz="2000">
                <a:latin typeface="Helvetica" charset="0"/>
                <a:ea typeface="ＭＳ Ｐゴシック" charset="0"/>
              </a:rPr>
              <a:t>”</a:t>
            </a:r>
            <a:endParaRPr lang="en-US" altLang="ja-JP" sz="2000">
              <a:latin typeface="Helvetic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Window specification</a:t>
            </a:r>
            <a:r>
              <a:rPr lang="en-US" sz="2000">
                <a:latin typeface="Helvetica" charset="0"/>
                <a:ea typeface="ＭＳ Ｐゴシック" charset="0"/>
              </a:rPr>
              <a:t> in SQL: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Given relation </a:t>
            </a:r>
            <a:r>
              <a:rPr lang="en-US" sz="2000" i="1">
                <a:latin typeface="Helvetica" charset="0"/>
                <a:ea typeface="ＭＳ Ｐゴシック" charset="0"/>
              </a:rPr>
              <a:t>sales(date, value)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>
                <a:latin typeface="Helvetica" charset="0"/>
                <a:ea typeface="ＭＳ Ｐゴシック" charset="0"/>
              </a:rPr>
              <a:t>            </a:t>
            </a:r>
            <a:r>
              <a:rPr lang="en-US" sz="2000" b="1">
                <a:latin typeface="Helvetica" charset="0"/>
                <a:ea typeface="ＭＳ Ｐゴシック" charset="0"/>
              </a:rPr>
              <a:t>select </a:t>
            </a:r>
            <a:r>
              <a:rPr lang="en-US" sz="2000" i="1">
                <a:latin typeface="Helvetica" charset="0"/>
                <a:ea typeface="ＭＳ Ｐゴシック" charset="0"/>
              </a:rPr>
              <a:t>date, </a:t>
            </a:r>
            <a:r>
              <a:rPr lang="en-US" sz="2000" b="1" i="1">
                <a:latin typeface="Helvetica" charset="0"/>
                <a:ea typeface="ＭＳ Ｐゴシック" charset="0"/>
              </a:rPr>
              <a:t>sum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i="1">
                <a:latin typeface="Helvetica" charset="0"/>
                <a:ea typeface="ＭＳ Ｐゴシック" charset="0"/>
              </a:rPr>
              <a:t>value</a:t>
            </a:r>
            <a:r>
              <a:rPr lang="en-US" sz="2000">
                <a:latin typeface="Helvetica" charset="0"/>
                <a:ea typeface="ＭＳ Ｐゴシック" charset="0"/>
              </a:rPr>
              <a:t>) </a:t>
            </a:r>
            <a:r>
              <a:rPr lang="en-US" sz="2000" b="1">
                <a:latin typeface="Helvetica" charset="0"/>
                <a:ea typeface="ＭＳ Ｐゴシック" charset="0"/>
              </a:rPr>
              <a:t>over </a:t>
            </a:r>
            <a:br>
              <a:rPr lang="en-US" sz="2000" b="1">
                <a:latin typeface="Helvetica" charset="0"/>
                <a:ea typeface="ＭＳ Ｐゴシック" charset="0"/>
              </a:rPr>
            </a:br>
            <a:r>
              <a:rPr lang="en-US" sz="2000" b="1">
                <a:latin typeface="Helvetica" charset="0"/>
                <a:ea typeface="ＭＳ Ｐゴシック" charset="0"/>
              </a:rPr>
              <a:t>            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b="1">
                <a:latin typeface="Helvetica" charset="0"/>
                <a:ea typeface="ＭＳ Ｐゴシック" charset="0"/>
              </a:rPr>
              <a:t>order by </a:t>
            </a:r>
            <a:r>
              <a:rPr lang="en-US" sz="2000" i="1">
                <a:latin typeface="Helvetica" charset="0"/>
                <a:ea typeface="ＭＳ Ｐゴシック" charset="0"/>
              </a:rPr>
              <a:t>date </a:t>
            </a:r>
            <a:r>
              <a:rPr lang="en-US" sz="2000" b="1">
                <a:latin typeface="Helvetica" charset="0"/>
                <a:ea typeface="ＭＳ Ｐゴシック" charset="0"/>
              </a:rPr>
              <a:t>between rows </a:t>
            </a:r>
            <a:r>
              <a:rPr lang="en-US" sz="2000">
                <a:latin typeface="Helvetica" charset="0"/>
                <a:ea typeface="ＭＳ Ｐゴシック" charset="0"/>
              </a:rPr>
              <a:t>1 </a:t>
            </a:r>
            <a:r>
              <a:rPr lang="en-US" sz="2000" b="1">
                <a:latin typeface="Helvetica" charset="0"/>
                <a:ea typeface="ＭＳ Ｐゴシック" charset="0"/>
              </a:rPr>
              <a:t>preceding and </a:t>
            </a:r>
            <a:r>
              <a:rPr lang="en-US" sz="2000">
                <a:latin typeface="Helvetica" charset="0"/>
                <a:ea typeface="ＭＳ Ｐゴシック" charset="0"/>
              </a:rPr>
              <a:t>1</a:t>
            </a:r>
            <a:r>
              <a:rPr lang="en-US" sz="2000" b="1">
                <a:latin typeface="Helvetica" charset="0"/>
                <a:ea typeface="ＭＳ Ｐゴシック" charset="0"/>
              </a:rPr>
              <a:t> following</a:t>
            </a:r>
            <a:r>
              <a:rPr lang="en-US" sz="2000">
                <a:latin typeface="Helvetica" charset="0"/>
                <a:ea typeface="ＭＳ Ｐゴシック" charset="0"/>
              </a:rPr>
              <a:t>)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       </a:t>
            </a:r>
            <a:r>
              <a:rPr lang="en-US" sz="2000" b="1">
                <a:latin typeface="Helvetica" charset="0"/>
                <a:ea typeface="ＭＳ Ｐゴシック" charset="0"/>
              </a:rPr>
              <a:t>from </a:t>
            </a:r>
            <a:r>
              <a:rPr lang="en-US" sz="2000" i="1">
                <a:latin typeface="Helvetica" charset="0"/>
                <a:ea typeface="ＭＳ Ｐゴシック" charset="0"/>
              </a:rPr>
              <a:t>sales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Windowing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8475" y="1114425"/>
            <a:ext cx="8099425" cy="492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Examples of other window specifications: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Helvetica" charset="0"/>
                <a:ea typeface="ＭＳ Ｐゴシック" charset="0"/>
              </a:rPr>
              <a:t>between rows unbounded preceding and current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Helvetica" charset="0"/>
                <a:ea typeface="ＭＳ Ｐゴシック" charset="0"/>
              </a:rPr>
              <a:t>rows unbounded preceding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Helvetica" charset="0"/>
                <a:ea typeface="ＭＳ Ｐゴシック" charset="0"/>
              </a:rPr>
              <a:t>range  between </a:t>
            </a:r>
            <a:r>
              <a:rPr lang="en-US" sz="2000">
                <a:latin typeface="Helvetica" charset="0"/>
                <a:ea typeface="ＭＳ Ｐゴシック" charset="0"/>
              </a:rPr>
              <a:t>10</a:t>
            </a:r>
            <a:r>
              <a:rPr lang="en-US" sz="2000" b="1">
                <a:latin typeface="Helvetica" charset="0"/>
                <a:ea typeface="ＭＳ Ｐゴシック" charset="0"/>
              </a:rPr>
              <a:t> preceding and current row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All rows with values between current row value –10 to current value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Helvetica" charset="0"/>
                <a:ea typeface="ＭＳ Ｐゴシック" charset="0"/>
              </a:rPr>
              <a:t>range interval </a:t>
            </a:r>
            <a:r>
              <a:rPr lang="en-US" sz="2000">
                <a:latin typeface="Helvetica" charset="0"/>
                <a:ea typeface="ＭＳ Ｐゴシック" charset="0"/>
              </a:rPr>
              <a:t>10</a:t>
            </a:r>
            <a:r>
              <a:rPr lang="en-US" sz="2000" b="1">
                <a:latin typeface="Helvetica" charset="0"/>
                <a:ea typeface="ＭＳ Ｐゴシック" charset="0"/>
              </a:rPr>
              <a:t> day preceding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Not including current row</a:t>
            </a:r>
            <a:endParaRPr lang="en-US">
              <a:latin typeface="Helvetica" charset="0"/>
              <a:ea typeface="ＭＳ Ｐゴシック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JDBC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1073150"/>
            <a:ext cx="7426325" cy="4876800"/>
          </a:xfrm>
        </p:spPr>
        <p:txBody>
          <a:bodyPr/>
          <a:lstStyle/>
          <a:p>
            <a:r>
              <a:rPr lang="en-US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JDBC</a:t>
            </a:r>
            <a:r>
              <a:rPr lang="en-US">
                <a:latin typeface="Helvetica" charset="0"/>
                <a:ea typeface="ＭＳ Ｐゴシック" charset="0"/>
              </a:rPr>
              <a:t> is a Java API for communicating with database systems supporting SQL.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JDBC supports a variety of features for querying and updating data, and for retrieving query results.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JDBC also supports metadata retrieval, such as querying about relations present in the database and the names and types of relation attributes.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Model for communicating with the database: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Open a connection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Create a </a:t>
            </a:r>
            <a:r>
              <a:rPr lang="ja-JP" altLang="en-US">
                <a:latin typeface="Helvetica" charset="0"/>
                <a:ea typeface="ＭＳ Ｐゴシック" charset="0"/>
              </a:rPr>
              <a:t>“</a:t>
            </a:r>
            <a:r>
              <a:rPr lang="en-US" altLang="ja-JP">
                <a:latin typeface="Helvetica" charset="0"/>
                <a:ea typeface="ＭＳ Ｐゴシック" charset="0"/>
              </a:rPr>
              <a:t>statement</a:t>
            </a:r>
            <a:r>
              <a:rPr lang="ja-JP" altLang="en-US">
                <a:latin typeface="Helvetica" charset="0"/>
                <a:ea typeface="ＭＳ Ｐゴシック" charset="0"/>
              </a:rPr>
              <a:t>”</a:t>
            </a:r>
            <a:r>
              <a:rPr lang="en-US" altLang="ja-JP">
                <a:latin typeface="Helvetica" charset="0"/>
                <a:ea typeface="ＭＳ Ｐゴシック" charset="0"/>
              </a:rPr>
              <a:t> object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Execute queries using the Statement object to send queries and fetch results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Exception mechanism to handle errors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Windowing (Cont.)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000">
                <a:latin typeface="Helvetica" charset="0"/>
                <a:ea typeface="ＭＳ Ｐゴシック" charset="0"/>
              </a:rPr>
              <a:t>Can do windowing within partitions</a:t>
            </a:r>
          </a:p>
          <a:p>
            <a:r>
              <a:rPr lang="en-US" sz="2000">
                <a:latin typeface="Helvetica" charset="0"/>
                <a:ea typeface="ＭＳ Ｐゴシック" charset="0"/>
              </a:rPr>
              <a:t>E.g., Given a relation </a:t>
            </a:r>
            <a:r>
              <a:rPr lang="en-US" sz="2000" i="1">
                <a:latin typeface="Helvetica" charset="0"/>
                <a:ea typeface="ＭＳ Ｐゴシック" charset="0"/>
              </a:rPr>
              <a:t>transaction 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i="1">
                <a:latin typeface="Helvetica" charset="0"/>
                <a:ea typeface="ＭＳ Ｐゴシック" charset="0"/>
              </a:rPr>
              <a:t>account_number, date_time, value</a:t>
            </a:r>
            <a:r>
              <a:rPr lang="en-US" sz="2000">
                <a:latin typeface="Helvetica" charset="0"/>
                <a:ea typeface="ＭＳ Ｐゴシック" charset="0"/>
              </a:rPr>
              <a:t>), where value is positive for a deposit and negative for a withdrawal</a:t>
            </a:r>
          </a:p>
          <a:p>
            <a:pPr lvl="1"/>
            <a:r>
              <a:rPr lang="ja-JP" altLang="en-US" sz="2000">
                <a:latin typeface="Helvetica" charset="0"/>
                <a:ea typeface="ＭＳ Ｐゴシック" charset="0"/>
              </a:rPr>
              <a:t>“</a:t>
            </a:r>
            <a:r>
              <a:rPr lang="en-US" altLang="ja-JP" sz="2000">
                <a:latin typeface="Helvetica" charset="0"/>
                <a:ea typeface="ＭＳ Ｐゴシック" charset="0"/>
              </a:rPr>
              <a:t>Find total balance of each account after each transaction on the account</a:t>
            </a:r>
            <a:r>
              <a:rPr lang="ja-JP" altLang="en-US" sz="2000">
                <a:latin typeface="Helvetica" charset="0"/>
                <a:ea typeface="ＭＳ Ｐゴシック" charset="0"/>
              </a:rPr>
              <a:t>”</a:t>
            </a:r>
            <a:endParaRPr lang="en-US" altLang="ja-JP" sz="2000">
              <a:latin typeface="Helvetica" charset="0"/>
              <a:ea typeface="ＭＳ Ｐゴシック" charset="0"/>
            </a:endParaRPr>
          </a:p>
          <a:p>
            <a:pPr lvl="1">
              <a:buFont typeface="Monotype Sorts" charset="0"/>
              <a:buNone/>
            </a:pPr>
            <a:r>
              <a:rPr lang="en-US" sz="2000">
                <a:latin typeface="Helvetica" charset="0"/>
                <a:ea typeface="ＭＳ Ｐゴシック" charset="0"/>
              </a:rPr>
              <a:t>	</a:t>
            </a:r>
            <a:r>
              <a:rPr lang="en-US" sz="2000" b="1">
                <a:latin typeface="Helvetica" charset="0"/>
                <a:ea typeface="ＭＳ Ｐゴシック" charset="0"/>
              </a:rPr>
              <a:t>select </a:t>
            </a:r>
            <a:r>
              <a:rPr lang="en-US" sz="2000" i="1">
                <a:latin typeface="Helvetica" charset="0"/>
                <a:ea typeface="ＭＳ Ｐゴシック" charset="0"/>
              </a:rPr>
              <a:t>account_number, date_time</a:t>
            </a:r>
            <a:r>
              <a:rPr lang="en-US" sz="2000">
                <a:latin typeface="Helvetica" charset="0"/>
                <a:ea typeface="ＭＳ Ｐゴシック" charset="0"/>
              </a:rPr>
              <a:t>,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    </a:t>
            </a:r>
            <a:r>
              <a:rPr lang="en-US" sz="2000" b="1">
                <a:latin typeface="Helvetica" charset="0"/>
                <a:ea typeface="ＭＳ Ｐゴシック" charset="0"/>
              </a:rPr>
              <a:t>sum 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i="1">
                <a:latin typeface="Helvetica" charset="0"/>
                <a:ea typeface="ＭＳ Ｐゴシック" charset="0"/>
              </a:rPr>
              <a:t>value</a:t>
            </a:r>
            <a:r>
              <a:rPr lang="en-US" sz="2000">
                <a:latin typeface="Helvetica" charset="0"/>
                <a:ea typeface="ＭＳ Ｐゴシック" charset="0"/>
              </a:rPr>
              <a:t>) </a:t>
            </a:r>
            <a:r>
              <a:rPr lang="en-US" sz="2000" b="1">
                <a:latin typeface="Helvetica" charset="0"/>
                <a:ea typeface="ＭＳ Ｐゴシック" charset="0"/>
              </a:rPr>
              <a:t>over</a:t>
            </a:r>
            <a:r>
              <a:rPr lang="en-US" sz="2000">
                <a:latin typeface="Helvetica" charset="0"/>
                <a:ea typeface="ＭＳ Ｐゴシック" charset="0"/>
              </a:rPr>
              <a:t/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		(</a:t>
            </a:r>
            <a:r>
              <a:rPr lang="en-US" sz="2000" b="1">
                <a:latin typeface="Helvetica" charset="0"/>
                <a:ea typeface="ＭＳ Ｐゴシック" charset="0"/>
              </a:rPr>
              <a:t>partition by </a:t>
            </a:r>
            <a:r>
              <a:rPr lang="en-US" sz="2000" i="1">
                <a:latin typeface="Helvetica" charset="0"/>
                <a:ea typeface="ＭＳ Ｐゴシック" charset="0"/>
              </a:rPr>
              <a:t>account_number </a:t>
            </a:r>
            <a:r>
              <a:rPr lang="en-US" sz="2000">
                <a:latin typeface="Helvetica" charset="0"/>
                <a:ea typeface="ＭＳ Ｐゴシック" charset="0"/>
              </a:rPr>
              <a:t/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		</a:t>
            </a:r>
            <a:r>
              <a:rPr lang="en-US" sz="2000" b="1">
                <a:latin typeface="Helvetica" charset="0"/>
                <a:ea typeface="ＭＳ Ｐゴシック" charset="0"/>
              </a:rPr>
              <a:t>order by </a:t>
            </a:r>
            <a:r>
              <a:rPr lang="en-US" sz="2000" i="1">
                <a:latin typeface="Helvetica" charset="0"/>
                <a:ea typeface="ＭＳ Ｐゴシック" charset="0"/>
              </a:rPr>
              <a:t>date_time</a:t>
            </a:r>
            <a:r>
              <a:rPr lang="en-US" sz="2000">
                <a:latin typeface="Helvetica" charset="0"/>
                <a:ea typeface="ＭＳ Ｐゴシック" charset="0"/>
              </a:rPr>
              <a:t/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		</a:t>
            </a:r>
            <a:r>
              <a:rPr lang="en-US" sz="2000" b="1">
                <a:latin typeface="Helvetica" charset="0"/>
                <a:ea typeface="ＭＳ Ｐゴシック" charset="0"/>
              </a:rPr>
              <a:t>rows unbounded preceding</a:t>
            </a:r>
            <a:r>
              <a:rPr lang="en-US" sz="2000">
                <a:latin typeface="Helvetica" charset="0"/>
                <a:ea typeface="ＭＳ Ｐゴシック" charset="0"/>
              </a:rPr>
              <a:t>)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   </a:t>
            </a:r>
            <a:r>
              <a:rPr lang="en-US" sz="2000" b="1">
                <a:latin typeface="Helvetica" charset="0"/>
                <a:ea typeface="ＭＳ Ｐゴシック" charset="0"/>
              </a:rPr>
              <a:t>as </a:t>
            </a:r>
            <a:r>
              <a:rPr lang="en-US" sz="2000" i="1">
                <a:latin typeface="Helvetica" charset="0"/>
                <a:ea typeface="ＭＳ Ｐゴシック" charset="0"/>
              </a:rPr>
              <a:t>balance</a:t>
            </a:r>
            <a:r>
              <a:rPr lang="en-US" sz="2000">
                <a:latin typeface="Helvetica" charset="0"/>
                <a:ea typeface="ＭＳ Ｐゴシック" charset="0"/>
              </a:rPr>
              <a:t/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 b="1">
                <a:latin typeface="Helvetica" charset="0"/>
                <a:ea typeface="ＭＳ Ｐゴシック" charset="0"/>
              </a:rPr>
              <a:t>from </a:t>
            </a:r>
            <a:r>
              <a:rPr lang="en-US" sz="2000" i="1">
                <a:latin typeface="Helvetica" charset="0"/>
                <a:ea typeface="ＭＳ Ｐゴシック" charset="0"/>
              </a:rPr>
              <a:t>transaction</a:t>
            </a:r>
            <a:r>
              <a:rPr lang="en-US" sz="2000">
                <a:latin typeface="Helvetica" charset="0"/>
                <a:ea typeface="ＭＳ Ｐゴシック" charset="0"/>
              </a:rPr>
              <a:t/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 b="1">
                <a:latin typeface="Helvetica" charset="0"/>
                <a:ea typeface="ＭＳ Ｐゴシック" charset="0"/>
              </a:rPr>
              <a:t>order by </a:t>
            </a:r>
            <a:r>
              <a:rPr lang="en-US" sz="2000" i="1">
                <a:latin typeface="Helvetica" charset="0"/>
                <a:ea typeface="ＭＳ Ｐゴシック" charset="0"/>
              </a:rPr>
              <a:t>account_number, date_time</a:t>
            </a:r>
          </a:p>
          <a:p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>
                <a:effectLst/>
                <a:latin typeface="Helvetica" charset="0"/>
                <a:ea typeface="ＭＳ Ｐゴシック" charset="0"/>
              </a:rPr>
              <a:t>OLAP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Data Analysis and OLAP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3225" y="1093788"/>
            <a:ext cx="8331200" cy="4903787"/>
          </a:xfrm>
        </p:spPr>
        <p:txBody>
          <a:bodyPr/>
          <a:lstStyle/>
          <a:p>
            <a:r>
              <a:rPr lang="en-US" sz="2000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Online Analytical Processing (OLAP)</a:t>
            </a:r>
            <a:endParaRPr lang="en-US" b="1">
              <a:solidFill>
                <a:srgbClr val="000099"/>
              </a:solidFill>
              <a:latin typeface="Helvetica" charset="0"/>
              <a:ea typeface="ＭＳ Ｐゴシック" charset="0"/>
            </a:endParaRPr>
          </a:p>
          <a:p>
            <a:pPr lvl="1"/>
            <a:r>
              <a:rPr lang="en-US" sz="2000">
                <a:latin typeface="Helvetica" charset="0"/>
                <a:ea typeface="ＭＳ Ｐゴシック" charset="0"/>
              </a:rPr>
              <a:t>Interactive analysis of data, allowing data to be summarized and viewed in different ways in an online fashion (with negligible delay)</a:t>
            </a:r>
            <a:endParaRPr lang="en-US">
              <a:latin typeface="Helvetica" charset="0"/>
              <a:ea typeface="ＭＳ Ｐゴシック" charset="0"/>
            </a:endParaRPr>
          </a:p>
          <a:p>
            <a:r>
              <a:rPr lang="en-US" sz="2000">
                <a:latin typeface="Helvetica" charset="0"/>
                <a:ea typeface="ＭＳ Ｐゴシック" charset="0"/>
              </a:rPr>
              <a:t>Data that can be modeled as dimension attributes and measure attributes are called </a:t>
            </a:r>
            <a:r>
              <a:rPr lang="en-US" sz="2000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multidimensional data</a:t>
            </a:r>
            <a:r>
              <a:rPr lang="en-US" sz="2000">
                <a:latin typeface="Helvetica" charset="0"/>
                <a:ea typeface="ＭＳ Ｐゴシック" charset="0"/>
              </a:rPr>
              <a:t>.</a:t>
            </a:r>
            <a:endParaRPr lang="en-US">
              <a:latin typeface="Helvetica" charset="0"/>
              <a:ea typeface="ＭＳ Ｐゴシック" charset="0"/>
            </a:endParaRPr>
          </a:p>
          <a:p>
            <a:pPr lvl="1"/>
            <a:r>
              <a:rPr lang="en-US" sz="2000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Measure attributes</a:t>
            </a:r>
            <a:r>
              <a:rPr lang="en-US">
                <a:latin typeface="Helvetica" charset="0"/>
                <a:ea typeface="ＭＳ Ｐゴシック" charset="0"/>
              </a:rPr>
              <a:t> </a:t>
            </a:r>
          </a:p>
          <a:p>
            <a:pPr lvl="2"/>
            <a:r>
              <a:rPr lang="en-US" sz="2000">
                <a:latin typeface="Helvetica" charset="0"/>
                <a:ea typeface="ＭＳ Ｐゴシック" charset="0"/>
              </a:rPr>
              <a:t>measure some value</a:t>
            </a:r>
            <a:endParaRPr lang="en-US">
              <a:latin typeface="Helvetica" charset="0"/>
              <a:ea typeface="ＭＳ Ｐゴシック" charset="0"/>
            </a:endParaRPr>
          </a:p>
          <a:p>
            <a:pPr lvl="2"/>
            <a:r>
              <a:rPr lang="en-US" sz="2000">
                <a:latin typeface="Helvetica" charset="0"/>
                <a:ea typeface="ＭＳ Ｐゴシック" charset="0"/>
              </a:rPr>
              <a:t>can be aggregated upon</a:t>
            </a:r>
            <a:endParaRPr lang="en-US">
              <a:latin typeface="Helvetica" charset="0"/>
              <a:ea typeface="ＭＳ Ｐゴシック" charset="0"/>
            </a:endParaRPr>
          </a:p>
          <a:p>
            <a:pPr lvl="2"/>
            <a:r>
              <a:rPr lang="en-US" sz="2000">
                <a:latin typeface="Helvetica" charset="0"/>
                <a:ea typeface="ＭＳ Ｐゴシック" charset="0"/>
              </a:rPr>
              <a:t>e.g., the attribute </a:t>
            </a:r>
            <a:r>
              <a:rPr lang="en-US" sz="2000" i="1">
                <a:latin typeface="Helvetica" charset="0"/>
                <a:ea typeface="ＭＳ Ｐゴシック" charset="0"/>
              </a:rPr>
              <a:t>number </a:t>
            </a:r>
            <a:r>
              <a:rPr lang="en-US" sz="2000">
                <a:latin typeface="Helvetica" charset="0"/>
                <a:ea typeface="ＭＳ Ｐゴシック" charset="0"/>
              </a:rPr>
              <a:t>of the </a:t>
            </a:r>
            <a:r>
              <a:rPr lang="en-US" sz="2000" i="1">
                <a:latin typeface="Helvetica" charset="0"/>
                <a:ea typeface="ＭＳ Ｐゴシック" charset="0"/>
              </a:rPr>
              <a:t>sales </a:t>
            </a:r>
            <a:r>
              <a:rPr lang="en-US" sz="2000">
                <a:latin typeface="Helvetica" charset="0"/>
                <a:ea typeface="ＭＳ Ｐゴシック" charset="0"/>
              </a:rPr>
              <a:t>relation</a:t>
            </a:r>
            <a:endParaRPr lang="en-US">
              <a:latin typeface="Helvetica" charset="0"/>
              <a:ea typeface="ＭＳ Ｐゴシック" charset="0"/>
            </a:endParaRPr>
          </a:p>
          <a:p>
            <a:pPr lvl="1"/>
            <a:r>
              <a:rPr lang="en-US" sz="2000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Dimension attributes</a:t>
            </a:r>
            <a:endParaRPr lang="en-US">
              <a:solidFill>
                <a:srgbClr val="000099"/>
              </a:solidFill>
              <a:latin typeface="Helvetica" charset="0"/>
              <a:ea typeface="ＭＳ Ｐゴシック" charset="0"/>
            </a:endParaRPr>
          </a:p>
          <a:p>
            <a:pPr lvl="2"/>
            <a:r>
              <a:rPr lang="en-US" sz="2000">
                <a:latin typeface="Helvetica" charset="0"/>
                <a:ea typeface="ＭＳ Ｐゴシック" charset="0"/>
              </a:rPr>
              <a:t>define the dimensions on which measure attributes (or aggregates thereof) are viewed</a:t>
            </a:r>
            <a:endParaRPr lang="en-US">
              <a:latin typeface="Helvetica" charset="0"/>
              <a:ea typeface="ＭＳ Ｐゴシック" charset="0"/>
            </a:endParaRPr>
          </a:p>
          <a:p>
            <a:pPr lvl="2"/>
            <a:r>
              <a:rPr lang="en-US" sz="2000">
                <a:latin typeface="Helvetica" charset="0"/>
                <a:ea typeface="ＭＳ Ｐゴシック" charset="0"/>
              </a:rPr>
              <a:t>e.g.,</a:t>
            </a:r>
            <a:r>
              <a:rPr lang="en-US">
                <a:latin typeface="Helvetica" charset="0"/>
                <a:ea typeface="ＭＳ Ｐゴシック" charset="0"/>
              </a:rPr>
              <a:t> </a:t>
            </a:r>
            <a:r>
              <a:rPr lang="en-US" sz="2000">
                <a:latin typeface="Helvetica" charset="0"/>
                <a:ea typeface="ＭＳ Ｐゴシック" charset="0"/>
              </a:rPr>
              <a:t>attributes </a:t>
            </a:r>
            <a:r>
              <a:rPr lang="en-US" sz="2000" i="1">
                <a:latin typeface="Helvetica" charset="0"/>
                <a:ea typeface="ＭＳ Ｐゴシック" charset="0"/>
              </a:rPr>
              <a:t>item_name, color, </a:t>
            </a:r>
            <a:r>
              <a:rPr lang="en-US" sz="2000">
                <a:latin typeface="Helvetica" charset="0"/>
                <a:ea typeface="ＭＳ Ｐゴシック" charset="0"/>
              </a:rPr>
              <a:t>and</a:t>
            </a:r>
            <a:r>
              <a:rPr lang="en-US" sz="2000" i="1">
                <a:latin typeface="Helvetica" charset="0"/>
                <a:ea typeface="ＭＳ Ｐゴシック" charset="0"/>
              </a:rPr>
              <a:t> size </a:t>
            </a:r>
            <a:r>
              <a:rPr lang="en-US" sz="2000">
                <a:latin typeface="Helvetica" charset="0"/>
                <a:ea typeface="ＭＳ Ｐゴシック" charset="0"/>
              </a:rPr>
              <a:t>of the </a:t>
            </a:r>
            <a:r>
              <a:rPr lang="en-US" sz="2000" i="1">
                <a:latin typeface="Helvetica" charset="0"/>
                <a:ea typeface="ＭＳ Ｐゴシック" charset="0"/>
              </a:rPr>
              <a:t>sales </a:t>
            </a:r>
            <a:r>
              <a:rPr lang="en-US" sz="2000">
                <a:latin typeface="Helvetica" charset="0"/>
                <a:ea typeface="ＭＳ Ｐゴシック" charset="0"/>
              </a:rPr>
              <a:t>relation</a:t>
            </a:r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latin typeface="Helvetica" charset="0"/>
                <a:ea typeface="ＭＳ Ｐゴシック" charset="0"/>
              </a:rPr>
              <a:t>Example sales relation </a:t>
            </a:r>
          </a:p>
        </p:txBody>
      </p:sp>
      <p:pic>
        <p:nvPicPr>
          <p:cNvPr id="118786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46"/>
          <a:stretch>
            <a:fillRect/>
          </a:stretch>
        </p:blipFill>
        <p:spPr bwMode="auto">
          <a:xfrm>
            <a:off x="2374900" y="884238"/>
            <a:ext cx="4046538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7" name="Text Box 4"/>
          <p:cNvSpPr txBox="1">
            <a:spLocks noChangeArrowheads="1"/>
          </p:cNvSpPr>
          <p:nvPr/>
        </p:nvSpPr>
        <p:spPr bwMode="auto">
          <a:xfrm>
            <a:off x="2727325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...</a:t>
            </a:r>
          </a:p>
          <a:p>
            <a:r>
              <a:rPr lang="en-US"/>
              <a:t>...</a:t>
            </a:r>
          </a:p>
        </p:txBody>
      </p:sp>
      <p:sp>
        <p:nvSpPr>
          <p:cNvPr id="118788" name="Text Box 5"/>
          <p:cNvSpPr txBox="1">
            <a:spLocks noChangeArrowheads="1"/>
          </p:cNvSpPr>
          <p:nvPr/>
        </p:nvSpPr>
        <p:spPr bwMode="auto">
          <a:xfrm>
            <a:off x="36877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...</a:t>
            </a:r>
          </a:p>
          <a:p>
            <a:r>
              <a:rPr lang="en-US"/>
              <a:t>...</a:t>
            </a:r>
          </a:p>
        </p:txBody>
      </p:sp>
      <p:sp>
        <p:nvSpPr>
          <p:cNvPr id="118789" name="Text Box 6"/>
          <p:cNvSpPr txBox="1">
            <a:spLocks noChangeArrowheads="1"/>
          </p:cNvSpPr>
          <p:nvPr/>
        </p:nvSpPr>
        <p:spPr bwMode="auto">
          <a:xfrm>
            <a:off x="46021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...</a:t>
            </a:r>
          </a:p>
          <a:p>
            <a:r>
              <a:rPr lang="en-US"/>
              <a:t>...</a:t>
            </a:r>
          </a:p>
        </p:txBody>
      </p:sp>
      <p:sp>
        <p:nvSpPr>
          <p:cNvPr id="118790" name="Text Box 7"/>
          <p:cNvSpPr txBox="1">
            <a:spLocks noChangeArrowheads="1"/>
          </p:cNvSpPr>
          <p:nvPr/>
        </p:nvSpPr>
        <p:spPr bwMode="auto">
          <a:xfrm>
            <a:off x="5913438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...</a:t>
            </a:r>
          </a:p>
          <a:p>
            <a:r>
              <a:rPr lang="en-US"/>
              <a:t>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1663" y="52388"/>
            <a:ext cx="8604250" cy="609600"/>
          </a:xfrm>
        </p:spPr>
        <p:txBody>
          <a:bodyPr/>
          <a:lstStyle/>
          <a:p>
            <a:pPr>
              <a:defRPr/>
            </a:pPr>
            <a:r>
              <a:rPr lang="en-US" sz="2800">
                <a:latin typeface="Helvetica" charset="0"/>
                <a:ea typeface="ＭＳ Ｐゴシック" charset="0"/>
              </a:rPr>
              <a:t>Cross Tabulation of </a:t>
            </a:r>
            <a:r>
              <a:rPr lang="en-US" sz="2800" b="0" i="1">
                <a:latin typeface="Helvetica" charset="0"/>
                <a:ea typeface="ＭＳ Ｐゴシック" charset="0"/>
              </a:rPr>
              <a:t>sales</a:t>
            </a:r>
            <a:r>
              <a:rPr lang="en-US" sz="2800">
                <a:latin typeface="Helvetica" charset="0"/>
                <a:ea typeface="ＭＳ Ｐゴシック" charset="0"/>
              </a:rPr>
              <a:t> by </a:t>
            </a:r>
            <a:r>
              <a:rPr lang="en-US" sz="2800" b="0" i="1">
                <a:latin typeface="Helvetica" charset="0"/>
                <a:ea typeface="ＭＳ Ｐゴシック" charset="0"/>
              </a:rPr>
              <a:t>item_name </a:t>
            </a:r>
            <a:r>
              <a:rPr lang="en-US" sz="2800">
                <a:latin typeface="Helvetica" charset="0"/>
                <a:ea typeface="ＭＳ Ｐゴシック" charset="0"/>
              </a:rPr>
              <a:t>and </a:t>
            </a:r>
            <a:r>
              <a:rPr lang="en-US" sz="2800" b="0" i="1">
                <a:latin typeface="Helvetica" charset="0"/>
                <a:ea typeface="ＭＳ Ｐゴシック" charset="0"/>
              </a:rPr>
              <a:t>color</a:t>
            </a: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1475" y="3959225"/>
            <a:ext cx="8289925" cy="2674938"/>
          </a:xfrm>
        </p:spPr>
        <p:txBody>
          <a:bodyPr/>
          <a:lstStyle/>
          <a:p>
            <a:r>
              <a:rPr lang="en-US" sz="2000">
                <a:latin typeface="Helvetica" charset="0"/>
                <a:ea typeface="ＭＳ Ｐゴシック" charset="0"/>
              </a:rPr>
              <a:t>The table above is an example of a </a:t>
            </a:r>
            <a:r>
              <a:rPr lang="en-US" sz="2000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cross-tabulation</a:t>
            </a:r>
            <a:r>
              <a:rPr lang="en-US" sz="200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cross-tab</a:t>
            </a:r>
            <a:r>
              <a:rPr lang="en-US" sz="2000">
                <a:latin typeface="Helvetica" charset="0"/>
                <a:ea typeface="ＭＳ Ｐゴシック" charset="0"/>
              </a:rPr>
              <a:t>), also referred to as a </a:t>
            </a:r>
            <a:r>
              <a:rPr lang="en-US" sz="2000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pivot-table</a:t>
            </a:r>
            <a:r>
              <a:rPr lang="en-US" sz="2000">
                <a:latin typeface="Helvetica" charset="0"/>
                <a:ea typeface="ＭＳ Ｐゴシック" charset="0"/>
              </a:rPr>
              <a:t>.</a:t>
            </a:r>
          </a:p>
          <a:p>
            <a:pPr lvl="1"/>
            <a:r>
              <a:rPr lang="en-US" sz="2000">
                <a:latin typeface="Helvetica" charset="0"/>
                <a:ea typeface="ＭＳ Ｐゴシック" charset="0"/>
              </a:rPr>
              <a:t>Values for one of the dimension attributes form the row headers</a:t>
            </a:r>
          </a:p>
          <a:p>
            <a:pPr lvl="1"/>
            <a:r>
              <a:rPr lang="en-US" sz="2000">
                <a:latin typeface="Helvetica" charset="0"/>
                <a:ea typeface="ＭＳ Ｐゴシック" charset="0"/>
              </a:rPr>
              <a:t>Values for another dimension attribute form the column headers</a:t>
            </a:r>
          </a:p>
          <a:p>
            <a:pPr lvl="1"/>
            <a:r>
              <a:rPr lang="en-US" sz="2000">
                <a:latin typeface="Helvetica" charset="0"/>
                <a:ea typeface="ＭＳ Ｐゴシック" charset="0"/>
              </a:rPr>
              <a:t>Other dimension attributes are listed on top</a:t>
            </a:r>
          </a:p>
          <a:p>
            <a:pPr lvl="1"/>
            <a:r>
              <a:rPr lang="en-US" sz="2000">
                <a:latin typeface="Helvetica" charset="0"/>
                <a:ea typeface="ＭＳ Ｐゴシック" charset="0"/>
              </a:rPr>
              <a:t>Values in individual cells are (aggregates of) the values of the 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dimension attributes that specify the cell.</a:t>
            </a:r>
          </a:p>
        </p:txBody>
      </p:sp>
      <p:pic>
        <p:nvPicPr>
          <p:cNvPr id="1208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685800"/>
            <a:ext cx="70961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Data Cube</a:t>
            </a:r>
          </a:p>
        </p:txBody>
      </p:sp>
      <p:sp>
        <p:nvSpPr>
          <p:cNvPr id="122882" name="Rectangle 3"/>
          <p:cNvSpPr>
            <a:spLocks noChangeArrowheads="1"/>
          </p:cNvSpPr>
          <p:nvPr/>
        </p:nvSpPr>
        <p:spPr bwMode="auto">
          <a:xfrm>
            <a:off x="419100" y="5059363"/>
            <a:ext cx="8181975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</a:pPr>
            <a:endParaRPr kumimoji="1" lang="en-US" sz="2000" b="1"/>
          </a:p>
        </p:txBody>
      </p:sp>
      <p:sp>
        <p:nvSpPr>
          <p:cNvPr id="122883" name="Rectangle 4"/>
          <p:cNvSpPr>
            <a:spLocks noChangeArrowheads="1"/>
          </p:cNvSpPr>
          <p:nvPr/>
        </p:nvSpPr>
        <p:spPr bwMode="auto">
          <a:xfrm>
            <a:off x="889000" y="939800"/>
            <a:ext cx="78962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</a:pPr>
            <a:r>
              <a:rPr kumimoji="1" lang="en-US" sz="2000"/>
              <a:t>A </a:t>
            </a:r>
            <a:r>
              <a:rPr kumimoji="1" lang="en-US" sz="2000" b="1">
                <a:solidFill>
                  <a:srgbClr val="000099"/>
                </a:solidFill>
              </a:rPr>
              <a:t>data cube</a:t>
            </a:r>
            <a:r>
              <a:rPr kumimoji="1" lang="en-US" sz="2000"/>
              <a:t> is a multidimensional generalization of a cross-tab</a:t>
            </a:r>
          </a:p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</a:pPr>
            <a:r>
              <a:rPr kumimoji="1" lang="en-US" sz="2000"/>
              <a:t>Can have </a:t>
            </a:r>
            <a:r>
              <a:rPr kumimoji="1" lang="en-US" sz="2000" i="1"/>
              <a:t>n </a:t>
            </a:r>
            <a:r>
              <a:rPr kumimoji="1" lang="en-US" sz="2000"/>
              <a:t> dimensions; we show 3 below </a:t>
            </a:r>
          </a:p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</a:pPr>
            <a:r>
              <a:rPr kumimoji="1" lang="en-US" sz="2000"/>
              <a:t>Cross-tabs can be used as views on a data cube</a:t>
            </a:r>
          </a:p>
        </p:txBody>
      </p:sp>
      <p:pic>
        <p:nvPicPr>
          <p:cNvPr id="122884" name="Picture 7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2503488"/>
            <a:ext cx="4538662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Hierarchies on Dimensions</a:t>
            </a:r>
          </a:p>
        </p:txBody>
      </p:sp>
      <p:pic>
        <p:nvPicPr>
          <p:cNvPr id="1249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t="9091" r="3195" b="10228"/>
          <a:stretch>
            <a:fillRect/>
          </a:stretch>
        </p:blipFill>
        <p:spPr bwMode="auto">
          <a:xfrm>
            <a:off x="1600200" y="2565400"/>
            <a:ext cx="5969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4"/>
          <p:cNvSpPr>
            <a:spLocks noChangeArrowheads="1"/>
          </p:cNvSpPr>
          <p:nvPr/>
        </p:nvSpPr>
        <p:spPr bwMode="auto">
          <a:xfrm>
            <a:off x="635000" y="936625"/>
            <a:ext cx="78994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</a:pPr>
            <a:r>
              <a:rPr kumimoji="1" lang="en-US" sz="2000" b="1">
                <a:solidFill>
                  <a:srgbClr val="000099"/>
                </a:solidFill>
              </a:rPr>
              <a:t>Hierarchy</a:t>
            </a:r>
            <a:r>
              <a:rPr kumimoji="1" lang="en-US" sz="2000"/>
              <a:t> on dimension attributes: lets dimensions to be viewed at different levels of detail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0"/>
              <a:buChar char="H"/>
            </a:pPr>
            <a:r>
              <a:rPr kumimoji="1" lang="en-US" sz="1800"/>
              <a:t>E.g., the dimension DateTime can be used to aggregate by hour of day, date, day of week, month, quarter or year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2850" y="161925"/>
            <a:ext cx="7632700" cy="6096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Cross Tabulation With Hierarchy</a:t>
            </a:r>
          </a:p>
        </p:txBody>
      </p:sp>
      <p:sp>
        <p:nvSpPr>
          <p:cNvPr id="126978" name="Rectangle 3"/>
          <p:cNvSpPr>
            <a:spLocks noChangeArrowheads="1"/>
          </p:cNvSpPr>
          <p:nvPr/>
        </p:nvSpPr>
        <p:spPr bwMode="auto">
          <a:xfrm>
            <a:off x="660400" y="1165225"/>
            <a:ext cx="7899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</a:pPr>
            <a:r>
              <a:rPr kumimoji="1" lang="en-US" sz="2000"/>
              <a:t>Cross-tabs can be easily extended to deal with hierarchies</a:t>
            </a:r>
          </a:p>
          <a:p>
            <a:pPr marL="742950" lvl="1" indent="-285750">
              <a:spcBef>
                <a:spcPct val="35000"/>
              </a:spcBef>
              <a:buClr>
                <a:schemeClr val="folHlink"/>
              </a:buClr>
              <a:buSzPct val="80000"/>
              <a:buFont typeface="Wingdings" charset="0"/>
              <a:buChar char="l"/>
            </a:pPr>
            <a:r>
              <a:rPr kumimoji="1" lang="en-US" sz="1800"/>
              <a:t>Can drill down or roll up on a hierarchy</a:t>
            </a:r>
            <a:endParaRPr kumimoji="1" lang="en-US" sz="2000"/>
          </a:p>
        </p:txBody>
      </p:sp>
      <p:pic>
        <p:nvPicPr>
          <p:cNvPr id="126979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2484438"/>
            <a:ext cx="7793037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Relational Representation of Cross-tabs</a:t>
            </a:r>
          </a:p>
        </p:txBody>
      </p:sp>
      <p:sp>
        <p:nvSpPr>
          <p:cNvPr id="129026" name="Rectangle 3"/>
          <p:cNvSpPr>
            <a:spLocks noChangeArrowheads="1"/>
          </p:cNvSpPr>
          <p:nvPr/>
        </p:nvSpPr>
        <p:spPr bwMode="auto">
          <a:xfrm>
            <a:off x="371475" y="1143000"/>
            <a:ext cx="4149725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</a:pPr>
            <a:r>
              <a:rPr kumimoji="1" lang="en-US" sz="2000"/>
              <a:t>Cross-tabs can be represented as relations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80000"/>
              <a:buFont typeface="Wingdings" charset="0"/>
              <a:buChar char="l"/>
            </a:pPr>
            <a:r>
              <a:rPr kumimoji="1" lang="en-US" sz="2000"/>
              <a:t>We use the value </a:t>
            </a:r>
            <a:r>
              <a:rPr kumimoji="1" lang="en-US" sz="2000" b="1"/>
              <a:t>all</a:t>
            </a:r>
            <a:r>
              <a:rPr kumimoji="1" lang="en-US" sz="2000"/>
              <a:t> is used to represent aggregates.</a:t>
            </a:r>
            <a:endParaRPr kumimoji="1" lang="en-US" sz="1800"/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80000"/>
              <a:buFont typeface="Wingdings" charset="0"/>
              <a:buChar char="l"/>
            </a:pPr>
            <a:r>
              <a:rPr kumimoji="1" lang="en-US" sz="2000"/>
              <a:t>The SQL standard actually uses null values in place of </a:t>
            </a:r>
            <a:r>
              <a:rPr kumimoji="1" lang="en-US" sz="2000" b="1"/>
              <a:t>all</a:t>
            </a:r>
            <a:r>
              <a:rPr kumimoji="1" lang="en-US" sz="2000"/>
              <a:t> despite confusion with regular null values.</a:t>
            </a:r>
            <a:endParaRPr kumimoji="1" lang="en-US" sz="1800"/>
          </a:p>
        </p:txBody>
      </p:sp>
      <p:pic>
        <p:nvPicPr>
          <p:cNvPr id="129027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017588"/>
            <a:ext cx="3860800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Extended Aggregation to Support OLAP</a:t>
            </a:r>
          </a:p>
        </p:txBody>
      </p:sp>
      <p:sp>
        <p:nvSpPr>
          <p:cNvPr id="1310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88" y="962025"/>
            <a:ext cx="8391525" cy="5614988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</a:rPr>
              <a:t>The </a:t>
            </a:r>
            <a:r>
              <a:rPr lang="en-US" b="1">
                <a:latin typeface="Helvetica" charset="0"/>
                <a:ea typeface="ＭＳ Ｐゴシック" charset="0"/>
              </a:rPr>
              <a:t>cube</a:t>
            </a:r>
            <a:r>
              <a:rPr lang="en-US">
                <a:latin typeface="Helvetica" charset="0"/>
                <a:ea typeface="ＭＳ Ｐゴシック" charset="0"/>
              </a:rPr>
              <a:t> operation computes union of </a:t>
            </a:r>
            <a:r>
              <a:rPr lang="en-US" b="1">
                <a:latin typeface="Helvetica" charset="0"/>
                <a:ea typeface="ＭＳ Ｐゴシック" charset="0"/>
              </a:rPr>
              <a:t>group by</a:t>
            </a:r>
            <a:r>
              <a:rPr lang="ja-JP" altLang="en-US">
                <a:latin typeface="Helvetica" charset="0"/>
                <a:ea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</a:rPr>
              <a:t>s on every subset of the specified attributes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Example relation for this section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   </a:t>
            </a:r>
            <a:r>
              <a:rPr lang="en-US" i="1">
                <a:latin typeface="Helvetica" charset="0"/>
                <a:ea typeface="ＭＳ Ｐゴシック" charset="0"/>
              </a:rPr>
              <a:t>sales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item_name, color, clothes_size, quantity</a:t>
            </a:r>
            <a:r>
              <a:rPr lang="en-US">
                <a:latin typeface="Helvetica" charset="0"/>
                <a:ea typeface="ＭＳ Ｐゴシック" charset="0"/>
              </a:rPr>
              <a:t>)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E.g. consider the query</a:t>
            </a:r>
          </a:p>
          <a:p>
            <a:pPr>
              <a:buFont typeface="Monotype Sorts" charset="0"/>
              <a:buNone/>
            </a:pPr>
            <a:r>
              <a:rPr lang="en-US" b="1">
                <a:latin typeface="Helvetica" charset="0"/>
                <a:ea typeface="ＭＳ Ｐゴシック" charset="0"/>
              </a:rPr>
              <a:t>		select </a:t>
            </a:r>
            <a:r>
              <a:rPr lang="en-US" i="1">
                <a:latin typeface="Helvetica" charset="0"/>
                <a:ea typeface="ＭＳ Ｐゴシック" charset="0"/>
              </a:rPr>
              <a:t>item_name, color, size, </a:t>
            </a:r>
            <a:r>
              <a:rPr lang="en-US" b="1">
                <a:latin typeface="Helvetica" charset="0"/>
                <a:ea typeface="ＭＳ Ｐゴシック" charset="0"/>
              </a:rPr>
              <a:t>sum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number</a:t>
            </a:r>
            <a:r>
              <a:rPr lang="en-US">
                <a:latin typeface="Helvetica" charset="0"/>
                <a:ea typeface="ＭＳ Ｐゴシック" charset="0"/>
              </a:rPr>
              <a:t>)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	</a:t>
            </a:r>
            <a:r>
              <a:rPr lang="en-US" b="1">
                <a:latin typeface="Helvetica" charset="0"/>
                <a:ea typeface="ＭＳ Ｐゴシック" charset="0"/>
              </a:rPr>
              <a:t>from</a:t>
            </a:r>
            <a:r>
              <a:rPr lang="en-US">
                <a:latin typeface="Helvetica" charset="0"/>
                <a:ea typeface="ＭＳ Ｐゴシック" charset="0"/>
              </a:rPr>
              <a:t> </a:t>
            </a:r>
            <a:r>
              <a:rPr lang="en-US" i="1">
                <a:latin typeface="Helvetica" charset="0"/>
                <a:ea typeface="ＭＳ Ｐゴシック" charset="0"/>
              </a:rPr>
              <a:t>sales</a:t>
            </a:r>
            <a:br>
              <a:rPr lang="en-US" i="1">
                <a:latin typeface="Helvetica" charset="0"/>
                <a:ea typeface="ＭＳ Ｐゴシック" charset="0"/>
              </a:rPr>
            </a:br>
            <a:r>
              <a:rPr lang="en-US" i="1">
                <a:latin typeface="Helvetica" charset="0"/>
                <a:ea typeface="ＭＳ Ｐゴシック" charset="0"/>
              </a:rPr>
              <a:t>	</a:t>
            </a:r>
            <a:r>
              <a:rPr lang="en-US" b="1">
                <a:latin typeface="Helvetica" charset="0"/>
                <a:ea typeface="ＭＳ Ｐゴシック" charset="0"/>
              </a:rPr>
              <a:t>group by cube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item_name, color, size</a:t>
            </a:r>
            <a:r>
              <a:rPr lang="en-US">
                <a:latin typeface="Helvetica" charset="0"/>
                <a:ea typeface="ＭＳ Ｐゴシック" charset="0"/>
              </a:rPr>
              <a:t>)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      This computes the union of eight different groupings of the </a:t>
            </a:r>
            <a:r>
              <a:rPr lang="en-US" i="1">
                <a:latin typeface="Helvetica" charset="0"/>
                <a:ea typeface="ＭＳ Ｐゴシック" charset="0"/>
              </a:rPr>
              <a:t>sales </a:t>
            </a:r>
            <a:r>
              <a:rPr lang="en-US">
                <a:latin typeface="Helvetica" charset="0"/>
                <a:ea typeface="ＭＳ Ｐゴシック" charset="0"/>
              </a:rPr>
              <a:t>relation: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	   { (</a:t>
            </a:r>
            <a:r>
              <a:rPr lang="en-US" i="1">
                <a:latin typeface="Helvetica" charset="0"/>
                <a:ea typeface="ＭＳ Ｐゴシック" charset="0"/>
              </a:rPr>
              <a:t>item_name, color, size</a:t>
            </a:r>
            <a:r>
              <a:rPr lang="en-US">
                <a:latin typeface="Helvetica" charset="0"/>
                <a:ea typeface="ＭＳ Ｐゴシック" charset="0"/>
              </a:rPr>
              <a:t>), (</a:t>
            </a:r>
            <a:r>
              <a:rPr lang="en-US" i="1">
                <a:latin typeface="Helvetica" charset="0"/>
                <a:ea typeface="ＭＳ Ｐゴシック" charset="0"/>
              </a:rPr>
              <a:t>item_name, color</a:t>
            </a:r>
            <a:r>
              <a:rPr lang="en-US">
                <a:latin typeface="Helvetica" charset="0"/>
                <a:ea typeface="ＭＳ Ｐゴシック" charset="0"/>
              </a:rPr>
              <a:t>), 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     (</a:t>
            </a:r>
            <a:r>
              <a:rPr lang="en-US" i="1">
                <a:latin typeface="Helvetica" charset="0"/>
                <a:ea typeface="ＭＳ Ｐゴシック" charset="0"/>
              </a:rPr>
              <a:t>item_name, size</a:t>
            </a:r>
            <a:r>
              <a:rPr lang="en-US">
                <a:latin typeface="Helvetica" charset="0"/>
                <a:ea typeface="ＭＳ Ｐゴシック" charset="0"/>
              </a:rPr>
              <a:t>),           (</a:t>
            </a:r>
            <a:r>
              <a:rPr lang="en-US" i="1">
                <a:latin typeface="Helvetica" charset="0"/>
                <a:ea typeface="ＭＳ Ｐゴシック" charset="0"/>
              </a:rPr>
              <a:t>color, size</a:t>
            </a:r>
            <a:r>
              <a:rPr lang="en-US">
                <a:latin typeface="Helvetica" charset="0"/>
                <a:ea typeface="ＭＳ Ｐゴシック" charset="0"/>
              </a:rPr>
              <a:t>), 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     (</a:t>
            </a:r>
            <a:r>
              <a:rPr lang="en-US" i="1">
                <a:latin typeface="Helvetica" charset="0"/>
                <a:ea typeface="ＭＳ Ｐゴシック" charset="0"/>
              </a:rPr>
              <a:t>item_name</a:t>
            </a:r>
            <a:r>
              <a:rPr lang="en-US">
                <a:latin typeface="Helvetica" charset="0"/>
                <a:ea typeface="ＭＳ Ｐゴシック" charset="0"/>
              </a:rPr>
              <a:t>),                   (</a:t>
            </a:r>
            <a:r>
              <a:rPr lang="en-US" i="1">
                <a:latin typeface="Helvetica" charset="0"/>
                <a:ea typeface="ＭＳ Ｐゴシック" charset="0"/>
              </a:rPr>
              <a:t>color</a:t>
            </a:r>
            <a:r>
              <a:rPr lang="en-US">
                <a:latin typeface="Helvetica" charset="0"/>
                <a:ea typeface="ＭＳ Ｐゴシック" charset="0"/>
              </a:rPr>
              <a:t>), 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     (</a:t>
            </a:r>
            <a:r>
              <a:rPr lang="en-US" i="1">
                <a:latin typeface="Helvetica" charset="0"/>
                <a:ea typeface="ＭＳ Ｐゴシック" charset="0"/>
              </a:rPr>
              <a:t>size</a:t>
            </a:r>
            <a:r>
              <a:rPr lang="en-US">
                <a:latin typeface="Helvetica" charset="0"/>
                <a:ea typeface="ＭＳ Ｐゴシック" charset="0"/>
              </a:rPr>
              <a:t>),                              ( ) }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ＭＳ Ｐゴシック" charset="0"/>
              </a:rPr>
              <a:t>      where ( ) denotes an empty </a:t>
            </a:r>
            <a:r>
              <a:rPr lang="en-US" b="1">
                <a:latin typeface="Helvetica" charset="0"/>
                <a:ea typeface="ＭＳ Ｐゴシック" charset="0"/>
              </a:rPr>
              <a:t>group by </a:t>
            </a:r>
            <a:r>
              <a:rPr lang="en-US">
                <a:latin typeface="Helvetica" charset="0"/>
                <a:ea typeface="ＭＳ Ｐゴシック" charset="0"/>
              </a:rPr>
              <a:t>list.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For each grouping, the result contains the null value 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</a:rPr>
              <a:t>for attributes not present in the grouping.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JDBC Code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8088" y="1135063"/>
            <a:ext cx="8121196" cy="5238750"/>
          </a:xfrm>
        </p:spPr>
        <p:txBody>
          <a:bodyPr/>
          <a:lstStyle/>
          <a:p>
            <a:pPr lvl="1">
              <a:buFont typeface="Monotype Sorts" charset="0"/>
              <a:buNone/>
            </a:pPr>
            <a:r>
              <a:rPr lang="en-US" sz="1600" b="1" dirty="0">
                <a:latin typeface="Helvetica" charset="0"/>
                <a:ea typeface="ＭＳ Ｐゴシック" charset="0"/>
              </a:rPr>
              <a:t>public static void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JDBCexample</a:t>
            </a:r>
            <a:r>
              <a:rPr lang="en-US" sz="1600" b="1" dirty="0">
                <a:latin typeface="Helvetica" charset="0"/>
                <a:ea typeface="ＭＳ Ｐゴシック" charset="0"/>
              </a:rPr>
              <a:t>(String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dbid</a:t>
            </a:r>
            <a:r>
              <a:rPr lang="en-US" sz="1600" b="1" dirty="0">
                <a:latin typeface="Helvetica" charset="0"/>
                <a:ea typeface="ＭＳ Ｐゴシック" charset="0"/>
              </a:rPr>
              <a:t>, String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userid</a:t>
            </a:r>
            <a:r>
              <a:rPr lang="en-US" sz="1600" b="1" dirty="0">
                <a:latin typeface="Helvetica" charset="0"/>
                <a:ea typeface="ＭＳ Ｐゴシック" charset="0"/>
              </a:rPr>
              <a:t>, String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passwd</a:t>
            </a:r>
            <a:r>
              <a:rPr lang="en-US" sz="1600" b="1" dirty="0">
                <a:latin typeface="Helvetica" charset="0"/>
                <a:ea typeface="ＭＳ Ｐゴシック" charset="0"/>
              </a:rPr>
              <a:t>)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Helvetica" charset="0"/>
                <a:ea typeface="ＭＳ Ｐゴシック" charset="0"/>
              </a:rPr>
              <a:t>      { </a:t>
            </a:r>
          </a:p>
          <a:p>
            <a:pPr lvl="1">
              <a:buFont typeface="Monotype Sorts" charset="0"/>
              <a:buNone/>
            </a:pPr>
            <a:r>
              <a:rPr lang="en-US" sz="1600" b="1" dirty="0">
                <a:latin typeface="Helvetica" charset="0"/>
                <a:ea typeface="ＭＳ Ｐゴシック" charset="0"/>
              </a:rPr>
              <a:t>     try </a:t>
            </a:r>
            <a:r>
              <a:rPr lang="en-US" sz="1600" b="1" dirty="0" smtClean="0">
                <a:latin typeface="Helvetica" charset="0"/>
                <a:ea typeface="ＭＳ Ｐゴシック" charset="0"/>
              </a:rPr>
              <a:t>(Connection </a:t>
            </a:r>
            <a:r>
              <a:rPr lang="en-US" sz="1600" b="1" dirty="0">
                <a:latin typeface="Helvetica" charset="0"/>
                <a:ea typeface="ＭＳ Ｐゴシック" charset="0"/>
              </a:rPr>
              <a:t>conn =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DriverManager.getConnection</a:t>
            </a:r>
            <a:r>
              <a:rPr lang="en-US" sz="1600" b="1" dirty="0">
                <a:latin typeface="Helvetica" charset="0"/>
                <a:ea typeface="ＭＳ Ｐゴシック" charset="0"/>
              </a:rPr>
              <a:t>(     </a:t>
            </a:r>
            <a:br>
              <a:rPr lang="en-US" sz="1600" b="1" dirty="0">
                <a:latin typeface="Helvetica" charset="0"/>
                <a:ea typeface="ＭＳ Ｐゴシック" charset="0"/>
              </a:rPr>
            </a:br>
            <a:r>
              <a:rPr lang="en-US" sz="1600" b="1" dirty="0">
                <a:latin typeface="Helvetica" charset="0"/>
                <a:ea typeface="ＭＳ Ｐゴシック" charset="0"/>
              </a:rPr>
              <a:t>       "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jdbc:oracle:thin</a:t>
            </a:r>
            <a:r>
              <a:rPr lang="en-US" sz="1600" b="1" dirty="0">
                <a:latin typeface="Helvetica" charset="0"/>
                <a:ea typeface="ＭＳ Ｐゴシック" charset="0"/>
              </a:rPr>
              <a:t>:</a:t>
            </a:r>
            <a:r>
              <a:rPr lang="en-US" sz="1600" dirty="0">
                <a:latin typeface="Helvetica" charset="0"/>
                <a:ea typeface="ＭＳ Ｐゴシック" charset="0"/>
              </a:rPr>
              <a:t>@</a:t>
            </a:r>
            <a:r>
              <a:rPr kumimoji="0" lang="en-US" sz="1600" b="1" dirty="0">
                <a:latin typeface="Helvetica" charset="0"/>
                <a:ea typeface="ＭＳ Ｐゴシック" charset="0"/>
              </a:rPr>
              <a:t>db.yale.edu</a:t>
            </a:r>
            <a:r>
              <a:rPr lang="en-US" sz="1600" b="1" dirty="0">
                <a:latin typeface="Helvetica" charset="0"/>
                <a:ea typeface="ＭＳ Ｐゴシック" charset="0"/>
              </a:rPr>
              <a:t>:2000:univdb",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userid</a:t>
            </a:r>
            <a:r>
              <a:rPr lang="en-US" sz="1600" b="1" dirty="0">
                <a:latin typeface="Helvetica" charset="0"/>
                <a:ea typeface="ＭＳ Ｐゴシック" charset="0"/>
              </a:rPr>
              <a:t>,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passwd</a:t>
            </a:r>
            <a:r>
              <a:rPr lang="en-US" sz="1600" b="1" dirty="0">
                <a:latin typeface="Helvetica" charset="0"/>
                <a:ea typeface="ＭＳ Ｐゴシック" charset="0"/>
              </a:rPr>
              <a:t>); </a:t>
            </a:r>
          </a:p>
          <a:p>
            <a:pPr lvl="1">
              <a:buFont typeface="Monotype Sorts" charset="0"/>
              <a:buNone/>
            </a:pPr>
            <a:r>
              <a:rPr lang="en-US" sz="1600" b="1" dirty="0">
                <a:latin typeface="Helvetica" charset="0"/>
                <a:ea typeface="ＭＳ Ｐゴシック" charset="0"/>
              </a:rPr>
              <a:t>      </a:t>
            </a:r>
            <a:r>
              <a:rPr lang="en-US" sz="1600" b="1" dirty="0" smtClean="0">
                <a:latin typeface="Helvetica" charset="0"/>
                <a:ea typeface="ＭＳ Ｐゴシック" charset="0"/>
              </a:rPr>
              <a:t>      </a:t>
            </a:r>
            <a:r>
              <a:rPr lang="en-US" sz="1600" b="1" dirty="0">
                <a:latin typeface="Helvetica" charset="0"/>
                <a:ea typeface="ＭＳ Ｐゴシック" charset="0"/>
              </a:rPr>
              <a:t>Statement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stmt</a:t>
            </a:r>
            <a:r>
              <a:rPr lang="en-US" sz="1600" b="1" dirty="0">
                <a:latin typeface="Helvetica" charset="0"/>
                <a:ea typeface="ＭＳ Ｐゴシック" charset="0"/>
              </a:rPr>
              <a:t> =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conn.createStatement</a:t>
            </a:r>
            <a:r>
              <a:rPr lang="en-US" sz="1600" b="1" dirty="0">
                <a:latin typeface="Helvetica" charset="0"/>
                <a:ea typeface="ＭＳ Ｐゴシック" charset="0"/>
              </a:rPr>
              <a:t>()</a:t>
            </a:r>
            <a:r>
              <a:rPr lang="en-US" sz="1600" b="1" dirty="0" smtClean="0">
                <a:latin typeface="Helvetica" charset="0"/>
                <a:ea typeface="ＭＳ Ｐゴシック" charset="0"/>
              </a:rPr>
              <a:t>;</a:t>
            </a:r>
            <a:br>
              <a:rPr lang="en-US" sz="1600" b="1" dirty="0" smtClean="0">
                <a:latin typeface="Helvetica" charset="0"/>
                <a:ea typeface="ＭＳ Ｐゴシック" charset="0"/>
              </a:rPr>
            </a:br>
            <a:r>
              <a:rPr lang="en-US" sz="1600" b="1" dirty="0" smtClean="0">
                <a:latin typeface="Helvetica" charset="0"/>
                <a:ea typeface="ＭＳ Ｐゴシック" charset="0"/>
              </a:rPr>
              <a:t>     ) </a:t>
            </a:r>
          </a:p>
          <a:p>
            <a:pPr lvl="1">
              <a:buFont typeface="Monotype Sorts" charset="0"/>
              <a:buNone/>
            </a:pPr>
            <a:r>
              <a:rPr lang="en-US" sz="1600" b="1" dirty="0">
                <a:latin typeface="Helvetica" charset="0"/>
                <a:ea typeface="ＭＳ Ｐゴシック" charset="0"/>
              </a:rPr>
              <a:t> </a:t>
            </a:r>
            <a:r>
              <a:rPr lang="en-US" sz="1600" b="1" dirty="0" smtClean="0">
                <a:latin typeface="Helvetica" charset="0"/>
                <a:ea typeface="ＭＳ Ｐゴシック" charset="0"/>
              </a:rPr>
              <a:t>    { </a:t>
            </a:r>
            <a:endParaRPr lang="en-US" sz="1600" b="1" dirty="0">
              <a:latin typeface="Helvetica" charset="0"/>
              <a:ea typeface="ＭＳ Ｐゴシック" charset="0"/>
            </a:endParaRPr>
          </a:p>
          <a:p>
            <a:pPr lvl="1">
              <a:buFont typeface="Monotype Sorts" charset="0"/>
              <a:buNone/>
            </a:pPr>
            <a:r>
              <a:rPr lang="en-US" sz="1600" b="1" dirty="0">
                <a:latin typeface="Helvetica" charset="0"/>
                <a:ea typeface="ＭＳ Ｐゴシック" charset="0"/>
              </a:rPr>
              <a:t>            … Do Actual Work …</a:t>
            </a:r>
            <a:r>
              <a:rPr lang="en-US" sz="1600" b="1" dirty="0" smtClean="0">
                <a:latin typeface="Helvetica" charset="0"/>
                <a:ea typeface="ＭＳ Ｐゴシック" charset="0"/>
              </a:rPr>
              <a:t>.</a:t>
            </a:r>
            <a:r>
              <a:rPr lang="en-US" sz="1600" b="1" dirty="0">
                <a:latin typeface="Helvetica" charset="0"/>
                <a:ea typeface="ＭＳ Ｐゴシック" charset="0"/>
              </a:rPr>
              <a:t>	</a:t>
            </a:r>
          </a:p>
          <a:p>
            <a:pPr lvl="1">
              <a:buFont typeface="Monotype Sorts" charset="0"/>
              <a:buNone/>
            </a:pPr>
            <a:r>
              <a:rPr lang="en-US" sz="1600" b="1" dirty="0" smtClean="0">
                <a:latin typeface="Helvetica" charset="0"/>
                <a:ea typeface="ＭＳ Ｐゴシック" charset="0"/>
              </a:rPr>
              <a:t>     }</a:t>
            </a:r>
            <a:r>
              <a:rPr lang="en-US" sz="1600" b="1" dirty="0">
                <a:latin typeface="Helvetica" charset="0"/>
                <a:ea typeface="ＭＳ Ｐゴシック" charset="0"/>
              </a:rPr>
              <a:t>		</a:t>
            </a:r>
          </a:p>
          <a:p>
            <a:pPr lvl="1">
              <a:buFont typeface="Monotype Sorts" charset="0"/>
              <a:buNone/>
            </a:pPr>
            <a:r>
              <a:rPr lang="en-US" sz="1600" b="1" dirty="0">
                <a:latin typeface="Helvetica" charset="0"/>
                <a:ea typeface="ＭＳ Ｐゴシック" charset="0"/>
              </a:rPr>
              <a:t>   </a:t>
            </a:r>
            <a:r>
              <a:rPr lang="en-US" sz="1600" b="1" dirty="0" smtClean="0">
                <a:latin typeface="Helvetica" charset="0"/>
                <a:ea typeface="ＭＳ Ｐゴシック" charset="0"/>
              </a:rPr>
              <a:t> catch </a:t>
            </a:r>
            <a:r>
              <a:rPr lang="en-US" sz="1600" b="1" dirty="0">
                <a:latin typeface="Helvetica" charset="0"/>
                <a:ea typeface="ＭＳ Ｐゴシック" charset="0"/>
              </a:rPr>
              <a:t>(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SQLException</a:t>
            </a:r>
            <a:r>
              <a:rPr lang="en-US" sz="1600" b="1" dirty="0">
                <a:latin typeface="Helvetica" charset="0"/>
                <a:ea typeface="ＭＳ Ｐゴシック" charset="0"/>
              </a:rPr>
              <a:t>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sqle</a:t>
            </a:r>
            <a:r>
              <a:rPr lang="en-US" sz="1600" b="1" dirty="0">
                <a:latin typeface="Helvetica" charset="0"/>
                <a:ea typeface="ＭＳ Ｐゴシック" charset="0"/>
              </a:rPr>
              <a:t>) { 		</a:t>
            </a:r>
          </a:p>
          <a:p>
            <a:pPr lvl="1">
              <a:buFont typeface="Monotype Sorts" charset="0"/>
              <a:buNone/>
            </a:pPr>
            <a:r>
              <a:rPr lang="en-US" sz="1600" b="1" dirty="0">
                <a:latin typeface="Helvetica" charset="0"/>
                <a:ea typeface="ＭＳ Ｐゴシック" charset="0"/>
              </a:rPr>
              <a:t>       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System.out.println</a:t>
            </a:r>
            <a:r>
              <a:rPr lang="en-US" sz="1600" b="1" dirty="0">
                <a:latin typeface="Helvetica" charset="0"/>
                <a:ea typeface="ＭＳ Ｐゴシック" charset="0"/>
              </a:rPr>
              <a:t>("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SQLException</a:t>
            </a:r>
            <a:r>
              <a:rPr lang="en-US" sz="1600" b="1" dirty="0">
                <a:latin typeface="Helvetica" charset="0"/>
                <a:ea typeface="ＭＳ Ｐゴシック" charset="0"/>
              </a:rPr>
              <a:t> : " +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sqle</a:t>
            </a:r>
            <a:r>
              <a:rPr lang="en-US" sz="1600" b="1" dirty="0">
                <a:latin typeface="Helvetica" charset="0"/>
                <a:ea typeface="ＭＳ Ｐゴシック" charset="0"/>
              </a:rPr>
              <a:t>);		</a:t>
            </a:r>
          </a:p>
          <a:p>
            <a:pPr lvl="1">
              <a:buFont typeface="Monotype Sorts" charset="0"/>
              <a:buNone/>
            </a:pPr>
            <a:r>
              <a:rPr lang="en-US" sz="1600" b="1" dirty="0">
                <a:latin typeface="Helvetica" charset="0"/>
                <a:ea typeface="ＭＳ Ｐゴシック" charset="0"/>
              </a:rPr>
              <a:t>   }		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Helvetica" charset="0"/>
                <a:ea typeface="ＭＳ Ｐゴシック" charset="0"/>
              </a:rPr>
              <a:t>     </a:t>
            </a:r>
            <a:r>
              <a:rPr lang="en-US" sz="1600" b="1" dirty="0" smtClean="0">
                <a:latin typeface="Helvetica" charset="0"/>
                <a:ea typeface="ＭＳ Ｐゴシック" charset="0"/>
              </a:rPr>
              <a:t>}</a:t>
            </a:r>
          </a:p>
          <a:p>
            <a:pPr>
              <a:buFont typeface="Monotype Sorts" charset="0"/>
              <a:buNone/>
            </a:pPr>
            <a:endParaRPr lang="en-US" sz="1600" b="1" dirty="0">
              <a:latin typeface="Helvetica" charset="0"/>
              <a:ea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sz="1600" b="1" dirty="0" smtClean="0">
                <a:latin typeface="Helvetica" charset="0"/>
                <a:ea typeface="ＭＳ Ｐゴシック" charset="0"/>
              </a:rPr>
              <a:t>NOTE: Above syntax works with Java 7, and JDBC 4 onwards. </a:t>
            </a:r>
            <a:br>
              <a:rPr lang="en-US" sz="1600" b="1" dirty="0" smtClean="0">
                <a:latin typeface="Helvetica" charset="0"/>
                <a:ea typeface="ＭＳ Ｐゴシック" charset="0"/>
              </a:rPr>
            </a:br>
            <a:r>
              <a:rPr lang="en-US" sz="1600" b="1" dirty="0" smtClean="0">
                <a:latin typeface="Helvetica" charset="0"/>
                <a:ea typeface="ＭＳ Ｐゴシック" charset="0"/>
              </a:rPr>
              <a:t>Resources opened in “try (….)” syntax (“try with resources”) are automatically closed at the end of the try block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Online Analytical Processing Operations</a:t>
            </a:r>
          </a:p>
        </p:txBody>
      </p:sp>
      <p:sp>
        <p:nvSpPr>
          <p:cNvPr id="1331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9900" y="936625"/>
            <a:ext cx="82169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Relational representation of cross-tab that we saw earlier, but with </a:t>
            </a:r>
            <a:r>
              <a:rPr lang="en-US" sz="2000" i="1">
                <a:latin typeface="Helvetica" charset="0"/>
                <a:ea typeface="ＭＳ Ｐゴシック" charset="0"/>
              </a:rPr>
              <a:t>null </a:t>
            </a:r>
            <a:r>
              <a:rPr lang="en-US" sz="2000">
                <a:latin typeface="Helvetica" charset="0"/>
                <a:ea typeface="ＭＳ Ｐゴシック" charset="0"/>
              </a:rPr>
              <a:t>in place of </a:t>
            </a:r>
            <a:r>
              <a:rPr lang="en-US" sz="2000" b="1">
                <a:latin typeface="Helvetica" charset="0"/>
                <a:ea typeface="ＭＳ Ｐゴシック" charset="0"/>
              </a:rPr>
              <a:t>all</a:t>
            </a:r>
            <a:r>
              <a:rPr lang="en-US" sz="2000">
                <a:latin typeface="Helvetica" charset="0"/>
                <a:ea typeface="ＭＳ Ｐゴシック" charset="0"/>
              </a:rPr>
              <a:t>, can be computed by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>
                <a:latin typeface="Helvetica" charset="0"/>
                <a:ea typeface="ＭＳ Ｐゴシック" charset="0"/>
              </a:rPr>
              <a:t>		</a:t>
            </a:r>
            <a:r>
              <a:rPr lang="en-US" sz="2000" b="1">
                <a:latin typeface="Helvetica" charset="0"/>
                <a:ea typeface="ＭＳ Ｐゴシック" charset="0"/>
              </a:rPr>
              <a:t>select </a:t>
            </a:r>
            <a:r>
              <a:rPr lang="en-US" sz="2000" i="1">
                <a:latin typeface="Helvetica" charset="0"/>
                <a:ea typeface="ＭＳ Ｐゴシック" charset="0"/>
              </a:rPr>
              <a:t>item_name</a:t>
            </a:r>
            <a:r>
              <a:rPr lang="en-US" sz="2000">
                <a:latin typeface="Helvetica" charset="0"/>
                <a:ea typeface="ＭＳ Ｐゴシック" charset="0"/>
              </a:rPr>
              <a:t>, </a:t>
            </a:r>
            <a:r>
              <a:rPr lang="en-US" sz="2000" i="1">
                <a:latin typeface="Helvetica" charset="0"/>
                <a:ea typeface="ＭＳ Ｐゴシック" charset="0"/>
              </a:rPr>
              <a:t>color</a:t>
            </a:r>
            <a:r>
              <a:rPr lang="en-US" sz="2000">
                <a:latin typeface="Helvetica" charset="0"/>
                <a:ea typeface="ＭＳ Ｐゴシック" charset="0"/>
              </a:rPr>
              <a:t>, </a:t>
            </a:r>
            <a:r>
              <a:rPr lang="en-US" sz="2000" b="1">
                <a:latin typeface="Helvetica" charset="0"/>
                <a:ea typeface="ＭＳ Ｐゴシック" charset="0"/>
              </a:rPr>
              <a:t>sum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i="1">
                <a:latin typeface="Helvetica" charset="0"/>
                <a:ea typeface="ＭＳ Ｐゴシック" charset="0"/>
              </a:rPr>
              <a:t>number</a:t>
            </a:r>
            <a:r>
              <a:rPr lang="en-US" sz="2000">
                <a:latin typeface="Helvetica" charset="0"/>
                <a:ea typeface="ＭＳ Ｐゴシック" charset="0"/>
              </a:rPr>
              <a:t>)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	</a:t>
            </a:r>
            <a:r>
              <a:rPr lang="en-US" sz="2000" b="1">
                <a:latin typeface="Helvetica" charset="0"/>
                <a:ea typeface="ＭＳ Ｐゴシック" charset="0"/>
              </a:rPr>
              <a:t>from </a:t>
            </a:r>
            <a:r>
              <a:rPr lang="en-US" sz="2000" i="1">
                <a:latin typeface="Helvetica" charset="0"/>
                <a:ea typeface="ＭＳ Ｐゴシック" charset="0"/>
              </a:rPr>
              <a:t>sales</a:t>
            </a:r>
            <a:br>
              <a:rPr lang="en-US" sz="2000" i="1">
                <a:latin typeface="Helvetica" charset="0"/>
                <a:ea typeface="ＭＳ Ｐゴシック" charset="0"/>
              </a:rPr>
            </a:br>
            <a:r>
              <a:rPr lang="en-US" sz="2000" i="1">
                <a:latin typeface="Helvetica" charset="0"/>
                <a:ea typeface="ＭＳ Ｐゴシック" charset="0"/>
              </a:rPr>
              <a:t>	</a:t>
            </a:r>
            <a:r>
              <a:rPr lang="en-US" sz="2000" b="1">
                <a:latin typeface="Helvetica" charset="0"/>
                <a:ea typeface="ＭＳ Ｐゴシック" charset="0"/>
              </a:rPr>
              <a:t>group by cube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i="1">
                <a:latin typeface="Helvetica" charset="0"/>
                <a:ea typeface="ＭＳ Ｐゴシック" charset="0"/>
              </a:rPr>
              <a:t>item_name, color</a:t>
            </a:r>
            <a:r>
              <a:rPr lang="en-US" sz="2000">
                <a:latin typeface="Helvetica" charset="0"/>
                <a:ea typeface="ＭＳ Ｐゴシック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The function </a:t>
            </a:r>
            <a:r>
              <a:rPr lang="en-US" sz="2000" b="1">
                <a:latin typeface="Helvetica" charset="0"/>
                <a:ea typeface="ＭＳ Ｐゴシック" charset="0"/>
              </a:rPr>
              <a:t>grouping()</a:t>
            </a:r>
            <a:r>
              <a:rPr lang="en-US" sz="2000">
                <a:latin typeface="Helvetica" charset="0"/>
                <a:ea typeface="ＭＳ Ｐゴシック" charset="0"/>
              </a:rPr>
              <a:t> can be applied on an attribute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Returns 1 if the value is a null value representing all, and returns 0 in all other cases.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>
                <a:latin typeface="Helvetica" charset="0"/>
                <a:ea typeface="ＭＳ Ｐゴシック" charset="0"/>
              </a:rPr>
              <a:t>	</a:t>
            </a:r>
            <a:r>
              <a:rPr lang="en-US" sz="2000" b="1">
                <a:latin typeface="Helvetica" charset="0"/>
                <a:ea typeface="ＭＳ Ｐゴシック" charset="0"/>
              </a:rPr>
              <a:t>select </a:t>
            </a:r>
            <a:r>
              <a:rPr lang="en-US" sz="2000" i="1">
                <a:latin typeface="Helvetica" charset="0"/>
                <a:ea typeface="ＭＳ Ｐゴシック" charset="0"/>
              </a:rPr>
              <a:t>item_name, color, size</a:t>
            </a:r>
            <a:r>
              <a:rPr lang="en-US" sz="2000">
                <a:latin typeface="Helvetica" charset="0"/>
                <a:ea typeface="ＭＳ Ｐゴシック" charset="0"/>
              </a:rPr>
              <a:t>, </a:t>
            </a:r>
            <a:r>
              <a:rPr lang="en-US" sz="2000" b="1">
                <a:latin typeface="Helvetica" charset="0"/>
                <a:ea typeface="ＭＳ Ｐゴシック" charset="0"/>
              </a:rPr>
              <a:t>sum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i="1">
                <a:latin typeface="Helvetica" charset="0"/>
                <a:ea typeface="ＭＳ Ｐゴシック" charset="0"/>
              </a:rPr>
              <a:t>number</a:t>
            </a:r>
            <a:r>
              <a:rPr lang="en-US" sz="2000">
                <a:latin typeface="Helvetica" charset="0"/>
                <a:ea typeface="ＭＳ Ｐゴシック" charset="0"/>
              </a:rPr>
              <a:t>),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	</a:t>
            </a:r>
            <a:r>
              <a:rPr lang="en-US" sz="2000" b="1">
                <a:latin typeface="Helvetica" charset="0"/>
                <a:ea typeface="ＭＳ Ｐゴシック" charset="0"/>
              </a:rPr>
              <a:t>grouping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i="1">
                <a:latin typeface="Helvetica" charset="0"/>
                <a:ea typeface="ＭＳ Ｐゴシック" charset="0"/>
              </a:rPr>
              <a:t>item_name</a:t>
            </a:r>
            <a:r>
              <a:rPr lang="en-US" sz="2000">
                <a:latin typeface="Helvetica" charset="0"/>
                <a:ea typeface="ＭＳ Ｐゴシック" charset="0"/>
              </a:rPr>
              <a:t>) </a:t>
            </a:r>
            <a:r>
              <a:rPr lang="en-US" sz="2000" b="1">
                <a:latin typeface="Helvetica" charset="0"/>
                <a:ea typeface="ＭＳ Ｐゴシック" charset="0"/>
              </a:rPr>
              <a:t>as </a:t>
            </a:r>
            <a:r>
              <a:rPr lang="en-US" sz="2000" i="1">
                <a:latin typeface="Helvetica" charset="0"/>
                <a:ea typeface="ＭＳ Ｐゴシック" charset="0"/>
              </a:rPr>
              <a:t>item_name_flag</a:t>
            </a:r>
            <a:r>
              <a:rPr lang="en-US" sz="2000">
                <a:latin typeface="Helvetica" charset="0"/>
                <a:ea typeface="ＭＳ Ｐゴシック" charset="0"/>
              </a:rPr>
              <a:t>,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	</a:t>
            </a:r>
            <a:r>
              <a:rPr lang="en-US" sz="2000" b="1">
                <a:latin typeface="Helvetica" charset="0"/>
                <a:ea typeface="ＭＳ Ｐゴシック" charset="0"/>
              </a:rPr>
              <a:t>grouping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i="1">
                <a:latin typeface="Helvetica" charset="0"/>
                <a:ea typeface="ＭＳ Ｐゴシック" charset="0"/>
              </a:rPr>
              <a:t>color</a:t>
            </a:r>
            <a:r>
              <a:rPr lang="en-US" sz="2000">
                <a:latin typeface="Helvetica" charset="0"/>
                <a:ea typeface="ＭＳ Ｐゴシック" charset="0"/>
              </a:rPr>
              <a:t>) </a:t>
            </a:r>
            <a:r>
              <a:rPr lang="en-US" sz="2000" b="1">
                <a:latin typeface="Helvetica" charset="0"/>
                <a:ea typeface="ＭＳ Ｐゴシック" charset="0"/>
              </a:rPr>
              <a:t>as </a:t>
            </a:r>
            <a:r>
              <a:rPr lang="en-US" sz="2000" i="1">
                <a:latin typeface="Helvetica" charset="0"/>
                <a:ea typeface="ＭＳ Ｐゴシック" charset="0"/>
              </a:rPr>
              <a:t>color_flag</a:t>
            </a:r>
            <a:r>
              <a:rPr lang="en-US" sz="2000">
                <a:latin typeface="Helvetica" charset="0"/>
                <a:ea typeface="ＭＳ Ｐゴシック" charset="0"/>
              </a:rPr>
              <a:t>,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	</a:t>
            </a:r>
            <a:r>
              <a:rPr lang="en-US" sz="2000" b="1">
                <a:latin typeface="Helvetica" charset="0"/>
                <a:ea typeface="ＭＳ Ｐゴシック" charset="0"/>
              </a:rPr>
              <a:t>grouping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i="1">
                <a:latin typeface="Helvetica" charset="0"/>
                <a:ea typeface="ＭＳ Ｐゴシック" charset="0"/>
              </a:rPr>
              <a:t>size</a:t>
            </a:r>
            <a:r>
              <a:rPr lang="en-US" sz="2000">
                <a:latin typeface="Helvetica" charset="0"/>
                <a:ea typeface="ＭＳ Ｐゴシック" charset="0"/>
              </a:rPr>
              <a:t>) </a:t>
            </a:r>
            <a:r>
              <a:rPr lang="en-US" sz="2000" b="1">
                <a:latin typeface="Helvetica" charset="0"/>
                <a:ea typeface="ＭＳ Ｐゴシック" charset="0"/>
              </a:rPr>
              <a:t>as </a:t>
            </a:r>
            <a:r>
              <a:rPr lang="en-US" sz="2000" i="1">
                <a:latin typeface="Helvetica" charset="0"/>
                <a:ea typeface="ＭＳ Ｐゴシック" charset="0"/>
              </a:rPr>
              <a:t>size_flag</a:t>
            </a:r>
            <a:r>
              <a:rPr lang="en-US" sz="2000">
                <a:latin typeface="Helvetica" charset="0"/>
                <a:ea typeface="ＭＳ Ｐゴシック" charset="0"/>
              </a:rPr>
              <a:t>,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 b="1">
                <a:latin typeface="Helvetica" charset="0"/>
                <a:ea typeface="ＭＳ Ｐゴシック" charset="0"/>
              </a:rPr>
              <a:t>from </a:t>
            </a:r>
            <a:r>
              <a:rPr lang="en-US" sz="2000" i="1">
                <a:latin typeface="Helvetica" charset="0"/>
                <a:ea typeface="ＭＳ Ｐゴシック" charset="0"/>
              </a:rPr>
              <a:t>sales</a:t>
            </a:r>
            <a:r>
              <a:rPr lang="en-US" sz="2000">
                <a:latin typeface="Helvetica" charset="0"/>
                <a:ea typeface="ＭＳ Ｐゴシック" charset="0"/>
              </a:rPr>
              <a:t/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 b="1">
                <a:latin typeface="Helvetica" charset="0"/>
                <a:ea typeface="ＭＳ Ｐゴシック" charset="0"/>
              </a:rPr>
              <a:t>group by cube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i="1">
                <a:latin typeface="Helvetica" charset="0"/>
                <a:ea typeface="ＭＳ Ｐゴシック" charset="0"/>
              </a:rPr>
              <a:t>item_name, color, size</a:t>
            </a:r>
            <a:r>
              <a:rPr lang="en-US" sz="2000">
                <a:latin typeface="Helvetica" charset="0"/>
                <a:ea typeface="ＭＳ Ｐゴシック" charset="0"/>
              </a:rPr>
              <a:t>)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Online Analytical Processing Operations</a:t>
            </a:r>
          </a:p>
        </p:txBody>
      </p:sp>
      <p:sp>
        <p:nvSpPr>
          <p:cNvPr id="1351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9900" y="936625"/>
            <a:ext cx="82169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Can use the function </a:t>
            </a:r>
            <a:r>
              <a:rPr lang="en-US" sz="2000" b="1">
                <a:latin typeface="Helvetica" charset="0"/>
                <a:ea typeface="ＭＳ Ｐゴシック" charset="0"/>
              </a:rPr>
              <a:t>decode()</a:t>
            </a:r>
            <a:r>
              <a:rPr lang="en-US" sz="2000">
                <a:latin typeface="Helvetica" charset="0"/>
                <a:ea typeface="ＭＳ Ｐゴシック" charset="0"/>
              </a:rPr>
              <a:t> in the </a:t>
            </a:r>
            <a:r>
              <a:rPr lang="en-US" sz="2000" b="1">
                <a:latin typeface="Helvetica" charset="0"/>
                <a:ea typeface="ＭＳ Ｐゴシック" charset="0"/>
              </a:rPr>
              <a:t>select</a:t>
            </a:r>
            <a:r>
              <a:rPr lang="en-US" sz="2000">
                <a:latin typeface="Helvetica" charset="0"/>
                <a:ea typeface="ＭＳ Ｐゴシック" charset="0"/>
              </a:rPr>
              <a:t> clause to replace 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such nulls by a value such as </a:t>
            </a:r>
            <a:r>
              <a:rPr lang="en-US" sz="2000" b="1">
                <a:latin typeface="Helvetica" charset="0"/>
                <a:ea typeface="ＭＳ Ｐゴシック" charset="0"/>
              </a:rPr>
              <a:t>all</a:t>
            </a:r>
          </a:p>
          <a:p>
            <a:pPr lvl="1">
              <a:lnSpc>
                <a:spcPct val="11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E.g., replace </a:t>
            </a:r>
            <a:r>
              <a:rPr lang="en-US" sz="2000" i="1">
                <a:latin typeface="Helvetica" charset="0"/>
                <a:ea typeface="ＭＳ Ｐゴシック" charset="0"/>
              </a:rPr>
              <a:t>item_name </a:t>
            </a:r>
            <a:r>
              <a:rPr lang="en-US" sz="2000">
                <a:latin typeface="Helvetica" charset="0"/>
                <a:ea typeface="ＭＳ Ｐゴシック" charset="0"/>
              </a:rPr>
              <a:t> in first query by 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   </a:t>
            </a:r>
            <a:r>
              <a:rPr lang="en-US" sz="2000" b="1">
                <a:latin typeface="Helvetica" charset="0"/>
                <a:ea typeface="ＭＳ Ｐゴシック" charset="0"/>
              </a:rPr>
              <a:t>decode</a:t>
            </a:r>
            <a:r>
              <a:rPr lang="en-US" sz="2000">
                <a:latin typeface="Helvetica" charset="0"/>
                <a:ea typeface="ＭＳ Ｐゴシック" charset="0"/>
              </a:rPr>
              <a:t>( </a:t>
            </a:r>
            <a:r>
              <a:rPr lang="en-US" sz="2000" b="1">
                <a:latin typeface="Helvetica" charset="0"/>
                <a:ea typeface="ＭＳ Ｐゴシック" charset="0"/>
              </a:rPr>
              <a:t>grouping</a:t>
            </a:r>
            <a:r>
              <a:rPr lang="en-US" sz="2000">
                <a:latin typeface="Helvetica" charset="0"/>
                <a:ea typeface="ＭＳ Ｐゴシック" charset="0"/>
              </a:rPr>
              <a:t>(item</a:t>
            </a:r>
            <a:r>
              <a:rPr lang="en-US" sz="2000" i="1">
                <a:latin typeface="Helvetica" charset="0"/>
                <a:ea typeface="ＭＳ Ｐゴシック" charset="0"/>
              </a:rPr>
              <a:t>_name</a:t>
            </a:r>
            <a:r>
              <a:rPr lang="en-US" sz="2000">
                <a:latin typeface="Helvetica" charset="0"/>
                <a:ea typeface="ＭＳ Ｐゴシック" charset="0"/>
              </a:rPr>
              <a:t>), 1, </a:t>
            </a:r>
            <a:r>
              <a:rPr lang="ja-JP" altLang="en-US" sz="2000">
                <a:latin typeface="Helvetica" charset="0"/>
                <a:ea typeface="ＭＳ Ｐゴシック" charset="0"/>
              </a:rPr>
              <a:t>‘</a:t>
            </a:r>
            <a:r>
              <a:rPr lang="en-US" altLang="ja-JP" sz="2000">
                <a:latin typeface="Helvetica" charset="0"/>
                <a:ea typeface="ＭＳ Ｐゴシック" charset="0"/>
              </a:rPr>
              <a:t>all</a:t>
            </a:r>
            <a:r>
              <a:rPr lang="ja-JP" altLang="en-US" sz="2000">
                <a:latin typeface="Helvetica" charset="0"/>
                <a:ea typeface="ＭＳ Ｐゴシック" charset="0"/>
              </a:rPr>
              <a:t>’</a:t>
            </a:r>
            <a:r>
              <a:rPr lang="en-US" altLang="ja-JP" sz="2000">
                <a:latin typeface="Helvetica" charset="0"/>
                <a:ea typeface="ＭＳ Ｐゴシック" charset="0"/>
              </a:rPr>
              <a:t>, </a:t>
            </a:r>
            <a:r>
              <a:rPr lang="en-US" altLang="ja-JP" sz="2000" i="1">
                <a:latin typeface="Helvetica" charset="0"/>
                <a:ea typeface="ＭＳ Ｐゴシック" charset="0"/>
              </a:rPr>
              <a:t>item_name</a:t>
            </a:r>
            <a:r>
              <a:rPr lang="en-US" altLang="ja-JP" sz="2000">
                <a:latin typeface="Helvetica" charset="0"/>
                <a:ea typeface="ＭＳ Ｐゴシック" charset="0"/>
              </a:rPr>
              <a:t>)</a:t>
            </a:r>
            <a:endParaRPr lang="en-US" altLang="ja-JP" b="1">
              <a:latin typeface="Helvetic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Extended Aggregation (Cont.)</a:t>
            </a:r>
          </a:p>
        </p:txBody>
      </p:sp>
      <p:sp>
        <p:nvSpPr>
          <p:cNvPr id="137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87425"/>
            <a:ext cx="8239125" cy="520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The </a:t>
            </a:r>
            <a:r>
              <a:rPr lang="en-US" sz="2000" b="1">
                <a:latin typeface="Helvetica" charset="0"/>
                <a:ea typeface="ＭＳ Ｐゴシック" charset="0"/>
              </a:rPr>
              <a:t>rollup</a:t>
            </a:r>
            <a:r>
              <a:rPr lang="en-US" sz="2000">
                <a:latin typeface="Helvetica" charset="0"/>
                <a:ea typeface="ＭＳ Ｐゴシック" charset="0"/>
              </a:rPr>
              <a:t> construct generates union on every prefix of specified list of attributes 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E.g.,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>
                <a:latin typeface="Helvetica" charset="0"/>
                <a:ea typeface="ＭＳ Ｐゴシック" charset="0"/>
              </a:rPr>
              <a:t>		</a:t>
            </a:r>
            <a:r>
              <a:rPr lang="en-US" sz="2000" b="1">
                <a:latin typeface="Helvetica" charset="0"/>
                <a:ea typeface="ＭＳ Ｐゴシック" charset="0"/>
              </a:rPr>
              <a:t>select </a:t>
            </a:r>
            <a:r>
              <a:rPr lang="en-US" sz="2000" i="1">
                <a:latin typeface="Helvetica" charset="0"/>
                <a:ea typeface="ＭＳ Ｐゴシック" charset="0"/>
              </a:rPr>
              <a:t>item_name</a:t>
            </a:r>
            <a:r>
              <a:rPr lang="en-US" sz="2000">
                <a:latin typeface="Helvetica" charset="0"/>
                <a:ea typeface="ＭＳ Ｐゴシック" charset="0"/>
              </a:rPr>
              <a:t>, </a:t>
            </a:r>
            <a:r>
              <a:rPr lang="en-US" sz="2000" i="1">
                <a:latin typeface="Helvetica" charset="0"/>
                <a:ea typeface="ＭＳ Ｐゴシック" charset="0"/>
              </a:rPr>
              <a:t>color</a:t>
            </a:r>
            <a:r>
              <a:rPr lang="en-US" sz="2000">
                <a:latin typeface="Helvetica" charset="0"/>
                <a:ea typeface="ＭＳ Ｐゴシック" charset="0"/>
              </a:rPr>
              <a:t>, </a:t>
            </a:r>
            <a:r>
              <a:rPr lang="en-US" sz="2000" i="1">
                <a:latin typeface="Helvetica" charset="0"/>
                <a:ea typeface="ＭＳ Ｐゴシック" charset="0"/>
              </a:rPr>
              <a:t>size</a:t>
            </a:r>
            <a:r>
              <a:rPr lang="en-US" sz="2000">
                <a:latin typeface="Helvetica" charset="0"/>
                <a:ea typeface="ＭＳ Ｐゴシック" charset="0"/>
              </a:rPr>
              <a:t>, </a:t>
            </a:r>
            <a:r>
              <a:rPr lang="en-US" sz="2000" b="1">
                <a:latin typeface="Helvetica" charset="0"/>
                <a:ea typeface="ＭＳ Ｐゴシック" charset="0"/>
              </a:rPr>
              <a:t>sum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i="1">
                <a:latin typeface="Helvetica" charset="0"/>
                <a:ea typeface="ＭＳ Ｐゴシック" charset="0"/>
              </a:rPr>
              <a:t>number</a:t>
            </a:r>
            <a:r>
              <a:rPr lang="en-US" sz="2000">
                <a:latin typeface="Helvetica" charset="0"/>
                <a:ea typeface="ＭＳ Ｐゴシック" charset="0"/>
              </a:rPr>
              <a:t>)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	</a:t>
            </a:r>
            <a:r>
              <a:rPr lang="en-US" sz="2000" b="1">
                <a:latin typeface="Helvetica" charset="0"/>
                <a:ea typeface="ＭＳ Ｐゴシック" charset="0"/>
              </a:rPr>
              <a:t>from </a:t>
            </a:r>
            <a:r>
              <a:rPr lang="en-US" sz="2000" i="1">
                <a:latin typeface="Helvetica" charset="0"/>
                <a:ea typeface="ＭＳ Ｐゴシック" charset="0"/>
              </a:rPr>
              <a:t>sales</a:t>
            </a:r>
            <a:br>
              <a:rPr lang="en-US" sz="2000" i="1">
                <a:latin typeface="Helvetica" charset="0"/>
                <a:ea typeface="ＭＳ Ｐゴシック" charset="0"/>
              </a:rPr>
            </a:br>
            <a:r>
              <a:rPr lang="en-US" sz="2000" i="1">
                <a:latin typeface="Helvetica" charset="0"/>
                <a:ea typeface="ＭＳ Ｐゴシック" charset="0"/>
              </a:rPr>
              <a:t>	</a:t>
            </a:r>
            <a:r>
              <a:rPr lang="en-US" sz="2000" b="1">
                <a:latin typeface="Helvetica" charset="0"/>
                <a:ea typeface="ＭＳ Ｐゴシック" charset="0"/>
              </a:rPr>
              <a:t>group by rollup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i="1">
                <a:latin typeface="Helvetica" charset="0"/>
                <a:ea typeface="ＭＳ Ｐゴシック" charset="0"/>
              </a:rPr>
              <a:t>item_name, color, size</a:t>
            </a:r>
            <a:r>
              <a:rPr lang="en-US" sz="2000">
                <a:latin typeface="Helvetica" charset="0"/>
                <a:ea typeface="ＭＳ Ｐゴシック" charset="0"/>
              </a:rPr>
              <a:t>)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sz="2000">
                <a:latin typeface="Helvetica" charset="0"/>
                <a:ea typeface="ＭＳ Ｐゴシック" charset="0"/>
              </a:rPr>
              <a:t>Generates union of four groupings: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>
                <a:latin typeface="Helvetica" charset="0"/>
                <a:ea typeface="ＭＳ Ｐゴシック" charset="0"/>
              </a:rPr>
              <a:t>	       { (</a:t>
            </a:r>
            <a:r>
              <a:rPr lang="en-US" sz="2000" i="1">
                <a:latin typeface="Helvetica" charset="0"/>
                <a:ea typeface="ＭＳ Ｐゴシック" charset="0"/>
              </a:rPr>
              <a:t>item_name, color, size</a:t>
            </a:r>
            <a:r>
              <a:rPr lang="en-US" sz="2000">
                <a:latin typeface="Helvetica" charset="0"/>
                <a:ea typeface="ＭＳ Ｐゴシック" charset="0"/>
              </a:rPr>
              <a:t>), (</a:t>
            </a:r>
            <a:r>
              <a:rPr lang="en-US" sz="2000" i="1">
                <a:latin typeface="Helvetica" charset="0"/>
                <a:ea typeface="ＭＳ Ｐゴシック" charset="0"/>
              </a:rPr>
              <a:t>item_name, color</a:t>
            </a:r>
            <a:r>
              <a:rPr lang="en-US" sz="2000">
                <a:latin typeface="Helvetica" charset="0"/>
                <a:ea typeface="ＭＳ Ｐゴシック" charset="0"/>
              </a:rPr>
              <a:t>), (</a:t>
            </a:r>
            <a:r>
              <a:rPr lang="en-US" sz="2000" i="1">
                <a:latin typeface="Helvetica" charset="0"/>
                <a:ea typeface="ＭＳ Ｐゴシック" charset="0"/>
              </a:rPr>
              <a:t>item_name</a:t>
            </a:r>
            <a:r>
              <a:rPr lang="en-US" sz="2000">
                <a:latin typeface="Helvetica" charset="0"/>
                <a:ea typeface="ＭＳ Ｐゴシック" charset="0"/>
              </a:rPr>
              <a:t>), ( ) }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Rollup can be used to generate aggregates at multiple levels of a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hierarchy.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E.g., suppose table </a:t>
            </a:r>
            <a:r>
              <a:rPr lang="en-US" sz="2000" i="1">
                <a:latin typeface="Helvetica" charset="0"/>
                <a:ea typeface="ＭＳ Ｐゴシック" charset="0"/>
              </a:rPr>
              <a:t>itemcategory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i="1">
                <a:latin typeface="Helvetica" charset="0"/>
                <a:ea typeface="ＭＳ Ｐゴシック" charset="0"/>
              </a:rPr>
              <a:t>item_name, category</a:t>
            </a:r>
            <a:r>
              <a:rPr lang="en-US" sz="2000">
                <a:latin typeface="Helvetica" charset="0"/>
                <a:ea typeface="ＭＳ Ｐゴシック" charset="0"/>
              </a:rPr>
              <a:t>) gives the category of each item. Then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>
                <a:latin typeface="Helvetica" charset="0"/>
                <a:ea typeface="ＭＳ Ｐゴシック" charset="0"/>
              </a:rPr>
              <a:t>	           </a:t>
            </a:r>
            <a:r>
              <a:rPr lang="en-US" sz="2000" b="1">
                <a:latin typeface="Helvetica" charset="0"/>
                <a:ea typeface="ＭＳ Ｐゴシック" charset="0"/>
              </a:rPr>
              <a:t>select </a:t>
            </a:r>
            <a:r>
              <a:rPr lang="en-US" sz="2000" i="1">
                <a:latin typeface="Helvetica" charset="0"/>
                <a:ea typeface="ＭＳ Ｐゴシック" charset="0"/>
              </a:rPr>
              <a:t>category, item_name</a:t>
            </a:r>
            <a:r>
              <a:rPr lang="en-US" sz="2000">
                <a:latin typeface="Helvetica" charset="0"/>
                <a:ea typeface="ＭＳ Ｐゴシック" charset="0"/>
              </a:rPr>
              <a:t>, </a:t>
            </a:r>
            <a:r>
              <a:rPr lang="en-US" sz="2000" b="1">
                <a:latin typeface="Helvetica" charset="0"/>
                <a:ea typeface="ＭＳ Ｐゴシック" charset="0"/>
              </a:rPr>
              <a:t>sum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i="1">
                <a:latin typeface="Helvetica" charset="0"/>
                <a:ea typeface="ＭＳ Ｐゴシック" charset="0"/>
              </a:rPr>
              <a:t>number</a:t>
            </a:r>
            <a:r>
              <a:rPr lang="en-US" sz="2000">
                <a:latin typeface="Helvetica" charset="0"/>
                <a:ea typeface="ＭＳ Ｐゴシック" charset="0"/>
              </a:rPr>
              <a:t>)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           </a:t>
            </a:r>
            <a:r>
              <a:rPr lang="en-US" sz="2000" b="1">
                <a:latin typeface="Helvetica" charset="0"/>
                <a:ea typeface="ＭＳ Ｐゴシック" charset="0"/>
              </a:rPr>
              <a:t>from </a:t>
            </a:r>
            <a:r>
              <a:rPr lang="en-US" sz="2000" i="1">
                <a:latin typeface="Helvetica" charset="0"/>
                <a:ea typeface="ＭＳ Ｐゴシック" charset="0"/>
              </a:rPr>
              <a:t>sales, itemcategory</a:t>
            </a:r>
            <a:r>
              <a:rPr lang="en-US" sz="2000">
                <a:latin typeface="Helvetica" charset="0"/>
                <a:ea typeface="ＭＳ Ｐゴシック" charset="0"/>
              </a:rPr>
              <a:t/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           </a:t>
            </a:r>
            <a:r>
              <a:rPr lang="en-US" sz="2000" b="1">
                <a:latin typeface="Helvetica" charset="0"/>
                <a:ea typeface="ＭＳ Ｐゴシック" charset="0"/>
              </a:rPr>
              <a:t>where </a:t>
            </a:r>
            <a:r>
              <a:rPr lang="en-US" sz="2000" i="1">
                <a:latin typeface="Helvetica" charset="0"/>
                <a:ea typeface="ＭＳ Ｐゴシック" charset="0"/>
              </a:rPr>
              <a:t>sales.item_name = itemcategory.item_name</a:t>
            </a:r>
            <a:r>
              <a:rPr lang="en-US" sz="2000">
                <a:latin typeface="Helvetica" charset="0"/>
                <a:ea typeface="ＭＳ Ｐゴシック" charset="0"/>
              </a:rPr>
              <a:t/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           </a:t>
            </a:r>
            <a:r>
              <a:rPr lang="en-US" sz="2000" b="1">
                <a:latin typeface="Helvetica" charset="0"/>
                <a:ea typeface="ＭＳ Ｐゴシック" charset="0"/>
              </a:rPr>
              <a:t>group by rollup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i="1">
                <a:latin typeface="Helvetica" charset="0"/>
                <a:ea typeface="ＭＳ Ｐゴシック" charset="0"/>
              </a:rPr>
              <a:t>category, item_name</a:t>
            </a:r>
            <a:r>
              <a:rPr lang="en-US" sz="2000">
                <a:latin typeface="Helvetica" charset="0"/>
                <a:ea typeface="ＭＳ Ｐゴシック" charset="0"/>
              </a:rPr>
              <a:t>)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>
                <a:latin typeface="Helvetica" charset="0"/>
                <a:ea typeface="ＭＳ Ｐゴシック" charset="0"/>
              </a:rPr>
              <a:t>	would give a hierarchical summary by </a:t>
            </a:r>
            <a:r>
              <a:rPr lang="en-US" sz="2000" i="1">
                <a:latin typeface="Helvetica" charset="0"/>
                <a:ea typeface="ＭＳ Ｐゴシック" charset="0"/>
              </a:rPr>
              <a:t>item_name </a:t>
            </a:r>
            <a:r>
              <a:rPr lang="en-US" sz="2000">
                <a:latin typeface="Helvetica" charset="0"/>
                <a:ea typeface="ＭＳ Ｐゴシック" charset="0"/>
              </a:rPr>
              <a:t>and by </a:t>
            </a:r>
            <a:r>
              <a:rPr lang="en-US" sz="2000" i="1">
                <a:latin typeface="Helvetica" charset="0"/>
                <a:ea typeface="ＭＳ Ｐゴシック" charset="0"/>
              </a:rPr>
              <a:t>category.</a:t>
            </a:r>
            <a:endParaRPr lang="en-US" i="1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Extended Aggregation (Cont.)</a:t>
            </a:r>
          </a:p>
        </p:txBody>
      </p:sp>
      <p:sp>
        <p:nvSpPr>
          <p:cNvPr id="139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4975" y="1114425"/>
            <a:ext cx="8334375" cy="5284788"/>
          </a:xfrm>
        </p:spPr>
        <p:txBody>
          <a:bodyPr/>
          <a:lstStyle/>
          <a:p>
            <a:r>
              <a:rPr lang="en-US" sz="2000">
                <a:latin typeface="Helvetica" charset="0"/>
                <a:ea typeface="ＭＳ Ｐゴシック" charset="0"/>
              </a:rPr>
              <a:t>Multiple rollups and cubes can be used in a single group by clause</a:t>
            </a:r>
          </a:p>
          <a:p>
            <a:pPr lvl="1"/>
            <a:r>
              <a:rPr lang="en-US" sz="2000">
                <a:latin typeface="Helvetica" charset="0"/>
                <a:ea typeface="ＭＳ Ｐゴシック" charset="0"/>
              </a:rPr>
              <a:t>Each generates set of group by lists, cross product of sets gives overall set of group by lists</a:t>
            </a:r>
          </a:p>
          <a:p>
            <a:r>
              <a:rPr lang="en-US" sz="2000">
                <a:latin typeface="Helvetica" charset="0"/>
                <a:ea typeface="ＭＳ Ｐゴシック" charset="0"/>
              </a:rPr>
              <a:t>E.g., </a:t>
            </a:r>
          </a:p>
          <a:p>
            <a:pPr>
              <a:buFont typeface="Monotype Sorts" charset="0"/>
              <a:buNone/>
            </a:pPr>
            <a:r>
              <a:rPr lang="en-US" sz="2000">
                <a:latin typeface="Helvetica" charset="0"/>
                <a:ea typeface="ＭＳ Ｐゴシック" charset="0"/>
              </a:rPr>
              <a:t>	        </a:t>
            </a:r>
            <a:r>
              <a:rPr lang="en-US" sz="2000" b="1">
                <a:latin typeface="Helvetica" charset="0"/>
                <a:ea typeface="ＭＳ Ｐゴシック" charset="0"/>
              </a:rPr>
              <a:t>select </a:t>
            </a:r>
            <a:r>
              <a:rPr lang="en-US" sz="2000" i="1">
                <a:latin typeface="Helvetica" charset="0"/>
                <a:ea typeface="ＭＳ Ｐゴシック" charset="0"/>
              </a:rPr>
              <a:t>item_name, color, size</a:t>
            </a:r>
            <a:r>
              <a:rPr lang="en-US" sz="2000">
                <a:latin typeface="Helvetica" charset="0"/>
                <a:ea typeface="ＭＳ Ｐゴシック" charset="0"/>
              </a:rPr>
              <a:t>, </a:t>
            </a:r>
            <a:r>
              <a:rPr lang="en-US" sz="2000" b="1">
                <a:latin typeface="Helvetica" charset="0"/>
                <a:ea typeface="ＭＳ Ｐゴシック" charset="0"/>
              </a:rPr>
              <a:t>sum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i="1">
                <a:latin typeface="Helvetica" charset="0"/>
                <a:ea typeface="ＭＳ Ｐゴシック" charset="0"/>
              </a:rPr>
              <a:t>number</a:t>
            </a:r>
            <a:r>
              <a:rPr lang="en-US" sz="2000">
                <a:latin typeface="Helvetica" charset="0"/>
                <a:ea typeface="ＭＳ Ｐゴシック" charset="0"/>
              </a:rPr>
              <a:t>)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        </a:t>
            </a:r>
            <a:r>
              <a:rPr lang="en-US" sz="2000" b="1">
                <a:latin typeface="Helvetica" charset="0"/>
                <a:ea typeface="ＭＳ Ｐゴシック" charset="0"/>
              </a:rPr>
              <a:t>from </a:t>
            </a:r>
            <a:r>
              <a:rPr lang="en-US" sz="2000" i="1">
                <a:latin typeface="Helvetica" charset="0"/>
                <a:ea typeface="ＭＳ Ｐゴシック" charset="0"/>
              </a:rPr>
              <a:t>sales</a:t>
            </a:r>
            <a:r>
              <a:rPr lang="en-US" sz="2000">
                <a:latin typeface="Helvetica" charset="0"/>
                <a:ea typeface="ＭＳ Ｐゴシック" charset="0"/>
              </a:rPr>
              <a:t/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        </a:t>
            </a:r>
            <a:r>
              <a:rPr lang="en-US" sz="2000" b="1">
                <a:latin typeface="Helvetica" charset="0"/>
                <a:ea typeface="ＭＳ Ｐゴシック" charset="0"/>
              </a:rPr>
              <a:t>group by rollup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i="1">
                <a:latin typeface="Helvetica" charset="0"/>
                <a:ea typeface="ＭＳ Ｐゴシック" charset="0"/>
              </a:rPr>
              <a:t>item_name</a:t>
            </a:r>
            <a:r>
              <a:rPr lang="en-US" sz="2000">
                <a:latin typeface="Helvetica" charset="0"/>
                <a:ea typeface="ＭＳ Ｐゴシック" charset="0"/>
              </a:rPr>
              <a:t>), </a:t>
            </a:r>
            <a:r>
              <a:rPr lang="en-US" sz="2000" b="1">
                <a:latin typeface="Helvetica" charset="0"/>
                <a:ea typeface="ＭＳ Ｐゴシック" charset="0"/>
              </a:rPr>
              <a:t>rollup</a:t>
            </a: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i="1">
                <a:latin typeface="Helvetica" charset="0"/>
                <a:ea typeface="ＭＳ Ｐゴシック" charset="0"/>
              </a:rPr>
              <a:t>color, size</a:t>
            </a:r>
            <a:r>
              <a:rPr lang="en-US" sz="2000">
                <a:latin typeface="Helvetica" charset="0"/>
                <a:ea typeface="ＭＳ Ｐゴシック" charset="0"/>
              </a:rPr>
              <a:t>)</a:t>
            </a:r>
          </a:p>
          <a:p>
            <a:pPr>
              <a:buFont typeface="Monotype Sorts" charset="0"/>
              <a:buNone/>
            </a:pPr>
            <a:r>
              <a:rPr lang="en-US" sz="2000">
                <a:latin typeface="Helvetica" charset="0"/>
                <a:ea typeface="ＭＳ Ｐゴシック" charset="0"/>
              </a:rPr>
              <a:t>     generates the groupings </a:t>
            </a:r>
          </a:p>
          <a:p>
            <a:pPr>
              <a:buFont typeface="Monotype Sorts" charset="0"/>
              <a:buNone/>
            </a:pPr>
            <a:r>
              <a:rPr lang="en-US" sz="2000">
                <a:latin typeface="Helvetica" charset="0"/>
                <a:ea typeface="ＭＳ Ｐゴシック" charset="0"/>
              </a:rPr>
              <a:t>        {</a:t>
            </a:r>
            <a:r>
              <a:rPr lang="en-US" sz="2000" i="1">
                <a:latin typeface="Helvetica" charset="0"/>
                <a:ea typeface="ＭＳ Ｐゴシック" charset="0"/>
              </a:rPr>
              <a:t>item_name, ()} X {(color, size), (color), ()} </a:t>
            </a:r>
            <a:endParaRPr lang="en-US" sz="2000">
              <a:latin typeface="Helvetica" charset="0"/>
              <a:ea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sz="2000">
                <a:latin typeface="Helvetica" charset="0"/>
                <a:ea typeface="ＭＳ Ｐゴシック" charset="0"/>
              </a:rPr>
              <a:t>	        = { (</a:t>
            </a:r>
            <a:r>
              <a:rPr lang="en-US" sz="2000" i="1">
                <a:latin typeface="Helvetica" charset="0"/>
                <a:ea typeface="ＭＳ Ｐゴシック" charset="0"/>
              </a:rPr>
              <a:t>item_name, color, size</a:t>
            </a:r>
            <a:r>
              <a:rPr lang="en-US" sz="2000">
                <a:latin typeface="Helvetica" charset="0"/>
                <a:ea typeface="ＭＳ Ｐゴシック" charset="0"/>
              </a:rPr>
              <a:t>), (</a:t>
            </a:r>
            <a:r>
              <a:rPr lang="en-US" sz="2000" i="1">
                <a:latin typeface="Helvetica" charset="0"/>
                <a:ea typeface="ＭＳ Ｐゴシック" charset="0"/>
              </a:rPr>
              <a:t>item_name, color</a:t>
            </a:r>
            <a:r>
              <a:rPr lang="en-US" sz="2000">
                <a:latin typeface="Helvetica" charset="0"/>
                <a:ea typeface="ＭＳ Ｐゴシック" charset="0"/>
              </a:rPr>
              <a:t>), (</a:t>
            </a:r>
            <a:r>
              <a:rPr lang="en-US" sz="2000" i="1">
                <a:latin typeface="Helvetica" charset="0"/>
                <a:ea typeface="ＭＳ Ｐゴシック" charset="0"/>
              </a:rPr>
              <a:t>item_name</a:t>
            </a:r>
            <a:r>
              <a:rPr lang="en-US" sz="2000">
                <a:latin typeface="Helvetica" charset="0"/>
                <a:ea typeface="ＭＳ Ｐゴシック" charset="0"/>
              </a:rPr>
              <a:t>), 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             (</a:t>
            </a:r>
            <a:r>
              <a:rPr lang="en-US" sz="2000" i="1">
                <a:latin typeface="Helvetica" charset="0"/>
                <a:ea typeface="ＭＳ Ｐゴシック" charset="0"/>
              </a:rPr>
              <a:t>color, size</a:t>
            </a:r>
            <a:r>
              <a:rPr lang="en-US" sz="2000">
                <a:latin typeface="Helvetica" charset="0"/>
                <a:ea typeface="ＭＳ Ｐゴシック" charset="0"/>
              </a:rPr>
              <a:t>), (</a:t>
            </a:r>
            <a:r>
              <a:rPr lang="en-US" sz="2000" i="1">
                <a:latin typeface="Helvetica" charset="0"/>
                <a:ea typeface="ＭＳ Ｐゴシック" charset="0"/>
              </a:rPr>
              <a:t>color</a:t>
            </a:r>
            <a:r>
              <a:rPr lang="en-US" sz="2000">
                <a:latin typeface="Helvetica" charset="0"/>
                <a:ea typeface="ＭＳ Ｐゴシック" charset="0"/>
              </a:rPr>
              <a:t>), ( ) }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Online Analytical Processing Operations</a:t>
            </a:r>
          </a:p>
        </p:txBody>
      </p:sp>
      <p:sp>
        <p:nvSpPr>
          <p:cNvPr id="1413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114425"/>
            <a:ext cx="7874000" cy="4978400"/>
          </a:xfrm>
        </p:spPr>
        <p:txBody>
          <a:bodyPr/>
          <a:lstStyle/>
          <a:p>
            <a:r>
              <a:rPr lang="en-US" sz="2000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Pivoting:</a:t>
            </a:r>
            <a:r>
              <a:rPr lang="en-US" sz="2000">
                <a:solidFill>
                  <a:schemeClr val="tx2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sz="2000">
                <a:latin typeface="Helvetica" charset="0"/>
                <a:ea typeface="ＭＳ Ｐゴシック" charset="0"/>
              </a:rPr>
              <a:t>changing the dimensions used in a cross-tab is called </a:t>
            </a:r>
          </a:p>
          <a:p>
            <a:r>
              <a:rPr lang="en-US" sz="2000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Slicing:</a:t>
            </a:r>
            <a:r>
              <a:rPr lang="en-US" sz="2000">
                <a:latin typeface="Helvetica" charset="0"/>
                <a:ea typeface="ＭＳ Ｐゴシック" charset="0"/>
              </a:rPr>
              <a:t> creating a cross-tab for fixed values only</a:t>
            </a:r>
            <a:endParaRPr lang="en-US" sz="2000" b="1">
              <a:latin typeface="Helvetica" charset="0"/>
              <a:ea typeface="ＭＳ Ｐゴシック" charset="0"/>
            </a:endParaRPr>
          </a:p>
          <a:p>
            <a:pPr lvl="1"/>
            <a:r>
              <a:rPr lang="en-US" sz="2000">
                <a:latin typeface="Helvetica" charset="0"/>
                <a:ea typeface="ＭＳ Ｐゴシック" charset="0"/>
              </a:rPr>
              <a:t>Sometimes called </a:t>
            </a:r>
            <a:r>
              <a:rPr lang="en-US" sz="2000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dicing</a:t>
            </a:r>
            <a:r>
              <a:rPr lang="en-US" sz="2000">
                <a:latin typeface="Helvetica" charset="0"/>
                <a:ea typeface="ＭＳ Ｐゴシック" charset="0"/>
              </a:rPr>
              <a:t>, particularly when values for multiple dimensions are fixed.</a:t>
            </a:r>
            <a:endParaRPr lang="en-US" sz="2000" b="1">
              <a:latin typeface="Helvetica" charset="0"/>
              <a:ea typeface="ＭＳ Ｐゴシック" charset="0"/>
            </a:endParaRPr>
          </a:p>
          <a:p>
            <a:r>
              <a:rPr lang="en-US" sz="2000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Rollup:</a:t>
            </a:r>
            <a:r>
              <a:rPr lang="en-US" sz="2000">
                <a:latin typeface="Helvetica" charset="0"/>
                <a:ea typeface="ＭＳ Ｐゴシック" charset="0"/>
              </a:rPr>
              <a:t> moving from finer-granularity data to a coarser granularity </a:t>
            </a:r>
          </a:p>
          <a:p>
            <a:r>
              <a:rPr lang="en-US" sz="2000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Drill down:</a:t>
            </a:r>
            <a:r>
              <a:rPr lang="en-US" sz="2000">
                <a:latin typeface="Helvetica" charset="0"/>
                <a:ea typeface="ＭＳ Ｐゴシック" charset="0"/>
              </a:rPr>
              <a:t> The opposite operation -  that of moving from coarser-granularity data to finer-granularity data</a:t>
            </a:r>
          </a:p>
          <a:p>
            <a:endParaRPr lang="en-US" sz="2000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OLAP Implementation</a:t>
            </a:r>
          </a:p>
        </p:txBody>
      </p:sp>
      <p:sp>
        <p:nvSpPr>
          <p:cNvPr id="143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114425"/>
            <a:ext cx="8013700" cy="5207000"/>
          </a:xfrm>
        </p:spPr>
        <p:txBody>
          <a:bodyPr/>
          <a:lstStyle/>
          <a:p>
            <a:r>
              <a:rPr lang="en-US" sz="2000">
                <a:latin typeface="Helvetica" charset="0"/>
                <a:ea typeface="ＭＳ Ｐゴシック" charset="0"/>
              </a:rPr>
              <a:t>The earliest OLAP systems used multidimensional arrays in memory to store data cubes, and are referred to as </a:t>
            </a:r>
            <a:r>
              <a:rPr lang="en-US" sz="2000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multidimensional OLAP (MOLAP)</a:t>
            </a:r>
            <a:r>
              <a:rPr lang="en-US" sz="2000">
                <a:latin typeface="Helvetica" charset="0"/>
                <a:ea typeface="ＭＳ Ｐゴシック" charset="0"/>
              </a:rPr>
              <a:t> systems.</a:t>
            </a:r>
          </a:p>
          <a:p>
            <a:r>
              <a:rPr lang="en-US" sz="2000">
                <a:latin typeface="Helvetica" charset="0"/>
                <a:ea typeface="ＭＳ Ｐゴシック" charset="0"/>
              </a:rPr>
              <a:t>OLAP implementations using only relational database features are called </a:t>
            </a:r>
            <a:r>
              <a:rPr lang="en-US" sz="2000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relational OLAP (ROLAP)</a:t>
            </a:r>
            <a:r>
              <a:rPr lang="en-US" sz="2000">
                <a:latin typeface="Helvetica" charset="0"/>
                <a:ea typeface="ＭＳ Ｐゴシック" charset="0"/>
              </a:rPr>
              <a:t> systems</a:t>
            </a:r>
          </a:p>
          <a:p>
            <a:r>
              <a:rPr lang="en-US" sz="2000">
                <a:latin typeface="Helvetica" charset="0"/>
                <a:ea typeface="ＭＳ Ｐゴシック" charset="0"/>
              </a:rPr>
              <a:t>Hybrid systems, which store some summaries in memory and store the base data and other summaries in a relational database, are called </a:t>
            </a:r>
            <a:r>
              <a:rPr lang="en-US" sz="2000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hybrid OLAP (HOLAP)</a:t>
            </a:r>
            <a:r>
              <a:rPr lang="en-US" sz="2000" b="1">
                <a:latin typeface="Helvetica" charset="0"/>
                <a:ea typeface="ＭＳ Ｐゴシック" charset="0"/>
              </a:rPr>
              <a:t> </a:t>
            </a:r>
            <a:r>
              <a:rPr lang="en-US" sz="2000">
                <a:latin typeface="Helvetica" charset="0"/>
                <a:ea typeface="ＭＳ Ｐゴシック" charset="0"/>
              </a:rPr>
              <a:t>systems.</a:t>
            </a:r>
          </a:p>
          <a:p>
            <a:pPr lvl="1"/>
            <a:endParaRPr lang="en-US">
              <a:latin typeface="Helvetica" charset="0"/>
              <a:ea typeface="ＭＳ Ｐゴシック" charset="0"/>
            </a:endParaRPr>
          </a:p>
          <a:p>
            <a:pPr lvl="1"/>
            <a:endParaRPr lang="en-US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OLAP Implementation (Cont.)</a:t>
            </a:r>
          </a:p>
        </p:txBody>
      </p:sp>
      <p:sp>
        <p:nvSpPr>
          <p:cNvPr id="145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050925"/>
            <a:ext cx="8601075" cy="535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Early OLAP systems precomputed </a:t>
            </a:r>
            <a:r>
              <a:rPr lang="en-US" sz="2000" i="1">
                <a:latin typeface="Helvetica" charset="0"/>
                <a:ea typeface="ＭＳ Ｐゴシック" charset="0"/>
              </a:rPr>
              <a:t>all</a:t>
            </a:r>
            <a:r>
              <a:rPr lang="en-US" sz="2000">
                <a:latin typeface="Helvetica" charset="0"/>
                <a:ea typeface="ＭＳ Ｐゴシック" charset="0"/>
              </a:rPr>
              <a:t> possible aggregates in order to provide online response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Space and time requirements for doing so can be very high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2</a:t>
            </a:r>
            <a:r>
              <a:rPr lang="en-US" sz="2800" baseline="30000">
                <a:latin typeface="Helvetica" charset="0"/>
                <a:ea typeface="ＭＳ Ｐゴシック" charset="0"/>
              </a:rPr>
              <a:t>n</a:t>
            </a:r>
            <a:r>
              <a:rPr lang="en-US" sz="2000">
                <a:latin typeface="Helvetica" charset="0"/>
                <a:ea typeface="ＭＳ Ｐゴシック" charset="0"/>
              </a:rPr>
              <a:t> combinations of </a:t>
            </a:r>
            <a:r>
              <a:rPr lang="en-US" sz="2000" b="1">
                <a:latin typeface="Helvetica" charset="0"/>
                <a:ea typeface="ＭＳ Ｐゴシック" charset="0"/>
              </a:rPr>
              <a:t>group by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It suffices to precompute some aggregates, and compute others on demand from one of the precomputed aggregates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Can compute aggregate on (</a:t>
            </a:r>
            <a:r>
              <a:rPr lang="en-US" sz="2000" i="1">
                <a:latin typeface="Helvetica" charset="0"/>
                <a:ea typeface="ＭＳ Ｐゴシック" charset="0"/>
              </a:rPr>
              <a:t>item_name, color</a:t>
            </a:r>
            <a:r>
              <a:rPr lang="en-US" sz="2000">
                <a:latin typeface="Helvetica" charset="0"/>
                <a:ea typeface="ＭＳ Ｐゴシック" charset="0"/>
              </a:rPr>
              <a:t>) from an aggregate on (</a:t>
            </a:r>
            <a:r>
              <a:rPr lang="en-US" sz="2000" i="1">
                <a:latin typeface="Helvetica" charset="0"/>
                <a:ea typeface="ＭＳ Ｐゴシック" charset="0"/>
              </a:rPr>
              <a:t>item_name, color, size</a:t>
            </a:r>
            <a:r>
              <a:rPr lang="en-US" sz="2000">
                <a:latin typeface="Helvetica" charset="0"/>
                <a:ea typeface="ＭＳ Ｐゴシック" charset="0"/>
              </a:rPr>
              <a:t>) </a:t>
            </a:r>
          </a:p>
          <a:p>
            <a:pPr lvl="3"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For all but a few </a:t>
            </a:r>
            <a:r>
              <a:rPr lang="ja-JP" altLang="en-US">
                <a:latin typeface="Helvetica" charset="0"/>
                <a:ea typeface="ＭＳ Ｐゴシック" charset="0"/>
              </a:rPr>
              <a:t>“</a:t>
            </a:r>
            <a:r>
              <a:rPr lang="en-US" altLang="ja-JP">
                <a:latin typeface="Helvetica" charset="0"/>
                <a:ea typeface="ＭＳ Ｐゴシック" charset="0"/>
              </a:rPr>
              <a:t>non-decomposable</a:t>
            </a:r>
            <a:r>
              <a:rPr lang="ja-JP" altLang="en-US">
                <a:latin typeface="Helvetica" charset="0"/>
                <a:ea typeface="ＭＳ Ｐゴシック" charset="0"/>
              </a:rPr>
              <a:t>”</a:t>
            </a:r>
            <a:r>
              <a:rPr lang="en-US" altLang="ja-JP">
                <a:latin typeface="Helvetica" charset="0"/>
                <a:ea typeface="ＭＳ Ｐゴシック" charset="0"/>
              </a:rPr>
              <a:t> aggregates such as </a:t>
            </a:r>
            <a:r>
              <a:rPr lang="en-US" altLang="ja-JP" i="1">
                <a:latin typeface="Helvetica" charset="0"/>
                <a:ea typeface="ＭＳ Ｐゴシック" charset="0"/>
              </a:rPr>
              <a:t>median</a:t>
            </a:r>
            <a:endParaRPr lang="en-US" altLang="ja-JP">
              <a:latin typeface="Helvetica" charset="0"/>
              <a:ea typeface="ＭＳ Ｐゴシック" charset="0"/>
            </a:endParaRPr>
          </a:p>
          <a:p>
            <a:pPr lvl="3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is cheaper than computing it from scratch </a:t>
            </a:r>
            <a:endParaRPr lang="en-US" sz="2000" i="1">
              <a:latin typeface="Helvetic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Several optimizations available for computing multiple aggregates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Can compute aggregate on (</a:t>
            </a:r>
            <a:r>
              <a:rPr lang="en-US" sz="2000" i="1">
                <a:latin typeface="Helvetica" charset="0"/>
                <a:ea typeface="ＭＳ Ｐゴシック" charset="0"/>
              </a:rPr>
              <a:t>item_name, color</a:t>
            </a:r>
            <a:r>
              <a:rPr lang="en-US" sz="2000">
                <a:latin typeface="Helvetica" charset="0"/>
                <a:ea typeface="ＭＳ Ｐゴシック" charset="0"/>
              </a:rPr>
              <a:t>) from an aggregate on (</a:t>
            </a:r>
            <a:r>
              <a:rPr lang="en-US" sz="2000" i="1">
                <a:latin typeface="Helvetica" charset="0"/>
                <a:ea typeface="ＭＳ Ｐゴシック" charset="0"/>
              </a:rPr>
              <a:t>item_name, color, size</a:t>
            </a:r>
            <a:r>
              <a:rPr lang="en-US" sz="2000">
                <a:latin typeface="Helvetica" charset="0"/>
                <a:ea typeface="ＭＳ Ｐゴシック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Can compute aggregates on (</a:t>
            </a:r>
            <a:r>
              <a:rPr lang="en-US" sz="2000" i="1">
                <a:latin typeface="Helvetica" charset="0"/>
                <a:ea typeface="ＭＳ Ｐゴシック" charset="0"/>
              </a:rPr>
              <a:t>item_name, color, size</a:t>
            </a:r>
            <a:r>
              <a:rPr lang="en-US" sz="2000">
                <a:latin typeface="Helvetica" charset="0"/>
                <a:ea typeface="ＭＳ Ｐゴシック" charset="0"/>
              </a:rPr>
              <a:t>), 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(</a:t>
            </a:r>
            <a:r>
              <a:rPr lang="en-US" sz="2000" i="1">
                <a:latin typeface="Helvetica" charset="0"/>
                <a:ea typeface="ＭＳ Ｐゴシック" charset="0"/>
              </a:rPr>
              <a:t>item_name, color</a:t>
            </a:r>
            <a:r>
              <a:rPr lang="en-US" sz="2000">
                <a:latin typeface="Helvetica" charset="0"/>
                <a:ea typeface="ＭＳ Ｐゴシック" charset="0"/>
              </a:rPr>
              <a:t>) and (</a:t>
            </a:r>
            <a:r>
              <a:rPr lang="en-US" sz="2000" i="1">
                <a:latin typeface="Helvetica" charset="0"/>
                <a:ea typeface="ＭＳ Ｐゴシック" charset="0"/>
              </a:rPr>
              <a:t>item_name</a:t>
            </a:r>
            <a:r>
              <a:rPr lang="en-US" sz="2000">
                <a:latin typeface="Helvetica" charset="0"/>
                <a:ea typeface="ＭＳ Ｐゴシック" charset="0"/>
              </a:rPr>
              <a:t>) using a single sorting </a:t>
            </a:r>
            <a:br>
              <a:rPr lang="en-US" sz="2000">
                <a:latin typeface="Helvetica" charset="0"/>
                <a:ea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</a:rPr>
              <a:t>of the base data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End of Chapter 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4"/>
            <a:ext cx="8077200" cy="989239"/>
          </a:xfrm>
        </p:spPr>
        <p:txBody>
          <a:bodyPr/>
          <a:lstStyle/>
          <a:p>
            <a:pPr>
              <a:defRPr/>
            </a:pPr>
            <a:r>
              <a:rPr lang="en-US" dirty="0"/>
              <a:t>JDBC </a:t>
            </a:r>
            <a:r>
              <a:rPr lang="en-US" dirty="0" smtClean="0"/>
              <a:t>Code for </a:t>
            </a:r>
            <a:br>
              <a:rPr lang="en-US" dirty="0" smtClean="0"/>
            </a:br>
            <a:r>
              <a:rPr lang="en-US" dirty="0" smtClean="0"/>
              <a:t>Older Versions of Java/JDBC</a:t>
            </a:r>
            <a:endParaRPr lang="en-US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170" y="1262063"/>
            <a:ext cx="8534400" cy="5238750"/>
          </a:xfrm>
        </p:spPr>
        <p:txBody>
          <a:bodyPr/>
          <a:lstStyle/>
          <a:p>
            <a:pPr lvl="1">
              <a:buFont typeface="Monotype Sorts" charset="0"/>
              <a:buNone/>
            </a:pPr>
            <a:r>
              <a:rPr lang="en-US" sz="1600" b="1" dirty="0">
                <a:latin typeface="Helvetica" charset="0"/>
                <a:ea typeface="ＭＳ Ｐゴシック" charset="0"/>
              </a:rPr>
              <a:t>public static void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JDBCexample</a:t>
            </a:r>
            <a:r>
              <a:rPr lang="en-US" sz="1600" b="1" dirty="0">
                <a:latin typeface="Helvetica" charset="0"/>
                <a:ea typeface="ＭＳ Ｐゴシック" charset="0"/>
              </a:rPr>
              <a:t>(String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dbid</a:t>
            </a:r>
            <a:r>
              <a:rPr lang="en-US" sz="1600" b="1" dirty="0">
                <a:latin typeface="Helvetica" charset="0"/>
                <a:ea typeface="ＭＳ Ｐゴシック" charset="0"/>
              </a:rPr>
              <a:t>, String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userid</a:t>
            </a:r>
            <a:r>
              <a:rPr lang="en-US" sz="1600" b="1" dirty="0">
                <a:latin typeface="Helvetica" charset="0"/>
                <a:ea typeface="ＭＳ Ｐゴシック" charset="0"/>
              </a:rPr>
              <a:t>, String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passwd</a:t>
            </a:r>
            <a:r>
              <a:rPr lang="en-US" sz="1600" b="1" dirty="0">
                <a:latin typeface="Helvetica" charset="0"/>
                <a:ea typeface="ＭＳ Ｐゴシック" charset="0"/>
              </a:rPr>
              <a:t>) 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Helvetica" charset="0"/>
                <a:ea typeface="ＭＳ Ｐゴシック" charset="0"/>
              </a:rPr>
              <a:t>      { </a:t>
            </a:r>
          </a:p>
          <a:p>
            <a:pPr lvl="1">
              <a:buFont typeface="Monotype Sorts" charset="0"/>
              <a:buNone/>
            </a:pPr>
            <a:r>
              <a:rPr lang="en-US" sz="1600" b="1" dirty="0">
                <a:latin typeface="Helvetica" charset="0"/>
                <a:ea typeface="ＭＳ Ｐゴシック" charset="0"/>
              </a:rPr>
              <a:t>     try { </a:t>
            </a:r>
          </a:p>
          <a:p>
            <a:pPr lvl="2">
              <a:buFont typeface="Webdings" charset="0"/>
              <a:buNone/>
            </a:pPr>
            <a:r>
              <a:rPr lang="en-US" sz="1600" b="1" dirty="0">
                <a:latin typeface="Helvetica" charset="0"/>
                <a:ea typeface="ＭＳ Ｐゴシック" charset="0"/>
              </a:rPr>
              <a:t> 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Class.forName</a:t>
            </a:r>
            <a:r>
              <a:rPr lang="en-US" sz="1600" b="1" dirty="0">
                <a:latin typeface="Helvetica" charset="0"/>
                <a:ea typeface="ＭＳ Ｐゴシック" charset="0"/>
              </a:rPr>
              <a:t> ("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oracle.jdbc.driver.OracleDriver</a:t>
            </a:r>
            <a:r>
              <a:rPr lang="en-US" sz="1600" b="1" dirty="0">
                <a:latin typeface="Helvetica" charset="0"/>
                <a:ea typeface="ＭＳ Ｐゴシック" charset="0"/>
              </a:rPr>
              <a:t>"); </a:t>
            </a:r>
          </a:p>
          <a:p>
            <a:pPr lvl="2">
              <a:buFont typeface="Webdings" charset="0"/>
              <a:buNone/>
            </a:pPr>
            <a:r>
              <a:rPr lang="en-US" sz="1600" b="1" dirty="0">
                <a:latin typeface="Helvetica" charset="0"/>
                <a:ea typeface="ＭＳ Ｐゴシック" charset="0"/>
              </a:rPr>
              <a:t>  Connection conn =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DriverManager.getConnection</a:t>
            </a:r>
            <a:r>
              <a:rPr lang="en-US" sz="1600" b="1" dirty="0">
                <a:latin typeface="Helvetica" charset="0"/>
                <a:ea typeface="ＭＳ Ｐゴシック" charset="0"/>
              </a:rPr>
              <a:t>(     </a:t>
            </a:r>
            <a:br>
              <a:rPr lang="en-US" sz="1600" b="1" dirty="0">
                <a:latin typeface="Helvetica" charset="0"/>
                <a:ea typeface="ＭＳ Ｐゴシック" charset="0"/>
              </a:rPr>
            </a:br>
            <a:r>
              <a:rPr lang="en-US" sz="1600" b="1" dirty="0">
                <a:latin typeface="Helvetica" charset="0"/>
                <a:ea typeface="ＭＳ Ｐゴシック" charset="0"/>
              </a:rPr>
              <a:t>       "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jdbc:oracle:thin</a:t>
            </a:r>
            <a:r>
              <a:rPr lang="en-US" sz="1600" b="1" dirty="0">
                <a:latin typeface="Helvetica" charset="0"/>
                <a:ea typeface="ＭＳ Ｐゴシック" charset="0"/>
              </a:rPr>
              <a:t>:</a:t>
            </a:r>
            <a:r>
              <a:rPr lang="en-US" sz="1600" dirty="0">
                <a:latin typeface="Helvetica" charset="0"/>
                <a:ea typeface="ＭＳ Ｐゴシック" charset="0"/>
              </a:rPr>
              <a:t>@</a:t>
            </a:r>
            <a:r>
              <a:rPr kumimoji="0" lang="en-US" sz="1600" b="1" dirty="0">
                <a:latin typeface="Helvetica" charset="0"/>
                <a:ea typeface="ＭＳ Ｐゴシック" charset="0"/>
              </a:rPr>
              <a:t>db.yale.edu</a:t>
            </a:r>
            <a:r>
              <a:rPr lang="en-US" sz="1600" b="1" dirty="0">
                <a:latin typeface="Helvetica" charset="0"/>
                <a:ea typeface="ＭＳ Ｐゴシック" charset="0"/>
              </a:rPr>
              <a:t>:2000:univdb",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userid</a:t>
            </a:r>
            <a:r>
              <a:rPr lang="en-US" sz="1600" b="1" dirty="0">
                <a:latin typeface="Helvetica" charset="0"/>
                <a:ea typeface="ＭＳ Ｐゴシック" charset="0"/>
              </a:rPr>
              <a:t>,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passwd</a:t>
            </a:r>
            <a:r>
              <a:rPr lang="en-US" sz="1600" b="1" dirty="0">
                <a:latin typeface="Helvetica" charset="0"/>
                <a:ea typeface="ＭＳ Ｐゴシック" charset="0"/>
              </a:rPr>
              <a:t>); </a:t>
            </a:r>
          </a:p>
          <a:p>
            <a:pPr lvl="1">
              <a:buFont typeface="Monotype Sorts" charset="0"/>
              <a:buNone/>
            </a:pPr>
            <a:r>
              <a:rPr lang="en-US" sz="1600" b="1" dirty="0">
                <a:latin typeface="Helvetica" charset="0"/>
                <a:ea typeface="ＭＳ Ｐゴシック" charset="0"/>
              </a:rPr>
              <a:t>        Statement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stmt</a:t>
            </a:r>
            <a:r>
              <a:rPr lang="en-US" sz="1600" b="1" dirty="0">
                <a:latin typeface="Helvetica" charset="0"/>
                <a:ea typeface="ＭＳ Ｐゴシック" charset="0"/>
              </a:rPr>
              <a:t> =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conn.createStatement</a:t>
            </a:r>
            <a:r>
              <a:rPr lang="en-US" sz="1600" b="1" dirty="0">
                <a:latin typeface="Helvetica" charset="0"/>
                <a:ea typeface="ＭＳ Ｐゴシック" charset="0"/>
              </a:rPr>
              <a:t>(); </a:t>
            </a:r>
          </a:p>
          <a:p>
            <a:pPr lvl="1">
              <a:buFont typeface="Monotype Sorts" charset="0"/>
              <a:buNone/>
            </a:pPr>
            <a:r>
              <a:rPr lang="en-US" sz="1600" b="1" dirty="0">
                <a:latin typeface="Helvetica" charset="0"/>
                <a:ea typeface="ＭＳ Ｐゴシック" charset="0"/>
              </a:rPr>
              <a:t>            … Do Actual Work ….</a:t>
            </a:r>
          </a:p>
          <a:p>
            <a:pPr lvl="1">
              <a:buFont typeface="Monotype Sorts" charset="0"/>
              <a:buNone/>
            </a:pPr>
            <a:r>
              <a:rPr lang="en-US" sz="1600" b="1" dirty="0">
                <a:latin typeface="Helvetica" charset="0"/>
                <a:ea typeface="ＭＳ Ｐゴシック" charset="0"/>
              </a:rPr>
              <a:t>       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stmt.close</a:t>
            </a:r>
            <a:r>
              <a:rPr lang="en-US" sz="1600" b="1" dirty="0">
                <a:latin typeface="Helvetica" charset="0"/>
                <a:ea typeface="ＭＳ Ｐゴシック" charset="0"/>
              </a:rPr>
              <a:t>();	</a:t>
            </a:r>
          </a:p>
          <a:p>
            <a:pPr lvl="1">
              <a:buFont typeface="Monotype Sorts" charset="0"/>
              <a:buNone/>
            </a:pPr>
            <a:r>
              <a:rPr lang="en-US" sz="1600" b="1" dirty="0">
                <a:latin typeface="Helvetica" charset="0"/>
                <a:ea typeface="ＭＳ Ｐゴシック" charset="0"/>
              </a:rPr>
              <a:t>       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conn.close</a:t>
            </a:r>
            <a:r>
              <a:rPr lang="en-US" sz="1600" b="1" dirty="0">
                <a:latin typeface="Helvetica" charset="0"/>
                <a:ea typeface="ＭＳ Ｐゴシック" charset="0"/>
              </a:rPr>
              <a:t>();	</a:t>
            </a:r>
          </a:p>
          <a:p>
            <a:pPr lvl="1">
              <a:buFont typeface="Monotype Sorts" charset="0"/>
              <a:buNone/>
            </a:pPr>
            <a:r>
              <a:rPr lang="en-US" sz="1600" b="1" dirty="0">
                <a:latin typeface="Helvetica" charset="0"/>
                <a:ea typeface="ＭＳ Ｐゴシック" charset="0"/>
              </a:rPr>
              <a:t>   }		</a:t>
            </a:r>
          </a:p>
          <a:p>
            <a:pPr lvl="1">
              <a:buFont typeface="Monotype Sorts" charset="0"/>
              <a:buNone/>
            </a:pPr>
            <a:r>
              <a:rPr lang="en-US" sz="1600" b="1" dirty="0">
                <a:latin typeface="Helvetica" charset="0"/>
                <a:ea typeface="ＭＳ Ｐゴシック" charset="0"/>
              </a:rPr>
              <a:t>   catch (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SQLException</a:t>
            </a:r>
            <a:r>
              <a:rPr lang="en-US" sz="1600" b="1" dirty="0">
                <a:latin typeface="Helvetica" charset="0"/>
                <a:ea typeface="ＭＳ Ｐゴシック" charset="0"/>
              </a:rPr>
              <a:t>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sqle</a:t>
            </a:r>
            <a:r>
              <a:rPr lang="en-US" sz="1600" b="1" dirty="0">
                <a:latin typeface="Helvetica" charset="0"/>
                <a:ea typeface="ＭＳ Ｐゴシック" charset="0"/>
              </a:rPr>
              <a:t>) { 		</a:t>
            </a:r>
          </a:p>
          <a:p>
            <a:pPr lvl="1">
              <a:buFont typeface="Monotype Sorts" charset="0"/>
              <a:buNone/>
            </a:pPr>
            <a:r>
              <a:rPr lang="en-US" sz="1600" b="1" dirty="0">
                <a:latin typeface="Helvetica" charset="0"/>
                <a:ea typeface="ＭＳ Ｐゴシック" charset="0"/>
              </a:rPr>
              <a:t>       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System.out.println</a:t>
            </a:r>
            <a:r>
              <a:rPr lang="en-US" sz="1600" b="1" dirty="0">
                <a:latin typeface="Helvetica" charset="0"/>
                <a:ea typeface="ＭＳ Ｐゴシック" charset="0"/>
              </a:rPr>
              <a:t>("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SQLException</a:t>
            </a:r>
            <a:r>
              <a:rPr lang="en-US" sz="1600" b="1" dirty="0">
                <a:latin typeface="Helvetica" charset="0"/>
                <a:ea typeface="ＭＳ Ｐゴシック" charset="0"/>
              </a:rPr>
              <a:t> : " + </a:t>
            </a:r>
            <a:r>
              <a:rPr lang="en-US" sz="1600" b="1" dirty="0" err="1">
                <a:latin typeface="Helvetica" charset="0"/>
                <a:ea typeface="ＭＳ Ｐゴシック" charset="0"/>
              </a:rPr>
              <a:t>sqle</a:t>
            </a:r>
            <a:r>
              <a:rPr lang="en-US" sz="1600" b="1" dirty="0">
                <a:latin typeface="Helvetica" charset="0"/>
                <a:ea typeface="ＭＳ Ｐゴシック" charset="0"/>
              </a:rPr>
              <a:t>);		</a:t>
            </a:r>
          </a:p>
          <a:p>
            <a:pPr lvl="1">
              <a:buFont typeface="Monotype Sorts" charset="0"/>
              <a:buNone/>
            </a:pPr>
            <a:r>
              <a:rPr lang="en-US" sz="1600" b="1" dirty="0">
                <a:latin typeface="Helvetica" charset="0"/>
                <a:ea typeface="ＭＳ Ｐゴシック" charset="0"/>
              </a:rPr>
              <a:t>   }		</a:t>
            </a: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Helvetica" charset="0"/>
                <a:ea typeface="ＭＳ Ｐゴシック" charset="0"/>
              </a:rPr>
              <a:t>     </a:t>
            </a:r>
            <a:r>
              <a:rPr lang="en-US" sz="1600" b="1" dirty="0" smtClean="0">
                <a:latin typeface="Helvetica" charset="0"/>
                <a:ea typeface="ＭＳ Ｐゴシック" charset="0"/>
              </a:rPr>
              <a:t>}</a:t>
            </a:r>
            <a:br>
              <a:rPr lang="en-US" sz="1600" b="1" dirty="0" smtClean="0">
                <a:latin typeface="Helvetica" charset="0"/>
                <a:ea typeface="ＭＳ Ｐゴシック" charset="0"/>
              </a:rPr>
            </a:br>
            <a:r>
              <a:rPr lang="en-US" sz="1600" b="1" dirty="0" smtClean="0">
                <a:solidFill>
                  <a:srgbClr val="800000"/>
                </a:solidFill>
                <a:latin typeface="Helvetica" charset="0"/>
                <a:ea typeface="ＭＳ Ｐゴシック" charset="0"/>
              </a:rPr>
              <a:t>NOTE:  </a:t>
            </a:r>
            <a:r>
              <a:rPr lang="en-US" sz="1600" b="1" dirty="0" err="1" smtClean="0">
                <a:solidFill>
                  <a:srgbClr val="800000"/>
                </a:solidFill>
                <a:latin typeface="Helvetica" charset="0"/>
                <a:ea typeface="ＭＳ Ｐゴシック" charset="0"/>
              </a:rPr>
              <a:t>Classs.forName</a:t>
            </a:r>
            <a:r>
              <a:rPr lang="en-US" sz="1600" b="1" dirty="0" smtClean="0">
                <a:solidFill>
                  <a:srgbClr val="800000"/>
                </a:solidFill>
                <a:latin typeface="Helvetica" charset="0"/>
                <a:ea typeface="ＭＳ Ｐゴシック" charset="0"/>
              </a:rPr>
              <a:t> is not required from JDBC 4 onwards. The try with resources syntax  in </a:t>
            </a:r>
            <a:r>
              <a:rPr lang="en-US" sz="1600" b="1" dirty="0" err="1" smtClean="0">
                <a:solidFill>
                  <a:srgbClr val="800000"/>
                </a:solidFill>
                <a:latin typeface="Helvetica" charset="0"/>
                <a:ea typeface="ＭＳ Ｐゴシック" charset="0"/>
              </a:rPr>
              <a:t>prev</a:t>
            </a:r>
            <a:r>
              <a:rPr lang="en-US" sz="1600" b="1" dirty="0" smtClean="0">
                <a:solidFill>
                  <a:srgbClr val="800000"/>
                </a:solidFill>
                <a:latin typeface="Helvetica" charset="0"/>
                <a:ea typeface="ＭＳ Ｐゴシック" charset="0"/>
              </a:rPr>
              <a:t> slide is preferred for Java 7 onwards. </a:t>
            </a:r>
            <a:endParaRPr lang="en-US" sz="1600" b="1" dirty="0">
              <a:solidFill>
                <a:srgbClr val="800000"/>
              </a:solidFill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JDBC Code (Cont.)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8129588" cy="5341937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</a:rPr>
              <a:t>Update to database</a:t>
            </a:r>
            <a:br>
              <a:rPr lang="en-US">
                <a:latin typeface="Helvetica" charset="0"/>
                <a:ea typeface="ＭＳ Ｐゴシック" charset="0"/>
              </a:rPr>
            </a:br>
            <a:r>
              <a:rPr kumimoji="0" lang="en-US" b="1">
                <a:latin typeface="Helvetica" charset="0"/>
                <a:ea typeface="ＭＳ Ｐゴシック" charset="0"/>
              </a:rPr>
              <a:t>try {</a:t>
            </a:r>
            <a:br>
              <a:rPr kumimoji="0" lang="en-US" b="1">
                <a:latin typeface="Helvetica" charset="0"/>
                <a:ea typeface="ＭＳ Ｐゴシック" charset="0"/>
              </a:rPr>
            </a:br>
            <a:r>
              <a:rPr kumimoji="0" lang="en-US" b="1">
                <a:latin typeface="Helvetica" charset="0"/>
                <a:ea typeface="ＭＳ Ｐゴシック" charset="0"/>
              </a:rPr>
              <a:t>     stmt.executeUpdate(</a:t>
            </a:r>
            <a:br>
              <a:rPr kumimoji="0" lang="en-US" b="1">
                <a:latin typeface="Helvetica" charset="0"/>
                <a:ea typeface="ＭＳ Ｐゴシック" charset="0"/>
              </a:rPr>
            </a:br>
            <a:r>
              <a:rPr kumimoji="0" lang="en-US" b="1">
                <a:latin typeface="Helvetica" charset="0"/>
                <a:ea typeface="ＭＳ Ｐゴシック" charset="0"/>
              </a:rPr>
              <a:t>          "insert into instructor values(</a:t>
            </a:r>
            <a:r>
              <a:rPr kumimoji="0" lang="ja-JP" altLang="en-US" b="1">
                <a:latin typeface="Arial" charset="0"/>
                <a:ea typeface="ＭＳ Ｐゴシック" charset="0"/>
              </a:rPr>
              <a:t>’</a:t>
            </a:r>
            <a:r>
              <a:rPr kumimoji="0" lang="en-US" altLang="ja-JP" b="1">
                <a:latin typeface="Helvetica" charset="0"/>
                <a:ea typeface="ＭＳ Ｐゴシック" charset="0"/>
              </a:rPr>
              <a:t>77987</a:t>
            </a:r>
            <a:r>
              <a:rPr kumimoji="0" lang="ja-JP" altLang="en-US" b="1">
                <a:latin typeface="Arial" charset="0"/>
                <a:ea typeface="ＭＳ Ｐゴシック" charset="0"/>
              </a:rPr>
              <a:t>’</a:t>
            </a:r>
            <a:r>
              <a:rPr kumimoji="0" lang="en-US" altLang="ja-JP" b="1">
                <a:latin typeface="Helvetica" charset="0"/>
                <a:ea typeface="ＭＳ Ｐゴシック" charset="0"/>
              </a:rPr>
              <a:t>, </a:t>
            </a:r>
            <a:r>
              <a:rPr kumimoji="0" lang="ja-JP" altLang="en-US" b="1">
                <a:latin typeface="Arial" charset="0"/>
                <a:ea typeface="ＭＳ Ｐゴシック" charset="0"/>
              </a:rPr>
              <a:t>’</a:t>
            </a:r>
            <a:r>
              <a:rPr kumimoji="0" lang="en-US" altLang="ja-JP" b="1">
                <a:latin typeface="Helvetica" charset="0"/>
                <a:ea typeface="ＭＳ Ｐゴシック" charset="0"/>
              </a:rPr>
              <a:t>Kim</a:t>
            </a:r>
            <a:r>
              <a:rPr kumimoji="0" lang="ja-JP" altLang="en-US" b="1">
                <a:latin typeface="Arial" charset="0"/>
                <a:ea typeface="ＭＳ Ｐゴシック" charset="0"/>
              </a:rPr>
              <a:t>’</a:t>
            </a:r>
            <a:r>
              <a:rPr kumimoji="0" lang="en-US" altLang="ja-JP" b="1">
                <a:latin typeface="Helvetica" charset="0"/>
                <a:ea typeface="ＭＳ Ｐゴシック" charset="0"/>
              </a:rPr>
              <a:t>, </a:t>
            </a:r>
            <a:r>
              <a:rPr kumimoji="0" lang="ja-JP" altLang="en-US" b="1">
                <a:latin typeface="Arial" charset="0"/>
                <a:ea typeface="ＭＳ Ｐゴシック" charset="0"/>
              </a:rPr>
              <a:t>’</a:t>
            </a:r>
            <a:r>
              <a:rPr kumimoji="0" lang="en-US" altLang="ja-JP" b="1">
                <a:latin typeface="Helvetica" charset="0"/>
                <a:ea typeface="ＭＳ Ｐゴシック" charset="0"/>
              </a:rPr>
              <a:t>Physics</a:t>
            </a:r>
            <a:r>
              <a:rPr kumimoji="0" lang="ja-JP" altLang="en-US" b="1">
                <a:latin typeface="Arial" charset="0"/>
                <a:ea typeface="ＭＳ Ｐゴシック" charset="0"/>
              </a:rPr>
              <a:t>’</a:t>
            </a:r>
            <a:r>
              <a:rPr kumimoji="0" lang="en-US" altLang="ja-JP" b="1">
                <a:latin typeface="Helvetica" charset="0"/>
                <a:ea typeface="ＭＳ Ｐゴシック" charset="0"/>
              </a:rPr>
              <a:t>, 98000)");</a:t>
            </a:r>
            <a:br>
              <a:rPr kumimoji="0" lang="en-US" altLang="ja-JP" b="1">
                <a:latin typeface="Helvetica" charset="0"/>
                <a:ea typeface="ＭＳ Ｐゴシック" charset="0"/>
              </a:rPr>
            </a:br>
            <a:r>
              <a:rPr kumimoji="0" lang="en-US" altLang="ja-JP" b="1">
                <a:latin typeface="Helvetica" charset="0"/>
                <a:ea typeface="ＭＳ Ｐゴシック" charset="0"/>
              </a:rPr>
              <a:t>} catch (SQLException sqle)</a:t>
            </a:r>
            <a:br>
              <a:rPr kumimoji="0" lang="en-US" altLang="ja-JP" b="1">
                <a:latin typeface="Helvetica" charset="0"/>
                <a:ea typeface="ＭＳ Ｐゴシック" charset="0"/>
              </a:rPr>
            </a:br>
            <a:r>
              <a:rPr kumimoji="0" lang="en-US" altLang="ja-JP" b="1">
                <a:latin typeface="Helvetica" charset="0"/>
                <a:ea typeface="ＭＳ Ｐゴシック" charset="0"/>
              </a:rPr>
              <a:t>{</a:t>
            </a:r>
            <a:br>
              <a:rPr kumimoji="0" lang="en-US" altLang="ja-JP" b="1">
                <a:latin typeface="Helvetica" charset="0"/>
                <a:ea typeface="ＭＳ Ｐゴシック" charset="0"/>
              </a:rPr>
            </a:br>
            <a:r>
              <a:rPr kumimoji="0" lang="en-US" altLang="ja-JP" b="1">
                <a:latin typeface="Helvetica" charset="0"/>
                <a:ea typeface="ＭＳ Ｐゴシック" charset="0"/>
              </a:rPr>
              <a:t>    System.out.println("Could not insert tuple. " + sqle);</a:t>
            </a:r>
            <a:br>
              <a:rPr kumimoji="0" lang="en-US" altLang="ja-JP" b="1">
                <a:latin typeface="Helvetica" charset="0"/>
                <a:ea typeface="ＭＳ Ｐゴシック" charset="0"/>
              </a:rPr>
            </a:br>
            <a:r>
              <a:rPr kumimoji="0" lang="en-US" altLang="ja-JP" b="1">
                <a:latin typeface="Helvetica" charset="0"/>
                <a:ea typeface="ＭＳ Ｐゴシック" charset="0"/>
              </a:rPr>
              <a:t>}</a:t>
            </a:r>
          </a:p>
          <a:p>
            <a:r>
              <a:rPr lang="en-US">
                <a:latin typeface="Helvetica" charset="0"/>
                <a:ea typeface="ＭＳ Ｐゴシック" charset="0"/>
              </a:rPr>
              <a:t>Execute query and fetch and print results</a:t>
            </a:r>
          </a:p>
          <a:p>
            <a:pPr lvl="1">
              <a:buFont typeface="Monotype Sorts" charset="0"/>
              <a:buNone/>
            </a:pPr>
            <a:r>
              <a:rPr kumimoji="0" lang="en-US">
                <a:latin typeface="Helvetica" charset="0"/>
                <a:ea typeface="ＭＳ Ｐゴシック" charset="0"/>
              </a:rPr>
              <a:t>     </a:t>
            </a:r>
            <a:r>
              <a:rPr kumimoji="0" lang="en-US" b="1">
                <a:latin typeface="Helvetica" charset="0"/>
                <a:ea typeface="ＭＳ Ｐゴシック" charset="0"/>
              </a:rPr>
              <a:t>ResultSet rset = stmt.executeQuery(</a:t>
            </a:r>
            <a:br>
              <a:rPr kumimoji="0" lang="en-US" b="1">
                <a:latin typeface="Helvetica" charset="0"/>
                <a:ea typeface="ＭＳ Ｐゴシック" charset="0"/>
              </a:rPr>
            </a:br>
            <a:r>
              <a:rPr kumimoji="0" lang="en-US" b="1">
                <a:latin typeface="Helvetica" charset="0"/>
                <a:ea typeface="ＭＳ Ｐゴシック" charset="0"/>
              </a:rPr>
              <a:t>                                "select dept_name, avg (salary)</a:t>
            </a:r>
            <a:br>
              <a:rPr kumimoji="0" lang="en-US" b="1">
                <a:latin typeface="Helvetica" charset="0"/>
                <a:ea typeface="ＭＳ Ｐゴシック" charset="0"/>
              </a:rPr>
            </a:br>
            <a:r>
              <a:rPr kumimoji="0" lang="en-US" b="1">
                <a:latin typeface="Helvetica" charset="0"/>
                <a:ea typeface="ＭＳ Ｐゴシック" charset="0"/>
              </a:rPr>
              <a:t>                                 from instructor</a:t>
            </a:r>
            <a:br>
              <a:rPr kumimoji="0" lang="en-US" b="1">
                <a:latin typeface="Helvetica" charset="0"/>
                <a:ea typeface="ＭＳ Ｐゴシック" charset="0"/>
              </a:rPr>
            </a:br>
            <a:r>
              <a:rPr kumimoji="0" lang="en-US" b="1">
                <a:latin typeface="Helvetica" charset="0"/>
                <a:ea typeface="ＭＳ Ｐゴシック" charset="0"/>
              </a:rPr>
              <a:t>                                 group by dept_name");</a:t>
            </a:r>
            <a:br>
              <a:rPr kumimoji="0" lang="en-US" b="1">
                <a:latin typeface="Helvetica" charset="0"/>
                <a:ea typeface="ＭＳ Ｐゴシック" charset="0"/>
              </a:rPr>
            </a:br>
            <a:r>
              <a:rPr kumimoji="0" lang="en-US" b="1">
                <a:latin typeface="Helvetica" charset="0"/>
                <a:ea typeface="ＭＳ Ｐゴシック" charset="0"/>
              </a:rPr>
              <a:t>while (rset.next()) {</a:t>
            </a:r>
            <a:br>
              <a:rPr kumimoji="0" lang="en-US" b="1">
                <a:latin typeface="Helvetica" charset="0"/>
                <a:ea typeface="ＭＳ Ｐゴシック" charset="0"/>
              </a:rPr>
            </a:br>
            <a:r>
              <a:rPr kumimoji="0" lang="en-US" b="1">
                <a:latin typeface="Helvetica" charset="0"/>
                <a:ea typeface="ＭＳ Ｐゴシック" charset="0"/>
              </a:rPr>
              <a:t>       System.out.println(rset.getString("dept_name") + " " +</a:t>
            </a:r>
            <a:br>
              <a:rPr kumimoji="0" lang="en-US" b="1">
                <a:latin typeface="Helvetica" charset="0"/>
                <a:ea typeface="ＭＳ Ｐゴシック" charset="0"/>
              </a:rPr>
            </a:br>
            <a:r>
              <a:rPr kumimoji="0" lang="en-US" b="1">
                <a:latin typeface="Helvetica" charset="0"/>
                <a:ea typeface="ＭＳ Ｐゴシック" charset="0"/>
              </a:rPr>
              <a:t>                                              rset.getFloat(2));</a:t>
            </a:r>
            <a:br>
              <a:rPr kumimoji="0" lang="en-US" b="1">
                <a:latin typeface="Helvetica" charset="0"/>
                <a:ea typeface="ＭＳ Ｐゴシック" charset="0"/>
              </a:rPr>
            </a:br>
            <a:r>
              <a:rPr kumimoji="0" lang="en-US" b="1">
                <a:latin typeface="Helvetica" charset="0"/>
                <a:ea typeface="ＭＳ Ｐゴシック" charset="0"/>
              </a:rPr>
              <a:t>}</a:t>
            </a:r>
          </a:p>
          <a:p>
            <a:endParaRPr lang="en-US" b="1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45594</TotalTime>
  <Words>3871</Words>
  <Application>Microsoft Macintosh PowerPoint</Application>
  <PresentationFormat>On-screen Show (4:3)</PresentationFormat>
  <Paragraphs>572</Paragraphs>
  <Slides>77</Slides>
  <Notes>68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  <vt:variant>
        <vt:lpstr>Custom Shows</vt:lpstr>
      </vt:variant>
      <vt:variant>
        <vt:i4>1</vt:i4>
      </vt:variant>
    </vt:vector>
  </HeadingPairs>
  <TitlesOfParts>
    <vt:vector size="87" baseType="lpstr">
      <vt:lpstr>Helvetica</vt:lpstr>
      <vt:lpstr>ＭＳ Ｐゴシック</vt:lpstr>
      <vt:lpstr>Arial</vt:lpstr>
      <vt:lpstr>Monotype Sorts</vt:lpstr>
      <vt:lpstr>Webdings</vt:lpstr>
      <vt:lpstr>Times New Roman</vt:lpstr>
      <vt:lpstr>Tahoma</vt:lpstr>
      <vt:lpstr>Wingdings</vt:lpstr>
      <vt:lpstr>2_db-5-grey</vt:lpstr>
      <vt:lpstr>Chapter 5: Advanced SQL</vt:lpstr>
      <vt:lpstr>Outline</vt:lpstr>
      <vt:lpstr>Accessing SQL From a Programming Language </vt:lpstr>
      <vt:lpstr>Accessing SQL From a Programming Language  </vt:lpstr>
      <vt:lpstr>ODBC</vt:lpstr>
      <vt:lpstr>JDBC</vt:lpstr>
      <vt:lpstr>JDBC Code</vt:lpstr>
      <vt:lpstr>JDBC Code for  Older Versions of Java/JDBC</vt:lpstr>
      <vt:lpstr>JDBC Code (Cont.)</vt:lpstr>
      <vt:lpstr>JDBC Code Details       </vt:lpstr>
      <vt:lpstr>Prepared Statement</vt:lpstr>
      <vt:lpstr>SQL Injection</vt:lpstr>
      <vt:lpstr>Metadata Features</vt:lpstr>
      <vt:lpstr>Metadata (Cont)</vt:lpstr>
      <vt:lpstr>Finding Primary Keys</vt:lpstr>
      <vt:lpstr>Transaction Control in JDBC</vt:lpstr>
      <vt:lpstr>Other JDBC Features</vt:lpstr>
      <vt:lpstr>JDBC Resources</vt:lpstr>
      <vt:lpstr>SQLJ</vt:lpstr>
      <vt:lpstr>Embedded SQL</vt:lpstr>
      <vt:lpstr>Embedded SQL (Cont.)</vt:lpstr>
      <vt:lpstr>Embedded SQL (Cont.)</vt:lpstr>
      <vt:lpstr>Embedded SQL (Cont.)</vt:lpstr>
      <vt:lpstr>Embedded SQL (Cont.)</vt:lpstr>
      <vt:lpstr>Embedded SQL (Cont.)</vt:lpstr>
      <vt:lpstr>Updates Through Embedded SQL</vt:lpstr>
      <vt:lpstr>Extensions to SQL</vt:lpstr>
      <vt:lpstr>Functions and Procedures</vt:lpstr>
      <vt:lpstr>SQL Functions</vt:lpstr>
      <vt:lpstr>SQL functions (Cont.)</vt:lpstr>
      <vt:lpstr>Table Functions</vt:lpstr>
      <vt:lpstr>SQL Procedures</vt:lpstr>
      <vt:lpstr>Language Constructs for Procedures &amp; Functions</vt:lpstr>
      <vt:lpstr>Language Constructs (Cont.)</vt:lpstr>
      <vt:lpstr>Language Constructs (Cont.)</vt:lpstr>
      <vt:lpstr>External Language Routines</vt:lpstr>
      <vt:lpstr>External Language Routines</vt:lpstr>
      <vt:lpstr>External Language Routines (Cont.)</vt:lpstr>
      <vt:lpstr>Security with External Language Routines</vt:lpstr>
      <vt:lpstr>Triggers</vt:lpstr>
      <vt:lpstr>Triggers</vt:lpstr>
      <vt:lpstr>Triggering Events and Actions in SQL</vt:lpstr>
      <vt:lpstr>Trigger to Maintain credits_earned value</vt:lpstr>
      <vt:lpstr>Statement Level Triggers</vt:lpstr>
      <vt:lpstr>When Not To Use Triggers</vt:lpstr>
      <vt:lpstr>When Not To Use Triggers (Cont.)</vt:lpstr>
      <vt:lpstr>Recursive Queries</vt:lpstr>
      <vt:lpstr>Recursion in SQL</vt:lpstr>
      <vt:lpstr>The Power of Recursion</vt:lpstr>
      <vt:lpstr>The Power of Recursion</vt:lpstr>
      <vt:lpstr>Example of Fixed-Point Computation</vt:lpstr>
      <vt:lpstr>Advanced Aggregation Features</vt:lpstr>
      <vt:lpstr>Ranking</vt:lpstr>
      <vt:lpstr>Ranking</vt:lpstr>
      <vt:lpstr>Ranking (Cont.)</vt:lpstr>
      <vt:lpstr>Ranking (Cont.)</vt:lpstr>
      <vt:lpstr>Ranking (Cont.)</vt:lpstr>
      <vt:lpstr>Windowing</vt:lpstr>
      <vt:lpstr>Windowing</vt:lpstr>
      <vt:lpstr>Windowing (Cont.)</vt:lpstr>
      <vt:lpstr>OLAP</vt:lpstr>
      <vt:lpstr>Data Analysis and OLAP</vt:lpstr>
      <vt:lpstr>Example sales relation </vt:lpstr>
      <vt:lpstr>Cross Tabulation of sales by item_name and color</vt:lpstr>
      <vt:lpstr>Data Cube</vt:lpstr>
      <vt:lpstr>Hierarchies on Dimensions</vt:lpstr>
      <vt:lpstr>Cross Tabulation With Hierarchy</vt:lpstr>
      <vt:lpstr>Relational Representation of Cross-tabs</vt:lpstr>
      <vt:lpstr>Extended Aggregation to Support OLAP</vt:lpstr>
      <vt:lpstr>Online Analytical Processing Operations</vt:lpstr>
      <vt:lpstr>Online Analytical Processing Operations</vt:lpstr>
      <vt:lpstr>Extended Aggregation (Cont.)</vt:lpstr>
      <vt:lpstr>Extended Aggregation (Cont.)</vt:lpstr>
      <vt:lpstr>Online Analytical Processing Operations</vt:lpstr>
      <vt:lpstr>OLAP Implementation</vt:lpstr>
      <vt:lpstr>OLAP Implementation (Cont.)</vt:lpstr>
      <vt:lpstr>End of Chapter 5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S Sudarshan</cp:lastModifiedBy>
  <cp:revision>443</cp:revision>
  <cp:lastPrinted>2005-01-10T21:51:57Z</cp:lastPrinted>
  <dcterms:created xsi:type="dcterms:W3CDTF">1999-11-04T20:50:09Z</dcterms:created>
  <dcterms:modified xsi:type="dcterms:W3CDTF">2016-08-08T14:04:03Z</dcterms:modified>
</cp:coreProperties>
</file>