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57" r:id="rId4"/>
    <p:sldId id="258"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Substance Dualism </a:t>
            </a:r>
            <a:endParaRPr lang="en-IN" dirty="0"/>
          </a:p>
        </p:txBody>
      </p:sp>
      <p:sp>
        <p:nvSpPr>
          <p:cNvPr id="3" name="Subtitle 2"/>
          <p:cNvSpPr>
            <a:spLocks noGrp="1"/>
          </p:cNvSpPr>
          <p:nvPr>
            <p:ph type="subTitle" idx="1"/>
          </p:nvPr>
        </p:nvSpPr>
        <p:spPr/>
        <p:txBody>
          <a:bodyPr/>
          <a:lstStyle/>
          <a:p>
            <a:r>
              <a:rPr lang="en-US" dirty="0" smtClean="0"/>
              <a:t>Rene Descartes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 </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experience cannot be veridical in all probability, they are hallucinatory experiences brought on by stress or anxiety. </a:t>
            </a:r>
          </a:p>
          <a:p>
            <a:endParaRPr lang="en-US" dirty="0" smtClean="0"/>
          </a:p>
          <a:p>
            <a:r>
              <a:rPr lang="en-US" dirty="0" smtClean="0"/>
              <a:t>Imagine existing in a disembodied state</a:t>
            </a:r>
          </a:p>
          <a:p>
            <a:endParaRPr lang="en-US" dirty="0" smtClean="0"/>
          </a:p>
          <a:p>
            <a:r>
              <a:rPr lang="en-US" dirty="0" smtClean="0"/>
              <a:t>Possibility and assertion of grounds of independent existence  </a:t>
            </a:r>
          </a:p>
          <a:p>
            <a:endParaRPr lang="en-US" dirty="0" smtClean="0"/>
          </a:p>
          <a:p>
            <a:r>
              <a:rPr lang="en-US" dirty="0" smtClean="0"/>
              <a:t>(Real distinction between self and the body)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Divisibility Argument</a:t>
            </a:r>
            <a:endParaRPr lang="en-IN" dirty="0"/>
          </a:p>
        </p:txBody>
      </p:sp>
      <p:sp>
        <p:nvSpPr>
          <p:cNvPr id="3" name="Content Placeholder 2"/>
          <p:cNvSpPr>
            <a:spLocks noGrp="1"/>
          </p:cNvSpPr>
          <p:nvPr>
            <p:ph idx="1"/>
          </p:nvPr>
        </p:nvSpPr>
        <p:spPr/>
        <p:txBody>
          <a:bodyPr/>
          <a:lstStyle/>
          <a:p>
            <a:r>
              <a:rPr lang="en-US" dirty="0" smtClean="0"/>
              <a:t>Self as subject of experience </a:t>
            </a:r>
          </a:p>
          <a:p>
            <a:r>
              <a:rPr lang="en-US" dirty="0" smtClean="0"/>
              <a:t>As a simple substance </a:t>
            </a:r>
          </a:p>
          <a:p>
            <a:endParaRPr lang="en-US" dirty="0" smtClean="0"/>
          </a:p>
          <a:p>
            <a:r>
              <a:rPr lang="en-US" b="1" dirty="0" smtClean="0">
                <a:solidFill>
                  <a:srgbClr val="FF0000"/>
                </a:solidFill>
              </a:rPr>
              <a:t>Substance:</a:t>
            </a:r>
            <a:r>
              <a:rPr lang="en-US" dirty="0" smtClean="0"/>
              <a:t> persisting object or things that can undergo changes in its properties overtime while remaining one and the same thing.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COGITO: Thinking substance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 think, therefore, I am</a:t>
            </a:r>
          </a:p>
          <a:p>
            <a:endParaRPr lang="en-US" dirty="0" smtClean="0"/>
          </a:p>
          <a:p>
            <a:r>
              <a:rPr lang="en-US" i="1" dirty="0" smtClean="0"/>
              <a:t>I as first person pronoun is a linguistic device whose function is to refer to the subject who is using it</a:t>
            </a:r>
          </a:p>
          <a:p>
            <a:pPr>
              <a:buNone/>
            </a:pPr>
            <a:endParaRPr lang="en-US" i="1" dirty="0" smtClean="0"/>
          </a:p>
          <a:p>
            <a:r>
              <a:rPr lang="en-US" dirty="0" smtClean="0"/>
              <a:t>Persists through time without loss of identity. </a:t>
            </a:r>
            <a:endParaRPr lang="en-US" smtClean="0"/>
          </a:p>
          <a:p>
            <a:pPr>
              <a:buNone/>
            </a:pPr>
            <a:endParaRPr lang="en-US" dirty="0" smtClean="0"/>
          </a:p>
          <a:p>
            <a:r>
              <a:rPr lang="en-US" dirty="0" smtClean="0"/>
              <a:t>Loss of parts of body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Notes 31/07/17 </a:t>
            </a:r>
            <a:endParaRPr lang="en-IN" dirty="0"/>
          </a:p>
        </p:txBody>
      </p:sp>
      <p:sp>
        <p:nvSpPr>
          <p:cNvPr id="3" name="Content Placeholder 2"/>
          <p:cNvSpPr>
            <a:spLocks noGrp="1"/>
          </p:cNvSpPr>
          <p:nvPr>
            <p:ph idx="1"/>
          </p:nvPr>
        </p:nvSpPr>
        <p:spPr/>
        <p:txBody>
          <a:bodyPr>
            <a:normAutofit fontScale="47500" lnSpcReduction="20000"/>
          </a:bodyPr>
          <a:lstStyle/>
          <a:p>
            <a:pPr algn="just"/>
            <a:r>
              <a:rPr lang="en-US" dirty="0" smtClean="0"/>
              <a:t>Descartes believed human mind is better known than body. Mind is directly known through introspection where as the knowledge of body is indirectly inferred. </a:t>
            </a:r>
          </a:p>
          <a:p>
            <a:pPr algn="just"/>
            <a:r>
              <a:rPr lang="en-US" dirty="0" smtClean="0"/>
              <a:t>To say that </a:t>
            </a:r>
            <a:r>
              <a:rPr lang="en-US" i="1" dirty="0" smtClean="0"/>
              <a:t>I exist</a:t>
            </a:r>
            <a:r>
              <a:rPr lang="en-US" dirty="0" smtClean="0"/>
              <a:t>, of course not to deny the embodied existence – that existence has both mental and physical substance. However, the knowledge of existence is confirmed with the help of the mind. I am primarily a ‘thinking thing”.  As thinking is essentially a conscious act, it is shown in the performance of various voluntary action . For instance, ‘I raise my arm’ – is an conscious action in comparison to the fact that ‘my arm goes up.’ The former is an action where the later is an event. Action are basically brought out by the conscious power of the mind in coordination with the body. Of course, Descartes does not deny the existence of the body and bodily activities refer to events. For example, blood circulation, digestion, etc. are taking place while the agent is consciously doing something. Conscious actions do not affect the bodily processes. Rather, the agent’s action is an indicator of how the mind is harmoniously intervening in the course of events that are taking place in the body. Events are causally related. As one events succeeds the other; we call that which succeeds is the effect and here the effect is preceding the cause. In science, the law of causality is considered as a postulate. While explaining the causal relations between events, the causal law operates. The operation of causality does not affect the Mind. Rather the power of the mind while bringing about something </a:t>
            </a:r>
            <a:r>
              <a:rPr lang="en-US" i="1" dirty="0" err="1" smtClean="0"/>
              <a:t>apriori</a:t>
            </a:r>
            <a:r>
              <a:rPr lang="en-US" dirty="0" smtClean="0"/>
              <a:t> shows the causal power of the mind. The existence of the mind is thus conceived. That is, the knowledge of </a:t>
            </a:r>
            <a:r>
              <a:rPr lang="en-US" i="1" dirty="0" smtClean="0"/>
              <a:t>self</a:t>
            </a:r>
            <a:r>
              <a:rPr lang="en-US" dirty="0" smtClean="0"/>
              <a:t> is conceived beyond the knowledge of the bodily existence. There is a sense of transcendence present is Descartes theorization of the mind, though he does not clearly brings this thesis, rather it is brought by his critiques like Immanuel Kant and more specifically by Edmund Husserl. </a:t>
            </a:r>
          </a:p>
          <a:p>
            <a:r>
              <a:rPr lang="en-US" dirty="0" smtClean="0"/>
              <a:t>The cogito, refers to I think. </a:t>
            </a:r>
          </a:p>
          <a:p>
            <a:r>
              <a:rPr lang="en-US" dirty="0" smtClean="0"/>
              <a:t>Cogito ergo sum – I think, therefore, I am.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1026" name="Picture 2" descr="C:\Users\Prof. Ranjan\AppData\Local\Microsoft\Windows\Temporary Internet Files\Content.IE5\UTF4L1HZ\Rene-Descartes[1].png"/>
          <p:cNvPicPr>
            <a:picLocks noChangeAspect="1" noChangeArrowheads="1"/>
          </p:cNvPicPr>
          <p:nvPr/>
        </p:nvPicPr>
        <p:blipFill>
          <a:blip r:embed="rId2"/>
          <a:srcRect/>
          <a:stretch>
            <a:fillRect/>
          </a:stretch>
        </p:blipFill>
        <p:spPr bwMode="auto">
          <a:xfrm>
            <a:off x="1524000" y="838200"/>
            <a:ext cx="6019800" cy="518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Descartes Epistemology and Ontology</a:t>
            </a:r>
            <a:endParaRPr lang="en-IN" dirty="0"/>
          </a:p>
        </p:txBody>
      </p:sp>
      <p:sp>
        <p:nvSpPr>
          <p:cNvPr id="3" name="Content Placeholder 2"/>
          <p:cNvSpPr>
            <a:spLocks noGrp="1"/>
          </p:cNvSpPr>
          <p:nvPr>
            <p:ph idx="1"/>
          </p:nvPr>
        </p:nvSpPr>
        <p:spPr/>
        <p:txBody>
          <a:bodyPr/>
          <a:lstStyle/>
          <a:p>
            <a:pPr algn="just"/>
            <a:r>
              <a:rPr lang="en-US" dirty="0" smtClean="0">
                <a:latin typeface="Aparajita" pitchFamily="34" charset="0"/>
                <a:cs typeface="Aparajita" pitchFamily="34" charset="0"/>
              </a:rPr>
              <a:t>Epistemological Concern for building a philosophical theory. Hence, he was in search of a small Archimedean point  which provides foundation to all kinds of knowledge. </a:t>
            </a:r>
          </a:p>
          <a:p>
            <a:endParaRPr lang="en-US" dirty="0" smtClean="0">
              <a:latin typeface="Aparajita" pitchFamily="34" charset="0"/>
              <a:cs typeface="Aparajita" pitchFamily="34" charset="0"/>
            </a:endParaRPr>
          </a:p>
          <a:p>
            <a:r>
              <a:rPr lang="en-US" b="1" dirty="0" smtClean="0">
                <a:latin typeface="Aparajita" pitchFamily="34" charset="0"/>
                <a:cs typeface="Aparajita" pitchFamily="34" charset="0"/>
              </a:rPr>
              <a:t>Certainty, Indubitable, and  Unshakable</a:t>
            </a:r>
          </a:p>
          <a:p>
            <a:r>
              <a:rPr lang="en-US" b="1" dirty="0" smtClean="0">
                <a:latin typeface="Aparajita" pitchFamily="34" charset="0"/>
                <a:cs typeface="Aparajita" pitchFamily="34" charset="0"/>
              </a:rPr>
              <a:t>Descartes is a </a:t>
            </a:r>
            <a:r>
              <a:rPr lang="en-US" b="1" dirty="0" err="1" smtClean="0">
                <a:latin typeface="Aparajita" pitchFamily="34" charset="0"/>
                <a:cs typeface="Aparajita" pitchFamily="34" charset="0"/>
              </a:rPr>
              <a:t>foundationalist</a:t>
            </a:r>
            <a:r>
              <a:rPr lang="en-US" b="1" dirty="0" smtClean="0">
                <a:latin typeface="Aparajita" pitchFamily="34" charset="0"/>
                <a:cs typeface="Aparajita" pitchFamily="34" charset="0"/>
              </a:rPr>
              <a:t> </a:t>
            </a:r>
            <a:endParaRPr lang="en-IN" b="1" dirty="0">
              <a:latin typeface="Aparajita" pitchFamily="34" charset="0"/>
              <a:cs typeface="Aparajit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Descartes' Skepticism </a:t>
            </a:r>
            <a:endParaRPr lang="en-IN" dirty="0"/>
          </a:p>
        </p:txBody>
      </p:sp>
      <p:sp>
        <p:nvSpPr>
          <p:cNvPr id="3" name="Content Placeholder 2"/>
          <p:cNvSpPr>
            <a:spLocks noGrp="1"/>
          </p:cNvSpPr>
          <p:nvPr>
            <p:ph idx="1"/>
          </p:nvPr>
        </p:nvSpPr>
        <p:spPr/>
        <p:txBody>
          <a:bodyPr/>
          <a:lstStyle/>
          <a:p>
            <a:r>
              <a:rPr lang="en-US" dirty="0" smtClean="0"/>
              <a:t>Method of Doubt </a:t>
            </a:r>
          </a:p>
          <a:p>
            <a:r>
              <a:rPr lang="en-US" dirty="0" smtClean="0"/>
              <a:t>Everything is unreal</a:t>
            </a:r>
          </a:p>
          <a:p>
            <a:r>
              <a:rPr lang="en-US" dirty="0" smtClean="0"/>
              <a:t>Sense experiences, Testimony, sometimes mathematical reasoning. </a:t>
            </a:r>
          </a:p>
          <a:p>
            <a:pPr>
              <a:buNone/>
            </a:pPr>
            <a:endParaRPr lang="en-US" dirty="0" smtClean="0"/>
          </a:p>
          <a:p>
            <a:pPr>
              <a:buNone/>
            </a:pPr>
            <a:r>
              <a:rPr lang="en-US" dirty="0" smtClean="0"/>
              <a:t>Cases of illusion, Hallucination, etc.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Dualism </a:t>
            </a:r>
            <a:endParaRPr lang="en-IN" dirty="0"/>
          </a:p>
        </p:txBody>
      </p:sp>
      <p:sp>
        <p:nvSpPr>
          <p:cNvPr id="3" name="Content Placeholder 2"/>
          <p:cNvSpPr>
            <a:spLocks noGrp="1"/>
          </p:cNvSpPr>
          <p:nvPr>
            <p:ph idx="1"/>
          </p:nvPr>
        </p:nvSpPr>
        <p:spPr/>
        <p:txBody>
          <a:bodyPr/>
          <a:lstStyle/>
          <a:p>
            <a:r>
              <a:rPr lang="en-US" dirty="0" smtClean="0">
                <a:latin typeface="Aparajita" pitchFamily="34" charset="0"/>
                <a:cs typeface="Aparajita" pitchFamily="34" charset="0"/>
              </a:rPr>
              <a:t>Existence of the world </a:t>
            </a:r>
          </a:p>
          <a:p>
            <a:endParaRPr lang="en-US" dirty="0" smtClean="0">
              <a:latin typeface="Aparajita" pitchFamily="34" charset="0"/>
              <a:cs typeface="Aparajita" pitchFamily="34" charset="0"/>
            </a:endParaRPr>
          </a:p>
          <a:p>
            <a:r>
              <a:rPr lang="en-US" dirty="0" smtClean="0">
                <a:latin typeface="Aparajita" pitchFamily="34" charset="0"/>
                <a:cs typeface="Aparajita" pitchFamily="34" charset="0"/>
              </a:rPr>
              <a:t>Existence of the mind </a:t>
            </a:r>
          </a:p>
          <a:p>
            <a:r>
              <a:rPr lang="en-US" dirty="0" smtClean="0">
                <a:latin typeface="Aparajita" pitchFamily="34" charset="0"/>
                <a:cs typeface="Aparajita" pitchFamily="34" charset="0"/>
              </a:rPr>
              <a:t>Reality </a:t>
            </a:r>
            <a:r>
              <a:rPr lang="en-US" dirty="0" smtClean="0">
                <a:latin typeface="Aparajita" pitchFamily="34" charset="0"/>
                <a:cs typeface="Aparajita" pitchFamily="34" charset="0"/>
              </a:rPr>
              <a:t>divides into two basic kinds of substances.  - the matter and the mind </a:t>
            </a:r>
            <a:endParaRPr lang="en-IN" dirty="0">
              <a:latin typeface="Aparajita" pitchFamily="34" charset="0"/>
              <a:cs typeface="Aparajit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Matter </a:t>
            </a:r>
            <a:endParaRPr lang="en-IN" dirty="0"/>
          </a:p>
        </p:txBody>
      </p:sp>
      <p:sp>
        <p:nvSpPr>
          <p:cNvPr id="3" name="Content Placeholder 2"/>
          <p:cNvSpPr>
            <a:spLocks noGrp="1"/>
          </p:cNvSpPr>
          <p:nvPr>
            <p:ph idx="1"/>
          </p:nvPr>
        </p:nvSpPr>
        <p:spPr/>
        <p:txBody>
          <a:bodyPr/>
          <a:lstStyle/>
          <a:p>
            <a:pPr algn="just"/>
            <a:r>
              <a:rPr lang="en-US" dirty="0" smtClean="0">
                <a:latin typeface="Aparajita" pitchFamily="34" charset="0"/>
                <a:cs typeface="Aparajita" pitchFamily="34" charset="0"/>
              </a:rPr>
              <a:t>“Extended in space: any instance of it has length, breadth, height, and occupies a determinate position in space.” (Churchland 1988: 8) </a:t>
            </a:r>
          </a:p>
          <a:p>
            <a:pPr algn="just"/>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Descartes seems to be most imaginative physicists of his time – enthusiastically advocate “Mechanical Philosophy” (Ibid) </a:t>
            </a:r>
            <a:endParaRPr lang="en-IN" dirty="0">
              <a:latin typeface="Aparajita" pitchFamily="34" charset="0"/>
              <a:cs typeface="Aparajit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a:t>
            </a:r>
            <a:endParaRPr lang="en-IN" dirty="0"/>
          </a:p>
        </p:txBody>
      </p:sp>
      <p:sp>
        <p:nvSpPr>
          <p:cNvPr id="3" name="Content Placeholder 2"/>
          <p:cNvSpPr>
            <a:spLocks noGrp="1"/>
          </p:cNvSpPr>
          <p:nvPr>
            <p:ph idx="1"/>
          </p:nvPr>
        </p:nvSpPr>
        <p:spPr/>
        <p:txBody>
          <a:bodyPr/>
          <a:lstStyle/>
          <a:p>
            <a:pPr algn="just"/>
            <a:r>
              <a:rPr lang="en-US" dirty="0" smtClean="0"/>
              <a:t> </a:t>
            </a:r>
            <a:r>
              <a:rPr lang="en-US" dirty="0" smtClean="0">
                <a:latin typeface="Aparajita" pitchFamily="34" charset="0"/>
                <a:cs typeface="Aparajita" pitchFamily="34" charset="0"/>
              </a:rPr>
              <a:t>Substance that has no spatial extension or spatial position whatever, a substance whose essential feature is the activity of </a:t>
            </a:r>
            <a:r>
              <a:rPr lang="en-US" i="1" dirty="0" smtClean="0">
                <a:latin typeface="Aparajita" pitchFamily="34" charset="0"/>
                <a:cs typeface="Aparajita" pitchFamily="34" charset="0"/>
              </a:rPr>
              <a:t>thinking</a:t>
            </a:r>
            <a:r>
              <a:rPr lang="en-US" dirty="0" smtClean="0">
                <a:latin typeface="Aparajita" pitchFamily="34" charset="0"/>
                <a:cs typeface="Aparajita" pitchFamily="34" charset="0"/>
              </a:rPr>
              <a:t>. </a:t>
            </a:r>
          </a:p>
          <a:p>
            <a:pPr algn="just"/>
            <a:endParaRPr lang="en-US" dirty="0" smtClean="0">
              <a:latin typeface="Aparajita" pitchFamily="34" charset="0"/>
              <a:cs typeface="Aparajita" pitchFamily="34" charset="0"/>
            </a:endParaRPr>
          </a:p>
          <a:p>
            <a:pPr algn="just"/>
            <a:endParaRPr lang="en-IN" dirty="0">
              <a:latin typeface="Aparajita" pitchFamily="34" charset="0"/>
              <a:cs typeface="Aparajit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IN" dirty="0"/>
          </a:p>
        </p:txBody>
      </p:sp>
      <p:sp>
        <p:nvSpPr>
          <p:cNvPr id="3" name="Content Placeholder 2"/>
          <p:cNvSpPr>
            <a:spLocks noGrp="1"/>
          </p:cNvSpPr>
          <p:nvPr>
            <p:ph idx="1"/>
          </p:nvPr>
        </p:nvSpPr>
        <p:spPr/>
        <p:txBody>
          <a:bodyPr>
            <a:normAutofit/>
          </a:bodyPr>
          <a:lstStyle/>
          <a:p>
            <a:r>
              <a:rPr lang="en-US" dirty="0" smtClean="0">
                <a:latin typeface="Aparajita" pitchFamily="34" charset="0"/>
                <a:cs typeface="Aparajita" pitchFamily="34" charset="0"/>
              </a:rPr>
              <a:t>Am I a rational animal? </a:t>
            </a:r>
          </a:p>
          <a:p>
            <a:endParaRPr lang="en-US" dirty="0" smtClean="0">
              <a:latin typeface="Aparajita" pitchFamily="34" charset="0"/>
              <a:cs typeface="Aparajita" pitchFamily="34" charset="0"/>
            </a:endParaRPr>
          </a:p>
          <a:p>
            <a:r>
              <a:rPr lang="en-US" dirty="0" smtClean="0">
                <a:latin typeface="Aparajita" pitchFamily="34" charset="0"/>
                <a:cs typeface="Aparajita" pitchFamily="34" charset="0"/>
              </a:rPr>
              <a:t>“The real you is not your material body, but rather a </a:t>
            </a:r>
            <a:r>
              <a:rPr lang="en-US" dirty="0" err="1" smtClean="0">
                <a:latin typeface="Aparajita" pitchFamily="34" charset="0"/>
                <a:cs typeface="Aparajita" pitchFamily="34" charset="0"/>
              </a:rPr>
              <a:t>nonspatial</a:t>
            </a:r>
            <a:r>
              <a:rPr lang="en-US" dirty="0" smtClean="0">
                <a:latin typeface="Aparajita" pitchFamily="34" charset="0"/>
                <a:cs typeface="Aparajita" pitchFamily="34" charset="0"/>
              </a:rPr>
              <a:t> substance, an individual unit of mind-stuff quite distinct from your material body.” </a:t>
            </a:r>
          </a:p>
          <a:p>
            <a:endParaRPr lang="en-US" dirty="0" smtClean="0">
              <a:latin typeface="Aparajita" pitchFamily="34" charset="0"/>
              <a:cs typeface="Aparajita" pitchFamily="34" charset="0"/>
            </a:endParaRPr>
          </a:p>
          <a:p>
            <a:r>
              <a:rPr lang="en-US" dirty="0" smtClean="0">
                <a:latin typeface="Aparajita" pitchFamily="34" charset="0"/>
                <a:cs typeface="Aparajita" pitchFamily="34" charset="0"/>
              </a:rPr>
              <a:t>“I think, I am something” – I am, I exist. </a:t>
            </a:r>
          </a:p>
          <a:p>
            <a:endParaRPr lang="en-US" dirty="0" smtClean="0">
              <a:latin typeface="Aparajita" pitchFamily="34" charset="0"/>
              <a:cs typeface="Aparajita" pitchFamily="34" charset="0"/>
            </a:endParaRPr>
          </a:p>
          <a:p>
            <a:endParaRPr lang="en-IN" dirty="0">
              <a:latin typeface="Aparajita" pitchFamily="34" charset="0"/>
              <a:cs typeface="Aparajit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Conceivability Argument </a:t>
            </a:r>
            <a:endParaRPr lang="en-IN" dirty="0"/>
          </a:p>
        </p:txBody>
      </p:sp>
      <p:sp>
        <p:nvSpPr>
          <p:cNvPr id="3" name="Content Placeholder 2"/>
          <p:cNvSpPr>
            <a:spLocks noGrp="1"/>
          </p:cNvSpPr>
          <p:nvPr>
            <p:ph idx="1"/>
          </p:nvPr>
        </p:nvSpPr>
        <p:spPr/>
        <p:txBody>
          <a:bodyPr/>
          <a:lstStyle/>
          <a:p>
            <a:r>
              <a:rPr lang="en-US" dirty="0" smtClean="0"/>
              <a:t>Does Descartes thought that these laws have an </a:t>
            </a:r>
            <a:r>
              <a:rPr lang="en-US" dirty="0" err="1" smtClean="0"/>
              <a:t>apriori</a:t>
            </a:r>
            <a:r>
              <a:rPr lang="en-US" dirty="0" smtClean="0"/>
              <a:t> basis  </a:t>
            </a:r>
          </a:p>
          <a:p>
            <a:pPr lvl="2">
              <a:buNone/>
            </a:pPr>
            <a:r>
              <a:rPr lang="en-US" dirty="0" smtClean="0"/>
              <a:t>- referring to the real distinction between mind and body </a:t>
            </a:r>
          </a:p>
          <a:p>
            <a:endParaRPr lang="en-US" dirty="0" smtClean="0"/>
          </a:p>
          <a:p>
            <a:r>
              <a:rPr lang="en-US" dirty="0" smtClean="0"/>
              <a:t>Is there a possibility of existing without body</a:t>
            </a:r>
          </a:p>
          <a:p>
            <a:endParaRPr lang="en-US" dirty="0" smtClean="0"/>
          </a:p>
          <a:p>
            <a:r>
              <a:rPr lang="en-US" dirty="0" smtClean="0"/>
              <a:t>I cannot after all identical with body.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784</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Substance Dualism </vt:lpstr>
      <vt:lpstr>Slide 2</vt:lpstr>
      <vt:lpstr>Descartes Epistemology and Ontology</vt:lpstr>
      <vt:lpstr>Descartes' Skepticism </vt:lpstr>
      <vt:lpstr>Dualism </vt:lpstr>
      <vt:lpstr>Matter </vt:lpstr>
      <vt:lpstr>Mind</vt:lpstr>
      <vt:lpstr>Who am I? </vt:lpstr>
      <vt:lpstr>The Conceivability Argument </vt:lpstr>
      <vt:lpstr>Experience </vt:lpstr>
      <vt:lpstr>The Divisibility Argument</vt:lpstr>
      <vt:lpstr>COGITO: Thinking substance </vt:lpstr>
      <vt:lpstr>Concluding Notes 31/07/17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Substance Dualism </dc:title>
  <dc:creator>Prof. Ranjan</dc:creator>
  <cp:lastModifiedBy>Prof. Ranjan</cp:lastModifiedBy>
  <cp:revision>11</cp:revision>
  <dcterms:created xsi:type="dcterms:W3CDTF">2006-08-16T00:00:00Z</dcterms:created>
  <dcterms:modified xsi:type="dcterms:W3CDTF">2017-07-31T14:46:25Z</dcterms:modified>
</cp:coreProperties>
</file>