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2680550" y="659475"/>
            <a:ext cx="6463500" cy="1962300"/>
          </a:xfrm>
          <a:prstGeom prst="rect">
            <a:avLst/>
          </a:prstGeom>
        </p:spPr>
        <p:txBody>
          <a:bodyPr anchorCtr="0" anchor="b" bIns="91425" lIns="91425" rIns="91425" wrap="square" tIns="91425">
            <a:noAutofit/>
          </a:bodyPr>
          <a:lstStyle/>
          <a:p>
            <a:pPr lvl="0">
              <a:spcBef>
                <a:spcPts val="0"/>
              </a:spcBef>
              <a:buNone/>
            </a:pPr>
            <a:r>
              <a:rPr b="1" lang="en">
                <a:solidFill>
                  <a:srgbClr val="FF0000"/>
                </a:solidFill>
              </a:rPr>
              <a:t>Buddhist nature</a:t>
            </a:r>
            <a:br>
              <a:rPr b="1" lang="en">
                <a:solidFill>
                  <a:srgbClr val="FF0000"/>
                </a:solidFill>
              </a:rPr>
            </a:br>
            <a:r>
              <a:rPr b="1" lang="en">
                <a:solidFill>
                  <a:srgbClr val="FF0000"/>
                </a:solidFill>
              </a:rPr>
              <a:t>of self</a:t>
            </a:r>
          </a:p>
        </p:txBody>
      </p:sp>
      <p:pic>
        <p:nvPicPr>
          <p:cNvPr descr="f751e3514c0f0533e5189dd79886b244--buddha-symbols-theravada-buddhism.jpg" id="55" name="Shape 55"/>
          <p:cNvPicPr preferRelativeResize="0"/>
          <p:nvPr/>
        </p:nvPicPr>
        <p:blipFill>
          <a:blip r:embed="rId3">
            <a:alphaModFix/>
          </a:blip>
          <a:stretch>
            <a:fillRect/>
          </a:stretch>
        </p:blipFill>
        <p:spPr>
          <a:xfrm>
            <a:off x="457200" y="1072525"/>
            <a:ext cx="2394125" cy="3613776"/>
          </a:xfrm>
          <a:prstGeom prst="rect">
            <a:avLst/>
          </a:prstGeom>
          <a:noFill/>
          <a:ln>
            <a:noFill/>
          </a:ln>
        </p:spPr>
      </p:pic>
      <p:sp>
        <p:nvSpPr>
          <p:cNvPr id="56" name="Shape 56"/>
          <p:cNvSpPr txBox="1"/>
          <p:nvPr/>
        </p:nvSpPr>
        <p:spPr>
          <a:xfrm>
            <a:off x="5402375" y="2725000"/>
            <a:ext cx="3333600" cy="513600"/>
          </a:xfrm>
          <a:prstGeom prst="rect">
            <a:avLst/>
          </a:prstGeom>
          <a:noFill/>
          <a:ln>
            <a:noFill/>
          </a:ln>
        </p:spPr>
        <p:txBody>
          <a:bodyPr anchorCtr="0" anchor="t" bIns="91425" lIns="91425" rIns="91425" wrap="square" tIns="91425">
            <a:noAutofit/>
          </a:bodyPr>
          <a:lstStyle/>
          <a:p>
            <a:pPr indent="-381000" lvl="0" marL="457200">
              <a:spcBef>
                <a:spcPts val="0"/>
              </a:spcBef>
              <a:buClr>
                <a:srgbClr val="0000FF"/>
              </a:buClr>
              <a:buSzPct val="100000"/>
              <a:buChar char="-"/>
            </a:pPr>
            <a:r>
              <a:rPr lang="en" sz="2400">
                <a:solidFill>
                  <a:srgbClr val="0000FF"/>
                </a:solidFill>
              </a:rPr>
              <a:t>Kenneth K. Inada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a:t>
            </a:r>
            <a:r>
              <a:rPr lang="en"/>
              <a:t>nātman</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R</a:t>
            </a:r>
            <a:r>
              <a:rPr lang="en">
                <a:solidFill>
                  <a:srgbClr val="000000"/>
                </a:solidFill>
              </a:rPr>
              <a:t>efers to the doctrine of "non-self", that there is no unchanging, permanent self, soul or essence in living beings.</a:t>
            </a:r>
          </a:p>
          <a:p>
            <a:pPr lvl="0">
              <a:spcBef>
                <a:spcPts val="0"/>
              </a:spcBef>
              <a:buNone/>
            </a:pPr>
            <a:r>
              <a:rPr lang="en">
                <a:solidFill>
                  <a:srgbClr val="000000"/>
                </a:solidFill>
              </a:rPr>
              <a:t>Fundamental difference with Hinduism that asserts that Ātman (soul, self) exists.</a:t>
            </a:r>
          </a:p>
          <a:p>
            <a:pPr lvl="0">
              <a:spcBef>
                <a:spcPts val="0"/>
              </a:spcBef>
              <a:buNone/>
            </a:pPr>
            <a:r>
              <a:rPr lang="en">
                <a:solidFill>
                  <a:srgbClr val="000000"/>
                </a:solidFill>
              </a:rPr>
              <a:t>Buddha taught that "you" are not an integral, autonomous entity.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Place and function of metaphysics in Buddhism</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Many scholars have tried to deny it.</a:t>
            </a:r>
          </a:p>
          <a:p>
            <a:pPr indent="-228600" lvl="0" marL="457200" rtl="0">
              <a:spcBef>
                <a:spcPts val="0"/>
              </a:spcBef>
              <a:buClr>
                <a:srgbClr val="000000"/>
              </a:buClr>
              <a:buAutoNum type="arabicPeriod"/>
            </a:pPr>
            <a:r>
              <a:rPr lang="en">
                <a:solidFill>
                  <a:srgbClr val="000000"/>
                </a:solidFill>
              </a:rPr>
              <a:t>The denial is prompted by an overly concern of Buddhist goal - Nirvāna. </a:t>
            </a:r>
            <a:r>
              <a:rPr lang="en" sz="1400">
                <a:solidFill>
                  <a:srgbClr val="000000"/>
                </a:solidFill>
              </a:rPr>
              <a:t>(Nirvana is a place of perfect peace and happiness, like heaven, a state of enlightenment, meaning a person's individual desires and suffering go away.)</a:t>
            </a:r>
          </a:p>
          <a:p>
            <a:pPr indent="-228600" lvl="0" marL="457200" rtl="0">
              <a:spcBef>
                <a:spcPts val="0"/>
              </a:spcBef>
              <a:buClr>
                <a:srgbClr val="000000"/>
              </a:buClr>
              <a:buAutoNum type="arabicPeriod"/>
            </a:pPr>
            <a:r>
              <a:rPr lang="en">
                <a:solidFill>
                  <a:srgbClr val="000000"/>
                </a:solidFill>
              </a:rPr>
              <a:t>The anti-metaphysical sutra, Cula-Mālukyasutta </a:t>
            </a:r>
            <a:r>
              <a:rPr lang="en" sz="1400">
                <a:solidFill>
                  <a:srgbClr val="000000"/>
                </a:solidFill>
              </a:rPr>
              <a:t>(It is fitter to speculate by striving for </a:t>
            </a:r>
            <a:r>
              <a:rPr lang="en" sz="1400">
                <a:solidFill>
                  <a:srgbClr val="000000"/>
                </a:solidFill>
              </a:rPr>
              <a:t>deliverance</a:t>
            </a:r>
            <a:r>
              <a:rPr lang="en" sz="1400">
                <a:solidFill>
                  <a:srgbClr val="000000"/>
                </a:solidFill>
              </a:rPr>
              <a:t>)</a:t>
            </a:r>
          </a:p>
          <a:p>
            <a:pPr lvl="0" rtl="0">
              <a:spcBef>
                <a:spcPts val="0"/>
              </a:spcBef>
              <a:buNone/>
            </a:pPr>
            <a:r>
              <a:rPr lang="en">
                <a:solidFill>
                  <a:srgbClr val="000000"/>
                </a:solidFill>
              </a:rPr>
              <a:t>Some principal doctrines, such as sunyatā, nirvāna, dharma, pratityasamutpāda, anitya and anātman strongly suggest place of metaphysics and the function of metaphysical thinking.</a:t>
            </a:r>
          </a:p>
          <a:p>
            <a:pPr lvl="0">
              <a:spcBef>
                <a:spcPts val="0"/>
              </a:spcBef>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a:solidFill>
                  <a:srgbClr val="000000"/>
                </a:solidFill>
              </a:rPr>
              <a:t>Macrocosmic realm:</a:t>
            </a:r>
          </a:p>
          <a:p>
            <a:pPr lvl="0">
              <a:spcBef>
                <a:spcPts val="0"/>
              </a:spcBef>
              <a:buNone/>
            </a:pPr>
            <a:r>
              <a:rPr lang="en">
                <a:solidFill>
                  <a:srgbClr val="000000"/>
                </a:solidFill>
              </a:rPr>
              <a:t>Indulge in form of objects of </a:t>
            </a:r>
            <a:r>
              <a:rPr lang="en">
                <a:solidFill>
                  <a:srgbClr val="000000"/>
                </a:solidFill>
              </a:rPr>
              <a:t>discourse</a:t>
            </a:r>
            <a:r>
              <a:rPr lang="en">
                <a:solidFill>
                  <a:srgbClr val="000000"/>
                </a:solidFill>
              </a:rPr>
              <a:t>, such as absolute, God, Brahman, One, Unity, Principle, etc.</a:t>
            </a:r>
          </a:p>
          <a:p>
            <a:pPr lvl="0">
              <a:spcBef>
                <a:spcPts val="0"/>
              </a:spcBef>
              <a:buNone/>
            </a:pPr>
            <a:r>
              <a:rPr b="1" lang="en">
                <a:solidFill>
                  <a:srgbClr val="000000"/>
                </a:solidFill>
              </a:rPr>
              <a:t>Microcosmic realm:</a:t>
            </a:r>
          </a:p>
          <a:p>
            <a:pPr lvl="0">
              <a:spcBef>
                <a:spcPts val="0"/>
              </a:spcBef>
              <a:buNone/>
            </a:pPr>
            <a:r>
              <a:rPr lang="en">
                <a:solidFill>
                  <a:srgbClr val="000000"/>
                </a:solidFill>
              </a:rPr>
              <a:t>To identify atomic components, such as self, soul, consciousness, elements of existence, etc.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9285"/>
              <a:buFont typeface="Arial"/>
              <a:buNone/>
            </a:pPr>
            <a:r>
              <a:rPr lang="en"/>
              <a:t>Anātman and ātman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solidFill>
                  <a:srgbClr val="000000"/>
                </a:solidFill>
              </a:rPr>
              <a:t>Ātman concept sees the whole from metaphysical totality. Presupposed ātman-brahman identity explicitly or implicitly from beginning to end. Aims at metaphysical absolute.</a:t>
            </a:r>
          </a:p>
          <a:p>
            <a:pPr lvl="0" rtl="0">
              <a:lnSpc>
                <a:spcPct val="100000"/>
              </a:lnSpc>
              <a:spcBef>
                <a:spcPts val="0"/>
              </a:spcBef>
              <a:spcAft>
                <a:spcPts val="0"/>
              </a:spcAft>
              <a:buNone/>
            </a:pPr>
            <a:r>
              <a:t/>
            </a:r>
            <a:endParaRPr>
              <a:solidFill>
                <a:srgbClr val="000000"/>
              </a:solidFill>
            </a:endParaRPr>
          </a:p>
          <a:p>
            <a:pPr lvl="0" rtl="0">
              <a:lnSpc>
                <a:spcPct val="100000"/>
              </a:lnSpc>
              <a:spcBef>
                <a:spcPts val="0"/>
              </a:spcBef>
              <a:spcAft>
                <a:spcPts val="0"/>
              </a:spcAft>
              <a:buClr>
                <a:schemeClr val="dk1"/>
              </a:buClr>
              <a:buSzPct val="61111"/>
              <a:buFont typeface="Arial"/>
              <a:buNone/>
            </a:pPr>
            <a:r>
              <a:rPr lang="en">
                <a:solidFill>
                  <a:srgbClr val="000000"/>
                </a:solidFill>
              </a:rPr>
              <a:t>Anātman concept sees the whole as much as possible from metaphysically fragmented nature of things. No presuppositions at all and denied any bad metaphysical elements to influence such concepts as jiva</a:t>
            </a:r>
            <a:r>
              <a:rPr lang="en" sz="1400">
                <a:solidFill>
                  <a:srgbClr val="000000"/>
                </a:solidFill>
              </a:rPr>
              <a:t>(self)</a:t>
            </a:r>
            <a:r>
              <a:rPr lang="en">
                <a:solidFill>
                  <a:srgbClr val="000000"/>
                </a:solidFill>
              </a:rPr>
              <a:t>, sattva</a:t>
            </a:r>
            <a:r>
              <a:rPr lang="en" sz="1400">
                <a:solidFill>
                  <a:srgbClr val="000000"/>
                </a:solidFill>
              </a:rPr>
              <a:t>(sentient being)</a:t>
            </a:r>
            <a:r>
              <a:rPr lang="en">
                <a:solidFill>
                  <a:srgbClr val="000000"/>
                </a:solidFill>
              </a:rPr>
              <a:t> and pudgala</a:t>
            </a:r>
            <a:r>
              <a:rPr lang="en" sz="1400">
                <a:solidFill>
                  <a:srgbClr val="000000"/>
                </a:solidFill>
              </a:rPr>
              <a:t>(personal identity). </a:t>
            </a:r>
            <a:r>
              <a:rPr lang="en">
                <a:solidFill>
                  <a:srgbClr val="000000"/>
                </a:solidFill>
              </a:rPr>
              <a:t>Aims at ontological absolute.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Specious present (flow of existence)</a:t>
            </a:r>
          </a:p>
        </p:txBody>
      </p:sp>
      <p:sp>
        <p:nvSpPr>
          <p:cNvPr id="86" name="Shape 86"/>
          <p:cNvSpPr txBox="1"/>
          <p:nvPr>
            <p:ph idx="1" type="body"/>
          </p:nvPr>
        </p:nvSpPr>
        <p:spPr>
          <a:xfrm>
            <a:off x="311700" y="2689925"/>
            <a:ext cx="8520600" cy="23748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Specious present is carving out phenomenon with respect to continuum of existence. Past is necessary for present but not sufficient for its own being. Future is the latent potential of being.</a:t>
            </a:r>
          </a:p>
          <a:p>
            <a:pPr lvl="0">
              <a:spcBef>
                <a:spcPts val="0"/>
              </a:spcBef>
              <a:buNone/>
            </a:pPr>
            <a:r>
              <a:rPr lang="en">
                <a:solidFill>
                  <a:srgbClr val="000000"/>
                </a:solidFill>
              </a:rPr>
              <a:t>The locus of reality resides in the specious present.</a:t>
            </a:r>
          </a:p>
          <a:p>
            <a:pPr lvl="0">
              <a:spcBef>
                <a:spcPts val="0"/>
              </a:spcBef>
              <a:buNone/>
            </a:pPr>
            <a:r>
              <a:rPr lang="en">
                <a:solidFill>
                  <a:srgbClr val="000000"/>
                </a:solidFill>
              </a:rPr>
              <a:t>Buddhist will premise two kinds of continuum; being(bhava) and consciousness(santaana). Specious moment is functional in both.</a:t>
            </a:r>
          </a:p>
        </p:txBody>
      </p:sp>
      <p:pic>
        <p:nvPicPr>
          <p:cNvPr id="87" name="Shape 87"/>
          <p:cNvPicPr preferRelativeResize="0"/>
          <p:nvPr/>
        </p:nvPicPr>
        <p:blipFill>
          <a:blip r:embed="rId3">
            <a:alphaModFix/>
          </a:blip>
          <a:stretch>
            <a:fillRect/>
          </a:stretch>
        </p:blipFill>
        <p:spPr>
          <a:xfrm>
            <a:off x="1514475" y="1100138"/>
            <a:ext cx="5810250" cy="141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Specious present in relative to ātman-process </a:t>
            </a:r>
          </a:p>
        </p:txBody>
      </p:sp>
      <p:sp>
        <p:nvSpPr>
          <p:cNvPr id="93" name="Shape 93"/>
          <p:cNvSpPr txBox="1"/>
          <p:nvPr>
            <p:ph idx="1" type="body"/>
          </p:nvPr>
        </p:nvSpPr>
        <p:spPr>
          <a:xfrm>
            <a:off x="311700" y="3409900"/>
            <a:ext cx="8520600" cy="11589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T</a:t>
            </a:r>
            <a:r>
              <a:rPr lang="en">
                <a:solidFill>
                  <a:srgbClr val="000000"/>
                </a:solidFill>
              </a:rPr>
              <a:t>he present came from the past and that it will eventually enter into or become a new phenomenon known as the future.</a:t>
            </a:r>
          </a:p>
        </p:txBody>
      </p:sp>
      <p:pic>
        <p:nvPicPr>
          <p:cNvPr id="94" name="Shape 94"/>
          <p:cNvPicPr preferRelativeResize="0"/>
          <p:nvPr/>
        </p:nvPicPr>
        <p:blipFill>
          <a:blip r:embed="rId3">
            <a:alphaModFix/>
          </a:blip>
          <a:stretch>
            <a:fillRect/>
          </a:stretch>
        </p:blipFill>
        <p:spPr>
          <a:xfrm>
            <a:off x="311700" y="1152463"/>
            <a:ext cx="6400800" cy="225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a:solidFill>
                  <a:srgbClr val="000000"/>
                </a:solidFill>
              </a:rPr>
              <a:t>Upaadaan doctrine:</a:t>
            </a:r>
            <a:r>
              <a:rPr lang="en">
                <a:solidFill>
                  <a:srgbClr val="000000"/>
                </a:solidFill>
              </a:rPr>
              <a:t> The passions and desires are vital parts of our experiences but they need not be restrained, they can go on in a purely detached manner without the clinging elements of being.</a:t>
            </a:r>
          </a:p>
          <a:p>
            <a:pPr lvl="0">
              <a:spcBef>
                <a:spcPts val="0"/>
              </a:spcBef>
              <a:buNone/>
            </a:pPr>
            <a:r>
              <a:rPr b="1" lang="en">
                <a:solidFill>
                  <a:srgbClr val="000000"/>
                </a:solidFill>
              </a:rPr>
              <a:t>Rebirth-concept in Buddhism:</a:t>
            </a:r>
            <a:r>
              <a:rPr lang="en">
                <a:solidFill>
                  <a:srgbClr val="000000"/>
                </a:solidFill>
              </a:rPr>
              <a:t> quite problematic. Phenomenon of after-life in terms of last attachment remaining in man.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