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45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elf Consciousness"/>
          <p:cNvSpPr txBox="1"/>
          <p:nvPr>
            <p:ph type="ctrTitle"/>
          </p:nvPr>
        </p:nvSpPr>
        <p:spPr>
          <a:prstGeom prst="rect">
            <a:avLst/>
          </a:prstGeom>
        </p:spPr>
        <p:txBody>
          <a:bodyPr/>
          <a:lstStyle>
            <a:lvl1pPr>
              <a:defRPr sz="6500"/>
            </a:lvl1pPr>
          </a:lstStyle>
          <a:p>
            <a:pPr/>
            <a:r>
              <a:t>Self Consciousness </a:t>
            </a:r>
          </a:p>
        </p:txBody>
      </p:sp>
      <p:sp>
        <p:nvSpPr>
          <p:cNvPr id="120" name="by Christopher Peacocke"/>
          <p:cNvSpPr txBox="1"/>
          <p:nvPr>
            <p:ph type="subTitle" sz="quarter" idx="1"/>
          </p:nvPr>
        </p:nvSpPr>
        <p:spPr>
          <a:prstGeom prst="rect">
            <a:avLst/>
          </a:prstGeom>
        </p:spPr>
        <p:txBody>
          <a:bodyPr/>
          <a:lstStyle/>
          <a:p>
            <a:pPr/>
            <a:r>
              <a:t>by Christopher Peacocke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he two varieties and mirror test"/>
          <p:cNvSpPr txBox="1"/>
          <p:nvPr>
            <p:ph type="title"/>
          </p:nvPr>
        </p:nvSpPr>
        <p:spPr>
          <a:prstGeom prst="rect">
            <a:avLst/>
          </a:prstGeom>
        </p:spPr>
        <p:txBody>
          <a:bodyPr/>
          <a:lstStyle/>
          <a:p>
            <a:pPr/>
            <a:r>
              <a:t>The two varieties and mirror test</a:t>
            </a:r>
          </a:p>
        </p:txBody>
      </p:sp>
      <p:sp>
        <p:nvSpPr>
          <p:cNvPr id="123" name="Perspectival self consciousness…"/>
          <p:cNvSpPr txBox="1"/>
          <p:nvPr>
            <p:ph type="body" idx="1"/>
          </p:nvPr>
        </p:nvSpPr>
        <p:spPr>
          <a:prstGeom prst="rect">
            <a:avLst/>
          </a:prstGeom>
        </p:spPr>
        <p:txBody>
          <a:bodyPr/>
          <a:lstStyle/>
          <a:p>
            <a:pPr/>
            <a:r>
              <a:t>Perspectival self consciousness</a:t>
            </a:r>
          </a:p>
          <a:p>
            <a:pPr/>
            <a:r>
              <a:t>Reflective self consciousness</a:t>
            </a:r>
          </a:p>
          <a:p>
            <a:pPr/>
            <a:r>
              <a:t>Gallup’s mirror criterion of self consciousness</a:t>
            </a:r>
          </a:p>
          <a:p>
            <a:pPr/>
            <a:r>
              <a:t>Concepts anchored in the subject. eg: ‘x is to the left of 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Necessary condition for perspectival consciousness: knowing propositions pertaining concepts that are not anchored in the subject…"/>
          <p:cNvSpPr txBox="1"/>
          <p:nvPr>
            <p:ph type="body" idx="1"/>
          </p:nvPr>
        </p:nvSpPr>
        <p:spPr>
          <a:prstGeom prst="rect">
            <a:avLst/>
          </a:prstGeom>
        </p:spPr>
        <p:txBody>
          <a:bodyPr/>
          <a:lstStyle/>
          <a:p>
            <a:pPr marL="386715" indent="-386715" defTabSz="508254">
              <a:spcBef>
                <a:spcPts val="3600"/>
              </a:spcBef>
              <a:defRPr sz="2784"/>
            </a:pPr>
            <a:r>
              <a:t>Necessary condition for perspectival consciousness: knowing propositions pertaining concepts that are not anchored in the subject</a:t>
            </a:r>
          </a:p>
          <a:p>
            <a:pPr marL="386715" indent="-386715" defTabSz="508254">
              <a:spcBef>
                <a:spcPts val="3600"/>
              </a:spcBef>
              <a:defRPr sz="2784"/>
            </a:pPr>
            <a:r>
              <a:t>Necessary and sufficient ? No, eg: I am in front of a house</a:t>
            </a:r>
          </a:p>
          <a:p>
            <a:pPr marL="386715" indent="-386715" defTabSz="508254">
              <a:spcBef>
                <a:spcPts val="3600"/>
              </a:spcBef>
              <a:defRPr sz="2784"/>
            </a:pPr>
            <a:r>
              <a:t>Condition that is necessary and sufficient: capability of knowing propositions not anchored in the subject and rationality of first person judgements is not fully explained by what it is for something to be subject’s body or equivalent</a:t>
            </a:r>
          </a:p>
          <a:p>
            <a:pPr marL="386715" indent="-386715" defTabSz="508254">
              <a:spcBef>
                <a:spcPts val="3600"/>
              </a:spcBef>
              <a:defRPr sz="2784"/>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Other minds and Sartre"/>
          <p:cNvSpPr txBox="1"/>
          <p:nvPr>
            <p:ph type="title"/>
          </p:nvPr>
        </p:nvSpPr>
        <p:spPr>
          <a:prstGeom prst="rect">
            <a:avLst/>
          </a:prstGeom>
        </p:spPr>
        <p:txBody>
          <a:bodyPr/>
          <a:lstStyle/>
          <a:p>
            <a:pPr/>
            <a:r>
              <a:t>Other minds and Sartre</a:t>
            </a:r>
          </a:p>
        </p:txBody>
      </p:sp>
      <p:sp>
        <p:nvSpPr>
          <p:cNvPr id="128" name="Subject as an object of others’ consciousnesses…"/>
          <p:cNvSpPr txBox="1"/>
          <p:nvPr>
            <p:ph type="body" idx="1"/>
          </p:nvPr>
        </p:nvSpPr>
        <p:spPr>
          <a:prstGeom prst="rect">
            <a:avLst/>
          </a:prstGeom>
        </p:spPr>
        <p:txBody>
          <a:bodyPr/>
          <a:lstStyle/>
          <a:p>
            <a:pPr marL="422275" indent="-422275" defTabSz="554990">
              <a:spcBef>
                <a:spcPts val="3900"/>
              </a:spcBef>
              <a:defRPr sz="3040"/>
            </a:pPr>
            <a:r>
              <a:t>Subject as an object of others’ consciousnesses</a:t>
            </a:r>
          </a:p>
          <a:p>
            <a:pPr marL="422275" indent="-422275" defTabSz="554990">
              <a:spcBef>
                <a:spcPts val="3900"/>
              </a:spcBef>
              <a:defRPr sz="3040"/>
            </a:pPr>
            <a:r>
              <a:t>Sartre: “If I am able to see one of my properties in the objective mode then the others are already given”</a:t>
            </a:r>
          </a:p>
          <a:p>
            <a:pPr marL="422275" indent="-422275" defTabSz="554990">
              <a:spcBef>
                <a:spcPts val="3900"/>
              </a:spcBef>
              <a:defRPr sz="3040"/>
            </a:pPr>
            <a:r>
              <a:t>Construal of Sartre’s writings: one has no conception of himself as a subject until he has the capacity to perceive the other as perceiving him</a:t>
            </a:r>
          </a:p>
          <a:p>
            <a:pPr marL="422275" indent="-422275" defTabSz="554990">
              <a:spcBef>
                <a:spcPts val="3900"/>
              </a:spcBef>
              <a:defRPr sz="3040"/>
            </a:pPr>
            <a:r>
              <a:t>In perspectival consciousness though, that subject is oneself</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Mirror neuron phenomena"/>
          <p:cNvSpPr txBox="1"/>
          <p:nvPr>
            <p:ph type="title"/>
          </p:nvPr>
        </p:nvSpPr>
        <p:spPr>
          <a:prstGeom prst="rect">
            <a:avLst/>
          </a:prstGeom>
        </p:spPr>
        <p:txBody>
          <a:bodyPr/>
          <a:lstStyle/>
          <a:p>
            <a:pPr/>
            <a:r>
              <a:t>Mirror neuron phenomena</a:t>
            </a:r>
          </a:p>
        </p:txBody>
      </p:sp>
      <p:sp>
        <p:nvSpPr>
          <p:cNvPr id="131" name="Bouncing ways and perspectival self consciousness…"/>
          <p:cNvSpPr txBox="1"/>
          <p:nvPr>
            <p:ph type="body" idx="1"/>
          </p:nvPr>
        </p:nvSpPr>
        <p:spPr>
          <a:prstGeom prst="rect">
            <a:avLst/>
          </a:prstGeom>
        </p:spPr>
        <p:txBody>
          <a:bodyPr/>
          <a:lstStyle/>
          <a:p>
            <a:pPr/>
            <a:r>
              <a:t>Bouncing ways and perspectival self consciousness</a:t>
            </a:r>
          </a:p>
          <a:p>
            <a:pPr/>
            <a:r>
              <a:t>Subject has a conception of his action type. When he has a conception of other subjects, it makes available the thought that others will be able to perceive it as being of some type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Reflective self consciousness"/>
          <p:cNvSpPr txBox="1"/>
          <p:nvPr>
            <p:ph type="title"/>
          </p:nvPr>
        </p:nvSpPr>
        <p:spPr>
          <a:prstGeom prst="rect">
            <a:avLst/>
          </a:prstGeom>
        </p:spPr>
        <p:txBody>
          <a:bodyPr/>
          <a:lstStyle/>
          <a:p>
            <a:pPr/>
            <a:r>
              <a:t>Reflective self consciousness</a:t>
            </a:r>
          </a:p>
        </p:txBody>
      </p:sp>
      <p:sp>
        <p:nvSpPr>
          <p:cNvPr id="134" name="Subject reflexive propositions, eg: remember being in Athens…"/>
          <p:cNvSpPr txBox="1"/>
          <p:nvPr>
            <p:ph type="body" idx="1"/>
          </p:nvPr>
        </p:nvSpPr>
        <p:spPr>
          <a:prstGeom prst="rect">
            <a:avLst/>
          </a:prstGeom>
        </p:spPr>
        <p:txBody>
          <a:bodyPr/>
          <a:lstStyle/>
          <a:p>
            <a:pPr/>
            <a:r>
              <a:t>Subject reflexive propositions, eg: remember being in Athens</a:t>
            </a:r>
          </a:p>
          <a:p>
            <a:pPr/>
            <a:r>
              <a:t>Your awareness that you yourself remember being in Athens is an exercise of reflective self consciousness</a:t>
            </a:r>
          </a:p>
          <a:p>
            <a:pPr/>
            <a:r>
              <a:t>Subject reflexive states involve awareness of mental states and events</a:t>
            </a:r>
          </a:p>
          <a:p>
            <a:pPr/>
            <a:r>
              <a:t>Being in pain is not an exercise in reflective self consciousness because it doesn’t involve any subject reflexive state let alone awareness of the same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Relation and union"/>
          <p:cNvSpPr txBox="1"/>
          <p:nvPr>
            <p:ph type="title"/>
          </p:nvPr>
        </p:nvSpPr>
        <p:spPr>
          <a:prstGeom prst="rect">
            <a:avLst/>
          </a:prstGeom>
        </p:spPr>
        <p:txBody>
          <a:bodyPr/>
          <a:lstStyle/>
          <a:p>
            <a:pPr/>
            <a:r>
              <a:t>Relation and union</a:t>
            </a:r>
          </a:p>
        </p:txBody>
      </p:sp>
      <p:sp>
        <p:nvSpPr>
          <p:cNvPr id="137" name="Perspectival self consciousness: What sort of properties do I have besides being φ?…"/>
          <p:cNvSpPr txBox="1"/>
          <p:nvPr>
            <p:ph type="body" idx="1"/>
          </p:nvPr>
        </p:nvSpPr>
        <p:spPr>
          <a:prstGeom prst="rect">
            <a:avLst/>
          </a:prstGeom>
        </p:spPr>
        <p:txBody>
          <a:bodyPr/>
          <a:lstStyle/>
          <a:p>
            <a:pPr/>
            <a:r>
              <a:t>Perspectival self consciousness: What sort of properties do I have besides being φ? </a:t>
            </a:r>
          </a:p>
          <a:p>
            <a:pPr/>
            <a:r>
              <a:t>Reflective self consciousness: Is it reasonable to accept that I am φ? How have I come to accepting this? </a:t>
            </a:r>
          </a:p>
          <a:p>
            <a:pPr/>
            <a:r>
              <a:t>Where do they come together? </a:t>
            </a:r>
          </a:p>
          <a:p>
            <a:pPr/>
            <a:r>
              <a:t>Appreciation of self falling under similar concepts as others and considering possible errors therein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