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5B22-C9CB-480C-92BA-BBEC3E785E1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E63C-4574-4FE5-B298-DF185FFF7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3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5B22-C9CB-480C-92BA-BBEC3E785E1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E63C-4574-4FE5-B298-DF185FFF7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1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5B22-C9CB-480C-92BA-BBEC3E785E1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E63C-4574-4FE5-B298-DF185FFF7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3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5B22-C9CB-480C-92BA-BBEC3E785E1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E63C-4574-4FE5-B298-DF185FFF7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0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5B22-C9CB-480C-92BA-BBEC3E785E1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E63C-4574-4FE5-B298-DF185FFF7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4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5B22-C9CB-480C-92BA-BBEC3E785E1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E63C-4574-4FE5-B298-DF185FFF7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4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5B22-C9CB-480C-92BA-BBEC3E785E1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E63C-4574-4FE5-B298-DF185FFF7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2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5B22-C9CB-480C-92BA-BBEC3E785E1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E63C-4574-4FE5-B298-DF185FFF7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3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5B22-C9CB-480C-92BA-BBEC3E785E1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E63C-4574-4FE5-B298-DF185FFF7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4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5B22-C9CB-480C-92BA-BBEC3E785E1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E63C-4574-4FE5-B298-DF185FFF7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0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5B22-C9CB-480C-92BA-BBEC3E785E1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E63C-4574-4FE5-B298-DF185FFF7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9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D5B22-C9CB-480C-92BA-BBEC3E785E1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0E63C-4574-4FE5-B298-DF185FFF7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6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Dreaming Souls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Owen Flanagan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8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4181"/>
            <a:ext cx="10515600" cy="22172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0627"/>
            <a:ext cx="10515600" cy="5426336"/>
          </a:xfrm>
        </p:spPr>
        <p:txBody>
          <a:bodyPr/>
          <a:lstStyle/>
          <a:p>
            <a:r>
              <a:rPr lang="en-US" i="1" dirty="0" smtClean="0"/>
              <a:t>Is dreaming functional?</a:t>
            </a:r>
          </a:p>
          <a:p>
            <a:pPr marL="0" indent="0">
              <a:buNone/>
            </a:pPr>
            <a:r>
              <a:rPr lang="en-US" dirty="0" smtClean="0"/>
              <a:t>What function does dreaming serve?</a:t>
            </a:r>
          </a:p>
          <a:p>
            <a:pPr marL="0" indent="0">
              <a:buNone/>
            </a:pPr>
            <a:r>
              <a:rPr lang="en-US" dirty="0" smtClean="0"/>
              <a:t>Can be thought of as a by-product or freebie that comes from interrelation of cognitive processes and sleeping.</a:t>
            </a:r>
          </a:p>
          <a:p>
            <a:pPr marL="0" indent="0">
              <a:buNone/>
            </a:pPr>
            <a:r>
              <a:rPr lang="en-US" dirty="0" smtClean="0"/>
              <a:t>(ex. Spandrels, the colour of bones, the rhythmic sound of a pumping heart etc.)</a:t>
            </a:r>
          </a:p>
          <a:p>
            <a:pPr marL="0" indent="0">
              <a:buNone/>
            </a:pPr>
            <a:r>
              <a:rPr lang="en-US" dirty="0" smtClean="0"/>
              <a:t>Though not intended by mother nature, such </a:t>
            </a:r>
            <a:r>
              <a:rPr lang="en-US" dirty="0" smtClean="0"/>
              <a:t>by-products </a:t>
            </a:r>
            <a:r>
              <a:rPr lang="en-US" dirty="0" smtClean="0"/>
              <a:t>can be made useful in some sense.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399"/>
          </a:xfrm>
        </p:spPr>
        <p:txBody>
          <a:bodyPr>
            <a:normAutofit/>
          </a:bodyPr>
          <a:lstStyle/>
          <a:p>
            <a:r>
              <a:rPr lang="en-US" dirty="0" smtClean="0"/>
              <a:t>Hamlet’s dilemma: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6537"/>
            <a:ext cx="10515600" cy="488042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Hamlet is contemplating suicide but is troubled by the idea that even after death, the ultimate sleep, he might have hellish dreams for all eternity.</a:t>
            </a:r>
          </a:p>
          <a:p>
            <a:r>
              <a:rPr lang="en-US" sz="3200" dirty="0" smtClean="0"/>
              <a:t>Conscience makes cowards of us all.</a:t>
            </a:r>
          </a:p>
          <a:p>
            <a:r>
              <a:rPr lang="en-US" sz="3200" dirty="0" smtClean="0"/>
              <a:t>Consciousness vs Intelligence. (ex Deep Blue)</a:t>
            </a:r>
          </a:p>
          <a:p>
            <a:r>
              <a:rPr lang="en-US" sz="3200" dirty="0" smtClean="0"/>
              <a:t>Function of Dream Consciousness.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425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Author’s dreams: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1955: </a:t>
            </a:r>
            <a:r>
              <a:rPr lang="en-US" i="1" dirty="0" smtClean="0"/>
              <a:t>A pack of wolves was chasing me. I was terrified and couldn’t run away fast enough. </a:t>
            </a:r>
            <a:r>
              <a:rPr lang="en-US" dirty="0" smtClean="0"/>
              <a:t>Author wakes up breathless.</a:t>
            </a:r>
            <a:endParaRPr lang="en-US" i="1" dirty="0" smtClean="0"/>
          </a:p>
          <a:p>
            <a:r>
              <a:rPr lang="en-US" dirty="0" smtClean="0"/>
              <a:t>1997: </a:t>
            </a:r>
            <a:r>
              <a:rPr lang="en-US" i="1" dirty="0" smtClean="0"/>
              <a:t>I was involved in a secret CIA mission. My unit was badly positioned relative to enemy, and we were pathetically armed. I was very frightened. I tried to explain my comrades that we are badly equipped. Then I gave an antiwar speech insisting that we do not obey government’s order to battle. I had some supporters and subjected to some ridicule.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5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5060"/>
          </a:xfrm>
        </p:spPr>
        <p:txBody>
          <a:bodyPr/>
          <a:lstStyle/>
          <a:p>
            <a:r>
              <a:rPr lang="en-US" dirty="0" smtClean="0"/>
              <a:t>Phenomenology of dreams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187"/>
            <a:ext cx="10515600" cy="5418160"/>
          </a:xfrm>
        </p:spPr>
        <p:txBody>
          <a:bodyPr>
            <a:normAutofit/>
          </a:bodyPr>
          <a:lstStyle/>
          <a:p>
            <a:r>
              <a:rPr lang="en-US" dirty="0" smtClean="0"/>
              <a:t>Subjective opinion of dream. (how dreams seem to a person having them, memory of the dream, visual vividness of dreams )</a:t>
            </a:r>
          </a:p>
          <a:p>
            <a:r>
              <a:rPr lang="en-US" dirty="0" smtClean="0"/>
              <a:t>The first dream is very simple yet very frightening.</a:t>
            </a:r>
          </a:p>
          <a:p>
            <a:r>
              <a:rPr lang="en-US" dirty="0" smtClean="0"/>
              <a:t>The second dream is more involved and complex having scenarios typically familiar to an adult.</a:t>
            </a:r>
          </a:p>
          <a:p>
            <a:r>
              <a:rPr lang="en-US" dirty="0" smtClean="0"/>
              <a:t>As the author ages, the dream experience has changed. (relation between the experiences gathered by a person over his life and dreams)</a:t>
            </a:r>
          </a:p>
          <a:p>
            <a:r>
              <a:rPr lang="en-US" dirty="0" smtClean="0"/>
              <a:t>Do dreams tell anything about a person?</a:t>
            </a:r>
          </a:p>
          <a:p>
            <a:r>
              <a:rPr lang="en-US" dirty="0" smtClean="0"/>
              <a:t>Subjective-objective contrast: To develop a formal theory about dreams, it is necessary to combine all sciences dealing with study of dreams and not just subjective experience. (ex. lower back pain)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1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7890"/>
          </a:xfrm>
        </p:spPr>
        <p:txBody>
          <a:bodyPr/>
          <a:lstStyle/>
          <a:p>
            <a:r>
              <a:rPr lang="en-US" dirty="0" smtClean="0"/>
              <a:t>Neuroscience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016"/>
            <a:ext cx="10515600" cy="474394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Sleeping comes in two forms:</a:t>
            </a:r>
          </a:p>
          <a:p>
            <a:r>
              <a:rPr lang="en-US" dirty="0" smtClean="0"/>
              <a:t>Non-rapid eye movement (NREM): Your eyes are relatively stationary beneath your lids. </a:t>
            </a:r>
          </a:p>
          <a:p>
            <a:r>
              <a:rPr lang="en-US" dirty="0" smtClean="0"/>
              <a:t>Rapid eye movement (REM): Eyes are darting around beneath the lids.</a:t>
            </a:r>
          </a:p>
          <a:p>
            <a:pPr marL="0" indent="0">
              <a:buNone/>
            </a:pPr>
            <a:r>
              <a:rPr lang="en-US" dirty="0" smtClean="0"/>
              <a:t>Dreams occur in both types of sleep. However, NREM dreams are more thought like and less imagistic than REM dreams. REM dreams are more bizarre and vivid. (ex. planting a tomato plant vs watching a Tarantino movie while high on marijuana.)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5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63" y="255943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Natural Method</a:t>
            </a:r>
            <a:endParaRPr lang="en-US" dirty="0"/>
          </a:p>
        </p:txBody>
      </p:sp>
      <p:pic>
        <p:nvPicPr>
          <p:cNvPr id="1026" name="Picture 2" descr="Image result for The natural method, expanded. Adapted from Flanagan, ''Deconstructing Dream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134" y="955343"/>
            <a:ext cx="7233241" cy="522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22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Philosophical Problems about Dreaming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How can I be sure I am not always dreaming? </a:t>
            </a:r>
            <a:r>
              <a:rPr lang="en-US" dirty="0" smtClean="0"/>
              <a:t>(Descartes problem)</a:t>
            </a:r>
          </a:p>
          <a:p>
            <a:pPr marL="0" indent="0">
              <a:buNone/>
            </a:pPr>
            <a:r>
              <a:rPr lang="en-US" dirty="0" smtClean="0"/>
              <a:t>No, we are not. Movies like The Matrix and Inception have also dealt with a similar question. There are telling neurobiological and phenomenological differences between being awake and asleep.</a:t>
            </a:r>
          </a:p>
          <a:p>
            <a:pPr marL="0" indent="0">
              <a:buNone/>
            </a:pPr>
            <a:r>
              <a:rPr lang="en-US" dirty="0" smtClean="0"/>
              <a:t>(ex. In a dream you cannot pinpoint the exact way how you reached the particular location where the dream happening take place.)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644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048"/>
            <a:ext cx="10515600" cy="5248915"/>
          </a:xfrm>
        </p:spPr>
        <p:txBody>
          <a:bodyPr/>
          <a:lstStyle/>
          <a:p>
            <a:r>
              <a:rPr lang="en-US" i="1" dirty="0" smtClean="0"/>
              <a:t>Can I be immoral in my dreams? </a:t>
            </a:r>
            <a:r>
              <a:rPr lang="en-US" dirty="0" smtClean="0"/>
              <a:t>(St Augustine’s problem)</a:t>
            </a:r>
          </a:p>
          <a:p>
            <a:pPr marL="0" indent="0">
              <a:buNone/>
            </a:pPr>
            <a:r>
              <a:rPr lang="en-US" dirty="0" smtClean="0"/>
              <a:t>Dreams are happening and not actions, whereas what one does or chooses to think about is voluntary. Hence dreams can contain sinful action without the person committing a sin. </a:t>
            </a:r>
          </a:p>
          <a:p>
            <a:pPr marL="0" indent="0">
              <a:buNone/>
            </a:pPr>
            <a:r>
              <a:rPr lang="en-US" dirty="0" smtClean="0"/>
              <a:t>However dreams are sometimes identity expressive and repeated sinful dreams might indicate something about the person’s personality.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7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103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5469"/>
            <a:ext cx="10515600" cy="5071494"/>
          </a:xfrm>
        </p:spPr>
        <p:txBody>
          <a:bodyPr/>
          <a:lstStyle/>
          <a:p>
            <a:r>
              <a:rPr lang="en-US" i="1" dirty="0" smtClean="0"/>
              <a:t>Are dreams experiences that occur during sleep? </a:t>
            </a:r>
          </a:p>
          <a:p>
            <a:pPr marL="0" indent="0">
              <a:buNone/>
            </a:pPr>
            <a:r>
              <a:rPr lang="en-US" dirty="0" smtClean="0"/>
              <a:t>Or dreams are just reports of experience we think we had while sleeping but which in fact are composed of thoughts we had while awake?</a:t>
            </a:r>
          </a:p>
          <a:p>
            <a:pPr marL="0" indent="0">
              <a:buNone/>
            </a:pPr>
            <a:r>
              <a:rPr lang="en-US" dirty="0" smtClean="0"/>
              <a:t>Dreams are experiences that take place during sleep and are perfectly natural phenomena. However dreams don’t respond to a set of natural laws in the sense </a:t>
            </a:r>
            <a:r>
              <a:rPr lang="en-US" dirty="0" smtClean="0"/>
              <a:t>that govern </a:t>
            </a:r>
            <a:r>
              <a:rPr lang="en-US" dirty="0" smtClean="0"/>
              <a:t>water or </a:t>
            </a:r>
            <a:r>
              <a:rPr lang="en-US" dirty="0" smtClean="0"/>
              <a:t>protons or any matter.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NREM and REM mentation differ neurobiologically and phenomenologically from one another and from awake experiences.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9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660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Dreaming Souls</vt:lpstr>
      <vt:lpstr>Hamlet’s dilemma:</vt:lpstr>
      <vt:lpstr>Author’s dreams:</vt:lpstr>
      <vt:lpstr>Phenomenology of dreams</vt:lpstr>
      <vt:lpstr>Neuroscience perspective</vt:lpstr>
      <vt:lpstr>The Natural Method</vt:lpstr>
      <vt:lpstr>Classical Philosophical Problems about Dreaming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Dreaming Souls</dc:title>
  <dc:creator>Harshank Shrotriya</dc:creator>
  <cp:lastModifiedBy>Harshank Shrotriya</cp:lastModifiedBy>
  <cp:revision>33</cp:revision>
  <dcterms:created xsi:type="dcterms:W3CDTF">2017-10-17T02:49:01Z</dcterms:created>
  <dcterms:modified xsi:type="dcterms:W3CDTF">2017-10-23T17:01:16Z</dcterms:modified>
</cp:coreProperties>
</file>