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Helvetica Neue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HelveticaNeue-regular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171625" y="1578400"/>
            <a:ext cx="57018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 the Consciousness and Language of Art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6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rPr lang="en" sz="1800"/>
              <a:t>Albert Hofstadter</a:t>
            </a:r>
          </a:p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rPr lang="en" sz="1800"/>
              <a:t>1969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into Art !!!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The language of art is the language of this mutual ownness, its negation, and its modifications.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art man's spirit utters its meanings as unities of the subjective and objective revealing the essential bond between the two.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two sides in art would form with </a:t>
            </a:r>
            <a:r>
              <a:rPr b="1" i="1" lang="en" sz="1800" u="sng"/>
              <a:t>realism and naturalism</a:t>
            </a:r>
            <a:r>
              <a:rPr lang="en" sz="1800"/>
              <a:t> on one hand and </a:t>
            </a:r>
            <a:r>
              <a:rPr b="1" i="1" lang="en" sz="1800" u="sng"/>
              <a:t>abstract freedom</a:t>
            </a:r>
            <a:r>
              <a:rPr lang="en" sz="1800"/>
              <a:t> on the other.</a:t>
            </a:r>
          </a:p>
        </p:txBody>
      </p:sp>
      <p:pic>
        <p:nvPicPr>
          <p:cNvPr descr="Image result for language of art"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600" y="288675"/>
            <a:ext cx="401240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two sides/dimensions of Art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297475" y="1022500"/>
            <a:ext cx="3403200" cy="43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Realism (</a:t>
            </a:r>
            <a:r>
              <a:rPr lang="en" sz="1800"/>
              <a:t>Objective presentation)</a:t>
            </a:r>
          </a:p>
        </p:txBody>
      </p:sp>
      <p:sp>
        <p:nvSpPr>
          <p:cNvPr id="202" name="Shape 202"/>
          <p:cNvSpPr txBox="1"/>
          <p:nvPr>
            <p:ph idx="2" type="body"/>
          </p:nvPr>
        </p:nvSpPr>
        <p:spPr>
          <a:xfrm>
            <a:off x="4933200" y="1022500"/>
            <a:ext cx="3403200" cy="43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Abstract (</a:t>
            </a:r>
            <a:r>
              <a:rPr lang="en" sz="1800"/>
              <a:t>Subjective expression</a:t>
            </a:r>
            <a:r>
              <a:rPr lang="en"/>
              <a:t>)</a:t>
            </a:r>
          </a:p>
        </p:txBody>
      </p:sp>
      <p:pic>
        <p:nvPicPr>
          <p:cNvPr descr="Image result for realism art" id="203" name="Shape 203"/>
          <p:cNvPicPr preferRelativeResize="0"/>
          <p:nvPr/>
        </p:nvPicPr>
        <p:blipFill rotWithShape="1">
          <a:blip r:embed="rId3">
            <a:alphaModFix/>
          </a:blip>
          <a:srcRect b="9934" l="0" r="0" t="0"/>
          <a:stretch/>
        </p:blipFill>
        <p:spPr>
          <a:xfrm>
            <a:off x="0" y="1455101"/>
            <a:ext cx="4933226" cy="332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204" name="Shape 204"/>
          <p:cNvPicPr preferRelativeResize="0"/>
          <p:nvPr/>
        </p:nvPicPr>
        <p:blipFill rotWithShape="1">
          <a:blip r:embed="rId4">
            <a:alphaModFix/>
          </a:blip>
          <a:srcRect b="0" l="5231" r="0" t="0"/>
          <a:stretch/>
        </p:blipFill>
        <p:spPr>
          <a:xfrm>
            <a:off x="4933200" y="1455100"/>
            <a:ext cx="4210800" cy="33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ill</a:t>
            </a:r>
            <a:r>
              <a:rPr lang="en"/>
              <a:t>ustration of the language of art as a unity of mutual belonging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Red</a:t>
            </a:r>
            <a:r>
              <a:rPr lang="en" sz="1800"/>
              <a:t> lips are not so red 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 the stained stones kissed by the English dead.</a:t>
            </a:r>
          </a:p>
          <a:p>
            <a:pPr lv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-Wilfred Owen (in "Greater Love")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regards to the soldier’s sacrifice, the speaker expresses the irony by a really objective image: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contrasting vision of the living, pulsating, warm red lips of the beloved and the stone stained with the blood of the slain lover.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actual kiss of death itself.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957775" y="336725"/>
            <a:ext cx="3036300" cy="68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Language of Art</a:t>
            </a:r>
          </a:p>
        </p:txBody>
      </p:sp>
      <p:sp>
        <p:nvSpPr>
          <p:cNvPr id="216" name="Shape 216"/>
          <p:cNvSpPr txBox="1"/>
          <p:nvPr>
            <p:ph idx="2" type="body"/>
          </p:nvPr>
        </p:nvSpPr>
        <p:spPr>
          <a:xfrm>
            <a:off x="4957775" y="175355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El Greco's "View of Toledo" (Metropolitan Museum of Art, New York City)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This art transforms hills, buildings, river, clouds, and sky into an image full of mystery and foreboding, as though some awful miracle is about to happen;</a:t>
            </a:r>
          </a:p>
        </p:txBody>
      </p:sp>
      <p:pic>
        <p:nvPicPr>
          <p:cNvPr descr="Related image"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60141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571225" y="2135875"/>
            <a:ext cx="3036300" cy="66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Finally</a:t>
            </a:r>
          </a:p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x="4636300" y="410725"/>
            <a:ext cx="3676800" cy="31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Art is a way of being possessed by ownness itself, or, as we may say, by love itself. 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The artist is the creature of love and art is love's way of uttering itself, by finding the language that belongs to it.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It is this ultimate unity of </a:t>
            </a:r>
            <a:r>
              <a:rPr b="1" lang="en" sz="1600" u="sng"/>
              <a:t>inner content</a:t>
            </a:r>
            <a:r>
              <a:rPr lang="en" sz="1600"/>
              <a:t> and </a:t>
            </a:r>
            <a:r>
              <a:rPr b="1" lang="en" sz="1600" u="sng"/>
              <a:t>outer shape</a:t>
            </a:r>
            <a:r>
              <a:rPr lang="en" sz="1600"/>
              <a:t>, of total meaning and external vehicle, that makes an artist.</a:t>
            </a:r>
          </a:p>
        </p:txBody>
      </p:sp>
      <p:sp>
        <p:nvSpPr>
          <p:cNvPr id="224" name="Shape 224"/>
          <p:cNvSpPr txBox="1"/>
          <p:nvPr>
            <p:ph idx="2" type="body"/>
          </p:nvPr>
        </p:nvSpPr>
        <p:spPr>
          <a:xfrm>
            <a:off x="571225" y="3452700"/>
            <a:ext cx="3676800" cy="15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The meaningful totality that consists in the unity of the </a:t>
            </a:r>
            <a:r>
              <a:rPr b="1" i="1" lang="en" sz="1600" u="sng"/>
              <a:t>subjective and objective</a:t>
            </a:r>
            <a:r>
              <a:rPr lang="en" sz="1600"/>
              <a:t> needs to be given utterance in order to articulate itself.</a:t>
            </a:r>
          </a:p>
        </p:txBody>
      </p:sp>
      <p:pic>
        <p:nvPicPr>
          <p:cNvPr descr="Image result for unity"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030" y="224922"/>
            <a:ext cx="2415749" cy="2299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rPr lang="en" sz="1800"/>
              <a:t>By Neeladrishekhar Kanjilal (140050007)</a:t>
            </a:r>
          </a:p>
        </p:txBody>
      </p:sp>
      <p:grpSp>
        <p:nvGrpSpPr>
          <p:cNvPr id="231" name="Shape 231"/>
          <p:cNvGrpSpPr/>
          <p:nvPr/>
        </p:nvGrpSpPr>
        <p:grpSpPr>
          <a:xfrm>
            <a:off x="2583323" y="812055"/>
            <a:ext cx="1233485" cy="1233485"/>
            <a:chOff x="2872812" y="1498619"/>
            <a:chExt cx="1053900" cy="1053900"/>
          </a:xfrm>
        </p:grpSpPr>
        <p:sp>
          <p:nvSpPr>
            <p:cNvPr id="232" name="Shape 232"/>
            <p:cNvSpPr/>
            <p:nvPr/>
          </p:nvSpPr>
          <p:spPr>
            <a:xfrm>
              <a:off x="2872812" y="1498619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128712" y="1729418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Shape 234"/>
          <p:cNvGrpSpPr/>
          <p:nvPr/>
        </p:nvGrpSpPr>
        <p:grpSpPr>
          <a:xfrm>
            <a:off x="3955309" y="812055"/>
            <a:ext cx="1233485" cy="1233485"/>
            <a:chOff x="4045050" y="1484544"/>
            <a:chExt cx="1053900" cy="1053900"/>
          </a:xfrm>
        </p:grpSpPr>
        <p:sp>
          <p:nvSpPr>
            <p:cNvPr id="235" name="Shape 235"/>
            <p:cNvSpPr/>
            <p:nvPr/>
          </p:nvSpPr>
          <p:spPr>
            <a:xfrm>
              <a:off x="4045050" y="1484544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4300950" y="1715343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Shape 237"/>
          <p:cNvGrpSpPr/>
          <p:nvPr/>
        </p:nvGrpSpPr>
        <p:grpSpPr>
          <a:xfrm>
            <a:off x="5327311" y="812055"/>
            <a:ext cx="1233485" cy="1233485"/>
            <a:chOff x="5217300" y="1498632"/>
            <a:chExt cx="1053900" cy="1053900"/>
          </a:xfrm>
        </p:grpSpPr>
        <p:sp>
          <p:nvSpPr>
            <p:cNvPr id="238" name="Shape 238"/>
            <p:cNvSpPr/>
            <p:nvPr/>
          </p:nvSpPr>
          <p:spPr>
            <a:xfrm>
              <a:off x="521730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473200" y="1729430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2305850"/>
            <a:ext cx="8520600" cy="160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49825" y="1706600"/>
            <a:ext cx="6227700" cy="2937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buChar char="-"/>
            </a:pPr>
            <a:r>
              <a:rPr lang="en"/>
              <a:t>Language is the house of Being, i.e., where humans dwell.</a:t>
            </a:r>
          </a:p>
          <a:p>
            <a:pPr indent="-406400" lvl="0" marL="457200" rtl="0">
              <a:spcBef>
                <a:spcPts val="0"/>
              </a:spcBef>
              <a:buChar char="-"/>
            </a:pPr>
            <a:r>
              <a:rPr lang="en"/>
              <a:t>"letting us find in it a real dwelling place instead of the cold, sterile hostelry in which we presently find ourselves."</a:t>
            </a:r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865500" y="214950"/>
            <a:ext cx="7413000" cy="106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u="sng"/>
              <a:t>Some sayings …</a:t>
            </a:r>
          </a:p>
          <a:p>
            <a:pPr indent="-342900" lvl="0" marL="457200" rtl="0" algn="r">
              <a:spcBef>
                <a:spcPts val="0"/>
              </a:spcBef>
              <a:buSzPct val="100000"/>
              <a:buFont typeface="Lato"/>
              <a:buChar char="-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Albert Hofstadter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486175" y="571500"/>
            <a:ext cx="2021700" cy="8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About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00" y="2238363"/>
            <a:ext cx="634365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1.png"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3875" y="571500"/>
            <a:ext cx="45053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265475" y="2165100"/>
            <a:ext cx="2021700" cy="8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Duration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00" y="552450"/>
            <a:ext cx="3228975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9875" y="1190625"/>
            <a:ext cx="320992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393750"/>
            <a:ext cx="7038900" cy="61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 the Consciousness and Language of Art</a:t>
            </a:r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344100" y="1256250"/>
            <a:ext cx="8455800" cy="352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Consciousness: </a:t>
            </a:r>
            <a:r>
              <a:rPr lang="en" sz="1400"/>
              <a:t>(</a:t>
            </a:r>
            <a:r>
              <a:rPr i="1" lang="en" sz="1400"/>
              <a:t>noun</a:t>
            </a:r>
            <a:r>
              <a:rPr lang="en" sz="1400"/>
              <a:t>)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the state of being aware of and responsive to one's surroundings.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800"/>
              <a:t>eg.// "she failed to regain consciousness and died two days later"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Language: </a:t>
            </a:r>
            <a:r>
              <a:rPr lang="en" sz="1400"/>
              <a:t>(</a:t>
            </a:r>
            <a:r>
              <a:rPr i="1" lang="en" sz="1400"/>
              <a:t>noun</a:t>
            </a:r>
            <a:r>
              <a:rPr lang="en" sz="1400"/>
              <a:t>)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the method of human communication, either spoken or written, consisting of the use of words in a structured and conventional way.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Art: </a:t>
            </a:r>
            <a:r>
              <a:rPr lang="en" sz="1400"/>
              <a:t>(</a:t>
            </a:r>
            <a:r>
              <a:rPr i="1" lang="en" sz="1400"/>
              <a:t>noun</a:t>
            </a:r>
            <a:r>
              <a:rPr lang="en" sz="1400"/>
              <a:t>)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the expression or application of human creative skill and imagination, typically in a visual form such as painting or sculpture, producing works to be appreciated primarily for their beauty or emotional power.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first paragraph </a:t>
            </a:r>
            <a:r>
              <a:rPr lang="en"/>
              <a:t>...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77400" y="2020000"/>
            <a:ext cx="8989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Art is a language by which the human mind gives utterance to its own integrity.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It holds the two main sides of mind, </a:t>
            </a:r>
            <a:r>
              <a:rPr lang="en" sz="1800" u="sng"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en" sz="1800" u="sng">
                <a:latin typeface="Helvetica Neue"/>
                <a:ea typeface="Helvetica Neue"/>
                <a:cs typeface="Helvetica Neue"/>
                <a:sym typeface="Helvetica Neue"/>
              </a:rPr>
              <a:t>subjective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, in their appropriate unity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And it articulates that unity in an image for intuition.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Two sides of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mind</a:t>
            </a: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21072" r="21741" t="0"/>
          <a:stretch/>
        </p:blipFill>
        <p:spPr>
          <a:xfrm>
            <a:off x="3714750" y="393750"/>
            <a:ext cx="21788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idx="1" type="body"/>
          </p:nvPr>
        </p:nvSpPr>
        <p:spPr>
          <a:xfrm>
            <a:off x="178325" y="2151050"/>
            <a:ext cx="4560300" cy="280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Therotical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Devoted to form  </a:t>
            </a:r>
            <a:r>
              <a:rPr b="1" i="1" lang="en" sz="1800" u="sng"/>
              <a:t>knowledge of reality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Its aim is </a:t>
            </a:r>
            <a:r>
              <a:rPr b="1" i="1" lang="en" sz="1800" u="sng"/>
              <a:t>truth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Agreement of the subject’s intention with the reality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Its function is 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The development of science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The illumination of reality</a:t>
            </a:r>
          </a:p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4536275" y="2151050"/>
            <a:ext cx="4500300" cy="338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r">
              <a:spcBef>
                <a:spcPts val="0"/>
              </a:spcBef>
              <a:buSzPct val="100000"/>
              <a:buChar char="-"/>
            </a:pPr>
            <a:r>
              <a:rPr lang="en" sz="1800"/>
              <a:t>Practical</a:t>
            </a:r>
          </a:p>
          <a:p>
            <a:pPr indent="-342900" lvl="0" marL="457200" rtl="0" algn="r">
              <a:spcBef>
                <a:spcPts val="0"/>
              </a:spcBef>
              <a:buSzPct val="100000"/>
              <a:buChar char="-"/>
            </a:pPr>
            <a:r>
              <a:rPr lang="en" sz="1800"/>
              <a:t>Devoted to the </a:t>
            </a:r>
            <a:r>
              <a:rPr b="1" i="1" lang="en" sz="1800" u="sng"/>
              <a:t>exercise of freedom</a:t>
            </a:r>
          </a:p>
          <a:p>
            <a:pPr indent="-342900" lvl="0" marL="457200" rtl="0" algn="r">
              <a:spcBef>
                <a:spcPts val="0"/>
              </a:spcBef>
              <a:buSzPct val="100000"/>
              <a:buChar char="-"/>
            </a:pPr>
            <a:r>
              <a:rPr lang="en" sz="1800"/>
              <a:t>Its aim is the </a:t>
            </a:r>
            <a:r>
              <a:rPr b="1" i="1" lang="en" sz="1800" u="sng"/>
              <a:t>good</a:t>
            </a:r>
            <a:r>
              <a:rPr lang="en" sz="1800"/>
              <a:t>/</a:t>
            </a:r>
            <a:r>
              <a:rPr b="1" i="1" lang="en" sz="1800" u="sng"/>
              <a:t>rightness</a:t>
            </a:r>
            <a:r>
              <a:rPr lang="en" sz="1800"/>
              <a:t> of things</a:t>
            </a:r>
          </a:p>
          <a:p>
            <a:pPr indent="-342900" lvl="0" marL="457200" rtl="0" algn="r">
              <a:spcBef>
                <a:spcPts val="0"/>
              </a:spcBef>
              <a:buSzPct val="100000"/>
              <a:buChar char="-"/>
            </a:pPr>
            <a:r>
              <a:rPr lang="en" sz="1800"/>
              <a:t>Agreement of the reality with the subject’s intention</a:t>
            </a:r>
          </a:p>
          <a:p>
            <a:pPr indent="-342900" lvl="0" marL="457200" rtl="0" algn="r">
              <a:spcBef>
                <a:spcPts val="0"/>
              </a:spcBef>
              <a:buSzPct val="100000"/>
              <a:buChar char="-"/>
            </a:pPr>
            <a:r>
              <a:rPr lang="en" sz="1800"/>
              <a:t>Its function is</a:t>
            </a:r>
          </a:p>
          <a:p>
            <a:pPr indent="-342900" lvl="1" marL="914400" rtl="0" algn="r">
              <a:spcBef>
                <a:spcPts val="0"/>
              </a:spcBef>
              <a:buSzPct val="100000"/>
              <a:buChar char="-"/>
            </a:pPr>
            <a:r>
              <a:rPr lang="en" sz="1800"/>
              <a:t>The development of man’s governance over things, including himself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297500" y="393750"/>
            <a:ext cx="7038900" cy="5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Factors </a:t>
            </a:r>
            <a:r>
              <a:rPr lang="en"/>
              <a:t>...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119200" y="1047750"/>
            <a:ext cx="7798500" cy="384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Theoretical and practical mind are necessary factors in the integral unity of the </a:t>
            </a:r>
            <a:r>
              <a:rPr b="1" i="1" lang="en" sz="1600" u="sng"/>
              <a:t>psyche</a:t>
            </a:r>
            <a:r>
              <a:rPr lang="en" sz="1600"/>
              <a:t>(the human soul, mind, or spirit),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just as the objective and the subjective are necessary factors in the unity of </a:t>
            </a:r>
            <a:r>
              <a:rPr b="1" i="1" lang="en" sz="1600" u="sng"/>
              <a:t>consciousness</a:t>
            </a:r>
            <a:r>
              <a:rPr lang="en" sz="1600"/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one(the theoretical side), intention agrees with reality;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the other(the practical side), reality agrees with intention.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both, the union is one of </a:t>
            </a:r>
            <a:r>
              <a:rPr b="1" i="1" lang="en" sz="1600" u="sng"/>
              <a:t>agreement</a:t>
            </a:r>
            <a:r>
              <a:rPr lang="en" sz="1600"/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ideal of mind in its integrity is the mutual agreement of intention and reality.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Neither the </a:t>
            </a:r>
            <a:r>
              <a:rPr b="1" lang="en" sz="1600" u="sng"/>
              <a:t>cognitive intention</a:t>
            </a:r>
            <a:r>
              <a:rPr lang="en" sz="1600"/>
              <a:t> of theoretical mind and not merely the </a:t>
            </a:r>
            <a:r>
              <a:rPr b="1" lang="en" sz="1600" u="sng"/>
              <a:t>elective intention</a:t>
            </a:r>
            <a:r>
              <a:rPr lang="en" sz="1600"/>
              <a:t> of practical mind, but the </a:t>
            </a:r>
            <a:r>
              <a:rPr b="1" lang="en" sz="1600" u="sng"/>
              <a:t>full intention</a:t>
            </a:r>
            <a:r>
              <a:rPr lang="en" sz="1600"/>
              <a:t> of mind in its integrity, namely, the affective intention of the love that binds spirit to its affinity.</a:t>
            </a:r>
          </a:p>
        </p:txBody>
      </p:sp>
      <p:pic>
        <p:nvPicPr>
          <p:cNvPr descr="Image result for agreement" id="182" name="Shape 182"/>
          <p:cNvPicPr preferRelativeResize="0"/>
          <p:nvPr/>
        </p:nvPicPr>
        <p:blipFill rotWithShape="1">
          <a:blip r:embed="rId3">
            <a:alphaModFix/>
          </a:blip>
          <a:srcRect b="15588" l="12221" r="13345" t="15588"/>
          <a:stretch/>
        </p:blipFill>
        <p:spPr>
          <a:xfrm>
            <a:off x="7193475" y="2190750"/>
            <a:ext cx="1261975" cy="11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04525" y="321900"/>
            <a:ext cx="7038900" cy="511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third f</a:t>
            </a:r>
            <a:r>
              <a:rPr lang="en"/>
              <a:t>actor</a:t>
            </a:r>
          </a:p>
        </p:txBody>
      </p:sp>
      <p:sp>
        <p:nvSpPr>
          <p:cNvPr id="188" name="Shape 188"/>
          <p:cNvSpPr txBox="1"/>
          <p:nvPr>
            <p:ph idx="4294967295" type="body"/>
          </p:nvPr>
        </p:nvSpPr>
        <p:spPr>
          <a:xfrm>
            <a:off x="226225" y="940175"/>
            <a:ext cx="7798500" cy="384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third and unifying principle of mind is the </a:t>
            </a:r>
            <a:r>
              <a:rPr b="1" lang="en" sz="1600" u="sng"/>
              <a:t>spiritual</a:t>
            </a:r>
            <a:r>
              <a:rPr lang="en" sz="1600"/>
              <a:t> one, whose aim is to reach the mutual agreement of intention and reality.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It includes </a:t>
            </a:r>
            <a:r>
              <a:rPr b="1" lang="en" sz="1600"/>
              <a:t>knowing</a:t>
            </a:r>
            <a:r>
              <a:rPr lang="en" sz="1600"/>
              <a:t>, on the one hand and </a:t>
            </a:r>
            <a:r>
              <a:rPr b="1" lang="en" sz="1600"/>
              <a:t>freedom</a:t>
            </a:r>
            <a:r>
              <a:rPr lang="en" sz="1600"/>
              <a:t>, on the other hand with its essential aim being, to exist in the </a:t>
            </a:r>
            <a:r>
              <a:rPr b="1" lang="en" sz="1600" u="sng"/>
              <a:t>mutual ownness of love</a:t>
            </a:r>
            <a:r>
              <a:rPr lang="en" sz="1600"/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Ownness</a:t>
            </a:r>
            <a:r>
              <a:rPr lang="en" sz="1600"/>
              <a:t> for which the classic formula is found in the words of the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Song of Songs</a:t>
            </a:r>
            <a:r>
              <a:rPr lang="en" sz="1600"/>
              <a:t>: "</a:t>
            </a:r>
            <a:r>
              <a:rPr b="1" lang="en" sz="1600"/>
              <a:t>My beloved is mine, and I am his</a:t>
            </a:r>
            <a:r>
              <a:rPr lang="en" sz="1600"/>
              <a:t>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This mutual ownness of love is the ultimate and true form of ownness. It transcends and includes the cognitive as well as the  practical appropriation of reality.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consciousness that belongs to this mutual ownness Albert calls </a:t>
            </a:r>
            <a:r>
              <a:rPr b="1" lang="en" sz="1600" u="sng"/>
              <a:t>kin-consciousness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