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626E-EF61-4EF0-A663-9D9BAAFA2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F0D0EE-6FC5-470A-92D8-7E5100F62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F642D8-488E-4504-9751-3991FCF1AAC1}"/>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C6B07659-07F9-4D19-BDDD-BFD106BB0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59A96-B9B9-4EA2-816A-46C66DDC04F6}"/>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104683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159E-D52F-4F37-8110-C88B5ED49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988E9-6A07-47E3-854C-6E32EF6DD1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CF6AD-979C-4B4F-94A8-17E8321DEFCF}"/>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C8544445-EBAC-4D13-9B27-57E2E2B80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976094-CCAE-4AEA-849D-A8C12C6029FA}"/>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7885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FF1BE-4055-4F4F-8171-A320581666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EDAF50-48FA-4283-99BA-7813279FD4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102A2-55B1-47BB-9176-7EA0D1960729}"/>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787563B3-C371-47D5-955F-22968DE98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EF9FF-86EE-448A-BC74-8FCDA649386A}"/>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214055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7D6D-80A5-4528-A430-D10F5FD21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D97BBC-A5AE-4CD1-AC02-E64015BDE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7B64F-079D-4150-B814-592668380036}"/>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AB6A7AC5-6313-4A84-A344-74FA41C05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9E33B-C6B2-4ACB-A02F-AE05D33FD33C}"/>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63952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5793-2A3E-4E63-8B8C-98765B6DE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20802F-385B-4506-97C7-F34DC6F28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FE2390-EFB5-4590-9A7F-44B879E7B04E}"/>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C763F4AB-82B8-48CD-9399-4721EC104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A575F-B79B-4362-96DF-D94C4DC92831}"/>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42037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B25F-B01B-4BFF-9840-0DD5C88317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B05BDF-56EE-4716-9F91-4010019992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E78EC8-7938-42C9-9B65-6F7C508165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E44E5-8F4D-4491-9579-F8E19C1DB093}"/>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6" name="Footer Placeholder 5">
            <a:extLst>
              <a:ext uri="{FF2B5EF4-FFF2-40B4-BE49-F238E27FC236}">
                <a16:creationId xmlns:a16="http://schemas.microsoft.com/office/drawing/2014/main" id="{43FC6CFD-07BE-4D9B-88B3-012C68655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C1153-A90E-4DCA-A4D8-B3B7B80E7640}"/>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291217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6AEE-6589-41A0-8598-95C42B7961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5A5D4-19EA-4EF3-9031-CB3212300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87E15D-1325-4E11-8902-67F054387A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32917F-702C-4147-A0A6-56A1111D0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2B53FF-9BD3-4D56-BC41-6C4B02CEAC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945796-589A-4B6F-A4DB-ECB7E8B3E718}"/>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8" name="Footer Placeholder 7">
            <a:extLst>
              <a:ext uri="{FF2B5EF4-FFF2-40B4-BE49-F238E27FC236}">
                <a16:creationId xmlns:a16="http://schemas.microsoft.com/office/drawing/2014/main" id="{EA4BDE71-67F0-4834-879F-DF0A9AC91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036D01-CC95-41C2-841A-E2AFAC721CF0}"/>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334392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43F-EECC-4C88-B38B-7EED1CB824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8B081-8D23-4927-9328-CF58AEDC3C34}"/>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4" name="Footer Placeholder 3">
            <a:extLst>
              <a:ext uri="{FF2B5EF4-FFF2-40B4-BE49-F238E27FC236}">
                <a16:creationId xmlns:a16="http://schemas.microsoft.com/office/drawing/2014/main" id="{E4805EA5-3257-4C6C-8B51-72D20E83EF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CFAA9C-3BAD-463F-BDC4-9D4CBDC53ED2}"/>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210529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FED41-0DAF-4BB5-B9E6-D8843DCE5CA8}"/>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3" name="Footer Placeholder 2">
            <a:extLst>
              <a:ext uri="{FF2B5EF4-FFF2-40B4-BE49-F238E27FC236}">
                <a16:creationId xmlns:a16="http://schemas.microsoft.com/office/drawing/2014/main" id="{E1F8360E-882A-4A9B-ABA9-AE7F067BD7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C4F6DD-9FBB-4DCF-AA64-7AB1AD03F922}"/>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39011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DD83-86B1-4D43-8D37-7E9607905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DDA653-6874-4302-8696-8F16805AA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E97863-7B71-4764-965C-A392CEE11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B4E9F3-F742-410D-B534-5E7DE6B6A933}"/>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6" name="Footer Placeholder 5">
            <a:extLst>
              <a:ext uri="{FF2B5EF4-FFF2-40B4-BE49-F238E27FC236}">
                <a16:creationId xmlns:a16="http://schemas.microsoft.com/office/drawing/2014/main" id="{7A028273-1600-47E7-8656-1B7178A08E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D031C-A4A9-493A-879B-743414EDC844}"/>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62976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9517-3733-43FA-83F4-812573F7C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8F8E1-7D79-4421-86C2-143A57FB3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CBAA9C-F9C7-447E-A3F1-C9D08F81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13E56-3575-408E-95C0-2DF68A5E8AF4}"/>
              </a:ext>
            </a:extLst>
          </p:cNvPr>
          <p:cNvSpPr>
            <a:spLocks noGrp="1"/>
          </p:cNvSpPr>
          <p:nvPr>
            <p:ph type="dt" sz="half" idx="10"/>
          </p:nvPr>
        </p:nvSpPr>
        <p:spPr/>
        <p:txBody>
          <a:bodyPr/>
          <a:lstStyle/>
          <a:p>
            <a:fld id="{C09FCC81-575B-4625-8A5A-95676835E99D}" type="datetimeFigureOut">
              <a:rPr lang="en-IN" smtClean="0"/>
              <a:t>30-10-2017</a:t>
            </a:fld>
            <a:endParaRPr lang="en-IN"/>
          </a:p>
        </p:txBody>
      </p:sp>
      <p:sp>
        <p:nvSpPr>
          <p:cNvPr id="6" name="Footer Placeholder 5">
            <a:extLst>
              <a:ext uri="{FF2B5EF4-FFF2-40B4-BE49-F238E27FC236}">
                <a16:creationId xmlns:a16="http://schemas.microsoft.com/office/drawing/2014/main" id="{340FE414-3CD7-4FB4-BE00-B55E1ADBC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CA5BC-0C81-4A11-97BA-F16C58F5D3CB}"/>
              </a:ext>
            </a:extLst>
          </p:cNvPr>
          <p:cNvSpPr>
            <a:spLocks noGrp="1"/>
          </p:cNvSpPr>
          <p:nvPr>
            <p:ph type="sldNum" sz="quarter" idx="12"/>
          </p:nvPr>
        </p:nvSpPr>
        <p:spPr/>
        <p:txBody>
          <a:bodyPr/>
          <a:lstStyle/>
          <a:p>
            <a:fld id="{16873AD3-7AB5-45F8-91F6-55616CA5BED7}" type="slidenum">
              <a:rPr lang="en-IN" smtClean="0"/>
              <a:t>‹#›</a:t>
            </a:fld>
            <a:endParaRPr lang="en-IN"/>
          </a:p>
        </p:txBody>
      </p:sp>
    </p:spTree>
    <p:extLst>
      <p:ext uri="{BB962C8B-B14F-4D97-AF65-F5344CB8AC3E}">
        <p14:creationId xmlns:p14="http://schemas.microsoft.com/office/powerpoint/2010/main" val="301037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DB010-F17C-4569-96FA-802FD86A0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48696-51D3-4F81-A47F-EBB26D1F2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0A1E5-55CD-495D-BB44-CF17D113A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FCC81-575B-4625-8A5A-95676835E99D}" type="datetimeFigureOut">
              <a:rPr lang="en-IN" smtClean="0"/>
              <a:t>30-10-2017</a:t>
            </a:fld>
            <a:endParaRPr lang="en-IN"/>
          </a:p>
        </p:txBody>
      </p:sp>
      <p:sp>
        <p:nvSpPr>
          <p:cNvPr id="5" name="Footer Placeholder 4">
            <a:extLst>
              <a:ext uri="{FF2B5EF4-FFF2-40B4-BE49-F238E27FC236}">
                <a16:creationId xmlns:a16="http://schemas.microsoft.com/office/drawing/2014/main" id="{BF46155E-64DF-4BAB-8BD4-79AAA405B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821ECC-22DB-41A1-AF95-3C238A617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AD3-7AB5-45F8-91F6-55616CA5BED7}" type="slidenum">
              <a:rPr lang="en-IN" smtClean="0"/>
              <a:t>‹#›</a:t>
            </a:fld>
            <a:endParaRPr lang="en-IN"/>
          </a:p>
        </p:txBody>
      </p:sp>
    </p:spTree>
    <p:extLst>
      <p:ext uri="{BB962C8B-B14F-4D97-AF65-F5344CB8AC3E}">
        <p14:creationId xmlns:p14="http://schemas.microsoft.com/office/powerpoint/2010/main" val="94336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B9E8-80BB-47EA-BF31-2149A304BDD4}"/>
              </a:ext>
            </a:extLst>
          </p:cNvPr>
          <p:cNvSpPr>
            <a:spLocks noGrp="1"/>
          </p:cNvSpPr>
          <p:nvPr>
            <p:ph type="ctrTitle"/>
          </p:nvPr>
        </p:nvSpPr>
        <p:spPr>
          <a:xfrm>
            <a:off x="1524000" y="1917700"/>
            <a:ext cx="9144000" cy="952500"/>
          </a:xfrm>
        </p:spPr>
        <p:txBody>
          <a:bodyPr/>
          <a:lstStyle/>
          <a:p>
            <a:r>
              <a:rPr lang="en-IN" b="1" dirty="0">
                <a:latin typeface="Times New Roman" panose="02020603050405020304" pitchFamily="18" charset="0"/>
                <a:cs typeface="Times New Roman" panose="02020603050405020304" pitchFamily="18" charset="0"/>
              </a:rPr>
              <a:t>The Dreaming Mind</a:t>
            </a:r>
          </a:p>
        </p:txBody>
      </p:sp>
      <p:sp>
        <p:nvSpPr>
          <p:cNvPr id="3" name="Subtitle 2">
            <a:extLst>
              <a:ext uri="{FF2B5EF4-FFF2-40B4-BE49-F238E27FC236}">
                <a16:creationId xmlns:a16="http://schemas.microsoft.com/office/drawing/2014/main" id="{0DEF2CAF-F313-47FE-895D-A66A1B010DC8}"/>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Owen Flanagan</a:t>
            </a:r>
          </a:p>
        </p:txBody>
      </p:sp>
    </p:spTree>
    <p:extLst>
      <p:ext uri="{BB962C8B-B14F-4D97-AF65-F5344CB8AC3E}">
        <p14:creationId xmlns:p14="http://schemas.microsoft.com/office/powerpoint/2010/main" val="222507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C6B2-F37F-4454-A4B3-166AE0859F06}"/>
              </a:ext>
            </a:extLst>
          </p:cNvPr>
          <p:cNvSpPr>
            <a:spLocks noGrp="1"/>
          </p:cNvSpPr>
          <p:nvPr>
            <p:ph type="title"/>
          </p:nvPr>
        </p:nvSpPr>
        <p:spPr>
          <a:xfrm>
            <a:off x="838200" y="365125"/>
            <a:ext cx="10515600" cy="600075"/>
          </a:xfrm>
        </p:spPr>
        <p:txBody>
          <a:bodyPr>
            <a:normAutofit fontScale="90000"/>
          </a:bodyPr>
          <a:lstStyle/>
          <a:p>
            <a:r>
              <a:rPr lang="en-IN" b="1" dirty="0">
                <a:latin typeface="Times New Roman" panose="02020603050405020304" pitchFamily="18" charset="0"/>
                <a:cs typeface="Times New Roman" panose="02020603050405020304" pitchFamily="18" charset="0"/>
              </a:rPr>
              <a:t>The Mind’s Design</a:t>
            </a:r>
          </a:p>
        </p:txBody>
      </p:sp>
      <p:sp>
        <p:nvSpPr>
          <p:cNvPr id="3" name="Content Placeholder 2">
            <a:extLst>
              <a:ext uri="{FF2B5EF4-FFF2-40B4-BE49-F238E27FC236}">
                <a16:creationId xmlns:a16="http://schemas.microsoft.com/office/drawing/2014/main" id="{3F3DD7ED-7101-4140-A9E2-2B3C2B4C58D6}"/>
              </a:ext>
            </a:extLst>
          </p:cNvPr>
          <p:cNvSpPr>
            <a:spLocks noGrp="1"/>
          </p:cNvSpPr>
          <p:nvPr>
            <p:ph idx="1"/>
          </p:nvPr>
        </p:nvSpPr>
        <p:spPr>
          <a:xfrm>
            <a:off x="838200" y="965200"/>
            <a:ext cx="10515600" cy="5211763"/>
          </a:xfrm>
        </p:spPr>
        <p:txBody>
          <a:bodyPr/>
          <a:lstStyle/>
          <a:p>
            <a:pPr algn="just"/>
            <a:r>
              <a:rPr lang="en-IN" dirty="0">
                <a:latin typeface="Times New Roman" panose="02020603050405020304" pitchFamily="18" charset="0"/>
                <a:cs typeface="Times New Roman" panose="02020603050405020304" pitchFamily="18" charset="0"/>
              </a:rPr>
              <a:t>The writer suggests there can be two theories behind the design of mind.</a:t>
            </a:r>
          </a:p>
          <a:p>
            <a:pPr algn="just"/>
            <a:r>
              <a:rPr lang="en-IN" b="1" i="1" dirty="0">
                <a:latin typeface="Times New Roman" panose="02020603050405020304" pitchFamily="18" charset="0"/>
                <a:cs typeface="Times New Roman" panose="02020603050405020304" pitchFamily="18" charset="0"/>
              </a:rPr>
              <a:t>God’s design- </a:t>
            </a:r>
            <a:r>
              <a:rPr lang="en-IN" dirty="0">
                <a:latin typeface="Times New Roman" panose="02020603050405020304" pitchFamily="18" charset="0"/>
                <a:cs typeface="Times New Roman" panose="02020603050405020304" pitchFamily="18" charset="0"/>
              </a:rPr>
              <a:t>He must have provided a reliable knowledge-yielding design, since we are made in his image and He is omniscient.</a:t>
            </a:r>
          </a:p>
          <a:p>
            <a:pPr algn="just"/>
            <a:r>
              <a:rPr lang="en-IN" dirty="0">
                <a:latin typeface="Times New Roman" panose="02020603050405020304" pitchFamily="18" charset="0"/>
                <a:cs typeface="Times New Roman" panose="02020603050405020304" pitchFamily="18" charset="0"/>
              </a:rPr>
              <a:t>According to most traditions, we will need capacities to distinguish what is true and what is good from what is false and evil.</a:t>
            </a:r>
          </a:p>
          <a:p>
            <a:pPr algn="just"/>
            <a:r>
              <a:rPr lang="en-IN" b="1" i="1" dirty="0">
                <a:latin typeface="Times New Roman" panose="02020603050405020304" pitchFamily="18" charset="0"/>
                <a:cs typeface="Times New Roman" panose="02020603050405020304" pitchFamily="18" charset="0"/>
              </a:rPr>
              <a:t>Evolutionary Design- </a:t>
            </a:r>
            <a:r>
              <a:rPr lang="en-IN" dirty="0">
                <a:latin typeface="Times New Roman" panose="02020603050405020304" pitchFamily="18" charset="0"/>
                <a:cs typeface="Times New Roman" panose="02020603050405020304" pitchFamily="18" charset="0"/>
              </a:rPr>
              <a:t>Evolution cares about fitness, about reproductive success, which depending on the type of organism under scrutiny, requires survival of a certain duration.</a:t>
            </a:r>
          </a:p>
          <a:p>
            <a:pPr algn="just"/>
            <a:r>
              <a:rPr lang="en-IN" dirty="0">
                <a:latin typeface="Times New Roman" panose="02020603050405020304" pitchFamily="18" charset="0"/>
                <a:cs typeface="Times New Roman" panose="02020603050405020304" pitchFamily="18" charset="0"/>
              </a:rPr>
              <a:t>We need to be designed to detect the true, or at least to detect what is going on around us at a level suited to gaining enough information to get by.</a:t>
            </a:r>
            <a:endParaRPr lang="en-IN"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60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5895-0904-473F-95B5-D6886775E156}"/>
              </a:ext>
            </a:extLst>
          </p:cNvPr>
          <p:cNvSpPr>
            <a:spLocks noGrp="1"/>
          </p:cNvSpPr>
          <p:nvPr>
            <p:ph type="title"/>
          </p:nvPr>
        </p:nvSpPr>
        <p:spPr>
          <a:xfrm>
            <a:off x="838200" y="365125"/>
            <a:ext cx="10515600" cy="681797"/>
          </a:xfrm>
        </p:spPr>
        <p:txBody>
          <a:bodyPr>
            <a:normAutofit fontScale="90000"/>
          </a:bodyPr>
          <a:lstStyle/>
          <a:p>
            <a:r>
              <a:rPr lang="en-IN" b="1" dirty="0">
                <a:latin typeface="Times New Roman" panose="02020603050405020304" pitchFamily="18" charset="0"/>
                <a:cs typeface="Times New Roman" panose="02020603050405020304" pitchFamily="18" charset="0"/>
              </a:rPr>
              <a:t>Dreams and Dreaming</a:t>
            </a:r>
          </a:p>
        </p:txBody>
      </p:sp>
      <p:sp>
        <p:nvSpPr>
          <p:cNvPr id="3" name="Content Placeholder 2">
            <a:extLst>
              <a:ext uri="{FF2B5EF4-FFF2-40B4-BE49-F238E27FC236}">
                <a16:creationId xmlns:a16="http://schemas.microsoft.com/office/drawing/2014/main" id="{726E49F5-4C0A-44F7-91D1-43E90381D28D}"/>
              </a:ext>
            </a:extLst>
          </p:cNvPr>
          <p:cNvSpPr>
            <a:spLocks noGrp="1"/>
          </p:cNvSpPr>
          <p:nvPr>
            <p:ph idx="1"/>
          </p:nvPr>
        </p:nvSpPr>
        <p:spPr>
          <a:xfrm>
            <a:off x="838200" y="1046922"/>
            <a:ext cx="10515600" cy="5130041"/>
          </a:xfrm>
        </p:spPr>
        <p:txBody>
          <a:bodyPr/>
          <a:lstStyle/>
          <a:p>
            <a:pPr algn="just"/>
            <a:r>
              <a:rPr lang="en-IN" dirty="0">
                <a:latin typeface="Times New Roman" panose="02020603050405020304" pitchFamily="18" charset="0"/>
                <a:cs typeface="Times New Roman" panose="02020603050405020304" pitchFamily="18" charset="0"/>
              </a:rPr>
              <a:t>Dreams, many of them at any rate, are hallucinatory.</a:t>
            </a:r>
          </a:p>
          <a:p>
            <a:pPr algn="just"/>
            <a:r>
              <a:rPr lang="en-IN" dirty="0">
                <a:latin typeface="Times New Roman" panose="02020603050405020304" pitchFamily="18" charset="0"/>
                <a:cs typeface="Times New Roman" panose="02020603050405020304" pitchFamily="18" charset="0"/>
              </a:rPr>
              <a:t>We imagine things that are not really happening, did not ever happen, or could not conceivably happen.</a:t>
            </a:r>
          </a:p>
          <a:p>
            <a:pPr algn="just"/>
            <a:r>
              <a:rPr lang="en-IN" dirty="0">
                <a:latin typeface="Times New Roman" panose="02020603050405020304" pitchFamily="18" charset="0"/>
                <a:cs typeface="Times New Roman" panose="02020603050405020304" pitchFamily="18" charset="0"/>
              </a:rPr>
              <a:t>We spend one-third of our lives sleeping and at least a good portion of that in </a:t>
            </a:r>
            <a:r>
              <a:rPr lang="en-IN" b="1" dirty="0">
                <a:latin typeface="Times New Roman" panose="02020603050405020304" pitchFamily="18" charset="0"/>
                <a:cs typeface="Times New Roman" panose="02020603050405020304" pitchFamily="18" charset="0"/>
              </a:rPr>
              <a:t>REM</a:t>
            </a:r>
            <a:r>
              <a:rPr lang="en-IN" dirty="0">
                <a:latin typeface="Times New Roman" panose="02020603050405020304" pitchFamily="18" charset="0"/>
                <a:cs typeface="Times New Roman" panose="02020603050405020304" pitchFamily="18" charset="0"/>
              </a:rPr>
              <a:t> sleep, the kind associated with really weird dreams.</a:t>
            </a:r>
          </a:p>
          <a:p>
            <a:pPr algn="just"/>
            <a:r>
              <a:rPr lang="en-IN" b="1" dirty="0">
                <a:latin typeface="Times New Roman" panose="02020603050405020304" pitchFamily="18" charset="0"/>
                <a:cs typeface="Times New Roman" panose="02020603050405020304" pitchFamily="18" charset="0"/>
              </a:rPr>
              <a:t>NREM</a:t>
            </a:r>
            <a:r>
              <a:rPr lang="en-IN" dirty="0">
                <a:latin typeface="Times New Roman" panose="02020603050405020304" pitchFamily="18" charset="0"/>
                <a:cs typeface="Times New Roman" panose="02020603050405020304" pitchFamily="18" charset="0"/>
              </a:rPr>
              <a:t> dreaming usually refer to often involve in worrying and perseverating (persevering in a repetitive thought-loop), but not doing anything to overcome or resolve the worries or anxieties that one is caught up in.</a:t>
            </a:r>
          </a:p>
          <a:p>
            <a:pPr algn="just"/>
            <a:r>
              <a:rPr lang="en-IN" dirty="0">
                <a:latin typeface="Times New Roman" panose="02020603050405020304" pitchFamily="18" charset="0"/>
                <a:cs typeface="Times New Roman" panose="02020603050405020304" pitchFamily="18" charset="0"/>
              </a:rPr>
              <a:t>As </a:t>
            </a:r>
            <a:r>
              <a:rPr lang="en-IN" b="1" dirty="0">
                <a:latin typeface="Times New Roman" panose="02020603050405020304" pitchFamily="18" charset="0"/>
                <a:cs typeface="Times New Roman" panose="02020603050405020304" pitchFamily="18" charset="0"/>
              </a:rPr>
              <a:t>REM</a:t>
            </a:r>
            <a:r>
              <a:rPr lang="en-IN" dirty="0">
                <a:latin typeface="Times New Roman" panose="02020603050405020304" pitchFamily="18" charset="0"/>
                <a:cs typeface="Times New Roman" panose="02020603050405020304" pitchFamily="18" charset="0"/>
              </a:rPr>
              <a:t> dreams share properties with psychotic thought, </a:t>
            </a:r>
            <a:r>
              <a:rPr lang="en-IN" b="1" dirty="0">
                <a:latin typeface="Times New Roman" panose="02020603050405020304" pitchFamily="18" charset="0"/>
                <a:cs typeface="Times New Roman" panose="02020603050405020304" pitchFamily="18" charset="0"/>
              </a:rPr>
              <a:t>NREM</a:t>
            </a:r>
            <a:r>
              <a:rPr lang="en-IN" dirty="0">
                <a:latin typeface="Times New Roman" panose="02020603050405020304" pitchFamily="18" charset="0"/>
                <a:cs typeface="Times New Roman" panose="02020603050405020304" pitchFamily="18" charset="0"/>
              </a:rPr>
              <a:t> dreams share properties with neurotic thought.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24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CA7C-60C6-47BF-851E-7360697BFE5C}"/>
              </a:ext>
            </a:extLst>
          </p:cNvPr>
          <p:cNvSpPr>
            <a:spLocks noGrp="1"/>
          </p:cNvSpPr>
          <p:nvPr>
            <p:ph type="title"/>
          </p:nvPr>
        </p:nvSpPr>
        <p:spPr>
          <a:xfrm>
            <a:off x="838200" y="365125"/>
            <a:ext cx="10515600" cy="681797"/>
          </a:xfrm>
        </p:spPr>
        <p:txBody>
          <a:bodyPr>
            <a:normAutofit fontScale="90000"/>
          </a:bodyPr>
          <a:lstStyle/>
          <a:p>
            <a:r>
              <a:rPr lang="en-IN" b="1" dirty="0">
                <a:latin typeface="Times New Roman" panose="02020603050405020304" pitchFamily="18" charset="0"/>
                <a:cs typeface="Times New Roman" panose="02020603050405020304" pitchFamily="18" charset="0"/>
              </a:rPr>
              <a:t>What are dreams for?</a:t>
            </a:r>
          </a:p>
        </p:txBody>
      </p:sp>
      <p:sp>
        <p:nvSpPr>
          <p:cNvPr id="3" name="Content Placeholder 2">
            <a:extLst>
              <a:ext uri="{FF2B5EF4-FFF2-40B4-BE49-F238E27FC236}">
                <a16:creationId xmlns:a16="http://schemas.microsoft.com/office/drawing/2014/main" id="{21165896-1CE6-4356-9624-4F985010EF95}"/>
              </a:ext>
            </a:extLst>
          </p:cNvPr>
          <p:cNvSpPr>
            <a:spLocks noGrp="1"/>
          </p:cNvSpPr>
          <p:nvPr>
            <p:ph idx="1"/>
          </p:nvPr>
        </p:nvSpPr>
        <p:spPr>
          <a:xfrm>
            <a:off x="838200" y="1046922"/>
            <a:ext cx="10515600" cy="5130041"/>
          </a:xfrm>
        </p:spPr>
        <p:txBody>
          <a:bodyPr/>
          <a:lstStyle/>
          <a:p>
            <a:pPr algn="just"/>
            <a:r>
              <a:rPr lang="en-IN" b="1" dirty="0">
                <a:latin typeface="Times New Roman" panose="02020603050405020304" pitchFamily="18" charset="0"/>
                <a:cs typeface="Times New Roman" panose="02020603050405020304" pitchFamily="18" charset="0"/>
              </a:rPr>
              <a:t>Aristotle</a:t>
            </a:r>
            <a:r>
              <a:rPr lang="en-IN" dirty="0">
                <a:latin typeface="Times New Roman" panose="02020603050405020304" pitchFamily="18" charset="0"/>
                <a:cs typeface="Times New Roman" panose="02020603050405020304" pitchFamily="18" charset="0"/>
              </a:rPr>
              <a:t> wrote that “we must inquire what dreams are, and from what cause sleepers sometimes dream, and sometimes do not; or whether the truth is that sleepers always dream but do not always remember; and if this occurs, what its explanation is.”</a:t>
            </a:r>
          </a:p>
          <a:p>
            <a:pPr algn="just"/>
            <a:r>
              <a:rPr lang="en-IN" dirty="0">
                <a:latin typeface="Times New Roman" panose="02020603050405020304" pitchFamily="18" charset="0"/>
                <a:cs typeface="Times New Roman" panose="02020603050405020304" pitchFamily="18" charset="0"/>
              </a:rPr>
              <a:t>Thus </a:t>
            </a:r>
            <a:r>
              <a:rPr lang="en-IN" b="1" dirty="0">
                <a:latin typeface="Times New Roman" panose="02020603050405020304" pitchFamily="18" charset="0"/>
                <a:cs typeface="Times New Roman" panose="02020603050405020304" pitchFamily="18" charset="0"/>
              </a:rPr>
              <a:t>Paul Churchland </a:t>
            </a:r>
            <a:r>
              <a:rPr lang="en-IN" dirty="0">
                <a:latin typeface="Times New Roman" panose="02020603050405020304" pitchFamily="18" charset="0"/>
                <a:cs typeface="Times New Roman" panose="02020603050405020304" pitchFamily="18" charset="0"/>
              </a:rPr>
              <a:t>writes in his 1995 book, </a:t>
            </a:r>
            <a:r>
              <a:rPr lang="en-IN" i="1" dirty="0">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Engine</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of</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Reason</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Seat</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of</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Soul</a:t>
            </a:r>
            <a:r>
              <a:rPr lang="en-IN" dirty="0">
                <a:latin typeface="Times New Roman" panose="02020603050405020304" pitchFamily="18" charset="0"/>
                <a:cs typeface="Times New Roman" panose="02020603050405020304" pitchFamily="18" charset="0"/>
              </a:rPr>
              <a:t>, that "Consciousness </a:t>
            </a:r>
            <a:r>
              <a:rPr lang="en-IN" i="1" dirty="0">
                <a:latin typeface="Times New Roman" panose="02020603050405020304" pitchFamily="18" charset="0"/>
                <a:cs typeface="Times New Roman" panose="02020603050405020304" pitchFamily="18" charset="0"/>
              </a:rPr>
              <a:t>disappears</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deep</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sleep</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reappears</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dreaming</a:t>
            </a:r>
            <a:r>
              <a:rPr lang="en-IN" dirty="0">
                <a:latin typeface="Times New Roman" panose="02020603050405020304" pitchFamily="18" charset="0"/>
                <a:cs typeface="Times New Roman" panose="02020603050405020304" pitchFamily="18" charset="0"/>
              </a:rPr>
              <a:t> at least in muted or disjointed form. The sort of consciousness one has during dreams is decidedly nonstandard.</a:t>
            </a:r>
          </a:p>
          <a:p>
            <a:pPr algn="just"/>
            <a:r>
              <a:rPr lang="en-IN" b="1" dirty="0">
                <a:latin typeface="Times New Roman" panose="02020603050405020304" pitchFamily="18" charset="0"/>
                <a:cs typeface="Times New Roman" panose="02020603050405020304" pitchFamily="18" charset="0"/>
              </a:rPr>
              <a:t>Owen Flanagan </a:t>
            </a:r>
            <a:r>
              <a:rPr lang="en-IN" dirty="0">
                <a:latin typeface="Times New Roman" panose="02020603050405020304" pitchFamily="18" charset="0"/>
                <a:cs typeface="Times New Roman" panose="02020603050405020304" pitchFamily="18" charset="0"/>
              </a:rPr>
              <a:t>suggests three solution to this most ancient question of dreaming.</a:t>
            </a:r>
          </a:p>
        </p:txBody>
      </p:sp>
    </p:spTree>
    <p:extLst>
      <p:ext uri="{BB962C8B-B14F-4D97-AF65-F5344CB8AC3E}">
        <p14:creationId xmlns:p14="http://schemas.microsoft.com/office/powerpoint/2010/main" val="11045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E0E0-035F-47C2-B083-CD723A72F2A4}"/>
              </a:ext>
            </a:extLst>
          </p:cNvPr>
          <p:cNvSpPr>
            <a:spLocks noGrp="1"/>
          </p:cNvSpPr>
          <p:nvPr>
            <p:ph type="title"/>
          </p:nvPr>
        </p:nvSpPr>
        <p:spPr>
          <a:xfrm>
            <a:off x="838200" y="365126"/>
            <a:ext cx="10515600" cy="602284"/>
          </a:xfrm>
        </p:spPr>
        <p:txBody>
          <a:bodyPr>
            <a:normAutofit fontScale="90000"/>
          </a:bodyPr>
          <a:lstStyle/>
          <a:p>
            <a:r>
              <a:rPr lang="en-IN" b="1" dirty="0">
                <a:latin typeface="Times New Roman" panose="02020603050405020304" pitchFamily="18" charset="0"/>
                <a:cs typeface="Times New Roman" panose="02020603050405020304" pitchFamily="18" charset="0"/>
              </a:rPr>
              <a:t>Dreams are noise</a:t>
            </a:r>
          </a:p>
        </p:txBody>
      </p:sp>
      <p:sp>
        <p:nvSpPr>
          <p:cNvPr id="3" name="Content Placeholder 2">
            <a:extLst>
              <a:ext uri="{FF2B5EF4-FFF2-40B4-BE49-F238E27FC236}">
                <a16:creationId xmlns:a16="http://schemas.microsoft.com/office/drawing/2014/main" id="{C8373D15-D93B-4714-95C3-E9594BA0C330}"/>
              </a:ext>
            </a:extLst>
          </p:cNvPr>
          <p:cNvSpPr>
            <a:spLocks noGrp="1"/>
          </p:cNvSpPr>
          <p:nvPr>
            <p:ph idx="1"/>
          </p:nvPr>
        </p:nvSpPr>
        <p:spPr>
          <a:xfrm>
            <a:off x="838200" y="967410"/>
            <a:ext cx="10515600" cy="5209553"/>
          </a:xfrm>
        </p:spPr>
        <p:txBody>
          <a:bodyPr/>
          <a:lstStyle/>
          <a:p>
            <a:pPr algn="just"/>
            <a:r>
              <a:rPr lang="en-IN" dirty="0">
                <a:latin typeface="Times New Roman" panose="02020603050405020304" pitchFamily="18" charset="0"/>
                <a:cs typeface="Times New Roman" panose="02020603050405020304" pitchFamily="18" charset="0"/>
              </a:rPr>
              <a:t>This first response concedes that dreaming is not an adaptation and serves no fitness enhancing function.</a:t>
            </a:r>
          </a:p>
          <a:p>
            <a:pPr algn="just"/>
            <a:r>
              <a:rPr lang="en-IN" dirty="0">
                <a:latin typeface="Times New Roman" panose="02020603050405020304" pitchFamily="18" charset="0"/>
                <a:cs typeface="Times New Roman" panose="02020603050405020304" pitchFamily="18" charset="0"/>
              </a:rPr>
              <a:t>Many capacities we have do not serve and were not selected to serve an evolutionary function but still these capacities serve functions, have purposes, and are worthwhile.</a:t>
            </a:r>
          </a:p>
          <a:p>
            <a:pPr algn="just"/>
            <a:r>
              <a:rPr lang="en-IN" dirty="0">
                <a:latin typeface="Times New Roman" panose="02020603050405020304" pitchFamily="18" charset="0"/>
                <a:cs typeface="Times New Roman" panose="02020603050405020304" pitchFamily="18" charset="0"/>
              </a:rPr>
              <a:t>The disturbances involved in dreams are predictable according to the idea that experiences that happen while awake continue to reverberate.</a:t>
            </a:r>
          </a:p>
          <a:p>
            <a:pPr algn="just"/>
            <a:r>
              <a:rPr lang="en-IN" dirty="0">
                <a:latin typeface="Times New Roman" panose="02020603050405020304" pitchFamily="18" charset="0"/>
                <a:cs typeface="Times New Roman" panose="02020603050405020304" pitchFamily="18" charset="0"/>
              </a:rPr>
              <a:t> Fortunately, this noise, despite not making for optimal efficiency, does not jeopardize inclusive fitness.</a:t>
            </a:r>
          </a:p>
          <a:p>
            <a:endParaRPr lang="en-IN" dirty="0"/>
          </a:p>
        </p:txBody>
      </p:sp>
    </p:spTree>
    <p:extLst>
      <p:ext uri="{BB962C8B-B14F-4D97-AF65-F5344CB8AC3E}">
        <p14:creationId xmlns:p14="http://schemas.microsoft.com/office/powerpoint/2010/main" val="333224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3491-A1DC-459E-87BD-275A066CAEB9}"/>
              </a:ext>
            </a:extLst>
          </p:cNvPr>
          <p:cNvSpPr>
            <a:spLocks noGrp="1"/>
          </p:cNvSpPr>
          <p:nvPr>
            <p:ph type="title"/>
          </p:nvPr>
        </p:nvSpPr>
        <p:spPr>
          <a:xfrm>
            <a:off x="838200" y="365125"/>
            <a:ext cx="10515600" cy="575779"/>
          </a:xfrm>
        </p:spPr>
        <p:txBody>
          <a:bodyPr>
            <a:normAutofit fontScale="90000"/>
          </a:bodyPr>
          <a:lstStyle/>
          <a:p>
            <a:r>
              <a:rPr lang="en-IN" b="1" dirty="0">
                <a:latin typeface="Times New Roman" panose="02020603050405020304" pitchFamily="18" charset="0"/>
                <a:cs typeface="Times New Roman" panose="02020603050405020304" pitchFamily="18" charset="0"/>
              </a:rPr>
              <a:t>Dreams and Deep Thoughts</a:t>
            </a:r>
          </a:p>
        </p:txBody>
      </p:sp>
      <p:sp>
        <p:nvSpPr>
          <p:cNvPr id="5" name="Content Placeholder 4">
            <a:extLst>
              <a:ext uri="{FF2B5EF4-FFF2-40B4-BE49-F238E27FC236}">
                <a16:creationId xmlns:a16="http://schemas.microsoft.com/office/drawing/2014/main" id="{D91F41DC-D629-4609-9250-8535B0CC2F93}"/>
              </a:ext>
            </a:extLst>
          </p:cNvPr>
          <p:cNvSpPr>
            <a:spLocks noGrp="1"/>
          </p:cNvSpPr>
          <p:nvPr>
            <p:ph idx="1"/>
          </p:nvPr>
        </p:nvSpPr>
        <p:spPr>
          <a:xfrm>
            <a:off x="838200" y="1073426"/>
            <a:ext cx="10515600" cy="5103537"/>
          </a:xfrm>
        </p:spPr>
        <p:txBody>
          <a:bodyPr/>
          <a:lstStyle/>
          <a:p>
            <a:pPr algn="just"/>
            <a:r>
              <a:rPr lang="en-IN" dirty="0">
                <a:latin typeface="Times New Roman" panose="02020603050405020304" pitchFamily="18" charset="0"/>
                <a:cs typeface="Times New Roman" panose="02020603050405020304" pitchFamily="18" charset="0"/>
              </a:rPr>
              <a:t>Dreaming is deep thought, a kind of thought designed to reveal what is deep and important, but concealed from the waking self, or at least that which is not typically entertained by or focused on by the waking self.</a:t>
            </a:r>
          </a:p>
          <a:p>
            <a:r>
              <a:rPr lang="en-IN" dirty="0">
                <a:latin typeface="Times New Roman" panose="02020603050405020304" pitchFamily="18" charset="0"/>
                <a:cs typeface="Times New Roman" panose="02020603050405020304" pitchFamily="18" charset="0"/>
              </a:rPr>
              <a:t>The trouble is that judging that the function of dreams involves insights into one's complex psychological self as </a:t>
            </a:r>
            <a:r>
              <a:rPr lang="en-IN" b="1" dirty="0">
                <a:latin typeface="Times New Roman" panose="02020603050405020304" pitchFamily="18" charset="0"/>
                <a:cs typeface="Times New Roman" panose="02020603050405020304" pitchFamily="18" charset="0"/>
              </a:rPr>
              <a:t>Freud</a:t>
            </a:r>
            <a:r>
              <a:rPr lang="en-IN" dirty="0">
                <a:latin typeface="Times New Roman" panose="02020603050405020304" pitchFamily="18" charset="0"/>
                <a:cs typeface="Times New Roman" panose="02020603050405020304" pitchFamily="18" charset="0"/>
              </a:rPr>
              <a:t> said: “dreams are the royal road to the unconscious.”</a:t>
            </a:r>
          </a:p>
          <a:p>
            <a:r>
              <a:rPr lang="en-IN" dirty="0">
                <a:latin typeface="Times New Roman" panose="02020603050405020304" pitchFamily="18" charset="0"/>
                <a:cs typeface="Times New Roman" panose="02020603050405020304" pitchFamily="18" charset="0"/>
              </a:rPr>
              <a:t>The purpose of dreams has been seen as providing a special way of expressing, releasing, or gaining knowledge about one's sexual and aggressive wishes (</a:t>
            </a:r>
            <a:r>
              <a:rPr lang="en-IN" b="1" dirty="0">
                <a:latin typeface="Times New Roman" panose="02020603050405020304" pitchFamily="18" charset="0"/>
                <a:cs typeface="Times New Roman" panose="02020603050405020304" pitchFamily="18" charset="0"/>
              </a:rPr>
              <a:t>Freud</a:t>
            </a:r>
            <a:r>
              <a:rPr lang="en-IN" dirty="0">
                <a:latin typeface="Times New Roman" panose="02020603050405020304" pitchFamily="18" charset="0"/>
                <a:cs typeface="Times New Roman" panose="02020603050405020304" pitchFamily="18" charset="0"/>
              </a:rPr>
              <a:t>), about one's deepest spiritual impulses (</a:t>
            </a:r>
            <a:r>
              <a:rPr lang="en-IN" b="1" dirty="0">
                <a:latin typeface="Times New Roman" panose="02020603050405020304" pitchFamily="18" charset="0"/>
                <a:cs typeface="Times New Roman" panose="02020603050405020304" pitchFamily="18" charset="0"/>
              </a:rPr>
              <a:t>Jung</a:t>
            </a:r>
            <a:r>
              <a:rPr lang="en-IN" dirty="0">
                <a:latin typeface="Times New Roman" panose="02020603050405020304" pitchFamily="18" charset="0"/>
                <a:cs typeface="Times New Roman" panose="02020603050405020304" pitchFamily="18" charset="0"/>
              </a:rPr>
              <a:t>), about the level of one's self-esteem (</a:t>
            </a:r>
            <a:r>
              <a:rPr lang="en-IN" b="1" dirty="0">
                <a:latin typeface="Times New Roman" panose="02020603050405020304" pitchFamily="18" charset="0"/>
                <a:cs typeface="Times New Roman" panose="02020603050405020304" pitchFamily="18" charset="0"/>
              </a:rPr>
              <a:t>Adler</a:t>
            </a:r>
            <a:r>
              <a:rPr lang="en-IN" dirty="0">
                <a:latin typeface="Times New Roman" panose="02020603050405020304" pitchFamily="18" charset="0"/>
                <a:cs typeface="Times New Roman" panose="02020603050405020304" pitchFamily="18" charset="0"/>
              </a:rPr>
              <a:t>), or about the moral quality of oneself.</a:t>
            </a:r>
          </a:p>
          <a:p>
            <a:endParaRPr lang="en-IN" dirty="0"/>
          </a:p>
        </p:txBody>
      </p:sp>
    </p:spTree>
    <p:extLst>
      <p:ext uri="{BB962C8B-B14F-4D97-AF65-F5344CB8AC3E}">
        <p14:creationId xmlns:p14="http://schemas.microsoft.com/office/powerpoint/2010/main" val="255945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9A8B-8112-44CE-A1B2-6F85FE523FE3}"/>
              </a:ext>
            </a:extLst>
          </p:cNvPr>
          <p:cNvSpPr>
            <a:spLocks noGrp="1"/>
          </p:cNvSpPr>
          <p:nvPr>
            <p:ph type="title"/>
          </p:nvPr>
        </p:nvSpPr>
        <p:spPr>
          <a:xfrm>
            <a:off x="838200" y="365126"/>
            <a:ext cx="10515600" cy="679904"/>
          </a:xfrm>
        </p:spPr>
        <p:txBody>
          <a:bodyPr>
            <a:normAutofit fontScale="90000"/>
          </a:bodyPr>
          <a:lstStyle/>
          <a:p>
            <a:r>
              <a:rPr lang="en-IN" b="1" dirty="0">
                <a:latin typeface="Times New Roman" panose="02020603050405020304" pitchFamily="18" charset="0"/>
                <a:cs typeface="Times New Roman" panose="02020603050405020304" pitchFamily="18" charset="0"/>
              </a:rPr>
              <a:t>Dreams and “Theory of Mind”</a:t>
            </a:r>
          </a:p>
        </p:txBody>
      </p:sp>
      <p:sp>
        <p:nvSpPr>
          <p:cNvPr id="3" name="Content Placeholder 2">
            <a:extLst>
              <a:ext uri="{FF2B5EF4-FFF2-40B4-BE49-F238E27FC236}">
                <a16:creationId xmlns:a16="http://schemas.microsoft.com/office/drawing/2014/main" id="{EB385EBD-C891-4738-891E-C7D8EA86383E}"/>
              </a:ext>
            </a:extLst>
          </p:cNvPr>
          <p:cNvSpPr>
            <a:spLocks noGrp="1"/>
          </p:cNvSpPr>
          <p:nvPr>
            <p:ph idx="1"/>
          </p:nvPr>
        </p:nvSpPr>
        <p:spPr>
          <a:xfrm>
            <a:off x="838200" y="1045030"/>
            <a:ext cx="10515600" cy="5131933"/>
          </a:xfrm>
        </p:spPr>
        <p:txBody>
          <a:bodyPr/>
          <a:lstStyle/>
          <a:p>
            <a:pPr algn="just"/>
            <a:r>
              <a:rPr lang="en-IN" b="1" dirty="0">
                <a:latin typeface="Times New Roman" panose="02020603050405020304" pitchFamily="18" charset="0"/>
                <a:cs typeface="Times New Roman" panose="02020603050405020304" pitchFamily="18" charset="0"/>
              </a:rPr>
              <a:t>Theory of Mind </a:t>
            </a:r>
            <a:r>
              <a:rPr lang="en-IN" dirty="0">
                <a:latin typeface="Times New Roman" panose="02020603050405020304" pitchFamily="18" charset="0"/>
                <a:cs typeface="Times New Roman" panose="02020603050405020304" pitchFamily="18" charset="0"/>
              </a:rPr>
              <a:t>for short is intended in the first instance as a theory of capacities that function while we are awake and that are utilized in assessing the mental states of ourselves and others and predicting behaviour on the basis of the assessments.</a:t>
            </a:r>
          </a:p>
          <a:p>
            <a:pPr algn="just"/>
            <a:r>
              <a:rPr lang="en-IN" dirty="0">
                <a:latin typeface="Times New Roman" panose="02020603050405020304" pitchFamily="18" charset="0"/>
                <a:cs typeface="Times New Roman" panose="02020603050405020304" pitchFamily="18" charset="0"/>
              </a:rPr>
              <a:t>Homo Sapiens are considered to be mind reader and nature has designed us to work on mind-reading while awake </a:t>
            </a:r>
            <a:r>
              <a:rPr lang="en-IN" i="1" dirty="0">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asleep.</a:t>
            </a:r>
          </a:p>
          <a:p>
            <a:pPr algn="just"/>
            <a:r>
              <a:rPr lang="en-IN" dirty="0">
                <a:latin typeface="Times New Roman" panose="02020603050405020304" pitchFamily="18" charset="0"/>
                <a:cs typeface="Times New Roman" panose="02020603050405020304" pitchFamily="18" charset="0"/>
              </a:rPr>
              <a:t>Fortunately, in addition to the fact that dreams don't normally wake us up, the contents of dreams insofar as they pertain to one's own and other minds (actually, insofar as they pertain to anything) are poorly remembered and thus may not be positioned in the mind in such a way that they are utilized in waking attempts to understand oneself or others, to predict behaviour, or to act.</a:t>
            </a:r>
          </a:p>
        </p:txBody>
      </p:sp>
    </p:spTree>
    <p:extLst>
      <p:ext uri="{BB962C8B-B14F-4D97-AF65-F5344CB8AC3E}">
        <p14:creationId xmlns:p14="http://schemas.microsoft.com/office/powerpoint/2010/main" val="396726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A2F1-54F6-4414-BDF7-3DAF0EC55D4F}"/>
              </a:ext>
            </a:extLst>
          </p:cNvPr>
          <p:cNvSpPr>
            <a:spLocks noGrp="1"/>
          </p:cNvSpPr>
          <p:nvPr>
            <p:ph type="title"/>
          </p:nvPr>
        </p:nvSpPr>
        <p:spPr>
          <a:xfrm>
            <a:off x="838200" y="365126"/>
            <a:ext cx="10515600" cy="708932"/>
          </a:xfrm>
        </p:spPr>
        <p:txBody>
          <a:bodyPr/>
          <a:lstStyle/>
          <a:p>
            <a:r>
              <a:rPr lang="en-IN" b="1" dirty="0">
                <a:latin typeface="Times New Roman" panose="02020603050405020304" pitchFamily="18" charset="0"/>
                <a:cs typeface="Times New Roman" panose="02020603050405020304" pitchFamily="18" charset="0"/>
              </a:rPr>
              <a:t>Author’s Note (Conclusion)</a:t>
            </a:r>
          </a:p>
        </p:txBody>
      </p:sp>
      <p:sp>
        <p:nvSpPr>
          <p:cNvPr id="3" name="Content Placeholder 2">
            <a:extLst>
              <a:ext uri="{FF2B5EF4-FFF2-40B4-BE49-F238E27FC236}">
                <a16:creationId xmlns:a16="http://schemas.microsoft.com/office/drawing/2014/main" id="{9580057F-11F7-49F2-94F3-11C2387952A1}"/>
              </a:ext>
            </a:extLst>
          </p:cNvPr>
          <p:cNvSpPr>
            <a:spLocks noGrp="1"/>
          </p:cNvSpPr>
          <p:nvPr>
            <p:ph idx="1"/>
          </p:nvPr>
        </p:nvSpPr>
        <p:spPr>
          <a:xfrm>
            <a:off x="838200" y="1074058"/>
            <a:ext cx="10515600" cy="5102905"/>
          </a:xfrm>
        </p:spPr>
        <p:txBody>
          <a:bodyPr/>
          <a:lstStyle/>
          <a:p>
            <a:pPr algn="just"/>
            <a:r>
              <a:rPr lang="en-IN" dirty="0">
                <a:latin typeface="Times New Roman" panose="02020603050405020304" pitchFamily="18" charset="0"/>
                <a:cs typeface="Times New Roman" panose="02020603050405020304" pitchFamily="18" charset="0"/>
              </a:rPr>
              <a:t>The activities internal to the brain that are needed to occur for sleep to accomplish what sleep is create noise that activates the complex set of memories, emotions, and experiences that are held in the brain and that taken together make us who we are.</a:t>
            </a:r>
          </a:p>
          <a:p>
            <a:pPr algn="just"/>
            <a:r>
              <a:rPr lang="en-IN" dirty="0">
                <a:latin typeface="Times New Roman" panose="02020603050405020304" pitchFamily="18" charset="0"/>
                <a:cs typeface="Times New Roman" panose="02020603050405020304" pitchFamily="18" charset="0"/>
              </a:rPr>
              <a:t>Despite the fact that typically sleep is responsible for dreaming mentation, the mentation is not necessary for sleeping to get its job done.</a:t>
            </a:r>
          </a:p>
          <a:p>
            <a:pPr algn="just"/>
            <a:r>
              <a:rPr lang="en-IN" dirty="0">
                <a:latin typeface="Times New Roman" panose="02020603050405020304" pitchFamily="18" charset="0"/>
                <a:cs typeface="Times New Roman" panose="02020603050405020304" pitchFamily="18" charset="0"/>
              </a:rPr>
              <a:t>This general thesis is supported by the existence of over one hundred patients with a variety of central nervous system problems who sleep but do not dream</a:t>
            </a:r>
          </a:p>
          <a:p>
            <a:pPr algn="just"/>
            <a:r>
              <a:rPr lang="en-IN" dirty="0"/>
              <a:t>He left open the </a:t>
            </a:r>
            <a:r>
              <a:rPr lang="en-IN" i="1" dirty="0"/>
              <a:t>possibility</a:t>
            </a:r>
            <a:r>
              <a:rPr lang="en-IN" dirty="0"/>
              <a:t> that there might be dream series in the way that there are TV series.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897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474</TotalTime>
  <Words>617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The Dreaming Mind</vt:lpstr>
      <vt:lpstr>The Mind’s Design</vt:lpstr>
      <vt:lpstr>Dreams and Dreaming</vt:lpstr>
      <vt:lpstr>What are dreams for?</vt:lpstr>
      <vt:lpstr>Dreams are noise</vt:lpstr>
      <vt:lpstr>Dreams and Deep Thoughts</vt:lpstr>
      <vt:lpstr>Dreams and “Theory of Mind”</vt:lpstr>
      <vt:lpstr>Author’s Note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rickdiculous</dc:creator>
  <cp:lastModifiedBy>rickdiculous</cp:lastModifiedBy>
  <cp:revision>11</cp:revision>
  <dcterms:created xsi:type="dcterms:W3CDTF">2017-10-29T19:36:39Z</dcterms:created>
  <dcterms:modified xsi:type="dcterms:W3CDTF">2017-10-30T03:41:35Z</dcterms:modified>
</cp:coreProperties>
</file>