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858025"/>
            <a:ext cx="5783400" cy="1457400"/>
          </a:xfrm>
          <a:prstGeom prst="rect">
            <a:avLst/>
          </a:prstGeom>
        </p:spPr>
        <p:txBody>
          <a:bodyPr anchorCtr="0" anchor="b" bIns="91425" lIns="91425" rIns="91425" wrap="square" tIns="91425">
            <a:noAutofit/>
          </a:bodyPr>
          <a:lstStyle/>
          <a:p>
            <a:pPr lvl="0">
              <a:spcBef>
                <a:spcPts val="0"/>
              </a:spcBef>
              <a:buNone/>
            </a:pPr>
            <a:r>
              <a:rPr lang="en"/>
              <a:t>A survey on Other Minds</a:t>
            </a:r>
          </a:p>
        </p:txBody>
      </p:sp>
      <p:sp>
        <p:nvSpPr>
          <p:cNvPr id="64" name="Shape 64"/>
          <p:cNvSpPr txBox="1"/>
          <p:nvPr>
            <p:ph idx="1" type="subTitle"/>
          </p:nvPr>
        </p:nvSpPr>
        <p:spPr>
          <a:xfrm>
            <a:off x="1680302" y="2871900"/>
            <a:ext cx="5783400" cy="909000"/>
          </a:xfrm>
          <a:prstGeom prst="rect">
            <a:avLst/>
          </a:prstGeom>
        </p:spPr>
        <p:txBody>
          <a:bodyPr anchorCtr="0" anchor="t" bIns="91425" lIns="91425" rIns="91425" wrap="square" tIns="91425">
            <a:noAutofit/>
          </a:bodyPr>
          <a:lstStyle/>
          <a:p>
            <a:pPr indent="-381000" lvl="0" marL="457200" rtl="0">
              <a:spcBef>
                <a:spcPts val="0"/>
              </a:spcBef>
              <a:buChar char="-"/>
            </a:pPr>
            <a:r>
              <a:rPr lang="en"/>
              <a:t>Derived from Miratun Nahar's essay and articles on plato.stanford.edu</a:t>
            </a:r>
          </a:p>
          <a:p>
            <a:pPr indent="-381000" lvl="0" marL="457200">
              <a:spcBef>
                <a:spcPts val="0"/>
              </a:spcBef>
              <a:buChar char="-"/>
            </a:pPr>
            <a:r>
              <a:rPr lang="en"/>
              <a:t>Prepared by Kushal Babel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Is there really a problem?</a:t>
            </a:r>
          </a:p>
        </p:txBody>
      </p:sp>
      <p:sp>
        <p:nvSpPr>
          <p:cNvPr id="139" name="Shape 13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N</a:t>
            </a:r>
            <a:r>
              <a:rPr lang="en"/>
              <a:t>o theory of mind escapes the other minds problem and that all such theories have an equally difficult problem.</a:t>
            </a:r>
          </a:p>
          <a:p>
            <a:pPr lvl="0">
              <a:spcBef>
                <a:spcPts val="0"/>
              </a:spcBef>
              <a:buNone/>
            </a:pPr>
            <a:r>
              <a:rPr lang="en"/>
              <a:t>Any theory of mind is a general theory, so it has to embrace minds wherever they are found. So it has to cover all human beings, oneself and others.</a:t>
            </a:r>
          </a:p>
          <a:p>
            <a:pPr lvl="0" rtl="0">
              <a:spcBef>
                <a:spcPts val="0"/>
              </a:spcBef>
              <a:buNone/>
            </a:pPr>
            <a:r>
              <a:rPr lang="en"/>
              <a:t>Any theory is to hold of minds in general, to be inclusive of other human beings in particular, so it cannot legitimately be used to justify the claim that those other minds do, in fact, exist.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2" type="body"/>
          </p:nvPr>
        </p:nvSpPr>
        <p:spPr>
          <a:xfrm>
            <a:off x="4939500" y="724200"/>
            <a:ext cx="3978600" cy="3695100"/>
          </a:xfrm>
          <a:prstGeom prst="rect">
            <a:avLst/>
          </a:prstGeom>
        </p:spPr>
        <p:txBody>
          <a:bodyPr anchorCtr="0" anchor="ctr" bIns="91425" lIns="91425" rIns="91425" wrap="square" tIns="91425">
            <a:noAutofit/>
          </a:bodyPr>
          <a:lstStyle/>
          <a:p>
            <a:pPr lvl="0">
              <a:spcBef>
                <a:spcPts val="0"/>
              </a:spcBef>
              <a:buClr>
                <a:schemeClr val="dk2"/>
              </a:buClr>
              <a:buSzPct val="61111"/>
              <a:buNone/>
            </a:pPr>
            <a:r>
              <a:rPr lang="en"/>
              <a:t>The </a:t>
            </a:r>
            <a:r>
              <a:rPr lang="en"/>
              <a:t>Epistemological Problem</a:t>
            </a:r>
          </a:p>
          <a:p>
            <a:pPr lvl="0">
              <a:spcBef>
                <a:spcPts val="0"/>
              </a:spcBef>
              <a:buClr>
                <a:schemeClr val="dk2"/>
              </a:buClr>
              <a:buSzPct val="61111"/>
              <a:buNone/>
            </a:pPr>
            <a:r>
              <a:rPr lang="en"/>
              <a:t>The Conceptual Problem</a:t>
            </a:r>
          </a:p>
          <a:p>
            <a:pPr lvl="0">
              <a:spcBef>
                <a:spcPts val="0"/>
              </a:spcBef>
              <a:buClr>
                <a:schemeClr val="dk2"/>
              </a:buClr>
              <a:buSzPct val="61111"/>
              <a:buNone/>
            </a:pPr>
            <a:r>
              <a:rPr lang="en"/>
              <a:t>General Problem of Other Minds</a:t>
            </a:r>
          </a:p>
          <a:p>
            <a:pPr lvl="0">
              <a:spcBef>
                <a:spcPts val="0"/>
              </a:spcBef>
              <a:buClr>
                <a:schemeClr val="dk2"/>
              </a:buClr>
              <a:buSzPct val="61111"/>
              <a:buNone/>
            </a:pPr>
            <a:r>
              <a:rPr lang="en"/>
              <a:t>Specific Problem of Other Minds</a:t>
            </a:r>
          </a:p>
          <a:p>
            <a:pPr lvl="0">
              <a:spcBef>
                <a:spcPts val="0"/>
              </a:spcBef>
              <a:buClr>
                <a:schemeClr val="dk2"/>
              </a:buClr>
              <a:buSzPct val="61111"/>
              <a:buNone/>
            </a:pPr>
            <a:r>
              <a:rPr lang="en"/>
              <a:t>Origin</a:t>
            </a:r>
          </a:p>
          <a:p>
            <a:pPr lvl="0">
              <a:spcBef>
                <a:spcPts val="0"/>
              </a:spcBef>
              <a:buClr>
                <a:schemeClr val="dk2"/>
              </a:buClr>
              <a:buSzPct val="61111"/>
              <a:buNone/>
            </a:pPr>
            <a:r>
              <a:rPr lang="en"/>
              <a:t>Traditional and Modern Solutions</a:t>
            </a:r>
          </a:p>
          <a:p>
            <a:pPr lvl="0">
              <a:spcBef>
                <a:spcPts val="0"/>
              </a:spcBef>
              <a:buClr>
                <a:schemeClr val="dk2"/>
              </a:buClr>
              <a:buSzPct val="61111"/>
              <a:buNone/>
            </a:pPr>
            <a:r>
              <a:rPr lang="en"/>
              <a:t>Is there really a problem?</a:t>
            </a:r>
          </a:p>
        </p:txBody>
      </p:sp>
      <p:sp>
        <p:nvSpPr>
          <p:cNvPr id="70" name="Shape 70"/>
          <p:cNvSpPr txBox="1"/>
          <p:nvPr>
            <p:ph type="title"/>
          </p:nvPr>
        </p:nvSpPr>
        <p:spPr>
          <a:xfrm>
            <a:off x="265500" y="1912650"/>
            <a:ext cx="4045200" cy="1318200"/>
          </a:xfrm>
          <a:prstGeom prst="rect">
            <a:avLst/>
          </a:prstGeom>
        </p:spPr>
        <p:txBody>
          <a:bodyPr anchorCtr="0" anchor="ctr" bIns="91425" lIns="91425" rIns="91425" wrap="square" tIns="91425">
            <a:noAutofit/>
          </a:bodyPr>
          <a:lstStyle/>
          <a:p>
            <a:pPr lvl="0">
              <a:spcBef>
                <a:spcPts val="0"/>
              </a:spcBef>
              <a:buNone/>
            </a:pPr>
            <a:r>
              <a:rPr lang="en"/>
              <a:t>Contents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The </a:t>
            </a:r>
            <a:r>
              <a:rPr lang="en"/>
              <a:t>Epistemological Problem</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Philosophical Zombies : A philosophical zombie (as opposed to the ordinary kind of zombie) is a thing that is in all respects exactly like a person– it eats, and sleeps, and drinks, and has conversations, and goes on dates. But it has no “inner life”</a:t>
            </a:r>
          </a:p>
          <a:p>
            <a:pPr lvl="0">
              <a:spcBef>
                <a:spcPts val="0"/>
              </a:spcBef>
              <a:buNone/>
            </a:pPr>
            <a:r>
              <a:rPr lang="en"/>
              <a:t>H</a:t>
            </a:r>
            <a:r>
              <a:rPr lang="en"/>
              <a:t>ow do you know that other people aren’t philosophical zombies?</a:t>
            </a:r>
          </a:p>
        </p:txBody>
      </p:sp>
      <p:pic>
        <p:nvPicPr>
          <p:cNvPr id="77" name="Shape 77"/>
          <p:cNvPicPr preferRelativeResize="0"/>
          <p:nvPr/>
        </p:nvPicPr>
        <p:blipFill>
          <a:blip r:embed="rId3">
            <a:alphaModFix/>
          </a:blip>
          <a:stretch>
            <a:fillRect/>
          </a:stretch>
        </p:blipFill>
        <p:spPr>
          <a:xfrm>
            <a:off x="7067475" y="35341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The Conceptual Problem</a:t>
            </a:r>
          </a:p>
        </p:txBody>
      </p:sp>
      <p:sp>
        <p:nvSpPr>
          <p:cNvPr id="83" name="Shape 8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t>H</a:t>
            </a:r>
            <a:r>
              <a:rPr lang="en"/>
              <a:t>ow do we even think of other minds than our own? My personal experiences allow me to think about my own mind, and the appearances of physical objects give me a way to think about them: but I don’t experience other minds, and they don’t cause appearances in me. How can I even think “You have a mind”?</a:t>
            </a:r>
          </a:p>
        </p:txBody>
      </p:sp>
      <p:pic>
        <p:nvPicPr>
          <p:cNvPr id="84" name="Shape 84"/>
          <p:cNvPicPr preferRelativeResize="0"/>
          <p:nvPr/>
        </p:nvPicPr>
        <p:blipFill>
          <a:blip r:embed="rId3">
            <a:alphaModFix/>
          </a:blip>
          <a:stretch>
            <a:fillRect/>
          </a:stretch>
        </p:blipFill>
        <p:spPr>
          <a:xfrm>
            <a:off x="7067475" y="3534175"/>
            <a:ext cx="2076525" cy="1609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General &amp; Specific Problem</a:t>
            </a:r>
          </a:p>
        </p:txBody>
      </p:sp>
      <p:sp>
        <p:nvSpPr>
          <p:cNvPr id="90" name="Shape 9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The general problem : "Do other people have minds?"</a:t>
            </a:r>
          </a:p>
          <a:p>
            <a:pPr lvl="0" rtl="0">
              <a:spcBef>
                <a:spcPts val="0"/>
              </a:spcBef>
              <a:buNone/>
            </a:pPr>
            <a:r>
              <a:rPr lang="en"/>
              <a:t>The specific problem : How can we ever claim that we can know in a certain context the particular mental phenomena of the person other than myself when mental states are never publicly observable</a:t>
            </a:r>
          </a:p>
        </p:txBody>
      </p:sp>
      <p:pic>
        <p:nvPicPr>
          <p:cNvPr id="91" name="Shape 91"/>
          <p:cNvPicPr preferRelativeResize="0"/>
          <p:nvPr/>
        </p:nvPicPr>
        <p:blipFill>
          <a:blip r:embed="rId3">
            <a:alphaModFix/>
          </a:blip>
          <a:stretch>
            <a:fillRect/>
          </a:stretch>
        </p:blipFill>
        <p:spPr>
          <a:xfrm>
            <a:off x="7067475" y="3534175"/>
            <a:ext cx="2076525" cy="1609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4294967295" type="title"/>
          </p:nvPr>
        </p:nvSpPr>
        <p:spPr>
          <a:xfrm>
            <a:off x="311700" y="372500"/>
            <a:ext cx="8520600" cy="733500"/>
          </a:xfrm>
          <a:prstGeom prst="rect">
            <a:avLst/>
          </a:prstGeom>
        </p:spPr>
        <p:txBody>
          <a:bodyPr anchorCtr="0" anchor="b" bIns="91425" lIns="91425" rIns="91425" wrap="square" tIns="91425">
            <a:noAutofit/>
          </a:bodyPr>
          <a:lstStyle/>
          <a:p>
            <a:pPr lvl="0" algn="ctr">
              <a:spcBef>
                <a:spcPts val="0"/>
              </a:spcBef>
              <a:buNone/>
            </a:pPr>
            <a:r>
              <a:rPr lang="en">
                <a:solidFill>
                  <a:srgbClr val="FFFFFF"/>
                </a:solidFill>
              </a:rPr>
              <a:t>Origin</a:t>
            </a:r>
          </a:p>
        </p:txBody>
      </p:sp>
      <p:sp>
        <p:nvSpPr>
          <p:cNvPr id="97" name="Shape 97"/>
          <p:cNvSpPr txBox="1"/>
          <p:nvPr>
            <p:ph idx="4294967295" type="body"/>
          </p:nvPr>
        </p:nvSpPr>
        <p:spPr>
          <a:xfrm>
            <a:off x="495850" y="3110525"/>
            <a:ext cx="2177400" cy="436200"/>
          </a:xfrm>
          <a:prstGeom prst="rect">
            <a:avLst/>
          </a:prstGeom>
        </p:spPr>
        <p:txBody>
          <a:bodyPr anchorCtr="0" anchor="t" bIns="91425" lIns="91425" rIns="91425" wrap="square" tIns="91425">
            <a:noAutofit/>
          </a:bodyPr>
          <a:lstStyle/>
          <a:p>
            <a:pPr lvl="0" algn="ctr">
              <a:spcBef>
                <a:spcPts val="0"/>
              </a:spcBef>
              <a:buNone/>
            </a:pPr>
            <a:r>
              <a:rPr lang="en" sz="2100">
                <a:solidFill>
                  <a:schemeClr val="accent5"/>
                </a:solidFill>
              </a:rPr>
              <a:t>Plato</a:t>
            </a:r>
          </a:p>
        </p:txBody>
      </p:sp>
      <p:cxnSp>
        <p:nvCxnSpPr>
          <p:cNvPr id="98" name="Shape 98"/>
          <p:cNvCxnSpPr/>
          <p:nvPr/>
        </p:nvCxnSpPr>
        <p:spPr>
          <a:xfrm>
            <a:off x="1449075" y="3614998"/>
            <a:ext cx="270900" cy="0"/>
          </a:xfrm>
          <a:prstGeom prst="straightConnector1">
            <a:avLst/>
          </a:prstGeom>
          <a:noFill/>
          <a:ln cap="flat" cmpd="sng" w="9525">
            <a:solidFill>
              <a:schemeClr val="lt2"/>
            </a:solidFill>
            <a:prstDash val="solid"/>
            <a:round/>
            <a:headEnd len="med" w="med" type="none"/>
            <a:tailEnd len="med" w="med" type="none"/>
          </a:ln>
        </p:spPr>
      </p:cxnSp>
      <p:grpSp>
        <p:nvGrpSpPr>
          <p:cNvPr id="99" name="Shape 99"/>
          <p:cNvGrpSpPr/>
          <p:nvPr/>
        </p:nvGrpSpPr>
        <p:grpSpPr>
          <a:xfrm>
            <a:off x="762375" y="1368050"/>
            <a:ext cx="1644325" cy="1644300"/>
            <a:chOff x="431475" y="1351550"/>
            <a:chExt cx="1644325" cy="1644300"/>
          </a:xfrm>
        </p:grpSpPr>
        <p:sp>
          <p:nvSpPr>
            <p:cNvPr id="100" name="Shape 100"/>
            <p:cNvSpPr/>
            <p:nvPr/>
          </p:nvSpPr>
          <p:spPr>
            <a:xfrm>
              <a:off x="431500" y="1351550"/>
              <a:ext cx="1644300" cy="1644300"/>
            </a:xfrm>
            <a:prstGeom prst="ellips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pic>
          <p:nvPicPr>
            <p:cNvPr descr="Cartoonish illustration of a woman with purple hair" id="101" name="Shape 101"/>
            <p:cNvPicPr preferRelativeResize="0"/>
            <p:nvPr/>
          </p:nvPicPr>
          <p:blipFill rotWithShape="1">
            <a:blip r:embed="rId3">
              <a:alphaModFix/>
            </a:blip>
            <a:srcRect b="0" l="-6205" r="-6216" t="-12422"/>
            <a:stretch/>
          </p:blipFill>
          <p:spPr>
            <a:xfrm>
              <a:off x="431475" y="1351550"/>
              <a:ext cx="1644300" cy="1644300"/>
            </a:xfrm>
            <a:prstGeom prst="ellipse">
              <a:avLst/>
            </a:prstGeom>
            <a:noFill/>
            <a:ln>
              <a:noFill/>
            </a:ln>
          </p:spPr>
        </p:pic>
      </p:grpSp>
      <p:sp>
        <p:nvSpPr>
          <p:cNvPr id="102" name="Shape 102"/>
          <p:cNvSpPr txBox="1"/>
          <p:nvPr>
            <p:ph idx="4294967295" type="body"/>
          </p:nvPr>
        </p:nvSpPr>
        <p:spPr>
          <a:xfrm>
            <a:off x="495825" y="3643286"/>
            <a:ext cx="2177400" cy="1153800"/>
          </a:xfrm>
          <a:prstGeom prst="rect">
            <a:avLst/>
          </a:prstGeom>
        </p:spPr>
        <p:txBody>
          <a:bodyPr anchorCtr="0" anchor="t" bIns="91425" lIns="91425" rIns="91425" wrap="square" tIns="91425">
            <a:noAutofit/>
          </a:bodyPr>
          <a:lstStyle/>
          <a:p>
            <a:pPr lvl="0" algn="ctr">
              <a:spcBef>
                <a:spcPts val="0"/>
              </a:spcBef>
              <a:buNone/>
            </a:pPr>
            <a:r>
              <a:t/>
            </a:r>
            <a:endParaRPr sz="1100"/>
          </a:p>
        </p:txBody>
      </p:sp>
      <p:grpSp>
        <p:nvGrpSpPr>
          <p:cNvPr id="103" name="Shape 103"/>
          <p:cNvGrpSpPr/>
          <p:nvPr/>
        </p:nvGrpSpPr>
        <p:grpSpPr>
          <a:xfrm>
            <a:off x="6165350" y="1368050"/>
            <a:ext cx="1644300" cy="1644300"/>
            <a:chOff x="7085400" y="1351550"/>
            <a:chExt cx="1644300" cy="1644300"/>
          </a:xfrm>
        </p:grpSpPr>
        <p:sp>
          <p:nvSpPr>
            <p:cNvPr id="104" name="Shape 104"/>
            <p:cNvSpPr/>
            <p:nvPr/>
          </p:nvSpPr>
          <p:spPr>
            <a:xfrm>
              <a:off x="7085400" y="1351550"/>
              <a:ext cx="1644300" cy="1644300"/>
            </a:xfrm>
            <a:prstGeom prst="ellips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pic>
          <p:nvPicPr>
            <p:cNvPr descr="Cartoonish illustration of a man in a blue shirt" id="105" name="Shape 105"/>
            <p:cNvPicPr preferRelativeResize="0"/>
            <p:nvPr/>
          </p:nvPicPr>
          <p:blipFill>
            <a:blip r:embed="rId4">
              <a:alphaModFix/>
            </a:blip>
            <a:stretch>
              <a:fillRect/>
            </a:stretch>
          </p:blipFill>
          <p:spPr>
            <a:xfrm flipH="1">
              <a:off x="7085400" y="1351550"/>
              <a:ext cx="1644300" cy="1644300"/>
            </a:xfrm>
            <a:prstGeom prst="ellipse">
              <a:avLst/>
            </a:prstGeom>
            <a:noFill/>
            <a:ln>
              <a:noFill/>
            </a:ln>
          </p:spPr>
        </p:pic>
      </p:grpSp>
      <p:sp>
        <p:nvSpPr>
          <p:cNvPr id="106" name="Shape 106"/>
          <p:cNvSpPr txBox="1"/>
          <p:nvPr>
            <p:ph idx="4294967295" type="body"/>
          </p:nvPr>
        </p:nvSpPr>
        <p:spPr>
          <a:xfrm>
            <a:off x="5898801" y="3094762"/>
            <a:ext cx="2177400" cy="436200"/>
          </a:xfrm>
          <a:prstGeom prst="rect">
            <a:avLst/>
          </a:prstGeom>
        </p:spPr>
        <p:txBody>
          <a:bodyPr anchorCtr="0" anchor="t" bIns="91425" lIns="91425" rIns="91425" wrap="square" tIns="91425">
            <a:noAutofit/>
          </a:bodyPr>
          <a:lstStyle/>
          <a:p>
            <a:pPr lvl="0" algn="ctr">
              <a:spcBef>
                <a:spcPts val="0"/>
              </a:spcBef>
              <a:buNone/>
            </a:pPr>
            <a:r>
              <a:rPr lang="en" sz="2100">
                <a:solidFill>
                  <a:schemeClr val="accent5"/>
                </a:solidFill>
              </a:rPr>
              <a:t>Rene Descartes</a:t>
            </a:r>
          </a:p>
        </p:txBody>
      </p:sp>
      <p:cxnSp>
        <p:nvCxnSpPr>
          <p:cNvPr id="107" name="Shape 107"/>
          <p:cNvCxnSpPr/>
          <p:nvPr/>
        </p:nvCxnSpPr>
        <p:spPr>
          <a:xfrm>
            <a:off x="6852050" y="3613373"/>
            <a:ext cx="270900" cy="0"/>
          </a:xfrm>
          <a:prstGeom prst="straightConnector1">
            <a:avLst/>
          </a:prstGeom>
          <a:noFill/>
          <a:ln cap="flat" cmpd="sng" w="9525">
            <a:solidFill>
              <a:schemeClr val="lt2"/>
            </a:solidFill>
            <a:prstDash val="solid"/>
            <a:round/>
            <a:headEnd len="med" w="med" type="none"/>
            <a:tailEnd len="med" w="med" type="none"/>
          </a:ln>
        </p:spPr>
      </p:cxnSp>
      <p:sp>
        <p:nvSpPr>
          <p:cNvPr id="108" name="Shape 108"/>
          <p:cNvSpPr txBox="1"/>
          <p:nvPr>
            <p:ph idx="4294967295" type="body"/>
          </p:nvPr>
        </p:nvSpPr>
        <p:spPr>
          <a:xfrm>
            <a:off x="5898795" y="3681661"/>
            <a:ext cx="2177400" cy="1153800"/>
          </a:xfrm>
          <a:prstGeom prst="rect">
            <a:avLst/>
          </a:prstGeom>
        </p:spPr>
        <p:txBody>
          <a:bodyPr anchorCtr="0" anchor="t" bIns="91425" lIns="91425" rIns="91425" wrap="square" tIns="91425">
            <a:noAutofit/>
          </a:bodyPr>
          <a:lstStyle/>
          <a:p>
            <a:pPr lvl="0" algn="ctr">
              <a:spcBef>
                <a:spcPts val="0"/>
              </a:spcBef>
              <a:buNone/>
            </a:pPr>
            <a:r>
              <a:t/>
            </a:r>
            <a:endParaRPr sz="1100"/>
          </a:p>
        </p:txBody>
      </p:sp>
      <p:pic>
        <p:nvPicPr>
          <p:cNvPr id="109" name="Shape 109"/>
          <p:cNvPicPr preferRelativeResize="0"/>
          <p:nvPr/>
        </p:nvPicPr>
        <p:blipFill>
          <a:blip r:embed="rId5">
            <a:alphaModFix/>
          </a:blip>
          <a:stretch>
            <a:fillRect/>
          </a:stretch>
        </p:blipFill>
        <p:spPr>
          <a:xfrm>
            <a:off x="762367" y="1268258"/>
            <a:ext cx="1644325" cy="1843888"/>
          </a:xfrm>
          <a:prstGeom prst="rect">
            <a:avLst/>
          </a:prstGeom>
          <a:noFill/>
          <a:ln>
            <a:noFill/>
          </a:ln>
        </p:spPr>
      </p:pic>
      <p:pic>
        <p:nvPicPr>
          <p:cNvPr id="110" name="Shape 110"/>
          <p:cNvPicPr preferRelativeResize="0"/>
          <p:nvPr/>
        </p:nvPicPr>
        <p:blipFill>
          <a:blip r:embed="rId6">
            <a:alphaModFix/>
          </a:blip>
          <a:stretch>
            <a:fillRect/>
          </a:stretch>
        </p:blipFill>
        <p:spPr>
          <a:xfrm>
            <a:off x="6165350" y="1268250"/>
            <a:ext cx="1644325" cy="184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4294967295" type="title"/>
          </p:nvPr>
        </p:nvSpPr>
        <p:spPr>
          <a:xfrm>
            <a:off x="311700" y="264975"/>
            <a:ext cx="8520600" cy="733500"/>
          </a:xfrm>
          <a:prstGeom prst="rect">
            <a:avLst/>
          </a:prstGeom>
        </p:spPr>
        <p:txBody>
          <a:bodyPr anchorCtr="0" anchor="b" bIns="91425" lIns="91425" rIns="91425" wrap="square" tIns="91425">
            <a:noAutofit/>
          </a:bodyPr>
          <a:lstStyle/>
          <a:p>
            <a:pPr lvl="0">
              <a:spcBef>
                <a:spcPts val="0"/>
              </a:spcBef>
              <a:buNone/>
            </a:pPr>
            <a:r>
              <a:rPr lang="en"/>
              <a:t>Setting</a:t>
            </a:r>
          </a:p>
        </p:txBody>
      </p:sp>
      <p:sp>
        <p:nvSpPr>
          <p:cNvPr id="116" name="Shape 116"/>
          <p:cNvSpPr txBox="1"/>
          <p:nvPr>
            <p:ph idx="4294967295" type="body"/>
          </p:nvPr>
        </p:nvSpPr>
        <p:spPr>
          <a:xfrm>
            <a:off x="311700" y="1195201"/>
            <a:ext cx="3853200" cy="524400"/>
          </a:xfrm>
          <a:prstGeom prst="rect">
            <a:avLst/>
          </a:prstGeom>
        </p:spPr>
        <p:txBody>
          <a:bodyPr anchorCtr="0" anchor="t" bIns="91425" lIns="91425" rIns="91425" wrap="square" tIns="91425">
            <a:noAutofit/>
          </a:bodyPr>
          <a:lstStyle/>
          <a:p>
            <a:pPr lvl="0">
              <a:spcBef>
                <a:spcPts val="0"/>
              </a:spcBef>
              <a:buNone/>
            </a:pPr>
            <a:r>
              <a:rPr lang="en" sz="2400">
                <a:solidFill>
                  <a:schemeClr val="accent5"/>
                </a:solidFill>
              </a:rPr>
              <a:t>Plato</a:t>
            </a:r>
          </a:p>
        </p:txBody>
      </p:sp>
      <p:cxnSp>
        <p:nvCxnSpPr>
          <p:cNvPr id="117" name="Shape 117"/>
          <p:cNvCxnSpPr/>
          <p:nvPr/>
        </p:nvCxnSpPr>
        <p:spPr>
          <a:xfrm>
            <a:off x="418675" y="1811883"/>
            <a:ext cx="270900" cy="0"/>
          </a:xfrm>
          <a:prstGeom prst="straightConnector1">
            <a:avLst/>
          </a:prstGeom>
          <a:noFill/>
          <a:ln cap="flat" cmpd="sng" w="9525">
            <a:solidFill>
              <a:schemeClr val="lt2"/>
            </a:solidFill>
            <a:prstDash val="solid"/>
            <a:round/>
            <a:headEnd len="med" w="med" type="none"/>
            <a:tailEnd len="med" w="med" type="none"/>
          </a:ln>
        </p:spPr>
      </p:cxnSp>
      <p:sp>
        <p:nvSpPr>
          <p:cNvPr id="118" name="Shape 118"/>
          <p:cNvSpPr txBox="1"/>
          <p:nvPr>
            <p:ph idx="4294967295" type="body"/>
          </p:nvPr>
        </p:nvSpPr>
        <p:spPr>
          <a:xfrm>
            <a:off x="311700" y="1859824"/>
            <a:ext cx="3853200" cy="3115500"/>
          </a:xfrm>
          <a:prstGeom prst="rect">
            <a:avLst/>
          </a:prstGeom>
        </p:spPr>
        <p:txBody>
          <a:bodyPr anchorCtr="0" anchor="t" bIns="91425" lIns="91425" rIns="91425" wrap="square" tIns="91425">
            <a:noAutofit/>
          </a:bodyPr>
          <a:lstStyle/>
          <a:p>
            <a:pPr indent="-317500" lvl="0" marL="457200" rtl="0">
              <a:spcBef>
                <a:spcPts val="0"/>
              </a:spcBef>
              <a:buSzPct val="100000"/>
              <a:buChar char="●"/>
            </a:pPr>
            <a:r>
              <a:rPr lang="en" sz="1400"/>
              <a:t>Soul is divine, immortal and sinless</a:t>
            </a:r>
          </a:p>
          <a:p>
            <a:pPr indent="-317500" lvl="0" marL="457200" rtl="0">
              <a:spcBef>
                <a:spcPts val="0"/>
              </a:spcBef>
              <a:buSzPct val="100000"/>
              <a:buChar char="●"/>
            </a:pPr>
            <a:r>
              <a:rPr lang="en" sz="1400"/>
              <a:t>Soul travels the heavenly space and sometimes attaches with the body</a:t>
            </a:r>
          </a:p>
          <a:p>
            <a:pPr indent="-317500" lvl="0" marL="457200" rtl="0">
              <a:spcBef>
                <a:spcPts val="0"/>
              </a:spcBef>
              <a:buSzPct val="100000"/>
              <a:buChar char="●"/>
            </a:pPr>
            <a:r>
              <a:rPr lang="en" sz="1400"/>
              <a:t>It is the body that manifests pleasure &amp; pain</a:t>
            </a:r>
          </a:p>
          <a:p>
            <a:pPr indent="-317500" lvl="0" marL="457200" rtl="0">
              <a:spcBef>
                <a:spcPts val="0"/>
              </a:spcBef>
              <a:buSzPct val="100000"/>
              <a:buChar char="●"/>
            </a:pPr>
            <a:r>
              <a:rPr lang="en" sz="1400"/>
              <a:t>Sins arise from associations with body which tries to bring soul to its level</a:t>
            </a:r>
          </a:p>
          <a:p>
            <a:pPr indent="-317500" lvl="0" marL="457200" rtl="0">
              <a:spcBef>
                <a:spcPts val="0"/>
              </a:spcBef>
              <a:buSzPct val="100000"/>
              <a:buChar char="●"/>
            </a:pPr>
            <a:r>
              <a:rPr lang="en" sz="1400"/>
              <a:t>Life begins when soul attaches itself to the body</a:t>
            </a:r>
          </a:p>
          <a:p>
            <a:pPr indent="-317500" lvl="0" marL="457200">
              <a:spcBef>
                <a:spcPts val="0"/>
              </a:spcBef>
              <a:buSzPct val="100000"/>
              <a:buChar char="●"/>
            </a:pPr>
            <a:r>
              <a:rPr lang="en" sz="1400"/>
              <a:t>Thus, only the specific problem of other minds arises (as no evidential relation b/w mind and body established)</a:t>
            </a:r>
          </a:p>
        </p:txBody>
      </p:sp>
      <p:sp>
        <p:nvSpPr>
          <p:cNvPr id="119" name="Shape 119"/>
          <p:cNvSpPr txBox="1"/>
          <p:nvPr>
            <p:ph idx="4294967295" type="body"/>
          </p:nvPr>
        </p:nvSpPr>
        <p:spPr>
          <a:xfrm>
            <a:off x="4905750" y="1201619"/>
            <a:ext cx="3853200" cy="524400"/>
          </a:xfrm>
          <a:prstGeom prst="rect">
            <a:avLst/>
          </a:prstGeom>
        </p:spPr>
        <p:txBody>
          <a:bodyPr anchorCtr="0" anchor="t" bIns="91425" lIns="91425" rIns="91425" wrap="square" tIns="91425">
            <a:noAutofit/>
          </a:bodyPr>
          <a:lstStyle/>
          <a:p>
            <a:pPr lvl="0">
              <a:spcBef>
                <a:spcPts val="0"/>
              </a:spcBef>
              <a:buNone/>
            </a:pPr>
            <a:r>
              <a:rPr lang="en" sz="2400">
                <a:solidFill>
                  <a:schemeClr val="accent5"/>
                </a:solidFill>
              </a:rPr>
              <a:t>Descartes</a:t>
            </a:r>
          </a:p>
        </p:txBody>
      </p:sp>
      <p:cxnSp>
        <p:nvCxnSpPr>
          <p:cNvPr id="120" name="Shape 120"/>
          <p:cNvCxnSpPr/>
          <p:nvPr/>
        </p:nvCxnSpPr>
        <p:spPr>
          <a:xfrm>
            <a:off x="5012725" y="1811883"/>
            <a:ext cx="270900" cy="0"/>
          </a:xfrm>
          <a:prstGeom prst="straightConnector1">
            <a:avLst/>
          </a:prstGeom>
          <a:noFill/>
          <a:ln cap="flat" cmpd="sng" w="9525">
            <a:solidFill>
              <a:schemeClr val="lt2"/>
            </a:solidFill>
            <a:prstDash val="solid"/>
            <a:round/>
            <a:headEnd len="med" w="med" type="none"/>
            <a:tailEnd len="med" w="med" type="none"/>
          </a:ln>
        </p:spPr>
      </p:cxnSp>
      <p:sp>
        <p:nvSpPr>
          <p:cNvPr id="121" name="Shape 121"/>
          <p:cNvSpPr txBox="1"/>
          <p:nvPr>
            <p:ph idx="4294967295" type="body"/>
          </p:nvPr>
        </p:nvSpPr>
        <p:spPr>
          <a:xfrm>
            <a:off x="4905750" y="1859830"/>
            <a:ext cx="3853200" cy="2753100"/>
          </a:xfrm>
          <a:prstGeom prst="rect">
            <a:avLst/>
          </a:prstGeom>
        </p:spPr>
        <p:txBody>
          <a:bodyPr anchorCtr="0" anchor="t" bIns="91425" lIns="91425" rIns="91425" wrap="square" tIns="91425">
            <a:noAutofit/>
          </a:bodyPr>
          <a:lstStyle/>
          <a:p>
            <a:pPr indent="-317500" lvl="0" marL="457200" rtl="0">
              <a:spcBef>
                <a:spcPts val="0"/>
              </a:spcBef>
              <a:buSzPct val="100000"/>
              <a:buChar char="●"/>
            </a:pPr>
            <a:r>
              <a:rPr lang="en" sz="1400"/>
              <a:t>Substance Dualism</a:t>
            </a:r>
          </a:p>
          <a:p>
            <a:pPr indent="-317500" lvl="0" marL="457200">
              <a:spcBef>
                <a:spcPts val="0"/>
              </a:spcBef>
              <a:buSzPct val="100000"/>
              <a:buChar char="●"/>
            </a:pPr>
            <a:r>
              <a:rPr lang="en" sz="1400"/>
              <a:t>The general problem of other minds arises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265500" y="1818600"/>
            <a:ext cx="4045200" cy="1506300"/>
          </a:xfrm>
          <a:prstGeom prst="rect">
            <a:avLst/>
          </a:prstGeom>
        </p:spPr>
        <p:txBody>
          <a:bodyPr anchorCtr="0" anchor="ctr" bIns="91425" lIns="91425" rIns="91425" wrap="square" tIns="91425">
            <a:noAutofit/>
          </a:bodyPr>
          <a:lstStyle/>
          <a:p>
            <a:pPr lvl="0">
              <a:spcBef>
                <a:spcPts val="0"/>
              </a:spcBef>
              <a:buNone/>
            </a:pPr>
            <a:r>
              <a:rPr lang="en"/>
              <a:t>Solution 1</a:t>
            </a:r>
          </a:p>
        </p:txBody>
      </p:sp>
      <p:sp>
        <p:nvSpPr>
          <p:cNvPr id="127" name="Shape 127"/>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rtl="0">
              <a:spcBef>
                <a:spcPts val="0"/>
              </a:spcBef>
              <a:buNone/>
            </a:pPr>
            <a:r>
              <a:rPr lang="en" sz="2400"/>
              <a:t>Russell's Analogical Argument : Induction</a:t>
            </a:r>
          </a:p>
          <a:p>
            <a:pPr lvl="0" rtl="0">
              <a:spcBef>
                <a:spcPts val="0"/>
              </a:spcBef>
              <a:buNone/>
            </a:pPr>
            <a:r>
              <a:rPr lang="en" sz="2400"/>
              <a:t>Criticism : Can't generalize based on one instance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a:spcBef>
                <a:spcPts val="0"/>
              </a:spcBef>
              <a:buNone/>
            </a:pPr>
            <a:r>
              <a:rPr lang="en"/>
              <a:t>Refute the very problem</a:t>
            </a:r>
          </a:p>
          <a:p>
            <a:pPr indent="-342900" lvl="0" marL="457200" rtl="0">
              <a:spcBef>
                <a:spcPts val="0"/>
              </a:spcBef>
              <a:buChar char="●"/>
            </a:pPr>
            <a:r>
              <a:rPr lang="en"/>
              <a:t>Behaviorism</a:t>
            </a:r>
            <a:r>
              <a:rPr lang="en"/>
              <a:t> : No mental states, only </a:t>
            </a:r>
            <a:r>
              <a:rPr lang="en"/>
              <a:t>dispositions</a:t>
            </a:r>
          </a:p>
          <a:p>
            <a:pPr indent="-342900" lvl="0" marL="457200" rtl="0">
              <a:spcBef>
                <a:spcPts val="0"/>
              </a:spcBef>
              <a:buChar char="●"/>
            </a:pPr>
            <a:r>
              <a:rPr lang="en"/>
              <a:t>Denial of Self : Hume (Famous skeptic) thought there wasn’t a problem of other minds, because he thought that there was no evidence that I have a mind (only thoughts exists and there is no "mind" that causes them)</a:t>
            </a:r>
          </a:p>
          <a:p>
            <a:pPr indent="-342900" lvl="0" marL="457200" rtl="0">
              <a:spcBef>
                <a:spcPts val="0"/>
              </a:spcBef>
              <a:buChar char="●"/>
            </a:pPr>
            <a:r>
              <a:rPr lang="en"/>
              <a:t>Mental States are not hidden</a:t>
            </a:r>
          </a:p>
        </p:txBody>
      </p:sp>
      <p:sp>
        <p:nvSpPr>
          <p:cNvPr id="133" name="Shape 133"/>
          <p:cNvSpPr txBox="1"/>
          <p:nvPr>
            <p:ph type="title"/>
          </p:nvPr>
        </p:nvSpPr>
        <p:spPr>
          <a:xfrm>
            <a:off x="265500" y="1818600"/>
            <a:ext cx="4045200" cy="1506300"/>
          </a:xfrm>
          <a:prstGeom prst="rect">
            <a:avLst/>
          </a:prstGeom>
        </p:spPr>
        <p:txBody>
          <a:bodyPr anchorCtr="0" anchor="ctr" bIns="91425" lIns="91425" rIns="91425" wrap="square" tIns="91425">
            <a:noAutofit/>
          </a:bodyPr>
          <a:lstStyle/>
          <a:p>
            <a:pPr lvl="0" rtl="0">
              <a:spcBef>
                <a:spcPts val="0"/>
              </a:spcBef>
              <a:buNone/>
            </a:pPr>
            <a:r>
              <a:rPr lang="en"/>
              <a:t>Solution 2</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