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Perception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Bertrand Russel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Causal Analysis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 life a dream?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 dreams, we are convinced that the occurrences of the dream are public, and yet on waking we become that they are purely private. Publicity, therefore, has not the highest grade of certainty.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ream.png"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461" y="0"/>
            <a:ext cx="66510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Causal Analysis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Distinction between dream and waking life:</a:t>
            </a:r>
          </a:p>
          <a:p>
            <a:pPr indent="-342900" lvl="0" marL="457200" rtl="0">
              <a:spcBef>
                <a:spcPts val="0"/>
              </a:spcBef>
              <a:buAutoNum type="arabicPeriod"/>
            </a:pPr>
            <a:r>
              <a:rPr lang="en"/>
              <a:t>Recurrence of perceptions in groups under certain circumstances</a:t>
            </a:r>
          </a:p>
          <a:p>
            <a:pPr indent="-342900" lvl="0" marL="457200">
              <a:spcBef>
                <a:spcPts val="0"/>
              </a:spcBef>
              <a:buAutoNum type="arabicPeriod"/>
            </a:pPr>
            <a:r>
              <a:rPr lang="en"/>
              <a:t>Testimony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ruman.png"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Introspective Analysis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Traditionally, there are three kinds of mental occurrences:</a:t>
            </a:r>
          </a:p>
          <a:p>
            <a:pPr indent="-342900" lvl="0" marL="457200" rtl="0">
              <a:spcBef>
                <a:spcPts val="0"/>
              </a:spcBef>
              <a:buAutoNum type="arabicPeriod"/>
            </a:pPr>
            <a:r>
              <a:rPr lang="en"/>
              <a:t>Feeling: Pleasure and unpleasure</a:t>
            </a:r>
          </a:p>
          <a:p>
            <a:pPr indent="-342900" lvl="0" marL="457200" rtl="0">
              <a:spcBef>
                <a:spcPts val="0"/>
              </a:spcBef>
              <a:buAutoNum type="arabicPeriod"/>
            </a:pPr>
            <a:r>
              <a:rPr lang="en"/>
              <a:t>Willing: Desire and aversion</a:t>
            </a:r>
          </a:p>
          <a:p>
            <a:pPr indent="-342900" lvl="0" marL="457200">
              <a:spcBef>
                <a:spcPts val="0"/>
              </a:spcBef>
              <a:buAutoNum type="arabicPeriod"/>
            </a:pPr>
            <a:r>
              <a:rPr lang="en"/>
              <a:t>Knowing: Cognition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Introspective Analysis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Cognition is of various sorts.</a:t>
            </a:r>
          </a:p>
          <a:p>
            <a:pPr indent="-342900" lvl="0" marL="457200" rtl="0">
              <a:spcBef>
                <a:spcPts val="0"/>
              </a:spcBef>
              <a:buAutoNum type="arabicPeriod"/>
            </a:pPr>
            <a:r>
              <a:rPr lang="en"/>
              <a:t>Memory</a:t>
            </a:r>
          </a:p>
          <a:p>
            <a:pPr indent="-342900" lvl="0" marL="457200" rtl="0">
              <a:spcBef>
                <a:spcPts val="0"/>
              </a:spcBef>
              <a:buAutoNum type="arabicPeriod"/>
            </a:pPr>
            <a:r>
              <a:rPr lang="en"/>
              <a:t>Conception</a:t>
            </a:r>
          </a:p>
          <a:p>
            <a:pPr indent="-342900" lvl="0" marL="457200">
              <a:spcBef>
                <a:spcPts val="0"/>
              </a:spcBef>
              <a:buAutoNum type="arabicPeriod"/>
            </a:pPr>
            <a:r>
              <a:rPr lang="en"/>
              <a:t>Perception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Introspective Analysis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Sensation vs Perception: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Sensation, as opposed to perception, is solely due to the stimulus  and the sense organ, not to past experience.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Perception = Sensation + Past experience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Introspective Analysis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Can we discover the influence of past </a:t>
            </a:r>
            <a:r>
              <a:rPr lang="en"/>
              <a:t>experiences</a:t>
            </a:r>
            <a:r>
              <a:rPr lang="en"/>
              <a:t> through introspection?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Introspective Analysis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Which one is stronger statement?</a:t>
            </a:r>
          </a:p>
          <a:p>
            <a:pPr indent="-342900" lvl="0" marL="457200" rtl="0">
              <a:spcBef>
                <a:spcPts val="0"/>
              </a:spcBef>
              <a:buAutoNum type="arabicPeriod"/>
            </a:pPr>
            <a:r>
              <a:rPr lang="en"/>
              <a:t>I see a triangle</a:t>
            </a:r>
          </a:p>
          <a:p>
            <a:pPr indent="-342900" lvl="0" marL="457200">
              <a:spcBef>
                <a:spcPts val="0"/>
              </a:spcBef>
              <a:buAutoNum type="arabicPeriod"/>
            </a:pPr>
            <a:r>
              <a:rPr lang="en"/>
              <a:t>There is a triangle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floaters.jpg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228" y="0"/>
            <a:ext cx="684954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Causal Analysis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Causation of perceptions is studied by three sciences:</a:t>
            </a:r>
          </a:p>
          <a:p>
            <a:pPr indent="-342900" lvl="0" marL="457200" rtl="0">
              <a:spcBef>
                <a:spcPts val="0"/>
              </a:spcBef>
              <a:buAutoNum type="arabicPeriod"/>
            </a:pPr>
            <a:r>
              <a:rPr lang="en"/>
              <a:t>Physics</a:t>
            </a:r>
          </a:p>
          <a:p>
            <a:pPr indent="-342900" lvl="0" marL="457200" rtl="0">
              <a:spcBef>
                <a:spcPts val="0"/>
              </a:spcBef>
              <a:buAutoNum type="arabicPeriod"/>
            </a:pPr>
            <a:r>
              <a:rPr lang="en"/>
              <a:t>Physiology</a:t>
            </a:r>
          </a:p>
          <a:p>
            <a:pPr indent="-342900" lvl="0" marL="457200">
              <a:spcBef>
                <a:spcPts val="0"/>
              </a:spcBef>
              <a:buAutoNum type="arabicPeriod"/>
            </a:pPr>
            <a:r>
              <a:rPr lang="en"/>
              <a:t>Psychology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Causal Analysis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Privacy of perception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There is an element of privacy about every perception.</a:t>
            </a:r>
          </a:p>
          <a:p>
            <a:pPr indent="-342900" lvl="0" marL="457200" rtl="0">
              <a:spcBef>
                <a:spcPts val="0"/>
              </a:spcBef>
              <a:buAutoNum type="arabicPeriod"/>
            </a:pPr>
            <a:r>
              <a:rPr lang="en"/>
              <a:t>Public: Sight, sound, touch, smell</a:t>
            </a:r>
          </a:p>
          <a:p>
            <a:pPr indent="-342900" lvl="0" marL="457200" rtl="0">
              <a:spcBef>
                <a:spcPts val="0"/>
              </a:spcBef>
              <a:buAutoNum type="arabicPeriod"/>
            </a:pPr>
            <a:r>
              <a:rPr lang="en"/>
              <a:t>Partly Private, Partly Public: Human body</a:t>
            </a:r>
          </a:p>
          <a:p>
            <a:pPr indent="-342900" lvl="0" marL="457200">
              <a:spcBef>
                <a:spcPts val="0"/>
              </a:spcBef>
              <a:buAutoNum type="arabicPeriod"/>
            </a:pPr>
            <a:r>
              <a:rPr lang="en"/>
              <a:t>Private: Recollection, dreams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