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62" r:id="rId5"/>
    <p:sldId id="265" r:id="rId6"/>
    <p:sldId id="264"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A712FD6-6C51-4276-BC19-67409760260E}">
          <p14:sldIdLst>
            <p14:sldId id="256"/>
            <p14:sldId id="258"/>
            <p14:sldId id="261"/>
            <p14:sldId id="262"/>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autoAdjust="0"/>
  </p:normalViewPr>
  <p:slideViewPr>
    <p:cSldViewPr snapToGrid="0">
      <p:cViewPr varScale="1">
        <p:scale>
          <a:sx n="73" d="100"/>
          <a:sy n="73" d="100"/>
        </p:scale>
        <p:origin x="-61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371585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316445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100199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135370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246718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152024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335001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235032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367536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10823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57CD6-B928-4ABE-A175-2B65431E9531}" type="datetimeFigureOut">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47078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57CD6-B928-4ABE-A175-2B65431E9531}" type="datetimeFigureOut">
              <a:rPr lang="en-US" smtClean="0"/>
              <a:pPr/>
              <a:t>10/26/2017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AF174-4CA4-431D-A847-024991BF4F1A}" type="slidenum">
              <a:rPr lang="en-US" smtClean="0"/>
              <a:pPr/>
              <a:t>‹#›</a:t>
            </a:fld>
            <a:endParaRPr lang="en-US"/>
          </a:p>
        </p:txBody>
      </p:sp>
    </p:spTree>
    <p:extLst>
      <p:ext uri="{BB962C8B-B14F-4D97-AF65-F5344CB8AC3E}">
        <p14:creationId xmlns:p14="http://schemas.microsoft.com/office/powerpoint/2010/main" xmlns="" val="3368318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71260"/>
          </a:xfrm>
        </p:spPr>
        <p:txBody>
          <a:bodyPr>
            <a:normAutofit/>
          </a:bodyPr>
          <a:lstStyle/>
          <a:p>
            <a:r>
              <a:rPr lang="en-US" dirty="0" smtClean="0"/>
              <a:t>SEARLE’S </a:t>
            </a:r>
            <a:br>
              <a:rPr lang="en-US" dirty="0" smtClean="0"/>
            </a:br>
            <a:r>
              <a:rPr lang="en-US" dirty="0" smtClean="0"/>
              <a:t>BIOLOGICAL NATURALISM</a:t>
            </a:r>
            <a:endParaRPr lang="en-US" dirty="0"/>
          </a:p>
        </p:txBody>
      </p:sp>
      <p:sp>
        <p:nvSpPr>
          <p:cNvPr id="3" name="Subtitle 2"/>
          <p:cNvSpPr>
            <a:spLocks noGrp="1"/>
          </p:cNvSpPr>
          <p:nvPr>
            <p:ph type="subTitle" idx="1"/>
          </p:nvPr>
        </p:nvSpPr>
        <p:spPr>
          <a:xfrm>
            <a:off x="1589314" y="4790758"/>
            <a:ext cx="9144000" cy="1253297"/>
          </a:xfrm>
        </p:spPr>
        <p:txBody>
          <a:bodyPr/>
          <a:lstStyle/>
          <a:p>
            <a:r>
              <a:rPr lang="en-US" dirty="0" smtClean="0"/>
              <a:t>[</a:t>
            </a:r>
            <a:r>
              <a:rPr lang="en-US" dirty="0" smtClean="0"/>
              <a:t>with reference to his paper </a:t>
            </a:r>
            <a:r>
              <a:rPr lang="en-US" i="1" dirty="0" smtClean="0"/>
              <a:t>Mind, brains, and programs </a:t>
            </a:r>
            <a:r>
              <a:rPr lang="en-US" dirty="0" smtClean="0"/>
              <a:t>(1980)</a:t>
            </a:r>
            <a:endParaRPr lang="en-US" i="1" dirty="0"/>
          </a:p>
        </p:txBody>
      </p:sp>
    </p:spTree>
    <p:extLst>
      <p:ext uri="{BB962C8B-B14F-4D97-AF65-F5344CB8AC3E}">
        <p14:creationId xmlns:p14="http://schemas.microsoft.com/office/powerpoint/2010/main" xmlns="" val="237286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normAutofit/>
          </a:bodyPr>
          <a:lstStyle/>
          <a:p>
            <a:r>
              <a:rPr lang="en-US" sz="3600" i="1" dirty="0" smtClean="0"/>
              <a:t>Why</a:t>
            </a:r>
            <a:r>
              <a:rPr lang="en-US" sz="3600" dirty="0" smtClean="0"/>
              <a:t> Searle is saying whatever he is </a:t>
            </a:r>
            <a:r>
              <a:rPr lang="en-US" sz="3600" dirty="0" smtClean="0"/>
              <a:t>saying?</a:t>
            </a:r>
          </a:p>
          <a:p>
            <a:r>
              <a:rPr lang="en-US" sz="3600" i="1" dirty="0" smtClean="0"/>
              <a:t>What</a:t>
            </a:r>
            <a:r>
              <a:rPr lang="en-US" sz="3600" dirty="0" smtClean="0"/>
              <a:t> </a:t>
            </a:r>
            <a:r>
              <a:rPr lang="en-US" sz="3600" dirty="0" smtClean="0"/>
              <a:t>he is </a:t>
            </a:r>
            <a:r>
              <a:rPr lang="en-US" sz="3600" dirty="0" smtClean="0"/>
              <a:t>saying?</a:t>
            </a:r>
          </a:p>
          <a:p>
            <a:r>
              <a:rPr lang="en-US" sz="3600" dirty="0" smtClean="0"/>
              <a:t>What </a:t>
            </a:r>
            <a:r>
              <a:rPr lang="en-US" sz="3600" dirty="0" smtClean="0"/>
              <a:t>he is </a:t>
            </a:r>
            <a:r>
              <a:rPr lang="en-US" sz="3600" i="1" dirty="0" smtClean="0"/>
              <a:t>not</a:t>
            </a:r>
            <a:r>
              <a:rPr lang="en-US" sz="3600" dirty="0" smtClean="0"/>
              <a:t> saying?</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br>
              <a:rPr lang="en-US" dirty="0" smtClean="0"/>
            </a:br>
            <a:endParaRPr lang="en-US" dirty="0"/>
          </a:p>
        </p:txBody>
      </p:sp>
      <p:sp>
        <p:nvSpPr>
          <p:cNvPr id="3" name="Content Placeholder 2"/>
          <p:cNvSpPr>
            <a:spLocks noGrp="1"/>
          </p:cNvSpPr>
          <p:nvPr>
            <p:ph idx="1"/>
          </p:nvPr>
        </p:nvSpPr>
        <p:spPr>
          <a:xfrm>
            <a:off x="838200" y="1194560"/>
            <a:ext cx="10515600" cy="4910026"/>
          </a:xfrm>
        </p:spPr>
        <p:txBody>
          <a:bodyPr>
            <a:normAutofit/>
          </a:bodyPr>
          <a:lstStyle/>
          <a:p>
            <a:pPr>
              <a:lnSpc>
                <a:spcPct val="100000"/>
              </a:lnSpc>
            </a:pPr>
            <a:r>
              <a:rPr lang="en-US" dirty="0" smtClean="0"/>
              <a:t>This paper is a response to the theories and possibilities of strong Artificial Intelligence (AI)</a:t>
            </a:r>
          </a:p>
          <a:p>
            <a:pPr>
              <a:lnSpc>
                <a:spcPct val="100000"/>
              </a:lnSpc>
            </a:pPr>
            <a:r>
              <a:rPr lang="en-US" dirty="0" smtClean="0"/>
              <a:t>Strong AI: it upholds </a:t>
            </a:r>
            <a:r>
              <a:rPr lang="en-US" dirty="0"/>
              <a:t>that a well programmed computer or a machine </a:t>
            </a:r>
            <a:r>
              <a:rPr lang="en-US" i="1" dirty="0" smtClean="0"/>
              <a:t>is </a:t>
            </a:r>
            <a:r>
              <a:rPr lang="en-US" dirty="0"/>
              <a:t>a </a:t>
            </a:r>
            <a:r>
              <a:rPr lang="en-US" dirty="0" smtClean="0"/>
              <a:t>mind. (unlike the weak AI which says that a well programmed machine </a:t>
            </a:r>
            <a:r>
              <a:rPr lang="en-US" i="1" dirty="0" smtClean="0"/>
              <a:t>can be a tool </a:t>
            </a:r>
            <a:r>
              <a:rPr lang="en-US" dirty="0" smtClean="0"/>
              <a:t>in the study of mind.)</a:t>
            </a:r>
          </a:p>
          <a:p>
            <a:pPr>
              <a:lnSpc>
                <a:spcPct val="100000"/>
              </a:lnSpc>
            </a:pPr>
            <a:r>
              <a:rPr lang="en-US" dirty="0" smtClean="0"/>
              <a:t>As a corollary to this, the programs of the machine </a:t>
            </a:r>
            <a:r>
              <a:rPr lang="en-US" i="1" dirty="0" smtClean="0"/>
              <a:t>would be psychological explanation </a:t>
            </a:r>
            <a:r>
              <a:rPr lang="en-US" dirty="0" smtClean="0"/>
              <a:t>i.e. machine would have cognitive states of which these programs are explanations.</a:t>
            </a:r>
          </a:p>
          <a:p>
            <a:pPr>
              <a:lnSpc>
                <a:spcPct val="100000"/>
              </a:lnSpc>
            </a:pPr>
            <a:r>
              <a:rPr lang="en-US" dirty="0" smtClean="0"/>
              <a:t>This strong AI implies that given the right commands/programs, it can really ‘understand’ things the way we understand.</a:t>
            </a:r>
            <a:endParaRPr lang="en-US" dirty="0"/>
          </a:p>
        </p:txBody>
      </p:sp>
    </p:spTree>
    <p:extLst>
      <p:ext uri="{BB962C8B-B14F-4D97-AF65-F5344CB8AC3E}">
        <p14:creationId xmlns:p14="http://schemas.microsoft.com/office/powerpoint/2010/main" xmlns="" val="3640021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a:t>
            </a:r>
            <a:endParaRPr lang="en-US" b="1" dirty="0"/>
          </a:p>
        </p:txBody>
      </p:sp>
      <p:sp>
        <p:nvSpPr>
          <p:cNvPr id="3" name="Content Placeholder 2"/>
          <p:cNvSpPr>
            <a:spLocks noGrp="1"/>
          </p:cNvSpPr>
          <p:nvPr>
            <p:ph idx="1"/>
          </p:nvPr>
        </p:nvSpPr>
        <p:spPr>
          <a:xfrm>
            <a:off x="696532" y="1452138"/>
            <a:ext cx="10515600" cy="4351338"/>
          </a:xfrm>
        </p:spPr>
        <p:txBody>
          <a:bodyPr/>
          <a:lstStyle/>
          <a:p>
            <a:endParaRPr lang="en-US" dirty="0" smtClean="0"/>
          </a:p>
          <a:p>
            <a:r>
              <a:rPr lang="en-US" dirty="0" smtClean="0"/>
              <a:t>Searle </a:t>
            </a:r>
            <a:r>
              <a:rPr lang="en-US" dirty="0" smtClean="0"/>
              <a:t>denies primarily the following claims: (they arise from the strong AI theory.)</a:t>
            </a:r>
          </a:p>
          <a:p>
            <a:pPr lvl="2"/>
            <a:r>
              <a:rPr lang="en-US" sz="2400" dirty="0"/>
              <a:t>machines can literally </a:t>
            </a:r>
            <a:r>
              <a:rPr lang="en-US" sz="2400" i="1" dirty="0"/>
              <a:t>understand</a:t>
            </a:r>
            <a:r>
              <a:rPr lang="en-US" sz="2400" dirty="0"/>
              <a:t> the story and provide the answers to </a:t>
            </a:r>
            <a:r>
              <a:rPr lang="en-US" sz="2400" dirty="0" smtClean="0"/>
              <a:t>questions.</a:t>
            </a:r>
            <a:endParaRPr lang="en-US" sz="2400" dirty="0"/>
          </a:p>
          <a:p>
            <a:pPr lvl="2"/>
            <a:r>
              <a:rPr lang="en-US" sz="2400" dirty="0" smtClean="0"/>
              <a:t>what </a:t>
            </a:r>
            <a:r>
              <a:rPr lang="en-US" sz="2400" dirty="0"/>
              <a:t>the machine and its programs do </a:t>
            </a:r>
            <a:r>
              <a:rPr lang="en-US" sz="2400" i="1" dirty="0"/>
              <a:t>explains</a:t>
            </a:r>
            <a:r>
              <a:rPr lang="en-US" sz="2400" dirty="0"/>
              <a:t> the human ability to understand the story and answer questions about it.</a:t>
            </a:r>
          </a:p>
          <a:p>
            <a:r>
              <a:rPr lang="en-US" dirty="0" smtClean="0"/>
              <a:t>The basis for this denial is a thought experiment which has come to be called The Chinese Room Argument. </a:t>
            </a:r>
            <a:endParaRPr lang="en-US" dirty="0"/>
          </a:p>
        </p:txBody>
      </p:sp>
    </p:spTree>
    <p:extLst>
      <p:ext uri="{BB962C8B-B14F-4D97-AF65-F5344CB8AC3E}">
        <p14:creationId xmlns:p14="http://schemas.microsoft.com/office/powerpoint/2010/main" xmlns="" val="3212981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dirty="0" smtClean="0"/>
              <a:t>The Chinese Room</a:t>
            </a:r>
            <a:endParaRPr lang="en-US" dirty="0"/>
          </a:p>
        </p:txBody>
      </p:sp>
      <p:sp>
        <p:nvSpPr>
          <p:cNvPr id="3" name="Content Placeholder 2"/>
          <p:cNvSpPr>
            <a:spLocks noGrp="1"/>
          </p:cNvSpPr>
          <p:nvPr>
            <p:ph idx="1"/>
          </p:nvPr>
        </p:nvSpPr>
        <p:spPr>
          <a:xfrm>
            <a:off x="838200" y="1280160"/>
            <a:ext cx="10515600" cy="4896803"/>
          </a:xfrm>
        </p:spPr>
        <p:txBody>
          <a:bodyPr>
            <a:normAutofit fontScale="70000" lnSpcReduction="20000"/>
          </a:bodyPr>
          <a:lstStyle/>
          <a:p>
            <a:pPr algn="just">
              <a:lnSpc>
                <a:spcPct val="120000"/>
              </a:lnSpc>
            </a:pPr>
            <a:r>
              <a:rPr lang="en-IN" dirty="0" smtClean="0"/>
              <a:t>Suppose a person X is in a room. This person does not understand a single word of Chinese but he is a native speaker of English and can understand English pretty well.</a:t>
            </a:r>
          </a:p>
          <a:p>
            <a:pPr algn="just">
              <a:lnSpc>
                <a:spcPct val="120000"/>
              </a:lnSpc>
            </a:pPr>
            <a:r>
              <a:rPr lang="en-IN" dirty="0" smtClean="0"/>
              <a:t>He is given a book of instructions written in English, in which there are  two columns of Chinese symbols. It has clear and detailed instructions about what text or image (Chinese symbol) should be responded with which symbol. </a:t>
            </a:r>
          </a:p>
          <a:p>
            <a:pPr algn="just">
              <a:lnSpc>
                <a:spcPct val="120000"/>
              </a:lnSpc>
            </a:pPr>
            <a:r>
              <a:rPr lang="en-IN" dirty="0" smtClean="0"/>
              <a:t>Now if you invite a native Chinese speaker say Y to this setup. This Chinese speaker cannot see inside the room, the only way he can interact with the person X inside the room is through a small window and with the help of written notes.</a:t>
            </a:r>
          </a:p>
          <a:p>
            <a:pPr algn="just">
              <a:lnSpc>
                <a:spcPct val="120000"/>
              </a:lnSpc>
            </a:pPr>
            <a:r>
              <a:rPr lang="en-IN" dirty="0" smtClean="0"/>
              <a:t>Now if the person Y writes in Chinese, ‘How are you?’ and sends that note in, the person X inside that room since he doesn’t know Chinese, merely draws symbols as given in that instruction book and sends that note out as his response. The text that he has sent out is in fact a coherent response, and if translated in English, it means, ‘I am good’. </a:t>
            </a:r>
          </a:p>
          <a:p>
            <a:pPr algn="just">
              <a:lnSpc>
                <a:spcPct val="120000"/>
              </a:lnSpc>
            </a:pPr>
            <a:r>
              <a:rPr lang="en-IN" dirty="0" smtClean="0"/>
              <a:t>That Chinese speaker Y will think that the person X inside the room can understand Chinese and can even write it but the question is ‘</a:t>
            </a:r>
            <a:r>
              <a:rPr lang="en-IN" b="1" dirty="0" smtClean="0"/>
              <a:t>Does </a:t>
            </a:r>
            <a:r>
              <a:rPr lang="en-IN" b="1" dirty="0" smtClean="0"/>
              <a:t>he really understand Chinese the way we do</a:t>
            </a:r>
            <a:r>
              <a:rPr lang="en-IN" dirty="0" smtClean="0"/>
              <a:t>?’</a:t>
            </a:r>
            <a:endParaRPr lang="en-I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not?</a:t>
            </a:r>
            <a:endParaRPr lang="en-US" b="1" dirty="0"/>
          </a:p>
        </p:txBody>
      </p:sp>
      <p:sp>
        <p:nvSpPr>
          <p:cNvPr id="3" name="Content Placeholder 2"/>
          <p:cNvSpPr>
            <a:spLocks noGrp="1"/>
          </p:cNvSpPr>
          <p:nvPr>
            <p:ph idx="1"/>
          </p:nvPr>
        </p:nvSpPr>
        <p:spPr/>
        <p:txBody>
          <a:bodyPr/>
          <a:lstStyle/>
          <a:p>
            <a:r>
              <a:rPr lang="en-US" dirty="0" smtClean="0"/>
              <a:t>He is not denying the existence or the possibility of the AI. (only of the stronger AI)</a:t>
            </a:r>
          </a:p>
          <a:p>
            <a:r>
              <a:rPr lang="en-US" dirty="0" smtClean="0"/>
              <a:t>He is not trying to Mystify the conscious by denying the stronger AI. (rather his final purpose as he claims is to demystify consciousness)</a:t>
            </a:r>
          </a:p>
          <a:p>
            <a:r>
              <a:rPr lang="en-US" dirty="0" smtClean="0"/>
              <a:t>He does not mean to claim that consciousness is beyond the realm of physical, when he says that it is irreducible to brain processes (or to any purely physical mechanical system having strong AI), rather he is making a distinction between two kinds of </a:t>
            </a:r>
            <a:r>
              <a:rPr lang="en-US" i="1" dirty="0" smtClean="0"/>
              <a:t>reducibility</a:t>
            </a: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247740799"/>
              </p:ext>
            </p:extLst>
          </p:nvPr>
        </p:nvGraphicFramePr>
        <p:xfrm>
          <a:off x="1571221" y="627202"/>
          <a:ext cx="8884992" cy="5696325"/>
        </p:xfrm>
        <a:graphic>
          <a:graphicData uri="http://schemas.openxmlformats.org/drawingml/2006/table">
            <a:tbl>
              <a:tblPr firstRow="1" bandRow="1"/>
              <a:tblGrid>
                <a:gridCol w="2221248"/>
                <a:gridCol w="2221248"/>
                <a:gridCol w="2221248"/>
                <a:gridCol w="2221248"/>
              </a:tblGrid>
              <a:tr h="0">
                <a:tc>
                  <a:txBody>
                    <a:bodyPr/>
                    <a:lstStyle/>
                    <a:p>
                      <a:endParaRPr lang="en-US" b="1" dirty="0"/>
                    </a:p>
                  </a:txBody>
                  <a:tcPr/>
                </a:tc>
                <a:tc>
                  <a:txBody>
                    <a:bodyPr/>
                    <a:lstStyle/>
                    <a:p>
                      <a:r>
                        <a:rPr lang="en-US" b="1" baseline="0" dirty="0" smtClean="0"/>
                        <a:t>FUNCTIONALIST</a:t>
                      </a:r>
                    </a:p>
                    <a:p>
                      <a:r>
                        <a:rPr lang="en-US" b="1" baseline="0" dirty="0" smtClean="0"/>
                        <a:t>(DANIEL C. DENNETT)</a:t>
                      </a:r>
                      <a:endParaRPr lang="en-US" b="1" dirty="0"/>
                    </a:p>
                  </a:txBody>
                  <a:tcPr/>
                </a:tc>
                <a:tc>
                  <a:txBody>
                    <a:bodyPr/>
                    <a:lstStyle/>
                    <a:p>
                      <a:r>
                        <a:rPr lang="en-US" b="1" dirty="0" smtClean="0"/>
                        <a:t>NATURALISTIC</a:t>
                      </a:r>
                      <a:r>
                        <a:rPr lang="en-US" b="1" baseline="0" dirty="0" smtClean="0"/>
                        <a:t> </a:t>
                      </a:r>
                      <a:r>
                        <a:rPr lang="en-US" b="1" dirty="0" smtClean="0"/>
                        <a:t>DUALISM</a:t>
                      </a:r>
                    </a:p>
                    <a:p>
                      <a:r>
                        <a:rPr lang="en-US" b="1" dirty="0" smtClean="0"/>
                        <a:t>(DAVID CHALMERS)</a:t>
                      </a:r>
                      <a:endParaRPr lang="en-US" b="1" dirty="0"/>
                    </a:p>
                  </a:txBody>
                  <a:tcPr/>
                </a:tc>
                <a:tc>
                  <a:txBody>
                    <a:bodyPr/>
                    <a:lstStyle/>
                    <a:p>
                      <a:r>
                        <a:rPr lang="en-US" b="1" dirty="0" smtClean="0"/>
                        <a:t>BIOLOGICAL NATURALISM</a:t>
                      </a:r>
                    </a:p>
                    <a:p>
                      <a:r>
                        <a:rPr lang="en-US" b="1" dirty="0" smtClean="0"/>
                        <a:t>(JOHN</a:t>
                      </a:r>
                      <a:r>
                        <a:rPr lang="en-US" b="1" baseline="0" dirty="0" smtClean="0"/>
                        <a:t> R. SEARLE)</a:t>
                      </a:r>
                      <a:endParaRPr lang="en-US" b="1" dirty="0"/>
                    </a:p>
                  </a:txBody>
                  <a:tcPr/>
                </a:tc>
              </a:tr>
              <a:tr h="1163908">
                <a:tc>
                  <a:txBody>
                    <a:bodyPr/>
                    <a:lstStyle/>
                    <a:p>
                      <a:r>
                        <a:rPr lang="en-US" b="1" dirty="0" smtClean="0"/>
                        <a:t>CONSCIOUSNESS</a:t>
                      </a:r>
                      <a:endParaRPr lang="en-US" b="1" dirty="0"/>
                    </a:p>
                  </a:txBody>
                  <a:tcPr/>
                </a:tc>
                <a:tc>
                  <a:txBody>
                    <a:bodyPr/>
                    <a:lstStyle/>
                    <a:p>
                      <a:r>
                        <a:rPr lang="en-US" sz="1600" dirty="0" smtClean="0"/>
                        <a:t>ILLUSION</a:t>
                      </a:r>
                      <a:endParaRPr lang="en-US" sz="1600" dirty="0"/>
                    </a:p>
                  </a:txBody>
                  <a:tcPr/>
                </a:tc>
                <a:tc>
                  <a:txBody>
                    <a:bodyPr/>
                    <a:lstStyle/>
                    <a:p>
                      <a:r>
                        <a:rPr lang="en-US" sz="1600" dirty="0" smtClean="0"/>
                        <a:t>SOMETHING</a:t>
                      </a:r>
                      <a:r>
                        <a:rPr lang="en-US" sz="1600" baseline="0" dirty="0" smtClean="0"/>
                        <a:t> BEYOND THE PHYSICAL BRAIN</a:t>
                      </a:r>
                    </a:p>
                    <a:p>
                      <a:r>
                        <a:rPr lang="en-US" sz="1600" baseline="0" dirty="0" smtClean="0"/>
                        <a:t>(SUBSTANCE v PROPERTY)</a:t>
                      </a:r>
                      <a:endParaRPr lang="en-US" sz="1600" dirty="0"/>
                    </a:p>
                  </a:txBody>
                  <a:tcPr/>
                </a:tc>
                <a:tc>
                  <a:txBody>
                    <a:bodyPr/>
                    <a:lstStyle/>
                    <a:p>
                      <a:r>
                        <a:rPr lang="en-US" sz="1600" dirty="0" smtClean="0"/>
                        <a:t>REAL, IRREDUCIBLE AND CAN BE SPATIALLY</a:t>
                      </a:r>
                      <a:r>
                        <a:rPr lang="en-US" sz="1600" baseline="0" dirty="0" smtClean="0"/>
                        <a:t> LOCATED IN THE BRAIN ITSELF.</a:t>
                      </a:r>
                      <a:endParaRPr lang="en-US" sz="1600" dirty="0"/>
                    </a:p>
                  </a:txBody>
                  <a:tcPr/>
                </a:tc>
              </a:tr>
              <a:tr h="1163908">
                <a:tc>
                  <a:txBody>
                    <a:bodyPr/>
                    <a:lstStyle/>
                    <a:p>
                      <a:r>
                        <a:rPr lang="en-US" b="1" dirty="0" smtClean="0"/>
                        <a:t>ORIGIN OF CONSCIOUS STATES</a:t>
                      </a:r>
                      <a:endParaRPr lang="en-US" b="1" dirty="0"/>
                    </a:p>
                  </a:txBody>
                  <a:tcPr/>
                </a:tc>
                <a:tc>
                  <a:txBody>
                    <a:bodyPr/>
                    <a:lstStyle/>
                    <a:p>
                      <a:r>
                        <a:rPr lang="en-US" sz="1600" dirty="0" smtClean="0"/>
                        <a:t>=</a:t>
                      </a:r>
                      <a:r>
                        <a:rPr lang="en-US" sz="1600" baseline="0" dirty="0" smtClean="0"/>
                        <a:t> NEURAL STATES</a:t>
                      </a:r>
                      <a:endParaRPr lang="en-US" sz="1600" dirty="0"/>
                    </a:p>
                  </a:txBody>
                  <a:tcPr/>
                </a:tc>
                <a:tc>
                  <a:txBody>
                    <a:bodyPr/>
                    <a:lstStyle/>
                    <a:p>
                      <a:pPr marL="285750" indent="-285750">
                        <a:buFont typeface="Arial" panose="020B0604020202020204" pitchFamily="34" charset="0"/>
                        <a:buChar char="•"/>
                      </a:pPr>
                      <a:r>
                        <a:rPr lang="en-US" sz="1600" dirty="0" smtClean="0"/>
                        <a:t>DIIFFERENT FROM NEURAL STATES.</a:t>
                      </a:r>
                    </a:p>
                    <a:p>
                      <a:pPr marL="285750" indent="-285750">
                        <a:buFont typeface="Arial" panose="020B0604020202020204" pitchFamily="34" charset="0"/>
                        <a:buChar char="•"/>
                      </a:pPr>
                      <a:r>
                        <a:rPr lang="en-US" sz="1600" baseline="0" dirty="0" smtClean="0"/>
                        <a:t>HOW IT COMES TO BE IS AN OPEN ENDED QUESTION</a:t>
                      </a:r>
                      <a:endParaRPr lang="en-US" sz="1600" dirty="0"/>
                    </a:p>
                  </a:txBody>
                  <a:tcPr/>
                </a:tc>
                <a:tc>
                  <a:txBody>
                    <a:bodyPr/>
                    <a:lstStyle/>
                    <a:p>
                      <a:r>
                        <a:rPr lang="en-US" sz="1600" dirty="0" smtClean="0"/>
                        <a:t>CAUSED BY NEURAL STATES/PROCESSES.</a:t>
                      </a:r>
                      <a:endParaRPr lang="en-US" sz="1600" dirty="0"/>
                    </a:p>
                  </a:txBody>
                  <a:tcPr/>
                </a:tc>
              </a:tr>
              <a:tr h="2307377">
                <a:tc>
                  <a:txBody>
                    <a:bodyPr/>
                    <a:lstStyle/>
                    <a:p>
                      <a:r>
                        <a:rPr lang="en-US" b="1" dirty="0" smtClean="0"/>
                        <a:t>ONTOLOGICAL</a:t>
                      </a:r>
                      <a:r>
                        <a:rPr lang="en-US" b="1" baseline="0" dirty="0" smtClean="0"/>
                        <a:t> </a:t>
                      </a:r>
                      <a:r>
                        <a:rPr lang="en-US" b="1" dirty="0" smtClean="0"/>
                        <a:t>STATUS</a:t>
                      </a:r>
                      <a:endParaRPr lang="en-US" b="1" dirty="0"/>
                    </a:p>
                  </a:txBody>
                  <a:tcPr/>
                </a:tc>
                <a:tc>
                  <a:txBody>
                    <a:bodyPr/>
                    <a:lstStyle/>
                    <a:p>
                      <a:r>
                        <a:rPr lang="en-US" sz="1600" dirty="0" smtClean="0"/>
                        <a:t>IT IS WRONG TO LOOK BEYOND FOR</a:t>
                      </a:r>
                      <a:r>
                        <a:rPr lang="en-US" sz="1600" baseline="0" dirty="0" smtClean="0"/>
                        <a:t> SOMETHING THAN THE NEURAL STATES.</a:t>
                      </a:r>
                      <a:endParaRPr lang="en-US" sz="1600" dirty="0"/>
                    </a:p>
                  </a:txBody>
                  <a:tcPr/>
                </a:tc>
                <a:tc>
                  <a:txBody>
                    <a:bodyPr/>
                    <a:lstStyle/>
                    <a:p>
                      <a:r>
                        <a:rPr lang="en-US" sz="1600" dirty="0" smtClean="0"/>
                        <a:t>FUNDAMENTAL PROPERTY</a:t>
                      </a:r>
                      <a:r>
                        <a:rPr lang="en-US" sz="1600" baseline="0" dirty="0" smtClean="0"/>
                        <a:t> IN THE UNIVERSE  LIKE TIME, SPACE ETC. </a:t>
                      </a:r>
                      <a:endParaRPr lang="en-US" sz="1600" dirty="0"/>
                    </a:p>
                  </a:txBody>
                  <a:tcPr/>
                </a:tc>
                <a:tc>
                  <a:txBody>
                    <a:bodyPr/>
                    <a:lstStyle/>
                    <a:p>
                      <a:r>
                        <a:rPr lang="en-US" sz="1600" dirty="0" smtClean="0"/>
                        <a:t>IT HAS CAUSAL REDUCTION WITHOUT ONTOLOGICAL</a:t>
                      </a:r>
                      <a:r>
                        <a:rPr lang="en-US" sz="1600" baseline="0" dirty="0" smtClean="0"/>
                        <a:t> REDUCTION. ONLY IN THIS WAY IT IS SPECIAL. AND THE REASON FOR IT IS </a:t>
                      </a:r>
                      <a:r>
                        <a:rPr lang="en-US" sz="1600" b="1" baseline="0" dirty="0" smtClean="0"/>
                        <a:t>THAT NATURE TURNED OUT  TO BE THAT WAY</a:t>
                      </a:r>
                      <a:endParaRPr lang="en-US" sz="1600" b="1" dirty="0"/>
                    </a:p>
                  </a:txBody>
                  <a:tcPr/>
                </a:tc>
              </a:tr>
            </a:tbl>
          </a:graphicData>
        </a:graphic>
      </p:graphicFrame>
    </p:spTree>
    <p:extLst>
      <p:ext uri="{BB962C8B-B14F-4D97-AF65-F5344CB8AC3E}">
        <p14:creationId xmlns:p14="http://schemas.microsoft.com/office/powerpoint/2010/main" xmlns="" val="1323380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497</Words>
  <Application>Microsoft Office PowerPoint</Application>
  <PresentationFormat>Custom</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SEARLE’S  BIOLOGICAL NATURALISM</vt:lpstr>
      <vt:lpstr>Slide 2</vt:lpstr>
      <vt:lpstr>Why ? </vt:lpstr>
      <vt:lpstr>What?</vt:lpstr>
      <vt:lpstr>The Chinese Room</vt:lpstr>
      <vt:lpstr>What not?</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Brains, and Programs</dc:title>
  <dc:creator>Abhishek Yadav</dc:creator>
  <cp:lastModifiedBy>abhishek</cp:lastModifiedBy>
  <cp:revision>26</cp:revision>
  <dcterms:created xsi:type="dcterms:W3CDTF">2017-10-04T06:39:23Z</dcterms:created>
  <dcterms:modified xsi:type="dcterms:W3CDTF">2017-10-26T03:34:28Z</dcterms:modified>
</cp:coreProperties>
</file>