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8" r:id="rId3"/>
    <p:sldId id="326" r:id="rId4"/>
    <p:sldId id="323" r:id="rId5"/>
    <p:sldId id="325" r:id="rId6"/>
    <p:sldId id="267" r:id="rId7"/>
    <p:sldId id="266" r:id="rId8"/>
    <p:sldId id="257" r:id="rId9"/>
    <p:sldId id="264" r:id="rId10"/>
    <p:sldId id="263" r:id="rId11"/>
    <p:sldId id="262" r:id="rId12"/>
    <p:sldId id="278" r:id="rId13"/>
    <p:sldId id="280" r:id="rId14"/>
    <p:sldId id="258" r:id="rId15"/>
    <p:sldId id="279" r:id="rId16"/>
    <p:sldId id="25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0" r:id="rId27"/>
    <p:sldId id="261" r:id="rId28"/>
    <p:sldId id="282" r:id="rId29"/>
    <p:sldId id="283" r:id="rId30"/>
    <p:sldId id="284" r:id="rId31"/>
    <p:sldId id="286" r:id="rId32"/>
    <p:sldId id="285" r:id="rId33"/>
    <p:sldId id="305" r:id="rId34"/>
    <p:sldId id="287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6C718-3849-3B4F-B6C4-1708EDE7C413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048CE-9B70-C646-8AB7-E07D2A9E0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9F5C-B567-5C45-835E-9C067CF927DD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E383E-10D3-B84D-A4AC-3C2653E8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37F08D-3EC6-42B4-80A2-349578B87426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2983" eaLnBrk="0" hangingPunct="0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AF44A68-D441-4631-AF21-A8404895E0DD}" type="slidenum">
              <a:rPr lang="en-US" sz="1200">
                <a:latin typeface="Times New Roman" pitchFamily="18" charset="0"/>
                <a:ea typeface="ヒラギノ角ゴ ProN W3"/>
                <a:cs typeface="ヒラギノ角ゴ ProN W3"/>
              </a:rPr>
              <a:pPr/>
              <a:t>19</a:t>
            </a:fld>
            <a:endParaRPr lang="en-US" sz="1200">
              <a:latin typeface="Times New Roman" pitchFamily="18" charset="0"/>
              <a:ea typeface="ヒラギノ角ゴ ProN W3"/>
              <a:cs typeface="ヒラギノ角ゴ ProN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people who</a:t>
            </a:r>
            <a:r>
              <a:rPr lang="en-US" baseline="0" dirty="0" smtClean="0"/>
              <a:t> work on finding vulnerabilities in software, such as Windows or software that runs on top of windows.  Finding an </a:t>
            </a:r>
            <a:r>
              <a:rPr lang="en-US" baseline="0" dirty="0" err="1" smtClean="0"/>
              <a:t>explotable</a:t>
            </a:r>
            <a:r>
              <a:rPr lang="en-US" baseline="0" dirty="0" smtClean="0"/>
              <a:t> vulnerability can take months and the question is what to do when they find one.   Most likely they publish an article in a security conference like </a:t>
            </a:r>
            <a:r>
              <a:rPr lang="en-US" baseline="0" dirty="0" err="1" smtClean="0"/>
              <a:t>Blackhat</a:t>
            </a:r>
            <a:r>
              <a:rPr lang="en-US" baseline="0" dirty="0" smtClean="0"/>
              <a:t> and boost their reputation.  But it shouldn’t be too surprising that they can also make money from selling the vulnerability before announcing it at a conference.    There are three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people who</a:t>
            </a:r>
            <a:r>
              <a:rPr lang="en-US" baseline="0" dirty="0" smtClean="0"/>
              <a:t> work on finding vulnerabilities in software, such as Windows or software that runs on top of windows.  Finding an </a:t>
            </a:r>
            <a:r>
              <a:rPr lang="en-US" baseline="0" dirty="0" err="1" smtClean="0"/>
              <a:t>explotable</a:t>
            </a:r>
            <a:r>
              <a:rPr lang="en-US" baseline="0" dirty="0" smtClean="0"/>
              <a:t> vulnerability can take months and the question is what to do when they find one.   Most likely they publish an article in a security conference like </a:t>
            </a:r>
            <a:r>
              <a:rPr lang="en-US" baseline="0" dirty="0" err="1" smtClean="0"/>
              <a:t>Blackhat</a:t>
            </a:r>
            <a:r>
              <a:rPr lang="en-US" baseline="0" dirty="0" smtClean="0"/>
              <a:t> and boost their reputation.  But it shouldn’t be too surprising that they can also make money from selling the vulnerability before announcing it at a conference.    There are three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the 3</a:t>
            </a:r>
            <a:r>
              <a:rPr lang="en-US" baseline="30000" dirty="0" smtClean="0"/>
              <a:t>rd</a:t>
            </a:r>
            <a:r>
              <a:rPr lang="en-US" dirty="0" smtClean="0"/>
              <a:t> option is to go</a:t>
            </a:r>
            <a:r>
              <a:rPr lang="en-US" baseline="0" dirty="0" smtClean="0"/>
              <a:t> to the black market.   We don’t quite know the value of </a:t>
            </a:r>
            <a:r>
              <a:rPr lang="en-US" baseline="0" dirty="0" err="1" smtClean="0"/>
              <a:t>vulns</a:t>
            </a:r>
            <a:r>
              <a:rPr lang="en-US" baseline="0" dirty="0" smtClean="0"/>
              <a:t>. there, but I list here a few quotes that suggest that prices could be higher than with the other two options.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303CB-3FBF-4EBD-9B3A-D86C642BCF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383E-10D3-B84D-A4AC-3C2653E805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2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Lampson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E383E-10D3-B84D-A4AC-3C2653E805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10F-83A0-C94F-9DEA-CFCF46123623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8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75A-9577-5044-B0F9-1E36EA5D0A8C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0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44BD-B66A-C843-BDD3-2278CD2F61D2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2DC3-26ED-3E44-AA14-7E481FC654E7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C77F-1F09-DB45-B8D2-713237A96569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68AC-1B53-DB40-B8B2-B561230D7ABA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9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F9C3-7F17-CF41-81C4-62EDE72122B8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18FD-7867-3343-AA47-BECC0016CBB6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847D5-514E-EB46-93A6-EA7297C49CC0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91AB-939F-CF45-8DEF-4AEB562B1563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3DA9-E3F3-E44D-8042-7B9763A169A5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C7E0-436E-9A4D-949E-F887D7A56245}" type="datetime1">
              <a:rPr lang="en-IN" smtClean="0"/>
              <a:t>18/01/18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NIT Rourkela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F9D7-6E4E-A840-81C6-B8630515D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localhost/Users/RKS/Desktop/CS745-2017/CS745-Principles%20of%20Data%20and%20System%20Security.doc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mitgoyal@cse.iitb.ac.in" TargetMode="External"/><Relationship Id="rId3" Type="http://schemas.openxmlformats.org/officeDocument/2006/relationships/hyperlink" Target="mailto:mayuk@cse.iitb.ac.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1: Introduction to Computer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RK Shyamasundar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 algn="r">
              <a:buNone/>
            </a:pPr>
            <a:r>
              <a:rPr lang="en-IN" dirty="0">
                <a:solidFill>
                  <a:srgbClr val="3366FF"/>
                </a:solidFill>
              </a:rPr>
              <a:t>Whoever thinks his problem can be </a:t>
            </a:r>
            <a:r>
              <a:rPr lang="en-IN" dirty="0" smtClean="0">
                <a:solidFill>
                  <a:srgbClr val="3366FF"/>
                </a:solidFill>
              </a:rPr>
              <a:t>solved</a:t>
            </a:r>
          </a:p>
          <a:p>
            <a:pPr marL="0" indent="0" algn="r">
              <a:buNone/>
            </a:pPr>
            <a:r>
              <a:rPr lang="en-IN" dirty="0" smtClean="0">
                <a:solidFill>
                  <a:srgbClr val="3366FF"/>
                </a:solidFill>
              </a:rPr>
              <a:t>using </a:t>
            </a:r>
            <a:r>
              <a:rPr lang="en-IN" dirty="0">
                <a:solidFill>
                  <a:srgbClr val="3366FF"/>
                </a:solidFill>
              </a:rPr>
              <a:t>cryptography, doesn’t </a:t>
            </a:r>
            <a:endParaRPr lang="en-IN" dirty="0" smtClean="0">
              <a:solidFill>
                <a:srgbClr val="3366FF"/>
              </a:solidFill>
            </a:endParaRPr>
          </a:p>
          <a:p>
            <a:pPr marL="0" indent="0" algn="r">
              <a:buNone/>
            </a:pPr>
            <a:r>
              <a:rPr lang="en-IN" dirty="0" smtClean="0">
                <a:solidFill>
                  <a:srgbClr val="3366FF"/>
                </a:solidFill>
              </a:rPr>
              <a:t>understand </a:t>
            </a:r>
            <a:r>
              <a:rPr lang="en-IN" dirty="0">
                <a:solidFill>
                  <a:srgbClr val="3366FF"/>
                </a:solidFill>
              </a:rPr>
              <a:t>his </a:t>
            </a:r>
            <a:r>
              <a:rPr lang="en-IN" dirty="0" smtClean="0">
                <a:solidFill>
                  <a:srgbClr val="3366FF"/>
                </a:solidFill>
              </a:rPr>
              <a:t>problem</a:t>
            </a:r>
          </a:p>
          <a:p>
            <a:pPr marL="0" indent="0" algn="r">
              <a:buNone/>
            </a:pPr>
            <a:r>
              <a:rPr lang="en-IN" dirty="0" smtClean="0">
                <a:solidFill>
                  <a:srgbClr val="3366FF"/>
                </a:solidFill>
              </a:rPr>
              <a:t>and </a:t>
            </a:r>
            <a:r>
              <a:rPr lang="en-IN" dirty="0">
                <a:solidFill>
                  <a:srgbClr val="3366FF"/>
                </a:solidFill>
              </a:rPr>
              <a:t>doesn’ t understand </a:t>
            </a:r>
            <a:endParaRPr lang="en-IN" dirty="0" smtClean="0">
              <a:solidFill>
                <a:srgbClr val="3366FF"/>
              </a:solidFill>
            </a:endParaRPr>
          </a:p>
          <a:p>
            <a:pPr marL="0" indent="0" algn="r">
              <a:buNone/>
            </a:pPr>
            <a:r>
              <a:rPr lang="en-IN" dirty="0" smtClean="0">
                <a:solidFill>
                  <a:srgbClr val="3366FF"/>
                </a:solidFill>
              </a:rPr>
              <a:t>cryptography.</a:t>
            </a:r>
          </a:p>
          <a:p>
            <a:pPr marL="0" indent="0" algn="r">
              <a:buNone/>
            </a:pPr>
            <a:r>
              <a:rPr lang="en-IN" dirty="0" smtClean="0">
                <a:solidFill>
                  <a:srgbClr val="FF0000"/>
                </a:solidFill>
              </a:rPr>
              <a:t>ATTRIBUTED </a:t>
            </a:r>
            <a:r>
              <a:rPr lang="en-IN" dirty="0">
                <a:solidFill>
                  <a:srgbClr val="FF0000"/>
                </a:solidFill>
              </a:rPr>
              <a:t>BY ROGER NEEDHAM AND BUTLER LAMPSON TO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8" y="457200"/>
            <a:ext cx="8666619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ryptography is  </a:t>
            </a:r>
            <a:r>
              <a:rPr lang="en-US" dirty="0">
                <a:solidFill>
                  <a:srgbClr val="0000FF"/>
                </a:solidFill>
              </a:rPr>
              <a:t>nearly </a:t>
            </a:r>
            <a:r>
              <a:rPr lang="en-US" dirty="0" smtClean="0">
                <a:solidFill>
                  <a:srgbClr val="0000FF"/>
                </a:solidFill>
              </a:rPr>
              <a:t>perfect; Can  computer </a:t>
            </a:r>
            <a:r>
              <a:rPr lang="en-US" dirty="0">
                <a:solidFill>
                  <a:srgbClr val="0000FF"/>
                </a:solidFill>
              </a:rPr>
              <a:t>security </a:t>
            </a:r>
            <a:r>
              <a:rPr lang="en-US" dirty="0" smtClean="0">
                <a:solidFill>
                  <a:srgbClr val="0000FF"/>
                </a:solidFill>
              </a:rPr>
              <a:t>be </a:t>
            </a:r>
            <a:r>
              <a:rPr lang="en-US" dirty="0">
                <a:solidFill>
                  <a:srgbClr val="0000FF"/>
                </a:solidFill>
              </a:rPr>
              <a:t>as </a:t>
            </a:r>
            <a:r>
              <a:rPr lang="en-US" dirty="0" smtClean="0">
                <a:solidFill>
                  <a:srgbClr val="0000FF"/>
                </a:solidFill>
              </a:rPr>
              <a:t>well?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Software – Complicated Almost never perfect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Security set-up gets in the way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No quantifiable output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science of managing malicious intent and </a:t>
            </a:r>
            <a:r>
              <a:rPr lang="en-US" dirty="0" err="1" smtClean="0">
                <a:solidFill>
                  <a:srgbClr val="FF0000"/>
                </a:solidFill>
              </a:rPr>
              <a:t>behaviour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that </a:t>
            </a:r>
            <a:r>
              <a:rPr lang="en-US" dirty="0">
                <a:solidFill>
                  <a:srgbClr val="FF0000"/>
                </a:solidFill>
              </a:rPr>
              <a:t>involves information and communication technology.</a:t>
            </a:r>
          </a:p>
          <a:p>
            <a:r>
              <a:rPr lang="en-US" dirty="0"/>
              <a:t>Malicious </a:t>
            </a:r>
            <a:r>
              <a:rPr lang="en-US" dirty="0" err="1"/>
              <a:t>behaviour</a:t>
            </a:r>
            <a:r>
              <a:rPr lang="en-US" dirty="0"/>
              <a:t> can include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Fraud</a:t>
            </a:r>
            <a:r>
              <a:rPr lang="en-US" dirty="0">
                <a:solidFill>
                  <a:srgbClr val="0000FF"/>
                </a:solidFill>
              </a:rPr>
              <a:t>/theft </a:t>
            </a:r>
            <a:r>
              <a:rPr lang="en-US" dirty="0"/>
              <a:t>– </a:t>
            </a:r>
            <a:r>
              <a:rPr lang="en-US" dirty="0" err="1"/>
              <a:t>unauthorised</a:t>
            </a:r>
            <a:r>
              <a:rPr lang="en-US" dirty="0"/>
              <a:t> access to money, goods or services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Vandalism</a:t>
            </a:r>
            <a:r>
              <a:rPr lang="en-US" dirty="0" smtClean="0"/>
              <a:t> </a:t>
            </a:r>
            <a:r>
              <a:rPr lang="en-US" dirty="0"/>
              <a:t>– causing damage for personal reasons (frustration</a:t>
            </a:r>
            <a:r>
              <a:rPr lang="en-US" dirty="0" smtClean="0"/>
              <a:t>, envy</a:t>
            </a:r>
            <a:r>
              <a:rPr lang="en-US" dirty="0"/>
              <a:t>, revenge, curiosity, self esteem, peer recognition, . . . 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Terrorism </a:t>
            </a:r>
            <a:r>
              <a:rPr lang="en-US" dirty="0"/>
              <a:t>– causing damage, disruption and fear to intimidate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Warfare </a:t>
            </a:r>
            <a:r>
              <a:rPr lang="en-US" dirty="0"/>
              <a:t>– damaging military assets to overthrow a </a:t>
            </a:r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Espionage</a:t>
            </a:r>
            <a:r>
              <a:rPr lang="en-US" dirty="0"/>
              <a:t> – stealing information to gain competitive advantage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Sabotage</a:t>
            </a:r>
            <a:r>
              <a:rPr lang="en-US" dirty="0" smtClean="0"/>
              <a:t> </a:t>
            </a:r>
            <a:r>
              <a:rPr lang="en-US" dirty="0"/>
              <a:t>– causing damage to gain competitive advantage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Spam” </a:t>
            </a:r>
            <a:r>
              <a:rPr lang="en-US" dirty="0"/>
              <a:t>– unsolicited marketing wasting time/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 </a:t>
            </a:r>
            <a:r>
              <a:rPr lang="en-US" dirty="0">
                <a:solidFill>
                  <a:srgbClr val="660066"/>
                </a:solidFill>
              </a:rPr>
              <a:t>Illegal content </a:t>
            </a:r>
            <a:r>
              <a:rPr lang="en-US" dirty="0"/>
              <a:t>– child pornography, Nazi materials, . . 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Security 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 safety engineering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focus </a:t>
            </a:r>
            <a:r>
              <a:rPr lang="en-US" dirty="0"/>
              <a:t>on intentional rather </a:t>
            </a:r>
            <a:r>
              <a:rPr lang="en-US" dirty="0" smtClean="0"/>
              <a:t>than accidental </a:t>
            </a:r>
            <a:r>
              <a:rPr lang="en-US" dirty="0" err="1"/>
              <a:t>behaviour</a:t>
            </a:r>
            <a:r>
              <a:rPr lang="en-US" dirty="0"/>
              <a:t>, presence of intelligent adversary.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Trustworthy Computer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xhibit </a:t>
            </a:r>
            <a:r>
              <a:rPr lang="en-US" dirty="0"/>
              <a:t>all of the functionality users expect,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3366FF"/>
                </a:solidFill>
              </a:rPr>
              <a:t>N</a:t>
            </a:r>
            <a:r>
              <a:rPr lang="en-US" dirty="0" smtClean="0">
                <a:solidFill>
                  <a:srgbClr val="3366FF"/>
                </a:solidFill>
              </a:rPr>
              <a:t>ot </a:t>
            </a:r>
            <a:r>
              <a:rPr lang="en-US" dirty="0">
                <a:solidFill>
                  <a:srgbClr val="3366FF"/>
                </a:solidFill>
              </a:rPr>
              <a:t>exhibit any unexpected functionality, </a:t>
            </a:r>
            <a:r>
              <a:rPr lang="en-US" dirty="0"/>
              <a:t>and</a:t>
            </a:r>
          </a:p>
          <a:p>
            <a:r>
              <a:rPr lang="en-US" dirty="0"/>
              <a:t> B</a:t>
            </a:r>
            <a:r>
              <a:rPr lang="en-US" dirty="0" smtClean="0"/>
              <a:t>e </a:t>
            </a:r>
            <a:r>
              <a:rPr lang="en-US" dirty="0"/>
              <a:t>accompanied by some compelling basis to believe that to be so,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espite </a:t>
            </a:r>
            <a:r>
              <a:rPr lang="en-US" dirty="0">
                <a:solidFill>
                  <a:srgbClr val="FF0000"/>
                </a:solidFill>
              </a:rPr>
              <a:t>failures of system components, </a:t>
            </a:r>
            <a:r>
              <a:rPr lang="en-US" b="1" dirty="0">
                <a:solidFill>
                  <a:srgbClr val="FF0000"/>
                </a:solidFill>
              </a:rPr>
              <a:t>attacks</a:t>
            </a:r>
            <a:r>
              <a:rPr lang="en-US" dirty="0">
                <a:solidFill>
                  <a:srgbClr val="FF0000"/>
                </a:solidFill>
              </a:rPr>
              <a:t>, operator errors, and the </a:t>
            </a:r>
            <a:r>
              <a:rPr lang="en-US" dirty="0" smtClean="0">
                <a:solidFill>
                  <a:srgbClr val="FF0000"/>
                </a:solidFill>
              </a:rPr>
              <a:t>inevitable design </a:t>
            </a:r>
            <a:r>
              <a:rPr lang="en-US" dirty="0">
                <a:solidFill>
                  <a:srgbClr val="FF0000"/>
                </a:solidFill>
              </a:rPr>
              <a:t>and implementation </a:t>
            </a:r>
            <a:r>
              <a:rPr lang="en-US" dirty="0" smtClean="0">
                <a:solidFill>
                  <a:srgbClr val="FF0000"/>
                </a:solidFill>
              </a:rPr>
              <a:t>flaws </a:t>
            </a:r>
            <a:r>
              <a:rPr lang="en-US" dirty="0">
                <a:solidFill>
                  <a:srgbClr val="FF0000"/>
                </a:solidFill>
              </a:rPr>
              <a:t>found in software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44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 </a:t>
            </a:r>
            <a:r>
              <a:rPr lang="en-US" dirty="0" err="1" smtClean="0"/>
              <a:t>vs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Dependability = reliability + security 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Reliability and security are often strongly correlated in practice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But malice is different from error!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Reliability: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altLang="ja-JP" dirty="0"/>
              <a:t> </a:t>
            </a:r>
            <a:r>
              <a:rPr lang="en-US" altLang="ja-JP" dirty="0" smtClean="0"/>
              <a:t>Co-author</a:t>
            </a:r>
            <a:r>
              <a:rPr lang="en-US" dirty="0" smtClean="0"/>
              <a:t> </a:t>
            </a:r>
            <a:r>
              <a:rPr lang="en-US" dirty="0"/>
              <a:t>will be able to read this file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Security: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The </a:t>
            </a:r>
            <a:r>
              <a:rPr lang="en-US" dirty="0" smtClean="0"/>
              <a:t>Pakistan Government </a:t>
            </a:r>
            <a:r>
              <a:rPr lang="en-US" dirty="0"/>
              <a:t>won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be able to read this file</a:t>
            </a:r>
            <a:r>
              <a:rPr lang="ja-JP" altLang="en-US" dirty="0" smtClean="0">
                <a:latin typeface="Arial"/>
              </a:rPr>
              <a:t>”</a:t>
            </a:r>
            <a:endParaRPr lang="en-US" altLang="ja-JP" dirty="0" smtClean="0">
              <a:latin typeface="Arial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Beyond Byzantium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Proving a negative can be much harder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Focuses </a:t>
            </a:r>
            <a:r>
              <a:rPr lang="en-US" dirty="0"/>
              <a:t>on resisting </a:t>
            </a:r>
            <a:r>
              <a:rPr lang="en-US" dirty="0" smtClean="0"/>
              <a:t>attacks --  one of the factors of Trustworthiness</a:t>
            </a:r>
          </a:p>
          <a:p>
            <a:r>
              <a:rPr lang="en-US" dirty="0" smtClean="0"/>
              <a:t>Practical Security</a:t>
            </a:r>
          </a:p>
          <a:p>
            <a:pPr lvl="1"/>
            <a:r>
              <a:rPr lang="en-US" dirty="0" smtClean="0"/>
              <a:t>Tradeoff between Protection and the risk of loss</a:t>
            </a:r>
          </a:p>
          <a:p>
            <a:r>
              <a:rPr lang="en-US" dirty="0">
                <a:solidFill>
                  <a:srgbClr val="3366FF"/>
                </a:solidFill>
              </a:rPr>
              <a:t>Fascinating intellectual discipline, practically a very important  area with an enormous number of engineering challenges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 security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46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factors:</a:t>
            </a:r>
            <a:endParaRPr lang="en-US" dirty="0"/>
          </a:p>
          <a:p>
            <a:pPr>
              <a:spcBef>
                <a:spcPts val="1776"/>
              </a:spcBef>
            </a:pPr>
            <a:r>
              <a:rPr lang="en-US" b="1" dirty="0" smtClean="0"/>
              <a:t>Lots of buggy software    </a:t>
            </a:r>
            <a:r>
              <a:rPr lang="en-US" sz="2000" dirty="0" smtClean="0"/>
              <a:t>(and gullible users)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b="1" dirty="0" smtClean="0"/>
              <a:t>Money can be made from finding and </a:t>
            </a:r>
            <a:r>
              <a:rPr lang="en-US" b="1" smtClean="0"/>
              <a:t>exploiting vulnerabilities</a:t>
            </a:r>
            <a:r>
              <a:rPr lang="en-US" dirty="0" smtClean="0"/>
              <a:t>.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Marketplace for vulnerabilities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Marketplace for owned machines (PPI)</a:t>
            </a:r>
          </a:p>
          <a:p>
            <a:pPr marL="914400" lvl="1" indent="-457200">
              <a:spcBef>
                <a:spcPts val="2376"/>
              </a:spcBef>
              <a:buFont typeface="+mj-lt"/>
              <a:buAutoNum type="arabicPeriod"/>
            </a:pPr>
            <a:r>
              <a:rPr lang="en-US" dirty="0" smtClean="0"/>
              <a:t>Many methods to profit from owned client machines</a:t>
            </a:r>
          </a:p>
          <a:p>
            <a:pPr lvl="1"/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8600" y="3835401"/>
            <a:ext cx="8763000" cy="2871232"/>
            <a:chOff x="228600" y="2876550"/>
            <a:chExt cx="8763000" cy="2153424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2876550"/>
              <a:ext cx="8763000" cy="1905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520" y="4752975"/>
              <a:ext cx="34074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urrent state of computer security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60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15796" cy="819834"/>
          </a:xfrm>
        </p:spPr>
        <p:txBody>
          <a:bodyPr/>
          <a:lstStyle/>
          <a:p>
            <a:r>
              <a:rPr lang="en-US" sz="3600" dirty="0" smtClean="0"/>
              <a:t>MITRE tracks vulnerability disclosures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6324600" y="5029200"/>
            <a:ext cx="25527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4" y="1295400"/>
            <a:ext cx="5410926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03" y="1600200"/>
            <a:ext cx="3374197" cy="456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473031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IBM X-Force, Mar 2011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6286" y="647700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Data: </a:t>
            </a:r>
            <a:r>
              <a:rPr lang="en-US" sz="1200" dirty="0"/>
              <a:t>http://cve.mitre.org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6178" y="819834"/>
            <a:ext cx="23528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Cumulative Disclosures  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65003" y="819834"/>
            <a:ext cx="3581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Percentage from Web applications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1000" y="5781357"/>
            <a:ext cx="548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2010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676400"/>
            <a:ext cx="8743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vs System vulnerabilities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3862388" y="2011363"/>
            <a:ext cx="1782762" cy="3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96" tIns="41148" rIns="82296" bIns="4114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XSS peak</a:t>
            </a:r>
          </a:p>
        </p:txBody>
      </p:sp>
      <p:cxnSp>
        <p:nvCxnSpPr>
          <p:cNvPr id="25605" name="Straight Arrow Connector 7"/>
          <p:cNvCxnSpPr>
            <a:cxnSpLocks noChangeShapeType="1"/>
          </p:cNvCxnSpPr>
          <p:nvPr/>
        </p:nvCxnSpPr>
        <p:spPr bwMode="auto">
          <a:xfrm rot="10800000">
            <a:off x="3451227" y="2217739"/>
            <a:ext cx="411163" cy="1587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 type="none" w="lg" len="med"/>
            <a:tailEnd type="arrow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2819400" y="1676400"/>
            <a:ext cx="403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7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Provide a thorough </a:t>
            </a:r>
            <a:r>
              <a:rPr lang="en-US" sz="4000" dirty="0"/>
              <a:t>understanding of </a:t>
            </a:r>
            <a:endParaRPr lang="en-US" sz="4000" dirty="0" smtClean="0"/>
          </a:p>
          <a:p>
            <a:pPr lvl="1"/>
            <a:r>
              <a:rPr lang="en-US" sz="3500" dirty="0" smtClean="0">
                <a:solidFill>
                  <a:srgbClr val="0000FF"/>
                </a:solidFill>
              </a:rPr>
              <a:t>Policy (what are being protected)</a:t>
            </a:r>
            <a:endParaRPr lang="en-US" sz="3500" dirty="0">
              <a:solidFill>
                <a:srgbClr val="0000FF"/>
              </a:solidFill>
            </a:endParaRPr>
          </a:p>
          <a:p>
            <a:pPr lvl="1"/>
            <a:r>
              <a:rPr lang="en-US" sz="3500" dirty="0"/>
              <a:t>Mechanisms </a:t>
            </a:r>
            <a:r>
              <a:rPr lang="en-US" sz="3500" dirty="0" smtClean="0"/>
              <a:t>(authentication, authorization, auditing/monitoring, …)</a:t>
            </a:r>
          </a:p>
          <a:p>
            <a:pPr lvl="1"/>
            <a:r>
              <a:rPr lang="en-US" sz="4000" dirty="0" smtClean="0">
                <a:solidFill>
                  <a:srgbClr val="0000FF"/>
                </a:solidFill>
              </a:rPr>
              <a:t>Attacks (vulnerabilities, malware, …)</a:t>
            </a:r>
          </a:p>
          <a:p>
            <a:pPr lvl="1"/>
            <a:r>
              <a:rPr lang="en-US" sz="4000" dirty="0" smtClean="0"/>
              <a:t>Assurance: How much can we assure and when?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Vulnerable applications being exploited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295400"/>
            <a:ext cx="5740400" cy="5006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6406595"/>
            <a:ext cx="3553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</a:t>
            </a:r>
            <a:r>
              <a:rPr lang="en-US" sz="1600" dirty="0"/>
              <a:t>: Kaspersky Security Bulletin 2013</a:t>
            </a:r>
          </a:p>
        </p:txBody>
      </p:sp>
    </p:spTree>
    <p:extLst>
      <p:ext uri="{BB962C8B-B14F-4D97-AF65-F5344CB8AC3E}">
        <p14:creationId xmlns:p14="http://schemas.microsoft.com/office/powerpoint/2010/main" val="33039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70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Option 1</a:t>
            </a:r>
            <a:r>
              <a:rPr lang="en-US" dirty="0" smtClean="0"/>
              <a:t>:   bug bounty programs  </a:t>
            </a:r>
            <a:r>
              <a:rPr lang="en-US" sz="1800" dirty="0" smtClean="0"/>
              <a:t>(many)</a:t>
            </a:r>
          </a:p>
          <a:p>
            <a:r>
              <a:rPr lang="en-US" dirty="0" smtClean="0"/>
              <a:t>Google Vulnerability Reward Program:   up to 20K $</a:t>
            </a:r>
          </a:p>
          <a:p>
            <a:r>
              <a:rPr lang="en-US" dirty="0" smtClean="0"/>
              <a:t>Microsoft </a:t>
            </a:r>
            <a:r>
              <a:rPr lang="en-US" dirty="0"/>
              <a:t>B</a:t>
            </a:r>
            <a:r>
              <a:rPr lang="en-US" dirty="0" smtClean="0"/>
              <a:t>ounty Program:   up to 100K $</a:t>
            </a:r>
          </a:p>
          <a:p>
            <a:r>
              <a:rPr lang="en-US" dirty="0" smtClean="0"/>
              <a:t>Mozilla Bug Bounty program:  500$ - 3000$</a:t>
            </a:r>
          </a:p>
          <a:p>
            <a:r>
              <a:rPr lang="en-US" dirty="0" smtClean="0"/>
              <a:t>Pwn2Own competition:   15K $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Option 2</a:t>
            </a:r>
            <a:r>
              <a:rPr lang="en-US" dirty="0" smtClean="0"/>
              <a:t>:   </a:t>
            </a:r>
          </a:p>
          <a:p>
            <a:r>
              <a:rPr lang="en-US" dirty="0" smtClean="0"/>
              <a:t>ZDI,  </a:t>
            </a:r>
            <a:r>
              <a:rPr lang="en-US" dirty="0" err="1" smtClean="0"/>
              <a:t>iDefense</a:t>
            </a:r>
            <a:r>
              <a:rPr lang="en-US" dirty="0" smtClean="0"/>
              <a:t>:   2K – 25K 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470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Option 1</a:t>
            </a:r>
            <a:r>
              <a:rPr lang="en-US" dirty="0" smtClean="0"/>
              <a:t>:   bug bounty programs  </a:t>
            </a:r>
            <a:r>
              <a:rPr lang="en-US" sz="1800" dirty="0" smtClean="0"/>
              <a:t>(many)</a:t>
            </a:r>
          </a:p>
          <a:p>
            <a:r>
              <a:rPr lang="en-US" dirty="0" smtClean="0"/>
              <a:t>Google Vulnerability Reward Program:   up to 20K $</a:t>
            </a:r>
          </a:p>
          <a:p>
            <a:r>
              <a:rPr lang="en-US" dirty="0" smtClean="0"/>
              <a:t>Microsoft </a:t>
            </a:r>
            <a:r>
              <a:rPr lang="en-US" dirty="0"/>
              <a:t>B</a:t>
            </a:r>
            <a:r>
              <a:rPr lang="en-US" dirty="0" smtClean="0"/>
              <a:t>ounty Program:   up to 100K $</a:t>
            </a:r>
          </a:p>
          <a:p>
            <a:r>
              <a:rPr lang="en-US" dirty="0" smtClean="0"/>
              <a:t>Mozilla Bug Bounty program:  500$ - 3000$</a:t>
            </a:r>
          </a:p>
          <a:p>
            <a:r>
              <a:rPr lang="en-US" dirty="0" smtClean="0"/>
              <a:t>Pwn2Own competition:   15K $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Option 2</a:t>
            </a:r>
            <a:r>
              <a:rPr lang="en-US" dirty="0" smtClean="0"/>
              <a:t>:   </a:t>
            </a:r>
          </a:p>
          <a:p>
            <a:r>
              <a:rPr lang="en-US" dirty="0" smtClean="0"/>
              <a:t>ZDI,  </a:t>
            </a:r>
            <a:r>
              <a:rPr lang="en-US" dirty="0" err="1" smtClean="0"/>
              <a:t>iDefense</a:t>
            </a:r>
            <a:r>
              <a:rPr lang="en-US" dirty="0" smtClean="0"/>
              <a:t>:   2K – 25K 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Option 3</a:t>
            </a:r>
            <a:r>
              <a:rPr lang="en-US" dirty="0" smtClean="0"/>
              <a:t>:   black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1" y="6172200"/>
            <a:ext cx="44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Andy Greenberg </a:t>
            </a:r>
            <a:r>
              <a:rPr lang="en-US" dirty="0" smtClean="0"/>
              <a:t>  </a:t>
            </a:r>
            <a:r>
              <a:rPr lang="en-US" sz="1600" dirty="0" smtClean="0"/>
              <a:t>(</a:t>
            </a:r>
            <a:r>
              <a:rPr lang="en-US" sz="1600" dirty="0"/>
              <a:t>Forbes, 3/23/2012 )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564" b="4564"/>
          <a:stretch/>
        </p:blipFill>
        <p:spPr>
          <a:xfrm>
            <a:off x="1143000" y="1998134"/>
            <a:ext cx="6997700" cy="38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owned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7000"/>
            <a:ext cx="8229600" cy="546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Pay-per-install (PPI)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PPI operation:</a:t>
            </a:r>
          </a:p>
          <a:p>
            <a:pPr marL="457200" indent="-457200">
              <a:buAutoNum type="arabicPeriod"/>
            </a:pPr>
            <a:r>
              <a:rPr lang="en-US" dirty="0"/>
              <a:t>Own victim’s machine</a:t>
            </a:r>
          </a:p>
          <a:p>
            <a:pPr marL="457200" indent="-457200">
              <a:buAutoNum type="arabicPeriod"/>
            </a:pPr>
            <a:r>
              <a:rPr lang="en-US" dirty="0"/>
              <a:t>Download and install client’s code</a:t>
            </a:r>
          </a:p>
          <a:p>
            <a:pPr marL="457200" indent="-457200">
              <a:buAutoNum type="arabicPeriod"/>
            </a:pPr>
            <a:r>
              <a:rPr lang="en-US" dirty="0"/>
              <a:t>Charge client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375400"/>
            <a:ext cx="68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err="1" smtClean="0"/>
              <a:t>Cabalerro</a:t>
            </a:r>
            <a:r>
              <a:rPr lang="en-US" dirty="0"/>
              <a:t> et al.  </a:t>
            </a:r>
            <a:r>
              <a:rPr lang="en-US" dirty="0" smtClean="0"/>
              <a:t> (</a:t>
            </a:r>
            <a:r>
              <a:rPr lang="en-US" dirty="0" err="1" smtClean="0"/>
              <a:t>www.icir.org</a:t>
            </a:r>
            <a:r>
              <a:rPr lang="en-US" dirty="0"/>
              <a:t>/</a:t>
            </a:r>
            <a:r>
              <a:rPr lang="en-US" dirty="0" err="1"/>
              <a:t>vern</a:t>
            </a:r>
            <a:r>
              <a:rPr lang="en-US" dirty="0"/>
              <a:t>/papers/ppi-usesec11.</a:t>
            </a:r>
            <a:r>
              <a:rPr lang="en-US" dirty="0" smtClean="0"/>
              <a:t>pdf)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1498600"/>
            <a:ext cx="1066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pam bot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29400" y="1498600"/>
            <a:ext cx="17526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397001"/>
            <a:ext cx="101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3600" y="3124200"/>
            <a:ext cx="1676400" cy="1117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PPI service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953000"/>
            <a:ext cx="964270" cy="10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953000"/>
            <a:ext cx="964270" cy="101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953000"/>
            <a:ext cx="964270" cy="1016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7162800" y="2209800"/>
            <a:ext cx="3429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5715000" y="2209800"/>
            <a:ext cx="5334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7400" y="4241800"/>
            <a:ext cx="4572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241800"/>
            <a:ext cx="1524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4241800"/>
            <a:ext cx="7620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5784454"/>
            <a:ext cx="11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Victims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38600" y="1193800"/>
            <a:ext cx="4648200" cy="1320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for owned machines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375400"/>
            <a:ext cx="685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 err="1" smtClean="0"/>
              <a:t>Cabalerro</a:t>
            </a:r>
            <a:r>
              <a:rPr lang="en-US" dirty="0"/>
              <a:t> et al.  </a:t>
            </a:r>
            <a:r>
              <a:rPr lang="en-US" dirty="0" smtClean="0"/>
              <a:t> (</a:t>
            </a:r>
            <a:r>
              <a:rPr lang="en-US" dirty="0" err="1" smtClean="0"/>
              <a:t>www.icir.org</a:t>
            </a:r>
            <a:r>
              <a:rPr lang="en-US" dirty="0"/>
              <a:t>/</a:t>
            </a:r>
            <a:r>
              <a:rPr lang="en-US" dirty="0" err="1"/>
              <a:t>vern</a:t>
            </a:r>
            <a:r>
              <a:rPr lang="en-US" dirty="0"/>
              <a:t>/papers/ppi-usesec11.</a:t>
            </a:r>
            <a:r>
              <a:rPr lang="en-US" dirty="0" smtClean="0"/>
              <a:t>pdf)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1498600"/>
            <a:ext cx="1066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pam bot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629400" y="1498600"/>
            <a:ext cx="17526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1397001"/>
            <a:ext cx="101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clients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3600" y="3124200"/>
            <a:ext cx="1676400" cy="1117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PPI service</a:t>
            </a:r>
            <a:endParaRPr lang="en-US" sz="2400" dirty="0">
              <a:solidFill>
                <a:srgbClr val="00009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953000"/>
            <a:ext cx="964270" cy="101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953000"/>
            <a:ext cx="964270" cy="101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4953000"/>
            <a:ext cx="964270" cy="101600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0" idx="4"/>
          </p:cNvCxnSpPr>
          <p:nvPr/>
        </p:nvCxnSpPr>
        <p:spPr>
          <a:xfrm flipH="1">
            <a:off x="7162800" y="2209800"/>
            <a:ext cx="3429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</p:cNvCxnSpPr>
          <p:nvPr/>
        </p:nvCxnSpPr>
        <p:spPr>
          <a:xfrm>
            <a:off x="5715000" y="2209800"/>
            <a:ext cx="533400" cy="812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867400" y="4241800"/>
            <a:ext cx="4572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6781800" y="4241800"/>
            <a:ext cx="1524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239000" y="4241800"/>
            <a:ext cx="762000" cy="71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0" y="5778501"/>
            <a:ext cx="1124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Victims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38600" y="1193800"/>
            <a:ext cx="4648200" cy="1320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1" y="2921001"/>
            <a:ext cx="55245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Cost:    </a:t>
            </a:r>
            <a:r>
              <a:rPr lang="en-US" sz="2400" b="1" dirty="0"/>
              <a:t>US     -  100-180$ / 1000 machines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	</a:t>
            </a:r>
            <a:r>
              <a:rPr lang="en-US" sz="2400" b="1" dirty="0"/>
              <a:t>Asia  -   7-8$ / 1000 </a:t>
            </a:r>
            <a:r>
              <a:rPr lang="en-US" sz="2400" b="1" dirty="0" smtClean="0"/>
              <a:t>machines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4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Science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1" y="1600200"/>
            <a:ext cx="67804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5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Secure or Insecure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Insecure!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Helvetica"/>
              </a:rPr>
              <a:t>Suppose we </a:t>
            </a:r>
            <a:r>
              <a:rPr lang="en-US" i="1" dirty="0">
                <a:solidFill>
                  <a:srgbClr val="0070C0"/>
                </a:solidFill>
                <a:latin typeface="Helvetica"/>
              </a:rPr>
              <a:t>have a precisely defined security </a:t>
            </a:r>
            <a:r>
              <a:rPr lang="en-US" i="1" dirty="0" smtClean="0">
                <a:solidFill>
                  <a:srgbClr val="0070C0"/>
                </a:solidFill>
                <a:latin typeface="Helvetica"/>
              </a:rPr>
              <a:t>claim about </a:t>
            </a:r>
            <a:r>
              <a:rPr lang="en-US" i="1" dirty="0">
                <a:solidFill>
                  <a:srgbClr val="0070C0"/>
                </a:solidFill>
                <a:latin typeface="Helvetica"/>
              </a:rPr>
              <a:t>a system, </a:t>
            </a:r>
            <a:endParaRPr lang="en-US" i="1" dirty="0" smtClean="0">
              <a:solidFill>
                <a:srgbClr val="0070C0"/>
              </a:solidFill>
              <a:latin typeface="Helvetica"/>
            </a:endParaRPr>
          </a:p>
          <a:p>
            <a:pPr marL="0" indent="0">
              <a:buNone/>
            </a:pPr>
            <a:r>
              <a:rPr lang="en-US" i="1" dirty="0" smtClean="0">
                <a:latin typeface="Helvetica"/>
              </a:rPr>
              <a:t>from </a:t>
            </a:r>
            <a:r>
              <a:rPr lang="en-US" i="1" dirty="0">
                <a:latin typeface="Helvetica"/>
              </a:rPr>
              <a:t>which we can derive </a:t>
            </a:r>
            <a:r>
              <a:rPr lang="en-US" i="1" dirty="0" smtClean="0">
                <a:latin typeface="Helvetica"/>
              </a:rPr>
              <a:t>the consequences </a:t>
            </a:r>
            <a:r>
              <a:rPr lang="en-US" i="1" dirty="0">
                <a:latin typeface="Helvetica"/>
              </a:rPr>
              <a:t>which can be tested, </a:t>
            </a:r>
            <a:endParaRPr lang="en-US" i="1" dirty="0" smtClean="0">
              <a:latin typeface="Helvetica"/>
            </a:endParaRPr>
          </a:p>
          <a:p>
            <a:r>
              <a:rPr lang="en-US" i="1" dirty="0">
                <a:solidFill>
                  <a:srgbClr val="0070C0"/>
                </a:solidFill>
                <a:latin typeface="Helvetica"/>
              </a:rPr>
              <a:t>T</a:t>
            </a:r>
            <a:r>
              <a:rPr lang="en-US" i="1" dirty="0" smtClean="0">
                <a:solidFill>
                  <a:srgbClr val="0070C0"/>
                </a:solidFill>
                <a:latin typeface="Helvetica"/>
              </a:rPr>
              <a:t>hen </a:t>
            </a:r>
            <a:r>
              <a:rPr lang="en-US" b="1" i="1" dirty="0" smtClean="0">
                <a:solidFill>
                  <a:srgbClr val="0070C0"/>
                </a:solidFill>
                <a:latin typeface="Helvetica"/>
              </a:rPr>
              <a:t>in principle </a:t>
            </a:r>
            <a:r>
              <a:rPr lang="en-US" i="1" dirty="0">
                <a:solidFill>
                  <a:srgbClr val="0070C0"/>
                </a:solidFill>
                <a:latin typeface="Helvetica"/>
              </a:rPr>
              <a:t>we can prove that the system </a:t>
            </a:r>
            <a:r>
              <a:rPr lang="en-US" i="1" dirty="0" smtClean="0">
                <a:solidFill>
                  <a:srgbClr val="0070C0"/>
                </a:solidFill>
                <a:latin typeface="Helvetica"/>
              </a:rPr>
              <a:t>is </a:t>
            </a:r>
            <a:r>
              <a:rPr lang="en-US" b="1" i="1" dirty="0" smtClean="0">
                <a:solidFill>
                  <a:srgbClr val="0070C0"/>
                </a:solidFill>
                <a:latin typeface="Helvetica"/>
              </a:rPr>
              <a:t>insecure</a:t>
            </a:r>
            <a:r>
              <a:rPr lang="en-US" i="1" dirty="0">
                <a:latin typeface="Helvetica"/>
              </a:rPr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Secure?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latin typeface="Helvetica"/>
              </a:rPr>
              <a:t>Suppose </a:t>
            </a:r>
            <a:r>
              <a:rPr lang="en-US" i="1" dirty="0" smtClean="0">
                <a:latin typeface="Helvetica"/>
              </a:rPr>
              <a:t>you </a:t>
            </a:r>
            <a:r>
              <a:rPr lang="en-US" i="1" dirty="0">
                <a:latin typeface="Helvetica"/>
              </a:rPr>
              <a:t>design a system, </a:t>
            </a:r>
            <a:r>
              <a:rPr lang="en-US" i="1" dirty="0" smtClean="0">
                <a:latin typeface="Helvetica"/>
              </a:rPr>
              <a:t>derive some </a:t>
            </a:r>
            <a:r>
              <a:rPr lang="en-US" i="1" dirty="0">
                <a:latin typeface="Helvetica"/>
              </a:rPr>
              <a:t>security claims, and discover every </a:t>
            </a:r>
            <a:r>
              <a:rPr lang="en-US" i="1" dirty="0" smtClean="0">
                <a:latin typeface="Helvetica"/>
              </a:rPr>
              <a:t>time that </a:t>
            </a:r>
            <a:r>
              <a:rPr lang="en-US" i="1" dirty="0">
                <a:latin typeface="Helvetica"/>
              </a:rPr>
              <a:t>the system remains secure under all tests.</a:t>
            </a:r>
          </a:p>
          <a:p>
            <a:r>
              <a:rPr lang="en-US" i="1" dirty="0" smtClean="0">
                <a:solidFill>
                  <a:srgbClr val="7030A0"/>
                </a:solidFill>
                <a:latin typeface="Helvetica"/>
              </a:rPr>
              <a:t>Is the </a:t>
            </a:r>
            <a:r>
              <a:rPr lang="en-US" i="1" dirty="0">
                <a:solidFill>
                  <a:srgbClr val="7030A0"/>
                </a:solidFill>
                <a:latin typeface="Helvetica"/>
              </a:rPr>
              <a:t>system  </a:t>
            </a:r>
            <a:r>
              <a:rPr lang="en-US" i="1" dirty="0" smtClean="0">
                <a:solidFill>
                  <a:srgbClr val="7030A0"/>
                </a:solidFill>
                <a:latin typeface="Helvetica"/>
              </a:rPr>
              <a:t>then </a:t>
            </a:r>
            <a:r>
              <a:rPr lang="en-US" i="1" dirty="0">
                <a:solidFill>
                  <a:srgbClr val="7030A0"/>
                </a:solidFill>
                <a:latin typeface="Helvetica"/>
              </a:rPr>
              <a:t>secure? </a:t>
            </a:r>
            <a:endParaRPr lang="en-US" i="1" dirty="0" smtClean="0">
              <a:solidFill>
                <a:srgbClr val="7030A0"/>
              </a:solidFill>
              <a:latin typeface="Helvetica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Helvetica"/>
              </a:rPr>
              <a:t>No</a:t>
            </a:r>
            <a:r>
              <a:rPr lang="en-US" i="1" dirty="0">
                <a:solidFill>
                  <a:srgbClr val="FF0000"/>
                </a:solidFill>
                <a:latin typeface="Helvetica"/>
              </a:rPr>
              <a:t>, it is simply </a:t>
            </a:r>
            <a:r>
              <a:rPr lang="en-US" i="1" dirty="0" smtClean="0">
                <a:solidFill>
                  <a:srgbClr val="FF0000"/>
                </a:solidFill>
                <a:latin typeface="Helvetica"/>
              </a:rPr>
              <a:t>not proved </a:t>
            </a:r>
            <a:r>
              <a:rPr lang="en-US" i="1" dirty="0">
                <a:solidFill>
                  <a:srgbClr val="FF0000"/>
                </a:solidFill>
                <a:latin typeface="Helvetica"/>
              </a:rPr>
              <a:t>insecure. </a:t>
            </a:r>
            <a:endParaRPr lang="en-US" i="1" dirty="0" smtClean="0">
              <a:solidFill>
                <a:srgbClr val="FF0000"/>
              </a:solidFill>
              <a:latin typeface="Helvetica"/>
            </a:endParaRPr>
          </a:p>
          <a:p>
            <a:r>
              <a:rPr lang="en-US" i="1" dirty="0" smtClean="0">
                <a:solidFill>
                  <a:srgbClr val="7030A0"/>
                </a:solidFill>
                <a:latin typeface="Helvetica"/>
              </a:rPr>
              <a:t>In </a:t>
            </a:r>
            <a:r>
              <a:rPr lang="en-US" i="1" dirty="0">
                <a:solidFill>
                  <a:srgbClr val="7030A0"/>
                </a:solidFill>
                <a:latin typeface="Helvetica"/>
              </a:rPr>
              <a:t>the future you could </a:t>
            </a:r>
            <a:r>
              <a:rPr lang="en-US" i="1" dirty="0" smtClean="0">
                <a:solidFill>
                  <a:srgbClr val="7030A0"/>
                </a:solidFill>
                <a:latin typeface="Helvetica"/>
              </a:rPr>
              <a:t>refine the </a:t>
            </a:r>
            <a:r>
              <a:rPr lang="en-US" i="1" dirty="0">
                <a:solidFill>
                  <a:srgbClr val="7030A0"/>
                </a:solidFill>
                <a:latin typeface="Helvetica"/>
              </a:rPr>
              <a:t>security model, there could be a wider </a:t>
            </a:r>
            <a:r>
              <a:rPr lang="en-US" i="1" dirty="0" smtClean="0">
                <a:solidFill>
                  <a:srgbClr val="7030A0"/>
                </a:solidFill>
                <a:latin typeface="Helvetica"/>
              </a:rPr>
              <a:t>range of </a:t>
            </a:r>
            <a:r>
              <a:rPr lang="en-US" i="1" dirty="0">
                <a:solidFill>
                  <a:srgbClr val="7030A0"/>
                </a:solidFill>
                <a:latin typeface="Helvetica"/>
              </a:rPr>
              <a:t>tests and attacks, and </a:t>
            </a:r>
            <a:r>
              <a:rPr lang="en-US" b="1" i="1" dirty="0">
                <a:solidFill>
                  <a:srgbClr val="7030A0"/>
                </a:solidFill>
                <a:latin typeface="Helvetica"/>
              </a:rPr>
              <a:t>you might </a:t>
            </a:r>
            <a:r>
              <a:rPr lang="en-US" b="1" i="1" dirty="0" smtClean="0">
                <a:solidFill>
                  <a:srgbClr val="7030A0"/>
                </a:solidFill>
                <a:latin typeface="Helvetica"/>
              </a:rPr>
              <a:t>then discover </a:t>
            </a:r>
            <a:r>
              <a:rPr lang="en-US" b="1" i="1" dirty="0">
                <a:solidFill>
                  <a:srgbClr val="7030A0"/>
                </a:solidFill>
                <a:latin typeface="Helvetica"/>
              </a:rPr>
              <a:t>that the thing is insecure.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Importance of Computer Security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60066"/>
                </a:solidFill>
              </a:rPr>
              <a:t>Wide ubiquitous usage of computers and Internet, need to ensure continuous dependable operations: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Business </a:t>
            </a:r>
            <a:r>
              <a:rPr lang="en-US" b="1" dirty="0">
                <a:solidFill>
                  <a:srgbClr val="660066"/>
                </a:solidFill>
              </a:rPr>
              <a:t>environment</a:t>
            </a:r>
            <a:r>
              <a:rPr lang="en-US" dirty="0">
                <a:solidFill>
                  <a:srgbClr val="660066"/>
                </a:solidFill>
              </a:rPr>
              <a:t>: </a:t>
            </a:r>
            <a:r>
              <a:rPr lang="en-US" dirty="0"/>
              <a:t>legal compliance, cash flow</a:t>
            </a:r>
            <a:r>
              <a:rPr lang="en-US" dirty="0" smtClean="0"/>
              <a:t>, profitability</a:t>
            </a:r>
            <a:r>
              <a:rPr lang="en-US" dirty="0"/>
              <a:t>, commercial image and shareholder confidence, </a:t>
            </a:r>
            <a:r>
              <a:rPr lang="en-US" dirty="0" smtClean="0"/>
              <a:t>product integrity</a:t>
            </a:r>
            <a:r>
              <a:rPr lang="en-US" dirty="0"/>
              <a:t>, intellectual property and competitive advantage</a:t>
            </a:r>
          </a:p>
          <a:p>
            <a:r>
              <a:rPr lang="en-US" b="1" dirty="0">
                <a:solidFill>
                  <a:srgbClr val="660066"/>
                </a:solidFill>
              </a:rPr>
              <a:t>M</a:t>
            </a:r>
            <a:r>
              <a:rPr lang="en-US" b="1" dirty="0" smtClean="0">
                <a:solidFill>
                  <a:srgbClr val="660066"/>
                </a:solidFill>
              </a:rPr>
              <a:t>ilitary </a:t>
            </a:r>
            <a:r>
              <a:rPr lang="en-US" b="1" dirty="0">
                <a:solidFill>
                  <a:srgbClr val="660066"/>
                </a:solidFill>
              </a:rPr>
              <a:t>environment</a:t>
            </a:r>
            <a:r>
              <a:rPr lang="en-US" dirty="0"/>
              <a:t>: exclusive access to and effectiveness </a:t>
            </a:r>
            <a:r>
              <a:rPr lang="en-US" dirty="0" smtClean="0"/>
              <a:t>of weapons</a:t>
            </a:r>
            <a:r>
              <a:rPr lang="en-US" dirty="0"/>
              <a:t>, electronic countermeasures, communications secrecy</a:t>
            </a:r>
            <a:r>
              <a:rPr lang="en-US" dirty="0" smtClean="0"/>
              <a:t>, identification </a:t>
            </a:r>
            <a:r>
              <a:rPr lang="en-US" dirty="0"/>
              <a:t>and location information, automated </a:t>
            </a:r>
            <a:r>
              <a:rPr lang="en-US" dirty="0" smtClean="0"/>
              <a:t>defenses</a:t>
            </a:r>
            <a:endParaRPr lang="en-US" dirty="0"/>
          </a:p>
          <a:p>
            <a:r>
              <a:rPr lang="en-US" b="1" dirty="0">
                <a:solidFill>
                  <a:srgbClr val="660066"/>
                </a:solidFill>
              </a:rPr>
              <a:t>M</a:t>
            </a:r>
            <a:r>
              <a:rPr lang="en-US" b="1" dirty="0" smtClean="0">
                <a:solidFill>
                  <a:srgbClr val="660066"/>
                </a:solidFill>
              </a:rPr>
              <a:t>edical </a:t>
            </a:r>
            <a:r>
              <a:rPr lang="en-US" b="1" dirty="0">
                <a:solidFill>
                  <a:srgbClr val="660066"/>
                </a:solidFill>
              </a:rPr>
              <a:t>environment: </a:t>
            </a:r>
            <a:r>
              <a:rPr lang="en-US" dirty="0"/>
              <a:t>confidentiality and integrity of </a:t>
            </a:r>
            <a:r>
              <a:rPr lang="en-US" dirty="0" smtClean="0"/>
              <a:t>patient records</a:t>
            </a:r>
            <a:r>
              <a:rPr lang="en-US" dirty="0"/>
              <a:t>, unhindered emergency access, equipment safety, </a:t>
            </a:r>
            <a:r>
              <a:rPr lang="en-US" dirty="0" smtClean="0"/>
              <a:t>correct diagnosis </a:t>
            </a:r>
            <a:r>
              <a:rPr lang="en-US" dirty="0"/>
              <a:t>and treatment information</a:t>
            </a:r>
          </a:p>
          <a:p>
            <a:r>
              <a:rPr lang="en-US" b="1" dirty="0">
                <a:solidFill>
                  <a:srgbClr val="660066"/>
                </a:solidFill>
              </a:rPr>
              <a:t>H</a:t>
            </a:r>
            <a:r>
              <a:rPr lang="en-US" b="1" dirty="0" smtClean="0">
                <a:solidFill>
                  <a:srgbClr val="660066"/>
                </a:solidFill>
              </a:rPr>
              <a:t>ouseholds</a:t>
            </a:r>
            <a:r>
              <a:rPr lang="en-US" dirty="0"/>
              <a:t>: privacy, correct billing, burglar alarms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Society </a:t>
            </a:r>
            <a:r>
              <a:rPr lang="en-US" b="1" dirty="0">
                <a:solidFill>
                  <a:srgbClr val="660066"/>
                </a:solidFill>
              </a:rPr>
              <a:t>at large: </a:t>
            </a:r>
            <a:r>
              <a:rPr lang="en-US" dirty="0" smtClean="0"/>
              <a:t>Utility/Infrastructure  </a:t>
            </a:r>
            <a:r>
              <a:rPr lang="en-US" dirty="0"/>
              <a:t>services, communications, transport</a:t>
            </a:r>
            <a:r>
              <a:rPr lang="en-US" dirty="0" smtClean="0"/>
              <a:t>, tax</a:t>
            </a:r>
            <a:r>
              <a:rPr lang="en-US" dirty="0"/>
              <a:t>/benefits collection, goods supply, . . .</a:t>
            </a:r>
          </a:p>
        </p:txBody>
      </p:sp>
    </p:spTree>
    <p:extLst>
      <p:ext uri="{BB962C8B-B14F-4D97-AF65-F5344CB8AC3E}">
        <p14:creationId xmlns:p14="http://schemas.microsoft.com/office/powerpoint/2010/main" val="3820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Security of 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Speciﬁcation</a:t>
            </a:r>
            <a:r>
              <a:rPr lang="en-US" dirty="0">
                <a:solidFill>
                  <a:srgbClr val="0000FF"/>
                </a:solidFill>
              </a:rPr>
              <a:t>/Policy: </a:t>
            </a:r>
            <a:r>
              <a:rPr lang="en-US" dirty="0"/>
              <a:t>What is the system sup-posed to do</a:t>
            </a:r>
            <a:r>
              <a:rPr lang="en-US" dirty="0" smtClean="0"/>
              <a:t>?</a:t>
            </a:r>
          </a:p>
          <a:p>
            <a:r>
              <a:rPr lang="en-US" dirty="0">
                <a:solidFill>
                  <a:srgbClr val="0000FF"/>
                </a:solidFill>
              </a:rPr>
              <a:t>Implementation/Mechanism: </a:t>
            </a:r>
            <a:r>
              <a:rPr lang="en-US" dirty="0"/>
              <a:t>How does </a:t>
            </a:r>
            <a:r>
              <a:rPr lang="en-US" dirty="0" smtClean="0"/>
              <a:t>it realize it?</a:t>
            </a:r>
          </a:p>
          <a:p>
            <a:r>
              <a:rPr lang="en-US" dirty="0">
                <a:solidFill>
                  <a:srgbClr val="0000FF"/>
                </a:solidFill>
              </a:rPr>
              <a:t>Correctness/Assurance: </a:t>
            </a:r>
            <a:r>
              <a:rPr lang="en-US" dirty="0"/>
              <a:t>Does it really work?</a:t>
            </a:r>
          </a:p>
        </p:txBody>
      </p:sp>
    </p:spTree>
    <p:extLst>
      <p:ext uri="{BB962C8B-B14F-4D97-AF65-F5344CB8AC3E}">
        <p14:creationId xmlns:p14="http://schemas.microsoft.com/office/powerpoint/2010/main" val="22032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Data and System Security: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 action="ppaction://hlinkfile"/>
              </a:rPr>
              <a:t>CS 745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POLICY: SPECIFYING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660066"/>
                </a:solidFill>
              </a:rPr>
              <a:t>Specify the needs of stakeholders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Confidentiality/Secrecy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rgbClr val="0000FF"/>
                </a:solidFill>
              </a:rPr>
              <a:t>Controlling </a:t>
            </a:r>
            <a:r>
              <a:rPr lang="en-US" dirty="0">
                <a:solidFill>
                  <a:srgbClr val="0000FF"/>
                </a:solidFill>
              </a:rPr>
              <a:t>who gets to read </a:t>
            </a:r>
            <a:r>
              <a:rPr lang="en-US" dirty="0" smtClean="0">
                <a:solidFill>
                  <a:srgbClr val="0000FF"/>
                </a:solidFill>
              </a:rPr>
              <a:t>information.</a:t>
            </a:r>
          </a:p>
          <a:p>
            <a:r>
              <a:rPr lang="en-US" b="1" dirty="0" smtClean="0"/>
              <a:t>Integrity</a:t>
            </a:r>
            <a:r>
              <a:rPr lang="en-US" b="1" dirty="0"/>
              <a:t>:</a:t>
            </a:r>
            <a:r>
              <a:rPr lang="en-US" dirty="0"/>
              <a:t> controlling how information </a:t>
            </a:r>
            <a:r>
              <a:rPr lang="en-US" dirty="0" smtClean="0"/>
              <a:t>changes</a:t>
            </a:r>
          </a:p>
          <a:p>
            <a:r>
              <a:rPr lang="en-US" b="1" dirty="0">
                <a:solidFill>
                  <a:srgbClr val="0000FF"/>
                </a:solidFill>
              </a:rPr>
              <a:t>Availability:</a:t>
            </a:r>
            <a:r>
              <a:rPr lang="en-US" dirty="0">
                <a:solidFill>
                  <a:srgbClr val="0000FF"/>
                </a:solidFill>
              </a:rPr>
              <a:t> providing prompt access </a:t>
            </a:r>
            <a:r>
              <a:rPr lang="en-US" dirty="0" smtClean="0">
                <a:solidFill>
                  <a:srgbClr val="0000FF"/>
                </a:solidFill>
              </a:rPr>
              <a:t>to information and resources</a:t>
            </a:r>
          </a:p>
          <a:p>
            <a:r>
              <a:rPr lang="en-US" dirty="0"/>
              <a:t>Accountability: knowing who has had </a:t>
            </a:r>
            <a:r>
              <a:rPr lang="en-US" dirty="0" smtClean="0"/>
              <a:t>access to information or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Aspects of </a:t>
            </a:r>
            <a:r>
              <a:rPr lang="en-US" dirty="0" smtClean="0"/>
              <a:t>Integrity </a:t>
            </a:r>
            <a:r>
              <a:rPr lang="en-US" dirty="0"/>
              <a:t>and </a:t>
            </a:r>
            <a:r>
              <a:rPr lang="en-US" dirty="0" smtClean="0"/>
              <a:t>Availability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Rollback </a:t>
            </a:r>
            <a:r>
              <a:rPr lang="en-US" dirty="0"/>
              <a:t>– ability to return to a well-defined valid earlier </a:t>
            </a:r>
            <a:r>
              <a:rPr lang="en-US" dirty="0" smtClean="0"/>
              <a:t>state backup</a:t>
            </a:r>
            <a:r>
              <a:rPr lang="en-US" dirty="0"/>
              <a:t>, revision control, undo function)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Authenticity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– verification of the claimed identity of a </a:t>
            </a:r>
            <a:r>
              <a:rPr lang="en-US" dirty="0" smtClean="0">
                <a:solidFill>
                  <a:srgbClr val="0000FF"/>
                </a:solidFill>
              </a:rPr>
              <a:t>communication partner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/>
              <a:t>Non</a:t>
            </a:r>
            <a:r>
              <a:rPr lang="en-US" b="1" dirty="0"/>
              <a:t>-repudiation </a:t>
            </a:r>
            <a:r>
              <a:rPr lang="en-US" dirty="0"/>
              <a:t>– origin and/or reception of message </a:t>
            </a:r>
            <a:r>
              <a:rPr lang="en-US" dirty="0" smtClean="0"/>
              <a:t>cannot be </a:t>
            </a:r>
            <a:r>
              <a:rPr lang="en-US" dirty="0"/>
              <a:t>denied in front of third party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Audit </a:t>
            </a:r>
            <a:r>
              <a:rPr lang="en-US" dirty="0">
                <a:solidFill>
                  <a:srgbClr val="0000FF"/>
                </a:solidFill>
              </a:rPr>
              <a:t>– monitoring and recording of user-initiated events </a:t>
            </a:r>
            <a:r>
              <a:rPr lang="en-US" dirty="0" smtClean="0">
                <a:solidFill>
                  <a:srgbClr val="0000FF"/>
                </a:solidFill>
              </a:rPr>
              <a:t>to detect </a:t>
            </a:r>
            <a:r>
              <a:rPr lang="en-US" dirty="0">
                <a:solidFill>
                  <a:srgbClr val="0000FF"/>
                </a:solidFill>
              </a:rPr>
              <a:t>and deter security violations</a:t>
            </a:r>
          </a:p>
          <a:p>
            <a:r>
              <a:rPr lang="en-US" b="1" dirty="0" smtClean="0"/>
              <a:t>Intrusion </a:t>
            </a:r>
            <a:r>
              <a:rPr lang="en-US" b="1" dirty="0"/>
              <a:t>detection</a:t>
            </a:r>
            <a:r>
              <a:rPr lang="en-US" dirty="0"/>
              <a:t> – automatically notifying unusual </a:t>
            </a:r>
            <a:r>
              <a:rPr lang="en-US" dirty="0" smtClean="0"/>
              <a:t>events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Optimistic security: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Temporary violations of security policy </a:t>
            </a:r>
            <a:r>
              <a:rPr lang="en-US" dirty="0" smtClean="0">
                <a:solidFill>
                  <a:srgbClr val="0000FF"/>
                </a:solidFill>
              </a:rPr>
              <a:t>are tolerated </a:t>
            </a:r>
            <a:r>
              <a:rPr lang="en-US" dirty="0">
                <a:solidFill>
                  <a:srgbClr val="0000FF"/>
                </a:solidFill>
              </a:rPr>
              <a:t>where correcting the situation is easy and the violator </a:t>
            </a:r>
            <a:r>
              <a:rPr lang="en-US" dirty="0" smtClean="0">
                <a:solidFill>
                  <a:srgbClr val="0000FF"/>
                </a:solidFill>
              </a:rPr>
              <a:t>is accountable</a:t>
            </a:r>
            <a:r>
              <a:rPr lang="en-US" dirty="0">
                <a:solidFill>
                  <a:srgbClr val="0000FF"/>
                </a:solidFill>
              </a:rPr>
              <a:t>. (Applicable to integrity and availability, but usually </a:t>
            </a:r>
            <a:r>
              <a:rPr lang="en-US" dirty="0" smtClean="0">
                <a:solidFill>
                  <a:srgbClr val="0000FF"/>
                </a:solidFill>
              </a:rPr>
              <a:t>not to </a:t>
            </a:r>
            <a:r>
              <a:rPr lang="en-US" dirty="0">
                <a:solidFill>
                  <a:srgbClr val="0000FF"/>
                </a:solidFill>
              </a:rPr>
              <a:t>confidentiality requirements.)</a:t>
            </a:r>
          </a:p>
        </p:txBody>
      </p:sp>
    </p:spTree>
    <p:extLst>
      <p:ext uri="{BB962C8B-B14F-4D97-AF65-F5344CB8AC3E}">
        <p14:creationId xmlns:p14="http://schemas.microsoft.com/office/powerpoint/2010/main" val="28835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Being Protected Against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Damage to information </a:t>
            </a:r>
          </a:p>
          <a:p>
            <a:r>
              <a:rPr lang="en-US" dirty="0">
                <a:solidFill>
                  <a:srgbClr val="FF0000"/>
                </a:solidFill>
              </a:rPr>
              <a:t>Disruption of </a:t>
            </a:r>
            <a:r>
              <a:rPr lang="en-US" dirty="0" smtClean="0">
                <a:solidFill>
                  <a:srgbClr val="FF0000"/>
                </a:solidFill>
              </a:rPr>
              <a:t>service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Theft of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hysical resources like money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Theft of information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Loss of privacy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Integrity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Availability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Integrity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Secrecy (confidentiality)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Secrecy (confidentiality)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</a:t>
            </a:r>
            <a:r>
              <a:rPr lang="en-US" dirty="0" err="1" smtClean="0"/>
              <a:t>Cybersecurity</a:t>
            </a:r>
            <a:r>
              <a:rPr lang="en-US" dirty="0" smtClean="0"/>
              <a:t>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charset="2"/>
              <a:buChar char="u"/>
            </a:pPr>
            <a:r>
              <a:rPr lang="en-US" dirty="0"/>
              <a:t> Incomplete, inquisitive, and unintentional blunders.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Hackers driven by technical challenges.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Disgruntled employees or customers seeking revenge.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Criminals interested in personal </a:t>
            </a:r>
            <a:r>
              <a:rPr lang="en-US" dirty="0" smtClean="0">
                <a:solidFill>
                  <a:srgbClr val="0000FF"/>
                </a:solidFill>
              </a:rPr>
              <a:t>financial </a:t>
            </a:r>
            <a:r>
              <a:rPr lang="en-US" dirty="0">
                <a:solidFill>
                  <a:srgbClr val="0000FF"/>
                </a:solidFill>
              </a:rPr>
              <a:t>gain, stealing services, or </a:t>
            </a:r>
            <a:r>
              <a:rPr lang="en-US" dirty="0" smtClean="0">
                <a:solidFill>
                  <a:srgbClr val="0000FF"/>
                </a:solidFill>
              </a:rPr>
              <a:t>industrial espionage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Organized crime with the intent of hiding something or </a:t>
            </a:r>
            <a:r>
              <a:rPr lang="en-US" dirty="0" smtClean="0"/>
              <a:t>financial </a:t>
            </a:r>
            <a:r>
              <a:rPr lang="en-US" dirty="0"/>
              <a:t>gain.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Organized terrorist groups attempting to </a:t>
            </a:r>
            <a:r>
              <a:rPr lang="en-US" dirty="0" smtClean="0">
                <a:solidFill>
                  <a:srgbClr val="0000FF"/>
                </a:solidFill>
              </a:rPr>
              <a:t>influence </a:t>
            </a:r>
            <a:r>
              <a:rPr lang="en-US" dirty="0">
                <a:solidFill>
                  <a:srgbClr val="0000FF"/>
                </a:solidFill>
              </a:rPr>
              <a:t>U.S. policy by </a:t>
            </a:r>
            <a:r>
              <a:rPr lang="en-US" dirty="0" smtClean="0">
                <a:solidFill>
                  <a:srgbClr val="0000FF"/>
                </a:solidFill>
              </a:rPr>
              <a:t>isolated attacks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Foreign espionage agents seeking to exploit information for economic, political</a:t>
            </a:r>
            <a:r>
              <a:rPr lang="en-US" dirty="0" smtClean="0"/>
              <a:t>, or </a:t>
            </a:r>
            <a:r>
              <a:rPr lang="en-US" dirty="0"/>
              <a:t>military purposes.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Tactical countermeasures intended to disrupt </a:t>
            </a:r>
            <a:r>
              <a:rPr lang="en-US" dirty="0" err="1">
                <a:solidFill>
                  <a:srgbClr val="0000FF"/>
                </a:solidFill>
              </a:rPr>
              <a:t>specic</a:t>
            </a:r>
            <a:r>
              <a:rPr lang="en-US" dirty="0">
                <a:solidFill>
                  <a:srgbClr val="0000FF"/>
                </a:solidFill>
              </a:rPr>
              <a:t> weapons or </a:t>
            </a:r>
            <a:r>
              <a:rPr lang="en-US" dirty="0" smtClean="0">
                <a:solidFill>
                  <a:srgbClr val="0000FF"/>
                </a:solidFill>
              </a:rPr>
              <a:t>command structures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>
              <a:buFont typeface="Wingdings" charset="2"/>
              <a:buChar char="u"/>
            </a:pPr>
            <a:r>
              <a:rPr lang="en-US" dirty="0"/>
              <a:t>  Multifaceted tactical information warfare applied in a broad </a:t>
            </a:r>
            <a:r>
              <a:rPr lang="en-US" dirty="0" smtClean="0"/>
              <a:t>orchestrated manner </a:t>
            </a:r>
            <a:r>
              <a:rPr lang="en-US" dirty="0"/>
              <a:t>to disrupt a major military mission.</a:t>
            </a:r>
          </a:p>
          <a:p>
            <a:pPr>
              <a:buFont typeface="Wingdings" charset="2"/>
              <a:buChar char="u"/>
            </a:pPr>
            <a:r>
              <a:rPr lang="en-US" dirty="0" smtClean="0">
                <a:solidFill>
                  <a:srgbClr val="0000FF"/>
                </a:solidFill>
              </a:rPr>
              <a:t>Large </a:t>
            </a:r>
            <a:r>
              <a:rPr lang="en-US" dirty="0" err="1" smtClean="0">
                <a:solidFill>
                  <a:srgbClr val="0000FF"/>
                </a:solidFill>
              </a:rPr>
              <a:t>oganized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groups or nation-states intent on overthrowing a government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Variants of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Data </a:t>
            </a:r>
            <a:r>
              <a:rPr lang="en-US" sz="2400" dirty="0"/>
              <a:t>protection/personal data privacy – fair collection and </a:t>
            </a:r>
            <a:r>
              <a:rPr lang="en-US" sz="2400" dirty="0" smtClean="0"/>
              <a:t>use of </a:t>
            </a:r>
            <a:r>
              <a:rPr lang="en-US" sz="2400" dirty="0"/>
              <a:t>personal data, in Europe a set of legal requirements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Anonymity</a:t>
            </a:r>
            <a:r>
              <a:rPr lang="en-US" sz="2400" dirty="0">
                <a:solidFill>
                  <a:srgbClr val="0000FF"/>
                </a:solidFill>
              </a:rPr>
              <a:t>/</a:t>
            </a:r>
            <a:r>
              <a:rPr lang="en-US" sz="2400" dirty="0" err="1">
                <a:solidFill>
                  <a:srgbClr val="0000FF"/>
                </a:solidFill>
              </a:rPr>
              <a:t>untraceability</a:t>
            </a:r>
            <a:r>
              <a:rPr lang="en-US" sz="2400" dirty="0">
                <a:solidFill>
                  <a:srgbClr val="0000FF"/>
                </a:solidFill>
              </a:rPr>
              <a:t> – ability to use a resource </a:t>
            </a:r>
            <a:r>
              <a:rPr lang="en-US" sz="2400" dirty="0" smtClean="0">
                <a:solidFill>
                  <a:srgbClr val="0000FF"/>
                </a:solidFill>
              </a:rPr>
              <a:t>without disclosing </a:t>
            </a:r>
            <a:r>
              <a:rPr lang="en-US" sz="2400" dirty="0">
                <a:solidFill>
                  <a:srgbClr val="0000FF"/>
                </a:solidFill>
              </a:rPr>
              <a:t>identity/location</a:t>
            </a:r>
          </a:p>
          <a:p>
            <a:r>
              <a:rPr lang="en-US" sz="2400" dirty="0" err="1" smtClean="0">
                <a:solidFill>
                  <a:srgbClr val="660066"/>
                </a:solidFill>
              </a:rPr>
              <a:t>Unlinkability</a:t>
            </a:r>
            <a:r>
              <a:rPr lang="en-US" sz="2400" dirty="0" smtClean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660066"/>
                </a:solidFill>
              </a:rPr>
              <a:t>– ability to use a resource multiple times </a:t>
            </a:r>
            <a:r>
              <a:rPr lang="en-US" sz="2400" dirty="0" smtClean="0">
                <a:solidFill>
                  <a:srgbClr val="660066"/>
                </a:solidFill>
              </a:rPr>
              <a:t>without others </a:t>
            </a:r>
            <a:r>
              <a:rPr lang="en-US" sz="2400" dirty="0">
                <a:solidFill>
                  <a:srgbClr val="660066"/>
                </a:solidFill>
              </a:rPr>
              <a:t>being able to link these uses </a:t>
            </a:r>
            <a:r>
              <a:rPr lang="en-US" sz="2400" dirty="0" smtClean="0">
                <a:solidFill>
                  <a:srgbClr val="660066"/>
                </a:solidFill>
              </a:rPr>
              <a:t>together </a:t>
            </a:r>
          </a:p>
          <a:p>
            <a:pPr lvl="1" indent="-342900"/>
            <a:r>
              <a:rPr lang="en-US" sz="2000" dirty="0" smtClean="0">
                <a:solidFill>
                  <a:srgbClr val="660066"/>
                </a:solidFill>
              </a:rPr>
              <a:t>HTTP </a:t>
            </a:r>
            <a:r>
              <a:rPr lang="en-US" sz="2000" dirty="0">
                <a:solidFill>
                  <a:srgbClr val="660066"/>
                </a:solidFill>
              </a:rPr>
              <a:t>“cookies” and the Global Unique Document Identifier (GUID) in Microsoft </a:t>
            </a:r>
            <a:r>
              <a:rPr lang="en-US" sz="2000" dirty="0" smtClean="0">
                <a:solidFill>
                  <a:srgbClr val="660066"/>
                </a:solidFill>
              </a:rPr>
              <a:t>Word documents </a:t>
            </a:r>
            <a:r>
              <a:rPr lang="en-US" sz="2000" dirty="0">
                <a:solidFill>
                  <a:srgbClr val="660066"/>
                </a:solidFill>
              </a:rPr>
              <a:t>were both introduced to provide </a:t>
            </a:r>
            <a:r>
              <a:rPr lang="en-US" sz="2000" dirty="0" err="1">
                <a:solidFill>
                  <a:srgbClr val="660066"/>
                </a:solidFill>
              </a:rPr>
              <a:t>linkability</a:t>
            </a:r>
            <a:r>
              <a:rPr lang="en-US" sz="2000" dirty="0">
                <a:solidFill>
                  <a:srgbClr val="660066"/>
                </a:solidFill>
              </a:rPr>
              <a:t>.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Pseudonymity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– anonymity with accountability for actions.</a:t>
            </a:r>
          </a:p>
          <a:p>
            <a:r>
              <a:rPr lang="en-US" sz="2400" dirty="0" err="1" smtClean="0"/>
              <a:t>Unobservability</a:t>
            </a:r>
            <a:r>
              <a:rPr lang="en-US" sz="2400" dirty="0" smtClean="0"/>
              <a:t> </a:t>
            </a:r>
            <a:r>
              <a:rPr lang="en-US" sz="2400" dirty="0"/>
              <a:t>– ability to use a resource without </a:t>
            </a:r>
            <a:r>
              <a:rPr lang="en-US" sz="2400" dirty="0" smtClean="0"/>
              <a:t>revealing this </a:t>
            </a:r>
            <a:r>
              <a:rPr lang="en-US" sz="2400" dirty="0"/>
              <a:t>activity to third </a:t>
            </a:r>
            <a:r>
              <a:rPr lang="en-US" sz="2400" dirty="0" smtClean="0"/>
              <a:t>parties </a:t>
            </a:r>
          </a:p>
          <a:p>
            <a:pPr lvl="1"/>
            <a:r>
              <a:rPr lang="en-US" sz="2000" dirty="0" smtClean="0"/>
              <a:t>low </a:t>
            </a:r>
            <a:r>
              <a:rPr lang="en-US" sz="2000" dirty="0"/>
              <a:t>probability of intercept radio, steganography</a:t>
            </a:r>
            <a:r>
              <a:rPr lang="en-US" sz="2000" dirty="0" smtClean="0"/>
              <a:t>, information hiding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Copy protection</a:t>
            </a:r>
            <a:endParaRPr lang="en-US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nformation </a:t>
            </a:r>
            <a:r>
              <a:rPr lang="en-US" sz="2400" dirty="0"/>
              <a:t>flow </a:t>
            </a:r>
            <a:r>
              <a:rPr lang="en-US" sz="2400" dirty="0" smtClean="0"/>
              <a:t>control- ability </a:t>
            </a:r>
            <a:r>
              <a:rPr lang="en-US" sz="2400" dirty="0"/>
              <a:t>to control the use and flow of information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8000"/>
                </a:solidFill>
              </a:rPr>
              <a:t>Further details: </a:t>
            </a:r>
            <a:r>
              <a:rPr lang="en-US" sz="2400" dirty="0" err="1" smtClean="0">
                <a:solidFill>
                  <a:srgbClr val="008000"/>
                </a:solidFill>
              </a:rPr>
              <a:t>Pfitzmann</a:t>
            </a:r>
            <a:r>
              <a:rPr lang="en-US" sz="2400" dirty="0">
                <a:solidFill>
                  <a:srgbClr val="008000"/>
                </a:solidFill>
              </a:rPr>
              <a:t>/</a:t>
            </a:r>
            <a:r>
              <a:rPr lang="en-US" sz="2400" dirty="0" err="1" smtClean="0">
                <a:solidFill>
                  <a:srgbClr val="008000"/>
                </a:solidFill>
              </a:rPr>
              <a:t>Kohntopp</a:t>
            </a:r>
            <a:r>
              <a:rPr lang="en-US" sz="2400" dirty="0" smtClean="0">
                <a:solidFill>
                  <a:srgbClr val="008000"/>
                </a:solidFill>
              </a:rPr>
              <a:t>: http</a:t>
            </a:r>
            <a:r>
              <a:rPr lang="en-US" sz="2400" dirty="0">
                <a:solidFill>
                  <a:srgbClr val="008000"/>
                </a:solidFill>
              </a:rPr>
              <a:t>://</a:t>
            </a:r>
            <a:r>
              <a:rPr lang="en-US" sz="2400" dirty="0" err="1">
                <a:solidFill>
                  <a:srgbClr val="008000"/>
                </a:solidFill>
              </a:rPr>
              <a:t>www.springerlink.com</a:t>
            </a:r>
            <a:r>
              <a:rPr lang="en-US" sz="2400" dirty="0">
                <a:solidFill>
                  <a:srgbClr val="008000"/>
                </a:solidFill>
              </a:rPr>
              <a:t>/</a:t>
            </a:r>
            <a:r>
              <a:rPr lang="en-US" sz="2400" dirty="0" err="1">
                <a:solidFill>
                  <a:srgbClr val="008000"/>
                </a:solidFill>
              </a:rPr>
              <a:t>link.asp?id</a:t>
            </a:r>
            <a:r>
              <a:rPr lang="en-US" sz="2400" dirty="0">
                <a:solidFill>
                  <a:srgbClr val="008000"/>
                </a:solidFill>
              </a:rPr>
              <a:t>=xkedq9pftwh8j752</a:t>
            </a:r>
          </a:p>
        </p:txBody>
      </p:sp>
    </p:spTree>
    <p:extLst>
      <p:ext uri="{BB962C8B-B14F-4D97-AF65-F5344CB8AC3E}">
        <p14:creationId xmlns:p14="http://schemas.microsoft.com/office/powerpoint/2010/main" val="10427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MECHANISM: IMPLEMENTING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Implementation:</a:t>
            </a:r>
          </a:p>
          <a:p>
            <a:pPr lvl="1"/>
            <a:r>
              <a:rPr lang="en-US" dirty="0" smtClean="0"/>
              <a:t>Code: The actual program on which the security depends</a:t>
            </a:r>
          </a:p>
          <a:p>
            <a:pPr lvl="1"/>
            <a:r>
              <a:rPr lang="en-US" dirty="0"/>
              <a:t>Setup: data that controls the programs’ operations: folder structure, access control lists, group memberships, user passwords or encryption keys,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 must defend against:</a:t>
            </a:r>
          </a:p>
          <a:p>
            <a:pPr lvl="1"/>
            <a:r>
              <a:rPr lang="en-US" dirty="0" smtClean="0"/>
              <a:t>Bad, buggy and hostile vulnerabilities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4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Defensive </a:t>
            </a:r>
            <a:r>
              <a:rPr lang="en-US" dirty="0" err="1" smtClean="0"/>
              <a:t>Startegies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Isolate</a:t>
            </a:r>
            <a:r>
              <a:rPr lang="en-US" dirty="0"/>
              <a:t>—keep everybody </a:t>
            </a:r>
            <a:r>
              <a:rPr lang="en-US" dirty="0" smtClean="0"/>
              <a:t>out </a:t>
            </a:r>
          </a:p>
          <a:p>
            <a:pPr lvl="1"/>
            <a:r>
              <a:rPr lang="en-US" dirty="0" smtClean="0"/>
              <a:t>coarse</a:t>
            </a:r>
            <a:r>
              <a:rPr lang="en-US" dirty="0"/>
              <a:t>-grained strategy provides the best security, but it keeps users from sharing </a:t>
            </a:r>
            <a:r>
              <a:rPr lang="en-US" dirty="0" smtClean="0"/>
              <a:t>info. </a:t>
            </a:r>
            <a:r>
              <a:rPr lang="en-US" dirty="0"/>
              <a:t>or </a:t>
            </a:r>
            <a:r>
              <a:rPr lang="en-US" dirty="0" smtClean="0"/>
              <a:t>services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impractical </a:t>
            </a:r>
            <a:r>
              <a:rPr lang="en-US" dirty="0"/>
              <a:t>for all but a few </a:t>
            </a:r>
            <a:r>
              <a:rPr lang="en-US" dirty="0" smtClean="0"/>
              <a:t>applications.</a:t>
            </a:r>
          </a:p>
          <a:p>
            <a:r>
              <a:rPr lang="en-US" dirty="0">
                <a:solidFill>
                  <a:srgbClr val="0000FF"/>
                </a:solidFill>
              </a:rPr>
              <a:t>Exclude</a:t>
            </a:r>
            <a:r>
              <a:rPr lang="en-US" dirty="0"/>
              <a:t>—keep the bad guys </a:t>
            </a:r>
            <a:r>
              <a:rPr lang="en-US" dirty="0" smtClean="0"/>
              <a:t>out </a:t>
            </a:r>
          </a:p>
          <a:p>
            <a:pPr lvl="1"/>
            <a:r>
              <a:rPr lang="en-US" dirty="0"/>
              <a:t>Medium grained strategy makes it all right for programs inside this defense to be gullible. Code signing and ﬁrewalls do </a:t>
            </a:r>
            <a:r>
              <a:rPr lang="en-US" dirty="0" smtClean="0"/>
              <a:t>this.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Restrict</a:t>
            </a:r>
            <a:r>
              <a:rPr lang="en-US" dirty="0"/>
              <a:t>—let the bad guys in, but keep </a:t>
            </a:r>
            <a:r>
              <a:rPr lang="en-US" dirty="0" smtClean="0"/>
              <a:t>them from </a:t>
            </a:r>
            <a:r>
              <a:rPr lang="en-US" dirty="0"/>
              <a:t>doing </a:t>
            </a:r>
            <a:r>
              <a:rPr lang="en-US" dirty="0" smtClean="0"/>
              <a:t>damage.</a:t>
            </a:r>
          </a:p>
          <a:p>
            <a:pPr lvl="1"/>
            <a:r>
              <a:rPr lang="en-US" dirty="0" smtClean="0"/>
              <a:t>Fine</a:t>
            </a:r>
            <a:r>
              <a:rPr lang="en-US" dirty="0"/>
              <a:t>-grained strategy, also known as sandboxing, can be </a:t>
            </a:r>
            <a:r>
              <a:rPr lang="en-US" dirty="0" smtClean="0"/>
              <a:t>implemented </a:t>
            </a:r>
            <a:r>
              <a:rPr lang="en-US" dirty="0"/>
              <a:t>traditionally with an </a:t>
            </a:r>
            <a:r>
              <a:rPr lang="en-US" dirty="0" smtClean="0"/>
              <a:t>OS </a:t>
            </a:r>
            <a:r>
              <a:rPr lang="en-US" dirty="0"/>
              <a:t>process or with a more modern approach that uses a Java virtual machine. </a:t>
            </a:r>
            <a:endParaRPr lang="en-US" dirty="0" smtClean="0"/>
          </a:p>
          <a:p>
            <a:pPr lvl="1"/>
            <a:r>
              <a:rPr lang="en-US" dirty="0" smtClean="0"/>
              <a:t>Sandboxing typically </a:t>
            </a:r>
            <a:r>
              <a:rPr lang="en-US" dirty="0"/>
              <a:t>involves access control on resources to define the holes in the </a:t>
            </a:r>
            <a:r>
              <a:rPr lang="en-US" dirty="0" smtClean="0"/>
              <a:t>sandbox</a:t>
            </a:r>
            <a:r>
              <a:rPr lang="en-US" dirty="0"/>
              <a:t>. Programs accessible from the sandbox must be paranoid, and it’s hard to get this right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—undo the damage.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xemplified </a:t>
            </a:r>
            <a:r>
              <a:rPr lang="en-US" dirty="0"/>
              <a:t>by backup systems and restore </a:t>
            </a:r>
            <a:r>
              <a:rPr lang="en-US" dirty="0" smtClean="0"/>
              <a:t>points,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doesn’t help with secrecy</a:t>
            </a:r>
            <a:r>
              <a:rPr lang="en-US" dirty="0"/>
              <a:t>, but it does help with integrity and </a:t>
            </a:r>
            <a:r>
              <a:rPr lang="en-US" dirty="0" smtClean="0"/>
              <a:t>availability.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Punish</a:t>
            </a:r>
            <a:r>
              <a:rPr lang="en-US" dirty="0"/>
              <a:t>—catch the bad guys and prosecute them. </a:t>
            </a:r>
            <a:endParaRPr lang="en-US" dirty="0" smtClean="0"/>
          </a:p>
          <a:p>
            <a:pPr lvl="1"/>
            <a:r>
              <a:rPr lang="en-US" dirty="0" smtClean="0"/>
              <a:t>Auditing </a:t>
            </a:r>
            <a:r>
              <a:rPr lang="en-US" dirty="0"/>
              <a:t>and police do this.</a:t>
            </a:r>
          </a:p>
        </p:txBody>
      </p:sp>
    </p:spTree>
    <p:extLst>
      <p:ext uri="{BB962C8B-B14F-4D97-AF65-F5344CB8AC3E}">
        <p14:creationId xmlns:p14="http://schemas.microsoft.com/office/powerpoint/2010/main" val="8020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b="1" dirty="0"/>
              <a:t>Text Books</a:t>
            </a:r>
            <a:endParaRPr lang="en-IN" dirty="0"/>
          </a:p>
          <a:p>
            <a:pPr lvl="0" fontAlgn="base" hangingPunct="0"/>
            <a:r>
              <a:rPr lang="en-IN" dirty="0"/>
              <a:t>Security Engineering: A Guide to Building Dependable Distributed Systems,  Ross Anderson, 2nd Edition, Wiley, 2008,  SBN: 978-0-470-06852-6</a:t>
            </a:r>
          </a:p>
          <a:p>
            <a:pPr lvl="0" fontAlgn="base" hangingPunct="0"/>
            <a:r>
              <a:rPr lang="en-US" dirty="0"/>
              <a:t>Cryptography and Data Security – Dorothy Denning, Addison Wesley, </a:t>
            </a:r>
            <a:r>
              <a:rPr lang="en-US" dirty="0" smtClean="0"/>
              <a:t>1988</a:t>
            </a:r>
            <a:r>
              <a:rPr lang="en-IN" dirty="0"/>
              <a:t> </a:t>
            </a:r>
          </a:p>
          <a:p>
            <a:pPr lvl="0" fontAlgn="base" hangingPunct="0"/>
            <a:r>
              <a:rPr lang="en-US" b="1" dirty="0"/>
              <a:t>Research Papers/ chapter</a:t>
            </a:r>
            <a:r>
              <a:rPr lang="en-US" dirty="0"/>
              <a:t>s</a:t>
            </a:r>
            <a:endParaRPr lang="en-IN" dirty="0"/>
          </a:p>
          <a:p>
            <a:pPr fontAlgn="base" hangingPunct="0"/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7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fontAlgn="base" hangingPunct="0">
              <a:buNone/>
            </a:pPr>
            <a:endParaRPr lang="en-IN" b="1" dirty="0" smtClean="0"/>
          </a:p>
          <a:p>
            <a:pPr lvl="1" fontAlgn="base" hangingPunct="0"/>
            <a:r>
              <a:rPr lang="en-IN" b="1" dirty="0" smtClean="0"/>
              <a:t>BS Radhika, radhikabs@cse.iitb.ac.in</a:t>
            </a:r>
            <a:endParaRPr lang="en-IN" sz="4000" dirty="0"/>
          </a:p>
          <a:p>
            <a:pPr lvl="1" fontAlgn="base" hangingPunct="0"/>
            <a:endParaRPr lang="en-IN" b="1" dirty="0" smtClean="0"/>
          </a:p>
          <a:p>
            <a:pPr lvl="1" fontAlgn="base" hangingPunct="0"/>
            <a:r>
              <a:rPr lang="en-IN" b="1" dirty="0"/>
              <a:t>Amit Goel, </a:t>
            </a:r>
            <a:r>
              <a:rPr lang="en-IN" b="1" dirty="0">
                <a:hlinkClick r:id="rId2"/>
              </a:rPr>
              <a:t>amitgoyal@</a:t>
            </a:r>
            <a:r>
              <a:rPr lang="en-IN" b="1" dirty="0" smtClean="0">
                <a:hlinkClick r:id="rId2"/>
              </a:rPr>
              <a:t>cse.iitb.ac.in</a:t>
            </a:r>
            <a:endParaRPr lang="en-IN" b="1" dirty="0" smtClean="0"/>
          </a:p>
          <a:p>
            <a:pPr lvl="1" fontAlgn="base" hangingPunct="0"/>
            <a:endParaRPr lang="en-IN" b="1" dirty="0"/>
          </a:p>
          <a:p>
            <a:pPr lvl="1" fontAlgn="base" hangingPunct="0"/>
            <a:r>
              <a:rPr lang="en-IN" b="1" dirty="0" smtClean="0"/>
              <a:t>Mayukh Rath </a:t>
            </a:r>
            <a:r>
              <a:rPr lang="en-IN" b="1" dirty="0" smtClean="0">
                <a:hlinkClick r:id="rId3"/>
              </a:rPr>
              <a:t>mayuk@cse.iitb.ac.in</a:t>
            </a:r>
            <a:r>
              <a:rPr lang="en-IN" b="1" dirty="0" smtClean="0"/>
              <a:t>  </a:t>
            </a:r>
            <a:endParaRPr lang="en-IN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All About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024813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the course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you should be able </a:t>
            </a:r>
            <a:r>
              <a:rPr lang="en-US" dirty="0" smtClean="0"/>
              <a:t>to design policies and mechanisms to protect a system from  a given threat model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Data and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rgbClr val="0000FF"/>
                </a:solidFill>
              </a:rPr>
              <a:t>A</a:t>
            </a:r>
            <a:r>
              <a:rPr lang="en-US" sz="4600" b="1" dirty="0" smtClean="0">
                <a:solidFill>
                  <a:srgbClr val="0000FF"/>
                </a:solidFill>
              </a:rPr>
              <a:t>ssessment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Two Exams: Midterm (30%)  + Final (35%)</a:t>
            </a:r>
            <a:endParaRPr lang="en-US" dirty="0"/>
          </a:p>
          <a:p>
            <a:r>
              <a:rPr lang="en-US" dirty="0" smtClean="0"/>
              <a:t>1 Group Project (15%) </a:t>
            </a:r>
            <a:r>
              <a:rPr lang="mr-IN" dirty="0" smtClean="0"/>
              <a:t>–</a:t>
            </a:r>
            <a:r>
              <a:rPr lang="en-US" dirty="0" smtClean="0"/>
              <a:t> Presentation/Demo</a:t>
            </a:r>
          </a:p>
          <a:p>
            <a:r>
              <a:rPr lang="en-US" dirty="0" smtClean="0"/>
              <a:t>3 Assignments (20% ) </a:t>
            </a:r>
            <a:r>
              <a:rPr lang="mr-IN" dirty="0" smtClean="0"/>
              <a:t>–</a:t>
            </a:r>
            <a:r>
              <a:rPr lang="en-US" dirty="0" smtClean="0"/>
              <a:t> One of them in the Lab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Attendance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1: You </a:t>
            </a:r>
            <a:r>
              <a:rPr lang="en-US" dirty="0"/>
              <a:t>may collaborate when solving the assignments, however when writing up the solutions you should do so on your own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Note 2: Group Projects: Everyone should contribute but must be aware of the whole solution</a:t>
            </a:r>
          </a:p>
          <a:p>
            <a:pPr marL="0" indent="0">
              <a:buNone/>
            </a:pPr>
            <a:r>
              <a:rPr lang="en-US" dirty="0" smtClean="0"/>
              <a:t>Note 3: Give credit to all assistance (with proper citations): literature, persons.</a:t>
            </a:r>
          </a:p>
          <a:p>
            <a:pPr marL="0" indent="0">
              <a:buNone/>
            </a:pPr>
            <a:r>
              <a:rPr lang="en-US" dirty="0" smtClean="0"/>
              <a:t>Note 4: Lab Experiments could be Via Cloud access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4426" y="3702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Security?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Computers are as secure as real-world systems, and people believe it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>
                <a:solidFill>
                  <a:srgbClr val="660066"/>
                </a:solidFill>
              </a:rPr>
              <a:t>Most real-world systems are not very secure by any absolute </a:t>
            </a:r>
            <a:r>
              <a:rPr lang="en-US" dirty="0" smtClean="0">
                <a:solidFill>
                  <a:srgbClr val="660066"/>
                </a:solidFill>
              </a:rPr>
              <a:t>standard</a:t>
            </a:r>
          </a:p>
          <a:p>
            <a:r>
              <a:rPr lang="en-US" dirty="0">
                <a:solidFill>
                  <a:srgbClr val="0000FF"/>
                </a:solidFill>
              </a:rPr>
              <a:t>Why </a:t>
            </a:r>
            <a:r>
              <a:rPr lang="en-US" dirty="0" smtClean="0">
                <a:solidFill>
                  <a:srgbClr val="0000FF"/>
                </a:solidFill>
              </a:rPr>
              <a:t> tolerate </a:t>
            </a:r>
            <a:r>
              <a:rPr lang="en-US" dirty="0">
                <a:solidFill>
                  <a:srgbClr val="0000FF"/>
                </a:solidFill>
              </a:rPr>
              <a:t>such poor security in real-world systems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Real world </a:t>
            </a:r>
            <a:r>
              <a:rPr lang="en-US" dirty="0">
                <a:solidFill>
                  <a:srgbClr val="660066"/>
                </a:solidFill>
              </a:rPr>
              <a:t>security is not about perfect defenses against determined attackers</a:t>
            </a:r>
            <a:r>
              <a:rPr lang="en-US" dirty="0" smtClean="0">
                <a:solidFill>
                  <a:srgbClr val="660066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Instead, it’s about value, locks, and punishment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purpose of locks is to raise the threshold of casual break-in 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Why Not Perfect Defense? TOO COSTLY</a:t>
            </a:r>
            <a:endParaRPr lang="en-US" dirty="0">
              <a:solidFill>
                <a:srgbClr val="660066"/>
              </a:solidFill>
            </a:endParaRPr>
          </a:p>
          <a:p>
            <a:endParaRPr lang="en-US" dirty="0" smtClean="0">
              <a:solidFill>
                <a:srgbClr val="660066"/>
              </a:solidFill>
            </a:endParaRPr>
          </a:p>
          <a:p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2142</Words>
  <Application>Microsoft Macintosh PowerPoint</Application>
  <PresentationFormat>On-screen Show (4:3)</PresentationFormat>
  <Paragraphs>260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Comic Sans MS</vt:lpstr>
      <vt:lpstr>Helvetica</vt:lpstr>
      <vt:lpstr>Mangal</vt:lpstr>
      <vt:lpstr>ＭＳ Ｐゴシック</vt:lpstr>
      <vt:lpstr>Times New Roman</vt:lpstr>
      <vt:lpstr>Wingdings</vt:lpstr>
      <vt:lpstr>ヒラギノ角ゴ ProN W3</vt:lpstr>
      <vt:lpstr>Arial</vt:lpstr>
      <vt:lpstr>Office Theme</vt:lpstr>
      <vt:lpstr>Lecture 1: Introduction to Computer Security</vt:lpstr>
      <vt:lpstr>Aims</vt:lpstr>
      <vt:lpstr>Principles of Data and System Security: Syllabus</vt:lpstr>
      <vt:lpstr>References</vt:lpstr>
      <vt:lpstr>TAs</vt:lpstr>
      <vt:lpstr>Security Is All About</vt:lpstr>
      <vt:lpstr>Objectives</vt:lpstr>
      <vt:lpstr>Principles of Data and System Security</vt:lpstr>
      <vt:lpstr>What is Security?</vt:lpstr>
      <vt:lpstr>PowerPoint Presentation</vt:lpstr>
      <vt:lpstr>PowerPoint Presentation</vt:lpstr>
      <vt:lpstr>What is Computer Security</vt:lpstr>
      <vt:lpstr>What is Computer Security</vt:lpstr>
      <vt:lpstr>Trustworthy Computer System </vt:lpstr>
      <vt:lpstr>Dependability vs Security</vt:lpstr>
      <vt:lpstr>Computer Security</vt:lpstr>
      <vt:lpstr>The computer security problem</vt:lpstr>
      <vt:lpstr>MITRE tracks vulnerability disclosures</vt:lpstr>
      <vt:lpstr>Web vs System vulnerabilities</vt:lpstr>
      <vt:lpstr>Vulnerable applications being exploited</vt:lpstr>
      <vt:lpstr>Marketplace for Vulnerabilities</vt:lpstr>
      <vt:lpstr>Marketplace for Vulnerabilities</vt:lpstr>
      <vt:lpstr>Marketplace for Vulnerabilities</vt:lpstr>
      <vt:lpstr>Marketplace for owned machines</vt:lpstr>
      <vt:lpstr>Marketplace for owned machines</vt:lpstr>
      <vt:lpstr>Process of Science</vt:lpstr>
      <vt:lpstr>Secure or Insecure</vt:lpstr>
      <vt:lpstr>Importance of Computer Security</vt:lpstr>
      <vt:lpstr>Studying Security of a System</vt:lpstr>
      <vt:lpstr>POLICY: SPECIFYING SECURITY</vt:lpstr>
      <vt:lpstr>Aspects of Integrity and Availability Protection</vt:lpstr>
      <vt:lpstr>Dangers Being Protected Against</vt:lpstr>
      <vt:lpstr>Taxonomy of Cybersecurity Threats</vt:lpstr>
      <vt:lpstr>Variants of confidentiality</vt:lpstr>
      <vt:lpstr>MECHANISM: IMPLEMENTING SECURITY</vt:lpstr>
      <vt:lpstr>Broad Defensive Startegies</vt:lpstr>
    </vt:vector>
  </TitlesOfParts>
  <Company>TIFR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K Shyamasundar</dc:creator>
  <cp:lastModifiedBy>Rudrapatna Shyamasundar</cp:lastModifiedBy>
  <cp:revision>83</cp:revision>
  <dcterms:created xsi:type="dcterms:W3CDTF">2015-07-15T09:44:35Z</dcterms:created>
  <dcterms:modified xsi:type="dcterms:W3CDTF">2018-01-18T10:06:19Z</dcterms:modified>
</cp:coreProperties>
</file>