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81" r:id="rId2"/>
    <p:sldId id="282" r:id="rId3"/>
    <p:sldId id="283" r:id="rId4"/>
    <p:sldId id="284" r:id="rId5"/>
    <p:sldId id="285" r:id="rId6"/>
    <p:sldId id="286" r:id="rId7"/>
    <p:sldId id="28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225"/>
    <p:restoredTop sz="94530"/>
  </p:normalViewPr>
  <p:slideViewPr>
    <p:cSldViewPr snapToGrid="0" snapToObjects="1">
      <p:cViewPr>
        <p:scale>
          <a:sx n="72" d="100"/>
          <a:sy n="72" d="100"/>
        </p:scale>
        <p:origin x="440" y="68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3D6BF-BC9A-9247-9720-E7B66D53AE1D}" type="datetimeFigureOut">
              <a:rPr lang="en-US" smtClean="0"/>
              <a:t>08/01/18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714D7-71B8-0846-9CE0-84532E37EC6B}" type="slidenum">
              <a:rPr lang="en-US" smtClean="0"/>
              <a:t>‹#›</a:t>
            </a:fld>
            <a:endParaRPr lang="en-US"/>
          </a:p>
        </p:txBody>
      </p:sp>
    </p:spTree>
    <p:extLst>
      <p:ext uri="{BB962C8B-B14F-4D97-AF65-F5344CB8AC3E}">
        <p14:creationId xmlns:p14="http://schemas.microsoft.com/office/powerpoint/2010/main" val="370414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981D8D-FCF7-6044-8B98-4494466D3ACB}" type="datetimeFigureOut">
              <a:rPr lang="en-US" smtClean="0"/>
              <a:t>08/01/18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F4428-6042-124F-97B5-6AACE4A9EC63}"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981D8D-FCF7-6044-8B98-4494466D3ACB}" type="datetimeFigureOut">
              <a:rPr lang="en-US" smtClean="0"/>
              <a:t>08/01/18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F4428-6042-124F-97B5-6AACE4A9EC63}"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981D8D-FCF7-6044-8B98-4494466D3ACB}" type="datetimeFigureOut">
              <a:rPr lang="en-US" smtClean="0"/>
              <a:t>08/01/18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F4428-6042-124F-97B5-6AACE4A9EC63}"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981D8D-FCF7-6044-8B98-4494466D3ACB}" type="datetimeFigureOut">
              <a:rPr lang="en-US" smtClean="0"/>
              <a:t>08/01/18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F4428-6042-124F-97B5-6AACE4A9EC63}"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981D8D-FCF7-6044-8B98-4494466D3ACB}" type="datetimeFigureOut">
              <a:rPr lang="en-US" smtClean="0"/>
              <a:t>08/01/18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F4428-6042-124F-97B5-6AACE4A9EC63}"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981D8D-FCF7-6044-8B98-4494466D3ACB}" type="datetimeFigureOut">
              <a:rPr lang="en-US" smtClean="0"/>
              <a:t>08/01/18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F4428-6042-124F-97B5-6AACE4A9EC63}"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981D8D-FCF7-6044-8B98-4494466D3ACB}" type="datetimeFigureOut">
              <a:rPr lang="en-US" smtClean="0"/>
              <a:t>08/01/18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F4428-6042-124F-97B5-6AACE4A9EC63}"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981D8D-FCF7-6044-8B98-4494466D3ACB}" type="datetimeFigureOut">
              <a:rPr lang="en-US" smtClean="0"/>
              <a:t>08/01/18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F4428-6042-124F-97B5-6AACE4A9EC63}"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81D8D-FCF7-6044-8B98-4494466D3ACB}" type="datetimeFigureOut">
              <a:rPr lang="en-US" smtClean="0"/>
              <a:t>08/01/18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F4428-6042-124F-97B5-6AACE4A9EC63}"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81D8D-FCF7-6044-8B98-4494466D3ACB}" type="datetimeFigureOut">
              <a:rPr lang="en-US" smtClean="0"/>
              <a:t>08/01/18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F4428-6042-124F-97B5-6AACE4A9EC63}"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81D8D-FCF7-6044-8B98-4494466D3ACB}" type="datetimeFigureOut">
              <a:rPr lang="en-US" smtClean="0"/>
              <a:t>08/01/18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F4428-6042-124F-97B5-6AACE4A9EC63}"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81D8D-FCF7-6044-8B98-4494466D3ACB}" type="datetimeFigureOut">
              <a:rPr lang="en-US" smtClean="0"/>
              <a:t>08/01/18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F4428-6042-124F-97B5-6AACE4A9EC63}"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Secret, Private</a:t>
            </a:r>
            <a:endParaRPr lang="en-US" dirty="0"/>
          </a:p>
        </p:txBody>
      </p:sp>
      <p:sp>
        <p:nvSpPr>
          <p:cNvPr id="3" name="Content Placeholder 2"/>
          <p:cNvSpPr>
            <a:spLocks noGrp="1"/>
          </p:cNvSpPr>
          <p:nvPr>
            <p:ph idx="1"/>
          </p:nvPr>
        </p:nvSpPr>
        <p:spPr/>
        <p:txBody>
          <a:bodyPr/>
          <a:lstStyle/>
          <a:p>
            <a:endParaRPr lang="en-US" dirty="0" smtClean="0"/>
          </a:p>
          <a:p>
            <a:r>
              <a:rPr lang="en-US" dirty="0" smtClean="0"/>
              <a:t>Secret:</a:t>
            </a:r>
          </a:p>
          <a:p>
            <a:pPr lvl="1"/>
            <a:r>
              <a:rPr lang="en-US" dirty="0" smtClean="0"/>
              <a:t>Secrets </a:t>
            </a:r>
            <a:r>
              <a:rPr lang="en-US" dirty="0"/>
              <a:t>are things that are not meant to be shared. </a:t>
            </a:r>
            <a:endParaRPr lang="en-US" dirty="0" smtClean="0"/>
          </a:p>
          <a:p>
            <a:pPr lvl="1"/>
            <a:r>
              <a:rPr lang="en-US" dirty="0" smtClean="0"/>
              <a:t>Shared </a:t>
            </a:r>
            <a:r>
              <a:rPr lang="en-US" dirty="0"/>
              <a:t>secrets </a:t>
            </a:r>
            <a:r>
              <a:rPr lang="en-US" dirty="0" smtClean="0"/>
              <a:t>are </a:t>
            </a:r>
            <a:r>
              <a:rPr lang="en-US" dirty="0"/>
              <a:t>meant to remain within a well defined group, </a:t>
            </a:r>
            <a:endParaRPr lang="en-US" dirty="0" smtClean="0"/>
          </a:p>
          <a:p>
            <a:pPr lvl="1"/>
            <a:r>
              <a:rPr lang="en-US" dirty="0" smtClean="0"/>
              <a:t>Shared secrets  are </a:t>
            </a:r>
            <a:r>
              <a:rPr lang="en-US" dirty="0"/>
              <a:t>not meant to be shared outside that group</a:t>
            </a:r>
            <a:r>
              <a:rPr lang="en-US" dirty="0" smtClean="0"/>
              <a:t>.</a:t>
            </a:r>
          </a:p>
          <a:p>
            <a:r>
              <a:rPr lang="en-US" dirty="0" smtClean="0"/>
              <a:t>Example: Password</a:t>
            </a:r>
          </a:p>
          <a:p>
            <a:pPr lvl="1"/>
            <a:r>
              <a:rPr lang="en-US" dirty="0" smtClean="0"/>
              <a:t>Website cannot afford to keep a password; just check the crypto-hash</a:t>
            </a:r>
          </a:p>
          <a:p>
            <a:pPr lvl="1"/>
            <a:endParaRPr lang="en-US" dirty="0" smtClean="0"/>
          </a:p>
          <a:p>
            <a:pPr lvl="1"/>
            <a:endParaRPr lang="en-US" dirty="0"/>
          </a:p>
        </p:txBody>
      </p:sp>
    </p:spTree>
    <p:extLst>
      <p:ext uri="{BB962C8B-B14F-4D97-AF65-F5344CB8AC3E}">
        <p14:creationId xmlns:p14="http://schemas.microsoft.com/office/powerpoint/2010/main" val="11548521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information</a:t>
            </a:r>
            <a:br>
              <a:rPr lang="en-US" b="1" dirty="0"/>
            </a:br>
            <a:endParaRPr lang="en-US" dirty="0"/>
          </a:p>
        </p:txBody>
      </p:sp>
      <p:sp>
        <p:nvSpPr>
          <p:cNvPr id="3" name="Content Placeholder 2"/>
          <p:cNvSpPr>
            <a:spLocks noGrp="1"/>
          </p:cNvSpPr>
          <p:nvPr>
            <p:ph idx="1"/>
          </p:nvPr>
        </p:nvSpPr>
        <p:spPr/>
        <p:txBody>
          <a:bodyPr/>
          <a:lstStyle/>
          <a:p>
            <a:r>
              <a:rPr lang="en-US" dirty="0" smtClean="0"/>
              <a:t>Public </a:t>
            </a:r>
            <a:r>
              <a:rPr lang="en-US" dirty="0"/>
              <a:t>information is anything that is meant to be publicly known. There is no risk to anyone’s privacy from you coming to know this. </a:t>
            </a:r>
            <a:endParaRPr lang="en-US" dirty="0" smtClean="0"/>
          </a:p>
          <a:p>
            <a:r>
              <a:rPr lang="en-US" dirty="0" smtClean="0"/>
              <a:t>In public key cryptography</a:t>
            </a:r>
          </a:p>
          <a:p>
            <a:pPr lvl="1"/>
            <a:r>
              <a:rPr lang="en-US" dirty="0" smtClean="0"/>
              <a:t>Public key</a:t>
            </a:r>
          </a:p>
          <a:p>
            <a:pPr lvl="1"/>
            <a:r>
              <a:rPr lang="en-US" dirty="0" smtClean="0"/>
              <a:t>Private key  (actually SECRET!)</a:t>
            </a:r>
            <a:endParaRPr lang="en-US" dirty="0"/>
          </a:p>
        </p:txBody>
      </p:sp>
    </p:spTree>
    <p:extLst>
      <p:ext uri="{BB962C8B-B14F-4D97-AF65-F5344CB8AC3E}">
        <p14:creationId xmlns:p14="http://schemas.microsoft.com/office/powerpoint/2010/main" val="829424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Private information</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Your name is private. </a:t>
            </a:r>
            <a:endParaRPr lang="en-US" dirty="0" smtClean="0"/>
          </a:p>
          <a:p>
            <a:pPr lvl="1"/>
            <a:r>
              <a:rPr lang="en-US" dirty="0" smtClean="0"/>
              <a:t>It </a:t>
            </a:r>
            <a:r>
              <a:rPr lang="en-US" dirty="0"/>
              <a:t>is not public information. </a:t>
            </a:r>
            <a:endParaRPr lang="en-US" dirty="0" smtClean="0"/>
          </a:p>
          <a:p>
            <a:pPr lvl="1"/>
            <a:r>
              <a:rPr lang="en-US" dirty="0" smtClean="0"/>
              <a:t>In </a:t>
            </a:r>
            <a:r>
              <a:rPr lang="en-US" dirty="0"/>
              <a:t>closed environments such as a corporate office or a conference, your name is meant to be shared within that group, which is why you have to wear a name tag.</a:t>
            </a:r>
          </a:p>
          <a:p>
            <a:r>
              <a:rPr lang="en-US" dirty="0"/>
              <a:t>An email or WhatsApp message you send to someone is </a:t>
            </a:r>
            <a:r>
              <a:rPr lang="en-US" dirty="0" smtClean="0"/>
              <a:t>private ( similar to letters). </a:t>
            </a:r>
          </a:p>
          <a:p>
            <a:pPr lvl="1"/>
            <a:r>
              <a:rPr lang="en-US" dirty="0" smtClean="0"/>
              <a:t>Other </a:t>
            </a:r>
            <a:r>
              <a:rPr lang="en-US" dirty="0"/>
              <a:t>people cannot see it, unless you or the recipient choose to share </a:t>
            </a:r>
            <a:r>
              <a:rPr lang="en-US" dirty="0" smtClean="0"/>
              <a:t>it</a:t>
            </a:r>
          </a:p>
          <a:p>
            <a:pPr lvl="1"/>
            <a:r>
              <a:rPr lang="en-US" dirty="0" smtClean="0"/>
              <a:t>Email </a:t>
            </a:r>
            <a:r>
              <a:rPr lang="en-US" dirty="0"/>
              <a:t>and WhatsApp forwards are commonplace. They are still private. </a:t>
            </a:r>
            <a:endParaRPr lang="en-US" dirty="0" smtClean="0"/>
          </a:p>
          <a:p>
            <a:pPr lvl="2"/>
            <a:r>
              <a:rPr lang="en-US" dirty="0" smtClean="0"/>
              <a:t>There </a:t>
            </a:r>
            <a:r>
              <a:rPr lang="en-US" dirty="0"/>
              <a:t>is no way to tell which piece of fake news is circulating around India on WhatsApp, because it’s private. You can only see what you send and receive. </a:t>
            </a:r>
            <a:endParaRPr lang="en-US" dirty="0" smtClean="0"/>
          </a:p>
          <a:p>
            <a:pPr lvl="2"/>
            <a:r>
              <a:rPr lang="en-US" dirty="0" smtClean="0"/>
              <a:t>Unless </a:t>
            </a:r>
            <a:r>
              <a:rPr lang="en-US" dirty="0"/>
              <a:t>it somehow gets published in the media or on a public website, at which point it becomes public.</a:t>
            </a:r>
          </a:p>
          <a:p>
            <a:endParaRPr lang="en-US" dirty="0"/>
          </a:p>
        </p:txBody>
      </p:sp>
    </p:spTree>
    <p:extLst>
      <p:ext uri="{BB962C8B-B14F-4D97-AF65-F5344CB8AC3E}">
        <p14:creationId xmlns:p14="http://schemas.microsoft.com/office/powerpoint/2010/main" val="2183506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we place Biometrics</a:t>
            </a:r>
            <a:endParaRPr lang="en-US" dirty="0"/>
          </a:p>
        </p:txBody>
      </p:sp>
      <p:sp>
        <p:nvSpPr>
          <p:cNvPr id="3" name="Content Placeholder 2"/>
          <p:cNvSpPr>
            <a:spLocks noGrp="1"/>
          </p:cNvSpPr>
          <p:nvPr>
            <p:ph idx="1"/>
          </p:nvPr>
        </p:nvSpPr>
        <p:spPr/>
        <p:txBody>
          <a:bodyPr>
            <a:normAutofit lnSpcReduction="10000"/>
          </a:bodyPr>
          <a:lstStyle/>
          <a:p>
            <a:r>
              <a:rPr lang="en-US" dirty="0" smtClean="0"/>
              <a:t>Our biometrics </a:t>
            </a:r>
            <a:r>
              <a:rPr lang="en-US" dirty="0"/>
              <a:t>are also private information. </a:t>
            </a:r>
            <a:endParaRPr lang="en-US" dirty="0" smtClean="0"/>
          </a:p>
          <a:p>
            <a:pPr lvl="1"/>
            <a:r>
              <a:rPr lang="en-US" dirty="0" smtClean="0"/>
              <a:t>They </a:t>
            </a:r>
            <a:r>
              <a:rPr lang="en-US" dirty="0"/>
              <a:t>are not secrets. You leave a copy of your fingerprints on almost everything you touch. Your iris biometrics can be extracted from a high resolution picture of your face, which even a modern smartphone is capable of. Unless you spend your life wearing gloves and shades, there is no hope of your biometrics being secret. They are available to the people you encounter in daily life, just like your name is.</a:t>
            </a:r>
          </a:p>
          <a:p>
            <a:r>
              <a:rPr lang="en-US" b="1" dirty="0">
                <a:solidFill>
                  <a:srgbClr val="0070C0"/>
                </a:solidFill>
              </a:rPr>
              <a:t>Unlike your name</a:t>
            </a:r>
            <a:r>
              <a:rPr lang="en-US" dirty="0"/>
              <a:t>, other people have no use </a:t>
            </a:r>
            <a:r>
              <a:rPr lang="en-US" dirty="0">
                <a:solidFill>
                  <a:srgbClr val="FF0000"/>
                </a:solidFill>
              </a:rPr>
              <a:t>for your biometrics and don’t pay attention to them, so we may be fooled into thinking they are secrets</a:t>
            </a:r>
            <a:r>
              <a:rPr lang="en-US" dirty="0"/>
              <a:t>. They are not.</a:t>
            </a:r>
          </a:p>
          <a:p>
            <a:r>
              <a:rPr lang="en-US" dirty="0">
                <a:solidFill>
                  <a:srgbClr val="FF0000"/>
                </a:solidFill>
              </a:rPr>
              <a:t>Biometrics are not public either</a:t>
            </a:r>
            <a:r>
              <a:rPr lang="en-US" dirty="0"/>
              <a:t>. There is no public database from which biometrics can be freely </a:t>
            </a:r>
            <a:r>
              <a:rPr lang="en-US" dirty="0" smtClean="0"/>
              <a:t>downloaded</a:t>
            </a:r>
            <a:endParaRPr lang="en-US" dirty="0"/>
          </a:p>
        </p:txBody>
      </p:sp>
    </p:spTree>
    <p:extLst>
      <p:ext uri="{BB962C8B-B14F-4D97-AF65-F5344CB8AC3E}">
        <p14:creationId xmlns:p14="http://schemas.microsoft.com/office/powerpoint/2010/main" val="15144011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privacy</a:t>
            </a:r>
            <a:endParaRPr lang="en-US" dirty="0">
              <a:solidFill>
                <a:srgbClr val="FF0000"/>
              </a:solidFill>
            </a:endParaRPr>
          </a:p>
        </p:txBody>
      </p:sp>
      <p:sp>
        <p:nvSpPr>
          <p:cNvPr id="3" name="Content Placeholder 2"/>
          <p:cNvSpPr>
            <a:spLocks noGrp="1"/>
          </p:cNvSpPr>
          <p:nvPr>
            <p:ph idx="1"/>
          </p:nvPr>
        </p:nvSpPr>
        <p:spPr/>
        <p:txBody>
          <a:bodyPr/>
          <a:lstStyle/>
          <a:p>
            <a:r>
              <a:rPr lang="en-US" dirty="0"/>
              <a:t>Privacy is about the responsible maintenance of private information. This responsibility is hard to define, which is why laws are necessary.</a:t>
            </a:r>
          </a:p>
        </p:txBody>
      </p:sp>
    </p:spTree>
    <p:extLst>
      <p:ext uri="{BB962C8B-B14F-4D97-AF65-F5344CB8AC3E}">
        <p14:creationId xmlns:p14="http://schemas.microsoft.com/office/powerpoint/2010/main" val="6796412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Private versus secret</a:t>
            </a:r>
            <a:br>
              <a:rPr lang="en-US" b="1" dirty="0"/>
            </a:br>
            <a:endParaRPr lang="en-US" dirty="0"/>
          </a:p>
        </p:txBody>
      </p:sp>
      <p:sp>
        <p:nvSpPr>
          <p:cNvPr id="4" name="Text Placeholder 3"/>
          <p:cNvSpPr>
            <a:spLocks noGrp="1"/>
          </p:cNvSpPr>
          <p:nvPr>
            <p:ph type="body" idx="1"/>
          </p:nvPr>
        </p:nvSpPr>
        <p:spPr/>
        <p:txBody>
          <a:bodyPr/>
          <a:lstStyle/>
          <a:p>
            <a:r>
              <a:rPr lang="en-US" dirty="0" err="1" smtClean="0"/>
              <a:t>Yiur</a:t>
            </a:r>
            <a:r>
              <a:rPr lang="en-US" dirty="0" smtClean="0"/>
              <a:t> </a:t>
            </a:r>
            <a:r>
              <a:rPr lang="en-US" dirty="0" err="1" smtClean="0"/>
              <a:t>Aadhar</a:t>
            </a:r>
            <a:r>
              <a:rPr lang="en-US" dirty="0" smtClean="0"/>
              <a:t> Number</a:t>
            </a:r>
            <a:endParaRPr lang="en-US" dirty="0"/>
          </a:p>
        </p:txBody>
      </p:sp>
      <p:sp>
        <p:nvSpPr>
          <p:cNvPr id="3" name="Content Placeholder 2"/>
          <p:cNvSpPr>
            <a:spLocks noGrp="1"/>
          </p:cNvSpPr>
          <p:nvPr>
            <p:ph sz="half" idx="2"/>
          </p:nvPr>
        </p:nvSpPr>
        <p:spPr/>
        <p:txBody>
          <a:bodyPr>
            <a:normAutofit fontScale="85000" lnSpcReduction="20000"/>
          </a:bodyPr>
          <a:lstStyle/>
          <a:p>
            <a:r>
              <a:rPr lang="en-US" b="1" dirty="0" smtClean="0">
                <a:solidFill>
                  <a:srgbClr val="0070C0"/>
                </a:solidFill>
              </a:rPr>
              <a:t>Private</a:t>
            </a:r>
            <a:r>
              <a:rPr lang="en-US" b="1" dirty="0">
                <a:solidFill>
                  <a:srgbClr val="0070C0"/>
                </a:solidFill>
              </a:rPr>
              <a:t>, </a:t>
            </a:r>
            <a:endParaRPr lang="en-US" b="1" dirty="0" smtClean="0">
              <a:solidFill>
                <a:srgbClr val="0070C0"/>
              </a:solidFill>
            </a:endParaRPr>
          </a:p>
          <a:p>
            <a:r>
              <a:rPr lang="en-US" b="1" dirty="0" smtClean="0">
                <a:solidFill>
                  <a:srgbClr val="0070C0"/>
                </a:solidFill>
              </a:rPr>
              <a:t>Neither secret nor public</a:t>
            </a:r>
          </a:p>
          <a:p>
            <a:pPr lvl="1"/>
            <a:endParaRPr lang="en-US" dirty="0"/>
          </a:p>
          <a:p>
            <a:r>
              <a:rPr lang="en-US" dirty="0" smtClean="0"/>
              <a:t>Biometric Issues:</a:t>
            </a:r>
          </a:p>
          <a:p>
            <a:r>
              <a:rPr lang="en-US" dirty="0"/>
              <a:t>Biometric matching gives probabilistic, not deterministic answers. That means the scanner will score your match on a scale of 0% to 100%. It cannot give a straightforward ‘yes’ or ‘no’ answer.</a:t>
            </a:r>
          </a:p>
          <a:p>
            <a:r>
              <a:rPr lang="en-US" dirty="0" smtClean="0"/>
              <a:t>Most Biometrics have been broken</a:t>
            </a:r>
            <a:endParaRPr lang="en-US" dirty="0"/>
          </a:p>
        </p:txBody>
      </p:sp>
      <p:sp>
        <p:nvSpPr>
          <p:cNvPr id="5" name="Text Placeholder 4"/>
          <p:cNvSpPr>
            <a:spLocks noGrp="1"/>
          </p:cNvSpPr>
          <p:nvPr>
            <p:ph type="body" sz="quarter" idx="3"/>
          </p:nvPr>
        </p:nvSpPr>
        <p:spPr/>
        <p:txBody>
          <a:bodyPr/>
          <a:lstStyle/>
          <a:p>
            <a:r>
              <a:rPr lang="en-US" dirty="0" smtClean="0"/>
              <a:t>Biometric Issues</a:t>
            </a:r>
            <a:endParaRPr lang="en-US" dirty="0"/>
          </a:p>
        </p:txBody>
      </p:sp>
      <p:sp>
        <p:nvSpPr>
          <p:cNvPr id="6" name="Content Placeholder 5"/>
          <p:cNvSpPr>
            <a:spLocks noGrp="1"/>
          </p:cNvSpPr>
          <p:nvPr>
            <p:ph sz="quarter" idx="4"/>
          </p:nvPr>
        </p:nvSpPr>
        <p:spPr/>
        <p:txBody>
          <a:bodyPr/>
          <a:lstStyle/>
          <a:p>
            <a:r>
              <a:rPr lang="en-US" dirty="0"/>
              <a:t>Biometric matching gives probabilistic, not deterministic answers. That means the scanner will score your match on a scale of 0% to 100%. It cannot give a straightforward ‘yes’ or ‘no’ answer.</a:t>
            </a:r>
          </a:p>
          <a:p>
            <a:r>
              <a:rPr lang="en-US" dirty="0"/>
              <a:t>Most Biometrics have been broken</a:t>
            </a:r>
          </a:p>
          <a:p>
            <a:endParaRPr lang="en-US" dirty="0"/>
          </a:p>
        </p:txBody>
      </p:sp>
    </p:spTree>
    <p:extLst>
      <p:ext uri="{BB962C8B-B14F-4D97-AF65-F5344CB8AC3E}">
        <p14:creationId xmlns:p14="http://schemas.microsoft.com/office/powerpoint/2010/main" val="2643989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Authority versus authentication</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b="1" dirty="0" smtClean="0">
                <a:solidFill>
                  <a:srgbClr val="0070C0"/>
                </a:solidFill>
              </a:rPr>
              <a:t>Biometric at say Immigration</a:t>
            </a:r>
            <a:r>
              <a:rPr lang="en-US" dirty="0" smtClean="0"/>
              <a:t>: </a:t>
            </a:r>
          </a:p>
          <a:p>
            <a:pPr marL="0" lvl="0" indent="0">
              <a:lnSpc>
                <a:spcPct val="100000"/>
              </a:lnSpc>
              <a:spcBef>
                <a:spcPts val="0"/>
              </a:spcBef>
              <a:buNone/>
            </a:pPr>
            <a:r>
              <a:rPr lang="en-US" dirty="0"/>
              <a:t>When you arrive at a foreign destination (or a foreigner arrives in India), the immigration official at the counter decides whether to let you in. The fingerprint scanner on the desk informs this official. </a:t>
            </a:r>
            <a:r>
              <a:rPr lang="en-US" dirty="0">
                <a:solidFill>
                  <a:srgbClr val="7030A0"/>
                </a:solidFill>
              </a:rPr>
              <a:t>The official is the authority, not the scanner or some remote server.</a:t>
            </a:r>
            <a:endParaRPr lang="en-US" dirty="0" smtClean="0">
              <a:solidFill>
                <a:srgbClr val="7030A0"/>
              </a:solidFill>
            </a:endParaRPr>
          </a:p>
          <a:p>
            <a:pPr marL="0" lvl="0" indent="0">
              <a:lnSpc>
                <a:spcPct val="100000"/>
              </a:lnSpc>
              <a:spcBef>
                <a:spcPts val="0"/>
              </a:spcBef>
              <a:buNone/>
            </a:pPr>
            <a:endParaRPr lang="en-US" dirty="0"/>
          </a:p>
          <a:p>
            <a:pPr marL="0" lvl="0" indent="0">
              <a:lnSpc>
                <a:spcPct val="100000"/>
              </a:lnSpc>
              <a:spcBef>
                <a:spcPts val="0"/>
              </a:spcBef>
              <a:buNone/>
            </a:pPr>
            <a:r>
              <a:rPr lang="en-US" b="1" dirty="0" smtClean="0">
                <a:solidFill>
                  <a:srgbClr val="0070C0"/>
                </a:solidFill>
              </a:rPr>
              <a:t>Biometric at </a:t>
            </a:r>
            <a:r>
              <a:rPr lang="en-US" b="1" dirty="0" err="1" smtClean="0">
                <a:solidFill>
                  <a:srgbClr val="0070C0"/>
                </a:solidFill>
              </a:rPr>
              <a:t>Aadhaar</a:t>
            </a:r>
            <a:r>
              <a:rPr lang="en-US" b="1" dirty="0">
                <a:solidFill>
                  <a:srgbClr val="0070C0"/>
                </a:solidFill>
              </a:rPr>
              <a:t>:</a:t>
            </a:r>
            <a:r>
              <a:rPr lang="en-US" dirty="0"/>
              <a:t>  </a:t>
            </a:r>
            <a:r>
              <a:rPr lang="en-US" dirty="0">
                <a:solidFill>
                  <a:srgbClr val="7030A0"/>
                </a:solidFill>
              </a:rPr>
              <a:t>Implicit assumption that the official at the bank or mobile company cannot be trusted to certify your identity</a:t>
            </a:r>
            <a:r>
              <a:rPr lang="en-US" dirty="0" smtClean="0">
                <a:solidFill>
                  <a:srgbClr val="7030A0"/>
                </a:solidFill>
              </a:rPr>
              <a:t>. The authority is with the Scanner/Server</a:t>
            </a:r>
          </a:p>
          <a:p>
            <a:pPr marL="0" lvl="0" indent="0">
              <a:lnSpc>
                <a:spcPct val="100000"/>
              </a:lnSpc>
              <a:spcBef>
                <a:spcPts val="0"/>
              </a:spcBef>
              <a:buNone/>
            </a:pPr>
            <a:endParaRPr lang="en-US" dirty="0"/>
          </a:p>
        </p:txBody>
      </p:sp>
    </p:spTree>
    <p:extLst>
      <p:ext uri="{BB962C8B-B14F-4D97-AF65-F5344CB8AC3E}">
        <p14:creationId xmlns:p14="http://schemas.microsoft.com/office/powerpoint/2010/main" val="6089659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616</Words>
  <Application>Microsoft Macintosh PowerPoint</Application>
  <PresentationFormat>Custom</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Public, Secret, Private</vt:lpstr>
      <vt:lpstr>Public information </vt:lpstr>
      <vt:lpstr>Private information </vt:lpstr>
      <vt:lpstr>Where do we place Biometrics</vt:lpstr>
      <vt:lpstr>What is privacy</vt:lpstr>
      <vt:lpstr>Private versus secret </vt:lpstr>
      <vt:lpstr>Authority versus authentication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Rudrapatna Shyamasundar</dc:creator>
  <cp:lastModifiedBy>R K Shyamasundar</cp:lastModifiedBy>
  <cp:revision>16</cp:revision>
  <dcterms:created xsi:type="dcterms:W3CDTF">2017-12-30T13:08:09Z</dcterms:created>
  <dcterms:modified xsi:type="dcterms:W3CDTF">2018-01-08T06:32:20Z</dcterms:modified>
</cp:coreProperties>
</file>