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56" r:id="rId2"/>
    <p:sldId id="285" r:id="rId3"/>
    <p:sldId id="305" r:id="rId4"/>
    <p:sldId id="287" r:id="rId5"/>
    <p:sldId id="289" r:id="rId6"/>
    <p:sldId id="290" r:id="rId7"/>
    <p:sldId id="291" r:id="rId8"/>
    <p:sldId id="292" r:id="rId9"/>
    <p:sldId id="293" r:id="rId10"/>
    <p:sldId id="296" r:id="rId11"/>
    <p:sldId id="294" r:id="rId12"/>
    <p:sldId id="295" r:id="rId13"/>
    <p:sldId id="281" r:id="rId14"/>
    <p:sldId id="265" r:id="rId15"/>
    <p:sldId id="288" r:id="rId16"/>
    <p:sldId id="317" r:id="rId17"/>
    <p:sldId id="306" r:id="rId18"/>
    <p:sldId id="307" r:id="rId19"/>
    <p:sldId id="308" r:id="rId20"/>
    <p:sldId id="309" r:id="rId21"/>
    <p:sldId id="310" r:id="rId22"/>
    <p:sldId id="311" r:id="rId23"/>
    <p:sldId id="312" r:id="rId24"/>
    <p:sldId id="313" r:id="rId25"/>
    <p:sldId id="314" r:id="rId26"/>
    <p:sldId id="315" r:id="rId27"/>
    <p:sldId id="316" r:id="rId28"/>
    <p:sldId id="318" r:id="rId29"/>
    <p:sldId id="319" r:id="rId30"/>
    <p:sldId id="320" r:id="rId31"/>
    <p:sldId id="324" r:id="rId32"/>
    <p:sldId id="321" r:id="rId33"/>
    <p:sldId id="335" r:id="rId34"/>
    <p:sldId id="327" r:id="rId35"/>
    <p:sldId id="328" r:id="rId36"/>
    <p:sldId id="329" r:id="rId37"/>
    <p:sldId id="330" r:id="rId38"/>
    <p:sldId id="331" r:id="rId39"/>
    <p:sldId id="332" r:id="rId40"/>
    <p:sldId id="333" r:id="rId41"/>
    <p:sldId id="33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5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32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D6C718-3849-3B4F-B6C4-1708EDE7C413}" type="datetimeFigureOut">
              <a:rPr lang="en-US" smtClean="0"/>
              <a:t>22/01/18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4048CE-9B70-C646-8AB7-E07D2A9E0AFE}" type="slidenum">
              <a:rPr lang="en-US" smtClean="0"/>
              <a:t>‹#›</a:t>
            </a:fld>
            <a:endParaRPr lang="en-US"/>
          </a:p>
        </p:txBody>
      </p:sp>
    </p:spTree>
    <p:extLst>
      <p:ext uri="{BB962C8B-B14F-4D97-AF65-F5344CB8AC3E}">
        <p14:creationId xmlns:p14="http://schemas.microsoft.com/office/powerpoint/2010/main" val="129143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9A9F5C-B567-5C45-835E-9C067CF927DD}" type="datetimeFigureOut">
              <a:rPr lang="en-US" smtClean="0"/>
              <a:t>22/01/18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4E383E-10D3-B84D-A4AC-3C2653E8055A}" type="slidenum">
              <a:rPr lang="en-US" smtClean="0"/>
              <a:t>‹#›</a:t>
            </a:fld>
            <a:endParaRPr lang="en-US"/>
          </a:p>
        </p:txBody>
      </p:sp>
    </p:spTree>
    <p:extLst>
      <p:ext uri="{BB962C8B-B14F-4D97-AF65-F5344CB8AC3E}">
        <p14:creationId xmlns:p14="http://schemas.microsoft.com/office/powerpoint/2010/main" val="28860189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Lampson</a:t>
            </a:r>
            <a:endParaRPr lang="en-US" dirty="0"/>
          </a:p>
        </p:txBody>
      </p:sp>
      <p:sp>
        <p:nvSpPr>
          <p:cNvPr id="4" name="Slide Number Placeholder 3"/>
          <p:cNvSpPr>
            <a:spLocks noGrp="1"/>
          </p:cNvSpPr>
          <p:nvPr>
            <p:ph type="sldNum" sz="quarter" idx="10"/>
          </p:nvPr>
        </p:nvSpPr>
        <p:spPr/>
        <p:txBody>
          <a:bodyPr/>
          <a:lstStyle/>
          <a:p>
            <a:fld id="{0C4E383E-10D3-B84D-A4AC-3C2653E8055A}" type="slidenum">
              <a:rPr lang="en-US" smtClean="0"/>
              <a:t>6</a:t>
            </a:fld>
            <a:endParaRPr lang="en-US"/>
          </a:p>
        </p:txBody>
      </p:sp>
    </p:spTree>
    <p:extLst>
      <p:ext uri="{BB962C8B-B14F-4D97-AF65-F5344CB8AC3E}">
        <p14:creationId xmlns:p14="http://schemas.microsoft.com/office/powerpoint/2010/main" val="26573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7D610F-83A0-C94F-9DEA-CFCF46123623}" type="datetime1">
              <a:rPr lang="en-IN" smtClean="0"/>
              <a:t>22/01/18</a:t>
            </a:fld>
            <a:endParaRPr lang="en-US" dirty="0"/>
          </a:p>
        </p:txBody>
      </p:sp>
      <p:sp>
        <p:nvSpPr>
          <p:cNvPr id="5" name="Footer Placeholder 4"/>
          <p:cNvSpPr>
            <a:spLocks noGrp="1"/>
          </p:cNvSpPr>
          <p:nvPr>
            <p:ph type="ftr" sz="quarter" idx="11"/>
          </p:nvPr>
        </p:nvSpPr>
        <p:spPr/>
        <p:txBody>
          <a:bodyPr/>
          <a:lstStyle/>
          <a:p>
            <a:r>
              <a:rPr lang="en-US" smtClean="0"/>
              <a:t>NIT Rourkela</a:t>
            </a:r>
            <a:endParaRPr lang="en-US" dirty="0"/>
          </a:p>
        </p:txBody>
      </p:sp>
      <p:sp>
        <p:nvSpPr>
          <p:cNvPr id="6" name="Slide Number Placeholder 5"/>
          <p:cNvSpPr>
            <a:spLocks noGrp="1"/>
          </p:cNvSpPr>
          <p:nvPr>
            <p:ph type="sldNum" sz="quarter" idx="12"/>
          </p:nvPr>
        </p:nvSpPr>
        <p:spPr/>
        <p:txBody>
          <a:bodyPr/>
          <a:lstStyle/>
          <a:p>
            <a:fld id="{CB38F9D7-6E4E-A840-81C6-B8630515D8BD}" type="slidenum">
              <a:rPr lang="en-US" smtClean="0"/>
              <a:t>‹#›</a:t>
            </a:fld>
            <a:endParaRPr lang="en-US" dirty="0"/>
          </a:p>
        </p:txBody>
      </p:sp>
    </p:spTree>
    <p:extLst>
      <p:ext uri="{BB962C8B-B14F-4D97-AF65-F5344CB8AC3E}">
        <p14:creationId xmlns:p14="http://schemas.microsoft.com/office/powerpoint/2010/main" val="236548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CD75A-9577-5044-B0F9-1E36EA5D0A8C}" type="datetime1">
              <a:rPr lang="en-IN" smtClean="0"/>
              <a:t>22/01/18</a:t>
            </a:fld>
            <a:endParaRPr lang="en-US" dirty="0"/>
          </a:p>
        </p:txBody>
      </p:sp>
      <p:sp>
        <p:nvSpPr>
          <p:cNvPr id="5" name="Footer Placeholder 4"/>
          <p:cNvSpPr>
            <a:spLocks noGrp="1"/>
          </p:cNvSpPr>
          <p:nvPr>
            <p:ph type="ftr" sz="quarter" idx="11"/>
          </p:nvPr>
        </p:nvSpPr>
        <p:spPr/>
        <p:txBody>
          <a:bodyPr/>
          <a:lstStyle/>
          <a:p>
            <a:r>
              <a:rPr lang="en-US" smtClean="0"/>
              <a:t>NIT Rourkela</a:t>
            </a:r>
            <a:endParaRPr lang="en-US" dirty="0"/>
          </a:p>
        </p:txBody>
      </p:sp>
      <p:sp>
        <p:nvSpPr>
          <p:cNvPr id="6" name="Slide Number Placeholder 5"/>
          <p:cNvSpPr>
            <a:spLocks noGrp="1"/>
          </p:cNvSpPr>
          <p:nvPr>
            <p:ph type="sldNum" sz="quarter" idx="12"/>
          </p:nvPr>
        </p:nvSpPr>
        <p:spPr/>
        <p:txBody>
          <a:bodyPr/>
          <a:lstStyle/>
          <a:p>
            <a:fld id="{CB38F9D7-6E4E-A840-81C6-B8630515D8BD}" type="slidenum">
              <a:rPr lang="en-US" smtClean="0"/>
              <a:t>‹#›</a:t>
            </a:fld>
            <a:endParaRPr lang="en-US" dirty="0"/>
          </a:p>
        </p:txBody>
      </p:sp>
    </p:spTree>
    <p:extLst>
      <p:ext uri="{BB962C8B-B14F-4D97-AF65-F5344CB8AC3E}">
        <p14:creationId xmlns:p14="http://schemas.microsoft.com/office/powerpoint/2010/main" val="99590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944BD-B66A-C843-BDD3-2278CD2F61D2}" type="datetime1">
              <a:rPr lang="en-IN" smtClean="0"/>
              <a:t>22/01/18</a:t>
            </a:fld>
            <a:endParaRPr lang="en-US" dirty="0"/>
          </a:p>
        </p:txBody>
      </p:sp>
      <p:sp>
        <p:nvSpPr>
          <p:cNvPr id="5" name="Footer Placeholder 4"/>
          <p:cNvSpPr>
            <a:spLocks noGrp="1"/>
          </p:cNvSpPr>
          <p:nvPr>
            <p:ph type="ftr" sz="quarter" idx="11"/>
          </p:nvPr>
        </p:nvSpPr>
        <p:spPr/>
        <p:txBody>
          <a:bodyPr/>
          <a:lstStyle/>
          <a:p>
            <a:r>
              <a:rPr lang="en-US" smtClean="0"/>
              <a:t>NIT Rourkela</a:t>
            </a:r>
            <a:endParaRPr lang="en-US" dirty="0"/>
          </a:p>
        </p:txBody>
      </p:sp>
      <p:sp>
        <p:nvSpPr>
          <p:cNvPr id="6" name="Slide Number Placeholder 5"/>
          <p:cNvSpPr>
            <a:spLocks noGrp="1"/>
          </p:cNvSpPr>
          <p:nvPr>
            <p:ph type="sldNum" sz="quarter" idx="12"/>
          </p:nvPr>
        </p:nvSpPr>
        <p:spPr/>
        <p:txBody>
          <a:bodyPr/>
          <a:lstStyle/>
          <a:p>
            <a:fld id="{CB38F9D7-6E4E-A840-81C6-B8630515D8BD}" type="slidenum">
              <a:rPr lang="en-US" smtClean="0"/>
              <a:t>‹#›</a:t>
            </a:fld>
            <a:endParaRPr lang="en-US" dirty="0"/>
          </a:p>
        </p:txBody>
      </p:sp>
    </p:spTree>
    <p:extLst>
      <p:ext uri="{BB962C8B-B14F-4D97-AF65-F5344CB8AC3E}">
        <p14:creationId xmlns:p14="http://schemas.microsoft.com/office/powerpoint/2010/main" val="424274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852DC3-26ED-3E44-AA14-7E481FC654E7}" type="datetime1">
              <a:rPr lang="en-IN" smtClean="0"/>
              <a:t>22/01/18</a:t>
            </a:fld>
            <a:endParaRPr lang="en-US" dirty="0"/>
          </a:p>
        </p:txBody>
      </p:sp>
      <p:sp>
        <p:nvSpPr>
          <p:cNvPr id="5" name="Footer Placeholder 4"/>
          <p:cNvSpPr>
            <a:spLocks noGrp="1"/>
          </p:cNvSpPr>
          <p:nvPr>
            <p:ph type="ftr" sz="quarter" idx="11"/>
          </p:nvPr>
        </p:nvSpPr>
        <p:spPr/>
        <p:txBody>
          <a:bodyPr/>
          <a:lstStyle/>
          <a:p>
            <a:r>
              <a:rPr lang="en-US" smtClean="0"/>
              <a:t>NIT Rourkela</a:t>
            </a:r>
            <a:endParaRPr lang="en-US" dirty="0"/>
          </a:p>
        </p:txBody>
      </p:sp>
      <p:sp>
        <p:nvSpPr>
          <p:cNvPr id="6" name="Slide Number Placeholder 5"/>
          <p:cNvSpPr>
            <a:spLocks noGrp="1"/>
          </p:cNvSpPr>
          <p:nvPr>
            <p:ph type="sldNum" sz="quarter" idx="12"/>
          </p:nvPr>
        </p:nvSpPr>
        <p:spPr/>
        <p:txBody>
          <a:bodyPr/>
          <a:lstStyle/>
          <a:p>
            <a:fld id="{CB38F9D7-6E4E-A840-81C6-B8630515D8BD}" type="slidenum">
              <a:rPr lang="en-US" smtClean="0"/>
              <a:t>‹#›</a:t>
            </a:fld>
            <a:endParaRPr lang="en-US" dirty="0"/>
          </a:p>
        </p:txBody>
      </p:sp>
    </p:spTree>
    <p:extLst>
      <p:ext uri="{BB962C8B-B14F-4D97-AF65-F5344CB8AC3E}">
        <p14:creationId xmlns:p14="http://schemas.microsoft.com/office/powerpoint/2010/main" val="13570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07C77F-1F09-DB45-B8D2-713237A96569}" type="datetime1">
              <a:rPr lang="en-IN" smtClean="0"/>
              <a:t>22/01/18</a:t>
            </a:fld>
            <a:endParaRPr lang="en-US" dirty="0"/>
          </a:p>
        </p:txBody>
      </p:sp>
      <p:sp>
        <p:nvSpPr>
          <p:cNvPr id="5" name="Footer Placeholder 4"/>
          <p:cNvSpPr>
            <a:spLocks noGrp="1"/>
          </p:cNvSpPr>
          <p:nvPr>
            <p:ph type="ftr" sz="quarter" idx="11"/>
          </p:nvPr>
        </p:nvSpPr>
        <p:spPr/>
        <p:txBody>
          <a:bodyPr/>
          <a:lstStyle/>
          <a:p>
            <a:r>
              <a:rPr lang="en-US" smtClean="0"/>
              <a:t>NIT Rourkela</a:t>
            </a:r>
            <a:endParaRPr lang="en-US" dirty="0"/>
          </a:p>
        </p:txBody>
      </p:sp>
      <p:sp>
        <p:nvSpPr>
          <p:cNvPr id="6" name="Slide Number Placeholder 5"/>
          <p:cNvSpPr>
            <a:spLocks noGrp="1"/>
          </p:cNvSpPr>
          <p:nvPr>
            <p:ph type="sldNum" sz="quarter" idx="12"/>
          </p:nvPr>
        </p:nvSpPr>
        <p:spPr/>
        <p:txBody>
          <a:bodyPr/>
          <a:lstStyle/>
          <a:p>
            <a:fld id="{CB38F9D7-6E4E-A840-81C6-B8630515D8BD}" type="slidenum">
              <a:rPr lang="en-US" smtClean="0"/>
              <a:t>‹#›</a:t>
            </a:fld>
            <a:endParaRPr lang="en-US" dirty="0"/>
          </a:p>
        </p:txBody>
      </p:sp>
    </p:spTree>
    <p:extLst>
      <p:ext uri="{BB962C8B-B14F-4D97-AF65-F5344CB8AC3E}">
        <p14:creationId xmlns:p14="http://schemas.microsoft.com/office/powerpoint/2010/main" val="404477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F568AC-1B53-DB40-B8B2-B561230D7ABA}" type="datetime1">
              <a:rPr lang="en-IN" smtClean="0"/>
              <a:t>22/01/18</a:t>
            </a:fld>
            <a:endParaRPr lang="en-US" dirty="0"/>
          </a:p>
        </p:txBody>
      </p:sp>
      <p:sp>
        <p:nvSpPr>
          <p:cNvPr id="6" name="Footer Placeholder 5"/>
          <p:cNvSpPr>
            <a:spLocks noGrp="1"/>
          </p:cNvSpPr>
          <p:nvPr>
            <p:ph type="ftr" sz="quarter" idx="11"/>
          </p:nvPr>
        </p:nvSpPr>
        <p:spPr/>
        <p:txBody>
          <a:bodyPr/>
          <a:lstStyle/>
          <a:p>
            <a:r>
              <a:rPr lang="en-US" smtClean="0"/>
              <a:t>NIT Rourkela</a:t>
            </a:r>
            <a:endParaRPr lang="en-US" dirty="0"/>
          </a:p>
        </p:txBody>
      </p:sp>
      <p:sp>
        <p:nvSpPr>
          <p:cNvPr id="7" name="Slide Number Placeholder 6"/>
          <p:cNvSpPr>
            <a:spLocks noGrp="1"/>
          </p:cNvSpPr>
          <p:nvPr>
            <p:ph type="sldNum" sz="quarter" idx="12"/>
          </p:nvPr>
        </p:nvSpPr>
        <p:spPr/>
        <p:txBody>
          <a:bodyPr/>
          <a:lstStyle/>
          <a:p>
            <a:fld id="{CB38F9D7-6E4E-A840-81C6-B8630515D8BD}" type="slidenum">
              <a:rPr lang="en-US" smtClean="0"/>
              <a:t>‹#›</a:t>
            </a:fld>
            <a:endParaRPr lang="en-US" dirty="0"/>
          </a:p>
        </p:txBody>
      </p:sp>
    </p:spTree>
    <p:extLst>
      <p:ext uri="{BB962C8B-B14F-4D97-AF65-F5344CB8AC3E}">
        <p14:creationId xmlns:p14="http://schemas.microsoft.com/office/powerpoint/2010/main" val="79299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DAF9C3-7F17-CF41-81C4-62EDE72122B8}" type="datetime1">
              <a:rPr lang="en-IN" smtClean="0"/>
              <a:t>22/01/18</a:t>
            </a:fld>
            <a:endParaRPr lang="en-US" dirty="0"/>
          </a:p>
        </p:txBody>
      </p:sp>
      <p:sp>
        <p:nvSpPr>
          <p:cNvPr id="8" name="Footer Placeholder 7"/>
          <p:cNvSpPr>
            <a:spLocks noGrp="1"/>
          </p:cNvSpPr>
          <p:nvPr>
            <p:ph type="ftr" sz="quarter" idx="11"/>
          </p:nvPr>
        </p:nvSpPr>
        <p:spPr/>
        <p:txBody>
          <a:bodyPr/>
          <a:lstStyle/>
          <a:p>
            <a:r>
              <a:rPr lang="en-US" smtClean="0"/>
              <a:t>NIT Rourkela</a:t>
            </a:r>
            <a:endParaRPr lang="en-US" dirty="0"/>
          </a:p>
        </p:txBody>
      </p:sp>
      <p:sp>
        <p:nvSpPr>
          <p:cNvPr id="9" name="Slide Number Placeholder 8"/>
          <p:cNvSpPr>
            <a:spLocks noGrp="1"/>
          </p:cNvSpPr>
          <p:nvPr>
            <p:ph type="sldNum" sz="quarter" idx="12"/>
          </p:nvPr>
        </p:nvSpPr>
        <p:spPr/>
        <p:txBody>
          <a:bodyPr/>
          <a:lstStyle/>
          <a:p>
            <a:fld id="{CB38F9D7-6E4E-A840-81C6-B8630515D8BD}" type="slidenum">
              <a:rPr lang="en-US" smtClean="0"/>
              <a:t>‹#›</a:t>
            </a:fld>
            <a:endParaRPr lang="en-US" dirty="0"/>
          </a:p>
        </p:txBody>
      </p:sp>
    </p:spTree>
    <p:extLst>
      <p:ext uri="{BB962C8B-B14F-4D97-AF65-F5344CB8AC3E}">
        <p14:creationId xmlns:p14="http://schemas.microsoft.com/office/powerpoint/2010/main" val="88240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318FD-7867-3343-AA47-BECC0016CBB6}" type="datetime1">
              <a:rPr lang="en-IN" smtClean="0"/>
              <a:t>22/01/18</a:t>
            </a:fld>
            <a:endParaRPr lang="en-US" dirty="0"/>
          </a:p>
        </p:txBody>
      </p:sp>
      <p:sp>
        <p:nvSpPr>
          <p:cNvPr id="4" name="Footer Placeholder 3"/>
          <p:cNvSpPr>
            <a:spLocks noGrp="1"/>
          </p:cNvSpPr>
          <p:nvPr>
            <p:ph type="ftr" sz="quarter" idx="11"/>
          </p:nvPr>
        </p:nvSpPr>
        <p:spPr/>
        <p:txBody>
          <a:bodyPr/>
          <a:lstStyle/>
          <a:p>
            <a:r>
              <a:rPr lang="en-US" smtClean="0"/>
              <a:t>NIT Rourkela</a:t>
            </a:r>
            <a:endParaRPr lang="en-US" dirty="0"/>
          </a:p>
        </p:txBody>
      </p:sp>
      <p:sp>
        <p:nvSpPr>
          <p:cNvPr id="5" name="Slide Number Placeholder 4"/>
          <p:cNvSpPr>
            <a:spLocks noGrp="1"/>
          </p:cNvSpPr>
          <p:nvPr>
            <p:ph type="sldNum" sz="quarter" idx="12"/>
          </p:nvPr>
        </p:nvSpPr>
        <p:spPr/>
        <p:txBody>
          <a:bodyPr/>
          <a:lstStyle/>
          <a:p>
            <a:fld id="{CB38F9D7-6E4E-A840-81C6-B8630515D8BD}" type="slidenum">
              <a:rPr lang="en-US" smtClean="0"/>
              <a:t>‹#›</a:t>
            </a:fld>
            <a:endParaRPr lang="en-US" dirty="0"/>
          </a:p>
        </p:txBody>
      </p:sp>
    </p:spTree>
    <p:extLst>
      <p:ext uri="{BB962C8B-B14F-4D97-AF65-F5344CB8AC3E}">
        <p14:creationId xmlns:p14="http://schemas.microsoft.com/office/powerpoint/2010/main" val="246666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847D5-514E-EB46-93A6-EA7297C49CC0}" type="datetime1">
              <a:rPr lang="en-IN" smtClean="0"/>
              <a:t>22/01/18</a:t>
            </a:fld>
            <a:endParaRPr lang="en-US" dirty="0"/>
          </a:p>
        </p:txBody>
      </p:sp>
      <p:sp>
        <p:nvSpPr>
          <p:cNvPr id="3" name="Footer Placeholder 2"/>
          <p:cNvSpPr>
            <a:spLocks noGrp="1"/>
          </p:cNvSpPr>
          <p:nvPr>
            <p:ph type="ftr" sz="quarter" idx="11"/>
          </p:nvPr>
        </p:nvSpPr>
        <p:spPr/>
        <p:txBody>
          <a:bodyPr/>
          <a:lstStyle/>
          <a:p>
            <a:r>
              <a:rPr lang="en-US" smtClean="0"/>
              <a:t>NIT Rourkela</a:t>
            </a:r>
            <a:endParaRPr lang="en-US" dirty="0"/>
          </a:p>
        </p:txBody>
      </p:sp>
      <p:sp>
        <p:nvSpPr>
          <p:cNvPr id="4" name="Slide Number Placeholder 3"/>
          <p:cNvSpPr>
            <a:spLocks noGrp="1"/>
          </p:cNvSpPr>
          <p:nvPr>
            <p:ph type="sldNum" sz="quarter" idx="12"/>
          </p:nvPr>
        </p:nvSpPr>
        <p:spPr/>
        <p:txBody>
          <a:bodyPr/>
          <a:lstStyle/>
          <a:p>
            <a:fld id="{CB38F9D7-6E4E-A840-81C6-B8630515D8BD}" type="slidenum">
              <a:rPr lang="en-US" smtClean="0"/>
              <a:t>‹#›</a:t>
            </a:fld>
            <a:endParaRPr lang="en-US" dirty="0"/>
          </a:p>
        </p:txBody>
      </p:sp>
    </p:spTree>
    <p:extLst>
      <p:ext uri="{BB962C8B-B14F-4D97-AF65-F5344CB8AC3E}">
        <p14:creationId xmlns:p14="http://schemas.microsoft.com/office/powerpoint/2010/main" val="44813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9091AB-939F-CF45-8DEF-4AEB562B1563}" type="datetime1">
              <a:rPr lang="en-IN" smtClean="0"/>
              <a:t>22/01/18</a:t>
            </a:fld>
            <a:endParaRPr lang="en-US" dirty="0"/>
          </a:p>
        </p:txBody>
      </p:sp>
      <p:sp>
        <p:nvSpPr>
          <p:cNvPr id="6" name="Footer Placeholder 5"/>
          <p:cNvSpPr>
            <a:spLocks noGrp="1"/>
          </p:cNvSpPr>
          <p:nvPr>
            <p:ph type="ftr" sz="quarter" idx="11"/>
          </p:nvPr>
        </p:nvSpPr>
        <p:spPr/>
        <p:txBody>
          <a:bodyPr/>
          <a:lstStyle/>
          <a:p>
            <a:r>
              <a:rPr lang="en-US" smtClean="0"/>
              <a:t>NIT Rourkela</a:t>
            </a:r>
            <a:endParaRPr lang="en-US" dirty="0"/>
          </a:p>
        </p:txBody>
      </p:sp>
      <p:sp>
        <p:nvSpPr>
          <p:cNvPr id="7" name="Slide Number Placeholder 6"/>
          <p:cNvSpPr>
            <a:spLocks noGrp="1"/>
          </p:cNvSpPr>
          <p:nvPr>
            <p:ph type="sldNum" sz="quarter" idx="12"/>
          </p:nvPr>
        </p:nvSpPr>
        <p:spPr/>
        <p:txBody>
          <a:bodyPr/>
          <a:lstStyle/>
          <a:p>
            <a:fld id="{CB38F9D7-6E4E-A840-81C6-B8630515D8BD}" type="slidenum">
              <a:rPr lang="en-US" smtClean="0"/>
              <a:t>‹#›</a:t>
            </a:fld>
            <a:endParaRPr lang="en-US" dirty="0"/>
          </a:p>
        </p:txBody>
      </p:sp>
    </p:spTree>
    <p:extLst>
      <p:ext uri="{BB962C8B-B14F-4D97-AF65-F5344CB8AC3E}">
        <p14:creationId xmlns:p14="http://schemas.microsoft.com/office/powerpoint/2010/main" val="354644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763DA9-E3F3-E44D-8042-7B9763A169A5}" type="datetime1">
              <a:rPr lang="en-IN" smtClean="0"/>
              <a:t>22/01/18</a:t>
            </a:fld>
            <a:endParaRPr lang="en-US" dirty="0"/>
          </a:p>
        </p:txBody>
      </p:sp>
      <p:sp>
        <p:nvSpPr>
          <p:cNvPr id="6" name="Footer Placeholder 5"/>
          <p:cNvSpPr>
            <a:spLocks noGrp="1"/>
          </p:cNvSpPr>
          <p:nvPr>
            <p:ph type="ftr" sz="quarter" idx="11"/>
          </p:nvPr>
        </p:nvSpPr>
        <p:spPr/>
        <p:txBody>
          <a:bodyPr/>
          <a:lstStyle/>
          <a:p>
            <a:r>
              <a:rPr lang="en-US" smtClean="0"/>
              <a:t>NIT Rourkela</a:t>
            </a:r>
            <a:endParaRPr lang="en-US" dirty="0"/>
          </a:p>
        </p:txBody>
      </p:sp>
      <p:sp>
        <p:nvSpPr>
          <p:cNvPr id="7" name="Slide Number Placeholder 6"/>
          <p:cNvSpPr>
            <a:spLocks noGrp="1"/>
          </p:cNvSpPr>
          <p:nvPr>
            <p:ph type="sldNum" sz="quarter" idx="12"/>
          </p:nvPr>
        </p:nvSpPr>
        <p:spPr/>
        <p:txBody>
          <a:bodyPr/>
          <a:lstStyle/>
          <a:p>
            <a:fld id="{CB38F9D7-6E4E-A840-81C6-B8630515D8BD}" type="slidenum">
              <a:rPr lang="en-US" smtClean="0"/>
              <a:t>‹#›</a:t>
            </a:fld>
            <a:endParaRPr lang="en-US" dirty="0"/>
          </a:p>
        </p:txBody>
      </p:sp>
    </p:spTree>
    <p:extLst>
      <p:ext uri="{BB962C8B-B14F-4D97-AF65-F5344CB8AC3E}">
        <p14:creationId xmlns:p14="http://schemas.microsoft.com/office/powerpoint/2010/main" val="1242809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EC7E0-436E-9A4D-949E-F887D7A56245}" type="datetime1">
              <a:rPr lang="en-IN" smtClean="0"/>
              <a:t>22/01/18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NIT Rourkela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8F9D7-6E4E-A840-81C6-B8630515D8BD}" type="slidenum">
              <a:rPr lang="en-US" smtClean="0"/>
              <a:t>‹#›</a:t>
            </a:fld>
            <a:endParaRPr lang="en-US" dirty="0"/>
          </a:p>
        </p:txBody>
      </p:sp>
    </p:spTree>
    <p:extLst>
      <p:ext uri="{BB962C8B-B14F-4D97-AF65-F5344CB8AC3E}">
        <p14:creationId xmlns:p14="http://schemas.microsoft.com/office/powerpoint/2010/main" val="3610460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2: Introduction to Computer Security</a:t>
            </a:r>
            <a:endParaRPr lang="en-US" dirty="0"/>
          </a:p>
        </p:txBody>
      </p:sp>
      <p:sp>
        <p:nvSpPr>
          <p:cNvPr id="3" name="Subtitle 2"/>
          <p:cNvSpPr>
            <a:spLocks noGrp="1"/>
          </p:cNvSpPr>
          <p:nvPr>
            <p:ph type="subTitle" idx="1"/>
          </p:nvPr>
        </p:nvSpPr>
        <p:spPr/>
        <p:txBody>
          <a:bodyPr>
            <a:normAutofit/>
          </a:bodyPr>
          <a:lstStyle/>
          <a:p>
            <a:r>
              <a:rPr lang="en-US" smtClean="0"/>
              <a:t>RK Shyamasundar</a:t>
            </a:r>
            <a:endParaRPr lang="en-US" dirty="0" smtClean="0"/>
          </a:p>
        </p:txBody>
      </p:sp>
    </p:spTree>
    <p:extLst>
      <p:ext uri="{BB962C8B-B14F-4D97-AF65-F5344CB8AC3E}">
        <p14:creationId xmlns:p14="http://schemas.microsoft.com/office/powerpoint/2010/main" val="3062300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Critical Systems </a:t>
            </a:r>
            <a:r>
              <a:rPr lang="en-US" dirty="0" err="1" smtClean="0"/>
              <a:t>Vs</a:t>
            </a:r>
            <a:r>
              <a:rPr lang="en-US" dirty="0" smtClean="0"/>
              <a:t> Security</a:t>
            </a:r>
            <a:endParaRPr lang="en-US" dirty="0"/>
          </a:p>
        </p:txBody>
      </p:sp>
      <p:sp>
        <p:nvSpPr>
          <p:cNvPr id="3" name="Content Placeholder 2"/>
          <p:cNvSpPr>
            <a:spLocks noGrp="1"/>
          </p:cNvSpPr>
          <p:nvPr>
            <p:ph idx="1"/>
          </p:nvPr>
        </p:nvSpPr>
        <p:spPr/>
        <p:txBody>
          <a:bodyPr>
            <a:normAutofit fontScale="92500"/>
          </a:bodyPr>
          <a:lstStyle/>
          <a:p>
            <a:pPr>
              <a:lnSpc>
                <a:spcPct val="90000"/>
              </a:lnSpc>
              <a:defRPr/>
            </a:pPr>
            <a:r>
              <a:rPr lang="en-US" dirty="0"/>
              <a:t>Sometimes you do a top-down development. In that case you need to get the security spec right in the early stages of the project</a:t>
            </a:r>
          </a:p>
          <a:p>
            <a:pPr>
              <a:lnSpc>
                <a:spcPct val="90000"/>
              </a:lnSpc>
              <a:defRPr/>
            </a:pPr>
            <a:r>
              <a:rPr lang="en-US" dirty="0">
                <a:solidFill>
                  <a:srgbClr val="0000FF"/>
                </a:solidFill>
              </a:rPr>
              <a:t>More often it</a:t>
            </a:r>
            <a:r>
              <a:rPr lang="ja-JP" altLang="en-US" dirty="0">
                <a:solidFill>
                  <a:srgbClr val="0000FF"/>
                </a:solidFill>
                <a:latin typeface="Arial"/>
              </a:rPr>
              <a:t>’</a:t>
            </a:r>
            <a:r>
              <a:rPr lang="en-US" dirty="0">
                <a:solidFill>
                  <a:srgbClr val="0000FF"/>
                </a:solidFill>
              </a:rPr>
              <a:t>s iterative. Then the problem is that the security requirements get detached</a:t>
            </a:r>
          </a:p>
          <a:p>
            <a:pPr>
              <a:lnSpc>
                <a:spcPct val="90000"/>
              </a:lnSpc>
              <a:defRPr/>
            </a:pPr>
            <a:r>
              <a:rPr lang="en-US" dirty="0"/>
              <a:t>In the safety-critical systems world there are methodologies for maintaining the safety case</a:t>
            </a:r>
          </a:p>
          <a:p>
            <a:pPr>
              <a:lnSpc>
                <a:spcPct val="90000"/>
              </a:lnSpc>
              <a:defRPr/>
            </a:pPr>
            <a:r>
              <a:rPr lang="en-US" dirty="0">
                <a:solidFill>
                  <a:srgbClr val="0000FF"/>
                </a:solidFill>
              </a:rPr>
              <a:t>In security engineering, the big problem is often maintaining the security requirements, especially as the system – and the environment – evolve</a:t>
            </a:r>
          </a:p>
        </p:txBody>
      </p:sp>
    </p:spTree>
    <p:extLst>
      <p:ext uri="{BB962C8B-B14F-4D97-AF65-F5344CB8AC3E}">
        <p14:creationId xmlns:p14="http://schemas.microsoft.com/office/powerpoint/2010/main" val="4859426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Defense-in Depth</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through redundant security mechanisms is a good way to make defects in the TCB less harmful. </a:t>
            </a:r>
            <a:endParaRPr lang="en-US" dirty="0" smtClean="0"/>
          </a:p>
          <a:p>
            <a:r>
              <a:rPr lang="en-US" dirty="0" err="1" smtClean="0"/>
              <a:t>Eg</a:t>
            </a:r>
            <a:r>
              <a:rPr lang="en-US" dirty="0" smtClean="0"/>
              <a:t>., </a:t>
            </a:r>
            <a:r>
              <a:rPr lang="en-US" dirty="0"/>
              <a:t>a system might </a:t>
            </a:r>
            <a:r>
              <a:rPr lang="en-US" dirty="0" smtClean="0"/>
              <a:t>include</a:t>
            </a:r>
          </a:p>
          <a:p>
            <a:pPr lvl="1"/>
            <a:r>
              <a:rPr lang="en-US" dirty="0" smtClean="0"/>
              <a:t>Network</a:t>
            </a:r>
            <a:r>
              <a:rPr lang="en-US" dirty="0"/>
              <a:t>-level security, using a </a:t>
            </a:r>
            <a:r>
              <a:rPr lang="en-US" dirty="0" smtClean="0"/>
              <a:t>ﬁrewall</a:t>
            </a:r>
          </a:p>
          <a:p>
            <a:pPr lvl="1"/>
            <a:r>
              <a:rPr lang="en-US" dirty="0" smtClean="0"/>
              <a:t>OS </a:t>
            </a:r>
            <a:r>
              <a:rPr lang="en-US" dirty="0"/>
              <a:t>or </a:t>
            </a:r>
            <a:r>
              <a:rPr lang="en-US" dirty="0" smtClean="0"/>
              <a:t>VM </a:t>
            </a:r>
            <a:r>
              <a:rPr lang="en-US" dirty="0"/>
              <a:t>security that uses sandboxing to isolate </a:t>
            </a:r>
            <a:r>
              <a:rPr lang="en-US" dirty="0" smtClean="0"/>
              <a:t>programs</a:t>
            </a:r>
          </a:p>
          <a:p>
            <a:pPr lvl="1"/>
            <a:r>
              <a:rPr lang="en-US" dirty="0" smtClean="0"/>
              <a:t>Application</a:t>
            </a:r>
            <a:r>
              <a:rPr lang="en-US" dirty="0"/>
              <a:t>-level security that checks </a:t>
            </a:r>
            <a:r>
              <a:rPr lang="en-US" dirty="0" smtClean="0"/>
              <a:t>authorization directly</a:t>
            </a:r>
          </a:p>
          <a:p>
            <a:r>
              <a:rPr lang="en-US" dirty="0">
                <a:solidFill>
                  <a:srgbClr val="FF0000"/>
                </a:solidFill>
              </a:rPr>
              <a:t>An attacker must ﬁnd and exploit ﬂaws in all the </a:t>
            </a:r>
            <a:r>
              <a:rPr lang="en-US" dirty="0" smtClean="0">
                <a:solidFill>
                  <a:srgbClr val="FF0000"/>
                </a:solidFill>
              </a:rPr>
              <a:t>levels.</a:t>
            </a:r>
          </a:p>
          <a:p>
            <a:r>
              <a:rPr lang="en-US" dirty="0" smtClean="0">
                <a:solidFill>
                  <a:srgbClr val="008000"/>
                </a:solidFill>
              </a:rPr>
              <a:t>Defense </a:t>
            </a:r>
            <a:r>
              <a:rPr lang="en-US" dirty="0">
                <a:solidFill>
                  <a:srgbClr val="008000"/>
                </a:solidFill>
              </a:rPr>
              <a:t>in depth offers no guarantees, but it does seem to help in practice.</a:t>
            </a:r>
          </a:p>
        </p:txBody>
      </p:sp>
    </p:spTree>
    <p:extLst>
      <p:ext uri="{BB962C8B-B14F-4D97-AF65-F5344CB8AC3E}">
        <p14:creationId xmlns:p14="http://schemas.microsoft.com/office/powerpoint/2010/main" val="15996004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END-TO-END ACCESS CONTROL</a:t>
            </a:r>
          </a:p>
        </p:txBody>
      </p:sp>
      <p:sp>
        <p:nvSpPr>
          <p:cNvPr id="3" name="Content Placeholder 2"/>
          <p:cNvSpPr>
            <a:spLocks noGrp="1"/>
          </p:cNvSpPr>
          <p:nvPr>
            <p:ph idx="1"/>
          </p:nvPr>
        </p:nvSpPr>
        <p:spPr/>
        <p:txBody>
          <a:bodyPr>
            <a:normAutofit fontScale="77500" lnSpcReduction="20000"/>
          </a:bodyPr>
          <a:lstStyle/>
          <a:p>
            <a:r>
              <a:rPr lang="en-US" dirty="0"/>
              <a:t>Secure distributed systems need a way to handle authentication and authorization </a:t>
            </a:r>
            <a:r>
              <a:rPr lang="en-US" dirty="0" smtClean="0"/>
              <a:t>uniformly </a:t>
            </a:r>
            <a:r>
              <a:rPr lang="en-US" dirty="0"/>
              <a:t>throughout the Internet</a:t>
            </a:r>
            <a:r>
              <a:rPr lang="en-US" dirty="0" smtClean="0"/>
              <a:t>.</a:t>
            </a:r>
          </a:p>
          <a:p>
            <a:r>
              <a:rPr lang="en-US" b="1" dirty="0"/>
              <a:t>Local access </a:t>
            </a:r>
            <a:r>
              <a:rPr lang="en-US" b="1" dirty="0" smtClean="0"/>
              <a:t>control</a:t>
            </a:r>
            <a:r>
              <a:rPr lang="en-US" dirty="0" smtClean="0"/>
              <a:t>: like OS,…</a:t>
            </a:r>
          </a:p>
          <a:p>
            <a:r>
              <a:rPr lang="en-US" b="1" dirty="0" smtClean="0"/>
              <a:t>Distributed Access Control</a:t>
            </a:r>
            <a:r>
              <a:rPr lang="en-US" dirty="0" smtClean="0"/>
              <a:t>: </a:t>
            </a:r>
          </a:p>
          <a:p>
            <a:pPr lvl="1"/>
            <a:r>
              <a:rPr lang="en-US" dirty="0"/>
              <a:t>A distributed system can involve systems and people that belong to different organizations and are managed </a:t>
            </a:r>
            <a:r>
              <a:rPr lang="en-US" dirty="0" smtClean="0"/>
              <a:t>differently</a:t>
            </a:r>
          </a:p>
          <a:p>
            <a:pPr lvl="1"/>
            <a:r>
              <a:rPr lang="en-US" dirty="0" err="1" smtClean="0"/>
              <a:t>Eg</a:t>
            </a:r>
            <a:r>
              <a:rPr lang="en-US" dirty="0" smtClean="0"/>
              <a:t>., A, </a:t>
            </a:r>
            <a:r>
              <a:rPr lang="en-US" dirty="0"/>
              <a:t>an </a:t>
            </a:r>
            <a:r>
              <a:rPr lang="en-US" dirty="0" smtClean="0"/>
              <a:t>Infosys </a:t>
            </a:r>
            <a:r>
              <a:rPr lang="en-US" dirty="0"/>
              <a:t>employee, belongs to a team working on a joint </a:t>
            </a:r>
            <a:r>
              <a:rPr lang="en-US" dirty="0" err="1" smtClean="0"/>
              <a:t>microsoft</a:t>
            </a:r>
            <a:r>
              <a:rPr lang="en-US" dirty="0" smtClean="0"/>
              <a:t> </a:t>
            </a:r>
            <a:r>
              <a:rPr lang="en-US" dirty="0"/>
              <a:t>project called </a:t>
            </a:r>
            <a:r>
              <a:rPr lang="en-US" dirty="0" smtClean="0"/>
              <a:t>GOI. </a:t>
            </a:r>
            <a:r>
              <a:rPr lang="en-US" dirty="0"/>
              <a:t>She logs in, using a smart card to </a:t>
            </a:r>
            <a:r>
              <a:rPr lang="en-US" dirty="0" smtClean="0"/>
              <a:t>authenticate </a:t>
            </a:r>
            <a:r>
              <a:rPr lang="en-US" dirty="0"/>
              <a:t>herself, and uses SSL to connect to a project Web page at Microsoft called </a:t>
            </a:r>
            <a:r>
              <a:rPr lang="en-US" dirty="0" smtClean="0"/>
              <a:t>INDIA. </a:t>
            </a:r>
            <a:r>
              <a:rPr lang="en-US" dirty="0"/>
              <a:t>The Web page grants her access according to </a:t>
            </a:r>
            <a:r>
              <a:rPr lang="en-US" dirty="0" smtClean="0"/>
              <a:t>a given  process – may be several steps using SSL, private key , authentication mechanisms….</a:t>
            </a:r>
          </a:p>
          <a:p>
            <a:r>
              <a:rPr lang="en-US" b="1" dirty="0" smtClean="0"/>
              <a:t>Chains of Trust</a:t>
            </a:r>
          </a:p>
          <a:p>
            <a:pPr lvl="1"/>
            <a:endParaRPr lang="en-US" dirty="0"/>
          </a:p>
        </p:txBody>
      </p:sp>
    </p:spTree>
    <p:extLst>
      <p:ext uri="{BB962C8B-B14F-4D97-AF65-F5344CB8AC3E}">
        <p14:creationId xmlns:p14="http://schemas.microsoft.com/office/powerpoint/2010/main" val="36689750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2739" y="2967335"/>
            <a:ext cx="7338554" cy="1754327"/>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Terminologies, Notation, </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Clarifications …</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5331813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Types</a:t>
            </a:r>
            <a:endParaRPr lang="en-US" dirty="0"/>
          </a:p>
        </p:txBody>
      </p:sp>
      <p:sp>
        <p:nvSpPr>
          <p:cNvPr id="3" name="Content Placeholder 2"/>
          <p:cNvSpPr>
            <a:spLocks noGrp="1"/>
          </p:cNvSpPr>
          <p:nvPr>
            <p:ph idx="1"/>
          </p:nvPr>
        </p:nvSpPr>
        <p:spPr/>
        <p:txBody>
          <a:bodyPr>
            <a:normAutofit fontScale="77500" lnSpcReduction="20000"/>
          </a:bodyPr>
          <a:lstStyle/>
          <a:p>
            <a:r>
              <a:rPr lang="en-IN" b="1" dirty="0"/>
              <a:t>Computational security </a:t>
            </a:r>
            <a:r>
              <a:rPr lang="en-IN" dirty="0"/>
              <a:t>– The most efficient known algorithm for breaking a cipher would require far more computational steps than any hardware available to an opponent can perform.</a:t>
            </a:r>
          </a:p>
          <a:p>
            <a:r>
              <a:rPr lang="en-IN" b="1" dirty="0">
                <a:solidFill>
                  <a:srgbClr val="0000FF"/>
                </a:solidFill>
              </a:rPr>
              <a:t>Unconditional security </a:t>
            </a:r>
            <a:r>
              <a:rPr lang="en-IN" dirty="0">
                <a:solidFill>
                  <a:srgbClr val="0000FF"/>
                </a:solidFill>
              </a:rPr>
              <a:t>– The opponent has not enough information to decide whether one plaintext is more likely to be correct than another, even if unlimited computational power were available</a:t>
            </a:r>
            <a:r>
              <a:rPr lang="en-IN" dirty="0" smtClean="0">
                <a:solidFill>
                  <a:srgbClr val="0000FF"/>
                </a:solidFill>
              </a:rPr>
              <a:t>.</a:t>
            </a:r>
          </a:p>
          <a:p>
            <a:r>
              <a:rPr lang="en-IN" b="1" dirty="0">
                <a:solidFill>
                  <a:srgbClr val="FF0000"/>
                </a:solidFill>
              </a:rPr>
              <a:t>Perfect secrecy </a:t>
            </a:r>
            <a:r>
              <a:rPr lang="en-IN" dirty="0"/>
              <a:t>means that the cryptanalyst’s a-posteriori probability distribution of the plaintext, after having seen the ciphertext, is identical to its a-priori distribution. In other words: looking at the ciphertext leads to no new information.</a:t>
            </a:r>
          </a:p>
          <a:p>
            <a:endParaRPr lang="en-IN" dirty="0">
              <a:solidFill>
                <a:srgbClr val="0000FF"/>
              </a:solidFill>
            </a:endParaRPr>
          </a:p>
          <a:p>
            <a:endParaRPr lang="en-US" dirty="0"/>
          </a:p>
        </p:txBody>
      </p:sp>
    </p:spTree>
    <p:extLst>
      <p:ext uri="{BB962C8B-B14F-4D97-AF65-F5344CB8AC3E}">
        <p14:creationId xmlns:p14="http://schemas.microsoft.com/office/powerpoint/2010/main" val="26957589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Cryptology</a:t>
            </a:r>
            <a:br>
              <a:rPr lang="en-US" dirty="0">
                <a:solidFill>
                  <a:srgbClr val="FF0000"/>
                </a:solidFill>
              </a:rPr>
            </a:br>
            <a:r>
              <a:rPr lang="en-US" dirty="0">
                <a:solidFill>
                  <a:srgbClr val="FF0000"/>
                </a:solidFill>
              </a:rPr>
              <a:t>= Cryptography + </a:t>
            </a:r>
            <a:r>
              <a:rPr lang="en-US" dirty="0" smtClean="0">
                <a:solidFill>
                  <a:srgbClr val="FF0000"/>
                </a:solidFill>
              </a:rPr>
              <a:t>Cryptanalysis</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err="1" smtClean="0">
                <a:solidFill>
                  <a:srgbClr val="0000FF"/>
                </a:solidFill>
              </a:rPr>
              <a:t>ciphertext</a:t>
            </a:r>
            <a:r>
              <a:rPr lang="en-US" dirty="0">
                <a:solidFill>
                  <a:srgbClr val="0000FF"/>
                </a:solidFill>
              </a:rPr>
              <a:t>-only attack </a:t>
            </a:r>
            <a:r>
              <a:rPr lang="en-US" dirty="0"/>
              <a:t>– the cryptanalyst obtains examples </a:t>
            </a:r>
            <a:r>
              <a:rPr lang="en-US" dirty="0" smtClean="0"/>
              <a:t>of </a:t>
            </a:r>
            <a:r>
              <a:rPr lang="en-US" dirty="0" err="1" smtClean="0"/>
              <a:t>ciphertext</a:t>
            </a:r>
            <a:r>
              <a:rPr lang="en-US" dirty="0" smtClean="0"/>
              <a:t> </a:t>
            </a:r>
            <a:r>
              <a:rPr lang="en-US" dirty="0"/>
              <a:t>and knows some statistical properties of typical plaintext</a:t>
            </a:r>
          </a:p>
          <a:p>
            <a:r>
              <a:rPr lang="en-US" dirty="0" smtClean="0">
                <a:solidFill>
                  <a:srgbClr val="0000FF"/>
                </a:solidFill>
              </a:rPr>
              <a:t>known</a:t>
            </a:r>
            <a:r>
              <a:rPr lang="en-US" dirty="0">
                <a:solidFill>
                  <a:srgbClr val="0000FF"/>
                </a:solidFill>
              </a:rPr>
              <a:t>-plaintext attack </a:t>
            </a:r>
            <a:r>
              <a:rPr lang="en-US" dirty="0"/>
              <a:t>– the cryptanalyst obtains examples </a:t>
            </a:r>
            <a:r>
              <a:rPr lang="en-US" dirty="0" smtClean="0"/>
              <a:t>of </a:t>
            </a:r>
            <a:r>
              <a:rPr lang="en-US" dirty="0" err="1" smtClean="0"/>
              <a:t>ciphertext</a:t>
            </a:r>
            <a:r>
              <a:rPr lang="en-US" dirty="0"/>
              <a:t>/plaintext pairs</a:t>
            </a:r>
          </a:p>
          <a:p>
            <a:r>
              <a:rPr lang="en-US" dirty="0" smtClean="0">
                <a:solidFill>
                  <a:srgbClr val="0000FF"/>
                </a:solidFill>
              </a:rPr>
              <a:t>chosen</a:t>
            </a:r>
            <a:r>
              <a:rPr lang="en-US" dirty="0">
                <a:solidFill>
                  <a:srgbClr val="0000FF"/>
                </a:solidFill>
              </a:rPr>
              <a:t>-plaintext attack </a:t>
            </a:r>
            <a:r>
              <a:rPr lang="en-US" dirty="0"/>
              <a:t>– the cryptanalyst can generate a </a:t>
            </a:r>
            <a:r>
              <a:rPr lang="en-US" dirty="0" smtClean="0"/>
              <a:t>number of </a:t>
            </a:r>
            <a:r>
              <a:rPr lang="en-US" dirty="0"/>
              <a:t>plaintexts and will obtain the corresponding </a:t>
            </a:r>
            <a:r>
              <a:rPr lang="en-US" dirty="0" err="1"/>
              <a:t>ciphertext</a:t>
            </a:r>
            <a:endParaRPr lang="en-US" dirty="0"/>
          </a:p>
          <a:p>
            <a:r>
              <a:rPr lang="en-US" dirty="0" smtClean="0">
                <a:solidFill>
                  <a:srgbClr val="0000FF"/>
                </a:solidFill>
              </a:rPr>
              <a:t>adaptive </a:t>
            </a:r>
            <a:r>
              <a:rPr lang="en-US" dirty="0">
                <a:solidFill>
                  <a:srgbClr val="0000FF"/>
                </a:solidFill>
              </a:rPr>
              <a:t>chosen-plaintext attack </a:t>
            </a:r>
            <a:r>
              <a:rPr lang="en-US" dirty="0"/>
              <a:t>– the cryptanalyst can </a:t>
            </a:r>
            <a:r>
              <a:rPr lang="en-US" dirty="0" smtClean="0"/>
              <a:t>perform several </a:t>
            </a:r>
            <a:r>
              <a:rPr lang="en-US" dirty="0"/>
              <a:t>chosen-plaintext attacks and use knowledge gained </a:t>
            </a:r>
            <a:r>
              <a:rPr lang="en-US" dirty="0" smtClean="0"/>
              <a:t>from previous </a:t>
            </a:r>
            <a:r>
              <a:rPr lang="en-US" dirty="0"/>
              <a:t>ones in the preparation of new plaintext</a:t>
            </a:r>
          </a:p>
        </p:txBody>
      </p:sp>
    </p:spTree>
    <p:extLst>
      <p:ext uri="{BB962C8B-B14F-4D97-AF65-F5344CB8AC3E}">
        <p14:creationId xmlns:p14="http://schemas.microsoft.com/office/powerpoint/2010/main" val="27984271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8668" y="2967335"/>
            <a:ext cx="6666684" cy="1754327"/>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Clarifying Terminology </a:t>
            </a:r>
          </a:p>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(Anderson)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8007581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mtClean="0">
                <a:cs typeface="+mj-cs"/>
              </a:rPr>
              <a:t>Clarifying terminology</a:t>
            </a:r>
          </a:p>
        </p:txBody>
      </p:sp>
      <p:sp>
        <p:nvSpPr>
          <p:cNvPr id="12291" name="Rectangle 3"/>
          <p:cNvSpPr>
            <a:spLocks noGrp="1" noChangeArrowheads="1"/>
          </p:cNvSpPr>
          <p:nvPr>
            <p:ph type="body" idx="1"/>
          </p:nvPr>
        </p:nvSpPr>
        <p:spPr/>
        <p:txBody>
          <a:bodyPr/>
          <a:lstStyle/>
          <a:p>
            <a:pPr eaLnBrk="1" hangingPunct="1">
              <a:lnSpc>
                <a:spcPct val="90000"/>
              </a:lnSpc>
              <a:defRPr/>
            </a:pPr>
            <a:r>
              <a:rPr lang="en-US" smtClean="0">
                <a:cs typeface="+mn-cs"/>
              </a:rPr>
              <a:t>A </a:t>
            </a:r>
            <a:r>
              <a:rPr lang="en-US" i="1" smtClean="0">
                <a:cs typeface="+mn-cs"/>
              </a:rPr>
              <a:t>system</a:t>
            </a:r>
            <a:r>
              <a:rPr lang="en-US" smtClean="0">
                <a:cs typeface="+mn-cs"/>
              </a:rPr>
              <a:t> can be:</a:t>
            </a:r>
          </a:p>
          <a:p>
            <a:pPr lvl="1" eaLnBrk="1" hangingPunct="1">
              <a:lnSpc>
                <a:spcPct val="90000"/>
              </a:lnSpc>
              <a:defRPr/>
            </a:pPr>
            <a:r>
              <a:rPr lang="en-US" smtClean="0"/>
              <a:t>a product or component (PC, smartcard,…)</a:t>
            </a:r>
          </a:p>
          <a:p>
            <a:pPr lvl="1" eaLnBrk="1" hangingPunct="1">
              <a:lnSpc>
                <a:spcPct val="90000"/>
              </a:lnSpc>
              <a:defRPr/>
            </a:pPr>
            <a:r>
              <a:rPr lang="en-US" smtClean="0"/>
              <a:t>some products plus O/S, comms and infrastructure</a:t>
            </a:r>
          </a:p>
          <a:p>
            <a:pPr lvl="1" eaLnBrk="1" hangingPunct="1">
              <a:lnSpc>
                <a:spcPct val="90000"/>
              </a:lnSpc>
              <a:defRPr/>
            </a:pPr>
            <a:r>
              <a:rPr lang="en-US" smtClean="0"/>
              <a:t>the above plus applications</a:t>
            </a:r>
          </a:p>
          <a:p>
            <a:pPr lvl="1" eaLnBrk="1" hangingPunct="1">
              <a:lnSpc>
                <a:spcPct val="90000"/>
              </a:lnSpc>
              <a:defRPr/>
            </a:pPr>
            <a:r>
              <a:rPr lang="en-US" smtClean="0"/>
              <a:t>the above plus internal staff</a:t>
            </a:r>
          </a:p>
          <a:p>
            <a:pPr lvl="1" eaLnBrk="1" hangingPunct="1">
              <a:lnSpc>
                <a:spcPct val="90000"/>
              </a:lnSpc>
              <a:defRPr/>
            </a:pPr>
            <a:r>
              <a:rPr lang="en-US" smtClean="0"/>
              <a:t>the above plus customers / external users</a:t>
            </a:r>
          </a:p>
          <a:p>
            <a:pPr eaLnBrk="1" hangingPunct="1">
              <a:lnSpc>
                <a:spcPct val="90000"/>
              </a:lnSpc>
              <a:defRPr/>
            </a:pPr>
            <a:r>
              <a:rPr lang="en-US" smtClean="0">
                <a:cs typeface="+mn-cs"/>
              </a:rPr>
              <a:t>Common failing: policy drawn too narrowly</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mtClean="0">
                <a:cs typeface="+mj-cs"/>
              </a:rPr>
              <a:t>Clarifying terminology (2)</a:t>
            </a:r>
          </a:p>
        </p:txBody>
      </p:sp>
      <p:sp>
        <p:nvSpPr>
          <p:cNvPr id="13315" name="Rectangle 3"/>
          <p:cNvSpPr>
            <a:spLocks noGrp="1" noChangeArrowheads="1"/>
          </p:cNvSpPr>
          <p:nvPr>
            <p:ph type="body" idx="1"/>
          </p:nvPr>
        </p:nvSpPr>
        <p:spPr/>
        <p:txBody>
          <a:bodyPr>
            <a:normAutofit lnSpcReduction="10000"/>
          </a:bodyPr>
          <a:lstStyle/>
          <a:p>
            <a:pPr eaLnBrk="1" hangingPunct="1">
              <a:lnSpc>
                <a:spcPct val="90000"/>
              </a:lnSpc>
              <a:defRPr/>
            </a:pPr>
            <a:r>
              <a:rPr lang="en-US" sz="2800" smtClean="0">
                <a:cs typeface="+mn-cs"/>
              </a:rPr>
              <a:t>A </a:t>
            </a:r>
            <a:r>
              <a:rPr lang="en-US" sz="2800" i="1" smtClean="0">
                <a:cs typeface="+mn-cs"/>
              </a:rPr>
              <a:t>subject</a:t>
            </a:r>
            <a:r>
              <a:rPr lang="en-US" sz="2800" smtClean="0">
                <a:cs typeface="+mn-cs"/>
              </a:rPr>
              <a:t> is a physical person</a:t>
            </a:r>
          </a:p>
          <a:p>
            <a:pPr eaLnBrk="1" hangingPunct="1">
              <a:lnSpc>
                <a:spcPct val="90000"/>
              </a:lnSpc>
              <a:defRPr/>
            </a:pPr>
            <a:r>
              <a:rPr lang="en-US" sz="2800" smtClean="0">
                <a:cs typeface="+mn-cs"/>
              </a:rPr>
              <a:t>A </a:t>
            </a:r>
            <a:r>
              <a:rPr lang="en-US" sz="2800" i="1" smtClean="0">
                <a:cs typeface="+mn-cs"/>
              </a:rPr>
              <a:t>person</a:t>
            </a:r>
            <a:r>
              <a:rPr lang="en-US" sz="2800" smtClean="0">
                <a:cs typeface="+mn-cs"/>
              </a:rPr>
              <a:t> can also be a legal person (firm)</a:t>
            </a:r>
          </a:p>
          <a:p>
            <a:pPr eaLnBrk="1" hangingPunct="1">
              <a:lnSpc>
                <a:spcPct val="90000"/>
              </a:lnSpc>
              <a:defRPr/>
            </a:pPr>
            <a:r>
              <a:rPr lang="en-US" sz="2800" smtClean="0">
                <a:cs typeface="+mn-cs"/>
              </a:rPr>
              <a:t>A principal can be</a:t>
            </a:r>
          </a:p>
          <a:p>
            <a:pPr lvl="1" eaLnBrk="1" hangingPunct="1">
              <a:lnSpc>
                <a:spcPct val="90000"/>
              </a:lnSpc>
              <a:defRPr/>
            </a:pPr>
            <a:r>
              <a:rPr lang="en-US" sz="2400" smtClean="0"/>
              <a:t>a person</a:t>
            </a:r>
          </a:p>
          <a:p>
            <a:pPr lvl="1" eaLnBrk="1" hangingPunct="1">
              <a:lnSpc>
                <a:spcPct val="90000"/>
              </a:lnSpc>
              <a:defRPr/>
            </a:pPr>
            <a:r>
              <a:rPr lang="en-US" sz="2400" smtClean="0"/>
              <a:t>equipment (PC, smartcard)</a:t>
            </a:r>
          </a:p>
          <a:p>
            <a:pPr lvl="1" eaLnBrk="1" hangingPunct="1">
              <a:lnSpc>
                <a:spcPct val="90000"/>
              </a:lnSpc>
              <a:defRPr/>
            </a:pPr>
            <a:r>
              <a:rPr lang="en-US" sz="2400" smtClean="0"/>
              <a:t>a role (the officer of the watch)</a:t>
            </a:r>
          </a:p>
          <a:p>
            <a:pPr lvl="1" eaLnBrk="1" hangingPunct="1">
              <a:lnSpc>
                <a:spcPct val="90000"/>
              </a:lnSpc>
              <a:defRPr/>
            </a:pPr>
            <a:r>
              <a:rPr lang="en-US" sz="2400" smtClean="0"/>
              <a:t>a complex role (Alice or Bob, Bob deputising for Alice)</a:t>
            </a:r>
          </a:p>
          <a:p>
            <a:pPr eaLnBrk="1" hangingPunct="1">
              <a:lnSpc>
                <a:spcPct val="90000"/>
              </a:lnSpc>
              <a:defRPr/>
            </a:pPr>
            <a:r>
              <a:rPr lang="en-US" sz="2800" smtClean="0">
                <a:cs typeface="+mn-cs"/>
              </a:rPr>
              <a:t>The level of precision is variable – sometimes you need to distinguish </a:t>
            </a:r>
            <a:r>
              <a:rPr lang="ja-JP" altLang="en-US" sz="2800" smtClean="0">
                <a:latin typeface="Arial"/>
                <a:cs typeface="+mn-cs"/>
              </a:rPr>
              <a:t>‘</a:t>
            </a:r>
            <a:r>
              <a:rPr lang="en-US" sz="2800" smtClean="0">
                <a:cs typeface="+mn-cs"/>
              </a:rPr>
              <a:t>Bob</a:t>
            </a:r>
            <a:r>
              <a:rPr lang="ja-JP" altLang="en-US" sz="2800" smtClean="0">
                <a:latin typeface="Arial"/>
                <a:cs typeface="+mn-cs"/>
              </a:rPr>
              <a:t>’</a:t>
            </a:r>
            <a:r>
              <a:rPr lang="en-US" sz="2800" smtClean="0">
                <a:cs typeface="+mn-cs"/>
              </a:rPr>
              <a:t>s smartcard representing Bob who</a:t>
            </a:r>
            <a:r>
              <a:rPr lang="ja-JP" altLang="en-US" sz="2800" smtClean="0">
                <a:latin typeface="Arial"/>
                <a:cs typeface="+mn-cs"/>
              </a:rPr>
              <a:t>’</a:t>
            </a:r>
            <a:r>
              <a:rPr lang="en-US" sz="2800" smtClean="0">
                <a:cs typeface="+mn-cs"/>
              </a:rPr>
              <a:t>s standing in for Alice</a:t>
            </a:r>
            <a:r>
              <a:rPr lang="ja-JP" altLang="en-US" sz="2800" smtClean="0">
                <a:latin typeface="Arial"/>
                <a:cs typeface="+mn-cs"/>
              </a:rPr>
              <a:t>’</a:t>
            </a:r>
            <a:r>
              <a:rPr lang="en-US" sz="2800" smtClean="0">
                <a:cs typeface="+mn-cs"/>
              </a:rPr>
              <a:t> from </a:t>
            </a:r>
            <a:r>
              <a:rPr lang="ja-JP" altLang="en-US" sz="2800" smtClean="0">
                <a:latin typeface="Arial"/>
                <a:cs typeface="+mn-cs"/>
              </a:rPr>
              <a:t>‘</a:t>
            </a:r>
            <a:r>
              <a:rPr lang="en-US" sz="2800" smtClean="0">
                <a:cs typeface="+mn-cs"/>
              </a:rPr>
              <a:t>Bob using Alice</a:t>
            </a:r>
            <a:r>
              <a:rPr lang="ja-JP" altLang="en-US" sz="2800" smtClean="0">
                <a:latin typeface="Arial"/>
                <a:cs typeface="+mn-cs"/>
              </a:rPr>
              <a:t>’</a:t>
            </a:r>
            <a:r>
              <a:rPr lang="en-US" sz="2800" smtClean="0">
                <a:cs typeface="+mn-cs"/>
              </a:rPr>
              <a:t>s card in her absence</a:t>
            </a:r>
            <a:r>
              <a:rPr lang="ja-JP" altLang="en-US" sz="2800" smtClean="0">
                <a:latin typeface="Arial"/>
                <a:cs typeface="+mn-cs"/>
              </a:rPr>
              <a:t>’</a:t>
            </a:r>
            <a:r>
              <a:rPr lang="en-US" sz="2800" smtClean="0">
                <a:cs typeface="+mn-cs"/>
              </a:rPr>
              <a:t>. Sometimes you don</a:t>
            </a:r>
            <a:r>
              <a:rPr lang="ja-JP" altLang="en-US" sz="2800" smtClean="0">
                <a:latin typeface="Arial"/>
                <a:cs typeface="+mn-cs"/>
              </a:rPr>
              <a:t>’</a:t>
            </a:r>
            <a:r>
              <a:rPr lang="en-US" sz="2800" smtClean="0">
                <a:cs typeface="+mn-cs"/>
              </a:rPr>
              <a:t>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mtClean="0">
                <a:cs typeface="+mj-cs"/>
              </a:rPr>
              <a:t>Clarifying terminology (3)</a:t>
            </a:r>
          </a:p>
        </p:txBody>
      </p:sp>
      <p:sp>
        <p:nvSpPr>
          <p:cNvPr id="18435" name="Rectangle 3"/>
          <p:cNvSpPr>
            <a:spLocks noGrp="1" noChangeArrowheads="1"/>
          </p:cNvSpPr>
          <p:nvPr>
            <p:ph type="body" idx="1"/>
          </p:nvPr>
        </p:nvSpPr>
        <p:spPr/>
        <p:txBody>
          <a:bodyPr/>
          <a:lstStyle/>
          <a:p>
            <a:pPr eaLnBrk="1" hangingPunct="1">
              <a:lnSpc>
                <a:spcPct val="90000"/>
              </a:lnSpc>
              <a:defRPr/>
            </a:pPr>
            <a:r>
              <a:rPr lang="en-US" i="1" smtClean="0">
                <a:cs typeface="+mn-cs"/>
              </a:rPr>
              <a:t>Secrecy</a:t>
            </a:r>
            <a:r>
              <a:rPr lang="en-US" smtClean="0">
                <a:cs typeface="+mn-cs"/>
              </a:rPr>
              <a:t> is a technical term – mechanisms limiting the number of principals who can access information</a:t>
            </a:r>
          </a:p>
          <a:p>
            <a:pPr eaLnBrk="1" hangingPunct="1">
              <a:lnSpc>
                <a:spcPct val="90000"/>
              </a:lnSpc>
              <a:defRPr/>
            </a:pPr>
            <a:r>
              <a:rPr lang="en-US" i="1" smtClean="0">
                <a:cs typeface="+mn-cs"/>
              </a:rPr>
              <a:t>Privacy</a:t>
            </a:r>
            <a:r>
              <a:rPr lang="en-US" smtClean="0">
                <a:cs typeface="+mn-cs"/>
              </a:rPr>
              <a:t> means control of your own secrets</a:t>
            </a:r>
          </a:p>
          <a:p>
            <a:pPr eaLnBrk="1" hangingPunct="1">
              <a:lnSpc>
                <a:spcPct val="90000"/>
              </a:lnSpc>
              <a:defRPr/>
            </a:pPr>
            <a:r>
              <a:rPr lang="en-US" i="1" smtClean="0">
                <a:cs typeface="+mn-cs"/>
              </a:rPr>
              <a:t>Confidentiality</a:t>
            </a:r>
            <a:r>
              <a:rPr lang="en-US" smtClean="0">
                <a:cs typeface="+mn-cs"/>
              </a:rPr>
              <a:t> is an obligation to protect someone else</a:t>
            </a:r>
            <a:r>
              <a:rPr lang="ja-JP" altLang="en-US" smtClean="0">
                <a:latin typeface="Arial"/>
                <a:cs typeface="+mn-cs"/>
              </a:rPr>
              <a:t>’</a:t>
            </a:r>
            <a:r>
              <a:rPr lang="en-US" smtClean="0">
                <a:cs typeface="+mn-cs"/>
              </a:rPr>
              <a:t>s secrets</a:t>
            </a:r>
          </a:p>
          <a:p>
            <a:pPr eaLnBrk="1" hangingPunct="1">
              <a:lnSpc>
                <a:spcPct val="90000"/>
              </a:lnSpc>
              <a:defRPr/>
            </a:pPr>
            <a:r>
              <a:rPr lang="en-US" smtClean="0">
                <a:cs typeface="+mn-cs"/>
              </a:rPr>
              <a:t>Thus your medical privacy is protected by your doctors</a:t>
            </a:r>
            <a:r>
              <a:rPr lang="ja-JP" altLang="en-US" smtClean="0">
                <a:latin typeface="Arial"/>
                <a:cs typeface="+mn-cs"/>
              </a:rPr>
              <a:t>’</a:t>
            </a:r>
            <a:r>
              <a:rPr lang="en-US" smtClean="0">
                <a:cs typeface="+mn-cs"/>
              </a:rPr>
              <a:t> obligation of confidentiality</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Being Protected Against</a:t>
            </a:r>
            <a:endParaRPr lang="en-US" dirty="0"/>
          </a:p>
        </p:txBody>
      </p:sp>
      <p:sp>
        <p:nvSpPr>
          <p:cNvPr id="4" name="Content Placeholder 3"/>
          <p:cNvSpPr>
            <a:spLocks noGrp="1"/>
          </p:cNvSpPr>
          <p:nvPr>
            <p:ph sz="half" idx="1"/>
          </p:nvPr>
        </p:nvSpPr>
        <p:spPr/>
        <p:txBody>
          <a:bodyPr/>
          <a:lstStyle/>
          <a:p>
            <a:r>
              <a:rPr lang="en-US" dirty="0" smtClean="0">
                <a:solidFill>
                  <a:srgbClr val="FF0000"/>
                </a:solidFill>
              </a:rPr>
              <a:t>Damage to information </a:t>
            </a:r>
          </a:p>
          <a:p>
            <a:r>
              <a:rPr lang="en-US" dirty="0">
                <a:solidFill>
                  <a:srgbClr val="FF0000"/>
                </a:solidFill>
              </a:rPr>
              <a:t>Disruption of </a:t>
            </a:r>
            <a:r>
              <a:rPr lang="en-US" dirty="0" smtClean="0">
                <a:solidFill>
                  <a:srgbClr val="FF0000"/>
                </a:solidFill>
              </a:rPr>
              <a:t>service</a:t>
            </a:r>
          </a:p>
          <a:p>
            <a:r>
              <a:rPr lang="en-US" dirty="0" smtClean="0">
                <a:solidFill>
                  <a:srgbClr val="FF0000"/>
                </a:solidFill>
              </a:rPr>
              <a:t>Theft of </a:t>
            </a:r>
            <a:r>
              <a:rPr lang="en-US" dirty="0">
                <a:solidFill>
                  <a:srgbClr val="FF0000"/>
                </a:solidFill>
              </a:rPr>
              <a:t>p</a:t>
            </a:r>
            <a:r>
              <a:rPr lang="en-US" dirty="0" smtClean="0">
                <a:solidFill>
                  <a:srgbClr val="FF0000"/>
                </a:solidFill>
              </a:rPr>
              <a:t>hysical resources like money</a:t>
            </a:r>
          </a:p>
          <a:p>
            <a:r>
              <a:rPr lang="en-US" dirty="0" smtClean="0">
                <a:solidFill>
                  <a:srgbClr val="FF0000"/>
                </a:solidFill>
              </a:rPr>
              <a:t>Theft of information</a:t>
            </a:r>
          </a:p>
          <a:p>
            <a:r>
              <a:rPr lang="en-US" dirty="0" smtClean="0">
                <a:solidFill>
                  <a:srgbClr val="FF0000"/>
                </a:solidFill>
              </a:rPr>
              <a:t>Loss of privacy </a:t>
            </a:r>
            <a:endParaRPr lang="en-US" dirty="0">
              <a:solidFill>
                <a:srgbClr val="FF0000"/>
              </a:solidFill>
            </a:endParaRPr>
          </a:p>
        </p:txBody>
      </p:sp>
      <p:sp>
        <p:nvSpPr>
          <p:cNvPr id="5" name="Content Placeholder 4"/>
          <p:cNvSpPr>
            <a:spLocks noGrp="1"/>
          </p:cNvSpPr>
          <p:nvPr>
            <p:ph sz="half" idx="2"/>
          </p:nvPr>
        </p:nvSpPr>
        <p:spPr/>
        <p:txBody>
          <a:bodyPr/>
          <a:lstStyle/>
          <a:p>
            <a:r>
              <a:rPr lang="en-US" dirty="0" smtClean="0">
                <a:solidFill>
                  <a:srgbClr val="0000FF"/>
                </a:solidFill>
              </a:rPr>
              <a:t>Integrity</a:t>
            </a:r>
          </a:p>
          <a:p>
            <a:r>
              <a:rPr lang="en-US" dirty="0" smtClean="0">
                <a:solidFill>
                  <a:srgbClr val="0000FF"/>
                </a:solidFill>
              </a:rPr>
              <a:t>Availability</a:t>
            </a:r>
          </a:p>
          <a:p>
            <a:r>
              <a:rPr lang="en-US" dirty="0" smtClean="0">
                <a:solidFill>
                  <a:srgbClr val="0000FF"/>
                </a:solidFill>
              </a:rPr>
              <a:t>Integrity</a:t>
            </a:r>
          </a:p>
          <a:p>
            <a:endParaRPr lang="en-US" dirty="0">
              <a:solidFill>
                <a:srgbClr val="0000FF"/>
              </a:solidFill>
            </a:endParaRPr>
          </a:p>
          <a:p>
            <a:r>
              <a:rPr lang="en-US" dirty="0" smtClean="0">
                <a:solidFill>
                  <a:srgbClr val="0000FF"/>
                </a:solidFill>
              </a:rPr>
              <a:t>Secrecy (confidentiality)</a:t>
            </a:r>
          </a:p>
          <a:p>
            <a:r>
              <a:rPr lang="en-US" dirty="0" smtClean="0">
                <a:solidFill>
                  <a:srgbClr val="0000FF"/>
                </a:solidFill>
              </a:rPr>
              <a:t>Secrecy (confidentiality)</a:t>
            </a:r>
            <a:endParaRPr lang="en-US" dirty="0">
              <a:solidFill>
                <a:srgbClr val="0000FF"/>
              </a:solidFill>
            </a:endParaRPr>
          </a:p>
        </p:txBody>
      </p:sp>
    </p:spTree>
    <p:extLst>
      <p:ext uri="{BB962C8B-B14F-4D97-AF65-F5344CB8AC3E}">
        <p14:creationId xmlns:p14="http://schemas.microsoft.com/office/powerpoint/2010/main" val="28907183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cs typeface="+mj-cs"/>
              </a:rPr>
              <a:t>Clarifying terminology (4)</a:t>
            </a:r>
          </a:p>
        </p:txBody>
      </p:sp>
      <p:sp>
        <p:nvSpPr>
          <p:cNvPr id="19459" name="Rectangle 3"/>
          <p:cNvSpPr>
            <a:spLocks noGrp="1" noChangeArrowheads="1"/>
          </p:cNvSpPr>
          <p:nvPr>
            <p:ph type="body" idx="1"/>
          </p:nvPr>
        </p:nvSpPr>
        <p:spPr/>
        <p:txBody>
          <a:bodyPr/>
          <a:lstStyle/>
          <a:p>
            <a:pPr eaLnBrk="1" hangingPunct="1">
              <a:lnSpc>
                <a:spcPct val="90000"/>
              </a:lnSpc>
              <a:defRPr/>
            </a:pPr>
            <a:r>
              <a:rPr lang="en-US" sz="2800" i="1" smtClean="0">
                <a:cs typeface="+mn-cs"/>
              </a:rPr>
              <a:t>Anonymity</a:t>
            </a:r>
            <a:r>
              <a:rPr lang="en-US" sz="2800" smtClean="0">
                <a:cs typeface="+mn-cs"/>
              </a:rPr>
              <a:t> is about restricting access to metadata. It has various flavours, from not being able to identify subjects to not being able to link their actions</a:t>
            </a:r>
          </a:p>
          <a:p>
            <a:pPr eaLnBrk="1" hangingPunct="1">
              <a:lnSpc>
                <a:spcPct val="90000"/>
              </a:lnSpc>
              <a:defRPr/>
            </a:pPr>
            <a:r>
              <a:rPr lang="en-US" sz="2800" smtClean="0">
                <a:cs typeface="+mn-cs"/>
              </a:rPr>
              <a:t>An object</a:t>
            </a:r>
            <a:r>
              <a:rPr lang="ja-JP" altLang="en-US" sz="2800" smtClean="0">
                <a:latin typeface="Arial"/>
                <a:cs typeface="+mn-cs"/>
              </a:rPr>
              <a:t>’</a:t>
            </a:r>
            <a:r>
              <a:rPr lang="en-US" sz="2800" smtClean="0">
                <a:cs typeface="+mn-cs"/>
              </a:rPr>
              <a:t>s </a:t>
            </a:r>
            <a:r>
              <a:rPr lang="en-US" sz="2800" i="1" smtClean="0">
                <a:cs typeface="+mn-cs"/>
              </a:rPr>
              <a:t>integrity</a:t>
            </a:r>
            <a:r>
              <a:rPr lang="en-US" sz="2800" smtClean="0">
                <a:cs typeface="+mn-cs"/>
              </a:rPr>
              <a:t> lies in its not having been altered since the last authorised modification</a:t>
            </a:r>
          </a:p>
          <a:p>
            <a:pPr eaLnBrk="1" hangingPunct="1">
              <a:lnSpc>
                <a:spcPct val="90000"/>
              </a:lnSpc>
              <a:defRPr/>
            </a:pPr>
            <a:r>
              <a:rPr lang="en-US" sz="2800" i="1" smtClean="0">
                <a:cs typeface="+mn-cs"/>
              </a:rPr>
              <a:t>Authenticity</a:t>
            </a:r>
            <a:r>
              <a:rPr lang="en-US" sz="2800" smtClean="0">
                <a:cs typeface="+mn-cs"/>
              </a:rPr>
              <a:t> has two common meanings – </a:t>
            </a:r>
          </a:p>
          <a:p>
            <a:pPr lvl="1" eaLnBrk="1" hangingPunct="1">
              <a:lnSpc>
                <a:spcPct val="90000"/>
              </a:lnSpc>
              <a:defRPr/>
            </a:pPr>
            <a:r>
              <a:rPr lang="en-US" sz="2400" smtClean="0"/>
              <a:t>an object has integrity plus freshness</a:t>
            </a:r>
          </a:p>
          <a:p>
            <a:pPr lvl="1" eaLnBrk="1" hangingPunct="1">
              <a:lnSpc>
                <a:spcPct val="90000"/>
              </a:lnSpc>
              <a:defRPr/>
            </a:pPr>
            <a:r>
              <a:rPr lang="en-US" sz="2400" smtClean="0"/>
              <a:t>you</a:t>
            </a:r>
            <a:r>
              <a:rPr lang="ja-JP" altLang="en-US" sz="2400" smtClean="0">
                <a:latin typeface="Arial"/>
              </a:rPr>
              <a:t>’</a:t>
            </a:r>
            <a:r>
              <a:rPr lang="en-US" sz="2400" smtClean="0"/>
              <a:t>re speaking to the right principal</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dirty="0" smtClean="0"/>
              <a:t>Trust </a:t>
            </a:r>
            <a:r>
              <a:rPr lang="en-US" dirty="0" err="1" smtClean="0"/>
              <a:t>vs</a:t>
            </a:r>
            <a:r>
              <a:rPr lang="en-US" dirty="0" smtClean="0"/>
              <a:t> Trustworthy </a:t>
            </a:r>
            <a:r>
              <a:rPr lang="en-US" dirty="0" smtClean="0">
                <a:cs typeface="+mj-cs"/>
              </a:rPr>
              <a:t>(5)</a:t>
            </a:r>
          </a:p>
        </p:txBody>
      </p:sp>
      <p:sp>
        <p:nvSpPr>
          <p:cNvPr id="17411" name="Rectangle 3"/>
          <p:cNvSpPr>
            <a:spLocks noGrp="1" noChangeArrowheads="1"/>
          </p:cNvSpPr>
          <p:nvPr>
            <p:ph type="body" idx="1"/>
          </p:nvPr>
        </p:nvSpPr>
        <p:spPr/>
        <p:txBody>
          <a:bodyPr/>
          <a:lstStyle/>
          <a:p>
            <a:pPr marL="609600" indent="-609600" eaLnBrk="1" hangingPunct="1">
              <a:lnSpc>
                <a:spcPct val="90000"/>
              </a:lnSpc>
              <a:defRPr/>
            </a:pPr>
            <a:r>
              <a:rPr lang="en-US" sz="2800" i="1" dirty="0" smtClean="0">
                <a:cs typeface="+mn-cs"/>
              </a:rPr>
              <a:t>Trust</a:t>
            </a:r>
            <a:r>
              <a:rPr lang="en-US" sz="2800" dirty="0" smtClean="0">
                <a:cs typeface="+mn-cs"/>
              </a:rPr>
              <a:t>  </a:t>
            </a:r>
            <a:r>
              <a:rPr lang="en-US" sz="2800" dirty="0" smtClean="0"/>
              <a:t>-- complex</a:t>
            </a:r>
            <a:r>
              <a:rPr lang="en-US" sz="2800" dirty="0" smtClean="0">
                <a:cs typeface="+mn-cs"/>
              </a:rPr>
              <a:t> :</a:t>
            </a:r>
          </a:p>
          <a:p>
            <a:pPr marL="990600" lvl="1" indent="-533400" eaLnBrk="1" hangingPunct="1">
              <a:lnSpc>
                <a:spcPct val="90000"/>
              </a:lnSpc>
              <a:buFont typeface="Times" charset="0"/>
              <a:buAutoNum type="arabicPeriod"/>
              <a:defRPr/>
            </a:pPr>
            <a:r>
              <a:rPr lang="en-US" sz="2400" dirty="0" smtClean="0"/>
              <a:t>a warm fuzzy feeling</a:t>
            </a:r>
          </a:p>
          <a:p>
            <a:pPr marL="990600" lvl="1" indent="-533400" eaLnBrk="1" hangingPunct="1">
              <a:lnSpc>
                <a:spcPct val="90000"/>
              </a:lnSpc>
              <a:buFont typeface="Times" charset="0"/>
              <a:buAutoNum type="arabicPeriod"/>
              <a:defRPr/>
            </a:pPr>
            <a:r>
              <a:rPr lang="en-US" sz="2400" dirty="0" smtClean="0">
                <a:solidFill>
                  <a:srgbClr val="FF0000"/>
                </a:solidFill>
              </a:rPr>
              <a:t>a trusted system or component is one that can break my security policy</a:t>
            </a:r>
          </a:p>
          <a:p>
            <a:pPr marL="990600" lvl="1" indent="-533400" eaLnBrk="1" hangingPunct="1">
              <a:lnSpc>
                <a:spcPct val="90000"/>
              </a:lnSpc>
              <a:buFont typeface="Times" charset="0"/>
              <a:buAutoNum type="arabicPeriod"/>
              <a:defRPr/>
            </a:pPr>
            <a:r>
              <a:rPr lang="en-US" sz="2400" dirty="0" smtClean="0"/>
              <a:t>a trusted system is one I can insure</a:t>
            </a:r>
          </a:p>
          <a:p>
            <a:pPr marL="990600" lvl="1" indent="-533400" eaLnBrk="1" hangingPunct="1">
              <a:lnSpc>
                <a:spcPct val="90000"/>
              </a:lnSpc>
              <a:buFont typeface="Times" charset="0"/>
              <a:buAutoNum type="arabicPeriod"/>
              <a:defRPr/>
            </a:pPr>
            <a:r>
              <a:rPr lang="en-US" sz="2400" dirty="0" smtClean="0"/>
              <a:t>a trusted system won</a:t>
            </a:r>
            <a:r>
              <a:rPr lang="ja-JP" altLang="en-US" sz="2400" dirty="0" smtClean="0">
                <a:latin typeface="Arial"/>
              </a:rPr>
              <a:t>’</a:t>
            </a:r>
            <a:r>
              <a:rPr lang="en-US" sz="2400" dirty="0" smtClean="0"/>
              <a:t>t get me fired when it breaks</a:t>
            </a:r>
          </a:p>
          <a:p>
            <a:pPr marL="609600" indent="-609600" eaLnBrk="1" hangingPunct="1">
              <a:lnSpc>
                <a:spcPct val="90000"/>
              </a:lnSpc>
              <a:defRPr/>
            </a:pPr>
            <a:r>
              <a:rPr lang="en-US" sz="2800" dirty="0" smtClean="0">
                <a:cs typeface="+mn-cs"/>
              </a:rPr>
              <a:t>NSA definition – number 2 above.</a:t>
            </a:r>
          </a:p>
          <a:p>
            <a:pPr marL="609600" indent="-609600" eaLnBrk="1" hangingPunct="1">
              <a:lnSpc>
                <a:spcPct val="90000"/>
              </a:lnSpc>
              <a:defRPr/>
            </a:pPr>
            <a:r>
              <a:rPr lang="en-US" sz="2800" dirty="0" smtClean="0">
                <a:cs typeface="+mn-cs"/>
              </a:rPr>
              <a:t> E.g. an NSA man selling key material to the Chinese is </a:t>
            </a:r>
            <a:r>
              <a:rPr lang="en-US" sz="2800" dirty="0" smtClean="0">
                <a:solidFill>
                  <a:srgbClr val="FF0000"/>
                </a:solidFill>
                <a:cs typeface="+mn-cs"/>
              </a:rPr>
              <a:t>trusted</a:t>
            </a:r>
            <a:r>
              <a:rPr lang="en-US" sz="2800" dirty="0" smtClean="0">
                <a:cs typeface="+mn-cs"/>
              </a:rPr>
              <a:t> but not trustworthy (assuming his </a:t>
            </a:r>
            <a:r>
              <a:rPr lang="en-US" sz="2800" smtClean="0">
                <a:cs typeface="+mn-cs"/>
              </a:rPr>
              <a:t>action un-authorised</a:t>
            </a:r>
            <a:r>
              <a:rPr lang="en-US" sz="2800" dirty="0" smtClean="0">
                <a:cs typeface="+mn-cs"/>
              </a:rPr>
              <a: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mtClean="0">
                <a:cs typeface="+mj-cs"/>
              </a:rPr>
              <a:t>Clarifying Terminology (6)</a:t>
            </a:r>
          </a:p>
        </p:txBody>
      </p:sp>
      <p:sp>
        <p:nvSpPr>
          <p:cNvPr id="20483" name="Rectangle 3"/>
          <p:cNvSpPr>
            <a:spLocks noGrp="1" noChangeArrowheads="1"/>
          </p:cNvSpPr>
          <p:nvPr>
            <p:ph type="body" idx="1"/>
          </p:nvPr>
        </p:nvSpPr>
        <p:spPr/>
        <p:txBody>
          <a:bodyPr/>
          <a:lstStyle/>
          <a:p>
            <a:pPr eaLnBrk="1" hangingPunct="1">
              <a:lnSpc>
                <a:spcPct val="90000"/>
              </a:lnSpc>
              <a:defRPr/>
            </a:pPr>
            <a:r>
              <a:rPr lang="en-US" sz="2800" smtClean="0">
                <a:cs typeface="+mn-cs"/>
              </a:rPr>
              <a:t>A </a:t>
            </a:r>
            <a:r>
              <a:rPr lang="en-US" sz="2800" i="1" smtClean="0">
                <a:cs typeface="+mn-cs"/>
              </a:rPr>
              <a:t>security policy</a:t>
            </a:r>
            <a:r>
              <a:rPr lang="en-US" sz="2800" smtClean="0">
                <a:cs typeface="+mn-cs"/>
              </a:rPr>
              <a:t> is a succinct statement of protection goals – typically less than a page of normal language</a:t>
            </a:r>
          </a:p>
          <a:p>
            <a:pPr eaLnBrk="1" hangingPunct="1">
              <a:lnSpc>
                <a:spcPct val="90000"/>
              </a:lnSpc>
              <a:defRPr/>
            </a:pPr>
            <a:r>
              <a:rPr lang="en-US" sz="2800" smtClean="0">
                <a:cs typeface="+mn-cs"/>
              </a:rPr>
              <a:t>A </a:t>
            </a:r>
            <a:r>
              <a:rPr lang="en-US" sz="2800" i="1" smtClean="0">
                <a:cs typeface="+mn-cs"/>
              </a:rPr>
              <a:t>protection profile</a:t>
            </a:r>
            <a:r>
              <a:rPr lang="en-US" sz="2800" smtClean="0">
                <a:cs typeface="+mn-cs"/>
              </a:rPr>
              <a:t> is a detailed statement of protection goals – typically dozens of pages of semi-formal language</a:t>
            </a:r>
          </a:p>
          <a:p>
            <a:pPr eaLnBrk="1" hangingPunct="1">
              <a:lnSpc>
                <a:spcPct val="90000"/>
              </a:lnSpc>
              <a:defRPr/>
            </a:pPr>
            <a:r>
              <a:rPr lang="en-US" sz="2800" smtClean="0">
                <a:cs typeface="+mn-cs"/>
              </a:rPr>
              <a:t>A </a:t>
            </a:r>
            <a:r>
              <a:rPr lang="en-US" sz="2800" i="1" smtClean="0">
                <a:cs typeface="+mn-cs"/>
              </a:rPr>
              <a:t>security target</a:t>
            </a:r>
            <a:r>
              <a:rPr lang="en-US" sz="2800" smtClean="0">
                <a:cs typeface="+mn-cs"/>
              </a:rPr>
              <a:t> is a detailed statement of protection goals applied to a particular system – and may be hundreds of pages of specification for both functionality and testing</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cs typeface="+mj-cs"/>
              </a:rPr>
              <a:t>What often passes as </a:t>
            </a:r>
            <a:r>
              <a:rPr lang="ja-JP" altLang="en-US" smtClean="0">
                <a:latin typeface="Arial"/>
                <a:cs typeface="+mj-cs"/>
              </a:rPr>
              <a:t>‘</a:t>
            </a:r>
            <a:r>
              <a:rPr lang="en-US" smtClean="0">
                <a:cs typeface="+mj-cs"/>
              </a:rPr>
              <a:t>Policy</a:t>
            </a:r>
            <a:r>
              <a:rPr lang="ja-JP" altLang="en-US" smtClean="0">
                <a:latin typeface="Arial"/>
                <a:cs typeface="+mj-cs"/>
              </a:rPr>
              <a:t>’</a:t>
            </a:r>
            <a:endParaRPr lang="en-US" smtClean="0">
              <a:cs typeface="+mj-cs"/>
            </a:endParaRPr>
          </a:p>
        </p:txBody>
      </p:sp>
      <p:sp>
        <p:nvSpPr>
          <p:cNvPr id="11267" name="Rectangle 3"/>
          <p:cNvSpPr>
            <a:spLocks noGrp="1" noChangeArrowheads="1"/>
          </p:cNvSpPr>
          <p:nvPr>
            <p:ph type="body" idx="1"/>
          </p:nvPr>
        </p:nvSpPr>
        <p:spPr/>
        <p:txBody>
          <a:bodyPr/>
          <a:lstStyle/>
          <a:p>
            <a:pPr marL="609600" indent="-609600" eaLnBrk="1" hangingPunct="1">
              <a:lnSpc>
                <a:spcPct val="90000"/>
              </a:lnSpc>
              <a:buFont typeface="Times" charset="0"/>
              <a:buAutoNum type="arabicPeriod"/>
              <a:defRPr/>
            </a:pPr>
            <a:r>
              <a:rPr lang="en-US" dirty="0" smtClean="0">
                <a:cs typeface="+mn-cs"/>
              </a:rPr>
              <a:t>This policy is approved by Management.</a:t>
            </a:r>
          </a:p>
          <a:p>
            <a:pPr marL="609600" indent="-609600" eaLnBrk="1" hangingPunct="1">
              <a:lnSpc>
                <a:spcPct val="90000"/>
              </a:lnSpc>
              <a:buFont typeface="Times" charset="0"/>
              <a:buAutoNum type="arabicPeriod"/>
              <a:defRPr/>
            </a:pPr>
            <a:r>
              <a:rPr lang="en-US" dirty="0" smtClean="0">
                <a:cs typeface="+mn-cs"/>
              </a:rPr>
              <a:t>All staff shall obey this security policy.</a:t>
            </a:r>
          </a:p>
          <a:p>
            <a:pPr marL="609600" indent="-609600" eaLnBrk="1" hangingPunct="1">
              <a:lnSpc>
                <a:spcPct val="90000"/>
              </a:lnSpc>
              <a:buFont typeface="Times" charset="0"/>
              <a:buAutoNum type="arabicPeriod"/>
              <a:defRPr/>
            </a:pPr>
            <a:r>
              <a:rPr lang="en-US" dirty="0" smtClean="0">
                <a:cs typeface="+mn-cs"/>
              </a:rPr>
              <a:t>Data shall be available only to those with a </a:t>
            </a:r>
            <a:r>
              <a:rPr lang="ja-JP" altLang="en-US" dirty="0" smtClean="0">
                <a:latin typeface="Arial"/>
                <a:cs typeface="+mn-cs"/>
              </a:rPr>
              <a:t>‘</a:t>
            </a:r>
            <a:r>
              <a:rPr lang="en-US" dirty="0" smtClean="0">
                <a:cs typeface="+mn-cs"/>
              </a:rPr>
              <a:t>need-to-know</a:t>
            </a:r>
            <a:r>
              <a:rPr lang="ja-JP" altLang="en-US" dirty="0" smtClean="0">
                <a:latin typeface="Arial"/>
                <a:cs typeface="+mn-cs"/>
              </a:rPr>
              <a:t>’</a:t>
            </a:r>
            <a:r>
              <a:rPr lang="en-US" dirty="0" smtClean="0">
                <a:cs typeface="+mn-cs"/>
              </a:rPr>
              <a:t>.</a:t>
            </a:r>
          </a:p>
          <a:p>
            <a:pPr marL="609600" indent="-609600" eaLnBrk="1" hangingPunct="1">
              <a:lnSpc>
                <a:spcPct val="90000"/>
              </a:lnSpc>
              <a:buFont typeface="Times" charset="0"/>
              <a:buAutoNum type="arabicPeriod"/>
              <a:defRPr/>
            </a:pPr>
            <a:r>
              <a:rPr lang="en-US" dirty="0" smtClean="0">
                <a:cs typeface="+mn-cs"/>
              </a:rPr>
              <a:t>All breaches of this policy shall be reported at once to Security.</a:t>
            </a:r>
          </a:p>
          <a:p>
            <a:pPr marL="609600" indent="-609600" eaLnBrk="1" hangingPunct="1">
              <a:lnSpc>
                <a:spcPct val="90000"/>
              </a:lnSpc>
              <a:buFont typeface="Times" charset="0"/>
              <a:buNone/>
              <a:defRPr/>
            </a:pPr>
            <a:endParaRPr lang="en-US" dirty="0" smtClean="0">
              <a:cs typeface="+mn-cs"/>
            </a:endParaRPr>
          </a:p>
          <a:p>
            <a:pPr marL="609600" indent="-609600" eaLnBrk="1" hangingPunct="1">
              <a:lnSpc>
                <a:spcPct val="90000"/>
              </a:lnSpc>
              <a:buFont typeface="Times" charset="0"/>
              <a:buNone/>
              <a:defRPr/>
            </a:pPr>
            <a:r>
              <a:rPr lang="en-US" dirty="0" smtClean="0">
                <a:cs typeface="+mn-cs"/>
              </a:rPr>
              <a:t>??? </a:t>
            </a:r>
          </a:p>
        </p:txBody>
      </p:sp>
      <p:sp>
        <p:nvSpPr>
          <p:cNvPr id="11269" name="Line 5"/>
          <p:cNvSpPr>
            <a:spLocks noChangeShapeType="1"/>
          </p:cNvSpPr>
          <p:nvPr/>
        </p:nvSpPr>
        <p:spPr bwMode="auto">
          <a:xfrm>
            <a:off x="609600" y="1434077"/>
            <a:ext cx="769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270" name="Line 6"/>
          <p:cNvSpPr>
            <a:spLocks noChangeShapeType="1"/>
          </p:cNvSpPr>
          <p:nvPr/>
        </p:nvSpPr>
        <p:spPr bwMode="auto">
          <a:xfrm>
            <a:off x="609600" y="1828800"/>
            <a:ext cx="0" cy="335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271" name="Line 7"/>
          <p:cNvSpPr>
            <a:spLocks noChangeShapeType="1"/>
          </p:cNvSpPr>
          <p:nvPr/>
        </p:nvSpPr>
        <p:spPr bwMode="auto">
          <a:xfrm>
            <a:off x="8305800" y="1828800"/>
            <a:ext cx="0" cy="335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272" name="Line 8"/>
          <p:cNvSpPr>
            <a:spLocks noChangeShapeType="1"/>
          </p:cNvSpPr>
          <p:nvPr/>
        </p:nvSpPr>
        <p:spPr bwMode="auto">
          <a:xfrm flipH="1" flipV="1">
            <a:off x="609600" y="5181600"/>
            <a:ext cx="769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mtClean="0">
                <a:cs typeface="+mj-cs"/>
              </a:rPr>
              <a:t>Policy Example – MLS</a:t>
            </a:r>
          </a:p>
        </p:txBody>
      </p:sp>
      <p:sp>
        <p:nvSpPr>
          <p:cNvPr id="21507" name="Rectangle 3"/>
          <p:cNvSpPr>
            <a:spLocks noGrp="1" noChangeArrowheads="1"/>
          </p:cNvSpPr>
          <p:nvPr>
            <p:ph type="body" idx="1"/>
          </p:nvPr>
        </p:nvSpPr>
        <p:spPr/>
        <p:txBody>
          <a:bodyPr/>
          <a:lstStyle/>
          <a:p>
            <a:pPr eaLnBrk="1" hangingPunct="1">
              <a:lnSpc>
                <a:spcPct val="90000"/>
              </a:lnSpc>
              <a:defRPr/>
            </a:pPr>
            <a:r>
              <a:rPr lang="en-US" sz="2800" smtClean="0">
                <a:cs typeface="+mn-cs"/>
              </a:rPr>
              <a:t>Multilevel Secure (MLS) systems are widely used in government</a:t>
            </a:r>
          </a:p>
          <a:p>
            <a:pPr eaLnBrk="1" hangingPunct="1">
              <a:lnSpc>
                <a:spcPct val="90000"/>
              </a:lnSpc>
              <a:defRPr/>
            </a:pPr>
            <a:r>
              <a:rPr lang="en-US" sz="2800" smtClean="0">
                <a:cs typeface="+mn-cs"/>
              </a:rPr>
              <a:t>Basic idea: a clerk with </a:t>
            </a:r>
            <a:r>
              <a:rPr lang="ja-JP" altLang="en-US" sz="2800" smtClean="0">
                <a:latin typeface="Arial"/>
                <a:cs typeface="+mn-cs"/>
              </a:rPr>
              <a:t>‘</a:t>
            </a:r>
            <a:r>
              <a:rPr lang="en-US" sz="2800" smtClean="0">
                <a:cs typeface="+mn-cs"/>
              </a:rPr>
              <a:t>Secret</a:t>
            </a:r>
            <a:r>
              <a:rPr lang="ja-JP" altLang="en-US" sz="2800" smtClean="0">
                <a:latin typeface="Arial"/>
                <a:cs typeface="+mn-cs"/>
              </a:rPr>
              <a:t>’</a:t>
            </a:r>
            <a:r>
              <a:rPr lang="en-US" sz="2800" smtClean="0">
                <a:cs typeface="+mn-cs"/>
              </a:rPr>
              <a:t> clearance can read documents at </a:t>
            </a:r>
            <a:r>
              <a:rPr lang="ja-JP" altLang="en-US" sz="2800" smtClean="0">
                <a:latin typeface="Arial"/>
                <a:cs typeface="+mn-cs"/>
              </a:rPr>
              <a:t>‘</a:t>
            </a:r>
            <a:r>
              <a:rPr lang="en-US" sz="2800" smtClean="0">
                <a:cs typeface="+mn-cs"/>
              </a:rPr>
              <a:t>Confidential</a:t>
            </a:r>
            <a:r>
              <a:rPr lang="ja-JP" altLang="en-US" sz="2800" smtClean="0">
                <a:latin typeface="Arial"/>
                <a:cs typeface="+mn-cs"/>
              </a:rPr>
              <a:t>’</a:t>
            </a:r>
            <a:r>
              <a:rPr lang="en-US" sz="2800" smtClean="0">
                <a:cs typeface="+mn-cs"/>
              </a:rPr>
              <a:t> and </a:t>
            </a:r>
            <a:r>
              <a:rPr lang="ja-JP" altLang="en-US" sz="2800" smtClean="0">
                <a:latin typeface="Arial"/>
                <a:cs typeface="+mn-cs"/>
              </a:rPr>
              <a:t>‘</a:t>
            </a:r>
            <a:r>
              <a:rPr lang="en-US" sz="2800" smtClean="0">
                <a:cs typeface="+mn-cs"/>
              </a:rPr>
              <a:t>Secret</a:t>
            </a:r>
            <a:r>
              <a:rPr lang="ja-JP" altLang="en-US" sz="2800" smtClean="0">
                <a:latin typeface="Arial"/>
                <a:cs typeface="+mn-cs"/>
              </a:rPr>
              <a:t>’</a:t>
            </a:r>
            <a:r>
              <a:rPr lang="en-US" sz="2800" smtClean="0">
                <a:cs typeface="+mn-cs"/>
              </a:rPr>
              <a:t> but not at </a:t>
            </a:r>
            <a:r>
              <a:rPr lang="ja-JP" altLang="en-US" sz="2800" smtClean="0">
                <a:latin typeface="Arial"/>
                <a:cs typeface="+mn-cs"/>
              </a:rPr>
              <a:t>‘</a:t>
            </a:r>
            <a:r>
              <a:rPr lang="en-US" sz="2800" smtClean="0">
                <a:cs typeface="+mn-cs"/>
              </a:rPr>
              <a:t>Top Secret</a:t>
            </a:r>
            <a:r>
              <a:rPr lang="ja-JP" altLang="en-US" sz="2800" smtClean="0">
                <a:latin typeface="Arial"/>
                <a:cs typeface="+mn-cs"/>
              </a:rPr>
              <a:t>’</a:t>
            </a:r>
            <a:endParaRPr lang="en-US" sz="2800" smtClean="0">
              <a:cs typeface="+mn-cs"/>
            </a:endParaRPr>
          </a:p>
          <a:p>
            <a:pPr eaLnBrk="1" hangingPunct="1">
              <a:lnSpc>
                <a:spcPct val="90000"/>
              </a:lnSpc>
              <a:defRPr/>
            </a:pPr>
            <a:r>
              <a:rPr lang="en-US" sz="2800" smtClean="0">
                <a:cs typeface="+mn-cs"/>
              </a:rPr>
              <a:t>60s/70s: problems with early mainframes</a:t>
            </a:r>
          </a:p>
          <a:p>
            <a:pPr eaLnBrk="1" hangingPunct="1">
              <a:lnSpc>
                <a:spcPct val="90000"/>
              </a:lnSpc>
              <a:defRPr/>
            </a:pPr>
            <a:r>
              <a:rPr lang="en-US" sz="2800" smtClean="0">
                <a:cs typeface="+mn-cs"/>
              </a:rPr>
              <a:t>First security policy to be worked out in detail following Anderson report (1973) for USAF which recommended keeping security policy and enforcement simple</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mtClean="0">
                <a:cs typeface="+mj-cs"/>
              </a:rPr>
              <a:t>Levels of Information</a:t>
            </a:r>
          </a:p>
        </p:txBody>
      </p:sp>
      <p:sp>
        <p:nvSpPr>
          <p:cNvPr id="22531" name="Rectangle 3"/>
          <p:cNvSpPr>
            <a:spLocks noGrp="1" noChangeArrowheads="1"/>
          </p:cNvSpPr>
          <p:nvPr>
            <p:ph type="body" idx="1"/>
          </p:nvPr>
        </p:nvSpPr>
        <p:spPr/>
        <p:txBody>
          <a:bodyPr/>
          <a:lstStyle/>
          <a:p>
            <a:pPr eaLnBrk="1" hangingPunct="1">
              <a:lnSpc>
                <a:spcPct val="90000"/>
              </a:lnSpc>
              <a:defRPr/>
            </a:pPr>
            <a:r>
              <a:rPr lang="en-US" sz="2800" smtClean="0">
                <a:cs typeface="+mn-cs"/>
              </a:rPr>
              <a:t>Levels include:</a:t>
            </a:r>
          </a:p>
          <a:p>
            <a:pPr lvl="1" eaLnBrk="1" hangingPunct="1">
              <a:lnSpc>
                <a:spcPct val="90000"/>
              </a:lnSpc>
              <a:defRPr/>
            </a:pPr>
            <a:r>
              <a:rPr lang="en-US" sz="2400" smtClean="0"/>
              <a:t>Top Secret: compromise could cost many lives or do exceptionally grave damage to operations. E.g. intelligence sources and methods</a:t>
            </a:r>
          </a:p>
          <a:p>
            <a:pPr lvl="1" eaLnBrk="1" hangingPunct="1">
              <a:lnSpc>
                <a:spcPct val="90000"/>
              </a:lnSpc>
              <a:defRPr/>
            </a:pPr>
            <a:r>
              <a:rPr lang="en-US" sz="2400" smtClean="0"/>
              <a:t>Secret: compromise could threaten life directly. E.g. weapon system performance</a:t>
            </a:r>
          </a:p>
          <a:p>
            <a:pPr lvl="1" eaLnBrk="1" hangingPunct="1">
              <a:lnSpc>
                <a:spcPct val="90000"/>
              </a:lnSpc>
              <a:defRPr/>
            </a:pPr>
            <a:r>
              <a:rPr lang="en-US" sz="2400" smtClean="0"/>
              <a:t>Confidential: compromise could damage operations</a:t>
            </a:r>
          </a:p>
          <a:p>
            <a:pPr lvl="1" eaLnBrk="1" hangingPunct="1">
              <a:lnSpc>
                <a:spcPct val="90000"/>
              </a:lnSpc>
              <a:defRPr/>
            </a:pPr>
            <a:r>
              <a:rPr lang="en-US" sz="2400" smtClean="0"/>
              <a:t>Restricted: compromise might embarrass?</a:t>
            </a:r>
          </a:p>
          <a:p>
            <a:pPr eaLnBrk="1" hangingPunct="1">
              <a:lnSpc>
                <a:spcPct val="90000"/>
              </a:lnSpc>
              <a:defRPr/>
            </a:pPr>
            <a:r>
              <a:rPr lang="en-US" sz="2800" smtClean="0">
                <a:cs typeface="+mn-cs"/>
              </a:rPr>
              <a:t>Resources have classifications, people (principals) have clearances. Information flows upwards only</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mtClean="0">
                <a:cs typeface="+mj-cs"/>
              </a:rPr>
              <a:t>Information Flows</a:t>
            </a:r>
          </a:p>
        </p:txBody>
      </p:sp>
      <p:sp>
        <p:nvSpPr>
          <p:cNvPr id="23555" name="Rectangle 3"/>
          <p:cNvSpPr>
            <a:spLocks noGrp="1" noChangeArrowheads="1"/>
          </p:cNvSpPr>
          <p:nvPr>
            <p:ph type="body" idx="1"/>
          </p:nvPr>
        </p:nvSpPr>
        <p:spPr/>
        <p:txBody>
          <a:bodyPr/>
          <a:lstStyle/>
          <a:p>
            <a:pPr eaLnBrk="1" hangingPunct="1">
              <a:buFontTx/>
              <a:buNone/>
              <a:defRPr/>
            </a:pPr>
            <a:r>
              <a:rPr lang="en-US" smtClean="0">
                <a:cs typeface="+mn-cs"/>
              </a:rPr>
              <a:t> </a:t>
            </a:r>
          </a:p>
        </p:txBody>
      </p:sp>
      <p:sp>
        <p:nvSpPr>
          <p:cNvPr id="23556" name="Rectangle 4"/>
          <p:cNvSpPr>
            <a:spLocks noChangeArrowheads="1"/>
          </p:cNvSpPr>
          <p:nvPr/>
        </p:nvSpPr>
        <p:spPr bwMode="auto">
          <a:xfrm>
            <a:off x="2590800" y="1905000"/>
            <a:ext cx="4114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cs typeface="+mn-cs"/>
              </a:rPr>
              <a:t>Secret</a:t>
            </a:r>
          </a:p>
        </p:txBody>
      </p:sp>
      <p:sp>
        <p:nvSpPr>
          <p:cNvPr id="23557" name="Rectangle 5"/>
          <p:cNvSpPr>
            <a:spLocks noChangeArrowheads="1"/>
          </p:cNvSpPr>
          <p:nvPr/>
        </p:nvSpPr>
        <p:spPr bwMode="auto">
          <a:xfrm>
            <a:off x="2590800" y="3352800"/>
            <a:ext cx="4114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cs typeface="+mn-cs"/>
              </a:rPr>
              <a:t>Confidential</a:t>
            </a:r>
          </a:p>
        </p:txBody>
      </p:sp>
      <p:sp>
        <p:nvSpPr>
          <p:cNvPr id="23558" name="Rectangle 6"/>
          <p:cNvSpPr>
            <a:spLocks noChangeArrowheads="1"/>
          </p:cNvSpPr>
          <p:nvPr/>
        </p:nvSpPr>
        <p:spPr bwMode="auto">
          <a:xfrm>
            <a:off x="2590800" y="4800600"/>
            <a:ext cx="4114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cs typeface="+mn-cs"/>
              </a:rPr>
              <a:t>Unclassified</a:t>
            </a:r>
          </a:p>
        </p:txBody>
      </p:sp>
      <p:sp>
        <p:nvSpPr>
          <p:cNvPr id="23559" name="Line 7"/>
          <p:cNvSpPr>
            <a:spLocks noChangeShapeType="1"/>
          </p:cNvSpPr>
          <p:nvPr/>
        </p:nvSpPr>
        <p:spPr bwMode="auto">
          <a:xfrm flipV="1">
            <a:off x="4648200" y="4343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60" name="Line 8"/>
          <p:cNvSpPr>
            <a:spLocks noChangeShapeType="1"/>
          </p:cNvSpPr>
          <p:nvPr/>
        </p:nvSpPr>
        <p:spPr bwMode="auto">
          <a:xfrm flipV="1">
            <a:off x="4648200" y="2895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mtClean="0">
                <a:cs typeface="+mj-cs"/>
              </a:rPr>
              <a:t>Formalising the Policy</a:t>
            </a:r>
          </a:p>
        </p:txBody>
      </p:sp>
      <p:sp>
        <p:nvSpPr>
          <p:cNvPr id="24579" name="Rectangle 3"/>
          <p:cNvSpPr>
            <a:spLocks noGrp="1" noChangeArrowheads="1"/>
          </p:cNvSpPr>
          <p:nvPr>
            <p:ph type="body" idx="1"/>
          </p:nvPr>
        </p:nvSpPr>
        <p:spPr/>
        <p:txBody>
          <a:bodyPr>
            <a:normAutofit/>
          </a:bodyPr>
          <a:lstStyle/>
          <a:p>
            <a:pPr eaLnBrk="1" hangingPunct="1">
              <a:lnSpc>
                <a:spcPct val="90000"/>
              </a:lnSpc>
              <a:defRPr/>
            </a:pPr>
            <a:r>
              <a:rPr lang="en-US" sz="2800" dirty="0" smtClean="0">
                <a:cs typeface="+mn-cs"/>
              </a:rPr>
              <a:t>Initial attempt – WWMCCS </a:t>
            </a:r>
          </a:p>
          <a:p>
            <a:pPr lvl="1">
              <a:lnSpc>
                <a:spcPct val="90000"/>
              </a:lnSpc>
              <a:defRPr/>
            </a:pPr>
            <a:r>
              <a:rPr lang="en-US" sz="2400" dirty="0"/>
              <a:t>Worldwide Military Command and Control System</a:t>
            </a:r>
            <a:r>
              <a:rPr lang="en-US" sz="2400" dirty="0" smtClean="0">
                <a:cs typeface="+mn-cs"/>
              </a:rPr>
              <a:t>  </a:t>
            </a:r>
            <a:br>
              <a:rPr lang="en-US" sz="2400" dirty="0" smtClean="0">
                <a:cs typeface="+mn-cs"/>
              </a:rPr>
            </a:br>
            <a:r>
              <a:rPr lang="en-US" sz="2400" dirty="0" smtClean="0">
                <a:cs typeface="+mn-cs"/>
              </a:rPr>
              <a:t>– had rule that no process could read a resource at a higher level. Not enough!</a:t>
            </a:r>
          </a:p>
          <a:p>
            <a:pPr eaLnBrk="1" hangingPunct="1">
              <a:lnSpc>
                <a:spcPct val="90000"/>
              </a:lnSpc>
              <a:defRPr/>
            </a:pPr>
            <a:r>
              <a:rPr lang="en-US" sz="2800" dirty="0" smtClean="0">
                <a:cs typeface="+mn-cs"/>
              </a:rPr>
              <a:t>Bell-</a:t>
            </a:r>
            <a:r>
              <a:rPr lang="en-US" sz="2800" dirty="0" err="1" smtClean="0">
                <a:cs typeface="+mn-cs"/>
              </a:rPr>
              <a:t>LaPadula</a:t>
            </a:r>
            <a:r>
              <a:rPr lang="en-US" sz="2800" dirty="0" smtClean="0">
                <a:cs typeface="+mn-cs"/>
              </a:rPr>
              <a:t> (1973):</a:t>
            </a:r>
          </a:p>
          <a:p>
            <a:pPr lvl="1" eaLnBrk="1" hangingPunct="1">
              <a:lnSpc>
                <a:spcPct val="90000"/>
              </a:lnSpc>
              <a:defRPr/>
            </a:pPr>
            <a:r>
              <a:rPr lang="en-US" sz="2400" i="1" dirty="0" smtClean="0"/>
              <a:t>simple security policy</a:t>
            </a:r>
            <a:r>
              <a:rPr lang="en-US" sz="2400" dirty="0" smtClean="0"/>
              <a:t>: no read up</a:t>
            </a:r>
          </a:p>
          <a:p>
            <a:pPr lvl="1" eaLnBrk="1" hangingPunct="1">
              <a:lnSpc>
                <a:spcPct val="90000"/>
              </a:lnSpc>
              <a:defRPr/>
            </a:pPr>
            <a:r>
              <a:rPr lang="en-US" sz="2400" i="1" dirty="0" smtClean="0"/>
              <a:t>*-policy</a:t>
            </a:r>
            <a:r>
              <a:rPr lang="en-US" sz="2400" dirty="0" smtClean="0"/>
              <a:t>: no write down</a:t>
            </a:r>
          </a:p>
          <a:p>
            <a:pPr eaLnBrk="1" hangingPunct="1">
              <a:lnSpc>
                <a:spcPct val="90000"/>
              </a:lnSpc>
              <a:defRPr/>
            </a:pPr>
            <a:r>
              <a:rPr lang="en-US" sz="2800" dirty="0" smtClean="0">
                <a:cs typeface="+mn-cs"/>
              </a:rPr>
              <a:t>With these, one can prove theorems etc.</a:t>
            </a:r>
          </a:p>
          <a:p>
            <a:pPr eaLnBrk="1" hangingPunct="1">
              <a:lnSpc>
                <a:spcPct val="90000"/>
              </a:lnSpc>
              <a:defRPr/>
            </a:pPr>
            <a:r>
              <a:rPr lang="en-US" sz="2800" dirty="0" smtClean="0">
                <a:cs typeface="+mn-cs"/>
              </a:rPr>
              <a:t>Ideal: </a:t>
            </a:r>
            <a:r>
              <a:rPr lang="en-US" sz="2800" dirty="0" err="1" smtClean="0">
                <a:cs typeface="+mn-cs"/>
              </a:rPr>
              <a:t>minimise</a:t>
            </a:r>
            <a:r>
              <a:rPr lang="en-US" sz="2800" dirty="0" smtClean="0">
                <a:cs typeface="+mn-cs"/>
              </a:rPr>
              <a:t> the Trusted Computing Base (set of hardware, software and procedures that can break the security policy) in a reference monitor</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Limits of </a:t>
            </a:r>
            <a:r>
              <a:rPr lang="en-US" dirty="0" smtClean="0">
                <a:solidFill>
                  <a:srgbClr val="FF0000"/>
                </a:solidFill>
              </a:rPr>
              <a:t>firewalls</a:t>
            </a:r>
            <a:endParaRPr lang="en-US" dirty="0"/>
          </a:p>
        </p:txBody>
      </p:sp>
      <p:sp>
        <p:nvSpPr>
          <p:cNvPr id="3" name="Content Placeholder 2"/>
          <p:cNvSpPr>
            <a:spLocks noGrp="1"/>
          </p:cNvSpPr>
          <p:nvPr>
            <p:ph idx="1"/>
          </p:nvPr>
        </p:nvSpPr>
        <p:spPr/>
        <p:txBody>
          <a:bodyPr>
            <a:normAutofit fontScale="62500" lnSpcReduction="20000"/>
          </a:bodyPr>
          <a:lstStyle/>
          <a:p>
            <a:r>
              <a:rPr lang="en-US" dirty="0">
                <a:solidFill>
                  <a:srgbClr val="0000FF"/>
                </a:solidFill>
              </a:rPr>
              <a:t>Once a host on an intranet behind a firewall has been compromised</a:t>
            </a:r>
            <a:r>
              <a:rPr lang="en-US" dirty="0" smtClean="0">
                <a:solidFill>
                  <a:srgbClr val="0000FF"/>
                </a:solidFill>
              </a:rPr>
              <a:t>, the </a:t>
            </a:r>
            <a:r>
              <a:rPr lang="en-US" dirty="0">
                <a:solidFill>
                  <a:srgbClr val="0000FF"/>
                </a:solidFill>
              </a:rPr>
              <a:t>attacker can communicate with this machine </a:t>
            </a:r>
            <a:r>
              <a:rPr lang="en-US" dirty="0" smtClean="0">
                <a:solidFill>
                  <a:srgbClr val="0000FF"/>
                </a:solidFill>
              </a:rPr>
              <a:t>by </a:t>
            </a:r>
            <a:r>
              <a:rPr lang="en-US" dirty="0" err="1" smtClean="0">
                <a:solidFill>
                  <a:srgbClr val="0000FF"/>
                </a:solidFill>
              </a:rPr>
              <a:t>tunnelling</a:t>
            </a:r>
            <a:r>
              <a:rPr lang="en-US" dirty="0" smtClean="0">
                <a:solidFill>
                  <a:srgbClr val="0000FF"/>
                </a:solidFill>
              </a:rPr>
              <a:t> </a:t>
            </a:r>
            <a:r>
              <a:rPr lang="en-US" dirty="0">
                <a:solidFill>
                  <a:srgbClr val="0000FF"/>
                </a:solidFill>
              </a:rPr>
              <a:t>traffic over an open protocol (e.g., HTTPS) </a:t>
            </a:r>
            <a:r>
              <a:rPr lang="en-US" dirty="0" smtClean="0">
                <a:solidFill>
                  <a:srgbClr val="0000FF"/>
                </a:solidFill>
              </a:rPr>
              <a:t>and launch </a:t>
            </a:r>
            <a:r>
              <a:rPr lang="en-US" dirty="0">
                <a:solidFill>
                  <a:srgbClr val="0000FF"/>
                </a:solidFill>
              </a:rPr>
              <a:t>further intrusions unhindered from there</a:t>
            </a:r>
            <a:r>
              <a:rPr lang="en-US" dirty="0" smtClean="0">
                <a:solidFill>
                  <a:srgbClr val="0000FF"/>
                </a:solidFill>
              </a:rPr>
              <a:t>.</a:t>
            </a:r>
          </a:p>
          <a:p>
            <a:r>
              <a:rPr lang="en-US" dirty="0" smtClean="0"/>
              <a:t>Little </a:t>
            </a:r>
            <a:r>
              <a:rPr lang="en-US" dirty="0"/>
              <a:t>protection is provided against insider </a:t>
            </a:r>
            <a:r>
              <a:rPr lang="en-US" dirty="0" smtClean="0"/>
              <a:t>attacks.</a:t>
            </a:r>
          </a:p>
          <a:p>
            <a:r>
              <a:rPr lang="en-US" dirty="0" smtClean="0">
                <a:solidFill>
                  <a:srgbClr val="0000FF"/>
                </a:solidFill>
              </a:rPr>
              <a:t>Centrally </a:t>
            </a:r>
            <a:r>
              <a:rPr lang="en-US" dirty="0">
                <a:solidFill>
                  <a:srgbClr val="0000FF"/>
                </a:solidFill>
              </a:rPr>
              <a:t>administered rigid firewall policies severely disrupt </a:t>
            </a:r>
            <a:r>
              <a:rPr lang="en-US" dirty="0" smtClean="0">
                <a:solidFill>
                  <a:srgbClr val="0000FF"/>
                </a:solidFill>
              </a:rPr>
              <a:t>the deployment </a:t>
            </a:r>
            <a:r>
              <a:rPr lang="en-US" dirty="0">
                <a:solidFill>
                  <a:srgbClr val="0000FF"/>
                </a:solidFill>
              </a:rPr>
              <a:t>of new services. The ability to “tunnel” new </a:t>
            </a:r>
            <a:r>
              <a:rPr lang="en-US" dirty="0" smtClean="0">
                <a:solidFill>
                  <a:srgbClr val="0000FF"/>
                </a:solidFill>
              </a:rPr>
              <a:t>services through </a:t>
            </a:r>
            <a:r>
              <a:rPr lang="en-US" dirty="0">
                <a:solidFill>
                  <a:srgbClr val="0000FF"/>
                </a:solidFill>
              </a:rPr>
              <a:t>existing firewalls with fixed policies has </a:t>
            </a:r>
            <a:r>
              <a:rPr lang="en-US" dirty="0" smtClean="0">
                <a:solidFill>
                  <a:srgbClr val="0000FF"/>
                </a:solidFill>
              </a:rPr>
              <a:t>become a </a:t>
            </a:r>
            <a:r>
              <a:rPr lang="en-US" dirty="0">
                <a:solidFill>
                  <a:srgbClr val="0000FF"/>
                </a:solidFill>
              </a:rPr>
              <a:t>major protocol design criterion. Many new protocols (e.g.</a:t>
            </a:r>
            <a:r>
              <a:rPr lang="en-US" dirty="0" smtClean="0">
                <a:solidFill>
                  <a:srgbClr val="0000FF"/>
                </a:solidFill>
              </a:rPr>
              <a:t>, SOAP</a:t>
            </a:r>
            <a:r>
              <a:rPr lang="en-US" dirty="0">
                <a:solidFill>
                  <a:srgbClr val="0000FF"/>
                </a:solidFill>
              </a:rPr>
              <a:t>) are for this reason designed to resemble HTTP, </a:t>
            </a:r>
            <a:r>
              <a:rPr lang="en-US" dirty="0" smtClean="0">
                <a:solidFill>
                  <a:srgbClr val="0000FF"/>
                </a:solidFill>
              </a:rPr>
              <a:t>which typical </a:t>
            </a:r>
            <a:r>
              <a:rPr lang="en-US" dirty="0">
                <a:solidFill>
                  <a:srgbClr val="0000FF"/>
                </a:solidFill>
              </a:rPr>
              <a:t>firewall configurations will allow to pass</a:t>
            </a:r>
            <a:r>
              <a:rPr lang="en-US" dirty="0" smtClean="0">
                <a:solidFill>
                  <a:srgbClr val="0000FF"/>
                </a:solidFill>
              </a:rPr>
              <a:t>.</a:t>
            </a:r>
          </a:p>
          <a:p>
            <a:r>
              <a:rPr lang="en-US" dirty="0">
                <a:solidFill>
                  <a:srgbClr val="FF35EF"/>
                </a:solidFill>
              </a:rPr>
              <a:t>Firewalls can be seen as a compromise solution for environments, where the central </a:t>
            </a:r>
            <a:r>
              <a:rPr lang="en-US" dirty="0" smtClean="0">
                <a:solidFill>
                  <a:srgbClr val="FF35EF"/>
                </a:solidFill>
              </a:rPr>
              <a:t>administration of </a:t>
            </a:r>
            <a:r>
              <a:rPr lang="en-US" dirty="0">
                <a:solidFill>
                  <a:srgbClr val="FF35EF"/>
                </a:solidFill>
              </a:rPr>
              <a:t>the network configuration of each host on an intranet is not feasible. Much of firewall </a:t>
            </a:r>
            <a:r>
              <a:rPr lang="en-US" dirty="0" smtClean="0">
                <a:solidFill>
                  <a:srgbClr val="FF35EF"/>
                </a:solidFill>
              </a:rPr>
              <a:t>protection can </a:t>
            </a:r>
            <a:r>
              <a:rPr lang="en-US" dirty="0">
                <a:solidFill>
                  <a:srgbClr val="FF35EF"/>
                </a:solidFill>
              </a:rPr>
              <a:t>be obtained by simply deactivating the relevant network services on end machines directly.</a:t>
            </a:r>
          </a:p>
        </p:txBody>
      </p:sp>
    </p:spTree>
    <p:extLst>
      <p:ext uri="{BB962C8B-B14F-4D97-AF65-F5344CB8AC3E}">
        <p14:creationId xmlns:p14="http://schemas.microsoft.com/office/powerpoint/2010/main" val="77951756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Enforcement (1)</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rgbClr val="0000FF"/>
                </a:solidFill>
              </a:rPr>
              <a:t> </a:t>
            </a:r>
            <a:r>
              <a:rPr lang="en-US" dirty="0" smtClean="0">
                <a:solidFill>
                  <a:srgbClr val="0000FF"/>
                </a:solidFill>
              </a:rPr>
              <a:t>Monitoring: </a:t>
            </a:r>
            <a:r>
              <a:rPr lang="en-US" dirty="0">
                <a:solidFill>
                  <a:srgbClr val="0000FF"/>
                </a:solidFill>
              </a:rPr>
              <a:t>Because attacks (by </a:t>
            </a:r>
            <a:r>
              <a:rPr lang="en-US" dirty="0" smtClean="0">
                <a:solidFill>
                  <a:srgbClr val="0000FF"/>
                </a:solidFill>
              </a:rPr>
              <a:t>definition</a:t>
            </a:r>
            <a:r>
              <a:rPr lang="en-US" dirty="0">
                <a:solidFill>
                  <a:srgbClr val="0000FF"/>
                </a:solidFill>
              </a:rPr>
              <a:t>) involve execution, a second </a:t>
            </a:r>
            <a:r>
              <a:rPr lang="en-US" dirty="0" smtClean="0">
                <a:solidFill>
                  <a:srgbClr val="0000FF"/>
                </a:solidFill>
              </a:rPr>
              <a:t>means of </a:t>
            </a:r>
            <a:r>
              <a:rPr lang="en-US" dirty="0">
                <a:solidFill>
                  <a:srgbClr val="0000FF"/>
                </a:solidFill>
              </a:rPr>
              <a:t>defense can be to monitor a set of interfaces and halt execution before </a:t>
            </a:r>
            <a:r>
              <a:rPr lang="en-US" dirty="0" smtClean="0">
                <a:solidFill>
                  <a:srgbClr val="0000FF"/>
                </a:solidFill>
              </a:rPr>
              <a:t>any damage </a:t>
            </a:r>
            <a:r>
              <a:rPr lang="en-US" dirty="0">
                <a:solidFill>
                  <a:srgbClr val="0000FF"/>
                </a:solidFill>
              </a:rPr>
              <a:t>is done using operations those interfaces provide. Three elements </a:t>
            </a:r>
            <a:r>
              <a:rPr lang="en-US" dirty="0" smtClean="0">
                <a:solidFill>
                  <a:srgbClr val="0000FF"/>
                </a:solidFill>
              </a:rPr>
              <a:t>comprise this </a:t>
            </a:r>
            <a:r>
              <a:rPr lang="en-US" dirty="0">
                <a:solidFill>
                  <a:srgbClr val="0000FF"/>
                </a:solidFill>
              </a:rPr>
              <a:t>defense:</a:t>
            </a:r>
          </a:p>
          <a:p>
            <a:r>
              <a:rPr lang="en-US" dirty="0"/>
              <a:t> a security policy, which prescribes acceptable sequences of operations </a:t>
            </a:r>
            <a:r>
              <a:rPr lang="en-US" dirty="0" smtClean="0"/>
              <a:t>from some </a:t>
            </a:r>
            <a:r>
              <a:rPr lang="en-US" dirty="0"/>
              <a:t>set of interfaces;</a:t>
            </a:r>
          </a:p>
          <a:p>
            <a:r>
              <a:rPr lang="en-US" dirty="0"/>
              <a:t> </a:t>
            </a:r>
            <a:r>
              <a:rPr lang="en-US" dirty="0">
                <a:solidFill>
                  <a:srgbClr val="0000FF"/>
                </a:solidFill>
              </a:rPr>
              <a:t>a reference monitor, which is a program that is guaranteed to </a:t>
            </a:r>
            <a:r>
              <a:rPr lang="en-US" dirty="0" smtClean="0">
                <a:solidFill>
                  <a:srgbClr val="0000FF"/>
                </a:solidFill>
              </a:rPr>
              <a:t>receive control </a:t>
            </a:r>
            <a:r>
              <a:rPr lang="en-US" dirty="0">
                <a:solidFill>
                  <a:srgbClr val="0000FF"/>
                </a:solidFill>
              </a:rPr>
              <a:t>whenever any operation named in the policy is requested, </a:t>
            </a:r>
            <a:r>
              <a:rPr lang="en-US" dirty="0" smtClean="0">
                <a:solidFill>
                  <a:srgbClr val="0000FF"/>
                </a:solidFill>
              </a:rPr>
              <a:t>and </a:t>
            </a:r>
          </a:p>
          <a:p>
            <a:r>
              <a:rPr lang="en-US" dirty="0" smtClean="0">
                <a:solidFill>
                  <a:srgbClr val="FF35EF"/>
                </a:solidFill>
              </a:rPr>
              <a:t>a </a:t>
            </a:r>
            <a:r>
              <a:rPr lang="en-US" dirty="0">
                <a:solidFill>
                  <a:srgbClr val="FF35EF"/>
                </a:solidFill>
              </a:rPr>
              <a:t>means by which the reference monitor can block further execution </a:t>
            </a:r>
            <a:r>
              <a:rPr lang="en-US" dirty="0" smtClean="0">
                <a:solidFill>
                  <a:srgbClr val="FF35EF"/>
                </a:solidFill>
              </a:rPr>
              <a:t>that does </a:t>
            </a:r>
            <a:r>
              <a:rPr lang="en-US" dirty="0">
                <a:solidFill>
                  <a:srgbClr val="FF35EF"/>
                </a:solidFill>
              </a:rPr>
              <a:t>not comply with the policy.</a:t>
            </a:r>
          </a:p>
        </p:txBody>
      </p:sp>
    </p:spTree>
    <p:extLst>
      <p:ext uri="{BB962C8B-B14F-4D97-AF65-F5344CB8AC3E}">
        <p14:creationId xmlns:p14="http://schemas.microsoft.com/office/powerpoint/2010/main" val="24177688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 of </a:t>
            </a:r>
            <a:r>
              <a:rPr lang="en-US" dirty="0" err="1" smtClean="0"/>
              <a:t>Cybersecurity</a:t>
            </a:r>
            <a:r>
              <a:rPr lang="en-US" dirty="0" smtClean="0"/>
              <a:t> Threats</a:t>
            </a:r>
            <a:endParaRPr lang="en-US" dirty="0"/>
          </a:p>
        </p:txBody>
      </p:sp>
      <p:sp>
        <p:nvSpPr>
          <p:cNvPr id="3" name="Content Placeholder 2"/>
          <p:cNvSpPr>
            <a:spLocks noGrp="1"/>
          </p:cNvSpPr>
          <p:nvPr>
            <p:ph idx="1"/>
          </p:nvPr>
        </p:nvSpPr>
        <p:spPr/>
        <p:txBody>
          <a:bodyPr>
            <a:normAutofit fontScale="55000" lnSpcReduction="20000"/>
          </a:bodyPr>
          <a:lstStyle/>
          <a:p>
            <a:pPr>
              <a:buFont typeface="Wingdings" charset="2"/>
              <a:buChar char="u"/>
            </a:pPr>
            <a:r>
              <a:rPr lang="en-US" dirty="0"/>
              <a:t> Incomplete, inquisitive, and unintentional blunders.</a:t>
            </a:r>
          </a:p>
          <a:p>
            <a:pPr>
              <a:buFont typeface="Wingdings" charset="2"/>
              <a:buChar char="u"/>
            </a:pPr>
            <a:r>
              <a:rPr lang="en-US" dirty="0"/>
              <a:t>  </a:t>
            </a:r>
            <a:r>
              <a:rPr lang="en-US" dirty="0">
                <a:solidFill>
                  <a:srgbClr val="0000FF"/>
                </a:solidFill>
              </a:rPr>
              <a:t>Hackers driven by technical challenges.</a:t>
            </a:r>
          </a:p>
          <a:p>
            <a:pPr>
              <a:buFont typeface="Wingdings" charset="2"/>
              <a:buChar char="u"/>
            </a:pPr>
            <a:r>
              <a:rPr lang="en-US" dirty="0"/>
              <a:t>  Disgruntled employees or customers seeking revenge.</a:t>
            </a:r>
          </a:p>
          <a:p>
            <a:pPr>
              <a:buFont typeface="Wingdings" charset="2"/>
              <a:buChar char="u"/>
            </a:pPr>
            <a:r>
              <a:rPr lang="en-US" dirty="0"/>
              <a:t>  </a:t>
            </a:r>
            <a:r>
              <a:rPr lang="en-US" dirty="0">
                <a:solidFill>
                  <a:srgbClr val="0000FF"/>
                </a:solidFill>
              </a:rPr>
              <a:t>Criminals interested in personal </a:t>
            </a:r>
            <a:r>
              <a:rPr lang="en-US" dirty="0" smtClean="0">
                <a:solidFill>
                  <a:srgbClr val="0000FF"/>
                </a:solidFill>
              </a:rPr>
              <a:t>financial </a:t>
            </a:r>
            <a:r>
              <a:rPr lang="en-US" dirty="0">
                <a:solidFill>
                  <a:srgbClr val="0000FF"/>
                </a:solidFill>
              </a:rPr>
              <a:t>gain, stealing services, or </a:t>
            </a:r>
            <a:r>
              <a:rPr lang="en-US" dirty="0" smtClean="0">
                <a:solidFill>
                  <a:srgbClr val="0000FF"/>
                </a:solidFill>
              </a:rPr>
              <a:t>industrial espionage</a:t>
            </a:r>
            <a:r>
              <a:rPr lang="en-US" dirty="0">
                <a:solidFill>
                  <a:srgbClr val="0000FF"/>
                </a:solidFill>
              </a:rPr>
              <a:t>.</a:t>
            </a:r>
          </a:p>
          <a:p>
            <a:pPr>
              <a:buFont typeface="Wingdings" charset="2"/>
              <a:buChar char="u"/>
            </a:pPr>
            <a:r>
              <a:rPr lang="en-US" dirty="0"/>
              <a:t>  Organized crime with the intent of hiding something or </a:t>
            </a:r>
            <a:r>
              <a:rPr lang="en-US" dirty="0" smtClean="0"/>
              <a:t>financial </a:t>
            </a:r>
            <a:r>
              <a:rPr lang="en-US" dirty="0"/>
              <a:t>gain.</a:t>
            </a:r>
          </a:p>
          <a:p>
            <a:pPr>
              <a:buFont typeface="Wingdings" charset="2"/>
              <a:buChar char="u"/>
            </a:pPr>
            <a:r>
              <a:rPr lang="en-US" dirty="0"/>
              <a:t>  </a:t>
            </a:r>
            <a:r>
              <a:rPr lang="en-US" dirty="0">
                <a:solidFill>
                  <a:srgbClr val="0000FF"/>
                </a:solidFill>
              </a:rPr>
              <a:t>Organized terrorist groups attempting to </a:t>
            </a:r>
            <a:r>
              <a:rPr lang="en-US" dirty="0" smtClean="0">
                <a:solidFill>
                  <a:srgbClr val="0000FF"/>
                </a:solidFill>
              </a:rPr>
              <a:t>influence </a:t>
            </a:r>
            <a:r>
              <a:rPr lang="en-US" dirty="0">
                <a:solidFill>
                  <a:srgbClr val="0000FF"/>
                </a:solidFill>
              </a:rPr>
              <a:t>U.S. policy by </a:t>
            </a:r>
            <a:r>
              <a:rPr lang="en-US" dirty="0" smtClean="0">
                <a:solidFill>
                  <a:srgbClr val="0000FF"/>
                </a:solidFill>
              </a:rPr>
              <a:t>isolated attacks</a:t>
            </a:r>
            <a:r>
              <a:rPr lang="en-US" dirty="0">
                <a:solidFill>
                  <a:srgbClr val="0000FF"/>
                </a:solidFill>
              </a:rPr>
              <a:t>.</a:t>
            </a:r>
          </a:p>
          <a:p>
            <a:pPr>
              <a:buFont typeface="Wingdings" charset="2"/>
              <a:buChar char="u"/>
            </a:pPr>
            <a:r>
              <a:rPr lang="en-US" dirty="0"/>
              <a:t>  Foreign espionage agents seeking to exploit information for economic, political</a:t>
            </a:r>
            <a:r>
              <a:rPr lang="en-US" dirty="0" smtClean="0"/>
              <a:t>, or </a:t>
            </a:r>
            <a:r>
              <a:rPr lang="en-US" dirty="0"/>
              <a:t>military purposes.</a:t>
            </a:r>
          </a:p>
          <a:p>
            <a:pPr>
              <a:buFont typeface="Wingdings" charset="2"/>
              <a:buChar char="u"/>
            </a:pPr>
            <a:r>
              <a:rPr lang="en-US" dirty="0"/>
              <a:t>  </a:t>
            </a:r>
            <a:r>
              <a:rPr lang="en-US" dirty="0">
                <a:solidFill>
                  <a:srgbClr val="0000FF"/>
                </a:solidFill>
              </a:rPr>
              <a:t>Tactical countermeasures intended to disrupt </a:t>
            </a:r>
            <a:r>
              <a:rPr lang="en-US" dirty="0" err="1">
                <a:solidFill>
                  <a:srgbClr val="0000FF"/>
                </a:solidFill>
              </a:rPr>
              <a:t>specic</a:t>
            </a:r>
            <a:r>
              <a:rPr lang="en-US" dirty="0">
                <a:solidFill>
                  <a:srgbClr val="0000FF"/>
                </a:solidFill>
              </a:rPr>
              <a:t> weapons or </a:t>
            </a:r>
            <a:r>
              <a:rPr lang="en-US" dirty="0" smtClean="0">
                <a:solidFill>
                  <a:srgbClr val="0000FF"/>
                </a:solidFill>
              </a:rPr>
              <a:t>command structures</a:t>
            </a:r>
            <a:r>
              <a:rPr lang="en-US" dirty="0">
                <a:solidFill>
                  <a:srgbClr val="0000FF"/>
                </a:solidFill>
              </a:rPr>
              <a:t>.</a:t>
            </a:r>
          </a:p>
          <a:p>
            <a:pPr>
              <a:buFont typeface="Wingdings" charset="2"/>
              <a:buChar char="u"/>
            </a:pPr>
            <a:r>
              <a:rPr lang="en-US" dirty="0"/>
              <a:t>  Multifaceted tactical information warfare applied in a broad </a:t>
            </a:r>
            <a:r>
              <a:rPr lang="en-US" dirty="0" smtClean="0"/>
              <a:t>orchestrated manner </a:t>
            </a:r>
            <a:r>
              <a:rPr lang="en-US" dirty="0"/>
              <a:t>to disrupt a major military mission.</a:t>
            </a:r>
          </a:p>
          <a:p>
            <a:pPr>
              <a:buFont typeface="Wingdings" charset="2"/>
              <a:buChar char="u"/>
            </a:pPr>
            <a:r>
              <a:rPr lang="en-US" dirty="0" smtClean="0">
                <a:solidFill>
                  <a:srgbClr val="0000FF"/>
                </a:solidFill>
              </a:rPr>
              <a:t>Large </a:t>
            </a:r>
            <a:r>
              <a:rPr lang="en-US" dirty="0" err="1" smtClean="0">
                <a:solidFill>
                  <a:srgbClr val="0000FF"/>
                </a:solidFill>
              </a:rPr>
              <a:t>oganised</a:t>
            </a:r>
            <a:r>
              <a:rPr lang="en-US" dirty="0" smtClean="0">
                <a:solidFill>
                  <a:srgbClr val="0000FF"/>
                </a:solidFill>
              </a:rPr>
              <a:t> </a:t>
            </a:r>
            <a:r>
              <a:rPr lang="en-US" dirty="0">
                <a:solidFill>
                  <a:srgbClr val="0000FF"/>
                </a:solidFill>
              </a:rPr>
              <a:t>groups or nation-states intent on overthrowing a government</a:t>
            </a:r>
            <a:r>
              <a:rPr lang="en-US" dirty="0" smtClean="0">
                <a:solidFill>
                  <a:srgbClr val="0000FF"/>
                </a:solidFill>
              </a:rPr>
              <a:t>.</a:t>
            </a:r>
            <a:endParaRPr lang="en-US" dirty="0">
              <a:solidFill>
                <a:srgbClr val="0000FF"/>
              </a:solidFill>
            </a:endParaRPr>
          </a:p>
        </p:txBody>
      </p:sp>
    </p:spTree>
    <p:extLst>
      <p:ext uri="{BB962C8B-B14F-4D97-AF65-F5344CB8AC3E}">
        <p14:creationId xmlns:p14="http://schemas.microsoft.com/office/powerpoint/2010/main" val="143613819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Enforcement (2)</a:t>
            </a:r>
            <a:endParaRPr lang="en-US" dirty="0"/>
          </a:p>
        </p:txBody>
      </p:sp>
      <p:sp>
        <p:nvSpPr>
          <p:cNvPr id="3" name="Content Placeholder 2"/>
          <p:cNvSpPr>
            <a:spLocks noGrp="1"/>
          </p:cNvSpPr>
          <p:nvPr>
            <p:ph idx="1"/>
          </p:nvPr>
        </p:nvSpPr>
        <p:spPr/>
        <p:txBody>
          <a:bodyPr>
            <a:normAutofit fontScale="77500" lnSpcReduction="20000"/>
          </a:bodyPr>
          <a:lstStyle/>
          <a:p>
            <a:r>
              <a:rPr lang="en-US" dirty="0"/>
              <a:t> </a:t>
            </a:r>
            <a:r>
              <a:rPr lang="en-US" dirty="0" smtClean="0">
                <a:solidFill>
                  <a:srgbClr val="FF35EF"/>
                </a:solidFill>
              </a:rPr>
              <a:t>Principle of Complete Mediation</a:t>
            </a:r>
            <a:r>
              <a:rPr lang="en-US" dirty="0"/>
              <a:t>:</a:t>
            </a:r>
            <a:r>
              <a:rPr lang="en-US" dirty="0" smtClean="0"/>
              <a:t> </a:t>
            </a:r>
            <a:r>
              <a:rPr lang="en-US" dirty="0"/>
              <a:t>The reference monitor </a:t>
            </a:r>
            <a:r>
              <a:rPr lang="en-US" dirty="0" smtClean="0"/>
              <a:t>intercepts every </a:t>
            </a:r>
            <a:r>
              <a:rPr lang="en-US" dirty="0"/>
              <a:t>access to every </a:t>
            </a:r>
            <a:r>
              <a:rPr lang="en-US" dirty="0" smtClean="0"/>
              <a:t>object</a:t>
            </a:r>
          </a:p>
          <a:p>
            <a:r>
              <a:rPr lang="en-US" dirty="0"/>
              <a:t> </a:t>
            </a:r>
            <a:r>
              <a:rPr lang="en-US" dirty="0" smtClean="0">
                <a:solidFill>
                  <a:srgbClr val="0000FF"/>
                </a:solidFill>
              </a:rPr>
              <a:t>Principle of </a:t>
            </a:r>
            <a:r>
              <a:rPr lang="en-US" dirty="0">
                <a:solidFill>
                  <a:srgbClr val="0000FF"/>
                </a:solidFill>
              </a:rPr>
              <a:t>Least Privilege</a:t>
            </a:r>
            <a:r>
              <a:rPr lang="en-US" dirty="0"/>
              <a:t>. A principal should be only accorded </a:t>
            </a:r>
            <a:r>
              <a:rPr lang="en-US" dirty="0" smtClean="0"/>
              <a:t>the minimum </a:t>
            </a:r>
            <a:r>
              <a:rPr lang="en-US" dirty="0"/>
              <a:t>privileges it needs to accomplish its </a:t>
            </a:r>
            <a:r>
              <a:rPr lang="en-US" dirty="0" smtClean="0"/>
              <a:t>task</a:t>
            </a:r>
          </a:p>
          <a:p>
            <a:pPr lvl="1"/>
            <a:r>
              <a:rPr lang="en-US" smtClean="0"/>
              <a:t>impossible </a:t>
            </a:r>
            <a:r>
              <a:rPr lang="en-US" dirty="0" smtClean="0"/>
              <a:t>to implement if the same privilege suffices for multiple different objects or operation</a:t>
            </a:r>
          </a:p>
          <a:p>
            <a:r>
              <a:rPr lang="en-US" b="1" dirty="0" smtClean="0"/>
              <a:t>Principle of </a:t>
            </a:r>
            <a:r>
              <a:rPr lang="en-US" b="1" dirty="0"/>
              <a:t>Separation of Privilege. </a:t>
            </a:r>
            <a:r>
              <a:rPr lang="en-US" b="1" dirty="0" smtClean="0"/>
              <a:t>Different </a:t>
            </a:r>
            <a:r>
              <a:rPr lang="en-US" b="1" dirty="0"/>
              <a:t>accesses should </a:t>
            </a:r>
            <a:r>
              <a:rPr lang="en-US" b="1" dirty="0" smtClean="0"/>
              <a:t>require different </a:t>
            </a:r>
            <a:r>
              <a:rPr lang="en-US" b="1" dirty="0"/>
              <a:t>privileges</a:t>
            </a:r>
            <a:r>
              <a:rPr lang="en-US" b="1" dirty="0" smtClean="0"/>
              <a:t>.</a:t>
            </a:r>
          </a:p>
          <a:p>
            <a:r>
              <a:rPr lang="en-US" dirty="0"/>
              <a:t> </a:t>
            </a:r>
            <a:r>
              <a:rPr lang="en-US" dirty="0" smtClean="0">
                <a:solidFill>
                  <a:srgbClr val="FF6600"/>
                </a:solidFill>
              </a:rPr>
              <a:t>Principle of Failsafe </a:t>
            </a:r>
            <a:r>
              <a:rPr lang="en-US" dirty="0">
                <a:solidFill>
                  <a:srgbClr val="FF6600"/>
                </a:solidFill>
              </a:rPr>
              <a:t>Defaults</a:t>
            </a:r>
            <a:r>
              <a:rPr lang="en-US" dirty="0"/>
              <a:t>. The presence of privileges rather </a:t>
            </a:r>
            <a:r>
              <a:rPr lang="en-US" dirty="0" smtClean="0"/>
              <a:t>than the </a:t>
            </a:r>
            <a:r>
              <a:rPr lang="en-US" dirty="0"/>
              <a:t>absence of prohibitions should be the basis for determining </a:t>
            </a:r>
            <a:r>
              <a:rPr lang="en-US" dirty="0" smtClean="0"/>
              <a:t>whether an </a:t>
            </a:r>
            <a:r>
              <a:rPr lang="en-US" dirty="0"/>
              <a:t>access is allowed to proceed</a:t>
            </a:r>
            <a:endParaRPr lang="en-US" b="1" dirty="0" smtClean="0"/>
          </a:p>
          <a:p>
            <a:endParaRPr lang="en-US" dirty="0"/>
          </a:p>
        </p:txBody>
      </p:sp>
    </p:spTree>
    <p:extLst>
      <p:ext uri="{BB962C8B-B14F-4D97-AF65-F5344CB8AC3E}">
        <p14:creationId xmlns:p14="http://schemas.microsoft.com/office/powerpoint/2010/main" val="37103146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References Lectures 1-2</a:t>
            </a:r>
            <a:endParaRPr lang="en-US" dirty="0"/>
          </a:p>
        </p:txBody>
      </p:sp>
      <p:sp>
        <p:nvSpPr>
          <p:cNvPr id="3" name="Content Placeholder 2"/>
          <p:cNvSpPr>
            <a:spLocks noGrp="1"/>
          </p:cNvSpPr>
          <p:nvPr>
            <p:ph idx="1"/>
          </p:nvPr>
        </p:nvSpPr>
        <p:spPr/>
        <p:txBody>
          <a:bodyPr>
            <a:normAutofit lnSpcReduction="10000"/>
          </a:bodyPr>
          <a:lstStyle/>
          <a:p>
            <a:r>
              <a:rPr lang="en-US" dirty="0"/>
              <a:t>Butler Lampson “ Computer Security in the Real World”,  IEEE Computer, June 2004,  pp.37-46</a:t>
            </a:r>
          </a:p>
          <a:p>
            <a:r>
              <a:rPr lang="en-US" dirty="0"/>
              <a:t>Fred Schneider , Introduction, Excerpt from an as yet untitled work in progress. Draft of August 2007. http://</a:t>
            </a:r>
            <a:r>
              <a:rPr lang="en-US" dirty="0" err="1"/>
              <a:t>www.cs.cornell.edu</a:t>
            </a:r>
            <a:r>
              <a:rPr lang="en-US" dirty="0"/>
              <a:t>/</a:t>
            </a:r>
            <a:r>
              <a:rPr lang="en-US" dirty="0" err="1"/>
              <a:t>fbs</a:t>
            </a:r>
            <a:r>
              <a:rPr lang="en-US" dirty="0"/>
              <a:t>/publications/</a:t>
            </a:r>
            <a:r>
              <a:rPr lang="en-US" dirty="0" err="1"/>
              <a:t>chptr.Intro.pdf</a:t>
            </a:r>
            <a:endParaRPr lang="en-US" dirty="0"/>
          </a:p>
          <a:p>
            <a:r>
              <a:rPr lang="en-US" dirty="0"/>
              <a:t>Markus Kuhn, Introduction </a:t>
            </a:r>
            <a:r>
              <a:rPr lang="en-US" dirty="0" smtClean="0"/>
              <a:t>to </a:t>
            </a:r>
            <a:r>
              <a:rPr lang="en-US" dirty="0"/>
              <a:t>Security, </a:t>
            </a:r>
            <a:r>
              <a:rPr lang="en-US" dirty="0" smtClean="0"/>
              <a:t>Security </a:t>
            </a:r>
            <a:r>
              <a:rPr lang="en-US" dirty="0" err="1" smtClean="0"/>
              <a:t>Univ</a:t>
            </a:r>
            <a:r>
              <a:rPr lang="en-US" dirty="0" smtClean="0"/>
              <a:t> </a:t>
            </a:r>
            <a:r>
              <a:rPr lang="en-US" dirty="0"/>
              <a:t>of Cambridge</a:t>
            </a:r>
          </a:p>
          <a:p>
            <a:endParaRPr lang="en-US" dirty="0"/>
          </a:p>
        </p:txBody>
      </p:sp>
    </p:spTree>
    <p:extLst>
      <p:ext uri="{BB962C8B-B14F-4D97-AF65-F5344CB8AC3E}">
        <p14:creationId xmlns:p14="http://schemas.microsoft.com/office/powerpoint/2010/main" val="274212169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Lectures 1</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t>Butler Lampson “ Computer Security in the Real World”,  IEEE Computer, June 2004,  pp.37-46</a:t>
            </a:r>
          </a:p>
          <a:p>
            <a:r>
              <a:rPr lang="en-US" dirty="0" smtClean="0"/>
              <a:t>Fred Schneider , Introduction, </a:t>
            </a:r>
            <a:r>
              <a:rPr lang="en-US" dirty="0"/>
              <a:t>Excerpt from an as yet untitled work in progress. Draft of August 2007. http://</a:t>
            </a:r>
            <a:r>
              <a:rPr lang="en-US" dirty="0" err="1"/>
              <a:t>www.cs.cornell.edu</a:t>
            </a:r>
            <a:r>
              <a:rPr lang="en-US" dirty="0"/>
              <a:t>/</a:t>
            </a:r>
            <a:r>
              <a:rPr lang="en-US" dirty="0" err="1"/>
              <a:t>fbs</a:t>
            </a:r>
            <a:r>
              <a:rPr lang="en-US" dirty="0"/>
              <a:t>/publications/</a:t>
            </a:r>
            <a:r>
              <a:rPr lang="en-US" dirty="0" err="1"/>
              <a:t>chptr.Intro.pdf</a:t>
            </a:r>
            <a:endParaRPr lang="en-US" dirty="0" smtClean="0"/>
          </a:p>
          <a:p>
            <a:r>
              <a:rPr lang="en-US" dirty="0" smtClean="0"/>
              <a:t>Markus Kuhn, </a:t>
            </a:r>
            <a:r>
              <a:rPr lang="en-US" dirty="0" err="1" smtClean="0"/>
              <a:t>Introductiont</a:t>
            </a:r>
            <a:r>
              <a:rPr lang="en-US" dirty="0" smtClean="0"/>
              <a:t> o Security, </a:t>
            </a:r>
            <a:r>
              <a:rPr lang="en-US" dirty="0" err="1" smtClean="0"/>
              <a:t>SecurityUniv</a:t>
            </a:r>
            <a:r>
              <a:rPr lang="en-US" dirty="0" smtClean="0"/>
              <a:t> of Cambridge</a:t>
            </a:r>
            <a:endParaRPr lang="en-US" dirty="0"/>
          </a:p>
          <a:p>
            <a:r>
              <a:rPr lang="en-US" dirty="0" smtClean="0"/>
              <a:t>Books: Security  </a:t>
            </a:r>
            <a:r>
              <a:rPr lang="en-US" dirty="0" err="1" smtClean="0"/>
              <a:t>Engg</a:t>
            </a:r>
            <a:r>
              <a:rPr lang="en-US" dirty="0" smtClean="0"/>
              <a:t>: Ross Anderson</a:t>
            </a:r>
          </a:p>
          <a:p>
            <a:r>
              <a:rPr lang="en-US" dirty="0" smtClean="0"/>
              <a:t>Cryptography and  Data Security, D Denning</a:t>
            </a:r>
          </a:p>
          <a:p>
            <a:endParaRPr lang="en-US" dirty="0"/>
          </a:p>
        </p:txBody>
      </p:sp>
    </p:spTree>
    <p:extLst>
      <p:ext uri="{BB962C8B-B14F-4D97-AF65-F5344CB8AC3E}">
        <p14:creationId xmlns:p14="http://schemas.microsoft.com/office/powerpoint/2010/main" val="371778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Security Management</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1339375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Security Management and Engineering</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solidFill>
                  <a:srgbClr val="FF0000"/>
                </a:solidFill>
              </a:rPr>
              <a:t>Is </a:t>
            </a:r>
            <a:r>
              <a:rPr lang="en-US" dirty="0">
                <a:solidFill>
                  <a:srgbClr val="FF0000"/>
                </a:solidFill>
              </a:rPr>
              <a:t>this product/technique/service secure</a:t>
            </a:r>
            <a:r>
              <a:rPr lang="en-US" dirty="0" smtClean="0">
                <a:solidFill>
                  <a:srgbClr val="FF0000"/>
                </a:solidFill>
              </a:rPr>
              <a:t>?</a:t>
            </a:r>
            <a:endParaRPr lang="en-US" dirty="0">
              <a:solidFill>
                <a:srgbClr val="FF0000"/>
              </a:solidFill>
            </a:endParaRPr>
          </a:p>
          <a:p>
            <a:r>
              <a:rPr lang="en-US" dirty="0"/>
              <a:t>Simple Yes/No answers are often wanted, but typically inappropriate.</a:t>
            </a:r>
          </a:p>
          <a:p>
            <a:r>
              <a:rPr lang="en-US" dirty="0"/>
              <a:t>Security of an item depends much on the context in which it is used.</a:t>
            </a:r>
          </a:p>
          <a:p>
            <a:r>
              <a:rPr lang="en-US" dirty="0"/>
              <a:t>Complex systems can provide a very large number of elements and </a:t>
            </a:r>
            <a:r>
              <a:rPr lang="en-US" dirty="0" smtClean="0"/>
              <a:t>interactions that </a:t>
            </a:r>
            <a:r>
              <a:rPr lang="en-US" dirty="0"/>
              <a:t>are open to abuse. An effective protection can </a:t>
            </a:r>
            <a:r>
              <a:rPr lang="en-US" dirty="0" smtClean="0"/>
              <a:t>therefore only </a:t>
            </a:r>
            <a:r>
              <a:rPr lang="en-US" dirty="0"/>
              <a:t>be obtained as the result of a systematic planning approach.</a:t>
            </a:r>
          </a:p>
          <a:p>
            <a:endParaRPr lang="en-US" dirty="0" smtClean="0"/>
          </a:p>
          <a:p>
            <a:pPr marL="0" indent="0">
              <a:buNone/>
            </a:pPr>
            <a:r>
              <a:rPr lang="en-US" dirty="0" smtClean="0">
                <a:solidFill>
                  <a:srgbClr val="0000FF"/>
                </a:solidFill>
              </a:rPr>
              <a:t>“</a:t>
            </a:r>
            <a:r>
              <a:rPr lang="en-US" dirty="0">
                <a:solidFill>
                  <a:srgbClr val="0000FF"/>
                </a:solidFill>
              </a:rPr>
              <a:t>No need to worry, our product is 100% secure</a:t>
            </a:r>
            <a:r>
              <a:rPr lang="en-US" dirty="0" smtClean="0">
                <a:solidFill>
                  <a:srgbClr val="0000FF"/>
                </a:solidFill>
              </a:rPr>
              <a:t>. </a:t>
            </a:r>
            <a:r>
              <a:rPr lang="en-US" dirty="0">
                <a:solidFill>
                  <a:srgbClr val="0000FF"/>
                </a:solidFill>
              </a:rPr>
              <a:t>All data is </a:t>
            </a:r>
            <a:r>
              <a:rPr lang="en-US" dirty="0" smtClean="0">
                <a:solidFill>
                  <a:srgbClr val="0000FF"/>
                </a:solidFill>
              </a:rPr>
              <a:t>encrypted with </a:t>
            </a:r>
            <a:r>
              <a:rPr lang="en-US" dirty="0">
                <a:solidFill>
                  <a:srgbClr val="0000FF"/>
                </a:solidFill>
              </a:rPr>
              <a:t>128-bit keys. It takes billions of years to break these.</a:t>
            </a:r>
            <a:r>
              <a:rPr lang="en-US" dirty="0" smtClean="0">
                <a:solidFill>
                  <a:srgbClr val="0000FF"/>
                </a:solidFill>
              </a:rPr>
              <a:t>” </a:t>
            </a:r>
            <a:r>
              <a:rPr lang="en-US" dirty="0" smtClean="0"/>
              <a:t>: Such </a:t>
            </a:r>
            <a:r>
              <a:rPr lang="en-US" dirty="0"/>
              <a:t>statements are abundant in marketing literature</a:t>
            </a:r>
            <a:r>
              <a:rPr lang="en-US" dirty="0" smtClean="0"/>
              <a:t>.</a:t>
            </a:r>
          </a:p>
          <a:p>
            <a:pPr marL="0" indent="0">
              <a:buNone/>
            </a:pPr>
            <a:r>
              <a:rPr lang="en-US" dirty="0" smtClean="0">
                <a:solidFill>
                  <a:srgbClr val="FF0000"/>
                </a:solidFill>
              </a:rPr>
              <a:t>A </a:t>
            </a:r>
            <a:r>
              <a:rPr lang="en-US" dirty="0">
                <a:solidFill>
                  <a:srgbClr val="FF0000"/>
                </a:solidFill>
              </a:rPr>
              <a:t>security manager should ask:</a:t>
            </a:r>
          </a:p>
          <a:p>
            <a:r>
              <a:rPr lang="en-US" dirty="0" smtClean="0"/>
              <a:t> </a:t>
            </a:r>
            <a:r>
              <a:rPr lang="en-US" dirty="0"/>
              <a:t>What does the mechanism achieve?</a:t>
            </a:r>
          </a:p>
          <a:p>
            <a:r>
              <a:rPr lang="en-US" dirty="0"/>
              <a:t> </a:t>
            </a:r>
            <a:r>
              <a:rPr lang="en-US" dirty="0" smtClean="0"/>
              <a:t>Do </a:t>
            </a:r>
            <a:r>
              <a:rPr lang="en-US" dirty="0"/>
              <a:t>we need confidentiality, integrity </a:t>
            </a:r>
            <a:r>
              <a:rPr lang="en-US" dirty="0" smtClean="0"/>
              <a:t>or availability </a:t>
            </a:r>
            <a:r>
              <a:rPr lang="en-US" dirty="0"/>
              <a:t>of exactly this data?</a:t>
            </a:r>
          </a:p>
          <a:p>
            <a:r>
              <a:rPr lang="en-US" dirty="0"/>
              <a:t> </a:t>
            </a:r>
            <a:r>
              <a:rPr lang="en-US" dirty="0" smtClean="0"/>
              <a:t>Who </a:t>
            </a:r>
            <a:r>
              <a:rPr lang="en-US" dirty="0"/>
              <a:t>will generate the keys and how?</a:t>
            </a:r>
          </a:p>
          <a:p>
            <a:r>
              <a:rPr lang="en-US" dirty="0"/>
              <a:t> </a:t>
            </a:r>
            <a:r>
              <a:rPr lang="en-US" dirty="0" smtClean="0"/>
              <a:t>Who </a:t>
            </a:r>
            <a:r>
              <a:rPr lang="en-US" dirty="0"/>
              <a:t>will store / have access to the keys?</a:t>
            </a:r>
          </a:p>
          <a:p>
            <a:r>
              <a:rPr lang="en-US" dirty="0"/>
              <a:t> </a:t>
            </a:r>
            <a:r>
              <a:rPr lang="en-US" dirty="0" smtClean="0"/>
              <a:t>Can </a:t>
            </a:r>
            <a:r>
              <a:rPr lang="en-US" dirty="0"/>
              <a:t>we lose keys and with them data?</a:t>
            </a:r>
          </a:p>
          <a:p>
            <a:r>
              <a:rPr lang="en-US" dirty="0"/>
              <a:t> </a:t>
            </a:r>
            <a:r>
              <a:rPr lang="en-US" dirty="0" smtClean="0"/>
              <a:t>Will </a:t>
            </a:r>
            <a:r>
              <a:rPr lang="en-US" dirty="0"/>
              <a:t>it interfere with other security </a:t>
            </a:r>
            <a:r>
              <a:rPr lang="en-US" dirty="0" smtClean="0"/>
              <a:t>measures (</a:t>
            </a:r>
            <a:r>
              <a:rPr lang="en-US" dirty="0"/>
              <a:t>backup, auditing, scanning, . . . )?</a:t>
            </a:r>
          </a:p>
          <a:p>
            <a:r>
              <a:rPr lang="en-US" dirty="0" smtClean="0"/>
              <a:t>Will </a:t>
            </a:r>
            <a:r>
              <a:rPr lang="en-US" dirty="0"/>
              <a:t>it introduce new vulnerabilities </a:t>
            </a:r>
            <a:r>
              <a:rPr lang="en-US" dirty="0" smtClean="0"/>
              <a:t>or can </a:t>
            </a:r>
            <a:r>
              <a:rPr lang="en-US" dirty="0"/>
              <a:t>it somehow be used against us?</a:t>
            </a:r>
          </a:p>
          <a:p>
            <a:r>
              <a:rPr lang="en-US" dirty="0"/>
              <a:t>What if it breaks or is broken?</a:t>
            </a:r>
          </a:p>
        </p:txBody>
      </p:sp>
    </p:spTree>
    <p:extLst>
      <p:ext uri="{BB962C8B-B14F-4D97-AF65-F5344CB8AC3E}">
        <p14:creationId xmlns:p14="http://schemas.microsoft.com/office/powerpoint/2010/main" val="306946979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 development</a:t>
            </a:r>
          </a:p>
        </p:txBody>
      </p:sp>
      <p:sp>
        <p:nvSpPr>
          <p:cNvPr id="3" name="Content Placeholder 2"/>
          <p:cNvSpPr>
            <a:spLocks noGrp="1"/>
          </p:cNvSpPr>
          <p:nvPr>
            <p:ph idx="1"/>
          </p:nvPr>
        </p:nvSpPr>
        <p:spPr/>
        <p:txBody>
          <a:bodyPr/>
          <a:lstStyle/>
          <a:p>
            <a:r>
              <a:rPr lang="en-US" dirty="0">
                <a:solidFill>
                  <a:srgbClr val="FF0000"/>
                </a:solidFill>
              </a:rPr>
              <a:t>Step 1: Security requirements analysis</a:t>
            </a:r>
          </a:p>
          <a:p>
            <a:r>
              <a:rPr lang="en-US" dirty="0" smtClean="0"/>
              <a:t>Identify </a:t>
            </a:r>
            <a:r>
              <a:rPr lang="en-US" dirty="0"/>
              <a:t>assets and their value</a:t>
            </a:r>
          </a:p>
          <a:p>
            <a:r>
              <a:rPr lang="en-US" dirty="0" smtClean="0"/>
              <a:t>Identify </a:t>
            </a:r>
            <a:r>
              <a:rPr lang="en-US" dirty="0"/>
              <a:t>vulnerabilities, threats and risk priorities</a:t>
            </a:r>
          </a:p>
          <a:p>
            <a:r>
              <a:rPr lang="en-US" dirty="0" smtClean="0"/>
              <a:t>Identify </a:t>
            </a:r>
            <a:r>
              <a:rPr lang="en-US" dirty="0"/>
              <a:t>legal and contractual </a:t>
            </a:r>
            <a:r>
              <a:rPr lang="en-US" dirty="0" smtClean="0"/>
              <a:t>requirements</a:t>
            </a:r>
          </a:p>
          <a:p>
            <a:endParaRPr lang="en-US" dirty="0"/>
          </a:p>
        </p:txBody>
      </p:sp>
    </p:spTree>
    <p:extLst>
      <p:ext uri="{BB962C8B-B14F-4D97-AF65-F5344CB8AC3E}">
        <p14:creationId xmlns:p14="http://schemas.microsoft.com/office/powerpoint/2010/main" val="37821366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945" y="616450"/>
            <a:ext cx="8959055" cy="3293209"/>
          </a:xfrm>
          <a:prstGeom prst="rect">
            <a:avLst/>
          </a:prstGeom>
        </p:spPr>
        <p:txBody>
          <a:bodyPr wrap="square">
            <a:spAutoFit/>
          </a:bodyPr>
          <a:lstStyle/>
          <a:p>
            <a:r>
              <a:rPr lang="en-US" sz="2800" dirty="0">
                <a:solidFill>
                  <a:srgbClr val="FF0000"/>
                </a:solidFill>
              </a:rPr>
              <a:t>Step 2: Work out a suitable security policy</a:t>
            </a:r>
          </a:p>
          <a:p>
            <a:r>
              <a:rPr lang="en-US" dirty="0"/>
              <a:t>The security requirements identified can be complex and may have to</a:t>
            </a:r>
          </a:p>
          <a:p>
            <a:r>
              <a:rPr lang="en-US" dirty="0"/>
              <a:t>be abstracted first into a high-level security policy, a set of rules</a:t>
            </a:r>
          </a:p>
          <a:p>
            <a:r>
              <a:rPr lang="en-US" dirty="0"/>
              <a:t>that clarifies which are or are not </a:t>
            </a:r>
            <a:r>
              <a:rPr lang="en-US" dirty="0" err="1"/>
              <a:t>authorised</a:t>
            </a:r>
            <a:r>
              <a:rPr lang="en-US" dirty="0"/>
              <a:t>, required, and prohibited</a:t>
            </a:r>
          </a:p>
          <a:p>
            <a:r>
              <a:rPr lang="en-US" dirty="0"/>
              <a:t>activities, states and information flows.</a:t>
            </a:r>
          </a:p>
          <a:p>
            <a:endParaRPr lang="en-US" dirty="0" smtClean="0"/>
          </a:p>
          <a:p>
            <a:r>
              <a:rPr lang="en-US" dirty="0" smtClean="0"/>
              <a:t>Security </a:t>
            </a:r>
            <a:r>
              <a:rPr lang="en-US" dirty="0"/>
              <a:t>policy models are techniques for the precise and even formal definition of such </a:t>
            </a:r>
            <a:r>
              <a:rPr lang="en-US" dirty="0" smtClean="0"/>
              <a:t>protection goals</a:t>
            </a:r>
            <a:r>
              <a:rPr lang="en-US" dirty="0"/>
              <a:t>. They can describe both automatically enforced policies (e.g., a mandatory access </a:t>
            </a:r>
            <a:r>
              <a:rPr lang="en-US" dirty="0" smtClean="0"/>
              <a:t>control configuration </a:t>
            </a:r>
            <a:r>
              <a:rPr lang="en-US" dirty="0"/>
              <a:t>in an operating system, a policy description language for a database </a:t>
            </a:r>
            <a:r>
              <a:rPr lang="en-US" dirty="0" smtClean="0"/>
              <a:t>management system</a:t>
            </a:r>
            <a:r>
              <a:rPr lang="en-US" dirty="0"/>
              <a:t>, etc.) and procedures for employees (e.g., segregation of duties).</a:t>
            </a:r>
          </a:p>
        </p:txBody>
      </p:sp>
    </p:spTree>
    <p:extLst>
      <p:ext uri="{BB962C8B-B14F-4D97-AF65-F5344CB8AC3E}">
        <p14:creationId xmlns:p14="http://schemas.microsoft.com/office/powerpoint/2010/main" val="403519602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37" y="653436"/>
            <a:ext cx="8519810" cy="3354765"/>
          </a:xfrm>
          <a:prstGeom prst="rect">
            <a:avLst/>
          </a:prstGeom>
        </p:spPr>
        <p:txBody>
          <a:bodyPr wrap="square">
            <a:spAutoFit/>
          </a:bodyPr>
          <a:lstStyle/>
          <a:p>
            <a:pPr algn="ctr"/>
            <a:r>
              <a:rPr lang="en-US" sz="3200" dirty="0">
                <a:solidFill>
                  <a:srgbClr val="FF0000"/>
                </a:solidFill>
              </a:rPr>
              <a:t>Step 3: Security policy document</a:t>
            </a:r>
          </a:p>
          <a:p>
            <a:endParaRPr lang="en-US" dirty="0" smtClean="0"/>
          </a:p>
          <a:p>
            <a:endParaRPr lang="en-US" dirty="0"/>
          </a:p>
          <a:p>
            <a:r>
              <a:rPr lang="en-US" sz="2400" dirty="0" smtClean="0"/>
              <a:t>Once </a:t>
            </a:r>
            <a:r>
              <a:rPr lang="en-US" sz="2400" dirty="0"/>
              <a:t>a good understanding exists of what exactly security means </a:t>
            </a:r>
            <a:r>
              <a:rPr lang="en-US" sz="2400" dirty="0" smtClean="0"/>
              <a:t>for an </a:t>
            </a:r>
            <a:r>
              <a:rPr lang="en-US" sz="2400" dirty="0" err="1"/>
              <a:t>organisation</a:t>
            </a:r>
            <a:r>
              <a:rPr lang="en-US" sz="2400" dirty="0"/>
              <a:t> and what needs to be protected or enforced, the </a:t>
            </a:r>
            <a:r>
              <a:rPr lang="en-US" sz="2400" dirty="0" err="1" smtClean="0"/>
              <a:t>highlevel</a:t>
            </a:r>
            <a:r>
              <a:rPr lang="en-US" sz="2400" dirty="0"/>
              <a:t> </a:t>
            </a:r>
            <a:r>
              <a:rPr lang="en-US" sz="2400" dirty="0" smtClean="0"/>
              <a:t>security </a:t>
            </a:r>
            <a:r>
              <a:rPr lang="en-US" sz="2400" dirty="0"/>
              <a:t>policy should be documented as a reference for </a:t>
            </a:r>
            <a:r>
              <a:rPr lang="en-US" sz="2400" dirty="0" smtClean="0"/>
              <a:t>anyone involved </a:t>
            </a:r>
            <a:r>
              <a:rPr lang="en-US" sz="2400" dirty="0"/>
              <a:t>in implementing controls. It should clearly lay out the </a:t>
            </a:r>
            <a:r>
              <a:rPr lang="en-US" sz="2400" dirty="0" smtClean="0"/>
              <a:t>overall objectives</a:t>
            </a:r>
            <a:r>
              <a:rPr lang="en-US" sz="2400" dirty="0"/>
              <a:t>, principles and the underlying threat model that are to </a:t>
            </a:r>
            <a:r>
              <a:rPr lang="en-US" sz="2400" dirty="0" smtClean="0"/>
              <a:t>guide the </a:t>
            </a:r>
            <a:r>
              <a:rPr lang="en-US" sz="2400" dirty="0"/>
              <a:t>choice of mechanisms in the next step.</a:t>
            </a:r>
          </a:p>
        </p:txBody>
      </p:sp>
    </p:spTree>
    <p:extLst>
      <p:ext uri="{BB962C8B-B14F-4D97-AF65-F5344CB8AC3E}">
        <p14:creationId xmlns:p14="http://schemas.microsoft.com/office/powerpoint/2010/main" val="223920565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626" y="604120"/>
            <a:ext cx="9008374" cy="5847756"/>
          </a:xfrm>
          <a:prstGeom prst="rect">
            <a:avLst/>
          </a:prstGeom>
        </p:spPr>
        <p:txBody>
          <a:bodyPr wrap="square">
            <a:spAutoFit/>
          </a:bodyPr>
          <a:lstStyle/>
          <a:p>
            <a:r>
              <a:rPr lang="en-US" sz="3200" dirty="0">
                <a:solidFill>
                  <a:srgbClr val="FF0000"/>
                </a:solidFill>
              </a:rPr>
              <a:t>Step 4: Selection and implementation of controls</a:t>
            </a:r>
          </a:p>
          <a:p>
            <a:r>
              <a:rPr lang="en-US" dirty="0"/>
              <a:t>Issues addressed in a typical low-level </a:t>
            </a:r>
            <a:r>
              <a:rPr lang="en-US" dirty="0" err="1"/>
              <a:t>organisational</a:t>
            </a:r>
            <a:r>
              <a:rPr lang="en-US" dirty="0"/>
              <a:t> security policy:</a:t>
            </a:r>
          </a:p>
          <a:p>
            <a:pPr marL="285750" indent="-285750">
              <a:buFont typeface="Arial"/>
              <a:buChar char="•"/>
            </a:pPr>
            <a:r>
              <a:rPr lang="en-US" dirty="0" smtClean="0"/>
              <a:t>General </a:t>
            </a:r>
            <a:r>
              <a:rPr lang="en-US" dirty="0"/>
              <a:t>(affecting everyone) and specific responsibilities for security</a:t>
            </a:r>
          </a:p>
          <a:p>
            <a:pPr marL="285750" indent="-285750">
              <a:buFont typeface="Arial"/>
              <a:buChar char="•"/>
            </a:pPr>
            <a:r>
              <a:rPr lang="en-US" dirty="0" smtClean="0"/>
              <a:t>Names </a:t>
            </a:r>
            <a:r>
              <a:rPr lang="en-US" dirty="0"/>
              <a:t>manager who “owns” the overall policy and is in charge of its </a:t>
            </a:r>
            <a:r>
              <a:rPr lang="en-US" dirty="0" smtClean="0"/>
              <a:t>continued </a:t>
            </a:r>
            <a:r>
              <a:rPr lang="en-US" dirty="0"/>
              <a:t>enforcement, maintenance, review, and evaluation of effectiveness</a:t>
            </a:r>
          </a:p>
          <a:p>
            <a:pPr marL="285750" indent="-285750">
              <a:buFont typeface="Arial"/>
              <a:buChar char="•"/>
            </a:pPr>
            <a:r>
              <a:rPr lang="en-US" dirty="0" smtClean="0"/>
              <a:t>Names </a:t>
            </a:r>
            <a:r>
              <a:rPr lang="en-US" dirty="0"/>
              <a:t>individual managers who “own” individual information assets </a:t>
            </a:r>
            <a:r>
              <a:rPr lang="en-US" dirty="0" smtClean="0"/>
              <a:t>and are </a:t>
            </a:r>
            <a:r>
              <a:rPr lang="en-US" dirty="0"/>
              <a:t>responsible for their day-to-day security</a:t>
            </a:r>
          </a:p>
          <a:p>
            <a:pPr marL="285750" indent="-285750">
              <a:buFont typeface="Arial"/>
              <a:buChar char="•"/>
            </a:pPr>
            <a:r>
              <a:rPr lang="en-US" dirty="0" smtClean="0"/>
              <a:t>Reporting </a:t>
            </a:r>
            <a:r>
              <a:rPr lang="en-US" dirty="0"/>
              <a:t>responsibilities for security incidents, vulnerabilities, </a:t>
            </a:r>
            <a:r>
              <a:rPr lang="en-US" dirty="0" smtClean="0"/>
              <a:t>software malfunctions</a:t>
            </a:r>
          </a:p>
          <a:p>
            <a:pPr marL="285750" indent="-285750">
              <a:buFont typeface="Arial"/>
              <a:buChar char="•"/>
            </a:pPr>
            <a:r>
              <a:rPr lang="en-US" dirty="0" smtClean="0"/>
              <a:t>Mechanisms </a:t>
            </a:r>
            <a:r>
              <a:rPr lang="en-US" dirty="0"/>
              <a:t>for learning from </a:t>
            </a:r>
            <a:r>
              <a:rPr lang="en-US" dirty="0" smtClean="0"/>
              <a:t>incidents</a:t>
            </a:r>
          </a:p>
          <a:p>
            <a:pPr marL="285750" indent="-285750">
              <a:buFont typeface="Arial"/>
              <a:buChar char="•"/>
            </a:pPr>
            <a:r>
              <a:rPr lang="en-US" dirty="0" smtClean="0"/>
              <a:t>Incentives</a:t>
            </a:r>
            <a:r>
              <a:rPr lang="en-US" dirty="0"/>
              <a:t>, disciplinary process, consequences of policy </a:t>
            </a:r>
            <a:r>
              <a:rPr lang="en-US" dirty="0" smtClean="0"/>
              <a:t>violations</a:t>
            </a:r>
          </a:p>
          <a:p>
            <a:pPr marL="285750" indent="-285750">
              <a:buFont typeface="Arial"/>
              <a:buChar char="•"/>
            </a:pPr>
            <a:r>
              <a:rPr lang="en-US" dirty="0" smtClean="0"/>
              <a:t>User </a:t>
            </a:r>
            <a:r>
              <a:rPr lang="en-US" dirty="0"/>
              <a:t>training, documentation and revision of </a:t>
            </a:r>
            <a:r>
              <a:rPr lang="en-US" dirty="0" smtClean="0"/>
              <a:t>procedures</a:t>
            </a:r>
          </a:p>
          <a:p>
            <a:pPr marL="285750" indent="-285750">
              <a:buFont typeface="Arial"/>
              <a:buChar char="•"/>
            </a:pPr>
            <a:r>
              <a:rPr lang="en-US" dirty="0" smtClean="0"/>
              <a:t>Personnel </a:t>
            </a:r>
            <a:r>
              <a:rPr lang="en-US" dirty="0"/>
              <a:t>security (depending on sensitivity of job</a:t>
            </a:r>
            <a:r>
              <a:rPr lang="en-US" dirty="0" smtClean="0"/>
              <a:t>) Background </a:t>
            </a:r>
            <a:r>
              <a:rPr lang="en-US" dirty="0"/>
              <a:t>checks, supervision, confidentiality </a:t>
            </a:r>
            <a:r>
              <a:rPr lang="en-US" dirty="0" smtClean="0"/>
              <a:t>agreement</a:t>
            </a:r>
          </a:p>
          <a:p>
            <a:pPr marL="285750" indent="-285750">
              <a:buFont typeface="Arial"/>
              <a:buChar char="•"/>
            </a:pPr>
            <a:r>
              <a:rPr lang="en-US" dirty="0" smtClean="0"/>
              <a:t>Regulation </a:t>
            </a:r>
            <a:r>
              <a:rPr lang="en-US" dirty="0"/>
              <a:t>of third-party </a:t>
            </a:r>
            <a:r>
              <a:rPr lang="en-US" dirty="0" smtClean="0"/>
              <a:t>access</a:t>
            </a:r>
          </a:p>
          <a:p>
            <a:pPr marL="285750" indent="-285750">
              <a:buFont typeface="Arial"/>
              <a:buChar char="•"/>
            </a:pPr>
            <a:r>
              <a:rPr lang="en-US" dirty="0" smtClean="0"/>
              <a:t>Physical security:</a:t>
            </a:r>
            <a:r>
              <a:rPr lang="en-US" dirty="0"/>
              <a:t> </a:t>
            </a:r>
            <a:r>
              <a:rPr lang="en-US" dirty="0" smtClean="0"/>
              <a:t>Definition </a:t>
            </a:r>
            <a:r>
              <a:rPr lang="en-US" dirty="0"/>
              <a:t>of security perimeters, locating facilities to </a:t>
            </a:r>
            <a:r>
              <a:rPr lang="en-US" dirty="0" err="1"/>
              <a:t>minimise</a:t>
            </a:r>
            <a:r>
              <a:rPr lang="en-US" dirty="0"/>
              <a:t> traffic across perimeters</a:t>
            </a:r>
            <a:r>
              <a:rPr lang="en-US" dirty="0" smtClean="0"/>
              <a:t>, alarmed </a:t>
            </a:r>
            <a:r>
              <a:rPr lang="en-US" dirty="0"/>
              <a:t>fire doors, physical barriers that penetrate false floors/ceilings, </a:t>
            </a:r>
            <a:r>
              <a:rPr lang="en-US" dirty="0" smtClean="0"/>
              <a:t>entrance controls</a:t>
            </a:r>
            <a:r>
              <a:rPr lang="en-US" dirty="0"/>
              <a:t>, handling of visitors and public access, visible identification, responsibility </a:t>
            </a:r>
            <a:r>
              <a:rPr lang="en-US" dirty="0" smtClean="0"/>
              <a:t>to challenge </a:t>
            </a:r>
            <a:r>
              <a:rPr lang="en-US" dirty="0"/>
              <a:t>unescorted strangers, location of backup equipment at safe distance, </a:t>
            </a:r>
            <a:r>
              <a:rPr lang="en-US" dirty="0" smtClean="0"/>
              <a:t>prohibition of </a:t>
            </a:r>
            <a:r>
              <a:rPr lang="en-US" dirty="0"/>
              <a:t>recording equipment, redundant power supplies, access to cabling, </a:t>
            </a:r>
            <a:r>
              <a:rPr lang="en-US" dirty="0" err="1" smtClean="0"/>
              <a:t>authorisation</a:t>
            </a:r>
            <a:r>
              <a:rPr lang="en-US" dirty="0"/>
              <a:t> </a:t>
            </a:r>
            <a:r>
              <a:rPr lang="en-US" dirty="0" smtClean="0"/>
              <a:t>procedure </a:t>
            </a:r>
            <a:r>
              <a:rPr lang="en-US" dirty="0"/>
              <a:t>for removal of property, clear desk/screen policy, etc.</a:t>
            </a:r>
          </a:p>
        </p:txBody>
      </p:sp>
    </p:spTree>
    <p:extLst>
      <p:ext uri="{BB962C8B-B14F-4D97-AF65-F5344CB8AC3E}">
        <p14:creationId xmlns:p14="http://schemas.microsoft.com/office/powerpoint/2010/main" val="115914051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529" y="1132275"/>
            <a:ext cx="8384182" cy="3970318"/>
          </a:xfrm>
          <a:prstGeom prst="rect">
            <a:avLst/>
          </a:prstGeom>
        </p:spPr>
        <p:txBody>
          <a:bodyPr wrap="square">
            <a:spAutoFit/>
          </a:bodyPr>
          <a:lstStyle/>
          <a:p>
            <a:pPr marL="285750" indent="-285750">
              <a:buFont typeface="Arial"/>
              <a:buChar char="•"/>
            </a:pPr>
            <a:r>
              <a:rPr lang="en-US" dirty="0" smtClean="0"/>
              <a:t>Segregation </a:t>
            </a:r>
            <a:r>
              <a:rPr lang="en-US" dirty="0"/>
              <a:t>of </a:t>
            </a:r>
            <a:r>
              <a:rPr lang="en-US" dirty="0" smtClean="0"/>
              <a:t>duties: </a:t>
            </a:r>
            <a:r>
              <a:rPr lang="en-US" dirty="0"/>
              <a:t> </a:t>
            </a:r>
            <a:r>
              <a:rPr lang="en-US" dirty="0" smtClean="0"/>
              <a:t>Avoid </a:t>
            </a:r>
            <a:r>
              <a:rPr lang="en-US" dirty="0"/>
              <a:t>that a single person can abuse authority without detection (e.g., different </a:t>
            </a:r>
            <a:r>
              <a:rPr lang="en-US" dirty="0" smtClean="0"/>
              <a:t>people must </a:t>
            </a:r>
            <a:r>
              <a:rPr lang="en-US" dirty="0"/>
              <a:t>raise purchase order and confirm delivery of goods, croupier vs. cashier in casino</a:t>
            </a:r>
            <a:r>
              <a:rPr lang="en-US" dirty="0" smtClean="0"/>
              <a:t>)</a:t>
            </a:r>
          </a:p>
          <a:p>
            <a:pPr marL="285750" indent="-285750">
              <a:buFont typeface="Arial"/>
              <a:buChar char="•"/>
            </a:pPr>
            <a:r>
              <a:rPr lang="en-US" dirty="0" smtClean="0"/>
              <a:t>Audit trails:</a:t>
            </a:r>
            <a:r>
              <a:rPr lang="en-US" dirty="0"/>
              <a:t> </a:t>
            </a:r>
            <a:r>
              <a:rPr lang="en-US" dirty="0" smtClean="0"/>
              <a:t>What </a:t>
            </a:r>
            <a:r>
              <a:rPr lang="en-US" dirty="0"/>
              <a:t>activities are logged, how are log files protected from </a:t>
            </a:r>
            <a:r>
              <a:rPr lang="en-US" dirty="0" smtClean="0"/>
              <a:t>manipulation</a:t>
            </a:r>
            <a:endParaRPr lang="en-US" dirty="0"/>
          </a:p>
          <a:p>
            <a:pPr marL="285750" indent="-285750">
              <a:buFont typeface="Arial"/>
              <a:buChar char="•"/>
            </a:pPr>
            <a:r>
              <a:rPr lang="en-US" dirty="0" smtClean="0"/>
              <a:t>Separation </a:t>
            </a:r>
            <a:r>
              <a:rPr lang="en-US" dirty="0"/>
              <a:t>of development and operational </a:t>
            </a:r>
            <a:r>
              <a:rPr lang="en-US" dirty="0" smtClean="0"/>
              <a:t>facilities</a:t>
            </a:r>
          </a:p>
          <a:p>
            <a:pPr marL="285750" indent="-285750">
              <a:buFont typeface="Arial"/>
              <a:buChar char="•"/>
            </a:pPr>
            <a:r>
              <a:rPr lang="en-US" dirty="0" smtClean="0"/>
              <a:t>Protection </a:t>
            </a:r>
            <a:r>
              <a:rPr lang="en-US" dirty="0"/>
              <a:t>against </a:t>
            </a:r>
            <a:r>
              <a:rPr lang="en-US" dirty="0" err="1"/>
              <a:t>unauthorised</a:t>
            </a:r>
            <a:r>
              <a:rPr lang="en-US" dirty="0"/>
              <a:t> and malicious </a:t>
            </a:r>
            <a:r>
              <a:rPr lang="en-US" dirty="0" smtClean="0"/>
              <a:t>software</a:t>
            </a:r>
          </a:p>
          <a:p>
            <a:pPr marL="285750" indent="-285750">
              <a:buFont typeface="Arial"/>
              <a:buChar char="•"/>
            </a:pPr>
            <a:r>
              <a:rPr lang="en-US" dirty="0" err="1" smtClean="0"/>
              <a:t>Organising</a:t>
            </a:r>
            <a:r>
              <a:rPr lang="en-US" dirty="0" smtClean="0"/>
              <a:t> </a:t>
            </a:r>
            <a:r>
              <a:rPr lang="en-US" dirty="0"/>
              <a:t>backup and rehearsing </a:t>
            </a:r>
            <a:r>
              <a:rPr lang="en-US" dirty="0" smtClean="0"/>
              <a:t>restoration</a:t>
            </a:r>
          </a:p>
          <a:p>
            <a:pPr marL="285750" indent="-285750">
              <a:buFont typeface="Arial"/>
              <a:buChar char="•"/>
            </a:pPr>
            <a:r>
              <a:rPr lang="en-US" dirty="0" smtClean="0"/>
              <a:t>File</a:t>
            </a:r>
            <a:r>
              <a:rPr lang="en-US" dirty="0"/>
              <a:t>/document access control, sensitivity labeling of documents and </a:t>
            </a:r>
            <a:r>
              <a:rPr lang="en-US" dirty="0" smtClean="0"/>
              <a:t>media</a:t>
            </a:r>
          </a:p>
          <a:p>
            <a:pPr marL="285750" indent="-285750">
              <a:buFont typeface="Arial"/>
              <a:buChar char="•"/>
            </a:pPr>
            <a:r>
              <a:rPr lang="en-US" dirty="0" smtClean="0"/>
              <a:t>Disposal </a:t>
            </a:r>
            <a:r>
              <a:rPr lang="en-US" dirty="0"/>
              <a:t>of </a:t>
            </a:r>
            <a:r>
              <a:rPr lang="en-US" dirty="0" smtClean="0"/>
              <a:t>media:</a:t>
            </a:r>
            <a:r>
              <a:rPr lang="en-US" dirty="0"/>
              <a:t> </a:t>
            </a:r>
            <a:r>
              <a:rPr lang="en-US" dirty="0" err="1" smtClean="0"/>
              <a:t>Zeroise</a:t>
            </a:r>
            <a:r>
              <a:rPr lang="en-US" dirty="0"/>
              <a:t>, degauss, reformat, or shred and destroy storage media, paper, carbon paper</a:t>
            </a:r>
            <a:r>
              <a:rPr lang="en-US" dirty="0" smtClean="0"/>
              <a:t>, printer </a:t>
            </a:r>
            <a:r>
              <a:rPr lang="en-US" dirty="0"/>
              <a:t>ribbons, etc. before discarding </a:t>
            </a:r>
            <a:r>
              <a:rPr lang="en-US" dirty="0" smtClean="0"/>
              <a:t>it.</a:t>
            </a:r>
          </a:p>
          <a:p>
            <a:pPr marL="285750" indent="-285750">
              <a:buFont typeface="Arial"/>
              <a:buChar char="•"/>
            </a:pPr>
            <a:r>
              <a:rPr lang="en-US" dirty="0" smtClean="0"/>
              <a:t>Network </a:t>
            </a:r>
            <a:r>
              <a:rPr lang="en-US" dirty="0"/>
              <a:t>and software configuration </a:t>
            </a:r>
            <a:r>
              <a:rPr lang="en-US" dirty="0" smtClean="0"/>
              <a:t>management</a:t>
            </a:r>
          </a:p>
          <a:p>
            <a:pPr marL="285750" indent="-285750">
              <a:buFont typeface="Arial"/>
              <a:buChar char="•"/>
            </a:pPr>
            <a:r>
              <a:rPr lang="en-US" dirty="0" smtClean="0"/>
              <a:t>Line </a:t>
            </a:r>
            <a:r>
              <a:rPr lang="en-US" dirty="0"/>
              <a:t>and file encryption, authentication, key and password </a:t>
            </a:r>
            <a:r>
              <a:rPr lang="en-US" dirty="0" smtClean="0"/>
              <a:t>management</a:t>
            </a:r>
          </a:p>
          <a:p>
            <a:pPr marL="285750" indent="-285750">
              <a:buFont typeface="Arial"/>
              <a:buChar char="•"/>
            </a:pPr>
            <a:r>
              <a:rPr lang="en-US" dirty="0" smtClean="0"/>
              <a:t>Duress </a:t>
            </a:r>
            <a:r>
              <a:rPr lang="en-US" dirty="0"/>
              <a:t>alarms, terminal timeouts, clock </a:t>
            </a:r>
            <a:r>
              <a:rPr lang="en-US" dirty="0" err="1"/>
              <a:t>synchronisation</a:t>
            </a:r>
            <a:r>
              <a:rPr lang="en-US" dirty="0"/>
              <a:t>, . . .</a:t>
            </a:r>
          </a:p>
        </p:txBody>
      </p:sp>
    </p:spTree>
    <p:extLst>
      <p:ext uri="{BB962C8B-B14F-4D97-AF65-F5344CB8AC3E}">
        <p14:creationId xmlns:p14="http://schemas.microsoft.com/office/powerpoint/2010/main" val="14245953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Variants of confidentiality</a:t>
            </a:r>
          </a:p>
        </p:txBody>
      </p:sp>
      <p:sp>
        <p:nvSpPr>
          <p:cNvPr id="3" name="Content Placeholder 2"/>
          <p:cNvSpPr>
            <a:spLocks noGrp="1"/>
          </p:cNvSpPr>
          <p:nvPr>
            <p:ph idx="1"/>
          </p:nvPr>
        </p:nvSpPr>
        <p:spPr/>
        <p:txBody>
          <a:bodyPr>
            <a:normAutofit fontScale="85000" lnSpcReduction="20000"/>
          </a:bodyPr>
          <a:lstStyle/>
          <a:p>
            <a:r>
              <a:rPr lang="en-US" sz="2400" dirty="0" smtClean="0"/>
              <a:t>Data </a:t>
            </a:r>
            <a:r>
              <a:rPr lang="en-US" sz="2400" dirty="0"/>
              <a:t>protection/personal data privacy – fair collection and </a:t>
            </a:r>
            <a:r>
              <a:rPr lang="en-US" sz="2400" dirty="0" smtClean="0"/>
              <a:t>use of </a:t>
            </a:r>
            <a:r>
              <a:rPr lang="en-US" sz="2400" dirty="0"/>
              <a:t>personal data, in Europe a set of legal requirements</a:t>
            </a:r>
          </a:p>
          <a:p>
            <a:r>
              <a:rPr lang="en-US" sz="2400" dirty="0" smtClean="0">
                <a:solidFill>
                  <a:srgbClr val="0000FF"/>
                </a:solidFill>
              </a:rPr>
              <a:t>Anonymity</a:t>
            </a:r>
            <a:r>
              <a:rPr lang="en-US" sz="2400" dirty="0">
                <a:solidFill>
                  <a:srgbClr val="0000FF"/>
                </a:solidFill>
              </a:rPr>
              <a:t>/</a:t>
            </a:r>
            <a:r>
              <a:rPr lang="en-US" sz="2400" dirty="0" err="1">
                <a:solidFill>
                  <a:srgbClr val="0000FF"/>
                </a:solidFill>
              </a:rPr>
              <a:t>untraceability</a:t>
            </a:r>
            <a:r>
              <a:rPr lang="en-US" sz="2400" dirty="0">
                <a:solidFill>
                  <a:srgbClr val="0000FF"/>
                </a:solidFill>
              </a:rPr>
              <a:t> – ability to use a resource </a:t>
            </a:r>
            <a:r>
              <a:rPr lang="en-US" sz="2400" dirty="0" smtClean="0">
                <a:solidFill>
                  <a:srgbClr val="0000FF"/>
                </a:solidFill>
              </a:rPr>
              <a:t>without disclosing </a:t>
            </a:r>
            <a:r>
              <a:rPr lang="en-US" sz="2400" dirty="0">
                <a:solidFill>
                  <a:srgbClr val="0000FF"/>
                </a:solidFill>
              </a:rPr>
              <a:t>identity/location</a:t>
            </a:r>
          </a:p>
          <a:p>
            <a:r>
              <a:rPr lang="en-US" sz="2400" dirty="0" err="1" smtClean="0">
                <a:solidFill>
                  <a:srgbClr val="660066"/>
                </a:solidFill>
              </a:rPr>
              <a:t>Unlinkability</a:t>
            </a:r>
            <a:r>
              <a:rPr lang="en-US" sz="2400" dirty="0" smtClean="0">
                <a:solidFill>
                  <a:srgbClr val="660066"/>
                </a:solidFill>
              </a:rPr>
              <a:t> </a:t>
            </a:r>
            <a:r>
              <a:rPr lang="en-US" sz="2400" dirty="0">
                <a:solidFill>
                  <a:srgbClr val="660066"/>
                </a:solidFill>
              </a:rPr>
              <a:t>– ability to use a resource multiple times </a:t>
            </a:r>
            <a:r>
              <a:rPr lang="en-US" sz="2400" dirty="0" smtClean="0">
                <a:solidFill>
                  <a:srgbClr val="660066"/>
                </a:solidFill>
              </a:rPr>
              <a:t>without others </a:t>
            </a:r>
            <a:r>
              <a:rPr lang="en-US" sz="2400" dirty="0">
                <a:solidFill>
                  <a:srgbClr val="660066"/>
                </a:solidFill>
              </a:rPr>
              <a:t>being able to link these uses </a:t>
            </a:r>
            <a:r>
              <a:rPr lang="en-US" sz="2400" dirty="0" smtClean="0">
                <a:solidFill>
                  <a:srgbClr val="660066"/>
                </a:solidFill>
              </a:rPr>
              <a:t>together </a:t>
            </a:r>
          </a:p>
          <a:p>
            <a:pPr lvl="1" indent="-342900"/>
            <a:r>
              <a:rPr lang="en-US" sz="2000" dirty="0" smtClean="0">
                <a:solidFill>
                  <a:srgbClr val="660066"/>
                </a:solidFill>
              </a:rPr>
              <a:t>HTTP </a:t>
            </a:r>
            <a:r>
              <a:rPr lang="en-US" sz="2000" dirty="0">
                <a:solidFill>
                  <a:srgbClr val="660066"/>
                </a:solidFill>
              </a:rPr>
              <a:t>“cookies” and the Global Unique Document Identifier (GUID) in Microsoft </a:t>
            </a:r>
            <a:r>
              <a:rPr lang="en-US" sz="2000" dirty="0" smtClean="0">
                <a:solidFill>
                  <a:srgbClr val="660066"/>
                </a:solidFill>
              </a:rPr>
              <a:t>Word documents </a:t>
            </a:r>
            <a:r>
              <a:rPr lang="en-US" sz="2000" dirty="0">
                <a:solidFill>
                  <a:srgbClr val="660066"/>
                </a:solidFill>
              </a:rPr>
              <a:t>were both introduced to provide </a:t>
            </a:r>
            <a:r>
              <a:rPr lang="en-US" sz="2000" dirty="0" err="1">
                <a:solidFill>
                  <a:srgbClr val="660066"/>
                </a:solidFill>
              </a:rPr>
              <a:t>linkability</a:t>
            </a:r>
            <a:r>
              <a:rPr lang="en-US" sz="2000" dirty="0">
                <a:solidFill>
                  <a:srgbClr val="660066"/>
                </a:solidFill>
              </a:rPr>
              <a:t>.</a:t>
            </a:r>
          </a:p>
          <a:p>
            <a:r>
              <a:rPr lang="en-US" sz="2400" dirty="0" err="1" smtClean="0">
                <a:solidFill>
                  <a:srgbClr val="0000FF"/>
                </a:solidFill>
              </a:rPr>
              <a:t>Pseudonymity</a:t>
            </a:r>
            <a:r>
              <a:rPr lang="en-US" sz="2400" dirty="0" smtClean="0">
                <a:solidFill>
                  <a:srgbClr val="0000FF"/>
                </a:solidFill>
              </a:rPr>
              <a:t> </a:t>
            </a:r>
            <a:r>
              <a:rPr lang="en-US" sz="2400" dirty="0">
                <a:solidFill>
                  <a:srgbClr val="0000FF"/>
                </a:solidFill>
              </a:rPr>
              <a:t>– anonymity with accountability for actions.</a:t>
            </a:r>
          </a:p>
          <a:p>
            <a:r>
              <a:rPr lang="en-US" sz="2400" dirty="0" err="1" smtClean="0"/>
              <a:t>Unobservability</a:t>
            </a:r>
            <a:r>
              <a:rPr lang="en-US" sz="2400" dirty="0" smtClean="0"/>
              <a:t> </a:t>
            </a:r>
            <a:r>
              <a:rPr lang="en-US" sz="2400" dirty="0"/>
              <a:t>– ability to use a resource without </a:t>
            </a:r>
            <a:r>
              <a:rPr lang="en-US" sz="2400" dirty="0" smtClean="0"/>
              <a:t>revealing this </a:t>
            </a:r>
            <a:r>
              <a:rPr lang="en-US" sz="2400" dirty="0"/>
              <a:t>activity to third </a:t>
            </a:r>
            <a:r>
              <a:rPr lang="en-US" sz="2400" dirty="0" smtClean="0"/>
              <a:t>parties </a:t>
            </a:r>
          </a:p>
          <a:p>
            <a:pPr lvl="1"/>
            <a:r>
              <a:rPr lang="en-US" sz="2000" dirty="0" smtClean="0"/>
              <a:t>low </a:t>
            </a:r>
            <a:r>
              <a:rPr lang="en-US" sz="2000" dirty="0"/>
              <a:t>probability of intercept radio, steganography</a:t>
            </a:r>
            <a:r>
              <a:rPr lang="en-US" sz="2000" dirty="0" smtClean="0"/>
              <a:t>, information hiding </a:t>
            </a:r>
          </a:p>
          <a:p>
            <a:r>
              <a:rPr lang="en-US" sz="2400" dirty="0" smtClean="0">
                <a:solidFill>
                  <a:srgbClr val="0000FF"/>
                </a:solidFill>
              </a:rPr>
              <a:t>Copy protection</a:t>
            </a:r>
            <a:endParaRPr lang="en-US" sz="2400" dirty="0" smtClean="0"/>
          </a:p>
          <a:p>
            <a:r>
              <a:rPr lang="en-US" sz="2400" dirty="0"/>
              <a:t>I</a:t>
            </a:r>
            <a:r>
              <a:rPr lang="en-US" sz="2400" dirty="0" smtClean="0"/>
              <a:t>nformation </a:t>
            </a:r>
            <a:r>
              <a:rPr lang="en-US" sz="2400" dirty="0"/>
              <a:t>flow </a:t>
            </a:r>
            <a:r>
              <a:rPr lang="en-US" sz="2400" dirty="0" smtClean="0"/>
              <a:t>control- ability </a:t>
            </a:r>
            <a:r>
              <a:rPr lang="en-US" sz="2400" dirty="0"/>
              <a:t>to control the use and flow of information</a:t>
            </a:r>
            <a:endParaRPr lang="en-US" sz="2400" dirty="0" smtClean="0"/>
          </a:p>
          <a:p>
            <a:r>
              <a:rPr lang="en-US" sz="2400" dirty="0" smtClean="0">
                <a:solidFill>
                  <a:srgbClr val="008000"/>
                </a:solidFill>
              </a:rPr>
              <a:t>Further details: </a:t>
            </a:r>
            <a:r>
              <a:rPr lang="en-US" sz="2400" dirty="0" err="1" smtClean="0">
                <a:solidFill>
                  <a:srgbClr val="008000"/>
                </a:solidFill>
              </a:rPr>
              <a:t>Pfitzmann</a:t>
            </a:r>
            <a:r>
              <a:rPr lang="en-US" sz="2400" dirty="0">
                <a:solidFill>
                  <a:srgbClr val="008000"/>
                </a:solidFill>
              </a:rPr>
              <a:t>/</a:t>
            </a:r>
            <a:r>
              <a:rPr lang="en-US" sz="2400" dirty="0" err="1" smtClean="0">
                <a:solidFill>
                  <a:srgbClr val="008000"/>
                </a:solidFill>
              </a:rPr>
              <a:t>Kohntopp</a:t>
            </a:r>
            <a:r>
              <a:rPr lang="en-US" sz="2400" dirty="0" smtClean="0">
                <a:solidFill>
                  <a:srgbClr val="008000"/>
                </a:solidFill>
              </a:rPr>
              <a:t>: http</a:t>
            </a:r>
            <a:r>
              <a:rPr lang="en-US" sz="2400" dirty="0">
                <a:solidFill>
                  <a:srgbClr val="008000"/>
                </a:solidFill>
              </a:rPr>
              <a:t>://</a:t>
            </a:r>
            <a:r>
              <a:rPr lang="en-US" sz="2400" dirty="0" err="1">
                <a:solidFill>
                  <a:srgbClr val="008000"/>
                </a:solidFill>
              </a:rPr>
              <a:t>www.springerlink.com</a:t>
            </a:r>
            <a:r>
              <a:rPr lang="en-US" sz="2400" dirty="0">
                <a:solidFill>
                  <a:srgbClr val="008000"/>
                </a:solidFill>
              </a:rPr>
              <a:t>/</a:t>
            </a:r>
            <a:r>
              <a:rPr lang="en-US" sz="2400" dirty="0" err="1">
                <a:solidFill>
                  <a:srgbClr val="008000"/>
                </a:solidFill>
              </a:rPr>
              <a:t>link.asp?id</a:t>
            </a:r>
            <a:r>
              <a:rPr lang="en-US" sz="2400" dirty="0">
                <a:solidFill>
                  <a:srgbClr val="008000"/>
                </a:solidFill>
              </a:rPr>
              <a:t>=xkedq9pftwh8j752</a:t>
            </a:r>
          </a:p>
        </p:txBody>
      </p:sp>
    </p:spTree>
    <p:extLst>
      <p:ext uri="{BB962C8B-B14F-4D97-AF65-F5344CB8AC3E}">
        <p14:creationId xmlns:p14="http://schemas.microsoft.com/office/powerpoint/2010/main" val="104278131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UK Computer Misuse Act 1990</a:t>
            </a:r>
            <a:br>
              <a:rPr lang="en-US" dirty="0">
                <a:solidFill>
                  <a:srgbClr val="FF0000"/>
                </a:solidFill>
              </a:rPr>
            </a:br>
            <a:endParaRPr lang="en-US" dirty="0">
              <a:solidFill>
                <a:srgbClr val="FF0000"/>
              </a:solidFill>
            </a:endParaRPr>
          </a:p>
        </p:txBody>
      </p:sp>
      <p:sp>
        <p:nvSpPr>
          <p:cNvPr id="3" name="Rectangle 2"/>
          <p:cNvSpPr/>
          <p:nvPr/>
        </p:nvSpPr>
        <p:spPr>
          <a:xfrm>
            <a:off x="303618" y="1417638"/>
            <a:ext cx="8383182" cy="3970318"/>
          </a:xfrm>
          <a:prstGeom prst="rect">
            <a:avLst/>
          </a:prstGeom>
        </p:spPr>
        <p:txBody>
          <a:bodyPr wrap="square">
            <a:spAutoFit/>
          </a:bodyPr>
          <a:lstStyle/>
          <a:p>
            <a:pPr marL="285750" indent="-285750">
              <a:buFont typeface="Arial"/>
              <a:buChar char="•"/>
            </a:pPr>
            <a:r>
              <a:rPr lang="en-US" dirty="0" smtClean="0"/>
              <a:t>Knowingly </a:t>
            </a:r>
            <a:r>
              <a:rPr lang="en-US" dirty="0"/>
              <a:t>causing a computer to perform a function with </a:t>
            </a:r>
            <a:r>
              <a:rPr lang="en-US" dirty="0" smtClean="0"/>
              <a:t>the intent </a:t>
            </a:r>
            <a:r>
              <a:rPr lang="en-US" dirty="0"/>
              <a:t>to access without </a:t>
            </a:r>
            <a:r>
              <a:rPr lang="en-US" dirty="0" err="1"/>
              <a:t>authorisation</a:t>
            </a:r>
            <a:r>
              <a:rPr lang="en-US" dirty="0"/>
              <a:t> any program or data </a:t>
            </a:r>
            <a:r>
              <a:rPr lang="en-US" dirty="0" smtClean="0"/>
              <a:t>held on </a:t>
            </a:r>
            <a:r>
              <a:rPr lang="en-US" dirty="0"/>
              <a:t>it ⇒ up to 6 months in prison and/or a fine</a:t>
            </a:r>
          </a:p>
          <a:p>
            <a:pPr marL="285750" indent="-285750">
              <a:buFont typeface="Arial"/>
              <a:buChar char="•"/>
            </a:pPr>
            <a:r>
              <a:rPr lang="en-US" dirty="0" smtClean="0">
                <a:solidFill>
                  <a:srgbClr val="0000FF"/>
                </a:solidFill>
              </a:rPr>
              <a:t>Doing </a:t>
            </a:r>
            <a:r>
              <a:rPr lang="en-US" dirty="0">
                <a:solidFill>
                  <a:srgbClr val="0000FF"/>
                </a:solidFill>
              </a:rPr>
              <a:t>so to further a more serious crime</a:t>
            </a:r>
          </a:p>
          <a:p>
            <a:r>
              <a:rPr lang="en-US" dirty="0">
                <a:solidFill>
                  <a:srgbClr val="0000FF"/>
                </a:solidFill>
              </a:rPr>
              <a:t>⇒ up to 5 years in prison and/or a </a:t>
            </a:r>
            <a:r>
              <a:rPr lang="en-US" dirty="0" smtClean="0">
                <a:solidFill>
                  <a:srgbClr val="0000FF"/>
                </a:solidFill>
              </a:rPr>
              <a:t>fine</a:t>
            </a:r>
          </a:p>
          <a:p>
            <a:pPr marL="285750" indent="-285750">
              <a:buFont typeface="Arial"/>
              <a:buChar char="•"/>
            </a:pPr>
            <a:r>
              <a:rPr lang="en-US" dirty="0" smtClean="0"/>
              <a:t> </a:t>
            </a:r>
            <a:r>
              <a:rPr lang="en-US" dirty="0"/>
              <a:t>Knowingly causing an </a:t>
            </a:r>
            <a:r>
              <a:rPr lang="en-US" dirty="0" err="1"/>
              <a:t>unauthorised</a:t>
            </a:r>
            <a:r>
              <a:rPr lang="en-US" dirty="0"/>
              <a:t> modification of the </a:t>
            </a:r>
            <a:r>
              <a:rPr lang="en-US" dirty="0" smtClean="0"/>
              <a:t>contents of </a:t>
            </a:r>
            <a:r>
              <a:rPr lang="en-US" dirty="0"/>
              <a:t>any computer to impair its operation or hinder </a:t>
            </a:r>
            <a:r>
              <a:rPr lang="en-US" dirty="0" smtClean="0"/>
              <a:t>access to </a:t>
            </a:r>
            <a:r>
              <a:rPr lang="en-US" dirty="0"/>
              <a:t>its programs or data ⇒ up to 5 years in prison and/or a </a:t>
            </a:r>
            <a:r>
              <a:rPr lang="en-US" dirty="0" smtClean="0"/>
              <a:t>fine</a:t>
            </a:r>
          </a:p>
          <a:p>
            <a:endParaRPr lang="en-US" dirty="0"/>
          </a:p>
          <a:p>
            <a:r>
              <a:rPr lang="en-US" dirty="0">
                <a:solidFill>
                  <a:srgbClr val="0000FF"/>
                </a:solidFill>
              </a:rPr>
              <a:t>The intent does not have to be directed against any particular computer,</a:t>
            </a:r>
          </a:p>
          <a:p>
            <a:r>
              <a:rPr lang="en-US" dirty="0">
                <a:solidFill>
                  <a:srgbClr val="0000FF"/>
                </a:solidFill>
              </a:rPr>
              <a:t>program or data. In other words, starting automated and </a:t>
            </a:r>
            <a:r>
              <a:rPr lang="en-US" dirty="0" err="1">
                <a:solidFill>
                  <a:srgbClr val="0000FF"/>
                </a:solidFill>
              </a:rPr>
              <a:t>selfreplicating</a:t>
            </a:r>
            <a:endParaRPr lang="en-US" dirty="0">
              <a:solidFill>
                <a:srgbClr val="0000FF"/>
              </a:solidFill>
            </a:endParaRPr>
          </a:p>
          <a:p>
            <a:r>
              <a:rPr lang="en-US" dirty="0">
                <a:solidFill>
                  <a:srgbClr val="0000FF"/>
                </a:solidFill>
              </a:rPr>
              <a:t>tools (viruses, worms, etc.) that randomly pick where they</a:t>
            </a:r>
          </a:p>
          <a:p>
            <a:r>
              <a:rPr lang="en-US" dirty="0">
                <a:solidFill>
                  <a:srgbClr val="0000FF"/>
                </a:solidFill>
              </a:rPr>
              <a:t>attack is covered by the Act as well. </a:t>
            </a:r>
            <a:r>
              <a:rPr lang="en-US" dirty="0">
                <a:solidFill>
                  <a:srgbClr val="660066"/>
                </a:solidFill>
              </a:rPr>
              <a:t>Denial-of-service attacks in the</a:t>
            </a:r>
          </a:p>
          <a:p>
            <a:r>
              <a:rPr lang="en-US" dirty="0">
                <a:solidFill>
                  <a:srgbClr val="660066"/>
                </a:solidFill>
              </a:rPr>
              <a:t>form of overloading public services are not yet covered explicitly</a:t>
            </a:r>
            <a:r>
              <a:rPr lang="en-US" dirty="0">
                <a:solidFill>
                  <a:srgbClr val="0000FF"/>
                </a:solidFill>
              </a:rPr>
              <a:t>.</a:t>
            </a:r>
          </a:p>
        </p:txBody>
      </p:sp>
      <p:sp>
        <p:nvSpPr>
          <p:cNvPr id="4" name="TextBox 3"/>
          <p:cNvSpPr txBox="1"/>
          <p:nvPr/>
        </p:nvSpPr>
        <p:spPr>
          <a:xfrm>
            <a:off x="8026623" y="6386954"/>
            <a:ext cx="668422" cy="369332"/>
          </a:xfrm>
          <a:prstGeom prst="rect">
            <a:avLst/>
          </a:prstGeom>
          <a:noFill/>
        </p:spPr>
        <p:txBody>
          <a:bodyPr wrap="none" rtlCol="0">
            <a:spAutoFit/>
          </a:bodyPr>
          <a:lstStyle/>
          <a:p>
            <a:r>
              <a:rPr lang="en-US" dirty="0" smtClean="0"/>
              <a:t>Kuhn</a:t>
            </a:r>
            <a:endParaRPr lang="en-US" dirty="0"/>
          </a:p>
        </p:txBody>
      </p:sp>
    </p:spTree>
    <p:extLst>
      <p:ext uri="{BB962C8B-B14F-4D97-AF65-F5344CB8AC3E}">
        <p14:creationId xmlns:p14="http://schemas.microsoft.com/office/powerpoint/2010/main" val="202613129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UK Data Protection Act 1998</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rgbClr val="0000FF"/>
                </a:solidFill>
              </a:rPr>
              <a:t>Anyone processing personal data must comply with the eight </a:t>
            </a:r>
            <a:r>
              <a:rPr lang="en-US" dirty="0" smtClean="0">
                <a:solidFill>
                  <a:srgbClr val="0000FF"/>
                </a:solidFill>
              </a:rPr>
              <a:t>principles of </a:t>
            </a:r>
            <a:r>
              <a:rPr lang="en-US" dirty="0">
                <a:solidFill>
                  <a:srgbClr val="0000FF"/>
                </a:solidFill>
              </a:rPr>
              <a:t>data protection, which require that data must be</a:t>
            </a:r>
          </a:p>
          <a:p>
            <a:pPr marL="514350" indent="-514350">
              <a:buAutoNum type="arabicPeriod"/>
            </a:pPr>
            <a:r>
              <a:rPr lang="en-US" dirty="0" smtClean="0"/>
              <a:t>Fairly </a:t>
            </a:r>
            <a:r>
              <a:rPr lang="en-US" dirty="0"/>
              <a:t>and lawfully </a:t>
            </a:r>
            <a:r>
              <a:rPr lang="en-US" dirty="0" smtClean="0"/>
              <a:t>processed [</a:t>
            </a:r>
          </a:p>
          <a:p>
            <a:pPr lvl="1"/>
            <a:r>
              <a:rPr lang="en-US" dirty="0" smtClean="0"/>
              <a:t>Person’s </a:t>
            </a:r>
            <a:r>
              <a:rPr lang="en-US" dirty="0"/>
              <a:t>consent or </a:t>
            </a:r>
            <a:r>
              <a:rPr lang="en-US" dirty="0" err="1"/>
              <a:t>organisation’s</a:t>
            </a:r>
            <a:r>
              <a:rPr lang="en-US" dirty="0"/>
              <a:t> legitimate interest needed, no deception about purpose</a:t>
            </a:r>
            <a:r>
              <a:rPr lang="en-US" dirty="0" smtClean="0"/>
              <a:t>, sensitive </a:t>
            </a:r>
            <a:r>
              <a:rPr lang="en-US" dirty="0"/>
              <a:t>data (ethnic origin, political opinions, religion, trade union membership</a:t>
            </a:r>
            <a:r>
              <a:rPr lang="en-US" dirty="0" smtClean="0"/>
              <a:t>, health</a:t>
            </a:r>
            <a:r>
              <a:rPr lang="en-US" dirty="0"/>
              <a:t>, sex life, offences) may only be processed with consent or for medical research </a:t>
            </a:r>
            <a:r>
              <a:rPr lang="en-US" dirty="0" smtClean="0"/>
              <a:t>or equal </a:t>
            </a:r>
            <a:r>
              <a:rPr lang="en-US" dirty="0"/>
              <a:t>opportunity monitoring, etc</a:t>
            </a:r>
            <a:r>
              <a:rPr lang="en-US" dirty="0" smtClean="0"/>
              <a:t>.</a:t>
            </a:r>
            <a:endParaRPr lang="en-US" dirty="0"/>
          </a:p>
          <a:p>
            <a:pPr marL="514350" indent="-514350">
              <a:buAutoNum type="arabicPeriod" startAt="2"/>
            </a:pPr>
            <a:r>
              <a:rPr lang="en-US" dirty="0" smtClean="0"/>
              <a:t>Processed </a:t>
            </a:r>
            <a:r>
              <a:rPr lang="en-US" dirty="0"/>
              <a:t>for limited </a:t>
            </a:r>
            <a:r>
              <a:rPr lang="en-US" dirty="0" smtClean="0"/>
              <a:t>purposes</a:t>
            </a:r>
          </a:p>
          <a:p>
            <a:pPr marL="914400" lvl="1" indent="-514350"/>
            <a:r>
              <a:rPr lang="en-US" dirty="0" smtClean="0"/>
              <a:t>In </a:t>
            </a:r>
            <a:r>
              <a:rPr lang="en-US" dirty="0"/>
              <a:t>general, personal data can’t be used without consent for purposes other than </a:t>
            </a:r>
            <a:r>
              <a:rPr lang="en-US" dirty="0" smtClean="0"/>
              <a:t>those for </a:t>
            </a:r>
            <a:r>
              <a:rPr lang="en-US" dirty="0"/>
              <a:t>which it was originally collected</a:t>
            </a:r>
            <a:r>
              <a:rPr lang="en-US" dirty="0" smtClean="0"/>
              <a:t>.</a:t>
            </a:r>
            <a:endParaRPr lang="en-US" dirty="0"/>
          </a:p>
          <a:p>
            <a:pPr marL="514350" indent="-514350">
              <a:buAutoNum type="arabicPeriod" startAt="3"/>
            </a:pPr>
            <a:r>
              <a:rPr lang="en-US" dirty="0" smtClean="0"/>
              <a:t>adequate</a:t>
            </a:r>
            <a:r>
              <a:rPr lang="en-US" dirty="0"/>
              <a:t>, relevant and not </a:t>
            </a:r>
            <a:r>
              <a:rPr lang="en-US" dirty="0" smtClean="0"/>
              <a:t>excessive</a:t>
            </a:r>
          </a:p>
          <a:p>
            <a:pPr marL="514350" indent="-514350">
              <a:buAutoNum type="arabicPeriod" startAt="3"/>
            </a:pPr>
            <a:r>
              <a:rPr lang="en-US" dirty="0" smtClean="0"/>
              <a:t>Accurate</a:t>
            </a:r>
            <a:endParaRPr lang="en-US" dirty="0"/>
          </a:p>
          <a:p>
            <a:pPr marL="0" indent="0">
              <a:buNone/>
            </a:pPr>
            <a:r>
              <a:rPr lang="en-US" dirty="0" smtClean="0"/>
              <a:t>5. Not </a:t>
            </a:r>
            <a:r>
              <a:rPr lang="en-US" dirty="0"/>
              <a:t>kept longer than </a:t>
            </a:r>
            <a:r>
              <a:rPr lang="en-US" dirty="0" smtClean="0"/>
              <a:t>necessary</a:t>
            </a:r>
          </a:p>
          <a:p>
            <a:pPr marL="0" indent="0">
              <a:buNone/>
            </a:pPr>
            <a:r>
              <a:rPr lang="en-US" dirty="0" smtClean="0"/>
              <a:t>6</a:t>
            </a:r>
            <a:r>
              <a:rPr lang="en-US" dirty="0"/>
              <a:t>. processed in accordance with the data subject’s </a:t>
            </a:r>
            <a:r>
              <a:rPr lang="en-US" dirty="0" smtClean="0"/>
              <a:t>rights: </a:t>
            </a:r>
            <a:endParaRPr lang="en-US" dirty="0"/>
          </a:p>
          <a:p>
            <a:pPr lvl="1"/>
            <a:r>
              <a:rPr lang="en-US" dirty="0" smtClean="0"/>
              <a:t>Persons </a:t>
            </a:r>
            <a:r>
              <a:rPr lang="en-US" dirty="0"/>
              <a:t>have the right to access data about them, unless this would breach </a:t>
            </a:r>
            <a:r>
              <a:rPr lang="en-US" dirty="0" smtClean="0"/>
              <a:t>another person’s </a:t>
            </a:r>
            <a:r>
              <a:rPr lang="en-US" dirty="0"/>
              <a:t>privacy, and can request that inaccurate data is corrected</a:t>
            </a:r>
            <a:r>
              <a:rPr lang="en-US" dirty="0" smtClean="0"/>
              <a:t>.</a:t>
            </a:r>
            <a:endParaRPr lang="en-US" dirty="0"/>
          </a:p>
          <a:p>
            <a:pPr marL="0" indent="0">
              <a:buNone/>
            </a:pPr>
            <a:r>
              <a:rPr lang="en-US" dirty="0"/>
              <a:t>7. secure</a:t>
            </a:r>
          </a:p>
          <a:p>
            <a:pPr marL="0" indent="0">
              <a:buNone/>
            </a:pPr>
            <a:r>
              <a:rPr lang="en-US" dirty="0"/>
              <a:t>8. not transferred to countries without adequate protection</a:t>
            </a:r>
          </a:p>
          <a:p>
            <a:r>
              <a:rPr lang="en-US" dirty="0" smtClean="0"/>
              <a:t>This </a:t>
            </a:r>
            <a:r>
              <a:rPr lang="en-US" dirty="0"/>
              <a:t>means, no transfer outside the European Free Trade Area. Special “safe </a:t>
            </a:r>
            <a:r>
              <a:rPr lang="en-US" dirty="0" err="1"/>
              <a:t>harbour</a:t>
            </a:r>
            <a:r>
              <a:rPr lang="en-US" dirty="0" smtClean="0"/>
              <a:t>” contract </a:t>
            </a:r>
            <a:r>
              <a:rPr lang="en-US" dirty="0"/>
              <a:t>arrangements with data controllers in the US are possible</a:t>
            </a:r>
            <a:r>
              <a:rPr lang="en-US" dirty="0" smtClean="0"/>
              <a:t>.</a:t>
            </a:r>
            <a:endParaRPr lang="en-US" dirty="0"/>
          </a:p>
        </p:txBody>
      </p:sp>
    </p:spTree>
    <p:extLst>
      <p:ext uri="{BB962C8B-B14F-4D97-AF65-F5344CB8AC3E}">
        <p14:creationId xmlns:p14="http://schemas.microsoft.com/office/powerpoint/2010/main" val="31456430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MECHANISM: IMPLEMENTING SECURITY</a:t>
            </a:r>
          </a:p>
        </p:txBody>
      </p:sp>
      <p:sp>
        <p:nvSpPr>
          <p:cNvPr id="3" name="Content Placeholder 2"/>
          <p:cNvSpPr>
            <a:spLocks noGrp="1"/>
          </p:cNvSpPr>
          <p:nvPr>
            <p:ph idx="1"/>
          </p:nvPr>
        </p:nvSpPr>
        <p:spPr/>
        <p:txBody>
          <a:bodyPr/>
          <a:lstStyle/>
          <a:p>
            <a:r>
              <a:rPr lang="en-US" dirty="0" smtClean="0"/>
              <a:t>Security Implementation:</a:t>
            </a:r>
          </a:p>
          <a:p>
            <a:pPr lvl="1"/>
            <a:r>
              <a:rPr lang="en-US" dirty="0" smtClean="0"/>
              <a:t>Code: The actual program on which the security depends</a:t>
            </a:r>
          </a:p>
          <a:p>
            <a:pPr lvl="1"/>
            <a:r>
              <a:rPr lang="en-US" dirty="0"/>
              <a:t>Setup: data that controls the programs’ operations: folder structure, access control lists, group memberships, user passwords or encryption keys, and so on</a:t>
            </a:r>
            <a:r>
              <a:rPr lang="en-US" dirty="0" smtClean="0"/>
              <a:t>.</a:t>
            </a:r>
          </a:p>
          <a:p>
            <a:r>
              <a:rPr lang="en-US" dirty="0" smtClean="0"/>
              <a:t>Implementation must defend against:</a:t>
            </a:r>
          </a:p>
          <a:p>
            <a:pPr lvl="1"/>
            <a:r>
              <a:rPr lang="en-US" dirty="0" smtClean="0"/>
              <a:t>Bad, buggy and hostile vulnerabilities</a:t>
            </a:r>
          </a:p>
          <a:p>
            <a:pPr lvl="1"/>
            <a:endParaRPr lang="en-US" dirty="0" smtClean="0"/>
          </a:p>
        </p:txBody>
      </p:sp>
    </p:spTree>
    <p:extLst>
      <p:ext uri="{BB962C8B-B14F-4D97-AF65-F5344CB8AC3E}">
        <p14:creationId xmlns:p14="http://schemas.microsoft.com/office/powerpoint/2010/main" val="18054935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Defensive </a:t>
            </a:r>
            <a:r>
              <a:rPr lang="en-US" dirty="0" err="1" smtClean="0"/>
              <a:t>Startegies</a:t>
            </a:r>
            <a:endParaRPr lang="en-US" dirty="0"/>
          </a:p>
        </p:txBody>
      </p:sp>
      <p:sp>
        <p:nvSpPr>
          <p:cNvPr id="3" name="Content Placeholder 2"/>
          <p:cNvSpPr>
            <a:spLocks noGrp="1"/>
          </p:cNvSpPr>
          <p:nvPr>
            <p:ph idx="1"/>
          </p:nvPr>
        </p:nvSpPr>
        <p:spPr/>
        <p:txBody>
          <a:bodyPr>
            <a:normAutofit fontScale="55000" lnSpcReduction="20000"/>
          </a:bodyPr>
          <a:lstStyle/>
          <a:p>
            <a:r>
              <a:rPr lang="en-US" dirty="0">
                <a:solidFill>
                  <a:srgbClr val="0000FF"/>
                </a:solidFill>
              </a:rPr>
              <a:t>Isolate</a:t>
            </a:r>
            <a:r>
              <a:rPr lang="en-US" dirty="0"/>
              <a:t>—keep everybody </a:t>
            </a:r>
            <a:r>
              <a:rPr lang="en-US" dirty="0" smtClean="0"/>
              <a:t>out </a:t>
            </a:r>
          </a:p>
          <a:p>
            <a:pPr lvl="1"/>
            <a:r>
              <a:rPr lang="en-US" dirty="0" smtClean="0"/>
              <a:t>coarse</a:t>
            </a:r>
            <a:r>
              <a:rPr lang="en-US" dirty="0"/>
              <a:t>-grained strategy provides the best security, but it keeps users from sharing </a:t>
            </a:r>
            <a:r>
              <a:rPr lang="en-US" dirty="0" smtClean="0"/>
              <a:t>info. </a:t>
            </a:r>
            <a:r>
              <a:rPr lang="en-US" dirty="0"/>
              <a:t>or </a:t>
            </a:r>
            <a:r>
              <a:rPr lang="en-US" dirty="0" smtClean="0"/>
              <a:t>services</a:t>
            </a:r>
            <a:r>
              <a:rPr lang="en-US" dirty="0"/>
              <a:t>. </a:t>
            </a:r>
            <a:r>
              <a:rPr lang="en-US" dirty="0" smtClean="0"/>
              <a:t> </a:t>
            </a:r>
          </a:p>
          <a:p>
            <a:pPr lvl="1"/>
            <a:r>
              <a:rPr lang="en-US" dirty="0" smtClean="0"/>
              <a:t>impractical </a:t>
            </a:r>
            <a:r>
              <a:rPr lang="en-US" dirty="0"/>
              <a:t>for all but a few </a:t>
            </a:r>
            <a:r>
              <a:rPr lang="en-US" dirty="0" smtClean="0"/>
              <a:t>applications.</a:t>
            </a:r>
          </a:p>
          <a:p>
            <a:r>
              <a:rPr lang="en-US" dirty="0">
                <a:solidFill>
                  <a:srgbClr val="0000FF"/>
                </a:solidFill>
              </a:rPr>
              <a:t>Exclude</a:t>
            </a:r>
            <a:r>
              <a:rPr lang="en-US" dirty="0"/>
              <a:t>—keep the bad guys </a:t>
            </a:r>
            <a:r>
              <a:rPr lang="en-US" dirty="0" smtClean="0"/>
              <a:t>out </a:t>
            </a:r>
          </a:p>
          <a:p>
            <a:pPr lvl="1"/>
            <a:r>
              <a:rPr lang="en-US" dirty="0"/>
              <a:t>Medium grained strategy makes it all right for programs inside this defense to be gullible. Code signing and ﬁrewalls do </a:t>
            </a:r>
            <a:r>
              <a:rPr lang="en-US" dirty="0" smtClean="0"/>
              <a:t>this.</a:t>
            </a:r>
          </a:p>
          <a:p>
            <a:r>
              <a:rPr lang="en-US" dirty="0" smtClean="0">
                <a:solidFill>
                  <a:srgbClr val="0000FF"/>
                </a:solidFill>
              </a:rPr>
              <a:t>Restrict</a:t>
            </a:r>
            <a:r>
              <a:rPr lang="en-US" dirty="0"/>
              <a:t>—let the bad guys in, but keep </a:t>
            </a:r>
            <a:r>
              <a:rPr lang="en-US" dirty="0" smtClean="0"/>
              <a:t>them from </a:t>
            </a:r>
            <a:r>
              <a:rPr lang="en-US" dirty="0"/>
              <a:t>doing </a:t>
            </a:r>
            <a:r>
              <a:rPr lang="en-US" dirty="0" smtClean="0"/>
              <a:t>damage.</a:t>
            </a:r>
          </a:p>
          <a:p>
            <a:pPr lvl="1"/>
            <a:r>
              <a:rPr lang="en-US" dirty="0" smtClean="0"/>
              <a:t>Fine</a:t>
            </a:r>
            <a:r>
              <a:rPr lang="en-US" dirty="0"/>
              <a:t>-grained strategy, also known as sandboxing, can be </a:t>
            </a:r>
            <a:r>
              <a:rPr lang="en-US" dirty="0" smtClean="0"/>
              <a:t>implemented </a:t>
            </a:r>
            <a:r>
              <a:rPr lang="en-US" dirty="0"/>
              <a:t>traditionally with an </a:t>
            </a:r>
            <a:r>
              <a:rPr lang="en-US" dirty="0" smtClean="0"/>
              <a:t>OS </a:t>
            </a:r>
            <a:r>
              <a:rPr lang="en-US" dirty="0"/>
              <a:t>process or with a more modern approach that uses a Java virtual machine. </a:t>
            </a:r>
            <a:endParaRPr lang="en-US" dirty="0" smtClean="0"/>
          </a:p>
          <a:p>
            <a:pPr lvl="1"/>
            <a:r>
              <a:rPr lang="en-US" dirty="0" smtClean="0"/>
              <a:t>Sandboxing typically </a:t>
            </a:r>
            <a:r>
              <a:rPr lang="en-US" dirty="0"/>
              <a:t>involves access control on resources to define the holes in the </a:t>
            </a:r>
            <a:r>
              <a:rPr lang="en-US" dirty="0" smtClean="0"/>
              <a:t>sandbox</a:t>
            </a:r>
            <a:r>
              <a:rPr lang="en-US" dirty="0"/>
              <a:t>. Programs accessible from the sandbox must be paranoid, and it’s hard to get this right</a:t>
            </a:r>
            <a:r>
              <a:rPr lang="en-US" dirty="0" smtClean="0"/>
              <a:t>.</a:t>
            </a:r>
          </a:p>
          <a:p>
            <a:r>
              <a:rPr lang="en-US" dirty="0">
                <a:solidFill>
                  <a:srgbClr val="0000FF"/>
                </a:solidFill>
              </a:rPr>
              <a:t>Recover</a:t>
            </a:r>
            <a:r>
              <a:rPr lang="en-US" dirty="0"/>
              <a:t>—undo the damage. </a:t>
            </a:r>
            <a:endParaRPr lang="en-US" dirty="0" smtClean="0"/>
          </a:p>
          <a:p>
            <a:pPr lvl="1"/>
            <a:r>
              <a:rPr lang="en-US" dirty="0"/>
              <a:t>E</a:t>
            </a:r>
            <a:r>
              <a:rPr lang="en-US" dirty="0" smtClean="0"/>
              <a:t>xemplified </a:t>
            </a:r>
            <a:r>
              <a:rPr lang="en-US" dirty="0"/>
              <a:t>by backup systems and restore </a:t>
            </a:r>
            <a:r>
              <a:rPr lang="en-US" dirty="0" smtClean="0"/>
              <a:t>points,</a:t>
            </a:r>
            <a:r>
              <a:rPr lang="en-US" dirty="0" smtClean="0">
                <a:solidFill>
                  <a:srgbClr val="FF0000"/>
                </a:solidFill>
              </a:rPr>
              <a:t> </a:t>
            </a:r>
            <a:r>
              <a:rPr lang="en-US" dirty="0">
                <a:solidFill>
                  <a:srgbClr val="FF0000"/>
                </a:solidFill>
              </a:rPr>
              <a:t>doesn’t help with secrecy</a:t>
            </a:r>
            <a:r>
              <a:rPr lang="en-US" dirty="0"/>
              <a:t>, but it does help with integrity and </a:t>
            </a:r>
            <a:r>
              <a:rPr lang="en-US" dirty="0" smtClean="0"/>
              <a:t>availability.</a:t>
            </a:r>
          </a:p>
          <a:p>
            <a:r>
              <a:rPr lang="en-US" dirty="0" smtClean="0">
                <a:solidFill>
                  <a:srgbClr val="0000FF"/>
                </a:solidFill>
              </a:rPr>
              <a:t>Punish</a:t>
            </a:r>
            <a:r>
              <a:rPr lang="en-US" dirty="0"/>
              <a:t>—catch the bad guys and prosecute them. </a:t>
            </a:r>
            <a:endParaRPr lang="en-US" dirty="0" smtClean="0"/>
          </a:p>
          <a:p>
            <a:pPr lvl="1"/>
            <a:r>
              <a:rPr lang="en-US" dirty="0" smtClean="0"/>
              <a:t>Auditing </a:t>
            </a:r>
            <a:r>
              <a:rPr lang="en-US" dirty="0"/>
              <a:t>and police do this.</a:t>
            </a:r>
          </a:p>
        </p:txBody>
      </p:sp>
    </p:spTree>
    <p:extLst>
      <p:ext uri="{BB962C8B-B14F-4D97-AF65-F5344CB8AC3E}">
        <p14:creationId xmlns:p14="http://schemas.microsoft.com/office/powerpoint/2010/main" val="8020219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803400" y="2019300"/>
            <a:ext cx="5524500" cy="2806700"/>
          </a:xfrm>
          <a:prstGeom prst="rect">
            <a:avLst/>
          </a:prstGeom>
        </p:spPr>
      </p:pic>
    </p:spTree>
    <p:extLst>
      <p:ext uri="{BB962C8B-B14F-4D97-AF65-F5344CB8AC3E}">
        <p14:creationId xmlns:p14="http://schemas.microsoft.com/office/powerpoint/2010/main" val="294270391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ASSURANCE: MAKING SECURITY WORK</a:t>
            </a:r>
          </a:p>
        </p:txBody>
      </p:sp>
      <p:sp>
        <p:nvSpPr>
          <p:cNvPr id="3" name="Content Placeholder 2"/>
          <p:cNvSpPr>
            <a:spLocks noGrp="1"/>
          </p:cNvSpPr>
          <p:nvPr>
            <p:ph idx="1"/>
          </p:nvPr>
        </p:nvSpPr>
        <p:spPr/>
        <p:txBody>
          <a:bodyPr>
            <a:normAutofit fontScale="92500" lnSpcReduction="20000"/>
          </a:bodyPr>
          <a:lstStyle/>
          <a:p>
            <a:r>
              <a:rPr lang="en-US" dirty="0"/>
              <a:t>Trusted Computing Base (TCB): </a:t>
            </a:r>
            <a:endParaRPr lang="en-US" dirty="0" smtClean="0"/>
          </a:p>
          <a:p>
            <a:pPr lvl="1"/>
            <a:r>
              <a:rPr lang="en-US" dirty="0" smtClean="0"/>
              <a:t>collection </a:t>
            </a:r>
            <a:r>
              <a:rPr lang="en-US" dirty="0"/>
              <a:t>of </a:t>
            </a:r>
            <a:r>
              <a:rPr lang="en-US" dirty="0" err="1" smtClean="0"/>
              <a:t>hw</a:t>
            </a:r>
            <a:r>
              <a:rPr lang="en-US" dirty="0" smtClean="0"/>
              <a:t>, </a:t>
            </a:r>
            <a:r>
              <a:rPr lang="en-US" dirty="0" err="1" smtClean="0"/>
              <a:t>sw</a:t>
            </a:r>
            <a:r>
              <a:rPr lang="en-US" dirty="0" smtClean="0"/>
              <a:t>, </a:t>
            </a:r>
            <a:r>
              <a:rPr lang="en-US" dirty="0"/>
              <a:t>and setup information on which a system’s security depends</a:t>
            </a:r>
            <a:r>
              <a:rPr lang="en-US" dirty="0" smtClean="0"/>
              <a:t>.</a:t>
            </a:r>
          </a:p>
          <a:p>
            <a:pPr lvl="1"/>
            <a:r>
              <a:rPr lang="en-US" dirty="0">
                <a:solidFill>
                  <a:srgbClr val="0000FF"/>
                </a:solidFill>
              </a:rPr>
              <a:t>if the security policy for a LAN’s machines mandates that they can access the Web but no other Internet services, and no inward access is allowed, the TCB is just the ﬁrewall that allows outgoing port 80 TCP connections but no other trafﬁc</a:t>
            </a:r>
            <a:r>
              <a:rPr lang="en-US" dirty="0" smtClean="0">
                <a:solidFill>
                  <a:srgbClr val="0000FF"/>
                </a:solidFill>
              </a:rPr>
              <a:t>.</a:t>
            </a:r>
          </a:p>
          <a:p>
            <a:pPr lvl="1"/>
            <a:r>
              <a:rPr lang="en-US" dirty="0">
                <a:solidFill>
                  <a:srgbClr val="660066"/>
                </a:solidFill>
              </a:rPr>
              <a:t>If the policy also states that no software downloaded from the Internet should run, the TCB also includes the browser code and settings that disable Java and other software downloads.</a:t>
            </a:r>
          </a:p>
        </p:txBody>
      </p:sp>
    </p:spTree>
    <p:extLst>
      <p:ext uri="{BB962C8B-B14F-4D97-AF65-F5344CB8AC3E}">
        <p14:creationId xmlns:p14="http://schemas.microsoft.com/office/powerpoint/2010/main" val="42682233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TCB</a:t>
            </a:r>
            <a:endParaRPr lang="en-US" dirty="0"/>
          </a:p>
        </p:txBody>
      </p:sp>
      <p:sp>
        <p:nvSpPr>
          <p:cNvPr id="3" name="Content Placeholder 2"/>
          <p:cNvSpPr>
            <a:spLocks noGrp="1"/>
          </p:cNvSpPr>
          <p:nvPr>
            <p:ph idx="1"/>
          </p:nvPr>
        </p:nvSpPr>
        <p:spPr/>
        <p:txBody>
          <a:bodyPr>
            <a:normAutofit lnSpcReduction="10000"/>
          </a:bodyPr>
          <a:lstStyle/>
          <a:p>
            <a:r>
              <a:rPr lang="en-US" dirty="0" smtClean="0"/>
              <a:t>is </a:t>
            </a:r>
            <a:r>
              <a:rPr lang="en-US" dirty="0"/>
              <a:t>closely related to the </a:t>
            </a:r>
            <a:r>
              <a:rPr lang="en-US" dirty="0">
                <a:solidFill>
                  <a:srgbClr val="FF0000"/>
                </a:solidFill>
              </a:rPr>
              <a:t>end-to-end principle</a:t>
            </a:r>
            <a:r>
              <a:rPr lang="en-US" dirty="0"/>
              <a:t>—just as reliability depends only on the ends, security depends only on the TCB</a:t>
            </a:r>
            <a:r>
              <a:rPr lang="en-US" dirty="0" smtClean="0"/>
              <a:t>.</a:t>
            </a:r>
            <a:endParaRPr lang="en-US" dirty="0"/>
          </a:p>
          <a:p>
            <a:r>
              <a:rPr lang="en-US" dirty="0" smtClean="0"/>
              <a:t> </a:t>
            </a:r>
            <a:r>
              <a:rPr lang="en-US" dirty="0">
                <a:solidFill>
                  <a:srgbClr val="0000FF"/>
                </a:solidFill>
              </a:rPr>
              <a:t>In </a:t>
            </a:r>
            <a:r>
              <a:rPr lang="en-US" dirty="0" smtClean="0">
                <a:solidFill>
                  <a:srgbClr val="0000FF"/>
                </a:solidFill>
              </a:rPr>
              <a:t>either, </a:t>
            </a:r>
            <a:r>
              <a:rPr lang="en-US" dirty="0">
                <a:solidFill>
                  <a:srgbClr val="0000FF"/>
                </a:solidFill>
              </a:rPr>
              <a:t>performance and availability aren’t guaranteed. </a:t>
            </a:r>
            <a:endParaRPr lang="en-US" dirty="0" smtClean="0">
              <a:solidFill>
                <a:srgbClr val="0000FF"/>
              </a:solidFill>
            </a:endParaRPr>
          </a:p>
          <a:p>
            <a:r>
              <a:rPr lang="en-US" b="1" dirty="0" smtClean="0"/>
              <a:t>Unfortunately</a:t>
            </a:r>
            <a:r>
              <a:rPr lang="en-US" dirty="0"/>
              <a:t>, it’s hard to ﬁgure out what is in the TCB for a given security policy</a:t>
            </a:r>
            <a:r>
              <a:rPr lang="en-US" dirty="0" smtClean="0"/>
              <a:t>.</a:t>
            </a:r>
          </a:p>
          <a:p>
            <a:r>
              <a:rPr lang="en-US" dirty="0" smtClean="0"/>
              <a:t> </a:t>
            </a:r>
            <a:r>
              <a:rPr lang="en-US" b="1" dirty="0"/>
              <a:t>Even writing the specs for the components is hard. </a:t>
            </a:r>
          </a:p>
        </p:txBody>
      </p:sp>
    </p:spTree>
    <p:extLst>
      <p:ext uri="{BB962C8B-B14F-4D97-AF65-F5344CB8AC3E}">
        <p14:creationId xmlns:p14="http://schemas.microsoft.com/office/powerpoint/2010/main" val="32688798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2539</TotalTime>
  <Words>3539</Words>
  <Application>Microsoft Macintosh PowerPoint</Application>
  <PresentationFormat>On-screen Show (4:3)</PresentationFormat>
  <Paragraphs>281</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Lecture 2: Introduction to Computer Security</vt:lpstr>
      <vt:lpstr>Dangers Being Protected Against</vt:lpstr>
      <vt:lpstr>Taxonomy of Cybersecurity Threats</vt:lpstr>
      <vt:lpstr>Variants of confidentiality</vt:lpstr>
      <vt:lpstr>MECHANISM: IMPLEMENTING SECURITY</vt:lpstr>
      <vt:lpstr>Broad Defensive Startegies</vt:lpstr>
      <vt:lpstr>PowerPoint Presentation</vt:lpstr>
      <vt:lpstr>ASSURANCE: MAKING SECURITY WORK</vt:lpstr>
      <vt:lpstr>TCB</vt:lpstr>
      <vt:lpstr>Safety Critical Systems Vs Security</vt:lpstr>
      <vt:lpstr>Defense-in Depth</vt:lpstr>
      <vt:lpstr>END-TO-END ACCESS CONTROL</vt:lpstr>
      <vt:lpstr>PowerPoint Presentation</vt:lpstr>
      <vt:lpstr>Security: Types</vt:lpstr>
      <vt:lpstr>Cryptology = Cryptography + Cryptanalysis</vt:lpstr>
      <vt:lpstr>PowerPoint Presentation</vt:lpstr>
      <vt:lpstr>Clarifying terminology</vt:lpstr>
      <vt:lpstr>Clarifying terminology (2)</vt:lpstr>
      <vt:lpstr>Clarifying terminology (3)</vt:lpstr>
      <vt:lpstr>Clarifying terminology (4)</vt:lpstr>
      <vt:lpstr>Trust vs Trustworthy (5)</vt:lpstr>
      <vt:lpstr>Clarifying Terminology (6)</vt:lpstr>
      <vt:lpstr>What often passes as ‘Policy’</vt:lpstr>
      <vt:lpstr>Policy Example – MLS</vt:lpstr>
      <vt:lpstr>Levels of Information</vt:lpstr>
      <vt:lpstr>Information Flows</vt:lpstr>
      <vt:lpstr>Formalising the Policy</vt:lpstr>
      <vt:lpstr>Limits of firewalls</vt:lpstr>
      <vt:lpstr>Enforcement (1)</vt:lpstr>
      <vt:lpstr>Enforcement (2)</vt:lpstr>
      <vt:lpstr>Additional References Lectures 1-2</vt:lpstr>
      <vt:lpstr>References Lectures 1</vt:lpstr>
      <vt:lpstr>Security Management</vt:lpstr>
      <vt:lpstr>Security Management and Engineering </vt:lpstr>
      <vt:lpstr>Security policy development</vt:lpstr>
      <vt:lpstr>PowerPoint Presentation</vt:lpstr>
      <vt:lpstr>PowerPoint Presentation</vt:lpstr>
      <vt:lpstr>PowerPoint Presentation</vt:lpstr>
      <vt:lpstr>PowerPoint Presentation</vt:lpstr>
      <vt:lpstr>UK Computer Misuse Act 1990 </vt:lpstr>
      <vt:lpstr>UK Data Protection Act 1998</vt:lpstr>
    </vt:vector>
  </TitlesOfParts>
  <Company>TIFR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K Shyamasundar</dc:creator>
  <cp:lastModifiedBy>R K Shyamasundar</cp:lastModifiedBy>
  <cp:revision>86</cp:revision>
  <dcterms:created xsi:type="dcterms:W3CDTF">2015-07-15T09:44:35Z</dcterms:created>
  <dcterms:modified xsi:type="dcterms:W3CDTF">2018-01-22T06:45:02Z</dcterms:modified>
</cp:coreProperties>
</file>