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1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C58C-8845-8547-BAA4-C74B62073578}" type="datetimeFigureOut">
              <a:rPr lang="en-US" smtClean="0"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0D00-FC8F-734F-AEA6-74785184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5a: case Study DAC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</a:t>
            </a:r>
            <a:r>
              <a:rPr lang="en-US" dirty="0"/>
              <a:t>control policy 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Unix:  </a:t>
            </a:r>
          </a:p>
          <a:p>
            <a:pPr lvl="1"/>
            <a:r>
              <a:rPr lang="en-US" dirty="0" smtClean="0"/>
              <a:t> Authorizing requests </a:t>
            </a:r>
            <a:r>
              <a:rPr lang="en-US" dirty="0"/>
              <a:t>that processes make to perform operations on </a:t>
            </a:r>
            <a:r>
              <a:rPr lang="en-US" dirty="0" smtClean="0"/>
              <a:t>files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File names are </a:t>
            </a:r>
            <a:r>
              <a:rPr lang="en-US" dirty="0"/>
              <a:t>used in Unix  to name most other system resources, too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All operations </a:t>
            </a:r>
            <a:r>
              <a:rPr lang="en-US" dirty="0" smtClean="0"/>
              <a:t>on files </a:t>
            </a:r>
            <a:r>
              <a:rPr lang="en-US" dirty="0"/>
              <a:t>and other system resources are implemented by operating system code. </a:t>
            </a:r>
            <a:endParaRPr lang="en-US" dirty="0" smtClean="0"/>
          </a:p>
          <a:p>
            <a:pPr lvl="1"/>
            <a:r>
              <a:rPr lang="en-US" dirty="0" smtClean="0"/>
              <a:t>Hence,</a:t>
            </a:r>
            <a:r>
              <a:rPr lang="en-US" dirty="0"/>
              <a:t> </a:t>
            </a:r>
            <a:r>
              <a:rPr lang="en-US" dirty="0" smtClean="0"/>
              <a:t>authorization is </a:t>
            </a:r>
            <a:r>
              <a:rPr lang="en-US" dirty="0"/>
              <a:t>enforced by a reference monitor located in the </a:t>
            </a:r>
            <a:r>
              <a:rPr lang="en-US" dirty="0" smtClean="0"/>
              <a:t>operating </a:t>
            </a:r>
            <a:r>
              <a:rPr lang="en-US" smtClean="0"/>
              <a:t>system.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660066"/>
                </a:solidFill>
              </a:rPr>
              <a:t>(</a:t>
            </a:r>
            <a:r>
              <a:rPr lang="en-US" dirty="0" smtClean="0">
                <a:solidFill>
                  <a:srgbClr val="660066"/>
                </a:solidFill>
              </a:rPr>
              <a:t>cf. Schneider: Unpublished Chapter)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8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through 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unique user id </a:t>
            </a:r>
            <a:r>
              <a:rPr lang="en-US" dirty="0" smtClean="0"/>
              <a:t>identifies </a:t>
            </a:r>
            <a:r>
              <a:rPr lang="en-US" dirty="0"/>
              <a:t>a user, and a unique group id </a:t>
            </a:r>
            <a:r>
              <a:rPr lang="en-US" dirty="0" smtClean="0"/>
              <a:t>identifies </a:t>
            </a:r>
            <a:r>
              <a:rPr lang="en-US" dirty="0"/>
              <a:t>a </a:t>
            </a:r>
            <a:r>
              <a:rPr lang="en-US" dirty="0" smtClean="0"/>
              <a:t>group of </a:t>
            </a:r>
            <a:r>
              <a:rPr lang="en-US" dirty="0"/>
              <a:t>users.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process executes with an </a:t>
            </a:r>
            <a:r>
              <a:rPr lang="en-US" dirty="0" smtClean="0"/>
              <a:t>effective </a:t>
            </a:r>
            <a:r>
              <a:rPr lang="en-US" dirty="0"/>
              <a:t>user id and an </a:t>
            </a:r>
            <a:r>
              <a:rPr lang="en-US" dirty="0" smtClean="0"/>
              <a:t>effective group </a:t>
            </a:r>
            <a:r>
              <a:rPr lang="en-US" dirty="0"/>
              <a:t>id that together specify the protection domain for that process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Each </a:t>
            </a:r>
            <a:r>
              <a:rPr lang="en-US" dirty="0" smtClean="0"/>
              <a:t>file </a:t>
            </a:r>
            <a:r>
              <a:rPr lang="en-US" dirty="0"/>
              <a:t>F has an associated access control list, a user id </a:t>
            </a:r>
            <a:r>
              <a:rPr lang="en-US" dirty="0" smtClean="0"/>
              <a:t>owner that is </a:t>
            </a:r>
            <a:r>
              <a:rPr lang="en-US" dirty="0"/>
              <a:t>the </a:t>
            </a:r>
            <a:r>
              <a:rPr lang="en-US" dirty="0" smtClean="0"/>
              <a:t>file's </a:t>
            </a:r>
            <a:r>
              <a:rPr lang="en-US" dirty="0"/>
              <a:t>owner, and a group id </a:t>
            </a:r>
            <a:r>
              <a:rPr lang="en-US" dirty="0" smtClean="0"/>
              <a:t> </a:t>
            </a:r>
            <a:r>
              <a:rPr lang="en-US" dirty="0" err="1" smtClean="0"/>
              <a:t>GrF</a:t>
            </a:r>
            <a:r>
              <a:rPr lang="en-US" dirty="0" smtClean="0"/>
              <a:t> </a:t>
            </a:r>
            <a:r>
              <a:rPr lang="en-US" dirty="0"/>
              <a:t>that is the </a:t>
            </a:r>
            <a:r>
              <a:rPr lang="en-US" dirty="0" smtClean="0"/>
              <a:t>file's </a:t>
            </a:r>
            <a:r>
              <a:rPr lang="en-US" dirty="0"/>
              <a:t>group. </a:t>
            </a:r>
            <a:endParaRPr lang="en-US" dirty="0" smtClean="0"/>
          </a:p>
          <a:p>
            <a:pPr lvl="1"/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information </a:t>
            </a:r>
            <a:r>
              <a:rPr lang="en-US" dirty="0"/>
              <a:t>is stored in the </a:t>
            </a:r>
            <a:r>
              <a:rPr lang="en-US" dirty="0" err="1"/>
              <a:t>i</a:t>
            </a:r>
            <a:r>
              <a:rPr lang="en-US" dirty="0"/>
              <a:t>-node for </a:t>
            </a:r>
            <a:r>
              <a:rPr lang="en-US" dirty="0" smtClean="0"/>
              <a:t>the file</a:t>
            </a:r>
            <a:r>
              <a:rPr lang="en-US" dirty="0"/>
              <a:t>, along with other meta-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owner of a </a:t>
            </a:r>
            <a:r>
              <a:rPr lang="en-US" dirty="0" smtClean="0"/>
              <a:t>file </a:t>
            </a:r>
            <a:r>
              <a:rPr lang="en-US" dirty="0"/>
              <a:t>is permitted to change the access control list for </a:t>
            </a:r>
            <a:r>
              <a:rPr lang="en-US" dirty="0" smtClean="0"/>
              <a:t>that file</a:t>
            </a:r>
            <a:r>
              <a:rPr lang="en-US" dirty="0"/>
              <a:t>, so Unix implements </a:t>
            </a:r>
            <a:r>
              <a:rPr lang="en-US" dirty="0" smtClean="0"/>
              <a:t>DAC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781" y="465098"/>
            <a:ext cx="8229600" cy="5635625"/>
          </a:xfrm>
        </p:spPr>
        <p:txBody>
          <a:bodyPr>
            <a:normAutofit/>
          </a:bodyPr>
          <a:lstStyle/>
          <a:p>
            <a:r>
              <a:rPr lang="en-US" dirty="0" smtClean="0"/>
              <a:t>ACL </a:t>
            </a:r>
            <a:r>
              <a:rPr lang="en-US" sz="2600" dirty="0" smtClean="0"/>
              <a:t> </a:t>
            </a:r>
            <a:r>
              <a:rPr lang="en-US" sz="2600" dirty="0"/>
              <a:t>for a </a:t>
            </a:r>
            <a:r>
              <a:rPr lang="en-US" sz="2600" dirty="0" smtClean="0"/>
              <a:t>file </a:t>
            </a:r>
            <a:r>
              <a:rPr lang="en-US" sz="2600" dirty="0"/>
              <a:t>F  </a:t>
            </a:r>
            <a:r>
              <a:rPr lang="en-US" sz="2600" dirty="0" smtClean="0"/>
              <a:t>defines </a:t>
            </a:r>
            <a:r>
              <a:rPr lang="en-US" sz="2600" dirty="0"/>
              <a:t>three sets of privileges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owner’s privileges </a:t>
            </a:r>
            <a:r>
              <a:rPr lang="en-US" sz="2200" dirty="0" err="1"/>
              <a:t>PrivsF</a:t>
            </a:r>
            <a:r>
              <a:rPr lang="en-US" sz="2200" dirty="0"/>
              <a:t> :owner , </a:t>
            </a:r>
            <a:r>
              <a:rPr lang="en-US" sz="2200" dirty="0" smtClean="0"/>
              <a:t> </a:t>
            </a:r>
            <a:r>
              <a:rPr lang="en-US" sz="2200" dirty="0"/>
              <a:t>group's privileges </a:t>
            </a:r>
            <a:r>
              <a:rPr lang="en-US" sz="2200" dirty="0" err="1"/>
              <a:t>PrivsF</a:t>
            </a:r>
            <a:r>
              <a:rPr lang="en-US" sz="2200" dirty="0"/>
              <a:t> :group , and others' </a:t>
            </a:r>
            <a:r>
              <a:rPr lang="en-US" sz="2200" dirty="0" smtClean="0"/>
              <a:t>privileges </a:t>
            </a:r>
            <a:r>
              <a:rPr lang="en-US" sz="2200" dirty="0" err="1"/>
              <a:t>PrivsF</a:t>
            </a:r>
            <a:r>
              <a:rPr lang="en-US" sz="2200" dirty="0"/>
              <a:t> :</a:t>
            </a:r>
            <a:r>
              <a:rPr lang="en-US" sz="2200" dirty="0" smtClean="0"/>
              <a:t>other;</a:t>
            </a:r>
          </a:p>
          <a:p>
            <a:r>
              <a:rPr lang="en-US" dirty="0"/>
              <a:t> </a:t>
            </a:r>
            <a:r>
              <a:rPr lang="en-US" sz="2400" dirty="0"/>
              <a:t>A process having </a:t>
            </a:r>
            <a:r>
              <a:rPr lang="en-US" sz="2400" dirty="0" err="1"/>
              <a:t>euid</a:t>
            </a:r>
            <a:r>
              <a:rPr lang="en-US" sz="2400" dirty="0"/>
              <a:t>  as its </a:t>
            </a:r>
            <a:r>
              <a:rPr lang="en-US" sz="2400" dirty="0" smtClean="0"/>
              <a:t>effective </a:t>
            </a:r>
            <a:r>
              <a:rPr lang="en-US" sz="2400" dirty="0"/>
              <a:t>user id </a:t>
            </a:r>
            <a:r>
              <a:rPr lang="en-US" sz="2400" dirty="0" smtClean="0"/>
              <a:t>and </a:t>
            </a:r>
            <a:r>
              <a:rPr lang="en-US" sz="2400" dirty="0" err="1" smtClean="0"/>
              <a:t>egid</a:t>
            </a:r>
            <a:r>
              <a:rPr lang="en-US" sz="2400" dirty="0" smtClean="0"/>
              <a:t>  </a:t>
            </a:r>
            <a:r>
              <a:rPr lang="en-US" sz="2400" dirty="0"/>
              <a:t>as </a:t>
            </a:r>
            <a:r>
              <a:rPr lang="en-US" sz="2400" dirty="0" smtClean="0"/>
              <a:t>its effective </a:t>
            </a:r>
            <a:r>
              <a:rPr lang="en-US" sz="2400" dirty="0"/>
              <a:t>group id is authorized to perform an </a:t>
            </a:r>
            <a:r>
              <a:rPr lang="en-US" sz="2400" dirty="0" smtClean="0"/>
              <a:t>operation p </a:t>
            </a:r>
            <a:r>
              <a:rPr lang="en-US" sz="2400" dirty="0"/>
              <a:t>requiring a privilege</a:t>
            </a:r>
            <a:r>
              <a:rPr lang="en-US" dirty="0"/>
              <a:t> p</a:t>
            </a:r>
          </a:p>
          <a:p>
            <a:r>
              <a:rPr lang="en-US" dirty="0"/>
              <a:t> provided the following holds.</a:t>
            </a:r>
          </a:p>
        </p:txBody>
      </p:sp>
      <p:pic>
        <p:nvPicPr>
          <p:cNvPr id="4" name="Picture 3" descr="Screen Shot 2017-01-21 at 5.1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1" y="4225232"/>
            <a:ext cx="7485835" cy="1267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492" y="5562114"/>
            <a:ext cx="7990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Efficient if-then-else </a:t>
            </a:r>
            <a:r>
              <a:rPr lang="en-US" sz="3200" dirty="0" err="1" smtClean="0">
                <a:solidFill>
                  <a:srgbClr val="FF0000"/>
                </a:solidFill>
              </a:rPr>
              <a:t>implmentation</a:t>
            </a:r>
            <a:r>
              <a:rPr lang="en-US" sz="3200" dirty="0" smtClean="0">
                <a:solidFill>
                  <a:srgbClr val="FF0000"/>
                </a:solidFill>
              </a:rPr>
              <a:t>- also there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is priority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0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Consider a </a:t>
            </a:r>
            <a:r>
              <a:rPr lang="en-US" dirty="0"/>
              <a:t>process executing with </a:t>
            </a:r>
            <a:r>
              <a:rPr lang="en-US" dirty="0" smtClean="0"/>
              <a:t>effective </a:t>
            </a:r>
            <a:r>
              <a:rPr lang="en-US" dirty="0"/>
              <a:t>group id </a:t>
            </a:r>
            <a:r>
              <a:rPr lang="en-US" dirty="0" err="1"/>
              <a:t>egid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Can it exercise </a:t>
            </a:r>
            <a:r>
              <a:rPr lang="en-US" b="1" dirty="0">
                <a:solidFill>
                  <a:srgbClr val="0000FF"/>
                </a:solidFill>
              </a:rPr>
              <a:t>a privilege p  on a </a:t>
            </a:r>
            <a:r>
              <a:rPr lang="en-US" b="1" dirty="0" smtClean="0">
                <a:solidFill>
                  <a:srgbClr val="0000FF"/>
                </a:solidFill>
              </a:rPr>
              <a:t>file </a:t>
            </a:r>
            <a:r>
              <a:rPr lang="en-US" b="1" dirty="0">
                <a:solidFill>
                  <a:srgbClr val="0000FF"/>
                </a:solidFill>
              </a:rPr>
              <a:t>whose access control list authorizes p  to </a:t>
            </a:r>
            <a:r>
              <a:rPr lang="en-US" b="1" dirty="0" smtClean="0">
                <a:solidFill>
                  <a:srgbClr val="0000FF"/>
                </a:solidFill>
              </a:rPr>
              <a:t>group </a:t>
            </a:r>
            <a:r>
              <a:rPr lang="en-US" b="1" dirty="0" err="1" smtClean="0">
                <a:solidFill>
                  <a:srgbClr val="0000FF"/>
                </a:solidFill>
              </a:rPr>
              <a:t>egid</a:t>
            </a:r>
            <a:r>
              <a:rPr lang="en-US" dirty="0"/>
              <a:t>?</a:t>
            </a:r>
          </a:p>
        </p:txBody>
      </p:sp>
      <p:pic>
        <p:nvPicPr>
          <p:cNvPr id="4" name="Picture 3" descr="Screen Shot 2017-01-21 at 4.4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4" y="5421827"/>
            <a:ext cx="8844683" cy="6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9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0149" y="846504"/>
            <a:ext cx="76506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 smtClean="0"/>
              <a:t>EXPECTATION</a:t>
            </a:r>
            <a:r>
              <a:rPr lang="en-US" sz="2800" dirty="0" smtClean="0"/>
              <a:t>:</a:t>
            </a:r>
          </a:p>
          <a:p>
            <a:r>
              <a:rPr lang="en-US" sz="2800" dirty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process for which </a:t>
            </a:r>
            <a:r>
              <a:rPr lang="en-US" sz="2800" dirty="0" err="1">
                <a:solidFill>
                  <a:srgbClr val="0000FF"/>
                </a:solidFill>
              </a:rPr>
              <a:t>egid</a:t>
            </a:r>
            <a:r>
              <a:rPr lang="en-US" sz="2800" dirty="0">
                <a:solidFill>
                  <a:srgbClr val="0000FF"/>
                </a:solidFill>
              </a:rPr>
              <a:t>  = </a:t>
            </a:r>
            <a:r>
              <a:rPr lang="en-US" sz="2800" dirty="0" err="1">
                <a:solidFill>
                  <a:srgbClr val="0000FF"/>
                </a:solidFill>
              </a:rPr>
              <a:t>groupF</a:t>
            </a:r>
            <a:r>
              <a:rPr lang="en-US" sz="2800" dirty="0">
                <a:solidFill>
                  <a:srgbClr val="0000FF"/>
                </a:solidFill>
              </a:rPr>
              <a:t>  holds </a:t>
            </a:r>
            <a:r>
              <a:rPr lang="en-US" sz="2800" dirty="0" smtClean="0">
                <a:solidFill>
                  <a:srgbClr val="0000FF"/>
                </a:solidFill>
              </a:rPr>
              <a:t>should be 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permitted </a:t>
            </a:r>
            <a:r>
              <a:rPr lang="en-US" sz="2800" dirty="0">
                <a:solidFill>
                  <a:srgbClr val="0000FF"/>
                </a:solidFill>
              </a:rPr>
              <a:t>to perform an </a:t>
            </a:r>
            <a:r>
              <a:rPr lang="en-US" sz="2800" dirty="0" smtClean="0">
                <a:solidFill>
                  <a:srgbClr val="0000FF"/>
                </a:solidFill>
              </a:rPr>
              <a:t>operation requiring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privilege w , since w </a:t>
            </a:r>
            <a:r>
              <a:rPr lang="en-US" sz="2800" dirty="0" smtClean="0">
                <a:solidFill>
                  <a:srgbClr val="0000FF"/>
                </a:solidFill>
              </a:rPr>
              <a:t>is in  </a:t>
            </a:r>
            <a:r>
              <a:rPr lang="en-US" sz="2800" dirty="0" err="1">
                <a:solidFill>
                  <a:srgbClr val="0000FF"/>
                </a:solidFill>
              </a:rPr>
              <a:t>PrivsF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.group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holds</a:t>
            </a:r>
            <a:r>
              <a:rPr lang="en-US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149" y="3526254"/>
            <a:ext cx="674806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If  </a:t>
            </a:r>
            <a:r>
              <a:rPr lang="en-US" sz="3600" dirty="0" err="1" smtClean="0">
                <a:solidFill>
                  <a:srgbClr val="FF0000"/>
                </a:solidFill>
              </a:rPr>
              <a:t>euid</a:t>
            </a:r>
            <a:r>
              <a:rPr lang="en-US" sz="3600" dirty="0" smtClean="0">
                <a:solidFill>
                  <a:srgbClr val="FF0000"/>
                </a:solidFill>
              </a:rPr>
              <a:t> = </a:t>
            </a:r>
            <a:r>
              <a:rPr lang="en-US" sz="3600" dirty="0" err="1" smtClean="0">
                <a:solidFill>
                  <a:srgbClr val="FF0000"/>
                </a:solidFill>
              </a:rPr>
              <a:t>ownerF</a:t>
            </a:r>
            <a:r>
              <a:rPr lang="en-US" sz="36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Then  the request would be denied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Because  w is not in </a:t>
            </a:r>
            <a:r>
              <a:rPr lang="en-US" sz="3600" dirty="0" err="1" smtClean="0">
                <a:solidFill>
                  <a:srgbClr val="FF0000"/>
                </a:solidFill>
              </a:rPr>
              <a:t>PrivsF.owner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149" y="5701938"/>
            <a:ext cx="574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Already Discussed UNIX File permissions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72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 -- 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Reading Suggestion: Section 7.3 of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Fred Schneider, “ </a:t>
            </a:r>
            <a:r>
              <a:rPr lang="en-US" smtClean="0">
                <a:solidFill>
                  <a:srgbClr val="FF0000"/>
                </a:solidFill>
              </a:rPr>
              <a:t>Access Control”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Exercise : 7.1, 7.2, 7.3, 7.4, 7.6, 7.10, 7.13, 7.16 ( 9 problems)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Submission date: 20 Feb 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411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5a: case Study DAC</vt:lpstr>
      <vt:lpstr>DAC in UNIX</vt:lpstr>
      <vt:lpstr>Authorization through DAC</vt:lpstr>
      <vt:lpstr>PowerPoint Presentation</vt:lpstr>
      <vt:lpstr>PowerPoint Presentation</vt:lpstr>
      <vt:lpstr>PowerPoint Presentation</vt:lpstr>
      <vt:lpstr>Exercise I -- DAC</vt:lpstr>
    </vt:vector>
  </TitlesOfParts>
  <Company>TIFR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 Shyamasundar</dc:creator>
  <cp:lastModifiedBy>R K Shyamasundar</cp:lastModifiedBy>
  <cp:revision>11</cp:revision>
  <dcterms:created xsi:type="dcterms:W3CDTF">2017-01-21T10:43:13Z</dcterms:created>
  <dcterms:modified xsi:type="dcterms:W3CDTF">2017-01-22T11:03:39Z</dcterms:modified>
</cp:coreProperties>
</file>