
<file path=[Content_Types].xml><?xml version="1.0" encoding="utf-8"?>
<Types xmlns="http://schemas.openxmlformats.org/package/2006/content-types">
  <Default Extension="xml" ContentType="application/xml"/>
  <Default Extension="doc" ContentType="application/msword"/>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334" r:id="rId2"/>
    <p:sldId id="319" r:id="rId3"/>
    <p:sldId id="335" r:id="rId4"/>
    <p:sldId id="336" r:id="rId5"/>
    <p:sldId id="337" r:id="rId6"/>
    <p:sldId id="369" r:id="rId7"/>
    <p:sldId id="292" r:id="rId8"/>
    <p:sldId id="293" r:id="rId9"/>
    <p:sldId id="394" r:id="rId10"/>
    <p:sldId id="395" r:id="rId11"/>
    <p:sldId id="294" r:id="rId12"/>
    <p:sldId id="327" r:id="rId13"/>
    <p:sldId id="295" r:id="rId14"/>
    <p:sldId id="296" r:id="rId15"/>
    <p:sldId id="297" r:id="rId16"/>
    <p:sldId id="298" r:id="rId17"/>
    <p:sldId id="368" r:id="rId18"/>
    <p:sldId id="299" r:id="rId19"/>
    <p:sldId id="300" r:id="rId20"/>
    <p:sldId id="338" r:id="rId21"/>
    <p:sldId id="339" r:id="rId22"/>
    <p:sldId id="340" r:id="rId23"/>
    <p:sldId id="341" r:id="rId24"/>
    <p:sldId id="342" r:id="rId25"/>
    <p:sldId id="355" r:id="rId26"/>
    <p:sldId id="343" r:id="rId27"/>
    <p:sldId id="353" r:id="rId28"/>
    <p:sldId id="344" r:id="rId29"/>
    <p:sldId id="345" r:id="rId30"/>
    <p:sldId id="346" r:id="rId31"/>
    <p:sldId id="367" r:id="rId32"/>
    <p:sldId id="354" r:id="rId33"/>
    <p:sldId id="356" r:id="rId34"/>
    <p:sldId id="357" r:id="rId35"/>
    <p:sldId id="358" r:id="rId36"/>
    <p:sldId id="359" r:id="rId37"/>
    <p:sldId id="360" r:id="rId38"/>
    <p:sldId id="361" r:id="rId39"/>
    <p:sldId id="362" r:id="rId40"/>
    <p:sldId id="370" r:id="rId41"/>
    <p:sldId id="371" r:id="rId42"/>
    <p:sldId id="372" r:id="rId43"/>
    <p:sldId id="373" r:id="rId44"/>
    <p:sldId id="374" r:id="rId45"/>
    <p:sldId id="375" r:id="rId46"/>
    <p:sldId id="396" r:id="rId47"/>
    <p:sldId id="397" r:id="rId48"/>
    <p:sldId id="376" r:id="rId49"/>
    <p:sldId id="377" r:id="rId50"/>
    <p:sldId id="378" r:id="rId51"/>
    <p:sldId id="379" r:id="rId52"/>
    <p:sldId id="380" r:id="rId53"/>
    <p:sldId id="381" r:id="rId54"/>
    <p:sldId id="387" r:id="rId55"/>
    <p:sldId id="383" r:id="rId56"/>
    <p:sldId id="384" r:id="rId5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22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24445D9F-A378-4BD0-B1AE-6788F7D5555B}" type="slidenum">
              <a:rPr lang="en-US"/>
              <a:pPr/>
              <a:t>‹#›</a:t>
            </a:fld>
            <a:endParaRPr lang="en-US"/>
          </a:p>
        </p:txBody>
      </p:sp>
    </p:spTree>
    <p:extLst>
      <p:ext uri="{BB962C8B-B14F-4D97-AF65-F5344CB8AC3E}">
        <p14:creationId xmlns:p14="http://schemas.microsoft.com/office/powerpoint/2010/main" val="3656639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AAE9E6B9-5C7D-4630-8A63-2A229380191A}" type="slidenum">
              <a:rPr lang="en-US"/>
              <a:pPr/>
              <a:t>‹#›</a:t>
            </a:fld>
            <a:endParaRPr lang="en-US"/>
          </a:p>
        </p:txBody>
      </p:sp>
    </p:spTree>
    <p:extLst>
      <p:ext uri="{BB962C8B-B14F-4D97-AF65-F5344CB8AC3E}">
        <p14:creationId xmlns:p14="http://schemas.microsoft.com/office/powerpoint/2010/main" val="118940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FDF2C8D-E100-4CFE-9879-B7CF7DCB60C5}" type="slidenum">
              <a:rPr lang="en-US" smtClean="0"/>
              <a:pPr/>
              <a:t>3</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553C49-280E-4D66-AF36-E4592F7C99A9}" type="slidenum">
              <a:rPr lang="en-US" smtClean="0"/>
              <a:pPr/>
              <a:t>28</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B5EE69E-DBD8-4B11-9780-20FDF2975DEC}" type="slidenum">
              <a:rPr lang="en-US" smtClean="0"/>
              <a:pPr/>
              <a:t>29</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2F0A2DC-5747-4501-A005-B639D0E7F01D}" type="slidenum">
              <a:rPr lang="en-US" smtClean="0"/>
              <a:pPr/>
              <a:t>30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10414E9-6C04-43A2-94FB-FD5648394436}" type="slidenum">
              <a:rPr lang="en-US" smtClean="0"/>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9CA302-DB69-4181-9AD0-B36B9E137EA8}" type="slidenum">
              <a:rPr lang="en-US" smtClean="0"/>
              <a:pPr/>
              <a:t>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48500B-4B5B-4F52-A494-2133B691903A}" type="slidenum">
              <a:rPr lang="en-US" smtClean="0"/>
              <a:pPr/>
              <a:t>20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69BD025-3F60-40B1-BB5B-682CB1B56685}" type="slidenum">
              <a:rPr lang="en-US" smtClean="0"/>
              <a:pPr/>
              <a:t>21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A60673-0097-4030-B208-B8D2E5D32644}" type="slidenum">
              <a:rPr lang="en-US" smtClean="0"/>
              <a:pPr/>
              <a:t>22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5DE19DB-4CA3-4AB8-A56D-357AB8972B8F}" type="slidenum">
              <a:rPr lang="en-US" smtClean="0"/>
              <a:pPr/>
              <a:t>23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B1961E-2DEB-4392-906B-34541F062E63}" type="slidenum">
              <a:rPr lang="en-US" smtClean="0"/>
              <a:pPr/>
              <a:t>24</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D544C83-ABB4-487A-B510-A20295B862B4}" type="slidenum">
              <a:rPr lang="en-US" smtClean="0"/>
              <a:pPr/>
              <a:t>26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0A1B1BD-2B60-45EE-BB48-4A105B6AAB1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9AB5384-D474-404B-A0AD-7CA6300B970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577A12-A3CA-4FD9-B6CE-720D4529F50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3A35169-E049-4A49-B6E7-32AFE784F05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C4B8E8-503B-4772-8EC9-65DB31FFD09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EFC1BD6-1A8E-448E-B7E4-E716DB58DFE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61261A3-3F9B-429D-BA19-068251606FA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4C76939-7E9E-4A10-9802-B85994B9EB6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6886028-CCDF-4FDD-B68E-E974CC2791F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69C2259-8D57-427E-86CC-5792DE8467F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D774092-7081-460E-8D2E-839C4B73480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ＭＳ Ｐゴシック"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932D151A-BDE6-4C94-9EC5-32C10DC603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en.wikipedia.org/wiki/Discretionary_access_contro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oleObject" Target="../embeddings/Microsoft_Word_97_-_2004_Document1.doc"/><Relationship Id="rId5" Type="http://schemas.openxmlformats.org/officeDocument/2006/relationships/image" Target="../media/image1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oleObject" Target="../embeddings/Microsoft_Word_97_-_2004_Document2.doc"/><Relationship Id="rId5"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1</a:t>
            </a:fld>
            <a:endParaRPr lang="en-US"/>
          </a:p>
        </p:txBody>
      </p:sp>
      <p:sp>
        <p:nvSpPr>
          <p:cNvPr id="4" name="Rectangle 3"/>
          <p:cNvSpPr/>
          <p:nvPr/>
        </p:nvSpPr>
        <p:spPr>
          <a:xfrm>
            <a:off x="1295400" y="2971800"/>
            <a:ext cx="7186584"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Mandatory Policies</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Comic Sans MS"/>
                <a:cs typeface="Comic Sans MS"/>
              </a:rPr>
              <a:t>MLS for Information Systems</a:t>
            </a:r>
            <a:endParaRPr lang="en-US" b="1" dirty="0">
              <a:solidFill>
                <a:srgbClr val="FF0000"/>
              </a:solidFill>
              <a:latin typeface="Comic Sans MS"/>
              <a:cs typeface="Comic Sans MS"/>
            </a:endParaRPr>
          </a:p>
        </p:txBody>
      </p:sp>
      <p:sp>
        <p:nvSpPr>
          <p:cNvPr id="3" name="Content Placeholder 2"/>
          <p:cNvSpPr>
            <a:spLocks noGrp="1"/>
          </p:cNvSpPr>
          <p:nvPr>
            <p:ph idx="1"/>
          </p:nvPr>
        </p:nvSpPr>
        <p:spPr/>
        <p:txBody>
          <a:bodyPr>
            <a:normAutofit fontScale="85000" lnSpcReduction="10000"/>
          </a:bodyPr>
          <a:lstStyle/>
          <a:p>
            <a:pPr algn="just"/>
            <a:r>
              <a:rPr lang="en-US" dirty="0" smtClean="0"/>
              <a:t>Not all information is in the form of documents</a:t>
            </a:r>
          </a:p>
          <a:p>
            <a:pPr algn="just"/>
            <a:r>
              <a:rPr lang="en-US" dirty="0" smtClean="0"/>
              <a:t>Not all consumers are employees</a:t>
            </a:r>
            <a:endParaRPr lang="en-US" dirty="0"/>
          </a:p>
          <a:p>
            <a:pPr algn="just"/>
            <a:r>
              <a:rPr lang="en-US" dirty="0" smtClean="0">
                <a:solidFill>
                  <a:srgbClr val="0000FF"/>
                </a:solidFill>
              </a:rPr>
              <a:t>Two Aspects:</a:t>
            </a:r>
          </a:p>
          <a:p>
            <a:pPr lvl="1" algn="just"/>
            <a:r>
              <a:rPr lang="en-US" dirty="0" smtClean="0">
                <a:solidFill>
                  <a:srgbClr val="000000"/>
                </a:solidFill>
              </a:rPr>
              <a:t>Access Control: </a:t>
            </a:r>
            <a:r>
              <a:rPr lang="en-US" dirty="0">
                <a:solidFill>
                  <a:srgbClr val="0000FF"/>
                </a:solidFill>
              </a:rPr>
              <a:t>D</a:t>
            </a:r>
            <a:r>
              <a:rPr lang="en-US" dirty="0" smtClean="0">
                <a:solidFill>
                  <a:srgbClr val="0000FF"/>
                </a:solidFill>
              </a:rPr>
              <a:t>etermining who can see information of a given sensitivity leaving the system.</a:t>
            </a:r>
          </a:p>
          <a:p>
            <a:pPr lvl="1" algn="just"/>
            <a:r>
              <a:rPr lang="en-US" dirty="0" smtClean="0"/>
              <a:t>Correct Labeling: </a:t>
            </a:r>
            <a:r>
              <a:rPr lang="en-US" dirty="0" smtClean="0">
                <a:solidFill>
                  <a:srgbClr val="0000FF"/>
                </a:solidFill>
              </a:rPr>
              <a:t>Determining the sensitivity of information entering and leaving the system.</a:t>
            </a:r>
          </a:p>
          <a:p>
            <a:pPr lvl="3" algn="just"/>
            <a:r>
              <a:rPr lang="en-US" dirty="0" smtClean="0">
                <a:solidFill>
                  <a:srgbClr val="0000FF"/>
                </a:solidFill>
              </a:rPr>
              <a:t>Important in the context of </a:t>
            </a:r>
            <a:r>
              <a:rPr lang="en-US" dirty="0">
                <a:solidFill>
                  <a:srgbClr val="0000FF"/>
                </a:solidFill>
              </a:rPr>
              <a:t>T</a:t>
            </a:r>
            <a:r>
              <a:rPr lang="en-US" dirty="0" smtClean="0">
                <a:solidFill>
                  <a:srgbClr val="0000FF"/>
                </a:solidFill>
              </a:rPr>
              <a:t>rojan Horses</a:t>
            </a:r>
          </a:p>
          <a:p>
            <a:pPr algn="just"/>
            <a:r>
              <a:rPr lang="en-US" dirty="0" smtClean="0">
                <a:solidFill>
                  <a:srgbClr val="0000FF"/>
                </a:solidFill>
              </a:rPr>
              <a:t>Challenge: Build systems that are secure even in the presence of malicious programs </a:t>
            </a:r>
            <a:endParaRPr lang="en-US" dirty="0">
              <a:solidFill>
                <a:srgbClr val="0000FF"/>
              </a:solidFill>
            </a:endParaRPr>
          </a:p>
        </p:txBody>
      </p:sp>
    </p:spTree>
    <p:extLst>
      <p:ext uri="{BB962C8B-B14F-4D97-AF65-F5344CB8AC3E}">
        <p14:creationId xmlns:p14="http://schemas.microsoft.com/office/powerpoint/2010/main" val="6638487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683934DB-DCB5-45FE-9B47-CCEEFA4D274D}" type="slidenum">
              <a:rPr lang="en-US"/>
              <a:pPr/>
              <a:t>11</a:t>
            </a:fld>
            <a:endParaRPr lang="en-US"/>
          </a:p>
        </p:txBody>
      </p:sp>
      <p:sp>
        <p:nvSpPr>
          <p:cNvPr id="51202" name="Rectangle 2"/>
          <p:cNvSpPr>
            <a:spLocks noGrp="1" noChangeArrowheads="1"/>
          </p:cNvSpPr>
          <p:nvPr>
            <p:ph type="title"/>
          </p:nvPr>
        </p:nvSpPr>
        <p:spPr/>
        <p:txBody>
          <a:bodyPr/>
          <a:lstStyle/>
          <a:p>
            <a:pPr eaLnBrk="1" hangingPunct="1">
              <a:defRPr/>
            </a:pPr>
            <a:r>
              <a:rPr lang="en-US" smtClean="0">
                <a:cs typeface="+mj-cs"/>
              </a:rPr>
              <a:t>Security Classifications</a:t>
            </a:r>
          </a:p>
        </p:txBody>
      </p:sp>
      <p:sp>
        <p:nvSpPr>
          <p:cNvPr id="51203" name="Rectangle 3"/>
          <p:cNvSpPr>
            <a:spLocks noGrp="1" noChangeArrowheads="1"/>
          </p:cNvSpPr>
          <p:nvPr>
            <p:ph type="body" idx="1"/>
          </p:nvPr>
        </p:nvSpPr>
        <p:spPr>
          <a:xfrm>
            <a:off x="457200" y="1600200"/>
            <a:ext cx="8229600" cy="4343400"/>
          </a:xfrm>
        </p:spPr>
        <p:txBody>
          <a:bodyPr/>
          <a:lstStyle/>
          <a:p>
            <a:pPr algn="just" eaLnBrk="1" hangingPunct="1">
              <a:lnSpc>
                <a:spcPct val="90000"/>
              </a:lnSpc>
            </a:pPr>
            <a:r>
              <a:rPr lang="en-US" sz="2800" smtClean="0"/>
              <a:t>In multilevel mandatory policies, an access class is assigned to each object and subject</a:t>
            </a:r>
          </a:p>
          <a:p>
            <a:pPr algn="just" eaLnBrk="1" hangingPunct="1">
              <a:lnSpc>
                <a:spcPct val="90000"/>
              </a:lnSpc>
            </a:pPr>
            <a:r>
              <a:rPr lang="en-US" sz="2800" smtClean="0"/>
              <a:t>The access class is one element of a partially ordered set of classes</a:t>
            </a:r>
          </a:p>
          <a:p>
            <a:pPr algn="just" eaLnBrk="1" hangingPunct="1">
              <a:lnSpc>
                <a:spcPct val="90000"/>
              </a:lnSpc>
            </a:pPr>
            <a:r>
              <a:rPr lang="en-US" sz="2800" smtClean="0"/>
              <a:t>The partial order is defined by a </a:t>
            </a:r>
            <a:r>
              <a:rPr lang="en-US" sz="2800" i="1" smtClean="0"/>
              <a:t>dominance </a:t>
            </a:r>
            <a:r>
              <a:rPr lang="en-US" sz="2800" smtClean="0"/>
              <a:t>relationship, which we denote with ≥</a:t>
            </a:r>
          </a:p>
          <a:p>
            <a:pPr algn="just" eaLnBrk="1" hangingPunct="1">
              <a:lnSpc>
                <a:spcPct val="90000"/>
              </a:lnSpc>
            </a:pPr>
            <a:r>
              <a:rPr lang="en-US" sz="2800" smtClean="0"/>
              <a:t>In the most general case, the set of access classes can simply be any set of labels that together with the dominance relationship defined on them form a POSET (partially ordered set)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mtClean="0">
                <a:cs typeface="+mj-cs"/>
              </a:rPr>
              <a:t>Information Flows</a:t>
            </a:r>
          </a:p>
        </p:txBody>
      </p:sp>
      <p:sp>
        <p:nvSpPr>
          <p:cNvPr id="23555" name="Rectangle 3"/>
          <p:cNvSpPr>
            <a:spLocks noGrp="1" noChangeArrowheads="1"/>
          </p:cNvSpPr>
          <p:nvPr>
            <p:ph type="body" idx="1"/>
          </p:nvPr>
        </p:nvSpPr>
        <p:spPr/>
        <p:txBody>
          <a:bodyPr/>
          <a:lstStyle/>
          <a:p>
            <a:pPr eaLnBrk="1" hangingPunct="1">
              <a:buFontTx/>
              <a:buNone/>
              <a:defRPr/>
            </a:pPr>
            <a:r>
              <a:rPr lang="en-US" smtClean="0">
                <a:cs typeface="+mn-cs"/>
              </a:rPr>
              <a:t> </a:t>
            </a:r>
          </a:p>
        </p:txBody>
      </p:sp>
      <p:sp>
        <p:nvSpPr>
          <p:cNvPr id="23556" name="Rectangle 4"/>
          <p:cNvSpPr>
            <a:spLocks noChangeArrowheads="1"/>
          </p:cNvSpPr>
          <p:nvPr/>
        </p:nvSpPr>
        <p:spPr bwMode="auto">
          <a:xfrm>
            <a:off x="2590800" y="1905000"/>
            <a:ext cx="4114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ea typeface="ＭＳ Ｐゴシック" charset="0"/>
              </a:rPr>
              <a:t>Secret</a:t>
            </a:r>
          </a:p>
        </p:txBody>
      </p:sp>
      <p:sp>
        <p:nvSpPr>
          <p:cNvPr id="23557" name="Rectangle 5"/>
          <p:cNvSpPr>
            <a:spLocks noChangeArrowheads="1"/>
          </p:cNvSpPr>
          <p:nvPr/>
        </p:nvSpPr>
        <p:spPr bwMode="auto">
          <a:xfrm>
            <a:off x="2590800" y="3352800"/>
            <a:ext cx="4114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ea typeface="ＭＳ Ｐゴシック" charset="0"/>
              </a:rPr>
              <a:t>Confidential</a:t>
            </a:r>
          </a:p>
        </p:txBody>
      </p:sp>
      <p:sp>
        <p:nvSpPr>
          <p:cNvPr id="23558" name="Rectangle 6"/>
          <p:cNvSpPr>
            <a:spLocks noChangeArrowheads="1"/>
          </p:cNvSpPr>
          <p:nvPr/>
        </p:nvSpPr>
        <p:spPr bwMode="auto">
          <a:xfrm>
            <a:off x="2590800" y="4800600"/>
            <a:ext cx="4114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ea typeface="ＭＳ Ｐゴシック" charset="0"/>
              </a:rPr>
              <a:t>Unclassified</a:t>
            </a:r>
          </a:p>
        </p:txBody>
      </p:sp>
      <p:sp>
        <p:nvSpPr>
          <p:cNvPr id="23559" name="Line 7"/>
          <p:cNvSpPr>
            <a:spLocks noChangeShapeType="1"/>
          </p:cNvSpPr>
          <p:nvPr/>
        </p:nvSpPr>
        <p:spPr bwMode="auto">
          <a:xfrm flipV="1">
            <a:off x="4648200" y="4343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0" name="Line 8"/>
          <p:cNvSpPr>
            <a:spLocks noChangeShapeType="1"/>
          </p:cNvSpPr>
          <p:nvPr/>
        </p:nvSpPr>
        <p:spPr bwMode="auto">
          <a:xfrm flipV="1">
            <a:off x="4648200" y="2895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04BFB0C9-0750-4130-87F2-E15CDD6C99ED}" type="slidenum">
              <a:rPr lang="en-US"/>
              <a:pPr/>
              <a:t>13</a:t>
            </a:fld>
            <a:endParaRPr lang="en-US"/>
          </a:p>
        </p:txBody>
      </p:sp>
      <p:sp>
        <p:nvSpPr>
          <p:cNvPr id="52227" name="Rectangle 3"/>
          <p:cNvSpPr>
            <a:spLocks noGrp="1" noChangeArrowheads="1"/>
          </p:cNvSpPr>
          <p:nvPr>
            <p:ph type="body" idx="1"/>
          </p:nvPr>
        </p:nvSpPr>
        <p:spPr>
          <a:xfrm>
            <a:off x="457200" y="609600"/>
            <a:ext cx="8229600" cy="5516563"/>
          </a:xfrm>
        </p:spPr>
        <p:txBody>
          <a:bodyPr/>
          <a:lstStyle/>
          <a:p>
            <a:pPr algn="just" eaLnBrk="1" hangingPunct="1"/>
            <a:r>
              <a:rPr lang="en-US" sz="2600" dirty="0" smtClean="0"/>
              <a:t>Most commonly an access class is defined as consisting of two components: a </a:t>
            </a:r>
            <a:r>
              <a:rPr lang="en-US" sz="2600" i="1" dirty="0" smtClean="0"/>
              <a:t>security level</a:t>
            </a:r>
            <a:r>
              <a:rPr lang="en-US" sz="2600" dirty="0" smtClean="0"/>
              <a:t> and a </a:t>
            </a:r>
            <a:r>
              <a:rPr lang="en-US" sz="2600" i="1" dirty="0" smtClean="0"/>
              <a:t>set of categories</a:t>
            </a:r>
          </a:p>
          <a:p>
            <a:pPr algn="just" eaLnBrk="1" hangingPunct="1"/>
            <a:r>
              <a:rPr lang="en-US" sz="2600" dirty="0" smtClean="0">
                <a:solidFill>
                  <a:srgbClr val="0070C0"/>
                </a:solidFill>
              </a:rPr>
              <a:t>The security level is an element of a hierarchically ordered set</a:t>
            </a:r>
          </a:p>
          <a:p>
            <a:pPr algn="just" eaLnBrk="1" hangingPunct="1"/>
            <a:r>
              <a:rPr lang="en-US" sz="2600" dirty="0" smtClean="0"/>
              <a:t>The set of categories is a subset of an unordered set,  whose elements reflect functional, or competence areas</a:t>
            </a:r>
          </a:p>
          <a:p>
            <a:pPr algn="just" eaLnBrk="1" hangingPunct="1"/>
            <a:r>
              <a:rPr lang="en-US" sz="2600" dirty="0" smtClean="0">
                <a:solidFill>
                  <a:srgbClr val="0070C0"/>
                </a:solidFill>
              </a:rPr>
              <a:t>The dominance relationship ≥ is then defined as follows: an access class c</a:t>
            </a:r>
            <a:r>
              <a:rPr lang="en-US" sz="2600" baseline="-25000" dirty="0" smtClean="0">
                <a:solidFill>
                  <a:srgbClr val="0070C0"/>
                </a:solidFill>
              </a:rPr>
              <a:t>1</a:t>
            </a:r>
            <a:r>
              <a:rPr lang="en-US" sz="2600" dirty="0" smtClean="0">
                <a:solidFill>
                  <a:srgbClr val="0070C0"/>
                </a:solidFill>
              </a:rPr>
              <a:t> dominates (≥) an access class c</a:t>
            </a:r>
            <a:r>
              <a:rPr lang="en-US" sz="2600" baseline="-25000" dirty="0" smtClean="0">
                <a:solidFill>
                  <a:srgbClr val="0070C0"/>
                </a:solidFill>
              </a:rPr>
              <a:t>2</a:t>
            </a:r>
            <a:r>
              <a:rPr lang="en-US" sz="2600" dirty="0" smtClean="0">
                <a:solidFill>
                  <a:srgbClr val="0070C0"/>
                </a:solidFill>
              </a:rPr>
              <a:t> </a:t>
            </a:r>
            <a:r>
              <a:rPr lang="en-US" sz="2600" dirty="0" err="1" smtClean="0">
                <a:solidFill>
                  <a:srgbClr val="0070C0"/>
                </a:solidFill>
              </a:rPr>
              <a:t>iff</a:t>
            </a:r>
            <a:r>
              <a:rPr lang="en-US" sz="2600" dirty="0" smtClean="0">
                <a:solidFill>
                  <a:srgbClr val="0070C0"/>
                </a:solidFill>
              </a:rPr>
              <a:t> the security level of c</a:t>
            </a:r>
            <a:r>
              <a:rPr lang="en-US" sz="2600" baseline="-25000" dirty="0" smtClean="0">
                <a:solidFill>
                  <a:srgbClr val="0070C0"/>
                </a:solidFill>
              </a:rPr>
              <a:t>1</a:t>
            </a:r>
            <a:r>
              <a:rPr lang="en-US" sz="2600" dirty="0" smtClean="0">
                <a:solidFill>
                  <a:srgbClr val="0070C0"/>
                </a:solidFill>
              </a:rPr>
              <a:t> is greater than or equal to that of c</a:t>
            </a:r>
            <a:r>
              <a:rPr lang="en-US" sz="2600" baseline="-25000" dirty="0" smtClean="0">
                <a:solidFill>
                  <a:srgbClr val="0070C0"/>
                </a:solidFill>
              </a:rPr>
              <a:t>2</a:t>
            </a:r>
            <a:r>
              <a:rPr lang="en-US" sz="2600" dirty="0" smtClean="0">
                <a:solidFill>
                  <a:srgbClr val="0070C0"/>
                </a:solidFill>
              </a:rPr>
              <a:t> and the categories of c</a:t>
            </a:r>
            <a:r>
              <a:rPr lang="en-US" sz="2600" baseline="-25000" dirty="0" smtClean="0">
                <a:solidFill>
                  <a:srgbClr val="0070C0"/>
                </a:solidFill>
              </a:rPr>
              <a:t>1</a:t>
            </a:r>
            <a:r>
              <a:rPr lang="en-US" sz="2600" dirty="0" smtClean="0">
                <a:solidFill>
                  <a:srgbClr val="0070C0"/>
                </a:solidFill>
              </a:rPr>
              <a:t> include those of c</a:t>
            </a:r>
            <a:r>
              <a:rPr lang="en-US" sz="2600" baseline="-25000" dirty="0" smtClean="0">
                <a:solidFill>
                  <a:srgbClr val="0070C0"/>
                </a:solidFill>
              </a:rPr>
              <a:t>2</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47B71A72-9273-406F-A3CF-13701113FA12}" type="slidenum">
              <a:rPr lang="en-US"/>
              <a:pPr/>
              <a:t>14</a:t>
            </a:fld>
            <a:endParaRPr lang="en-US"/>
          </a:p>
        </p:txBody>
      </p:sp>
      <p:sp>
        <p:nvSpPr>
          <p:cNvPr id="53251" name="Rectangle 3"/>
          <p:cNvSpPr>
            <a:spLocks noGrp="1" noChangeArrowheads="1"/>
          </p:cNvSpPr>
          <p:nvPr>
            <p:ph type="body" idx="1"/>
          </p:nvPr>
        </p:nvSpPr>
        <p:spPr>
          <a:xfrm>
            <a:off x="457200" y="685800"/>
            <a:ext cx="8229600" cy="5440363"/>
          </a:xfrm>
        </p:spPr>
        <p:txBody>
          <a:bodyPr/>
          <a:lstStyle/>
          <a:p>
            <a:pPr algn="just" eaLnBrk="1" hangingPunct="1"/>
            <a:r>
              <a:rPr lang="en-US" sz="2800" dirty="0" smtClean="0">
                <a:solidFill>
                  <a:srgbClr val="7030A0"/>
                </a:solidFill>
              </a:rPr>
              <a:t>Formally, given a totally ordered set of security levels L, and a set of categories C, the set of access classes is AC=L×2</a:t>
            </a:r>
            <a:r>
              <a:rPr lang="en-US" sz="2800" baseline="30000" dirty="0" smtClean="0">
                <a:solidFill>
                  <a:srgbClr val="7030A0"/>
                </a:solidFill>
              </a:rPr>
              <a:t>C</a:t>
            </a:r>
            <a:r>
              <a:rPr lang="en-US" sz="2800" dirty="0" smtClean="0">
                <a:solidFill>
                  <a:srgbClr val="7030A0"/>
                </a:solidFill>
              </a:rPr>
              <a:t>, and </a:t>
            </a:r>
            <a:r>
              <a:rPr lang="en-US" sz="2800" dirty="0" smtClean="0">
                <a:solidFill>
                  <a:srgbClr val="7030A0"/>
                </a:solidFill>
                <a:sym typeface="Symbol" pitchFamily="18" charset="2"/>
              </a:rPr>
              <a:t></a:t>
            </a:r>
            <a:r>
              <a:rPr lang="en-US" sz="2800" dirty="0" smtClean="0">
                <a:solidFill>
                  <a:srgbClr val="7030A0"/>
                </a:solidFill>
              </a:rPr>
              <a:t>c</a:t>
            </a:r>
            <a:r>
              <a:rPr lang="en-US" sz="2800" baseline="-25000" dirty="0" smtClean="0">
                <a:solidFill>
                  <a:srgbClr val="7030A0"/>
                </a:solidFill>
              </a:rPr>
              <a:t>1</a:t>
            </a:r>
            <a:r>
              <a:rPr lang="en-US" sz="2800" dirty="0" smtClean="0">
                <a:solidFill>
                  <a:srgbClr val="7030A0"/>
                </a:solidFill>
              </a:rPr>
              <a:t> = (L</a:t>
            </a:r>
            <a:r>
              <a:rPr lang="en-US" sz="2800" baseline="-25000" dirty="0" smtClean="0">
                <a:solidFill>
                  <a:srgbClr val="7030A0"/>
                </a:solidFill>
              </a:rPr>
              <a:t>1</a:t>
            </a:r>
            <a:r>
              <a:rPr lang="en-US" sz="2800" dirty="0" smtClean="0">
                <a:solidFill>
                  <a:srgbClr val="7030A0"/>
                </a:solidFill>
              </a:rPr>
              <a:t>,C</a:t>
            </a:r>
            <a:r>
              <a:rPr lang="en-US" sz="2800" baseline="-25000" dirty="0" smtClean="0">
                <a:solidFill>
                  <a:srgbClr val="7030A0"/>
                </a:solidFill>
              </a:rPr>
              <a:t>1</a:t>
            </a:r>
            <a:r>
              <a:rPr lang="en-US" sz="2800" dirty="0" smtClean="0">
                <a:solidFill>
                  <a:srgbClr val="7030A0"/>
                </a:solidFill>
              </a:rPr>
              <a:t>), c</a:t>
            </a:r>
            <a:r>
              <a:rPr lang="en-US" sz="2800" baseline="-25000" dirty="0" smtClean="0">
                <a:solidFill>
                  <a:srgbClr val="7030A0"/>
                </a:solidFill>
              </a:rPr>
              <a:t>2</a:t>
            </a:r>
            <a:r>
              <a:rPr lang="en-US" sz="2800" dirty="0" smtClean="0">
                <a:solidFill>
                  <a:srgbClr val="7030A0"/>
                </a:solidFill>
              </a:rPr>
              <a:t> = (L</a:t>
            </a:r>
            <a:r>
              <a:rPr lang="en-US" sz="2800" baseline="-25000" dirty="0" smtClean="0">
                <a:solidFill>
                  <a:srgbClr val="7030A0"/>
                </a:solidFill>
              </a:rPr>
              <a:t>2</a:t>
            </a:r>
            <a:r>
              <a:rPr lang="en-US" sz="2800" dirty="0" smtClean="0">
                <a:solidFill>
                  <a:srgbClr val="7030A0"/>
                </a:solidFill>
              </a:rPr>
              <a:t>,C</a:t>
            </a:r>
            <a:r>
              <a:rPr lang="en-US" sz="2800" baseline="-25000" dirty="0" smtClean="0">
                <a:solidFill>
                  <a:srgbClr val="7030A0"/>
                </a:solidFill>
              </a:rPr>
              <a:t>2</a:t>
            </a:r>
            <a:r>
              <a:rPr lang="en-US" sz="2800" dirty="0" smtClean="0">
                <a:solidFill>
                  <a:srgbClr val="7030A0"/>
                </a:solidFill>
              </a:rPr>
              <a:t>): c</a:t>
            </a:r>
            <a:r>
              <a:rPr lang="en-US" sz="2800" baseline="-25000" dirty="0" smtClean="0">
                <a:solidFill>
                  <a:srgbClr val="7030A0"/>
                </a:solidFill>
              </a:rPr>
              <a:t>1</a:t>
            </a:r>
            <a:r>
              <a:rPr lang="en-US" sz="2800" dirty="0" smtClean="0">
                <a:solidFill>
                  <a:srgbClr val="7030A0"/>
                </a:solidFill>
              </a:rPr>
              <a:t> ≥ c</a:t>
            </a:r>
            <a:r>
              <a:rPr lang="en-US" sz="2800" baseline="-25000" dirty="0" smtClean="0">
                <a:solidFill>
                  <a:srgbClr val="7030A0"/>
                </a:solidFill>
              </a:rPr>
              <a:t>2</a:t>
            </a:r>
            <a:r>
              <a:rPr lang="en-US" sz="2800" dirty="0" smtClean="0">
                <a:solidFill>
                  <a:srgbClr val="7030A0"/>
                </a:solidFill>
              </a:rPr>
              <a:t> ⇐⇒ L</a:t>
            </a:r>
            <a:r>
              <a:rPr lang="en-US" sz="2800" baseline="-25000" dirty="0" smtClean="0">
                <a:solidFill>
                  <a:srgbClr val="7030A0"/>
                </a:solidFill>
              </a:rPr>
              <a:t>1</a:t>
            </a:r>
            <a:r>
              <a:rPr lang="en-US" sz="2800" dirty="0" smtClean="0">
                <a:solidFill>
                  <a:srgbClr val="7030A0"/>
                </a:solidFill>
              </a:rPr>
              <a:t> ≥ L</a:t>
            </a:r>
            <a:r>
              <a:rPr lang="en-US" sz="2800" baseline="-25000" dirty="0" smtClean="0">
                <a:solidFill>
                  <a:srgbClr val="7030A0"/>
                </a:solidFill>
              </a:rPr>
              <a:t>2</a:t>
            </a:r>
            <a:r>
              <a:rPr lang="en-US" sz="2800" dirty="0" smtClean="0">
                <a:solidFill>
                  <a:srgbClr val="7030A0"/>
                </a:solidFill>
              </a:rPr>
              <a:t> </a:t>
            </a:r>
            <a:r>
              <a:rPr lang="en-US" sz="2800" dirty="0" smtClean="0">
                <a:solidFill>
                  <a:srgbClr val="7030A0"/>
                </a:solidFill>
                <a:sym typeface="Symbol" pitchFamily="18" charset="2"/>
              </a:rPr>
              <a:t></a:t>
            </a:r>
            <a:r>
              <a:rPr lang="en-US" sz="2800" dirty="0" smtClean="0">
                <a:solidFill>
                  <a:srgbClr val="7030A0"/>
                </a:solidFill>
              </a:rPr>
              <a:t> C</a:t>
            </a:r>
            <a:r>
              <a:rPr lang="en-US" sz="2800" baseline="-25000" dirty="0" smtClean="0">
                <a:solidFill>
                  <a:srgbClr val="7030A0"/>
                </a:solidFill>
              </a:rPr>
              <a:t>1</a:t>
            </a:r>
            <a:r>
              <a:rPr lang="en-US" sz="2800" dirty="0" smtClean="0">
                <a:solidFill>
                  <a:srgbClr val="7030A0"/>
                </a:solidFill>
              </a:rPr>
              <a:t> </a:t>
            </a:r>
            <a:r>
              <a:rPr lang="en-US" sz="2800" dirty="0" smtClean="0">
                <a:solidFill>
                  <a:srgbClr val="7030A0"/>
                </a:solidFill>
                <a:sym typeface="Symbol" pitchFamily="18" charset="2"/>
              </a:rPr>
              <a:t></a:t>
            </a:r>
            <a:r>
              <a:rPr lang="en-US" sz="2800" dirty="0" smtClean="0">
                <a:solidFill>
                  <a:srgbClr val="7030A0"/>
                </a:solidFill>
              </a:rPr>
              <a:t> C</a:t>
            </a:r>
            <a:r>
              <a:rPr lang="en-US" sz="2800" baseline="-25000" dirty="0" smtClean="0">
                <a:solidFill>
                  <a:srgbClr val="7030A0"/>
                </a:solidFill>
              </a:rPr>
              <a:t>2</a:t>
            </a:r>
          </a:p>
          <a:p>
            <a:pPr algn="just" eaLnBrk="1" hangingPunct="1"/>
            <a:r>
              <a:rPr lang="en-US" sz="2800" dirty="0" smtClean="0">
                <a:solidFill>
                  <a:srgbClr val="0070C0"/>
                </a:solidFill>
              </a:rPr>
              <a:t>Two classes c</a:t>
            </a:r>
            <a:r>
              <a:rPr lang="en-US" sz="2800" baseline="-25000" dirty="0" smtClean="0">
                <a:solidFill>
                  <a:srgbClr val="0070C0"/>
                </a:solidFill>
              </a:rPr>
              <a:t>1</a:t>
            </a:r>
            <a:r>
              <a:rPr lang="en-US" sz="2800" dirty="0" smtClean="0">
                <a:solidFill>
                  <a:srgbClr val="0070C0"/>
                </a:solidFill>
              </a:rPr>
              <a:t> and c</a:t>
            </a:r>
            <a:r>
              <a:rPr lang="en-US" sz="2800" baseline="-25000" dirty="0" smtClean="0">
                <a:solidFill>
                  <a:srgbClr val="0070C0"/>
                </a:solidFill>
              </a:rPr>
              <a:t>2 </a:t>
            </a:r>
            <a:r>
              <a:rPr lang="en-US" sz="2800" dirty="0" smtClean="0">
                <a:solidFill>
                  <a:srgbClr val="0070C0"/>
                </a:solidFill>
              </a:rPr>
              <a:t>such that neither c</a:t>
            </a:r>
            <a:r>
              <a:rPr lang="en-US" sz="2800" baseline="-25000" dirty="0" smtClean="0">
                <a:solidFill>
                  <a:srgbClr val="0070C0"/>
                </a:solidFill>
              </a:rPr>
              <a:t>1</a:t>
            </a:r>
            <a:r>
              <a:rPr lang="en-US" sz="2800" dirty="0" smtClean="0">
                <a:solidFill>
                  <a:srgbClr val="0070C0"/>
                </a:solidFill>
              </a:rPr>
              <a:t> ≥ c</a:t>
            </a:r>
            <a:r>
              <a:rPr lang="en-US" sz="2800" baseline="-25000" dirty="0" smtClean="0">
                <a:solidFill>
                  <a:srgbClr val="0070C0"/>
                </a:solidFill>
              </a:rPr>
              <a:t>2</a:t>
            </a:r>
            <a:r>
              <a:rPr lang="en-US" sz="2800" dirty="0" smtClean="0">
                <a:solidFill>
                  <a:srgbClr val="0070C0"/>
                </a:solidFill>
              </a:rPr>
              <a:t> nor c</a:t>
            </a:r>
            <a:r>
              <a:rPr lang="en-US" sz="2800" baseline="-25000" dirty="0" smtClean="0">
                <a:solidFill>
                  <a:srgbClr val="0070C0"/>
                </a:solidFill>
              </a:rPr>
              <a:t>2</a:t>
            </a:r>
            <a:r>
              <a:rPr lang="en-US" sz="2800" dirty="0" smtClean="0">
                <a:solidFill>
                  <a:srgbClr val="0070C0"/>
                </a:solidFill>
              </a:rPr>
              <a:t> ≥ c</a:t>
            </a:r>
            <a:r>
              <a:rPr lang="en-US" sz="2800" baseline="-25000" dirty="0" smtClean="0">
                <a:solidFill>
                  <a:srgbClr val="0070C0"/>
                </a:solidFill>
              </a:rPr>
              <a:t>1</a:t>
            </a:r>
            <a:r>
              <a:rPr lang="en-US" sz="2800" dirty="0" smtClean="0">
                <a:solidFill>
                  <a:srgbClr val="0070C0"/>
                </a:solidFill>
              </a:rPr>
              <a:t> holds are said to be incomparable</a:t>
            </a:r>
          </a:p>
          <a:p>
            <a:pPr algn="just" eaLnBrk="1" hangingPunct="1"/>
            <a:r>
              <a:rPr lang="en-US" sz="2800" dirty="0" smtClean="0">
                <a:solidFill>
                  <a:srgbClr val="00B050"/>
                </a:solidFill>
              </a:rPr>
              <a:t>It is easy to see that the dominance relationship so defined on a set of access classes AC satisfies the following properties</a:t>
            </a:r>
          </a:p>
          <a:p>
            <a:pPr lvl="1" algn="just" eaLnBrk="1" hangingPunct="1"/>
            <a:r>
              <a:rPr lang="en-US" sz="2400" dirty="0" smtClean="0">
                <a:solidFill>
                  <a:srgbClr val="00B050"/>
                </a:solidFill>
              </a:rPr>
              <a:t>reflexivity, transitivity, </a:t>
            </a:r>
            <a:r>
              <a:rPr lang="en-US" sz="2400" dirty="0" err="1" smtClean="0">
                <a:solidFill>
                  <a:srgbClr val="00B050"/>
                </a:solidFill>
              </a:rPr>
              <a:t>antisymmetry</a:t>
            </a:r>
            <a:endParaRPr lang="en-US" sz="2400" dirty="0" smtClean="0">
              <a:solidFill>
                <a:srgbClr val="00B050"/>
              </a:solidFill>
            </a:endParaRPr>
          </a:p>
          <a:p>
            <a:pPr lvl="1" algn="just" eaLnBrk="1" hangingPunct="1"/>
            <a:r>
              <a:rPr lang="en-US" sz="2400" dirty="0" smtClean="0">
                <a:solidFill>
                  <a:srgbClr val="00B050"/>
                </a:solidFill>
              </a:rPr>
              <a:t>Existence of a least upper bound (LUB) and a greatest lower bound (GLB)</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4368B4DE-36BA-41BA-BBE3-3900315C2D79}" type="slidenum">
              <a:rPr lang="en-US"/>
              <a:pPr/>
              <a:t>15</a:t>
            </a:fld>
            <a:endParaRPr lang="en-US"/>
          </a:p>
        </p:txBody>
      </p:sp>
      <p:sp>
        <p:nvSpPr>
          <p:cNvPr id="55299" name="Rectangle 3"/>
          <p:cNvSpPr>
            <a:spLocks noGrp="1" noChangeArrowheads="1"/>
          </p:cNvSpPr>
          <p:nvPr>
            <p:ph type="body" idx="1"/>
          </p:nvPr>
        </p:nvSpPr>
        <p:spPr>
          <a:xfrm>
            <a:off x="457200" y="685800"/>
            <a:ext cx="8229600" cy="5440363"/>
          </a:xfrm>
        </p:spPr>
        <p:txBody>
          <a:bodyPr/>
          <a:lstStyle/>
          <a:p>
            <a:pPr algn="just" eaLnBrk="1" hangingPunct="1">
              <a:lnSpc>
                <a:spcPct val="90000"/>
              </a:lnSpc>
              <a:defRPr/>
            </a:pPr>
            <a:r>
              <a:rPr lang="en-US" dirty="0" smtClean="0">
                <a:solidFill>
                  <a:srgbClr val="0070C0"/>
                </a:solidFill>
                <a:cs typeface="+mn-cs"/>
              </a:rPr>
              <a:t>Access classes defined as above together with the dominance relationship between them therefore form a </a:t>
            </a:r>
            <a:r>
              <a:rPr lang="en-US" i="1" dirty="0" smtClean="0">
                <a:solidFill>
                  <a:srgbClr val="0070C0"/>
                </a:solidFill>
                <a:cs typeface="+mn-cs"/>
              </a:rPr>
              <a:t>lattice</a:t>
            </a:r>
          </a:p>
          <a:p>
            <a:pPr algn="just" eaLnBrk="1" hangingPunct="1">
              <a:lnSpc>
                <a:spcPct val="90000"/>
              </a:lnSpc>
              <a:defRPr/>
            </a:pPr>
            <a:endParaRPr lang="en-US" dirty="0" smtClean="0">
              <a:cs typeface="+mn-cs"/>
            </a:endParaRPr>
          </a:p>
          <a:p>
            <a:pPr algn="just" eaLnBrk="1" hangingPunct="1">
              <a:lnSpc>
                <a:spcPct val="90000"/>
              </a:lnSpc>
              <a:defRPr/>
            </a:pPr>
            <a:r>
              <a:rPr lang="en-US" dirty="0" smtClean="0">
                <a:cs typeface="+mn-cs"/>
              </a:rPr>
              <a:t>The semantics and use of the classifications assigned to objects and subjects within the application of a multilevel mandatory policy is different depending on whether the classification is intended for a </a:t>
            </a:r>
            <a:r>
              <a:rPr lang="en-US" i="1" dirty="0" smtClean="0">
                <a:solidFill>
                  <a:srgbClr val="FF0000"/>
                </a:solidFill>
                <a:cs typeface="+mn-cs"/>
              </a:rPr>
              <a:t>secrecy</a:t>
            </a:r>
            <a:r>
              <a:rPr lang="en-US" dirty="0" smtClean="0">
                <a:cs typeface="+mn-cs"/>
              </a:rPr>
              <a:t> or an </a:t>
            </a:r>
            <a:r>
              <a:rPr lang="en-US" i="1" dirty="0" smtClean="0">
                <a:solidFill>
                  <a:srgbClr val="7030A0"/>
                </a:solidFill>
                <a:cs typeface="+mn-cs"/>
              </a:rPr>
              <a:t>integrity</a:t>
            </a:r>
            <a:r>
              <a:rPr lang="en-US" dirty="0" smtClean="0">
                <a:cs typeface="+mn-cs"/>
              </a:rPr>
              <a:t> policy</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9F6C73F9-DEDC-45DB-8E8C-6BCF6183A5E3}" type="slidenum">
              <a:rPr lang="en-US"/>
              <a:pPr/>
              <a:t>16</a:t>
            </a:fld>
            <a:endParaRPr lang="en-US"/>
          </a:p>
        </p:txBody>
      </p:sp>
      <p:pic>
        <p:nvPicPr>
          <p:cNvPr id="56324" name="Picture 4"/>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990600" y="503238"/>
            <a:ext cx="6559550" cy="498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6325" name="Text Box 5"/>
          <p:cNvSpPr txBox="1">
            <a:spLocks noChangeArrowheads="1"/>
          </p:cNvSpPr>
          <p:nvPr/>
        </p:nvSpPr>
        <p:spPr bwMode="auto">
          <a:xfrm>
            <a:off x="2057400" y="5729288"/>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a:latin typeface="Arial" charset="0"/>
                <a:ea typeface="ＭＳ Ｐゴシック" charset="0"/>
              </a:rPr>
              <a:t>An example security lattice</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17</a:t>
            </a:fld>
            <a:endParaRPr lang="en-US"/>
          </a:p>
        </p:txBody>
      </p:sp>
      <p:pic>
        <p:nvPicPr>
          <p:cNvPr id="15362" name="Picture 2"/>
          <p:cNvPicPr>
            <a:picLocks noChangeAspect="1" noChangeArrowheads="1"/>
          </p:cNvPicPr>
          <p:nvPr/>
        </p:nvPicPr>
        <p:blipFill>
          <a:blip r:embed="rId2"/>
          <a:srcRect/>
          <a:stretch>
            <a:fillRect/>
          </a:stretch>
        </p:blipFill>
        <p:spPr bwMode="auto">
          <a:xfrm>
            <a:off x="928662" y="1103604"/>
            <a:ext cx="7215238" cy="5535182"/>
          </a:xfrm>
          <a:prstGeom prst="rect">
            <a:avLst/>
          </a:prstGeom>
          <a:noFill/>
          <a:ln w="9525">
            <a:noFill/>
            <a:miter lim="800000"/>
            <a:headEnd/>
            <a:tailEnd/>
          </a:ln>
          <a:effectLst/>
        </p:spPr>
      </p:pic>
      <p:sp>
        <p:nvSpPr>
          <p:cNvPr id="4" name="TextBox 3"/>
          <p:cNvSpPr txBox="1"/>
          <p:nvPr/>
        </p:nvSpPr>
        <p:spPr>
          <a:xfrm>
            <a:off x="714348" y="428604"/>
            <a:ext cx="7500990" cy="523220"/>
          </a:xfrm>
          <a:prstGeom prst="rect">
            <a:avLst/>
          </a:prstGeom>
          <a:noFill/>
        </p:spPr>
        <p:txBody>
          <a:bodyPr wrap="square" rtlCol="0">
            <a:spAutoFit/>
          </a:bodyPr>
          <a:lstStyle/>
          <a:p>
            <a:r>
              <a:rPr lang="en-US" sz="2800" dirty="0" smtClean="0">
                <a:solidFill>
                  <a:srgbClr val="FF0000"/>
                </a:solidFill>
              </a:rPr>
              <a:t>Defining Security Levels using Categories</a:t>
            </a:r>
            <a:endParaRPr lang="en-IN" sz="2800"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DC7242E9-AA27-4DFA-AAA5-84A43F714A63}" type="slidenum">
              <a:rPr lang="en-US"/>
              <a:pPr/>
              <a:t>18</a:t>
            </a:fld>
            <a:endParaRPr lang="en-US"/>
          </a:p>
        </p:txBody>
      </p:sp>
      <p:sp>
        <p:nvSpPr>
          <p:cNvPr id="57346" name="Rectangle 2"/>
          <p:cNvSpPr>
            <a:spLocks noGrp="1" noChangeArrowheads="1"/>
          </p:cNvSpPr>
          <p:nvPr>
            <p:ph type="title"/>
          </p:nvPr>
        </p:nvSpPr>
        <p:spPr/>
        <p:txBody>
          <a:bodyPr/>
          <a:lstStyle/>
          <a:p>
            <a:pPr eaLnBrk="1" hangingPunct="1">
              <a:defRPr/>
            </a:pPr>
            <a:r>
              <a:rPr lang="en-US" sz="4000" smtClean="0">
                <a:cs typeface="+mj-cs"/>
              </a:rPr>
              <a:t>Secrecy-based mandatory policies</a:t>
            </a:r>
          </a:p>
        </p:txBody>
      </p:sp>
      <p:sp>
        <p:nvSpPr>
          <p:cNvPr id="57347" name="Rectangle 3"/>
          <p:cNvSpPr>
            <a:spLocks noGrp="1" noChangeArrowheads="1"/>
          </p:cNvSpPr>
          <p:nvPr>
            <p:ph type="body" idx="1"/>
          </p:nvPr>
        </p:nvSpPr>
        <p:spPr/>
        <p:txBody>
          <a:bodyPr/>
          <a:lstStyle/>
          <a:p>
            <a:pPr algn="just" eaLnBrk="1" hangingPunct="1">
              <a:lnSpc>
                <a:spcPct val="80000"/>
              </a:lnSpc>
            </a:pPr>
            <a:r>
              <a:rPr lang="en-US" sz="2800" dirty="0" smtClean="0">
                <a:solidFill>
                  <a:srgbClr val="0070C0"/>
                </a:solidFill>
              </a:rPr>
              <a:t>A secrecy mandatory policy controls the </a:t>
            </a:r>
            <a:r>
              <a:rPr lang="en-US" sz="2800" i="1" dirty="0" smtClean="0">
                <a:solidFill>
                  <a:srgbClr val="0070C0"/>
                </a:solidFill>
              </a:rPr>
              <a:t>direct</a:t>
            </a:r>
            <a:r>
              <a:rPr lang="en-US" sz="2800" dirty="0" smtClean="0">
                <a:solidFill>
                  <a:srgbClr val="0070C0"/>
                </a:solidFill>
              </a:rPr>
              <a:t> and </a:t>
            </a:r>
            <a:r>
              <a:rPr lang="en-US" sz="2800" i="1" dirty="0" smtClean="0">
                <a:solidFill>
                  <a:srgbClr val="0070C0"/>
                </a:solidFill>
              </a:rPr>
              <a:t>indirect </a:t>
            </a:r>
            <a:r>
              <a:rPr lang="en-US" sz="2800" dirty="0" smtClean="0">
                <a:solidFill>
                  <a:srgbClr val="0070C0"/>
                </a:solidFill>
              </a:rPr>
              <a:t>flows of information to the purpose of preventing leakages to unauthorized subjects</a:t>
            </a:r>
          </a:p>
          <a:p>
            <a:pPr algn="just" eaLnBrk="1" hangingPunct="1">
              <a:lnSpc>
                <a:spcPct val="80000"/>
              </a:lnSpc>
            </a:pPr>
            <a:r>
              <a:rPr lang="en-US" sz="2800" dirty="0" smtClean="0">
                <a:solidFill>
                  <a:srgbClr val="7030A0"/>
                </a:solidFill>
              </a:rPr>
              <a:t>The security level of the access class associated with an object reflects the sensitivity of the information contained in the object, that is, the potential damage that could result from the unauthorized disclosure of the information</a:t>
            </a:r>
          </a:p>
          <a:p>
            <a:pPr algn="just" eaLnBrk="1" hangingPunct="1">
              <a:lnSpc>
                <a:spcPct val="80000"/>
              </a:lnSpc>
            </a:pPr>
            <a:r>
              <a:rPr lang="en-US" sz="2800" dirty="0" smtClean="0">
                <a:solidFill>
                  <a:srgbClr val="00B050"/>
                </a:solidFill>
              </a:rPr>
              <a:t>The security level of the access class associated with a user, also called </a:t>
            </a:r>
            <a:r>
              <a:rPr lang="en-US" sz="2800" i="1" dirty="0" smtClean="0">
                <a:solidFill>
                  <a:srgbClr val="FF0000"/>
                </a:solidFill>
              </a:rPr>
              <a:t>clearance</a:t>
            </a:r>
            <a:r>
              <a:rPr lang="en-US" sz="2800" dirty="0" smtClean="0">
                <a:solidFill>
                  <a:srgbClr val="00B050"/>
                </a:solidFill>
              </a:rPr>
              <a:t>, reflects the user</a:t>
            </a:r>
            <a:r>
              <a:rPr lang="ja-JP" altLang="en-US" sz="2800" smtClean="0">
                <a:solidFill>
                  <a:srgbClr val="00B050"/>
                </a:solidFill>
              </a:rPr>
              <a:t>’</a:t>
            </a:r>
            <a:r>
              <a:rPr lang="en-US" altLang="ja-JP" sz="2800" dirty="0" smtClean="0">
                <a:solidFill>
                  <a:srgbClr val="00B050"/>
                </a:solidFill>
              </a:rPr>
              <a:t>s trustworthiness not to disclose sensitive information to users not cleared to see it</a:t>
            </a:r>
            <a:endParaRPr lang="en-US" sz="2800" dirty="0" smtClean="0">
              <a:solidFill>
                <a:srgbClr val="00B050"/>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FAE31493-AABE-45DA-A583-18CE003FEBCE}" type="slidenum">
              <a:rPr lang="en-US"/>
              <a:pPr/>
              <a:t>19</a:t>
            </a:fld>
            <a:endParaRPr lang="en-US"/>
          </a:p>
        </p:txBody>
      </p:sp>
      <p:sp>
        <p:nvSpPr>
          <p:cNvPr id="58371" name="Rectangle 3"/>
          <p:cNvSpPr>
            <a:spLocks noGrp="1" noChangeArrowheads="1"/>
          </p:cNvSpPr>
          <p:nvPr>
            <p:ph type="body" idx="1"/>
          </p:nvPr>
        </p:nvSpPr>
        <p:spPr>
          <a:xfrm>
            <a:off x="457200" y="914400"/>
            <a:ext cx="8229600" cy="5105400"/>
          </a:xfrm>
        </p:spPr>
        <p:txBody>
          <a:bodyPr/>
          <a:lstStyle/>
          <a:p>
            <a:pPr algn="just" eaLnBrk="1" hangingPunct="1">
              <a:defRPr/>
            </a:pPr>
            <a:r>
              <a:rPr lang="en-US" sz="2800" dirty="0" smtClean="0">
                <a:solidFill>
                  <a:srgbClr val="7030A0"/>
                </a:solidFill>
                <a:cs typeface="+mn-cs"/>
              </a:rPr>
              <a:t>Categories define the area of competence of users and data and are used to provide finer grained security classifications of subjects and objects than classifications provided by security levels alone. They are the basis for enforcing </a:t>
            </a:r>
            <a:r>
              <a:rPr lang="en-US" sz="2800" i="1" dirty="0" smtClean="0">
                <a:solidFill>
                  <a:srgbClr val="7030A0"/>
                </a:solidFill>
                <a:cs typeface="+mn-cs"/>
              </a:rPr>
              <a:t>need-to-know </a:t>
            </a:r>
            <a:r>
              <a:rPr lang="en-US" sz="2800" dirty="0" smtClean="0">
                <a:solidFill>
                  <a:srgbClr val="7030A0"/>
                </a:solidFill>
                <a:cs typeface="+mn-cs"/>
              </a:rPr>
              <a:t>restrictions</a:t>
            </a:r>
          </a:p>
          <a:p>
            <a:pPr algn="just" eaLnBrk="1" hangingPunct="1">
              <a:defRPr/>
            </a:pPr>
            <a:r>
              <a:rPr lang="en-US" sz="2800" dirty="0" smtClean="0">
                <a:cs typeface="+mn-cs"/>
              </a:rPr>
              <a:t>Users can connect to the system at any access class dominated by their clearance</a:t>
            </a:r>
          </a:p>
          <a:p>
            <a:pPr algn="just" eaLnBrk="1" hangingPunct="1">
              <a:defRPr/>
            </a:pPr>
            <a:r>
              <a:rPr lang="en-US" sz="2800" dirty="0" smtClean="0">
                <a:solidFill>
                  <a:srgbClr val="7030A0"/>
                </a:solidFill>
                <a:cs typeface="+mn-cs"/>
              </a:rPr>
              <a:t>A user connecting to the system at a given access class originates a subject at that access class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Towards Mandatory Policies</a:t>
            </a:r>
            <a:endParaRPr lang="en-IN" dirty="0"/>
          </a:p>
        </p:txBody>
      </p:sp>
      <p:sp>
        <p:nvSpPr>
          <p:cNvPr id="47107" name="Rectangle 3"/>
          <p:cNvSpPr>
            <a:spLocks noGrp="1" noChangeArrowheads="1"/>
          </p:cNvSpPr>
          <p:nvPr>
            <p:ph idx="1"/>
          </p:nvPr>
        </p:nvSpPr>
        <p:spPr/>
        <p:txBody>
          <a:bodyPr/>
          <a:lstStyle/>
          <a:p>
            <a:pPr algn="just" eaLnBrk="1" hangingPunct="1">
              <a:lnSpc>
                <a:spcPct val="80000"/>
              </a:lnSpc>
              <a:defRPr/>
            </a:pPr>
            <a:r>
              <a:rPr lang="en-US" sz="2800" dirty="0" smtClean="0">
                <a:cs typeface="+mn-cs"/>
              </a:rPr>
              <a:t>Processes run programs which, unless properly certified, cannot be trusted for the operations they execute</a:t>
            </a:r>
          </a:p>
          <a:p>
            <a:pPr algn="just" eaLnBrk="1" hangingPunct="1">
              <a:lnSpc>
                <a:spcPct val="80000"/>
              </a:lnSpc>
              <a:defRPr/>
            </a:pPr>
            <a:r>
              <a:rPr lang="en-US" sz="2800" dirty="0" smtClean="0">
                <a:solidFill>
                  <a:srgbClr val="0070C0"/>
                </a:solidFill>
                <a:cs typeface="+mn-cs"/>
              </a:rPr>
              <a:t>For this reason, restrictions should be enforced on the operations that processes themselves can execute</a:t>
            </a:r>
          </a:p>
          <a:p>
            <a:pPr algn="just" eaLnBrk="1" hangingPunct="1">
              <a:lnSpc>
                <a:spcPct val="80000"/>
              </a:lnSpc>
              <a:defRPr/>
            </a:pPr>
            <a:r>
              <a:rPr lang="en-US" sz="2800" dirty="0" smtClean="0">
                <a:cs typeface="+mn-cs"/>
              </a:rPr>
              <a:t>In particular, protection against Trojan Horses leaking information to unauthorized users requires controlling the flows of information within processes execution and possibly restricting them</a:t>
            </a:r>
          </a:p>
          <a:p>
            <a:pPr algn="just" eaLnBrk="1" hangingPunct="1">
              <a:lnSpc>
                <a:spcPct val="80000"/>
              </a:lnSpc>
              <a:defRPr/>
            </a:pPr>
            <a:r>
              <a:rPr lang="en-US" sz="2800" dirty="0" smtClean="0">
                <a:solidFill>
                  <a:srgbClr val="0070C0"/>
                </a:solidFill>
                <a:cs typeface="+mn-cs"/>
              </a:rPr>
              <a:t>Mandatory policies provide a way to enforce information flow control through the use of labels</a:t>
            </a:r>
          </a:p>
        </p:txBody>
      </p:sp>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5D8467C4-C585-47A9-BEF7-93BB49F69DF6}" type="slidenum">
              <a:rPr lang="en-US"/>
              <a:pPr/>
              <a:t>2</a:t>
            </a:fld>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The Lattice Model</a:t>
            </a:r>
          </a:p>
        </p:txBody>
      </p:sp>
      <p:sp>
        <p:nvSpPr>
          <p:cNvPr id="8195" name="Rectangle 3"/>
          <p:cNvSpPr>
            <a:spLocks noGrp="1" noChangeArrowheads="1"/>
          </p:cNvSpPr>
          <p:nvPr>
            <p:ph type="body" idx="1"/>
          </p:nvPr>
        </p:nvSpPr>
        <p:spPr/>
        <p:txBody>
          <a:bodyPr/>
          <a:lstStyle/>
          <a:p>
            <a:pPr eaLnBrk="1" hangingPunct="1">
              <a:lnSpc>
                <a:spcPct val="90000"/>
              </a:lnSpc>
            </a:pPr>
            <a:r>
              <a:rPr lang="en-US" sz="2800" smtClean="0"/>
              <a:t>The best-known Information Flow Model</a:t>
            </a:r>
          </a:p>
          <a:p>
            <a:pPr eaLnBrk="1" hangingPunct="1">
              <a:lnSpc>
                <a:spcPct val="90000"/>
              </a:lnSpc>
            </a:pPr>
            <a:r>
              <a:rPr lang="en-US" sz="2800" smtClean="0"/>
              <a:t>Based upon the concept of lattice whose mathematical meaning is a structure consisting of a finite partially ordered set together with a least upper bound and greatest lower bound operator on the set.</a:t>
            </a:r>
          </a:p>
          <a:p>
            <a:pPr eaLnBrk="1" hangingPunct="1">
              <a:lnSpc>
                <a:spcPct val="90000"/>
              </a:lnSpc>
            </a:pPr>
            <a:r>
              <a:rPr lang="en-US" sz="2800" smtClean="0"/>
              <a:t>Lattice is a Directed Acyclic Graph(DAG) with a single source and sink.</a:t>
            </a:r>
          </a:p>
          <a:p>
            <a:pPr eaLnBrk="1" hangingPunct="1">
              <a:lnSpc>
                <a:spcPct val="90000"/>
              </a:lnSpc>
            </a:pPr>
            <a:r>
              <a:rPr lang="en-US" sz="2800" smtClean="0"/>
              <a:t>Information is permitted to flow from a lower class to upper class.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The lattice model (continued)</a:t>
            </a:r>
          </a:p>
        </p:txBody>
      </p:sp>
      <p:pic>
        <p:nvPicPr>
          <p:cNvPr id="9219" name="Picture 4"/>
          <p:cNvPicPr>
            <a:picLocks noGrp="1" noChangeAspect="1" noChangeArrowheads="1"/>
          </p:cNvPicPr>
          <p:nvPr>
            <p:ph type="body" idx="1"/>
          </p:nvPr>
        </p:nvPicPr>
        <p:blipFill>
          <a:blip r:embed="rId3"/>
          <a:srcRect/>
          <a:stretch>
            <a:fillRect/>
          </a:stretch>
        </p:blipFill>
        <p:spPr>
          <a:xfrm>
            <a:off x="381000" y="1524000"/>
            <a:ext cx="8153400" cy="4876800"/>
          </a:xfrm>
          <a:noFill/>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The lattice model (continued)</a:t>
            </a:r>
          </a:p>
        </p:txBody>
      </p:sp>
      <p:sp>
        <p:nvSpPr>
          <p:cNvPr id="10243" name="Rectangle 3"/>
          <p:cNvSpPr>
            <a:spLocks noGrp="1" noChangeArrowheads="1"/>
          </p:cNvSpPr>
          <p:nvPr>
            <p:ph type="body" idx="1"/>
          </p:nvPr>
        </p:nvSpPr>
        <p:spPr/>
        <p:txBody>
          <a:bodyPr/>
          <a:lstStyle/>
          <a:p>
            <a:pPr eaLnBrk="1" hangingPunct="1"/>
            <a:r>
              <a:rPr lang="en-US" smtClean="0"/>
              <a:t>This satisfies the definition of lattice. There is a single source and sink.</a:t>
            </a:r>
          </a:p>
          <a:p>
            <a:pPr eaLnBrk="1" hangingPunct="1"/>
            <a:r>
              <a:rPr lang="en-US" smtClean="0"/>
              <a:t>The least upper bound of the security classes {x} and {z} is {x,z} and the greatest lower bound of the security classes {x,y}  and {y,z} is {y}.</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Flow Properties of a Lattice</a:t>
            </a:r>
          </a:p>
        </p:txBody>
      </p:sp>
      <p:sp>
        <p:nvSpPr>
          <p:cNvPr id="11267" name="Rectangle 3"/>
          <p:cNvSpPr>
            <a:spLocks noGrp="1" noChangeArrowheads="1"/>
          </p:cNvSpPr>
          <p:nvPr>
            <p:ph type="body" idx="1"/>
          </p:nvPr>
        </p:nvSpPr>
        <p:spPr/>
        <p:txBody>
          <a:bodyPr/>
          <a:lstStyle/>
          <a:p>
            <a:pPr eaLnBrk="1" hangingPunct="1">
              <a:lnSpc>
                <a:spcPct val="90000"/>
              </a:lnSpc>
            </a:pPr>
            <a:r>
              <a:rPr lang="en-US" sz="2400" smtClean="0"/>
              <a:t>The relation </a:t>
            </a:r>
            <a:r>
              <a:rPr lang="en-US" sz="2400" smtClean="0">
                <a:cs typeface="Arial" charset="0"/>
              </a:rPr>
              <a:t>→ is reflexive, transitive and antisymmetric for all A,B,C </a:t>
            </a:r>
            <a:r>
              <a:rPr lang="en-US" sz="2400" b="1" smtClean="0"/>
              <a:t>Ɛ</a:t>
            </a:r>
            <a:r>
              <a:rPr lang="en-US" sz="2400" smtClean="0"/>
              <a:t>  SC.</a:t>
            </a:r>
          </a:p>
          <a:p>
            <a:pPr eaLnBrk="1" hangingPunct="1">
              <a:lnSpc>
                <a:spcPct val="90000"/>
              </a:lnSpc>
            </a:pPr>
            <a:r>
              <a:rPr lang="en-US" sz="2400" smtClean="0"/>
              <a:t>Reflexive: A </a:t>
            </a:r>
            <a:r>
              <a:rPr lang="en-US" sz="2400" smtClean="0">
                <a:cs typeface="Arial" charset="0"/>
              </a:rPr>
              <a:t>→ A</a:t>
            </a:r>
          </a:p>
          <a:p>
            <a:pPr lvl="1" eaLnBrk="1" hangingPunct="1">
              <a:lnSpc>
                <a:spcPct val="90000"/>
              </a:lnSpc>
            </a:pPr>
            <a:r>
              <a:rPr lang="en-US" sz="2000" smtClean="0">
                <a:cs typeface="Arial" charset="0"/>
              </a:rPr>
              <a:t>Information flow from an object to another object at the same class does not violate security.</a:t>
            </a:r>
          </a:p>
          <a:p>
            <a:pPr eaLnBrk="1" hangingPunct="1">
              <a:lnSpc>
                <a:spcPct val="90000"/>
              </a:lnSpc>
            </a:pPr>
            <a:r>
              <a:rPr lang="en-US" sz="2400" smtClean="0">
                <a:cs typeface="Arial" charset="0"/>
              </a:rPr>
              <a:t>Transitive: A → B and B → C implies A → C . </a:t>
            </a:r>
          </a:p>
          <a:p>
            <a:pPr lvl="1" eaLnBrk="1" hangingPunct="1">
              <a:lnSpc>
                <a:spcPct val="90000"/>
              </a:lnSpc>
            </a:pPr>
            <a:r>
              <a:rPr lang="en-US" sz="2000" smtClean="0">
                <a:cs typeface="Arial" charset="0"/>
              </a:rPr>
              <a:t>This indicates that a valid flow does not necessarily occur between two classes adjacent to each other in the partial ordering</a:t>
            </a:r>
          </a:p>
          <a:p>
            <a:pPr lvl="1" eaLnBrk="1" hangingPunct="1">
              <a:lnSpc>
                <a:spcPct val="90000"/>
              </a:lnSpc>
            </a:pPr>
            <a:endParaRPr lang="en-US" sz="2000" smtClean="0">
              <a:cs typeface="Arial" charset="0"/>
            </a:endParaRPr>
          </a:p>
          <a:p>
            <a:pPr eaLnBrk="1" hangingPunct="1">
              <a:lnSpc>
                <a:spcPct val="90000"/>
              </a:lnSpc>
            </a:pPr>
            <a:r>
              <a:rPr lang="en-US" sz="2400" smtClean="0">
                <a:cs typeface="Arial" charset="0"/>
              </a:rPr>
              <a:t>Antisymmetric: A → B and B → A implies A=B</a:t>
            </a:r>
          </a:p>
          <a:p>
            <a:pPr lvl="1" eaLnBrk="1" hangingPunct="1">
              <a:lnSpc>
                <a:spcPct val="90000"/>
              </a:lnSpc>
            </a:pPr>
            <a:r>
              <a:rPr lang="en-US" sz="2000" smtClean="0">
                <a:cs typeface="Arial" charset="0"/>
              </a:rPr>
              <a:t>If information can flow back and forth between two objects, they must  have the same classes</a:t>
            </a:r>
          </a:p>
          <a:p>
            <a:pPr lvl="1" eaLnBrk="1" hangingPunct="1">
              <a:lnSpc>
                <a:spcPct val="90000"/>
              </a:lnSpc>
            </a:pPr>
            <a:endParaRPr lang="en-US" sz="2000" smtClean="0">
              <a:cs typeface="Arial" charset="0"/>
            </a:endParaRPr>
          </a:p>
          <a:p>
            <a:pPr eaLnBrk="1" hangingPunct="1">
              <a:lnSpc>
                <a:spcPct val="90000"/>
              </a:lnSpc>
            </a:pPr>
            <a:endParaRPr lang="en-US" sz="2400" smtClean="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200" smtClean="0"/>
              <a:t>Flow Properties of a Lattice (Contd..)</a:t>
            </a:r>
          </a:p>
        </p:txBody>
      </p:sp>
      <p:sp>
        <p:nvSpPr>
          <p:cNvPr id="12291" name="Rectangle 3"/>
          <p:cNvSpPr>
            <a:spLocks noGrp="1" noChangeArrowheads="1"/>
          </p:cNvSpPr>
          <p:nvPr>
            <p:ph type="body" idx="1"/>
          </p:nvPr>
        </p:nvSpPr>
        <p:spPr/>
        <p:txBody>
          <a:bodyPr/>
          <a:lstStyle/>
          <a:p>
            <a:pPr eaLnBrk="1" hangingPunct="1"/>
            <a:r>
              <a:rPr lang="en-US" sz="2400" smtClean="0"/>
              <a:t>Two other inherent properties are as follows</a:t>
            </a:r>
          </a:p>
          <a:p>
            <a:pPr eaLnBrk="1" hangingPunct="1"/>
            <a:endParaRPr lang="en-US" sz="2400" smtClean="0"/>
          </a:p>
          <a:p>
            <a:pPr eaLnBrk="1" hangingPunct="1"/>
            <a:r>
              <a:rPr lang="en-US" sz="2400" smtClean="0"/>
              <a:t>Aggregation: A </a:t>
            </a:r>
            <a:r>
              <a:rPr lang="en-US" sz="2400" smtClean="0">
                <a:cs typeface="Arial" charset="0"/>
              </a:rPr>
              <a:t>→ C and B → C implies A U B → C</a:t>
            </a:r>
          </a:p>
          <a:p>
            <a:pPr lvl="1" eaLnBrk="1" hangingPunct="1"/>
            <a:r>
              <a:rPr lang="en-US" sz="2000" smtClean="0">
                <a:cs typeface="Arial" charset="0"/>
              </a:rPr>
              <a:t>If information can flow from both A and B to C ,  the information aggregate of A and B can flow to C.</a:t>
            </a:r>
          </a:p>
          <a:p>
            <a:pPr lvl="1" eaLnBrk="1" hangingPunct="1"/>
            <a:endParaRPr lang="en-US" sz="2000" smtClean="0">
              <a:cs typeface="Arial" charset="0"/>
            </a:endParaRPr>
          </a:p>
          <a:p>
            <a:pPr eaLnBrk="1" hangingPunct="1"/>
            <a:r>
              <a:rPr lang="en-US" sz="2400" smtClean="0">
                <a:cs typeface="Arial" charset="0"/>
              </a:rPr>
              <a:t>Separation: A U B → C implies A  → C and B  → C</a:t>
            </a:r>
          </a:p>
          <a:p>
            <a:pPr lvl="1" eaLnBrk="1" hangingPunct="1"/>
            <a:r>
              <a:rPr lang="en-US" sz="2000" smtClean="0">
                <a:cs typeface="Arial" charset="0"/>
              </a:rPr>
              <a:t>If the information aggregate of A and B can flow to C ,information can flow from either A or B to  C</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25</a:t>
            </a:fld>
            <a:endParaRPr lang="en-US"/>
          </a:p>
        </p:txBody>
      </p:sp>
      <p:pic>
        <p:nvPicPr>
          <p:cNvPr id="2050" name="Picture 2"/>
          <p:cNvPicPr>
            <a:picLocks noChangeAspect="1" noChangeArrowheads="1"/>
          </p:cNvPicPr>
          <p:nvPr/>
        </p:nvPicPr>
        <p:blipFill>
          <a:blip r:embed="rId2"/>
          <a:srcRect/>
          <a:stretch>
            <a:fillRect/>
          </a:stretch>
        </p:blipFill>
        <p:spPr bwMode="auto">
          <a:xfrm>
            <a:off x="0" y="668694"/>
            <a:ext cx="9144000" cy="5520613"/>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Multilevel Security Models</a:t>
            </a:r>
          </a:p>
        </p:txBody>
      </p:sp>
      <p:sp>
        <p:nvSpPr>
          <p:cNvPr id="13315" name="Rectangle 3"/>
          <p:cNvSpPr>
            <a:spLocks noGrp="1" noChangeArrowheads="1"/>
          </p:cNvSpPr>
          <p:nvPr>
            <p:ph type="body" idx="1"/>
          </p:nvPr>
        </p:nvSpPr>
        <p:spPr/>
        <p:txBody>
          <a:bodyPr/>
          <a:lstStyle/>
          <a:p>
            <a:pPr eaLnBrk="1" hangingPunct="1"/>
            <a:r>
              <a:rPr lang="en-US" smtClean="0"/>
              <a:t>Multilevel Security is a special case of the lattice-based information flow model. There are two well-known multilevel security models:</a:t>
            </a:r>
          </a:p>
          <a:p>
            <a:pPr eaLnBrk="1" hangingPunct="1"/>
            <a:r>
              <a:rPr lang="en-US" smtClean="0"/>
              <a:t>The Bell-LaPadula Model Focuses on confidentiality of information</a:t>
            </a:r>
          </a:p>
          <a:p>
            <a:pPr eaLnBrk="1" hangingPunct="1"/>
            <a:r>
              <a:rPr lang="en-US" smtClean="0"/>
              <a:t>The Biba Model Focuses on system integrity</a:t>
            </a:r>
          </a:p>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27</a:t>
            </a:fld>
            <a:endParaRPr lang="en-US"/>
          </a:p>
        </p:txBody>
      </p:sp>
      <p:pic>
        <p:nvPicPr>
          <p:cNvPr id="1026" name="Picture 2"/>
          <p:cNvPicPr>
            <a:picLocks noChangeAspect="1" noChangeArrowheads="1"/>
          </p:cNvPicPr>
          <p:nvPr/>
        </p:nvPicPr>
        <p:blipFill>
          <a:blip r:embed="rId2"/>
          <a:srcRect/>
          <a:stretch>
            <a:fillRect/>
          </a:stretch>
        </p:blipFill>
        <p:spPr bwMode="auto">
          <a:xfrm>
            <a:off x="182075" y="500041"/>
            <a:ext cx="8604767" cy="5741101"/>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The Bell-</a:t>
            </a:r>
            <a:r>
              <a:rPr lang="en-US" dirty="0" err="1" smtClean="0"/>
              <a:t>LaPadula</a:t>
            </a:r>
            <a:r>
              <a:rPr lang="en-US" dirty="0" smtClean="0"/>
              <a:t> Model</a:t>
            </a:r>
          </a:p>
        </p:txBody>
      </p:sp>
      <p:sp>
        <p:nvSpPr>
          <p:cNvPr id="14339" name="Rectangle 3"/>
          <p:cNvSpPr>
            <a:spLocks noGrp="1" noChangeArrowheads="1"/>
          </p:cNvSpPr>
          <p:nvPr>
            <p:ph type="body" idx="1"/>
          </p:nvPr>
        </p:nvSpPr>
        <p:spPr/>
        <p:txBody>
          <a:bodyPr/>
          <a:lstStyle/>
          <a:p>
            <a:pPr eaLnBrk="1" hangingPunct="1">
              <a:lnSpc>
                <a:spcPct val="80000"/>
              </a:lnSpc>
            </a:pPr>
            <a:r>
              <a:rPr lang="en-US" sz="2400" dirty="0" smtClean="0"/>
              <a:t>L is a linearly ordered set of security levels</a:t>
            </a:r>
          </a:p>
          <a:p>
            <a:pPr eaLnBrk="1" hangingPunct="1">
              <a:lnSpc>
                <a:spcPct val="80000"/>
              </a:lnSpc>
            </a:pPr>
            <a:r>
              <a:rPr lang="en-US" sz="2400" dirty="0" smtClean="0"/>
              <a:t>C is a lattice of security categories</a:t>
            </a:r>
          </a:p>
          <a:p>
            <a:pPr eaLnBrk="1" hangingPunct="1">
              <a:lnSpc>
                <a:spcPct val="80000"/>
              </a:lnSpc>
            </a:pPr>
            <a:endParaRPr lang="en-US" sz="2400" dirty="0" smtClean="0"/>
          </a:p>
          <a:p>
            <a:pPr eaLnBrk="1" hangingPunct="1">
              <a:lnSpc>
                <a:spcPct val="80000"/>
              </a:lnSpc>
            </a:pPr>
            <a:r>
              <a:rPr lang="en-US" sz="2400" dirty="0" smtClean="0"/>
              <a:t>The security class assigned to a subject or an object includes two components: a hierarchical security level and a nonhierarchical security category.</a:t>
            </a:r>
          </a:p>
          <a:p>
            <a:pPr eaLnBrk="1" hangingPunct="1">
              <a:lnSpc>
                <a:spcPct val="80000"/>
              </a:lnSpc>
            </a:pPr>
            <a:endParaRPr lang="en-US" sz="2400" dirty="0" smtClean="0"/>
          </a:p>
          <a:p>
            <a:pPr eaLnBrk="1" hangingPunct="1">
              <a:lnSpc>
                <a:spcPct val="80000"/>
              </a:lnSpc>
            </a:pPr>
            <a:r>
              <a:rPr lang="en-US" sz="2400" dirty="0" smtClean="0"/>
              <a:t>The security level is called the </a:t>
            </a:r>
            <a:r>
              <a:rPr lang="en-US" sz="2400" dirty="0" smtClean="0">
                <a:solidFill>
                  <a:srgbClr val="FF0000"/>
                </a:solidFill>
              </a:rPr>
              <a:t>clearance</a:t>
            </a:r>
            <a:r>
              <a:rPr lang="en-US" sz="2400" dirty="0" smtClean="0"/>
              <a:t> if applied to subjects, and </a:t>
            </a:r>
            <a:r>
              <a:rPr lang="en-US" sz="2400" dirty="0" smtClean="0">
                <a:solidFill>
                  <a:srgbClr val="FF0000"/>
                </a:solidFill>
              </a:rPr>
              <a:t>classification</a:t>
            </a:r>
            <a:r>
              <a:rPr lang="en-US" sz="2400" dirty="0" smtClean="0"/>
              <a:t> if applied to objects.</a:t>
            </a:r>
          </a:p>
          <a:p>
            <a:pPr eaLnBrk="1" hangingPunct="1">
              <a:lnSpc>
                <a:spcPct val="80000"/>
              </a:lnSpc>
            </a:pPr>
            <a:endParaRPr lang="en-US" sz="2400" dirty="0" smtClean="0"/>
          </a:p>
          <a:p>
            <a:pPr eaLnBrk="1" hangingPunct="1">
              <a:lnSpc>
                <a:spcPct val="80000"/>
              </a:lnSpc>
            </a:pPr>
            <a:r>
              <a:rPr lang="en-US" sz="2400" dirty="0" smtClean="0"/>
              <a:t>Each security category is a set of compartments that represent natural or artificial characteristics of subjects and objects and is used to enforce the </a:t>
            </a:r>
            <a:r>
              <a:rPr lang="en-US" sz="2400" dirty="0" smtClean="0">
                <a:solidFill>
                  <a:srgbClr val="FF0000"/>
                </a:solidFill>
              </a:rPr>
              <a:t>need-to-know principle.</a:t>
            </a:r>
          </a:p>
          <a:p>
            <a:pPr eaLnBrk="1" hangingPunct="1">
              <a:lnSpc>
                <a:spcPct val="80000"/>
              </a:lnSpc>
            </a:pPr>
            <a:endParaRPr lang="en-US" sz="2400" dirty="0" smtClean="0"/>
          </a:p>
          <a:p>
            <a:pPr eaLnBrk="1" hangingPunct="1">
              <a:lnSpc>
                <a:spcPct val="80000"/>
              </a:lnSpc>
            </a:pP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4000" smtClean="0"/>
              <a:t>The Bell-LaPadula Model contd…</a:t>
            </a:r>
          </a:p>
        </p:txBody>
      </p:sp>
      <p:sp>
        <p:nvSpPr>
          <p:cNvPr id="15363" name="Rectangle 3"/>
          <p:cNvSpPr>
            <a:spLocks noGrp="1" noChangeArrowheads="1"/>
          </p:cNvSpPr>
          <p:nvPr>
            <p:ph type="body" idx="1"/>
          </p:nvPr>
        </p:nvSpPr>
        <p:spPr/>
        <p:txBody>
          <a:bodyPr/>
          <a:lstStyle/>
          <a:p>
            <a:pPr eaLnBrk="1" hangingPunct="1"/>
            <a:r>
              <a:rPr lang="en-US" sz="2400" dirty="0" smtClean="0">
                <a:solidFill>
                  <a:srgbClr val="FF0000"/>
                </a:solidFill>
              </a:rPr>
              <a:t>Need-to-know principle</a:t>
            </a:r>
            <a:r>
              <a:rPr lang="en-US" sz="2400" dirty="0" smtClean="0"/>
              <a:t>: A subject is given access only to the objects that it requires to perform its jobs.</a:t>
            </a:r>
          </a:p>
          <a:p>
            <a:pPr eaLnBrk="1" hangingPunct="1">
              <a:buFontTx/>
              <a:buNone/>
            </a:pPr>
            <a:endParaRPr lang="en-US" sz="2400" dirty="0" smtClean="0"/>
          </a:p>
          <a:p>
            <a:pPr eaLnBrk="1" hangingPunct="1"/>
            <a:r>
              <a:rPr lang="en-US" sz="2400" dirty="0" smtClean="0"/>
              <a:t>The lattice of security classes is L × C. If AB </a:t>
            </a:r>
            <a:r>
              <a:rPr lang="en-US" sz="2400" b="1" dirty="0" err="1" smtClean="0"/>
              <a:t>Ɛ</a:t>
            </a:r>
            <a:r>
              <a:rPr lang="en-US" sz="2400" dirty="0" smtClean="0"/>
              <a:t> SC, A dominates B if A’s level is higher than B’s level and B’s category is a subset of A’s category.</a:t>
            </a:r>
          </a:p>
          <a:p>
            <a:pPr eaLnBrk="1" hangingPunct="1"/>
            <a:endParaRPr lang="en-US" sz="2400" dirty="0" smtClean="0"/>
          </a:p>
          <a:p>
            <a:pPr eaLnBrk="1" hangingPunct="1"/>
            <a:endParaRPr lang="en-US" sz="2400" dirty="0" smtClean="0"/>
          </a:p>
          <a:p>
            <a:pPr eaLnBrk="1" hangingPunct="1"/>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Mandatory Flow Control Models</a:t>
            </a:r>
          </a:p>
        </p:txBody>
      </p:sp>
      <p:sp>
        <p:nvSpPr>
          <p:cNvPr id="4099" name="Rectangle 3"/>
          <p:cNvSpPr>
            <a:spLocks noGrp="1" noChangeArrowheads="1"/>
          </p:cNvSpPr>
          <p:nvPr>
            <p:ph type="body" idx="1"/>
          </p:nvPr>
        </p:nvSpPr>
        <p:spPr/>
        <p:txBody>
          <a:bodyPr/>
          <a:lstStyle/>
          <a:p>
            <a:pPr eaLnBrk="1" hangingPunct="1">
              <a:lnSpc>
                <a:spcPct val="80000"/>
              </a:lnSpc>
            </a:pPr>
            <a:r>
              <a:rPr lang="en-US" sz="2400" dirty="0" smtClean="0">
                <a:solidFill>
                  <a:srgbClr val="0070C0"/>
                </a:solidFill>
              </a:rPr>
              <a:t>Definition: Mandatory access control refers to a type of access control by which the operating system constrains the ability of a subject or initiator to access or generally perform some sort of operation on an object or target</a:t>
            </a:r>
            <a:r>
              <a:rPr lang="en-US" sz="2400" dirty="0" smtClean="0"/>
              <a:t>.</a:t>
            </a:r>
          </a:p>
          <a:p>
            <a:pPr eaLnBrk="1" hangingPunct="1">
              <a:lnSpc>
                <a:spcPct val="80000"/>
              </a:lnSpc>
              <a:buFontTx/>
              <a:buNone/>
            </a:pPr>
            <a:r>
              <a:rPr lang="en-US" sz="2400" dirty="0" smtClean="0"/>
              <a:t>	</a:t>
            </a:r>
          </a:p>
          <a:p>
            <a:pPr eaLnBrk="1" hangingPunct="1">
              <a:lnSpc>
                <a:spcPct val="80000"/>
              </a:lnSpc>
            </a:pPr>
            <a:r>
              <a:rPr lang="en-US" sz="2400" dirty="0" smtClean="0">
                <a:solidFill>
                  <a:srgbClr val="FF0000"/>
                </a:solidFill>
              </a:rPr>
              <a:t>Why is it necessary since we have discretionary security model?</a:t>
            </a:r>
          </a:p>
          <a:p>
            <a:pPr eaLnBrk="1" hangingPunct="1">
              <a:lnSpc>
                <a:spcPct val="80000"/>
              </a:lnSpc>
            </a:pPr>
            <a:endParaRPr lang="en-US" sz="2400" dirty="0" smtClean="0"/>
          </a:p>
          <a:p>
            <a:pPr eaLnBrk="1" hangingPunct="1">
              <a:lnSpc>
                <a:spcPct val="80000"/>
              </a:lnSpc>
            </a:pPr>
            <a:r>
              <a:rPr lang="en-US" sz="2400" dirty="0" smtClean="0"/>
              <a:t>With  the advances in networks and distributed systems, it is necessary to broaden the scope to include the control of information  flow between distributed nodes  on a system wide basis rather than only individual basis like discretionary control.</a:t>
            </a:r>
          </a:p>
          <a:p>
            <a:pPr eaLnBrk="1" hangingPunct="1">
              <a:lnSpc>
                <a:spcPct val="80000"/>
              </a:lnSpc>
            </a:pPr>
            <a:endParaRPr lang="en-US" sz="20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4000" smtClean="0"/>
              <a:t>The Bell-LaPadula Model contd…</a:t>
            </a:r>
          </a:p>
        </p:txBody>
      </p:sp>
      <p:sp>
        <p:nvSpPr>
          <p:cNvPr id="16387" name="Rectangle 3"/>
          <p:cNvSpPr>
            <a:spLocks noGrp="1" noChangeArrowheads="1"/>
          </p:cNvSpPr>
          <p:nvPr>
            <p:ph type="body" idx="1"/>
          </p:nvPr>
        </p:nvSpPr>
        <p:spPr>
          <a:xfrm>
            <a:off x="457200" y="1600200"/>
            <a:ext cx="8458200" cy="5257800"/>
          </a:xfrm>
        </p:spPr>
        <p:txBody>
          <a:bodyPr/>
          <a:lstStyle/>
          <a:p>
            <a:pPr eaLnBrk="1" hangingPunct="1">
              <a:lnSpc>
                <a:spcPct val="90000"/>
              </a:lnSpc>
            </a:pPr>
            <a:r>
              <a:rPr lang="en-US" sz="2400" smtClean="0"/>
              <a:t>Security with respect to confidentiality in the Bell-LaPadula model is described by the following two axioms:</a:t>
            </a:r>
          </a:p>
          <a:p>
            <a:pPr eaLnBrk="1" hangingPunct="1">
              <a:lnSpc>
                <a:spcPct val="90000"/>
              </a:lnSpc>
            </a:pPr>
            <a:r>
              <a:rPr lang="en-US" sz="2400" b="1" smtClean="0"/>
              <a:t>Simple security property</a:t>
            </a:r>
            <a:r>
              <a:rPr lang="en-US" sz="2400" smtClean="0"/>
              <a:t>: Reading information from an object o by a subject s requires that SC(s) dominates SC(o) ”no read up”).</a:t>
            </a:r>
          </a:p>
          <a:p>
            <a:pPr eaLnBrk="1" hangingPunct="1">
              <a:lnSpc>
                <a:spcPct val="90000"/>
              </a:lnSpc>
            </a:pPr>
            <a:endParaRPr lang="en-US" sz="2400" smtClean="0"/>
          </a:p>
          <a:p>
            <a:pPr eaLnBrk="1" hangingPunct="1">
              <a:lnSpc>
                <a:spcPct val="90000"/>
              </a:lnSpc>
            </a:pPr>
            <a:r>
              <a:rPr lang="en-US" sz="2400" b="1" smtClean="0"/>
              <a:t>The *-property</a:t>
            </a:r>
            <a:r>
              <a:rPr lang="en-US" sz="2400" smtClean="0"/>
              <a:t>:  Writing information to an object o by a subject s requires that SC(o) dominates SC(s).</a:t>
            </a:r>
          </a:p>
          <a:p>
            <a:pPr eaLnBrk="1" hangingPunct="1">
              <a:lnSpc>
                <a:spcPct val="90000"/>
              </a:lnSpc>
            </a:pPr>
            <a:endParaRPr lang="en-US" sz="2400" smtClean="0"/>
          </a:p>
          <a:p>
            <a:pPr eaLnBrk="1" hangingPunct="1">
              <a:lnSpc>
                <a:spcPct val="90000"/>
              </a:lnSpc>
            </a:pPr>
            <a:r>
              <a:rPr lang="en-US" sz="2400" smtClean="0"/>
              <a:t>Note: In * property , information cannot be compromised by exercising a Trojan Horse program(A code segment that misuses its environment is called a Trojan Horse).</a:t>
            </a:r>
          </a:p>
          <a:p>
            <a:pPr eaLnBrk="1" hangingPunct="1">
              <a:lnSpc>
                <a:spcPct val="90000"/>
              </a:lnSpc>
            </a:pPr>
            <a:r>
              <a:rPr lang="en-US" sz="2400" smtClean="0"/>
              <a:t>Example of Trojan Horse: Email attachments </a:t>
            </a:r>
          </a:p>
          <a:p>
            <a:pPr eaLnBrk="1" hangingPunct="1">
              <a:lnSpc>
                <a:spcPct val="90000"/>
              </a:lnSpc>
            </a:pPr>
            <a:endParaRPr lang="en-US" sz="2400" smtClean="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31</a:t>
            </a:fld>
            <a:endParaRPr lang="en-US"/>
          </a:p>
        </p:txBody>
      </p:sp>
      <p:pic>
        <p:nvPicPr>
          <p:cNvPr id="14338" name="Picture 2"/>
          <p:cNvPicPr>
            <a:picLocks noChangeAspect="1" noChangeArrowheads="1"/>
          </p:cNvPicPr>
          <p:nvPr/>
        </p:nvPicPr>
        <p:blipFill>
          <a:blip r:embed="rId2"/>
          <a:srcRect/>
          <a:stretch>
            <a:fillRect/>
          </a:stretch>
        </p:blipFill>
        <p:spPr bwMode="auto">
          <a:xfrm>
            <a:off x="428596" y="545076"/>
            <a:ext cx="8215370" cy="571812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BLP</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13A35169-E049-4A49-B6E7-32AFE784F054}" type="slidenum">
              <a:rPr lang="en-US" smtClean="0"/>
              <a:pPr/>
              <a:t>32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33</a:t>
            </a:fld>
            <a:endParaRPr lang="en-US"/>
          </a:p>
        </p:txBody>
      </p:sp>
      <p:pic>
        <p:nvPicPr>
          <p:cNvPr id="3074" name="Picture 2"/>
          <p:cNvPicPr>
            <a:picLocks noChangeAspect="1" noChangeArrowheads="1"/>
          </p:cNvPicPr>
          <p:nvPr/>
        </p:nvPicPr>
        <p:blipFill>
          <a:blip r:embed="rId2"/>
          <a:srcRect/>
          <a:stretch>
            <a:fillRect/>
          </a:stretch>
        </p:blipFill>
        <p:spPr bwMode="auto">
          <a:xfrm>
            <a:off x="150760" y="642918"/>
            <a:ext cx="8707519" cy="5487119"/>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34</a:t>
            </a:fld>
            <a:endParaRPr lang="en-US"/>
          </a:p>
        </p:txBody>
      </p:sp>
      <p:pic>
        <p:nvPicPr>
          <p:cNvPr id="4098" name="Picture 2"/>
          <p:cNvPicPr>
            <a:picLocks noChangeAspect="1" noChangeArrowheads="1"/>
          </p:cNvPicPr>
          <p:nvPr/>
        </p:nvPicPr>
        <p:blipFill>
          <a:blip r:embed="rId2"/>
          <a:srcRect/>
          <a:stretch>
            <a:fillRect/>
          </a:stretch>
        </p:blipFill>
        <p:spPr bwMode="auto">
          <a:xfrm>
            <a:off x="428597" y="558361"/>
            <a:ext cx="8286808" cy="5741278"/>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35</a:t>
            </a:fld>
            <a:endParaRPr lang="en-US"/>
          </a:p>
        </p:txBody>
      </p:sp>
      <p:pic>
        <p:nvPicPr>
          <p:cNvPr id="5122" name="Picture 2"/>
          <p:cNvPicPr>
            <a:picLocks noChangeAspect="1" noChangeArrowheads="1"/>
          </p:cNvPicPr>
          <p:nvPr/>
        </p:nvPicPr>
        <p:blipFill>
          <a:blip r:embed="rId2"/>
          <a:srcRect/>
          <a:stretch>
            <a:fillRect/>
          </a:stretch>
        </p:blipFill>
        <p:spPr bwMode="auto">
          <a:xfrm>
            <a:off x="357158" y="562341"/>
            <a:ext cx="8429684" cy="5733319"/>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36</a:t>
            </a:fld>
            <a:endParaRPr lang="en-US"/>
          </a:p>
        </p:txBody>
      </p:sp>
      <p:pic>
        <p:nvPicPr>
          <p:cNvPr id="6146" name="Picture 2"/>
          <p:cNvPicPr>
            <a:picLocks noChangeAspect="1" noChangeArrowheads="1"/>
          </p:cNvPicPr>
          <p:nvPr/>
        </p:nvPicPr>
        <p:blipFill>
          <a:blip r:embed="rId2"/>
          <a:srcRect/>
          <a:stretch>
            <a:fillRect/>
          </a:stretch>
        </p:blipFill>
        <p:spPr bwMode="auto">
          <a:xfrm>
            <a:off x="0" y="323351"/>
            <a:ext cx="9144000" cy="6211302"/>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37</a:t>
            </a:fld>
            <a:endParaRPr lang="en-US"/>
          </a:p>
        </p:txBody>
      </p:sp>
      <p:pic>
        <p:nvPicPr>
          <p:cNvPr id="7170" name="Picture 2"/>
          <p:cNvPicPr>
            <a:picLocks noChangeAspect="1" noChangeArrowheads="1"/>
          </p:cNvPicPr>
          <p:nvPr/>
        </p:nvPicPr>
        <p:blipFill>
          <a:blip r:embed="rId2"/>
          <a:srcRect/>
          <a:stretch>
            <a:fillRect/>
          </a:stretch>
        </p:blipFill>
        <p:spPr bwMode="auto">
          <a:xfrm>
            <a:off x="571473" y="722175"/>
            <a:ext cx="8143932" cy="5510322"/>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38</a:t>
            </a:fld>
            <a:endParaRPr lang="en-US"/>
          </a:p>
        </p:txBody>
      </p:sp>
      <p:pic>
        <p:nvPicPr>
          <p:cNvPr id="8194" name="Picture 2"/>
          <p:cNvPicPr>
            <a:picLocks noChangeAspect="1" noChangeArrowheads="1"/>
          </p:cNvPicPr>
          <p:nvPr/>
        </p:nvPicPr>
        <p:blipFill>
          <a:blip r:embed="rId2"/>
          <a:srcRect/>
          <a:stretch>
            <a:fillRect/>
          </a:stretch>
        </p:blipFill>
        <p:spPr bwMode="auto">
          <a:xfrm>
            <a:off x="357158" y="857232"/>
            <a:ext cx="8786842" cy="5444961"/>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39</a:t>
            </a:fld>
            <a:endParaRPr lang="en-US"/>
          </a:p>
        </p:txBody>
      </p:sp>
      <p:pic>
        <p:nvPicPr>
          <p:cNvPr id="9218" name="Picture 2"/>
          <p:cNvPicPr>
            <a:picLocks noChangeAspect="1" noChangeArrowheads="1"/>
          </p:cNvPicPr>
          <p:nvPr/>
        </p:nvPicPr>
        <p:blipFill>
          <a:blip r:embed="rId2"/>
          <a:srcRect/>
          <a:stretch>
            <a:fillRect/>
          </a:stretch>
        </p:blipFill>
        <p:spPr bwMode="auto">
          <a:xfrm>
            <a:off x="357158" y="293223"/>
            <a:ext cx="8358246" cy="4713503"/>
          </a:xfrm>
          <a:prstGeom prst="rect">
            <a:avLst/>
          </a:prstGeom>
          <a:noFill/>
          <a:ln w="9525">
            <a:noFill/>
            <a:miter lim="800000"/>
            <a:headEnd/>
            <a:tailEnd/>
          </a:ln>
          <a:effectLst/>
        </p:spPr>
      </p:pic>
      <p:sp>
        <p:nvSpPr>
          <p:cNvPr id="4" name="Rectangle 3"/>
          <p:cNvSpPr/>
          <p:nvPr/>
        </p:nvSpPr>
        <p:spPr>
          <a:xfrm>
            <a:off x="714348" y="5143512"/>
            <a:ext cx="7929618" cy="584775"/>
          </a:xfrm>
          <a:prstGeom prst="rect">
            <a:avLst/>
          </a:prstGeom>
          <a:noFill/>
        </p:spPr>
        <p:txBody>
          <a:bodyPr wrap="square" lIns="91440" tIns="45720" rIns="91440" bIns="45720">
            <a:spAutoFit/>
          </a:bodyPr>
          <a:lstStyle/>
          <a:p>
            <a:pPr algn="just"/>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Solution: Tranquility  </a:t>
            </a: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Principle</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TextBox 4"/>
          <p:cNvSpPr txBox="1"/>
          <p:nvPr/>
        </p:nvSpPr>
        <p:spPr>
          <a:xfrm>
            <a:off x="1500166" y="5780782"/>
            <a:ext cx="7000924" cy="584775"/>
          </a:xfrm>
          <a:prstGeom prst="rect">
            <a:avLst/>
          </a:prstGeom>
          <a:noFill/>
        </p:spPr>
        <p:txBody>
          <a:bodyPr wrap="square" rtlCol="0">
            <a:spAutoFit/>
          </a:bodyPr>
          <a:lstStyle/>
          <a:p>
            <a:pPr>
              <a:buFont typeface="Arial" pitchFamily="34" charset="0"/>
              <a:buChar char="•"/>
            </a:pPr>
            <a:r>
              <a:rPr lang="en-IN" sz="3200" dirty="0" smtClean="0">
                <a:solidFill>
                  <a:srgbClr val="FF0000"/>
                </a:solidFill>
              </a:rPr>
              <a:t>subject cannot change current levels</a:t>
            </a:r>
            <a:endParaRPr lang="en-IN" sz="3200" dirty="0">
              <a:solidFill>
                <a:srgbClr val="FF0000"/>
              </a:solidFill>
            </a:endParaRPr>
          </a:p>
        </p:txBody>
      </p:sp>
    </p:spTree>
  </p:cSld>
  <p:clrMapOvr>
    <a:masterClrMapping/>
  </p:clrMapOvr>
  <p:transition xmlns:p14="http://schemas.microsoft.com/office/powerpoint/2010/main">
    <p:pull dir="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z="2800" dirty="0" smtClean="0"/>
              <a:t>Difference between Discretionary and  Mandatory access control</a:t>
            </a:r>
          </a:p>
        </p:txBody>
      </p:sp>
      <p:sp>
        <p:nvSpPr>
          <p:cNvPr id="5123" name="Content Placeholder 2"/>
          <p:cNvSpPr>
            <a:spLocks noGrp="1"/>
          </p:cNvSpPr>
          <p:nvPr>
            <p:ph idx="1"/>
          </p:nvPr>
        </p:nvSpPr>
        <p:spPr/>
        <p:txBody>
          <a:bodyPr/>
          <a:lstStyle/>
          <a:p>
            <a:pPr eaLnBrk="1" hangingPunct="1"/>
            <a:r>
              <a:rPr lang="en-US" sz="2400" dirty="0" smtClean="0"/>
              <a:t>Mandatory access control, this security policy is centrally controlled by a security policy administrator; users do not have the ability to override the policy and, for example, grant access to files that would otherwise be restricted. </a:t>
            </a:r>
          </a:p>
          <a:p>
            <a:pPr marL="0" indent="0" eaLnBrk="1" hangingPunct="1">
              <a:buNone/>
            </a:pPr>
            <a:endParaRPr lang="en-US" sz="2400" dirty="0" smtClean="0"/>
          </a:p>
          <a:p>
            <a:pPr eaLnBrk="1" hangingPunct="1"/>
            <a:r>
              <a:rPr lang="en-US" sz="2400" dirty="0" smtClean="0"/>
              <a:t>By contrast, </a:t>
            </a:r>
            <a:r>
              <a:rPr lang="en-US" sz="2400" dirty="0" smtClean="0">
                <a:hlinkClick r:id="rId3" tooltip="Discretionary access control"/>
              </a:rPr>
              <a:t>discretionary access control</a:t>
            </a:r>
            <a:r>
              <a:rPr lang="en-US" sz="2400" dirty="0" smtClean="0"/>
              <a:t> (DAC), which also governs the ability of subjects to access objects, allows users the ability to make policy decisions and/or assign security attributes.</a:t>
            </a:r>
          </a:p>
          <a:p>
            <a:pPr eaLnBrk="1" hangingPunct="1"/>
            <a:endParaRPr lang="en-US" sz="20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Objections to BLP (1)</a:t>
            </a:r>
            <a:endParaRPr lang="en-IN" dirty="0"/>
          </a:p>
        </p:txBody>
      </p:sp>
      <p:sp>
        <p:nvSpPr>
          <p:cNvPr id="6" name="Content Placeholder 5"/>
          <p:cNvSpPr>
            <a:spLocks noGrp="1"/>
          </p:cNvSpPr>
          <p:nvPr>
            <p:ph idx="1"/>
          </p:nvPr>
        </p:nvSpPr>
        <p:spPr/>
        <p:txBody>
          <a:bodyPr/>
          <a:lstStyle/>
          <a:p>
            <a:pPr eaLnBrk="1" hangingPunct="1">
              <a:lnSpc>
                <a:spcPct val="90000"/>
              </a:lnSpc>
            </a:pPr>
            <a:r>
              <a:rPr lang="en-US" dirty="0" smtClean="0"/>
              <a:t>Some processes, such as memory management, need to read and write at all levels</a:t>
            </a:r>
          </a:p>
          <a:p>
            <a:pPr eaLnBrk="1" hangingPunct="1">
              <a:lnSpc>
                <a:spcPct val="90000"/>
              </a:lnSpc>
            </a:pPr>
            <a:r>
              <a:rPr lang="en-US" dirty="0" smtClean="0"/>
              <a:t>Fix: put them in the trusted computing base</a:t>
            </a:r>
          </a:p>
          <a:p>
            <a:pPr eaLnBrk="1" hangingPunct="1">
              <a:lnSpc>
                <a:spcPct val="90000"/>
              </a:lnSpc>
            </a:pPr>
            <a:r>
              <a:rPr lang="en-US" dirty="0" smtClean="0"/>
              <a:t>Consequence: once you put in all the stuff a real system needs (backup, recovery, </a:t>
            </a:r>
            <a:r>
              <a:rPr lang="en-US" dirty="0" err="1" smtClean="0"/>
              <a:t>comms</a:t>
            </a:r>
            <a:r>
              <a:rPr lang="en-US" dirty="0" smtClean="0"/>
              <a:t>, …) the TCB is no longer small enough to be easily verifiable</a:t>
            </a:r>
          </a:p>
          <a:p>
            <a:endParaRPr lang="en-IN" dirty="0"/>
          </a:p>
        </p:txBody>
      </p:sp>
      <p:sp>
        <p:nvSpPr>
          <p:cNvPr id="4" name="Slide Number Placeholder 3"/>
          <p:cNvSpPr>
            <a:spLocks noGrp="1"/>
          </p:cNvSpPr>
          <p:nvPr>
            <p:ph type="sldNum" sz="quarter" idx="12"/>
          </p:nvPr>
        </p:nvSpPr>
        <p:spPr/>
        <p:txBody>
          <a:bodyPr/>
          <a:lstStyle/>
          <a:p>
            <a:fld id="{13A35169-E049-4A49-B6E7-32AFE784F054}" type="slidenum">
              <a:rPr lang="en-US" smtClean="0"/>
              <a:pPr/>
              <a:t>40</a:t>
            </a:fld>
            <a:endParaRPr lang="en-US"/>
          </a:p>
        </p:txBody>
      </p:sp>
      <p:sp>
        <p:nvSpPr>
          <p:cNvPr id="2" name="TextBox 1"/>
          <p:cNvSpPr txBox="1"/>
          <p:nvPr/>
        </p:nvSpPr>
        <p:spPr>
          <a:xfrm>
            <a:off x="6732240" y="6093296"/>
            <a:ext cx="1750111" cy="369332"/>
          </a:xfrm>
          <a:prstGeom prst="rect">
            <a:avLst/>
          </a:prstGeom>
          <a:noFill/>
        </p:spPr>
        <p:txBody>
          <a:bodyPr wrap="none" rtlCol="0">
            <a:spAutoFit/>
          </a:bodyPr>
          <a:lstStyle/>
          <a:p>
            <a:r>
              <a:rPr lang="en-US" dirty="0" smtClean="0"/>
              <a:t>Ross Anderson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 to BLP(2)</a:t>
            </a:r>
            <a:endParaRPr lang="en-IN" dirty="0"/>
          </a:p>
        </p:txBody>
      </p:sp>
      <p:sp>
        <p:nvSpPr>
          <p:cNvPr id="3" name="Content Placeholder 2"/>
          <p:cNvSpPr>
            <a:spLocks noGrp="1"/>
          </p:cNvSpPr>
          <p:nvPr>
            <p:ph idx="1"/>
          </p:nvPr>
        </p:nvSpPr>
        <p:spPr/>
        <p:txBody>
          <a:bodyPr/>
          <a:lstStyle/>
          <a:p>
            <a:pPr eaLnBrk="1" hangingPunct="1">
              <a:lnSpc>
                <a:spcPct val="90000"/>
              </a:lnSpc>
            </a:pPr>
            <a:r>
              <a:rPr lang="en-US" sz="2800" dirty="0" smtClean="0"/>
              <a:t>John MacLean</a:t>
            </a:r>
            <a:r>
              <a:rPr lang="ja-JP" altLang="en-US" sz="2800" dirty="0" smtClean="0">
                <a:latin typeface="Arial" pitchFamily="34" charset="0"/>
              </a:rPr>
              <a:t>’</a:t>
            </a:r>
            <a:r>
              <a:rPr lang="en-US" altLang="ja-JP" sz="2800" dirty="0" smtClean="0"/>
              <a:t>s </a:t>
            </a:r>
            <a:r>
              <a:rPr lang="ja-JP" altLang="en-US" sz="2800" dirty="0" smtClean="0">
                <a:latin typeface="Arial" pitchFamily="34" charset="0"/>
              </a:rPr>
              <a:t>“</a:t>
            </a:r>
            <a:r>
              <a:rPr lang="en-US" altLang="ja-JP" sz="2800" dirty="0" smtClean="0"/>
              <a:t>System Z</a:t>
            </a:r>
            <a:r>
              <a:rPr lang="ja-JP" altLang="en-US" sz="2800" dirty="0" smtClean="0">
                <a:latin typeface="Arial" pitchFamily="34" charset="0"/>
              </a:rPr>
              <a:t>”</a:t>
            </a:r>
            <a:r>
              <a:rPr lang="en-US" altLang="ja-JP" sz="2800" dirty="0" smtClean="0"/>
              <a:t>: as BLP but lets users req. temporary declassification of any file</a:t>
            </a:r>
          </a:p>
          <a:p>
            <a:pPr eaLnBrk="1" hangingPunct="1">
              <a:lnSpc>
                <a:spcPct val="90000"/>
              </a:lnSpc>
            </a:pPr>
            <a:r>
              <a:rPr lang="en-US" sz="2800" dirty="0" smtClean="0"/>
              <a:t>Fix: add tranquility principles</a:t>
            </a:r>
          </a:p>
          <a:p>
            <a:pPr lvl="1" eaLnBrk="1" hangingPunct="1">
              <a:lnSpc>
                <a:spcPct val="90000"/>
              </a:lnSpc>
            </a:pPr>
            <a:r>
              <a:rPr lang="en-US" sz="2400" dirty="0" smtClean="0"/>
              <a:t>Strong tranquility: labels never change</a:t>
            </a:r>
          </a:p>
          <a:p>
            <a:pPr lvl="1" eaLnBrk="1" hangingPunct="1">
              <a:lnSpc>
                <a:spcPct val="90000"/>
              </a:lnSpc>
            </a:pPr>
            <a:r>
              <a:rPr lang="en-US" sz="2400" dirty="0" smtClean="0"/>
              <a:t>Weak tranquility: they don</a:t>
            </a:r>
            <a:r>
              <a:rPr lang="ja-JP" altLang="en-US" sz="2400" dirty="0" smtClean="0">
                <a:latin typeface="Arial" pitchFamily="34" charset="0"/>
              </a:rPr>
              <a:t>’</a:t>
            </a:r>
            <a:r>
              <a:rPr lang="en-US" altLang="ja-JP" sz="2400" dirty="0" smtClean="0"/>
              <a:t>t change in such a way as to break the security policy</a:t>
            </a:r>
          </a:p>
          <a:p>
            <a:pPr eaLnBrk="1" hangingPunct="1">
              <a:lnSpc>
                <a:spcPct val="90000"/>
              </a:lnSpc>
            </a:pPr>
            <a:r>
              <a:rPr lang="en-US" sz="2800" dirty="0" smtClean="0"/>
              <a:t>Usual choice: weak tranquility using the </a:t>
            </a:r>
            <a:r>
              <a:rPr lang="ja-JP" altLang="en-US" sz="2800" dirty="0" smtClean="0">
                <a:latin typeface="Arial" pitchFamily="34" charset="0"/>
              </a:rPr>
              <a:t>“</a:t>
            </a:r>
            <a:r>
              <a:rPr lang="en-US" altLang="ja-JP" sz="2800" dirty="0" smtClean="0"/>
              <a:t>high watermark principle</a:t>
            </a:r>
            <a:r>
              <a:rPr lang="ja-JP" altLang="en-US" sz="2800" dirty="0" smtClean="0">
                <a:latin typeface="Arial" pitchFamily="34" charset="0"/>
              </a:rPr>
              <a:t>”</a:t>
            </a:r>
            <a:r>
              <a:rPr lang="en-US" altLang="ja-JP" sz="2800" dirty="0" smtClean="0"/>
              <a:t> – a process acquires the highest label of any resource it</a:t>
            </a:r>
            <a:r>
              <a:rPr lang="ja-JP" altLang="en-US" sz="2800" dirty="0" smtClean="0">
                <a:latin typeface="Arial" pitchFamily="34" charset="0"/>
              </a:rPr>
              <a:t>’</a:t>
            </a:r>
            <a:r>
              <a:rPr lang="en-US" altLang="ja-JP" sz="2800" dirty="0" smtClean="0"/>
              <a:t>s touched</a:t>
            </a:r>
          </a:p>
          <a:p>
            <a:pPr eaLnBrk="1" hangingPunct="1">
              <a:lnSpc>
                <a:spcPct val="90000"/>
              </a:lnSpc>
            </a:pPr>
            <a:r>
              <a:rPr lang="en-US" sz="2800" dirty="0" smtClean="0"/>
              <a:t>Problem: have to rewrite apps (e.g. license server)  </a:t>
            </a:r>
          </a:p>
          <a:p>
            <a:endParaRPr lang="en-IN" dirty="0"/>
          </a:p>
        </p:txBody>
      </p:sp>
      <p:sp>
        <p:nvSpPr>
          <p:cNvPr id="4" name="Slide Number Placeholder 3"/>
          <p:cNvSpPr>
            <a:spLocks noGrp="1"/>
          </p:cNvSpPr>
          <p:nvPr>
            <p:ph type="sldNum" sz="quarter" idx="12"/>
          </p:nvPr>
        </p:nvSpPr>
        <p:spPr/>
        <p:txBody>
          <a:bodyPr/>
          <a:lstStyle/>
          <a:p>
            <a:fld id="{13A35169-E049-4A49-B6E7-32AFE784F054}" type="slidenum">
              <a:rPr lang="en-US" smtClean="0"/>
              <a:pPr/>
              <a:t>41</a:t>
            </a:fld>
            <a:endParaRPr lang="en-US"/>
          </a:p>
        </p:txBody>
      </p:sp>
      <p:sp>
        <p:nvSpPr>
          <p:cNvPr id="5" name="TextBox 4"/>
          <p:cNvSpPr txBox="1"/>
          <p:nvPr/>
        </p:nvSpPr>
        <p:spPr>
          <a:xfrm>
            <a:off x="6732240" y="6093296"/>
            <a:ext cx="1750111" cy="369332"/>
          </a:xfrm>
          <a:prstGeom prst="rect">
            <a:avLst/>
          </a:prstGeom>
          <a:noFill/>
        </p:spPr>
        <p:txBody>
          <a:bodyPr wrap="none" rtlCol="0">
            <a:spAutoFit/>
          </a:bodyPr>
          <a:lstStyle/>
          <a:p>
            <a:r>
              <a:rPr lang="en-US" dirty="0" smtClean="0"/>
              <a:t>Ross Anderson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 to BLP (3)</a:t>
            </a:r>
            <a:endParaRPr lang="en-IN" dirty="0"/>
          </a:p>
        </p:txBody>
      </p:sp>
      <p:sp>
        <p:nvSpPr>
          <p:cNvPr id="3" name="Content Placeholder 2"/>
          <p:cNvSpPr>
            <a:spLocks noGrp="1"/>
          </p:cNvSpPr>
          <p:nvPr>
            <p:ph idx="1"/>
          </p:nvPr>
        </p:nvSpPr>
        <p:spPr/>
        <p:txBody>
          <a:bodyPr/>
          <a:lstStyle/>
          <a:p>
            <a:pPr eaLnBrk="1" hangingPunct="1">
              <a:lnSpc>
                <a:spcPct val="90000"/>
              </a:lnSpc>
            </a:pPr>
            <a:r>
              <a:rPr lang="en-US" sz="2800" dirty="0" smtClean="0"/>
              <a:t>High can</a:t>
            </a:r>
            <a:r>
              <a:rPr lang="ja-JP" altLang="en-US" sz="2800" dirty="0" smtClean="0">
                <a:latin typeface="Arial" pitchFamily="34" charset="0"/>
              </a:rPr>
              <a:t>’</a:t>
            </a:r>
            <a:r>
              <a:rPr lang="en-US" altLang="ja-JP" sz="2800" dirty="0" smtClean="0"/>
              <a:t>t acknowledge receipt from Low</a:t>
            </a:r>
          </a:p>
          <a:p>
            <a:pPr eaLnBrk="1" hangingPunct="1">
              <a:lnSpc>
                <a:spcPct val="90000"/>
              </a:lnSpc>
            </a:pPr>
            <a:r>
              <a:rPr lang="en-US" sz="2800" dirty="0" smtClean="0"/>
              <a:t>This blind write-up is often inconvenient: information vanishes into a black hole </a:t>
            </a:r>
          </a:p>
          <a:p>
            <a:pPr eaLnBrk="1" hangingPunct="1">
              <a:lnSpc>
                <a:spcPct val="90000"/>
              </a:lnSpc>
            </a:pPr>
            <a:r>
              <a:rPr lang="en-US" sz="2800" dirty="0" smtClean="0"/>
              <a:t>Option 1: accept this and engineer for it (Morris theory) – CIA </a:t>
            </a:r>
            <a:r>
              <a:rPr lang="en-US" sz="2800" dirty="0" err="1" smtClean="0"/>
              <a:t>usenet</a:t>
            </a:r>
            <a:r>
              <a:rPr lang="en-US" sz="2800" dirty="0" smtClean="0"/>
              <a:t> feed</a:t>
            </a:r>
          </a:p>
          <a:p>
            <a:pPr eaLnBrk="1" hangingPunct="1">
              <a:lnSpc>
                <a:spcPct val="90000"/>
              </a:lnSpc>
            </a:pPr>
            <a:r>
              <a:rPr lang="en-US" sz="2800" dirty="0" smtClean="0"/>
              <a:t>Option 2: allow </a:t>
            </a:r>
            <a:r>
              <a:rPr lang="en-US" sz="2800" dirty="0" err="1" smtClean="0"/>
              <a:t>acks</a:t>
            </a:r>
            <a:r>
              <a:rPr lang="en-US" sz="2800" dirty="0" smtClean="0"/>
              <a:t>, but be aware that they might be used by High to signal to Low</a:t>
            </a:r>
          </a:p>
          <a:p>
            <a:pPr eaLnBrk="1" hangingPunct="1">
              <a:lnSpc>
                <a:spcPct val="90000"/>
              </a:lnSpc>
            </a:pPr>
            <a:r>
              <a:rPr lang="en-US" sz="2800" dirty="0" smtClean="0"/>
              <a:t>Use some combination of  software trust and covert channel elimination </a:t>
            </a:r>
          </a:p>
          <a:p>
            <a:endParaRPr lang="en-IN" dirty="0"/>
          </a:p>
        </p:txBody>
      </p:sp>
      <p:sp>
        <p:nvSpPr>
          <p:cNvPr id="4" name="Slide Number Placeholder 3"/>
          <p:cNvSpPr>
            <a:spLocks noGrp="1"/>
          </p:cNvSpPr>
          <p:nvPr>
            <p:ph type="sldNum" sz="quarter" idx="12"/>
          </p:nvPr>
        </p:nvSpPr>
        <p:spPr/>
        <p:txBody>
          <a:bodyPr/>
          <a:lstStyle/>
          <a:p>
            <a:fld id="{13A35169-E049-4A49-B6E7-32AFE784F054}" type="slidenum">
              <a:rPr lang="en-US" smtClean="0"/>
              <a:pPr/>
              <a:t>42</a:t>
            </a:fld>
            <a:endParaRPr lang="en-US"/>
          </a:p>
        </p:txBody>
      </p:sp>
      <p:sp>
        <p:nvSpPr>
          <p:cNvPr id="5" name="TextBox 4"/>
          <p:cNvSpPr txBox="1"/>
          <p:nvPr/>
        </p:nvSpPr>
        <p:spPr>
          <a:xfrm>
            <a:off x="6732240" y="6093296"/>
            <a:ext cx="1750111" cy="369332"/>
          </a:xfrm>
          <a:prstGeom prst="rect">
            <a:avLst/>
          </a:prstGeom>
          <a:noFill/>
        </p:spPr>
        <p:txBody>
          <a:bodyPr wrap="none" rtlCol="0">
            <a:spAutoFit/>
          </a:bodyPr>
          <a:lstStyle/>
          <a:p>
            <a:r>
              <a:rPr lang="en-US" dirty="0" smtClean="0"/>
              <a:t>Ross Anderson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Variants of BLP</a:t>
            </a:r>
            <a:endParaRPr lang="en-IN" dirty="0"/>
          </a:p>
        </p:txBody>
      </p:sp>
      <p:sp>
        <p:nvSpPr>
          <p:cNvPr id="3" name="Content Placeholder 2"/>
          <p:cNvSpPr>
            <a:spLocks noGrp="1"/>
          </p:cNvSpPr>
          <p:nvPr>
            <p:ph idx="1"/>
          </p:nvPr>
        </p:nvSpPr>
        <p:spPr/>
        <p:txBody>
          <a:bodyPr/>
          <a:lstStyle/>
          <a:p>
            <a:pPr eaLnBrk="1" hangingPunct="1"/>
            <a:r>
              <a:rPr lang="en-US" dirty="0" smtClean="0">
                <a:solidFill>
                  <a:srgbClr val="7030A0"/>
                </a:solidFill>
              </a:rPr>
              <a:t>Noninterference: </a:t>
            </a:r>
            <a:r>
              <a:rPr lang="en-US" dirty="0" smtClean="0"/>
              <a:t>no input by High can affect what Low can see. So whatever trace there is for High input X, there</a:t>
            </a:r>
            <a:r>
              <a:rPr lang="ja-JP" altLang="en-US" dirty="0" smtClean="0">
                <a:latin typeface="Arial" pitchFamily="34" charset="0"/>
              </a:rPr>
              <a:t>’</a:t>
            </a:r>
            <a:r>
              <a:rPr lang="en-US" altLang="ja-JP" dirty="0" smtClean="0"/>
              <a:t>s a trace with High input Ø that looks the same to Low (</a:t>
            </a:r>
            <a:r>
              <a:rPr lang="en-US" altLang="ja-JP" dirty="0" err="1" smtClean="0"/>
              <a:t>Goguen</a:t>
            </a:r>
            <a:r>
              <a:rPr lang="en-US" altLang="ja-JP" dirty="0" smtClean="0"/>
              <a:t> &amp; </a:t>
            </a:r>
            <a:r>
              <a:rPr lang="en-US" altLang="ja-JP" dirty="0" err="1" smtClean="0"/>
              <a:t>Messeguer</a:t>
            </a:r>
            <a:r>
              <a:rPr lang="en-US" altLang="ja-JP" dirty="0" smtClean="0"/>
              <a:t> 1982)</a:t>
            </a:r>
          </a:p>
          <a:p>
            <a:pPr eaLnBrk="1" hangingPunct="1"/>
            <a:r>
              <a:rPr lang="en-US" dirty="0" err="1" smtClean="0">
                <a:solidFill>
                  <a:srgbClr val="00B050"/>
                </a:solidFill>
              </a:rPr>
              <a:t>Nondeducibility</a:t>
            </a:r>
            <a:r>
              <a:rPr lang="en-US" dirty="0" smtClean="0"/>
              <a:t>: weakens this so that Low is allowed to see High data, just not to understand it – </a:t>
            </a:r>
            <a:r>
              <a:rPr lang="en-US" dirty="0" smtClean="0">
                <a:solidFill>
                  <a:srgbClr val="0070C0"/>
                </a:solidFill>
              </a:rPr>
              <a:t>e.g. a LAN where Low can see encrypted High packets going past (Sutherland 1986) </a:t>
            </a:r>
          </a:p>
          <a:p>
            <a:endParaRPr lang="en-IN" dirty="0"/>
          </a:p>
        </p:txBody>
      </p:sp>
      <p:sp>
        <p:nvSpPr>
          <p:cNvPr id="4" name="Slide Number Placeholder 3"/>
          <p:cNvSpPr>
            <a:spLocks noGrp="1"/>
          </p:cNvSpPr>
          <p:nvPr>
            <p:ph type="sldNum" sz="quarter" idx="12"/>
          </p:nvPr>
        </p:nvSpPr>
        <p:spPr/>
        <p:txBody>
          <a:bodyPr/>
          <a:lstStyle/>
          <a:p>
            <a:fld id="{13A35169-E049-4A49-B6E7-32AFE784F054}" type="slidenum">
              <a:rPr lang="en-US" smtClean="0"/>
              <a:pPr/>
              <a:t>43</a:t>
            </a:fld>
            <a:endParaRPr lang="en-US"/>
          </a:p>
        </p:txBody>
      </p:sp>
      <p:sp>
        <p:nvSpPr>
          <p:cNvPr id="5" name="TextBox 4"/>
          <p:cNvSpPr txBox="1"/>
          <p:nvPr/>
        </p:nvSpPr>
        <p:spPr>
          <a:xfrm>
            <a:off x="6732240" y="6093296"/>
            <a:ext cx="1750111" cy="369332"/>
          </a:xfrm>
          <a:prstGeom prst="rect">
            <a:avLst/>
          </a:prstGeom>
          <a:noFill/>
        </p:spPr>
        <p:txBody>
          <a:bodyPr wrap="none" rtlCol="0">
            <a:spAutoFit/>
          </a:bodyPr>
          <a:lstStyle/>
          <a:p>
            <a:r>
              <a:rPr lang="en-US" dirty="0" smtClean="0"/>
              <a:t>Ross Anderson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mtClean="0">
                <a:ea typeface="+mj-ea"/>
              </a:rPr>
              <a:t>Variants on Bell-LaPadula (2)</a:t>
            </a:r>
          </a:p>
        </p:txBody>
      </p:sp>
      <p:sp>
        <p:nvSpPr>
          <p:cNvPr id="47107" name="Rectangle 3"/>
          <p:cNvSpPr>
            <a:spLocks noGrp="1" noChangeArrowheads="1"/>
          </p:cNvSpPr>
          <p:nvPr>
            <p:ph type="body" idx="1"/>
          </p:nvPr>
        </p:nvSpPr>
        <p:spPr/>
        <p:txBody>
          <a:bodyPr/>
          <a:lstStyle/>
          <a:p>
            <a:pPr eaLnBrk="1" hangingPunct="1">
              <a:lnSpc>
                <a:spcPct val="90000"/>
              </a:lnSpc>
            </a:pPr>
            <a:r>
              <a:rPr lang="en-US" dirty="0" err="1" smtClean="0"/>
              <a:t>Biba</a:t>
            </a:r>
            <a:r>
              <a:rPr lang="en-US" dirty="0" smtClean="0"/>
              <a:t> integrity model: deals with integrity rather than confidentiality. It</a:t>
            </a:r>
            <a:r>
              <a:rPr lang="ja-JP" altLang="en-US" dirty="0" smtClean="0">
                <a:latin typeface="Arial" pitchFamily="34" charset="0"/>
              </a:rPr>
              <a:t>’</a:t>
            </a:r>
            <a:r>
              <a:rPr lang="en-US" altLang="ja-JP" dirty="0" smtClean="0"/>
              <a:t>s </a:t>
            </a:r>
            <a:r>
              <a:rPr lang="ja-JP" altLang="en-US" dirty="0" smtClean="0">
                <a:latin typeface="Arial" pitchFamily="34" charset="0"/>
              </a:rPr>
              <a:t>“</a:t>
            </a:r>
            <a:r>
              <a:rPr lang="en-US" altLang="ja-JP" dirty="0" smtClean="0"/>
              <a:t>BLP upside down</a:t>
            </a:r>
            <a:r>
              <a:rPr lang="ja-JP" altLang="en-US" dirty="0" smtClean="0">
                <a:latin typeface="Arial" pitchFamily="34" charset="0"/>
              </a:rPr>
              <a:t>”</a:t>
            </a:r>
            <a:r>
              <a:rPr lang="en-US" altLang="ja-JP" dirty="0" smtClean="0"/>
              <a:t> – high integrity data </a:t>
            </a:r>
            <a:r>
              <a:rPr lang="en-US" altLang="ja-JP" dirty="0" err="1" smtClean="0"/>
              <a:t>mustn</a:t>
            </a:r>
            <a:r>
              <a:rPr lang="ja-JP" altLang="en-US" dirty="0" smtClean="0">
                <a:latin typeface="Arial" pitchFamily="34" charset="0"/>
              </a:rPr>
              <a:t>’</a:t>
            </a:r>
            <a:r>
              <a:rPr lang="en-US" altLang="ja-JP" dirty="0" smtClean="0"/>
              <a:t>t be contaminated with lower integrity stuff</a:t>
            </a:r>
          </a:p>
          <a:p>
            <a:pPr eaLnBrk="1" hangingPunct="1">
              <a:lnSpc>
                <a:spcPct val="90000"/>
              </a:lnSpc>
            </a:pPr>
            <a:r>
              <a:rPr lang="en-US" dirty="0" smtClean="0"/>
              <a:t>Domain and Type Enforcement (DTE): subjects are in domains, objects have types</a:t>
            </a:r>
          </a:p>
          <a:p>
            <a:pPr eaLnBrk="1" hangingPunct="1">
              <a:lnSpc>
                <a:spcPct val="90000"/>
              </a:lnSpc>
            </a:pPr>
            <a:r>
              <a:rPr lang="en-US" dirty="0" smtClean="0"/>
              <a:t>Role-Based Access Control (RBAC): current fashionable policy framework </a:t>
            </a:r>
          </a:p>
        </p:txBody>
      </p:sp>
      <p:sp>
        <p:nvSpPr>
          <p:cNvPr id="2" name="TextBox 1"/>
          <p:cNvSpPr txBox="1"/>
          <p:nvPr/>
        </p:nvSpPr>
        <p:spPr>
          <a:xfrm>
            <a:off x="7236296" y="5949280"/>
            <a:ext cx="1750111" cy="369332"/>
          </a:xfrm>
          <a:prstGeom prst="rect">
            <a:avLst/>
          </a:prstGeom>
          <a:noFill/>
        </p:spPr>
        <p:txBody>
          <a:bodyPr wrap="none" rtlCol="0">
            <a:spAutoFit/>
          </a:bodyPr>
          <a:lstStyle/>
          <a:p>
            <a:r>
              <a:rPr lang="en-US" dirty="0" smtClean="0"/>
              <a:t>Ross Anderson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mtClean="0">
                <a:ea typeface="+mj-ea"/>
              </a:rPr>
              <a:t>The Cascade Problem</a:t>
            </a:r>
          </a:p>
        </p:txBody>
      </p:sp>
      <p:graphicFrame>
        <p:nvGraphicFramePr>
          <p:cNvPr id="13314" name="Object 3"/>
          <p:cNvGraphicFramePr>
            <a:graphicFrameLocks noGrp="1" noChangeAspect="1"/>
          </p:cNvGraphicFramePr>
          <p:nvPr>
            <p:ph type="body" idx="1"/>
            <p:extLst>
              <p:ext uri="{D42A27DB-BD31-4B8C-83A1-F6EECF244321}">
                <p14:modId xmlns:p14="http://schemas.microsoft.com/office/powerpoint/2010/main" val="1570138740"/>
              </p:ext>
            </p:extLst>
          </p:nvPr>
        </p:nvGraphicFramePr>
        <p:xfrm>
          <a:off x="1906588" y="1981200"/>
          <a:ext cx="5330825" cy="4114800"/>
        </p:xfrm>
        <a:graphic>
          <a:graphicData uri="http://schemas.openxmlformats.org/presentationml/2006/ole">
            <mc:AlternateContent xmlns:mc="http://schemas.openxmlformats.org/markup-compatibility/2006">
              <mc:Choice xmlns:v="urn:schemas-microsoft-com:vml" Requires="v">
                <p:oleObj spid="_x0000_s16412" name="Document" r:id="rId4" imgW="19263492" imgH="14857143" progId="Word.Document.8">
                  <p:embed/>
                </p:oleObj>
              </mc:Choice>
              <mc:Fallback>
                <p:oleObj name="Document" r:id="rId4" imgW="19263492" imgH="14857143"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6588" y="1981200"/>
                        <a:ext cx="5330825"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6516216" y="6237312"/>
            <a:ext cx="1750111" cy="369332"/>
          </a:xfrm>
          <a:prstGeom prst="rect">
            <a:avLst/>
          </a:prstGeom>
        </p:spPr>
        <p:txBody>
          <a:bodyPr wrap="none">
            <a:spAutoFit/>
          </a:bodyPr>
          <a:lstStyle/>
          <a:p>
            <a:r>
              <a:rPr lang="en-US" dirty="0"/>
              <a:t>Ross Anderson</a:t>
            </a:r>
          </a:p>
        </p:txBody>
      </p:sp>
      <p:sp>
        <p:nvSpPr>
          <p:cNvPr id="3" name="TextBox 2"/>
          <p:cNvSpPr txBox="1"/>
          <p:nvPr/>
        </p:nvSpPr>
        <p:spPr>
          <a:xfrm>
            <a:off x="1115616" y="6318824"/>
            <a:ext cx="4535617" cy="523220"/>
          </a:xfrm>
          <a:prstGeom prst="rect">
            <a:avLst/>
          </a:prstGeom>
          <a:noFill/>
        </p:spPr>
        <p:txBody>
          <a:bodyPr wrap="none" rtlCol="0">
            <a:spAutoFit/>
          </a:bodyPr>
          <a:lstStyle/>
          <a:p>
            <a:r>
              <a:rPr lang="en-US" sz="2800" dirty="0" smtClean="0">
                <a:solidFill>
                  <a:srgbClr val="FF0000"/>
                </a:solidFill>
              </a:rPr>
              <a:t>Connecting the two -- issue</a:t>
            </a:r>
            <a:endParaRPr lang="en-US" sz="2800" dirty="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Consider a simple device that accepts two High inputs H1 and H2, multiplexes them</a:t>
            </a:r>
            <a:r>
              <a:rPr lang="en-US" dirty="0" smtClean="0"/>
              <a:t>, encrypts </a:t>
            </a:r>
            <a:r>
              <a:rPr lang="en-US" dirty="0"/>
              <a:t>them by </a:t>
            </a:r>
            <a:r>
              <a:rPr lang="en-US" dirty="0" err="1"/>
              <a:t>xor’ing</a:t>
            </a:r>
            <a:r>
              <a:rPr lang="en-US" dirty="0"/>
              <a:t> them with a one-time </a:t>
            </a:r>
            <a:r>
              <a:rPr lang="en-US" dirty="0" smtClean="0"/>
              <a:t>pad, outputs the </a:t>
            </a:r>
            <a:r>
              <a:rPr lang="en-US" dirty="0"/>
              <a:t>other copy of the pad on H3, and outputs the </a:t>
            </a:r>
            <a:r>
              <a:rPr lang="en-US" dirty="0" err="1"/>
              <a:t>ciphertext</a:t>
            </a:r>
            <a:r>
              <a:rPr lang="en-US" dirty="0"/>
              <a:t>, which being encrypted </a:t>
            </a:r>
            <a:r>
              <a:rPr lang="en-US" dirty="0" smtClean="0"/>
              <a:t>with a </a:t>
            </a:r>
            <a:r>
              <a:rPr lang="en-US" dirty="0"/>
              <a:t>cipher system giving perfect secrecy, is considered to be Low (output L)</a:t>
            </a:r>
            <a:endParaRPr lang="en-US" dirty="0"/>
          </a:p>
        </p:txBody>
      </p:sp>
      <p:sp>
        <p:nvSpPr>
          <p:cNvPr id="4" name="Slide Number Placeholder 3"/>
          <p:cNvSpPr>
            <a:spLocks noGrp="1"/>
          </p:cNvSpPr>
          <p:nvPr>
            <p:ph type="sldNum" sz="quarter" idx="12"/>
          </p:nvPr>
        </p:nvSpPr>
        <p:spPr/>
        <p:txBody>
          <a:bodyPr/>
          <a:lstStyle/>
          <a:p>
            <a:fld id="{13A35169-E049-4A49-B6E7-32AFE784F054}" type="slidenum">
              <a:rPr lang="en-US" smtClean="0"/>
              <a:pPr/>
              <a:t>46</a:t>
            </a:fld>
            <a:endParaRPr lang="en-US"/>
          </a:p>
        </p:txBody>
      </p:sp>
    </p:spTree>
    <p:extLst>
      <p:ext uri="{BB962C8B-B14F-4D97-AF65-F5344CB8AC3E}">
        <p14:creationId xmlns:p14="http://schemas.microsoft.com/office/powerpoint/2010/main" val="1975001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isolation, this device is provably secure. But if feedback is permitted, then </a:t>
            </a:r>
            <a:r>
              <a:rPr lang="en-US" dirty="0" smtClean="0"/>
              <a:t>the output </a:t>
            </a:r>
            <a:r>
              <a:rPr lang="en-US" dirty="0"/>
              <a:t>from H3 can be fed back into H2, with the result that the high input H1 now </a:t>
            </a:r>
            <a:r>
              <a:rPr lang="en-US" dirty="0" smtClean="0"/>
              <a:t>appears at </a:t>
            </a:r>
            <a:r>
              <a:rPr lang="en-US" dirty="0"/>
              <a:t>the low output L.</a:t>
            </a:r>
            <a:endParaRPr lang="en-US" dirty="0"/>
          </a:p>
        </p:txBody>
      </p:sp>
      <p:sp>
        <p:nvSpPr>
          <p:cNvPr id="4" name="Slide Number Placeholder 3"/>
          <p:cNvSpPr>
            <a:spLocks noGrp="1"/>
          </p:cNvSpPr>
          <p:nvPr>
            <p:ph type="sldNum" sz="quarter" idx="12"/>
          </p:nvPr>
        </p:nvSpPr>
        <p:spPr/>
        <p:txBody>
          <a:bodyPr/>
          <a:lstStyle/>
          <a:p>
            <a:fld id="{13A35169-E049-4A49-B6E7-32AFE784F054}" type="slidenum">
              <a:rPr lang="en-US" smtClean="0"/>
              <a:pPr/>
              <a:t>47</a:t>
            </a:fld>
            <a:endParaRPr lang="en-US"/>
          </a:p>
        </p:txBody>
      </p:sp>
    </p:spTree>
    <p:extLst>
      <p:ext uri="{BB962C8B-B14F-4D97-AF65-F5344CB8AC3E}">
        <p14:creationId xmlns:p14="http://schemas.microsoft.com/office/powerpoint/2010/main" val="288503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smtClean="0">
                <a:ea typeface="+mj-ea"/>
              </a:rPr>
              <a:t>Composability</a:t>
            </a:r>
          </a:p>
        </p:txBody>
      </p:sp>
      <p:sp>
        <p:nvSpPr>
          <p:cNvPr id="63492" name="Rectangle 4"/>
          <p:cNvSpPr>
            <a:spLocks noGrp="1" noChangeArrowheads="1"/>
          </p:cNvSpPr>
          <p:nvPr>
            <p:ph type="body" idx="1"/>
          </p:nvPr>
        </p:nvSpPr>
        <p:spPr/>
        <p:txBody>
          <a:bodyPr/>
          <a:lstStyle/>
          <a:p>
            <a:pPr eaLnBrk="1" hangingPunct="1">
              <a:defRPr/>
            </a:pPr>
            <a:r>
              <a:rPr lang="en-US" smtClean="0">
                <a:ea typeface="+mn-ea"/>
              </a:rPr>
              <a:t>Systems can become insecure when interconnected, or when feedback is added</a:t>
            </a:r>
          </a:p>
          <a:p>
            <a:pPr eaLnBrk="1" hangingPunct="1">
              <a:buFontTx/>
              <a:buNone/>
              <a:defRPr/>
            </a:pPr>
            <a:endParaRPr lang="en-US" smtClean="0">
              <a:ea typeface="+mn-ea"/>
            </a:endParaRPr>
          </a:p>
        </p:txBody>
      </p:sp>
      <p:graphicFrame>
        <p:nvGraphicFramePr>
          <p:cNvPr id="14339" name="Object 5"/>
          <p:cNvGraphicFramePr>
            <a:graphicFrameLocks noChangeAspect="1"/>
          </p:cNvGraphicFramePr>
          <p:nvPr/>
        </p:nvGraphicFramePr>
        <p:xfrm>
          <a:off x="1524000" y="3505200"/>
          <a:ext cx="6248400" cy="2667000"/>
        </p:xfrm>
        <a:graphic>
          <a:graphicData uri="http://schemas.openxmlformats.org/presentationml/2006/ole">
            <mc:AlternateContent xmlns:mc="http://schemas.openxmlformats.org/markup-compatibility/2006">
              <mc:Choice xmlns:v="urn:schemas-microsoft-com:vml" Requires="v">
                <p:oleObj spid="_x0000_s17436" name="Document" r:id="rId4" imgW="13041270" imgH="6704762" progId="Word.Document.8">
                  <p:embed/>
                </p:oleObj>
              </mc:Choice>
              <mc:Fallback>
                <p:oleObj name="Document" r:id="rId4" imgW="13041270" imgH="6704762"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505200"/>
                        <a:ext cx="6248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Rectangle 1"/>
          <p:cNvSpPr/>
          <p:nvPr/>
        </p:nvSpPr>
        <p:spPr>
          <a:xfrm>
            <a:off x="6732240" y="6237312"/>
            <a:ext cx="1750111" cy="369332"/>
          </a:xfrm>
          <a:prstGeom prst="rect">
            <a:avLst/>
          </a:prstGeom>
        </p:spPr>
        <p:txBody>
          <a:bodyPr wrap="none">
            <a:spAutoFit/>
          </a:bodyPr>
          <a:lstStyle/>
          <a:p>
            <a:r>
              <a:rPr lang="en-US" dirty="0"/>
              <a:t>Ross Anderson</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mtClean="0">
                <a:ea typeface="+mj-ea"/>
              </a:rPr>
              <a:t>Composability</a:t>
            </a:r>
          </a:p>
        </p:txBody>
      </p:sp>
      <p:sp>
        <p:nvSpPr>
          <p:cNvPr id="49155" name="Rectangle 3"/>
          <p:cNvSpPr>
            <a:spLocks noGrp="1" noChangeArrowheads="1"/>
          </p:cNvSpPr>
          <p:nvPr>
            <p:ph type="body" idx="1"/>
          </p:nvPr>
        </p:nvSpPr>
        <p:spPr/>
        <p:txBody>
          <a:bodyPr/>
          <a:lstStyle/>
          <a:p>
            <a:pPr eaLnBrk="1" hangingPunct="1">
              <a:lnSpc>
                <a:spcPct val="90000"/>
              </a:lnSpc>
            </a:pPr>
            <a:r>
              <a:rPr lang="en-US" sz="2800" dirty="0" smtClean="0"/>
              <a:t>So </a:t>
            </a:r>
            <a:r>
              <a:rPr lang="en-US" sz="2800" dirty="0" err="1" smtClean="0"/>
              <a:t>nondeducibility</a:t>
            </a:r>
            <a:r>
              <a:rPr lang="en-US" sz="2800" dirty="0" smtClean="0"/>
              <a:t> </a:t>
            </a:r>
            <a:r>
              <a:rPr lang="en-US" sz="2800" dirty="0" err="1" smtClean="0"/>
              <a:t>doesn</a:t>
            </a:r>
            <a:r>
              <a:rPr lang="ja-JP" altLang="en-US" sz="2800" dirty="0" smtClean="0">
                <a:latin typeface="Arial" pitchFamily="34" charset="0"/>
              </a:rPr>
              <a:t>’</a:t>
            </a:r>
            <a:r>
              <a:rPr lang="en-US" altLang="ja-JP" sz="2800" dirty="0" smtClean="0"/>
              <a:t>t compose</a:t>
            </a:r>
          </a:p>
          <a:p>
            <a:pPr eaLnBrk="1" hangingPunct="1">
              <a:lnSpc>
                <a:spcPct val="90000"/>
              </a:lnSpc>
            </a:pPr>
            <a:r>
              <a:rPr lang="en-US" sz="2800" dirty="0" smtClean="0"/>
              <a:t>Neither does noninterference </a:t>
            </a:r>
          </a:p>
          <a:p>
            <a:pPr eaLnBrk="1" hangingPunct="1">
              <a:lnSpc>
                <a:spcPct val="90000"/>
              </a:lnSpc>
            </a:pPr>
            <a:r>
              <a:rPr lang="en-US" sz="2800" dirty="0" smtClean="0"/>
              <a:t>Many things can go wrong – clash of timing mechanisms, interaction of ciphers, interaction of protocols</a:t>
            </a:r>
          </a:p>
          <a:p>
            <a:pPr eaLnBrk="1" hangingPunct="1">
              <a:lnSpc>
                <a:spcPct val="90000"/>
              </a:lnSpc>
            </a:pPr>
            <a:r>
              <a:rPr lang="en-US" sz="2800" dirty="0" smtClean="0"/>
              <a:t>Practical problem: lack of good security interface definitions (Keep in mind </a:t>
            </a:r>
            <a:r>
              <a:rPr lang="en-US" altLang="ja-JP" sz="2800" dirty="0" smtClean="0"/>
              <a:t>API failures)</a:t>
            </a:r>
          </a:p>
          <a:p>
            <a:pPr eaLnBrk="1" hangingPunct="1">
              <a:lnSpc>
                <a:spcPct val="90000"/>
              </a:lnSpc>
            </a:pPr>
            <a:r>
              <a:rPr lang="en-US" sz="2800" dirty="0" smtClean="0"/>
              <a:t>Labels can depend on data volume, or even be non-monotone (e.g. Secret laser gyro in a Restricted inertial navigation set)</a:t>
            </a:r>
          </a:p>
        </p:txBody>
      </p:sp>
      <p:sp>
        <p:nvSpPr>
          <p:cNvPr id="2" name="Rectangle 1"/>
          <p:cNvSpPr/>
          <p:nvPr/>
        </p:nvSpPr>
        <p:spPr>
          <a:xfrm>
            <a:off x="6804248" y="6237312"/>
            <a:ext cx="1750111" cy="369332"/>
          </a:xfrm>
          <a:prstGeom prst="rect">
            <a:avLst/>
          </a:prstGeom>
        </p:spPr>
        <p:txBody>
          <a:bodyPr wrap="none">
            <a:spAutoFit/>
          </a:bodyPr>
          <a:lstStyle/>
          <a:p>
            <a:r>
              <a:rPr lang="en-US" dirty="0"/>
              <a:t>Ross Anderson</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dirty="0" smtClean="0"/>
              <a:t>Major problem with the Access Control Matrix Model</a:t>
            </a:r>
          </a:p>
        </p:txBody>
      </p:sp>
      <p:sp>
        <p:nvSpPr>
          <p:cNvPr id="6147" name="Rectangle 3"/>
          <p:cNvSpPr>
            <a:spLocks noGrp="1" noChangeArrowheads="1"/>
          </p:cNvSpPr>
          <p:nvPr>
            <p:ph type="body" idx="1"/>
          </p:nvPr>
        </p:nvSpPr>
        <p:spPr/>
        <p:txBody>
          <a:bodyPr/>
          <a:lstStyle/>
          <a:p>
            <a:pPr eaLnBrk="1" hangingPunct="1"/>
            <a:r>
              <a:rPr lang="en-US" sz="2800" dirty="0" smtClean="0">
                <a:solidFill>
                  <a:srgbClr val="7030A0"/>
                </a:solidFill>
              </a:rPr>
              <a:t>Confinement problem: How to determine whether there is any mechanism by which a subject authorized to access an object may leak information contained in that object to some other subjects not authorized to access that object.</a:t>
            </a:r>
          </a:p>
          <a:p>
            <a:pPr eaLnBrk="1" hangingPunct="1"/>
            <a:r>
              <a:rPr lang="en-US" sz="2800" dirty="0" smtClean="0"/>
              <a:t>Another disadvantage is that no semantics of information in the objects are considered; thus the security sensitivity of an object is hardly expressed by that model.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609600"/>
            <a:ext cx="7772400" cy="685800"/>
          </a:xfrm>
        </p:spPr>
        <p:txBody>
          <a:bodyPr/>
          <a:lstStyle/>
          <a:p>
            <a:pPr eaLnBrk="1" hangingPunct="1">
              <a:defRPr/>
            </a:pPr>
            <a:r>
              <a:rPr lang="en-US" smtClean="0">
                <a:ea typeface="+mj-ea"/>
              </a:rPr>
              <a:t>Consistency</a:t>
            </a:r>
          </a:p>
        </p:txBody>
      </p:sp>
      <p:sp>
        <p:nvSpPr>
          <p:cNvPr id="50179" name="Rectangle 3"/>
          <p:cNvSpPr>
            <a:spLocks noGrp="1" noChangeArrowheads="1"/>
          </p:cNvSpPr>
          <p:nvPr>
            <p:ph type="body" idx="1"/>
          </p:nvPr>
        </p:nvSpPr>
        <p:spPr>
          <a:xfrm>
            <a:off x="685800" y="1447800"/>
            <a:ext cx="7772400" cy="4648200"/>
          </a:xfrm>
        </p:spPr>
        <p:txBody>
          <a:bodyPr/>
          <a:lstStyle/>
          <a:p>
            <a:pPr eaLnBrk="1" hangingPunct="1"/>
            <a:r>
              <a:rPr lang="en-US" smtClean="0"/>
              <a:t>US approach (polyinstantiation):</a:t>
            </a:r>
          </a:p>
          <a:p>
            <a:pPr eaLnBrk="1" hangingPunct="1"/>
            <a:endParaRPr lang="en-US" smtClean="0"/>
          </a:p>
          <a:p>
            <a:pPr eaLnBrk="1" hangingPunct="1"/>
            <a:endParaRPr lang="en-US" smtClean="0"/>
          </a:p>
          <a:p>
            <a:pPr eaLnBrk="1" hangingPunct="1"/>
            <a:endParaRPr lang="en-US" smtClean="0"/>
          </a:p>
          <a:p>
            <a:pPr eaLnBrk="1" hangingPunct="1"/>
            <a:r>
              <a:rPr lang="en-US" smtClean="0"/>
              <a:t>UK approach (don</a:t>
            </a:r>
            <a:r>
              <a:rPr lang="ja-JP" altLang="en-US" smtClean="0">
                <a:latin typeface="Arial" pitchFamily="34" charset="0"/>
              </a:rPr>
              <a:t>’</a:t>
            </a:r>
            <a:r>
              <a:rPr lang="en-US" altLang="ja-JP" smtClean="0"/>
              <a:t>t tell low users):</a:t>
            </a:r>
          </a:p>
          <a:p>
            <a:pPr eaLnBrk="1" hangingPunct="1">
              <a:buFontTx/>
              <a:buNone/>
            </a:pPr>
            <a:r>
              <a:rPr lang="en-US" smtClean="0"/>
              <a:t> 	</a:t>
            </a:r>
          </a:p>
          <a:p>
            <a:pPr eaLnBrk="1" hangingPunct="1"/>
            <a:endParaRPr lang="en-US" smtClean="0"/>
          </a:p>
        </p:txBody>
      </p:sp>
      <p:graphicFrame>
        <p:nvGraphicFramePr>
          <p:cNvPr id="50230" name="Group 54"/>
          <p:cNvGraphicFramePr>
            <a:graphicFrameLocks noGrp="1"/>
          </p:cNvGraphicFramePr>
          <p:nvPr/>
        </p:nvGraphicFramePr>
        <p:xfrm>
          <a:off x="1143000" y="2209800"/>
          <a:ext cx="6858000" cy="1554479"/>
        </p:xfrm>
        <a:graphic>
          <a:graphicData uri="http://schemas.openxmlformats.org/drawingml/2006/table">
            <a:tbl>
              <a:tblPr/>
              <a:tblGrid>
                <a:gridCol w="2286000"/>
                <a:gridCol w="2286000"/>
                <a:gridCol w="2286000"/>
              </a:tblGrid>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Cargo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Destination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Secret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Missiles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Iran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Unclassified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Spares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Cyprus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0231" name="Group 55"/>
          <p:cNvGraphicFramePr>
            <a:graphicFrameLocks noGrp="1"/>
          </p:cNvGraphicFramePr>
          <p:nvPr/>
        </p:nvGraphicFramePr>
        <p:xfrm>
          <a:off x="1143000" y="4572000"/>
          <a:ext cx="6858000" cy="1618932"/>
        </p:xfrm>
        <a:graphic>
          <a:graphicData uri="http://schemas.openxmlformats.org/drawingml/2006/table">
            <a:tbl>
              <a:tblPr/>
              <a:tblGrid>
                <a:gridCol w="2286000"/>
                <a:gridCol w="2286000"/>
                <a:gridCol w="2286000"/>
              </a:tblGrid>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Cargo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Destination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Secret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Missiles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Iran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Restricted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Classified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charset="0"/>
                          <a:ea typeface="ＭＳ Ｐゴシック" charset="0"/>
                        </a:rPr>
                        <a:t>Classified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Rectangle 1"/>
          <p:cNvSpPr/>
          <p:nvPr/>
        </p:nvSpPr>
        <p:spPr>
          <a:xfrm>
            <a:off x="6948264" y="6309320"/>
            <a:ext cx="1750111" cy="369332"/>
          </a:xfrm>
          <a:prstGeom prst="rect">
            <a:avLst/>
          </a:prstGeom>
        </p:spPr>
        <p:txBody>
          <a:bodyPr wrap="none">
            <a:spAutoFit/>
          </a:bodyPr>
          <a:lstStyle/>
          <a:p>
            <a:r>
              <a:rPr lang="en-US" dirty="0"/>
              <a:t>Ross Anderson</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mtClean="0">
                <a:ea typeface="+mj-ea"/>
              </a:rPr>
              <a:t>Downgrading</a:t>
            </a:r>
          </a:p>
        </p:txBody>
      </p:sp>
      <p:sp>
        <p:nvSpPr>
          <p:cNvPr id="69635" name="Rectangle 3"/>
          <p:cNvSpPr>
            <a:spLocks noGrp="1" noChangeArrowheads="1"/>
          </p:cNvSpPr>
          <p:nvPr>
            <p:ph type="body" idx="1"/>
          </p:nvPr>
        </p:nvSpPr>
        <p:spPr/>
        <p:txBody>
          <a:bodyPr/>
          <a:lstStyle/>
          <a:p>
            <a:pPr eaLnBrk="1" hangingPunct="1"/>
            <a:r>
              <a:rPr lang="en-US" sz="2800" dirty="0" smtClean="0"/>
              <a:t>A related problem to the covert channel is how to downgrade information </a:t>
            </a:r>
          </a:p>
          <a:p>
            <a:pPr eaLnBrk="1" hangingPunct="1"/>
            <a:r>
              <a:rPr lang="en-US" sz="2800" dirty="0" smtClean="0"/>
              <a:t>Analysts routinely produce Secret briefings based on Top Secret intelligence, by manual paraphrasing</a:t>
            </a:r>
          </a:p>
          <a:p>
            <a:pPr eaLnBrk="1" hangingPunct="1"/>
            <a:r>
              <a:rPr lang="en-US" sz="2800" dirty="0" smtClean="0"/>
              <a:t>Also, some objects are downgraded as a matter of deliberate policy – an act by a trusted subject</a:t>
            </a:r>
          </a:p>
          <a:p>
            <a:pPr eaLnBrk="1" hangingPunct="1"/>
            <a:r>
              <a:rPr lang="en-US" sz="2800" dirty="0" smtClean="0"/>
              <a:t>For example, a Top Secret satellite image is to be declassified and released to the press</a:t>
            </a:r>
          </a:p>
        </p:txBody>
      </p:sp>
      <p:sp>
        <p:nvSpPr>
          <p:cNvPr id="2" name="Rectangle 1"/>
          <p:cNvSpPr/>
          <p:nvPr/>
        </p:nvSpPr>
        <p:spPr>
          <a:xfrm>
            <a:off x="6876256" y="6309320"/>
            <a:ext cx="1750111" cy="369332"/>
          </a:xfrm>
          <a:prstGeom prst="rect">
            <a:avLst/>
          </a:prstGeom>
        </p:spPr>
        <p:txBody>
          <a:bodyPr wrap="none">
            <a:spAutoFit/>
          </a:bodyPr>
          <a:lstStyle/>
          <a:p>
            <a:r>
              <a:rPr lang="en-US" dirty="0"/>
              <a:t>Ross Anderson</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mtClean="0">
                <a:ea typeface="+mj-ea"/>
              </a:rPr>
              <a:t>Examples of MLS Systems</a:t>
            </a:r>
          </a:p>
        </p:txBody>
      </p:sp>
      <p:sp>
        <p:nvSpPr>
          <p:cNvPr id="51203" name="Rectangle 3"/>
          <p:cNvSpPr>
            <a:spLocks noGrp="1" noChangeArrowheads="1"/>
          </p:cNvSpPr>
          <p:nvPr>
            <p:ph type="body" idx="1"/>
          </p:nvPr>
        </p:nvSpPr>
        <p:spPr/>
        <p:txBody>
          <a:bodyPr/>
          <a:lstStyle/>
          <a:p>
            <a:pPr eaLnBrk="1" hangingPunct="1">
              <a:lnSpc>
                <a:spcPct val="90000"/>
              </a:lnSpc>
            </a:pPr>
            <a:r>
              <a:rPr lang="en-US" smtClean="0"/>
              <a:t>SCOMP – Honeywell variant of Multics, launched 1983. Four protection rings, minimal kernel, formally verified hardware and software. Became the XTS-300</a:t>
            </a:r>
          </a:p>
          <a:p>
            <a:pPr eaLnBrk="1" hangingPunct="1">
              <a:lnSpc>
                <a:spcPct val="90000"/>
              </a:lnSpc>
            </a:pPr>
            <a:r>
              <a:rPr lang="en-US" smtClean="0"/>
              <a:t>Used in military mail guards</a:t>
            </a:r>
          </a:p>
          <a:p>
            <a:pPr eaLnBrk="1" hangingPunct="1">
              <a:lnSpc>
                <a:spcPct val="90000"/>
              </a:lnSpc>
            </a:pPr>
            <a:r>
              <a:rPr lang="en-US" smtClean="0"/>
              <a:t>Motivated the </a:t>
            </a:r>
            <a:r>
              <a:rPr lang="ja-JP" altLang="en-US" smtClean="0">
                <a:latin typeface="Arial" pitchFamily="34" charset="0"/>
              </a:rPr>
              <a:t>‘</a:t>
            </a:r>
            <a:r>
              <a:rPr lang="en-US" altLang="ja-JP" smtClean="0"/>
              <a:t>Orange Book</a:t>
            </a:r>
            <a:r>
              <a:rPr lang="ja-JP" altLang="en-US" smtClean="0">
                <a:latin typeface="Arial" pitchFamily="34" charset="0"/>
              </a:rPr>
              <a:t>’</a:t>
            </a:r>
            <a:r>
              <a:rPr lang="en-US" altLang="ja-JP" smtClean="0"/>
              <a:t> – the Trusted Computer System Evaluation Criteria</a:t>
            </a:r>
          </a:p>
          <a:p>
            <a:pPr eaLnBrk="1" hangingPunct="1">
              <a:lnSpc>
                <a:spcPct val="90000"/>
              </a:lnSpc>
            </a:pPr>
            <a:r>
              <a:rPr lang="en-US" smtClean="0"/>
              <a:t>First system rated A1 under Orange Book</a:t>
            </a:r>
          </a:p>
        </p:txBody>
      </p:sp>
      <p:sp>
        <p:nvSpPr>
          <p:cNvPr id="2" name="Rectangle 1"/>
          <p:cNvSpPr/>
          <p:nvPr/>
        </p:nvSpPr>
        <p:spPr>
          <a:xfrm>
            <a:off x="6588224" y="6165304"/>
            <a:ext cx="1750111" cy="369332"/>
          </a:xfrm>
          <a:prstGeom prst="rect">
            <a:avLst/>
          </a:prstGeom>
        </p:spPr>
        <p:txBody>
          <a:bodyPr wrap="none">
            <a:spAutoFit/>
          </a:bodyPr>
          <a:lstStyle/>
          <a:p>
            <a:r>
              <a:rPr lang="en-US" dirty="0"/>
              <a:t>Ross Anderson</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mtClean="0">
                <a:ea typeface="+mj-ea"/>
              </a:rPr>
              <a:t>Examples of MLS Systems (2)</a:t>
            </a:r>
          </a:p>
        </p:txBody>
      </p:sp>
      <p:sp>
        <p:nvSpPr>
          <p:cNvPr id="52227" name="Rectangle 3"/>
          <p:cNvSpPr>
            <a:spLocks noGrp="1" noChangeArrowheads="1"/>
          </p:cNvSpPr>
          <p:nvPr>
            <p:ph type="body" idx="1"/>
          </p:nvPr>
        </p:nvSpPr>
        <p:spPr/>
        <p:txBody>
          <a:bodyPr/>
          <a:lstStyle/>
          <a:p>
            <a:pPr eaLnBrk="1" hangingPunct="1">
              <a:lnSpc>
                <a:spcPct val="90000"/>
              </a:lnSpc>
            </a:pPr>
            <a:r>
              <a:rPr lang="en-US" sz="2800" dirty="0" smtClean="0"/>
              <a:t>Blacker – series of encryption devices designed to prevent leakage from </a:t>
            </a:r>
            <a:r>
              <a:rPr lang="ja-JP" altLang="en-US" sz="2800" dirty="0" smtClean="0">
                <a:latin typeface="Arial" pitchFamily="34" charset="0"/>
              </a:rPr>
              <a:t>“</a:t>
            </a:r>
            <a:r>
              <a:rPr lang="en-US" altLang="ja-JP" sz="2800" dirty="0" smtClean="0"/>
              <a:t>red</a:t>
            </a:r>
            <a:r>
              <a:rPr lang="ja-JP" altLang="en-US" sz="2800" dirty="0" smtClean="0">
                <a:latin typeface="Arial" pitchFamily="34" charset="0"/>
              </a:rPr>
              <a:t>”</a:t>
            </a:r>
            <a:r>
              <a:rPr lang="en-US" altLang="ja-JP" sz="2800" dirty="0" smtClean="0"/>
              <a:t> to </a:t>
            </a:r>
            <a:r>
              <a:rPr lang="ja-JP" altLang="en-US" sz="2800" dirty="0" smtClean="0">
                <a:latin typeface="Arial" pitchFamily="34" charset="0"/>
              </a:rPr>
              <a:t>“</a:t>
            </a:r>
            <a:r>
              <a:rPr lang="en-US" altLang="ja-JP" sz="2800" dirty="0" smtClean="0"/>
              <a:t>black</a:t>
            </a:r>
            <a:r>
              <a:rPr lang="ja-JP" altLang="en-US" sz="2800" dirty="0" smtClean="0">
                <a:latin typeface="Arial" pitchFamily="34" charset="0"/>
              </a:rPr>
              <a:t>”</a:t>
            </a:r>
            <a:r>
              <a:rPr lang="en-US" altLang="ja-JP" sz="2800" dirty="0" smtClean="0"/>
              <a:t>. Very hard to accommodate administrative traffic in MLS!</a:t>
            </a:r>
          </a:p>
          <a:p>
            <a:pPr eaLnBrk="1" hangingPunct="1">
              <a:lnSpc>
                <a:spcPct val="90000"/>
              </a:lnSpc>
            </a:pPr>
            <a:r>
              <a:rPr lang="en-US" sz="2800" dirty="0" smtClean="0"/>
              <a:t>Compartmented Mode Workstations (CMWs) – used by analysts who read Top Secret intelligence material and produce briefings at Secret or below for troops, politicians … Mechanisms allow cut-and-paste from L </a:t>
            </a:r>
            <a:r>
              <a:rPr lang="en-US" sz="2800" dirty="0" smtClean="0">
                <a:sym typeface="Symbol" pitchFamily="18" charset="2"/>
              </a:rPr>
              <a:t></a:t>
            </a:r>
            <a:r>
              <a:rPr lang="en-US" sz="2800" dirty="0" smtClean="0"/>
              <a:t> H, L </a:t>
            </a:r>
            <a:r>
              <a:rPr lang="en-US" sz="2800" dirty="0" smtClean="0">
                <a:sym typeface="Symbol" pitchFamily="18" charset="2"/>
              </a:rPr>
              <a:t></a:t>
            </a:r>
            <a:r>
              <a:rPr lang="en-US" sz="2800" dirty="0" smtClean="0"/>
              <a:t> L and H </a:t>
            </a:r>
            <a:r>
              <a:rPr lang="en-US" sz="2800" dirty="0" smtClean="0">
                <a:sym typeface="Symbol" pitchFamily="18" charset="2"/>
              </a:rPr>
              <a:t></a:t>
            </a:r>
            <a:r>
              <a:rPr lang="en-US" sz="2800" dirty="0" smtClean="0"/>
              <a:t> H but not H </a:t>
            </a:r>
            <a:r>
              <a:rPr lang="en-US" sz="2800" dirty="0" smtClean="0">
                <a:sym typeface="Symbol" pitchFamily="18" charset="2"/>
              </a:rPr>
              <a:t></a:t>
            </a:r>
            <a:r>
              <a:rPr lang="en-US" sz="2800" dirty="0" smtClean="0"/>
              <a:t> L</a:t>
            </a:r>
          </a:p>
        </p:txBody>
      </p:sp>
      <p:sp>
        <p:nvSpPr>
          <p:cNvPr id="2" name="TextBox 1"/>
          <p:cNvSpPr txBox="1"/>
          <p:nvPr/>
        </p:nvSpPr>
        <p:spPr>
          <a:xfrm>
            <a:off x="6876256" y="6021288"/>
            <a:ext cx="1750111" cy="369332"/>
          </a:xfrm>
          <a:prstGeom prst="rect">
            <a:avLst/>
          </a:prstGeom>
          <a:noFill/>
        </p:spPr>
        <p:txBody>
          <a:bodyPr wrap="none" rtlCol="0">
            <a:spAutoFit/>
          </a:bodyPr>
          <a:lstStyle/>
          <a:p>
            <a:r>
              <a:rPr lang="en-US" dirty="0" smtClean="0"/>
              <a:t>Ross Anderson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MLS Systems (3)</a:t>
            </a:r>
            <a:endParaRPr lang="en-IN" dirty="0"/>
          </a:p>
        </p:txBody>
      </p:sp>
      <p:sp>
        <p:nvSpPr>
          <p:cNvPr id="4" name="Slide Number Placeholder 3"/>
          <p:cNvSpPr>
            <a:spLocks noGrp="1"/>
          </p:cNvSpPr>
          <p:nvPr>
            <p:ph type="sldNum" sz="quarter" idx="12"/>
          </p:nvPr>
        </p:nvSpPr>
        <p:spPr/>
        <p:txBody>
          <a:bodyPr/>
          <a:lstStyle/>
          <a:p>
            <a:fld id="{13A35169-E049-4A49-B6E7-32AFE784F054}" type="slidenum">
              <a:rPr lang="en-US" smtClean="0"/>
              <a:pPr/>
              <a:t>54</a:t>
            </a:fld>
            <a:endParaRPr lang="en-US"/>
          </a:p>
        </p:txBody>
      </p:sp>
      <p:pic>
        <p:nvPicPr>
          <p:cNvPr id="19459" name="Picture 3"/>
          <p:cNvPicPr>
            <a:picLocks noGrp="1" noChangeAspect="1" noChangeArrowheads="1"/>
          </p:cNvPicPr>
          <p:nvPr>
            <p:ph idx="1"/>
          </p:nvPr>
        </p:nvPicPr>
        <p:blipFill>
          <a:blip r:embed="rId2"/>
          <a:srcRect/>
          <a:stretch>
            <a:fillRect/>
          </a:stretch>
        </p:blipFill>
        <p:spPr bwMode="auto">
          <a:xfrm>
            <a:off x="1142976" y="1468306"/>
            <a:ext cx="7143800" cy="4989321"/>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mtClean="0">
                <a:ea typeface="+mj-ea"/>
              </a:rPr>
              <a:t>Examples of MLS Systems (4)</a:t>
            </a:r>
          </a:p>
        </p:txBody>
      </p:sp>
      <p:sp>
        <p:nvSpPr>
          <p:cNvPr id="55299" name="Rectangle 3"/>
          <p:cNvSpPr>
            <a:spLocks noGrp="1" noChangeArrowheads="1"/>
          </p:cNvSpPr>
          <p:nvPr>
            <p:ph type="body" idx="1"/>
          </p:nvPr>
        </p:nvSpPr>
        <p:spPr/>
        <p:txBody>
          <a:bodyPr/>
          <a:lstStyle/>
          <a:p>
            <a:pPr eaLnBrk="1" hangingPunct="1">
              <a:lnSpc>
                <a:spcPct val="90000"/>
              </a:lnSpc>
            </a:pPr>
            <a:r>
              <a:rPr lang="en-US" sz="2800" dirty="0" smtClean="0"/>
              <a:t>LITS – RAF Logistics IT System – a project to control stores at 80 bases in 12 countries. Most stores </a:t>
            </a:r>
            <a:r>
              <a:rPr lang="ja-JP" altLang="en-US" sz="2800" dirty="0" smtClean="0">
                <a:latin typeface="Arial" pitchFamily="34" charset="0"/>
              </a:rPr>
              <a:t>‘</a:t>
            </a:r>
            <a:r>
              <a:rPr lang="en-US" altLang="ja-JP" sz="2800" dirty="0" smtClean="0"/>
              <a:t>Restricted</a:t>
            </a:r>
            <a:r>
              <a:rPr lang="ja-JP" altLang="en-US" sz="2800" dirty="0" smtClean="0">
                <a:latin typeface="Arial" pitchFamily="34" charset="0"/>
              </a:rPr>
              <a:t>’</a:t>
            </a:r>
            <a:r>
              <a:rPr lang="en-US" altLang="ja-JP" sz="2800" dirty="0" smtClean="0"/>
              <a:t>, rest </a:t>
            </a:r>
            <a:r>
              <a:rPr lang="ja-JP" altLang="en-US" sz="2800" dirty="0" smtClean="0">
                <a:latin typeface="Arial" pitchFamily="34" charset="0"/>
              </a:rPr>
              <a:t>‘</a:t>
            </a:r>
            <a:r>
              <a:rPr lang="en-US" altLang="ja-JP" sz="2800" dirty="0" smtClean="0"/>
              <a:t>Secret</a:t>
            </a:r>
            <a:r>
              <a:rPr lang="ja-JP" altLang="en-US" sz="2800" dirty="0" smtClean="0">
                <a:latin typeface="Arial" pitchFamily="34" charset="0"/>
              </a:rPr>
              <a:t>’</a:t>
            </a:r>
            <a:r>
              <a:rPr lang="en-US" altLang="ja-JP" sz="2800" dirty="0" smtClean="0"/>
              <a:t>, so two databases connected by a pump</a:t>
            </a:r>
          </a:p>
          <a:p>
            <a:pPr eaLnBrk="1" hangingPunct="1">
              <a:lnSpc>
                <a:spcPct val="90000"/>
              </a:lnSpc>
            </a:pPr>
            <a:r>
              <a:rPr lang="en-US" sz="2800" dirty="0" smtClean="0"/>
              <a:t>Other application-level rules, e.g. </a:t>
            </a:r>
            <a:r>
              <a:rPr lang="ja-JP" altLang="en-US" sz="2800" dirty="0" smtClean="0">
                <a:latin typeface="Arial" pitchFamily="34" charset="0"/>
              </a:rPr>
              <a:t>‘</a:t>
            </a:r>
            <a:r>
              <a:rPr lang="en-US" altLang="ja-JP" sz="2800" dirty="0" smtClean="0"/>
              <a:t>don</a:t>
            </a:r>
            <a:r>
              <a:rPr lang="ja-JP" altLang="en-US" sz="2800" dirty="0" smtClean="0">
                <a:latin typeface="Arial" pitchFamily="34" charset="0"/>
              </a:rPr>
              <a:t>’</a:t>
            </a:r>
            <a:r>
              <a:rPr lang="en-US" altLang="ja-JP" sz="2800" dirty="0" smtClean="0"/>
              <a:t>t put explosives and detonators in the same truck</a:t>
            </a:r>
            <a:r>
              <a:rPr lang="ja-JP" altLang="en-US" sz="2800" dirty="0" smtClean="0">
                <a:latin typeface="Arial" pitchFamily="34" charset="0"/>
              </a:rPr>
              <a:t>’</a:t>
            </a:r>
            <a:endParaRPr lang="en-US" altLang="ja-JP" sz="2800" dirty="0" smtClean="0"/>
          </a:p>
          <a:p>
            <a:pPr eaLnBrk="1" hangingPunct="1">
              <a:lnSpc>
                <a:spcPct val="90000"/>
              </a:lnSpc>
            </a:pPr>
            <a:r>
              <a:rPr lang="en-US" sz="2800" dirty="0" smtClean="0"/>
              <a:t>Eventual solution: almost all stuff at one level, handle nukes differently</a:t>
            </a:r>
          </a:p>
        </p:txBody>
      </p:sp>
      <p:sp>
        <p:nvSpPr>
          <p:cNvPr id="4" name="TextBox 3"/>
          <p:cNvSpPr txBox="1"/>
          <p:nvPr/>
        </p:nvSpPr>
        <p:spPr>
          <a:xfrm>
            <a:off x="6876256" y="6021288"/>
            <a:ext cx="1750111" cy="369332"/>
          </a:xfrm>
          <a:prstGeom prst="rect">
            <a:avLst/>
          </a:prstGeom>
          <a:noFill/>
        </p:spPr>
        <p:txBody>
          <a:bodyPr wrap="none" rtlCol="0">
            <a:spAutoFit/>
          </a:bodyPr>
          <a:lstStyle/>
          <a:p>
            <a:r>
              <a:rPr lang="en-US" dirty="0" smtClean="0"/>
              <a:t>Ross Anderson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mtClean="0">
                <a:ea typeface="+mj-ea"/>
              </a:rPr>
              <a:t>Examples of MLS Systems (5)</a:t>
            </a:r>
          </a:p>
        </p:txBody>
      </p:sp>
      <p:sp>
        <p:nvSpPr>
          <p:cNvPr id="56323" name="Rectangle 3"/>
          <p:cNvSpPr>
            <a:spLocks noGrp="1" noChangeArrowheads="1"/>
          </p:cNvSpPr>
          <p:nvPr>
            <p:ph type="body" idx="1"/>
          </p:nvPr>
        </p:nvSpPr>
        <p:spPr/>
        <p:txBody>
          <a:bodyPr/>
          <a:lstStyle/>
          <a:p>
            <a:pPr eaLnBrk="1" hangingPunct="1">
              <a:lnSpc>
                <a:spcPct val="90000"/>
              </a:lnSpc>
            </a:pPr>
            <a:r>
              <a:rPr lang="en-US" sz="2800" smtClean="0"/>
              <a:t>DERA</a:t>
            </a:r>
            <a:r>
              <a:rPr lang="ja-JP" altLang="en-US" sz="2800" smtClean="0">
                <a:latin typeface="Arial" pitchFamily="34" charset="0"/>
              </a:rPr>
              <a:t>’</a:t>
            </a:r>
            <a:r>
              <a:rPr lang="en-US" altLang="ja-JP" sz="2800" smtClean="0"/>
              <a:t>s </a:t>
            </a:r>
            <a:r>
              <a:rPr lang="ja-JP" altLang="en-US" sz="2800" smtClean="0">
                <a:latin typeface="Arial" pitchFamily="34" charset="0"/>
              </a:rPr>
              <a:t>‘</a:t>
            </a:r>
            <a:r>
              <a:rPr lang="en-US" altLang="ja-JP" sz="2800" smtClean="0"/>
              <a:t>Purple Penelope</a:t>
            </a:r>
            <a:r>
              <a:rPr lang="ja-JP" altLang="en-US" sz="2800" smtClean="0">
                <a:latin typeface="Arial" pitchFamily="34" charset="0"/>
              </a:rPr>
              <a:t>’</a:t>
            </a:r>
            <a:r>
              <a:rPr lang="en-US" altLang="ja-JP" sz="2800" smtClean="0"/>
              <a:t> was an attempt to relax MLS to accountability for lower levels of stuff</a:t>
            </a:r>
          </a:p>
          <a:p>
            <a:pPr eaLnBrk="1" hangingPunct="1">
              <a:lnSpc>
                <a:spcPct val="90000"/>
              </a:lnSpc>
            </a:pPr>
            <a:r>
              <a:rPr lang="en-US" sz="2800" smtClean="0"/>
              <a:t>Driver: people determined to use Office</a:t>
            </a:r>
          </a:p>
          <a:p>
            <a:pPr eaLnBrk="1" hangingPunct="1">
              <a:lnSpc>
                <a:spcPct val="90000"/>
              </a:lnSpc>
            </a:pPr>
            <a:r>
              <a:rPr lang="en-US" sz="2800" smtClean="0"/>
              <a:t>Solution: wrapper around Windows that tracks current level using high watermark</a:t>
            </a:r>
          </a:p>
          <a:p>
            <a:pPr eaLnBrk="1" hangingPunct="1">
              <a:lnSpc>
                <a:spcPct val="90000"/>
              </a:lnSpc>
            </a:pPr>
            <a:r>
              <a:rPr lang="en-US" sz="2800" smtClean="0"/>
              <a:t>Downgrading allowed, but system forces authentication and audit</a:t>
            </a:r>
          </a:p>
          <a:p>
            <a:pPr eaLnBrk="1" hangingPunct="1">
              <a:lnSpc>
                <a:spcPct val="90000"/>
              </a:lnSpc>
            </a:pPr>
            <a:r>
              <a:rPr lang="en-US" sz="2800" smtClean="0"/>
              <a:t>Now called </a:t>
            </a:r>
            <a:r>
              <a:rPr lang="ja-JP" altLang="en-US" sz="2800" smtClean="0">
                <a:latin typeface="Arial" pitchFamily="34" charset="0"/>
              </a:rPr>
              <a:t>‘</a:t>
            </a:r>
            <a:r>
              <a:rPr lang="en-US" altLang="ja-JP" sz="2800" smtClean="0"/>
              <a:t>Sybard Suite</a:t>
            </a:r>
            <a:r>
              <a:rPr lang="ja-JP" altLang="en-US" sz="2800" smtClean="0">
                <a:latin typeface="Arial" pitchFamily="34" charset="0"/>
              </a:rPr>
              <a:t>’</a:t>
            </a:r>
            <a:endParaRPr lang="en-US" sz="2800" smtClean="0"/>
          </a:p>
        </p:txBody>
      </p:sp>
      <p:sp>
        <p:nvSpPr>
          <p:cNvPr id="2" name="Rectangle 1"/>
          <p:cNvSpPr/>
          <p:nvPr/>
        </p:nvSpPr>
        <p:spPr>
          <a:xfrm>
            <a:off x="6300192" y="5949280"/>
            <a:ext cx="1750111" cy="369332"/>
          </a:xfrm>
          <a:prstGeom prst="rect">
            <a:avLst/>
          </a:prstGeom>
        </p:spPr>
        <p:txBody>
          <a:bodyPr wrap="none">
            <a:spAutoFit/>
          </a:bodyPr>
          <a:lstStyle/>
          <a:p>
            <a:r>
              <a:rPr lang="en-US" dirty="0"/>
              <a:t>Ross Anderson</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Security</a:t>
            </a:r>
            <a:endParaRPr lang="en-IN" dirty="0"/>
          </a:p>
        </p:txBody>
      </p:sp>
      <p:sp>
        <p:nvSpPr>
          <p:cNvPr id="3" name="Content Placeholder 2"/>
          <p:cNvSpPr>
            <a:spLocks noGrp="1"/>
          </p:cNvSpPr>
          <p:nvPr>
            <p:ph idx="1"/>
          </p:nvPr>
        </p:nvSpPr>
        <p:spPr/>
        <p:txBody>
          <a:bodyPr/>
          <a:lstStyle/>
          <a:p>
            <a:pPr eaLnBrk="1" hangingPunct="1"/>
            <a:r>
              <a:rPr lang="en-US" sz="2800" dirty="0" smtClean="0"/>
              <a:t>Hierarchy: Top Secret, Secret, Confidential, …</a:t>
            </a:r>
          </a:p>
          <a:p>
            <a:pPr eaLnBrk="1" hangingPunct="1"/>
            <a:r>
              <a:rPr lang="en-US" sz="2800" dirty="0" smtClean="0"/>
              <a:t>Information must n</a:t>
            </a:r>
            <a:r>
              <a:rPr lang="ja-JP" altLang="en-US" sz="2800" smtClean="0">
                <a:latin typeface="Arial" pitchFamily="34" charset="0"/>
              </a:rPr>
              <a:t>’</a:t>
            </a:r>
            <a:r>
              <a:rPr lang="en-US" altLang="ja-JP" sz="2800" dirty="0" smtClean="0"/>
              <a:t>t leak from High down to Low </a:t>
            </a:r>
          </a:p>
          <a:p>
            <a:pPr eaLnBrk="1" hangingPunct="1"/>
            <a:r>
              <a:rPr lang="en-US" sz="2800" dirty="0" smtClean="0">
                <a:solidFill>
                  <a:srgbClr val="7030A0"/>
                </a:solidFill>
              </a:rPr>
              <a:t>Enforcement must be independent of user actions!</a:t>
            </a:r>
          </a:p>
          <a:p>
            <a:pPr eaLnBrk="1" hangingPunct="1"/>
            <a:r>
              <a:rPr lang="en-US" sz="2800" dirty="0" smtClean="0"/>
              <a:t>Perpetual problem: careless staff</a:t>
            </a:r>
          </a:p>
          <a:p>
            <a:pPr eaLnBrk="1" hangingPunct="1"/>
            <a:r>
              <a:rPr lang="en-US" sz="2800" dirty="0" smtClean="0">
                <a:solidFill>
                  <a:srgbClr val="7030A0"/>
                </a:solidFill>
              </a:rPr>
              <a:t>1970s worry: operating system insecurity</a:t>
            </a:r>
          </a:p>
          <a:p>
            <a:pPr eaLnBrk="1" hangingPunct="1"/>
            <a:r>
              <a:rPr lang="en-US" sz="2800" dirty="0" smtClean="0"/>
              <a:t>1990s worry: virus at Low copies itself to High and starts </a:t>
            </a:r>
            <a:r>
              <a:rPr lang="en-US" sz="2800" dirty="0" err="1" smtClean="0"/>
              <a:t>signalling</a:t>
            </a:r>
            <a:r>
              <a:rPr lang="en-US" sz="2800" dirty="0" smtClean="0"/>
              <a:t> down (e.g. covert channel)</a:t>
            </a:r>
          </a:p>
          <a:p>
            <a:endParaRPr lang="en-IN" dirty="0"/>
          </a:p>
        </p:txBody>
      </p:sp>
      <p:sp>
        <p:nvSpPr>
          <p:cNvPr id="4" name="Slide Number Placeholder 3"/>
          <p:cNvSpPr>
            <a:spLocks noGrp="1"/>
          </p:cNvSpPr>
          <p:nvPr>
            <p:ph type="sldNum" sz="quarter" idx="12"/>
          </p:nvPr>
        </p:nvSpPr>
        <p:spPr/>
        <p:txBody>
          <a:bodyPr/>
          <a:lstStyle/>
          <a:p>
            <a:fld id="{13A35169-E049-4A49-B6E7-32AFE784F054}" type="slidenum">
              <a:rPr lang="en-US" smtClean="0"/>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E54FB287-051A-476D-B6AC-8329CE615D31}" type="slidenum">
              <a:rPr lang="en-US"/>
              <a:pPr/>
              <a:t>7</a:t>
            </a:fld>
            <a:endParaRPr lang="en-US"/>
          </a:p>
        </p:txBody>
      </p:sp>
      <p:sp>
        <p:nvSpPr>
          <p:cNvPr id="48130" name="Rectangle 2"/>
          <p:cNvSpPr>
            <a:spLocks noGrp="1" noChangeArrowheads="1"/>
          </p:cNvSpPr>
          <p:nvPr>
            <p:ph type="title"/>
          </p:nvPr>
        </p:nvSpPr>
        <p:spPr/>
        <p:txBody>
          <a:bodyPr/>
          <a:lstStyle/>
          <a:p>
            <a:pPr eaLnBrk="1" hangingPunct="1">
              <a:defRPr/>
            </a:pPr>
            <a:r>
              <a:rPr lang="en-US" dirty="0" smtClean="0">
                <a:cs typeface="+mj-cs"/>
              </a:rPr>
              <a:t> Multilevel Security Policy</a:t>
            </a:r>
          </a:p>
        </p:txBody>
      </p:sp>
      <p:sp>
        <p:nvSpPr>
          <p:cNvPr id="48131" name="Rectangle 3"/>
          <p:cNvSpPr>
            <a:spLocks noGrp="1" noChangeArrowheads="1"/>
          </p:cNvSpPr>
          <p:nvPr>
            <p:ph type="body" idx="1"/>
          </p:nvPr>
        </p:nvSpPr>
        <p:spPr/>
        <p:txBody>
          <a:bodyPr/>
          <a:lstStyle/>
          <a:p>
            <a:pPr algn="just" eaLnBrk="1" hangingPunct="1">
              <a:lnSpc>
                <a:spcPct val="90000"/>
              </a:lnSpc>
              <a:defRPr/>
            </a:pPr>
            <a:r>
              <a:rPr lang="en-US" sz="2800" dirty="0" smtClean="0">
                <a:cs typeface="+mn-cs"/>
              </a:rPr>
              <a:t>Mandatory security policies enforce access control on the basis of regulations mandated by a central authority</a:t>
            </a:r>
          </a:p>
          <a:p>
            <a:pPr algn="just" eaLnBrk="1" hangingPunct="1">
              <a:lnSpc>
                <a:spcPct val="90000"/>
              </a:lnSpc>
              <a:defRPr/>
            </a:pPr>
            <a:r>
              <a:rPr lang="en-US" sz="2800" dirty="0" smtClean="0">
                <a:cs typeface="+mn-cs"/>
              </a:rPr>
              <a:t>The most common form of mandatory policy is the </a:t>
            </a:r>
            <a:r>
              <a:rPr lang="en-US" sz="2800" i="1" dirty="0" smtClean="0">
                <a:solidFill>
                  <a:srgbClr val="FF0000"/>
                </a:solidFill>
                <a:cs typeface="+mn-cs"/>
              </a:rPr>
              <a:t>multilevel security policy</a:t>
            </a:r>
            <a:r>
              <a:rPr lang="en-US" sz="2800" dirty="0" smtClean="0">
                <a:cs typeface="+mn-cs"/>
              </a:rPr>
              <a:t>, based on the classifications of </a:t>
            </a:r>
            <a:r>
              <a:rPr lang="en-US" sz="2800" i="1" dirty="0" smtClean="0">
                <a:cs typeface="+mn-cs"/>
              </a:rPr>
              <a:t>subjects </a:t>
            </a:r>
            <a:r>
              <a:rPr lang="en-US" sz="2800" dirty="0" smtClean="0">
                <a:cs typeface="+mn-cs"/>
              </a:rPr>
              <a:t>and </a:t>
            </a:r>
            <a:r>
              <a:rPr lang="en-US" sz="2800" i="1" dirty="0" smtClean="0">
                <a:cs typeface="+mn-cs"/>
              </a:rPr>
              <a:t>objects </a:t>
            </a:r>
            <a:r>
              <a:rPr lang="en-US" sz="2800" dirty="0" smtClean="0">
                <a:cs typeface="+mn-cs"/>
              </a:rPr>
              <a:t>in the system</a:t>
            </a:r>
          </a:p>
          <a:p>
            <a:pPr algn="just" eaLnBrk="1" hangingPunct="1">
              <a:lnSpc>
                <a:spcPct val="90000"/>
              </a:lnSpc>
              <a:defRPr/>
            </a:pPr>
            <a:r>
              <a:rPr lang="en-US" sz="2800" dirty="0" smtClean="0">
                <a:cs typeface="+mn-cs"/>
              </a:rPr>
              <a:t>Objects are passive entities storing information</a:t>
            </a:r>
          </a:p>
          <a:p>
            <a:pPr algn="just" eaLnBrk="1" hangingPunct="1">
              <a:lnSpc>
                <a:spcPct val="90000"/>
              </a:lnSpc>
              <a:defRPr/>
            </a:pPr>
            <a:r>
              <a:rPr lang="en-US" sz="2800" dirty="0" smtClean="0">
                <a:cs typeface="+mn-cs"/>
              </a:rPr>
              <a:t>Subjects are active entities that request access to the objects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8864DAF5-B006-4E6E-A8FF-3EFD2C756FAA}" type="slidenum">
              <a:rPr lang="en-US"/>
              <a:pPr/>
              <a:t>8</a:t>
            </a:fld>
            <a:endParaRPr lang="en-US"/>
          </a:p>
        </p:txBody>
      </p:sp>
      <p:sp>
        <p:nvSpPr>
          <p:cNvPr id="49155" name="Rectangle 3"/>
          <p:cNvSpPr>
            <a:spLocks noGrp="1" noChangeArrowheads="1"/>
          </p:cNvSpPr>
          <p:nvPr>
            <p:ph type="body" idx="1"/>
          </p:nvPr>
        </p:nvSpPr>
        <p:spPr>
          <a:xfrm>
            <a:off x="457200" y="762000"/>
            <a:ext cx="8229600" cy="5364163"/>
          </a:xfrm>
        </p:spPr>
        <p:txBody>
          <a:bodyPr/>
          <a:lstStyle/>
          <a:p>
            <a:pPr algn="just" eaLnBrk="1" hangingPunct="1">
              <a:lnSpc>
                <a:spcPct val="90000"/>
              </a:lnSpc>
              <a:defRPr/>
            </a:pPr>
            <a:r>
              <a:rPr lang="en-US" sz="2800" dirty="0" smtClean="0">
                <a:cs typeface="+mn-cs"/>
              </a:rPr>
              <a:t>There is a distinction between </a:t>
            </a:r>
            <a:r>
              <a:rPr lang="en-US" sz="2800" i="1" dirty="0" smtClean="0">
                <a:cs typeface="+mn-cs"/>
              </a:rPr>
              <a:t>subjects </a:t>
            </a:r>
            <a:r>
              <a:rPr lang="en-US" sz="2800" dirty="0" smtClean="0">
                <a:cs typeface="+mn-cs"/>
              </a:rPr>
              <a:t>of the mandatory policy and the </a:t>
            </a:r>
            <a:r>
              <a:rPr lang="en-US" sz="2800" i="1" dirty="0" smtClean="0">
                <a:cs typeface="+mn-cs"/>
              </a:rPr>
              <a:t>authorization subjects </a:t>
            </a:r>
            <a:r>
              <a:rPr lang="en-US" sz="2800" dirty="0" smtClean="0">
                <a:cs typeface="+mn-cs"/>
              </a:rPr>
              <a:t>considered in the discretionary policies</a:t>
            </a:r>
          </a:p>
          <a:p>
            <a:pPr algn="just" eaLnBrk="1" hangingPunct="1">
              <a:lnSpc>
                <a:spcPct val="90000"/>
              </a:lnSpc>
              <a:defRPr/>
            </a:pPr>
            <a:r>
              <a:rPr lang="en-US" sz="2800" dirty="0" smtClean="0">
                <a:solidFill>
                  <a:srgbClr val="7030A0"/>
                </a:solidFill>
                <a:cs typeface="+mn-cs"/>
              </a:rPr>
              <a:t>While authorization subjects typically correspond to users (or groups thereof), mandatory policies make a distinction between </a:t>
            </a:r>
            <a:r>
              <a:rPr lang="en-US" sz="2800" i="1" dirty="0" smtClean="0">
                <a:solidFill>
                  <a:srgbClr val="7030A0"/>
                </a:solidFill>
                <a:cs typeface="+mn-cs"/>
              </a:rPr>
              <a:t>users </a:t>
            </a:r>
            <a:r>
              <a:rPr lang="en-US" sz="2800" dirty="0" smtClean="0">
                <a:solidFill>
                  <a:srgbClr val="7030A0"/>
                </a:solidFill>
                <a:cs typeface="+mn-cs"/>
              </a:rPr>
              <a:t>and </a:t>
            </a:r>
            <a:r>
              <a:rPr lang="en-US" sz="2800" i="1" dirty="0" smtClean="0">
                <a:solidFill>
                  <a:srgbClr val="7030A0"/>
                </a:solidFill>
                <a:cs typeface="+mn-cs"/>
              </a:rPr>
              <a:t>subjects</a:t>
            </a:r>
          </a:p>
          <a:p>
            <a:pPr algn="just" eaLnBrk="1" hangingPunct="1">
              <a:lnSpc>
                <a:spcPct val="90000"/>
              </a:lnSpc>
              <a:defRPr/>
            </a:pPr>
            <a:r>
              <a:rPr lang="en-US" sz="2800" dirty="0" smtClean="0">
                <a:cs typeface="+mn-cs"/>
              </a:rPr>
              <a:t>Users are human beings who can access the system, while subjects are processes (i.e., programs in execution) operating on behalf of users</a:t>
            </a:r>
          </a:p>
          <a:p>
            <a:pPr algn="just" eaLnBrk="1" hangingPunct="1">
              <a:lnSpc>
                <a:spcPct val="90000"/>
              </a:lnSpc>
              <a:defRPr/>
            </a:pPr>
            <a:r>
              <a:rPr lang="en-US" sz="2800" dirty="0" smtClean="0">
                <a:solidFill>
                  <a:srgbClr val="7030A0"/>
                </a:solidFill>
                <a:cs typeface="+mn-cs"/>
              </a:rPr>
              <a:t>This distinction allows the policy to control the indirect accesses (leakages or modifications) caused by the execution of processes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Comic Sans MS"/>
                <a:cs typeface="Comic Sans MS"/>
              </a:rPr>
              <a:t>Multi-Level Security (MLS)</a:t>
            </a:r>
            <a:endParaRPr lang="en-US" b="1" dirty="0">
              <a:solidFill>
                <a:srgbClr val="FF0000"/>
              </a:solidFill>
              <a:latin typeface="Comic Sans MS"/>
              <a:cs typeface="Comic Sans MS"/>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Sensitive information be disclosed only to authorized personnel</a:t>
            </a:r>
          </a:p>
          <a:p>
            <a:pPr algn="just"/>
            <a:r>
              <a:rPr lang="en-US" dirty="0" smtClean="0">
                <a:solidFill>
                  <a:srgbClr val="0000FF"/>
                </a:solidFill>
              </a:rPr>
              <a:t>Paper World</a:t>
            </a:r>
            <a:r>
              <a:rPr lang="en-US" dirty="0" smtClean="0"/>
              <a:t>: assign each document and each employee a security level indicating sensitivity and authority.</a:t>
            </a:r>
          </a:p>
          <a:p>
            <a:pPr algn="just"/>
            <a:r>
              <a:rPr lang="en-US" dirty="0" smtClean="0">
                <a:solidFill>
                  <a:srgbClr val="0000FF"/>
                </a:solidFill>
              </a:rPr>
              <a:t>Levels:</a:t>
            </a:r>
            <a:r>
              <a:rPr lang="en-US" dirty="0" smtClean="0"/>
              <a:t> Unclassified, confidential, secret, </a:t>
            </a:r>
            <a:r>
              <a:rPr lang="en-US" dirty="0" err="1" smtClean="0"/>
              <a:t>top_secret</a:t>
            </a:r>
            <a:endParaRPr lang="en-US" dirty="0" smtClean="0"/>
          </a:p>
          <a:p>
            <a:pPr algn="just"/>
            <a:r>
              <a:rPr lang="en-US" dirty="0" smtClean="0"/>
              <a:t>Levels form a partially ordered set: an employee is authorized to read a document only if his level is greater than or equal to that of the document</a:t>
            </a:r>
            <a:endParaRPr lang="en-US" dirty="0"/>
          </a:p>
        </p:txBody>
      </p:sp>
    </p:spTree>
    <p:extLst>
      <p:ext uri="{BB962C8B-B14F-4D97-AF65-F5344CB8AC3E}">
        <p14:creationId xmlns:p14="http://schemas.microsoft.com/office/powerpoint/2010/main" val="14462009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9362</TotalTime>
  <Words>2889</Words>
  <Application>Microsoft Macintosh PowerPoint</Application>
  <PresentationFormat>On-screen Show (4:3)</PresentationFormat>
  <Paragraphs>274</Paragraphs>
  <Slides>56</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Default Design</vt:lpstr>
      <vt:lpstr>Document</vt:lpstr>
      <vt:lpstr>PowerPoint Presentation</vt:lpstr>
      <vt:lpstr>Towards Mandatory Policies</vt:lpstr>
      <vt:lpstr>Mandatory Flow Control Models</vt:lpstr>
      <vt:lpstr>Difference between Discretionary and  Mandatory access control</vt:lpstr>
      <vt:lpstr>Major problem with the Access Control Matrix Model</vt:lpstr>
      <vt:lpstr>Multilevel Security</vt:lpstr>
      <vt:lpstr> Multilevel Security Policy</vt:lpstr>
      <vt:lpstr>PowerPoint Presentation</vt:lpstr>
      <vt:lpstr>Multi-Level Security (MLS)</vt:lpstr>
      <vt:lpstr>MLS for Information Systems</vt:lpstr>
      <vt:lpstr>Security Classifications</vt:lpstr>
      <vt:lpstr>Information Flows</vt:lpstr>
      <vt:lpstr>PowerPoint Presentation</vt:lpstr>
      <vt:lpstr>PowerPoint Presentation</vt:lpstr>
      <vt:lpstr>PowerPoint Presentation</vt:lpstr>
      <vt:lpstr>PowerPoint Presentation</vt:lpstr>
      <vt:lpstr>PowerPoint Presentation</vt:lpstr>
      <vt:lpstr>Secrecy-based mandatory policies</vt:lpstr>
      <vt:lpstr>PowerPoint Presentation</vt:lpstr>
      <vt:lpstr>The Lattice Model</vt:lpstr>
      <vt:lpstr>The lattice model (continued)</vt:lpstr>
      <vt:lpstr>The lattice model (continued)</vt:lpstr>
      <vt:lpstr>Flow Properties of a Lattice</vt:lpstr>
      <vt:lpstr>Flow Properties of a Lattice (Contd..)</vt:lpstr>
      <vt:lpstr>PowerPoint Presentation</vt:lpstr>
      <vt:lpstr>Multilevel Security Models</vt:lpstr>
      <vt:lpstr>PowerPoint Presentation</vt:lpstr>
      <vt:lpstr>The Bell-LaPadula Model</vt:lpstr>
      <vt:lpstr>The Bell-LaPadula Model contd…</vt:lpstr>
      <vt:lpstr>The Bell-LaPadula Model contd…</vt:lpstr>
      <vt:lpstr>PowerPoint Presentation</vt:lpstr>
      <vt:lpstr>Summarizing BLP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Objections to BLP (1)</vt:lpstr>
      <vt:lpstr>Objections to BLP(2)</vt:lpstr>
      <vt:lpstr>Objections to BLP (3)</vt:lpstr>
      <vt:lpstr>Variants of BLP</vt:lpstr>
      <vt:lpstr>Variants on Bell-LaPadula (2)</vt:lpstr>
      <vt:lpstr>The Cascade Problem</vt:lpstr>
      <vt:lpstr>PowerPoint Presentation</vt:lpstr>
      <vt:lpstr>PowerPoint Presentation</vt:lpstr>
      <vt:lpstr>Composability</vt:lpstr>
      <vt:lpstr>Composability</vt:lpstr>
      <vt:lpstr>Consistency</vt:lpstr>
      <vt:lpstr>Downgrading</vt:lpstr>
      <vt:lpstr>Examples of MLS Systems</vt:lpstr>
      <vt:lpstr>Examples of MLS Systems (2)</vt:lpstr>
      <vt:lpstr>Examples of MLS Systems (3)</vt:lpstr>
      <vt:lpstr>Examples of MLS Systems (4)</vt:lpstr>
      <vt:lpstr>Examples of MLS Systems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 K Shyamasundar</cp:lastModifiedBy>
  <cp:revision>614</cp:revision>
  <cp:lastPrinted>1601-01-01T00:00:00Z</cp:lastPrinted>
  <dcterms:created xsi:type="dcterms:W3CDTF">1601-01-01T00:00:00Z</dcterms:created>
  <dcterms:modified xsi:type="dcterms:W3CDTF">2017-01-22T11:31:27Z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