
<file path=[Content_Types].xml><?xml version="1.0" encoding="utf-8"?>
<Types xmlns="http://schemas.openxmlformats.org/package/2006/content-types">
  <Default Extension="xml" ContentType="application/xml"/>
  <Default Extension="doc" ContentType="application/msword"/>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4"/>
  </p:notesMasterIdLst>
  <p:handoutMasterIdLst>
    <p:handoutMasterId r:id="rId65"/>
  </p:handoutMasterIdLst>
  <p:sldIdLst>
    <p:sldId id="347" r:id="rId2"/>
    <p:sldId id="348" r:id="rId3"/>
    <p:sldId id="385" r:id="rId4"/>
    <p:sldId id="386" r:id="rId5"/>
    <p:sldId id="349" r:id="rId6"/>
    <p:sldId id="363" r:id="rId7"/>
    <p:sldId id="365" r:id="rId8"/>
    <p:sldId id="364" r:id="rId9"/>
    <p:sldId id="366" r:id="rId10"/>
    <p:sldId id="301" r:id="rId11"/>
    <p:sldId id="302" r:id="rId12"/>
    <p:sldId id="303" r:id="rId13"/>
    <p:sldId id="304" r:id="rId14"/>
    <p:sldId id="305" r:id="rId15"/>
    <p:sldId id="306"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28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9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handoutMaster" Target="handoutMasters/handoutMaster1.xml"/><Relationship Id="rId66" Type="http://schemas.openxmlformats.org/officeDocument/2006/relationships/printerSettings" Target="printerSettings/printerSettings1.bin"/><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24445D9F-A378-4BD0-B1AE-6788F7D5555B}" type="slidenum">
              <a:rPr lang="en-US"/>
              <a:pPr/>
              <a:t>‹#›</a:t>
            </a:fld>
            <a:endParaRPr lang="en-US"/>
          </a:p>
        </p:txBody>
      </p:sp>
    </p:spTree>
    <p:extLst>
      <p:ext uri="{BB962C8B-B14F-4D97-AF65-F5344CB8AC3E}">
        <p14:creationId xmlns:p14="http://schemas.microsoft.com/office/powerpoint/2010/main" val="3656639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charset="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AAE9E6B9-5C7D-4630-8A63-2A229380191A}" type="slidenum">
              <a:rPr lang="en-US"/>
              <a:pPr/>
              <a:t>‹#›</a:t>
            </a:fld>
            <a:endParaRPr lang="en-US"/>
          </a:p>
        </p:txBody>
      </p:sp>
    </p:spTree>
    <p:extLst>
      <p:ext uri="{BB962C8B-B14F-4D97-AF65-F5344CB8AC3E}">
        <p14:creationId xmlns:p14="http://schemas.microsoft.com/office/powerpoint/2010/main" val="118940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61055A3-9891-496D-8E8E-F77B3D5F9E19}"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D2334F-1620-4F41-A228-B9A7BFC83785}" type="slidenum">
              <a:rPr lang="en-US" smtClean="0"/>
              <a:pPr/>
              <a:t>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6B05773-DC03-466D-A426-7063955E425C}" type="slidenum">
              <a:rPr lang="en-US" smtClean="0"/>
              <a:pPr/>
              <a:t>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0A1B1BD-2B60-45EE-BB48-4A105B6AAB1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9AB5384-D474-404B-A0AD-7CA6300B970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A577A12-A3CA-4FD9-B6CE-720D4529F50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7E3D052A-D9D2-4940-8B65-9416B2A8339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3A35169-E049-4A49-B6E7-32AFE784F05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C4B8E8-503B-4772-8EC9-65DB31FFD09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EFC1BD6-1A8E-448E-B7E4-E716DB58DFE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61261A3-3F9B-429D-BA19-068251606FA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4C76939-7E9E-4A10-9802-B85994B9EB6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6886028-CCDF-4FDD-B68E-E974CC2791F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69C2259-8D57-427E-86CC-5792DE8467F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D774092-7081-460E-8D2E-839C4B73480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932D151A-BDE6-4C94-9EC5-32C10DC603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oleObject" Target="../embeddings/Microsoft_Word_97_-_2004_Document1.doc"/><Relationship Id="rId5" Type="http://schemas.openxmlformats.org/officeDocument/2006/relationships/image" Target="../media/image5.png"/><Relationship Id="rId6" Type="http://schemas.openxmlformats.org/officeDocument/2006/relationships/oleObject" Target="../embeddings/oleObject2.bin"/><Relationship Id="rId7" Type="http://schemas.openxmlformats.org/officeDocument/2006/relationships/oleObject" Target="../embeddings/Microsoft_Word_97_-_2004_Document2.doc"/><Relationship Id="rId8"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oleObject" Target="../embeddings/Microsoft_Word_97_-_2004_Document3.doc"/><Relationship Id="rId5" Type="http://schemas.openxmlformats.org/officeDocument/2006/relationships/image" Target="../media/image7.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The Biba Model</a:t>
            </a:r>
          </a:p>
        </p:txBody>
      </p:sp>
      <p:sp>
        <p:nvSpPr>
          <p:cNvPr id="17411" name="Rectangle 3"/>
          <p:cNvSpPr>
            <a:spLocks noGrp="1" noChangeArrowheads="1"/>
          </p:cNvSpPr>
          <p:nvPr>
            <p:ph type="body" idx="1"/>
          </p:nvPr>
        </p:nvSpPr>
        <p:spPr/>
        <p:txBody>
          <a:bodyPr/>
          <a:lstStyle/>
          <a:p>
            <a:pPr eaLnBrk="1" hangingPunct="1">
              <a:lnSpc>
                <a:spcPct val="90000"/>
              </a:lnSpc>
            </a:pPr>
            <a:r>
              <a:rPr lang="en-US" sz="2400" smtClean="0"/>
              <a:t>Contrary to Bell-LaPadula model, in Biba model information can only flow from a higher integrity class to a lower integrity class.</a:t>
            </a:r>
          </a:p>
          <a:p>
            <a:pPr eaLnBrk="1" hangingPunct="1">
              <a:lnSpc>
                <a:spcPct val="90000"/>
              </a:lnSpc>
            </a:pPr>
            <a:r>
              <a:rPr lang="en-US" sz="2400" smtClean="0"/>
              <a:t>L is a linearly ordered set of integrity levels</a:t>
            </a:r>
          </a:p>
          <a:p>
            <a:pPr eaLnBrk="1" hangingPunct="1">
              <a:lnSpc>
                <a:spcPct val="90000"/>
              </a:lnSpc>
            </a:pPr>
            <a:r>
              <a:rPr lang="en-US" sz="2400" smtClean="0"/>
              <a:t>C is a lattice of integrity categories</a:t>
            </a:r>
          </a:p>
          <a:p>
            <a:pPr eaLnBrk="1" hangingPunct="1">
              <a:lnSpc>
                <a:spcPct val="90000"/>
              </a:lnSpc>
            </a:pPr>
            <a:r>
              <a:rPr lang="en-US" sz="2400" smtClean="0"/>
              <a:t>Integrity levels form a linear lattice in which each level represents the classification of integrity of information an object can contain or the clearance of a subject for modifying an object.</a:t>
            </a:r>
          </a:p>
          <a:p>
            <a:pPr eaLnBrk="1" hangingPunct="1">
              <a:lnSpc>
                <a:spcPct val="90000"/>
              </a:lnSpc>
            </a:pPr>
            <a:r>
              <a:rPr lang="en-US" sz="2400" smtClean="0"/>
              <a:t>Integrity categories form a subset lattice and are used to enforce the need-to-have principle.</a:t>
            </a:r>
          </a:p>
          <a:p>
            <a:pPr eaLnBrk="1" hangingPunct="1">
              <a:lnSpc>
                <a:spcPct val="90000"/>
              </a:lnSpc>
            </a:pPr>
            <a:r>
              <a:rPr lang="en-US" sz="2400" smtClean="0"/>
              <a:t>The lattice of security classes is L × C.</a:t>
            </a:r>
          </a:p>
          <a:p>
            <a:pPr eaLnBrk="1" hangingPunct="1">
              <a:lnSpc>
                <a:spcPct val="90000"/>
              </a:lnSpc>
            </a:pPr>
            <a:endParaRPr lang="en-US" sz="240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1F300C3B-269A-40AC-A72A-F872769642E3}" type="slidenum">
              <a:rPr lang="en-US"/>
              <a:pPr/>
              <a:t>10</a:t>
            </a:fld>
            <a:endParaRPr lang="en-US"/>
          </a:p>
        </p:txBody>
      </p:sp>
      <p:sp>
        <p:nvSpPr>
          <p:cNvPr id="59395" name="Rectangle 3"/>
          <p:cNvSpPr>
            <a:spLocks noGrp="1" noChangeArrowheads="1"/>
          </p:cNvSpPr>
          <p:nvPr>
            <p:ph type="body" idx="1"/>
          </p:nvPr>
        </p:nvSpPr>
        <p:spPr>
          <a:xfrm>
            <a:off x="457200" y="838200"/>
            <a:ext cx="8229600" cy="5287963"/>
          </a:xfrm>
        </p:spPr>
        <p:txBody>
          <a:bodyPr/>
          <a:lstStyle/>
          <a:p>
            <a:pPr algn="just" eaLnBrk="1" hangingPunct="1">
              <a:lnSpc>
                <a:spcPct val="90000"/>
              </a:lnSpc>
              <a:defRPr/>
            </a:pPr>
            <a:r>
              <a:rPr lang="en-US" sz="2800" dirty="0" smtClean="0">
                <a:solidFill>
                  <a:srgbClr val="0070C0"/>
                </a:solidFill>
                <a:cs typeface="+mn-cs"/>
              </a:rPr>
              <a:t>Requests by a subject to access an object are controlled with respect to the access class of the subject and the object and granted only if some relationship, depending on the requested access, is satisfied</a:t>
            </a:r>
          </a:p>
          <a:p>
            <a:pPr algn="just" eaLnBrk="1" hangingPunct="1">
              <a:lnSpc>
                <a:spcPct val="90000"/>
              </a:lnSpc>
              <a:defRPr/>
            </a:pPr>
            <a:r>
              <a:rPr lang="en-US" sz="2800" dirty="0" smtClean="0">
                <a:cs typeface="+mn-cs"/>
              </a:rPr>
              <a:t>Two principles, must be satisfied to protect information confidentiality</a:t>
            </a:r>
          </a:p>
          <a:p>
            <a:pPr lvl="1" eaLnBrk="1" hangingPunct="1">
              <a:lnSpc>
                <a:spcPct val="90000"/>
              </a:lnSpc>
              <a:defRPr/>
            </a:pPr>
            <a:r>
              <a:rPr lang="en-US" sz="2400" i="1" dirty="0" smtClean="0">
                <a:solidFill>
                  <a:srgbClr val="7030A0"/>
                </a:solidFill>
              </a:rPr>
              <a:t>No-read-up</a:t>
            </a:r>
            <a:r>
              <a:rPr lang="en-US" sz="2400" dirty="0" smtClean="0">
                <a:solidFill>
                  <a:srgbClr val="7030A0"/>
                </a:solidFill>
              </a:rPr>
              <a:t>:</a:t>
            </a:r>
            <a:r>
              <a:rPr lang="en-US" sz="2400" b="1" dirty="0" smtClean="0">
                <a:solidFill>
                  <a:srgbClr val="7030A0"/>
                </a:solidFill>
              </a:rPr>
              <a:t> </a:t>
            </a:r>
            <a:r>
              <a:rPr lang="en-US" sz="2400" dirty="0" smtClean="0">
                <a:solidFill>
                  <a:srgbClr val="7030A0"/>
                </a:solidFill>
              </a:rPr>
              <a:t>A subject is allowed a read access to an object only if the access class of the subject dominates the access class of the object</a:t>
            </a:r>
          </a:p>
          <a:p>
            <a:pPr lvl="1" eaLnBrk="1" hangingPunct="1">
              <a:lnSpc>
                <a:spcPct val="90000"/>
              </a:lnSpc>
              <a:defRPr/>
            </a:pPr>
            <a:r>
              <a:rPr lang="en-US" sz="2400" i="1" dirty="0" smtClean="0">
                <a:solidFill>
                  <a:srgbClr val="00B050"/>
                </a:solidFill>
              </a:rPr>
              <a:t>No-write-down</a:t>
            </a:r>
            <a:r>
              <a:rPr lang="en-US" sz="2400" dirty="0" smtClean="0">
                <a:solidFill>
                  <a:srgbClr val="00B050"/>
                </a:solidFill>
              </a:rPr>
              <a:t>:</a:t>
            </a:r>
            <a:r>
              <a:rPr lang="en-US" sz="2400" b="1" dirty="0" smtClean="0">
                <a:solidFill>
                  <a:srgbClr val="00B050"/>
                </a:solidFill>
              </a:rPr>
              <a:t> </a:t>
            </a:r>
            <a:r>
              <a:rPr lang="en-US" sz="2400" dirty="0" smtClean="0">
                <a:solidFill>
                  <a:srgbClr val="00B050"/>
                </a:solidFill>
              </a:rPr>
              <a:t>A subject is allowed a write access to an object only if the access class of the subject is dominated by the access class of the object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33347E2C-B388-4EA4-AF41-C8B2E13EED8F}" type="slidenum">
              <a:rPr lang="en-US"/>
              <a:pPr/>
              <a:t>11</a:t>
            </a:fld>
            <a:endParaRPr lang="en-US"/>
          </a:p>
        </p:txBody>
      </p:sp>
      <p:sp>
        <p:nvSpPr>
          <p:cNvPr id="60419" name="Rectangle 3"/>
          <p:cNvSpPr>
            <a:spLocks noGrp="1" noChangeArrowheads="1"/>
          </p:cNvSpPr>
          <p:nvPr>
            <p:ph type="body" idx="1"/>
          </p:nvPr>
        </p:nvSpPr>
        <p:spPr>
          <a:xfrm>
            <a:off x="457200" y="838200"/>
            <a:ext cx="8229600" cy="5029200"/>
          </a:xfrm>
        </p:spPr>
        <p:txBody>
          <a:bodyPr/>
          <a:lstStyle/>
          <a:p>
            <a:pPr algn="just" eaLnBrk="1" hangingPunct="1"/>
            <a:r>
              <a:rPr lang="en-US" sz="2800" dirty="0" smtClean="0">
                <a:solidFill>
                  <a:srgbClr val="0070C0"/>
                </a:solidFill>
              </a:rPr>
              <a:t>Satisfaction of these two principles prevents information to flow from high level subjects/objects to subjects/objects at lower (or incomparable) levels, thereby ensuring the satisfaction of the protection requirements (i.e., no process will be able to make sensitive information available to users not cleared for it)</a:t>
            </a:r>
          </a:p>
          <a:p>
            <a:pPr algn="just" eaLnBrk="1" hangingPunct="1"/>
            <a:endParaRPr lang="en-US" sz="2800" dirty="0" smtClean="0"/>
          </a:p>
          <a:p>
            <a:pPr algn="just" eaLnBrk="1" hangingPunct="1"/>
            <a:r>
              <a:rPr lang="en-US" sz="2800" dirty="0" smtClean="0"/>
              <a:t>It is important to control both read and write operations, since both can be improperly used to leak information</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A174F9E9-F690-4D56-AD8E-A27EEE3AC3A2}" type="slidenum">
              <a:rPr lang="en-US"/>
              <a:pPr/>
              <a:t>12</a:t>
            </a:fld>
            <a:endParaRPr lang="en-US"/>
          </a:p>
        </p:txBody>
      </p:sp>
      <p:sp>
        <p:nvSpPr>
          <p:cNvPr id="61443" name="Rectangle 3"/>
          <p:cNvSpPr>
            <a:spLocks noGrp="1" noChangeArrowheads="1"/>
          </p:cNvSpPr>
          <p:nvPr>
            <p:ph type="body" idx="1"/>
          </p:nvPr>
        </p:nvSpPr>
        <p:spPr>
          <a:xfrm>
            <a:off x="457200" y="838200"/>
            <a:ext cx="8229600" cy="5287963"/>
          </a:xfrm>
        </p:spPr>
        <p:txBody>
          <a:bodyPr/>
          <a:lstStyle/>
          <a:p>
            <a:pPr algn="just" eaLnBrk="1" hangingPunct="1">
              <a:lnSpc>
                <a:spcPct val="80000"/>
              </a:lnSpc>
              <a:defRPr/>
            </a:pPr>
            <a:r>
              <a:rPr lang="en-US" sz="2800" dirty="0" smtClean="0">
                <a:solidFill>
                  <a:srgbClr val="7030A0"/>
                </a:solidFill>
                <a:cs typeface="+mn-cs"/>
              </a:rPr>
              <a:t>Consider the earlier example of the Trojan Horse</a:t>
            </a:r>
          </a:p>
          <a:p>
            <a:pPr algn="just" eaLnBrk="1" hangingPunct="1">
              <a:lnSpc>
                <a:spcPct val="80000"/>
              </a:lnSpc>
              <a:defRPr/>
            </a:pPr>
            <a:r>
              <a:rPr lang="en-US" sz="2800" dirty="0" smtClean="0">
                <a:solidFill>
                  <a:srgbClr val="7030A0"/>
                </a:solidFill>
                <a:cs typeface="+mn-cs"/>
              </a:rPr>
              <a:t>Possible classifications reflecting the access restrictions to be enforced could be: Secret for Vicky and Market, and Unclassified for John and Stolen</a:t>
            </a:r>
          </a:p>
          <a:p>
            <a:pPr algn="just" eaLnBrk="1" hangingPunct="1">
              <a:lnSpc>
                <a:spcPct val="80000"/>
              </a:lnSpc>
              <a:defRPr/>
            </a:pPr>
            <a:r>
              <a:rPr lang="en-US" sz="2800" dirty="0" smtClean="0">
                <a:solidFill>
                  <a:srgbClr val="0070C0"/>
                </a:solidFill>
                <a:cs typeface="+mn-cs"/>
              </a:rPr>
              <a:t>In the respect of the no-read-up and no-write-down principles, the Trojan Horse will never be able to complete successfully</a:t>
            </a:r>
          </a:p>
          <a:p>
            <a:pPr lvl="1" algn="just" eaLnBrk="1" hangingPunct="1">
              <a:lnSpc>
                <a:spcPct val="80000"/>
              </a:lnSpc>
              <a:defRPr/>
            </a:pPr>
            <a:r>
              <a:rPr lang="en-US" sz="2400" dirty="0" smtClean="0">
                <a:solidFill>
                  <a:srgbClr val="0070C0"/>
                </a:solidFill>
              </a:rPr>
              <a:t>If Vicky connects to the system as a Secret (or Confidential) subject, and thus the application runs with a Secret (or Confidential) access class, the write operation will be blocked</a:t>
            </a:r>
          </a:p>
          <a:p>
            <a:pPr lvl="1" algn="just" eaLnBrk="1" hangingPunct="1">
              <a:lnSpc>
                <a:spcPct val="80000"/>
              </a:lnSpc>
              <a:defRPr/>
            </a:pPr>
            <a:r>
              <a:rPr lang="en-US" sz="2400" dirty="0" smtClean="0">
                <a:solidFill>
                  <a:srgbClr val="0070C0"/>
                </a:solidFill>
              </a:rPr>
              <a:t>If Vicky invokes the application as an Unclassified subject, the read operation will be blocked instead</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0C031899-2982-4B69-9976-95947DA0DF94}" type="slidenum">
              <a:rPr lang="en-US"/>
              <a:pPr/>
              <a:t>13</a:t>
            </a:fld>
            <a:endParaRPr lang="en-US"/>
          </a:p>
        </p:txBody>
      </p:sp>
      <p:sp>
        <p:nvSpPr>
          <p:cNvPr id="62467" name="Rectangle 3"/>
          <p:cNvSpPr>
            <a:spLocks noGrp="1" noChangeArrowheads="1"/>
          </p:cNvSpPr>
          <p:nvPr>
            <p:ph type="body" idx="1"/>
          </p:nvPr>
        </p:nvSpPr>
        <p:spPr>
          <a:xfrm>
            <a:off x="457200" y="838200"/>
            <a:ext cx="8229600" cy="5181600"/>
          </a:xfrm>
        </p:spPr>
        <p:txBody>
          <a:bodyPr/>
          <a:lstStyle/>
          <a:p>
            <a:pPr algn="just" eaLnBrk="1" hangingPunct="1"/>
            <a:r>
              <a:rPr lang="en-US" sz="2800" dirty="0" smtClean="0">
                <a:solidFill>
                  <a:srgbClr val="0070C0"/>
                </a:solidFill>
              </a:rPr>
              <a:t>Given the no-write-down principle, users are allowed to connect to the system at different access classes, so that they are able to access information at different levels (provided that they are cleared for it)</a:t>
            </a:r>
          </a:p>
          <a:p>
            <a:pPr algn="just" eaLnBrk="1" hangingPunct="1"/>
            <a:r>
              <a:rPr lang="en-US" sz="2800" dirty="0" smtClean="0">
                <a:solidFill>
                  <a:srgbClr val="7030A0"/>
                </a:solidFill>
              </a:rPr>
              <a:t>A lower class does not mean </a:t>
            </a:r>
            <a:r>
              <a:rPr lang="ja-JP" altLang="en-US" sz="2800" smtClean="0">
                <a:solidFill>
                  <a:srgbClr val="7030A0"/>
                </a:solidFill>
              </a:rPr>
              <a:t>“</a:t>
            </a:r>
            <a:r>
              <a:rPr lang="en-US" altLang="ja-JP" sz="2800" dirty="0" smtClean="0">
                <a:solidFill>
                  <a:srgbClr val="7030A0"/>
                </a:solidFill>
              </a:rPr>
              <a:t>less</a:t>
            </a:r>
            <a:r>
              <a:rPr lang="ja-JP" altLang="en-US" sz="2800" smtClean="0">
                <a:solidFill>
                  <a:srgbClr val="7030A0"/>
                </a:solidFill>
              </a:rPr>
              <a:t>”</a:t>
            </a:r>
            <a:r>
              <a:rPr lang="en-US" altLang="ja-JP" sz="2800" dirty="0" smtClean="0">
                <a:solidFill>
                  <a:srgbClr val="7030A0"/>
                </a:solidFill>
              </a:rPr>
              <a:t> privileges in absolute terms, but only less reading privileges</a:t>
            </a:r>
          </a:p>
          <a:p>
            <a:pPr algn="just" eaLnBrk="1" hangingPunct="1"/>
            <a:r>
              <a:rPr lang="en-US" sz="2800" dirty="0" smtClean="0">
                <a:solidFill>
                  <a:srgbClr val="0070C0"/>
                </a:solidFill>
              </a:rPr>
              <a:t>Although users can connect to the system at any level below their clearance, the strict application of the no-read-up and the no-write-down principles may result too rigid</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F6388388-A3BE-4EBE-B147-6B493AD8777F}" type="slidenum">
              <a:rPr lang="en-US"/>
              <a:pPr/>
              <a:t>14</a:t>
            </a:fld>
            <a:endParaRPr lang="en-US"/>
          </a:p>
        </p:txBody>
      </p:sp>
      <p:sp>
        <p:nvSpPr>
          <p:cNvPr id="63491" name="Rectangle 3"/>
          <p:cNvSpPr>
            <a:spLocks noGrp="1" noChangeArrowheads="1"/>
          </p:cNvSpPr>
          <p:nvPr>
            <p:ph type="body" idx="1"/>
          </p:nvPr>
        </p:nvSpPr>
        <p:spPr>
          <a:xfrm>
            <a:off x="457200" y="685800"/>
            <a:ext cx="8229600" cy="5440363"/>
          </a:xfrm>
        </p:spPr>
        <p:txBody>
          <a:bodyPr/>
          <a:lstStyle/>
          <a:p>
            <a:pPr algn="just" eaLnBrk="1" hangingPunct="1">
              <a:defRPr/>
            </a:pPr>
            <a:r>
              <a:rPr lang="en-US" sz="2800" dirty="0" smtClean="0">
                <a:solidFill>
                  <a:srgbClr val="0070C0"/>
                </a:solidFill>
                <a:cs typeface="+mn-cs"/>
              </a:rPr>
              <a:t>Real world situations often require exceptions to the mandatory restrictions</a:t>
            </a:r>
          </a:p>
          <a:p>
            <a:pPr lvl="1" algn="just" eaLnBrk="1" hangingPunct="1">
              <a:defRPr/>
            </a:pPr>
            <a:r>
              <a:rPr lang="en-US" sz="2400" dirty="0" smtClean="0">
                <a:solidFill>
                  <a:srgbClr val="0070C0"/>
                </a:solidFill>
              </a:rPr>
              <a:t>data may need to be downgraded</a:t>
            </a:r>
          </a:p>
          <a:p>
            <a:pPr lvl="1" algn="just" eaLnBrk="1" hangingPunct="1">
              <a:defRPr/>
            </a:pPr>
            <a:r>
              <a:rPr lang="en-US" sz="2400" dirty="0" smtClean="0">
                <a:solidFill>
                  <a:srgbClr val="0070C0"/>
                </a:solidFill>
              </a:rPr>
              <a:t>information released by a process may be less sensitive than the information the process has read</a:t>
            </a:r>
          </a:p>
          <a:p>
            <a:pPr algn="just" eaLnBrk="1" hangingPunct="1">
              <a:defRPr/>
            </a:pPr>
            <a:endParaRPr lang="en-US" sz="2800" dirty="0" smtClean="0">
              <a:cs typeface="+mn-cs"/>
            </a:endParaRPr>
          </a:p>
          <a:p>
            <a:pPr algn="just" eaLnBrk="1" hangingPunct="1">
              <a:defRPr/>
            </a:pPr>
            <a:r>
              <a:rPr lang="en-US" sz="2800" dirty="0" smtClean="0">
                <a:solidFill>
                  <a:srgbClr val="7030A0"/>
                </a:solidFill>
                <a:cs typeface="+mn-cs"/>
              </a:rPr>
              <a:t>To respond to situations like these, multilevel systems should then allow for exceptions, loosening or waiving restrictions, in a controlled way, to processes that are </a:t>
            </a:r>
            <a:r>
              <a:rPr lang="en-US" sz="2800" i="1" dirty="0" smtClean="0">
                <a:solidFill>
                  <a:srgbClr val="7030A0"/>
                </a:solidFill>
                <a:cs typeface="+mn-cs"/>
              </a:rPr>
              <a:t>trusted</a:t>
            </a:r>
            <a:r>
              <a:rPr lang="en-US" sz="2800" dirty="0" smtClean="0">
                <a:solidFill>
                  <a:srgbClr val="7030A0"/>
                </a:solidFill>
                <a:cs typeface="+mn-cs"/>
              </a:rPr>
              <a:t> and ensure that information is </a:t>
            </a:r>
            <a:r>
              <a:rPr lang="en-US" sz="2800" i="1" dirty="0" smtClean="0">
                <a:solidFill>
                  <a:srgbClr val="7030A0"/>
                </a:solidFill>
                <a:cs typeface="+mn-cs"/>
              </a:rPr>
              <a:t>sanitized</a:t>
            </a:r>
            <a:r>
              <a:rPr lang="en-US" sz="2800" dirty="0" smtClean="0">
                <a:solidFill>
                  <a:srgbClr val="7030A0"/>
                </a:solidFill>
                <a:cs typeface="+mn-cs"/>
              </a:rPr>
              <a:t> (meaning the sensitivity of the original information is lost)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a:lstStyle/>
          <a:p>
            <a:fld id="{D7BCFA36-EAF0-4648-B027-659995FD3237}" type="slidenum">
              <a:rPr lang="en-US"/>
              <a:pPr/>
              <a:t>15</a:t>
            </a:fld>
            <a:endParaRPr lang="en-US"/>
          </a:p>
        </p:txBody>
      </p:sp>
      <p:sp>
        <p:nvSpPr>
          <p:cNvPr id="64515" name="Rectangle 3"/>
          <p:cNvSpPr>
            <a:spLocks noGrp="1" noChangeArrowheads="1"/>
          </p:cNvSpPr>
          <p:nvPr>
            <p:ph type="body" idx="1"/>
          </p:nvPr>
        </p:nvSpPr>
        <p:spPr>
          <a:xfrm>
            <a:off x="457200" y="762000"/>
            <a:ext cx="8229600" cy="5364163"/>
          </a:xfrm>
        </p:spPr>
        <p:txBody>
          <a:bodyPr/>
          <a:lstStyle/>
          <a:p>
            <a:pPr algn="just" eaLnBrk="1" hangingPunct="1">
              <a:defRPr/>
            </a:pPr>
            <a:r>
              <a:rPr lang="en-US" sz="2800" smtClean="0">
                <a:cs typeface="+mn-cs"/>
              </a:rPr>
              <a:t>Note also that DAC and MAC policies are not mutually exclusive, but can be applied jointly</a:t>
            </a:r>
          </a:p>
          <a:p>
            <a:pPr algn="just" eaLnBrk="1" hangingPunct="1">
              <a:defRPr/>
            </a:pPr>
            <a:endParaRPr lang="en-US" sz="2800" smtClean="0">
              <a:cs typeface="+mn-cs"/>
            </a:endParaRPr>
          </a:p>
          <a:p>
            <a:pPr algn="just" eaLnBrk="1" hangingPunct="1">
              <a:defRPr/>
            </a:pPr>
            <a:r>
              <a:rPr lang="en-US" sz="2800" smtClean="0">
                <a:cs typeface="+mn-cs"/>
              </a:rPr>
              <a:t>In this case, an access to be granted needs both</a:t>
            </a:r>
          </a:p>
          <a:p>
            <a:pPr lvl="1" algn="just" eaLnBrk="1" hangingPunct="1">
              <a:defRPr/>
            </a:pPr>
            <a:r>
              <a:rPr lang="en-US" sz="2400" smtClean="0"/>
              <a:t>the existence of the necessary authorization for it and</a:t>
            </a:r>
          </a:p>
          <a:p>
            <a:pPr lvl="1" algn="just" eaLnBrk="1" hangingPunct="1">
              <a:defRPr/>
            </a:pPr>
            <a:r>
              <a:rPr lang="en-US" sz="2400" smtClean="0"/>
              <a:t>to satisfy the mandatory policy</a:t>
            </a:r>
          </a:p>
          <a:p>
            <a:pPr algn="just" eaLnBrk="1" hangingPunct="1">
              <a:defRPr/>
            </a:pPr>
            <a:endParaRPr lang="en-US" sz="2800" smtClean="0">
              <a:cs typeface="+mn-cs"/>
            </a:endParaRPr>
          </a:p>
          <a:p>
            <a:pPr algn="just" eaLnBrk="1" hangingPunct="1">
              <a:defRPr/>
            </a:pPr>
            <a:r>
              <a:rPr lang="en-US" sz="2800" smtClean="0">
                <a:cs typeface="+mn-cs"/>
              </a:rPr>
              <a:t>Intuitively, the discretionary policy operates within the boundaries of the mandatory policy: it can only restrict the set of accesses that would be allowed by MAC alone</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Multilateral Security</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13A35169-E049-4A49-B6E7-32AFE784F054}"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mtClean="0">
                <a:ea typeface="+mj-ea"/>
              </a:rPr>
              <a:t>Multilateral Security</a:t>
            </a:r>
          </a:p>
        </p:txBody>
      </p:sp>
      <p:sp>
        <p:nvSpPr>
          <p:cNvPr id="76803" name="Rectangle 3"/>
          <p:cNvSpPr>
            <a:spLocks noGrp="1" noChangeArrowheads="1"/>
          </p:cNvSpPr>
          <p:nvPr>
            <p:ph type="body" sz="half" idx="1"/>
          </p:nvPr>
        </p:nvSpPr>
        <p:spPr>
          <a:xfrm>
            <a:off x="685800" y="1981200"/>
            <a:ext cx="4038600" cy="4114800"/>
          </a:xfrm>
        </p:spPr>
        <p:txBody>
          <a:bodyPr/>
          <a:lstStyle/>
          <a:p>
            <a:pPr eaLnBrk="1" hangingPunct="1">
              <a:lnSpc>
                <a:spcPct val="90000"/>
              </a:lnSpc>
              <a:defRPr/>
            </a:pPr>
            <a:r>
              <a:rPr lang="en-US" sz="2800" smtClean="0">
                <a:ea typeface="+mn-ea"/>
              </a:rPr>
              <a:t>Sometimes the aim is to stop data flowing down</a:t>
            </a:r>
          </a:p>
          <a:p>
            <a:pPr eaLnBrk="1" hangingPunct="1">
              <a:lnSpc>
                <a:spcPct val="90000"/>
              </a:lnSpc>
              <a:defRPr/>
            </a:pPr>
            <a:r>
              <a:rPr lang="en-US" sz="2800" smtClean="0">
                <a:ea typeface="+mn-ea"/>
              </a:rPr>
              <a:t>Other times, you want to stop lateral flows</a:t>
            </a:r>
          </a:p>
          <a:p>
            <a:pPr eaLnBrk="1" hangingPunct="1">
              <a:lnSpc>
                <a:spcPct val="90000"/>
              </a:lnSpc>
              <a:defRPr/>
            </a:pPr>
            <a:r>
              <a:rPr lang="en-US" sz="2800" smtClean="0">
                <a:ea typeface="+mn-ea"/>
              </a:rPr>
              <a:t>Examples:</a:t>
            </a:r>
          </a:p>
          <a:p>
            <a:pPr lvl="1" eaLnBrk="1" hangingPunct="1">
              <a:lnSpc>
                <a:spcPct val="90000"/>
              </a:lnSpc>
              <a:defRPr/>
            </a:pPr>
            <a:r>
              <a:rPr lang="en-US" sz="2400" smtClean="0">
                <a:ea typeface="+mn-ea"/>
              </a:rPr>
              <a:t>Intelligence</a:t>
            </a:r>
          </a:p>
          <a:p>
            <a:pPr lvl="1" eaLnBrk="1" hangingPunct="1">
              <a:lnSpc>
                <a:spcPct val="90000"/>
              </a:lnSpc>
              <a:defRPr/>
            </a:pPr>
            <a:r>
              <a:rPr lang="en-US" sz="2400" smtClean="0">
                <a:ea typeface="+mn-ea"/>
              </a:rPr>
              <a:t>Competing clients of an accounting firm</a:t>
            </a:r>
          </a:p>
          <a:p>
            <a:pPr lvl="1" eaLnBrk="1" hangingPunct="1">
              <a:lnSpc>
                <a:spcPct val="90000"/>
              </a:lnSpc>
              <a:defRPr/>
            </a:pPr>
            <a:r>
              <a:rPr lang="en-US" sz="2400" smtClean="0">
                <a:ea typeface="+mn-ea"/>
              </a:rPr>
              <a:t>Medical records by practice or hospital</a:t>
            </a:r>
          </a:p>
        </p:txBody>
      </p:sp>
      <p:graphicFrame>
        <p:nvGraphicFramePr>
          <p:cNvPr id="8195" name="Object 4"/>
          <p:cNvGraphicFramePr>
            <a:graphicFrameLocks noGrp="1" noChangeAspect="1"/>
          </p:cNvGraphicFramePr>
          <p:nvPr>
            <p:ph sz="quarter" idx="2"/>
          </p:nvPr>
        </p:nvGraphicFramePr>
        <p:xfrm>
          <a:off x="4986338" y="1981200"/>
          <a:ext cx="3133725" cy="1981200"/>
        </p:xfrm>
        <a:graphic>
          <a:graphicData uri="http://schemas.openxmlformats.org/presentationml/2006/ole">
            <mc:AlternateContent xmlns:mc="http://schemas.openxmlformats.org/markup-compatibility/2006">
              <mc:Choice xmlns:v="urn:schemas-microsoft-com:vml" Requires="v">
                <p:oleObj spid="_x0000_s20529" name="Document" r:id="rId4" imgW="5180952" imgH="3276190" progId="Word.Document.8">
                  <p:embed/>
                </p:oleObj>
              </mc:Choice>
              <mc:Fallback>
                <p:oleObj name="Document" r:id="rId4" imgW="5180952" imgH="327619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6338" y="1981200"/>
                        <a:ext cx="3133725"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5"/>
          <p:cNvGraphicFramePr>
            <a:graphicFrameLocks noGrp="1" noChangeAspect="1"/>
          </p:cNvGraphicFramePr>
          <p:nvPr>
            <p:ph sz="quarter" idx="3"/>
          </p:nvPr>
        </p:nvGraphicFramePr>
        <p:xfrm>
          <a:off x="5029200" y="4114800"/>
          <a:ext cx="3124200" cy="1981200"/>
        </p:xfrm>
        <a:graphic>
          <a:graphicData uri="http://schemas.openxmlformats.org/presentationml/2006/ole">
            <mc:AlternateContent xmlns:mc="http://schemas.openxmlformats.org/markup-compatibility/2006">
              <mc:Choice xmlns:v="urn:schemas-microsoft-com:vml" Requires="v">
                <p:oleObj spid="_x0000_s20530" name="Document" r:id="rId7" imgW="5498413" imgH="3961905" progId="Word.Document.8">
                  <p:embed/>
                </p:oleObj>
              </mc:Choice>
              <mc:Fallback>
                <p:oleObj name="Document" r:id="rId7" imgW="5498413" imgH="3961905" progId="Word.Document.8">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4114800"/>
                        <a:ext cx="31242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en-US" smtClean="0">
                <a:ea typeface="+mj-ea"/>
              </a:rPr>
              <a:t>The Lattice Model</a:t>
            </a:r>
          </a:p>
        </p:txBody>
      </p:sp>
      <p:sp>
        <p:nvSpPr>
          <p:cNvPr id="77827" name="Rectangle 3"/>
          <p:cNvSpPr>
            <a:spLocks noGrp="1" noChangeArrowheads="1"/>
          </p:cNvSpPr>
          <p:nvPr>
            <p:ph type="body" idx="1"/>
          </p:nvPr>
        </p:nvSpPr>
        <p:spPr>
          <a:xfrm>
            <a:off x="685800" y="1752600"/>
            <a:ext cx="7772400" cy="1524000"/>
          </a:xfrm>
        </p:spPr>
        <p:txBody>
          <a:bodyPr/>
          <a:lstStyle/>
          <a:p>
            <a:pPr eaLnBrk="1" hangingPunct="1"/>
            <a:r>
              <a:rPr lang="en-US" sz="2800" smtClean="0"/>
              <a:t>This is how intelligence agencies manage </a:t>
            </a:r>
            <a:r>
              <a:rPr lang="ja-JP" altLang="en-US" sz="2800" smtClean="0">
                <a:latin typeface="Arial" pitchFamily="34" charset="0"/>
              </a:rPr>
              <a:t>‘</a:t>
            </a:r>
            <a:r>
              <a:rPr lang="en-US" altLang="ja-JP" sz="2800" smtClean="0"/>
              <a:t>compartmented</a:t>
            </a:r>
            <a:r>
              <a:rPr lang="ja-JP" altLang="en-US" sz="2800" smtClean="0">
                <a:latin typeface="Arial" pitchFamily="34" charset="0"/>
              </a:rPr>
              <a:t>’</a:t>
            </a:r>
            <a:r>
              <a:rPr lang="en-US" altLang="ja-JP" sz="2800" smtClean="0"/>
              <a:t> data – by adding labels</a:t>
            </a:r>
          </a:p>
          <a:p>
            <a:pPr eaLnBrk="1" hangingPunct="1"/>
            <a:r>
              <a:rPr lang="en-US" sz="2800" smtClean="0"/>
              <a:t>Basic idea: BLP requires only a partial order</a:t>
            </a:r>
          </a:p>
        </p:txBody>
      </p:sp>
      <p:graphicFrame>
        <p:nvGraphicFramePr>
          <p:cNvPr id="9219" name="Object 4"/>
          <p:cNvGraphicFramePr>
            <a:graphicFrameLocks noChangeAspect="1"/>
          </p:cNvGraphicFramePr>
          <p:nvPr/>
        </p:nvGraphicFramePr>
        <p:xfrm>
          <a:off x="2133600" y="3505200"/>
          <a:ext cx="4857750" cy="2743200"/>
        </p:xfrm>
        <a:graphic>
          <a:graphicData uri="http://schemas.openxmlformats.org/presentationml/2006/ole">
            <mc:AlternateContent xmlns:mc="http://schemas.openxmlformats.org/markup-compatibility/2006">
              <mc:Choice xmlns:v="urn:schemas-microsoft-com:vml" Requires="v">
                <p:oleObj spid="_x0000_s21532" name="Document" r:id="rId4" imgW="19212698" imgH="11695238" progId="Word.Document.8">
                  <p:embed/>
                </p:oleObj>
              </mc:Choice>
              <mc:Fallback>
                <p:oleObj name="Document" r:id="rId4" imgW="19212698" imgH="1169523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505200"/>
                        <a:ext cx="4857750" cy="2743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ea typeface="+mj-ea"/>
              </a:rPr>
              <a:t>The Chinese Wall Model</a:t>
            </a:r>
          </a:p>
        </p:txBody>
      </p:sp>
      <p:sp>
        <p:nvSpPr>
          <p:cNvPr id="79875" name="Rectangle 3"/>
          <p:cNvSpPr>
            <a:spLocks noGrp="1" noChangeArrowheads="1"/>
          </p:cNvSpPr>
          <p:nvPr>
            <p:ph type="body" idx="1"/>
          </p:nvPr>
        </p:nvSpPr>
        <p:spPr/>
        <p:txBody>
          <a:bodyPr/>
          <a:lstStyle/>
          <a:p>
            <a:pPr eaLnBrk="1" hangingPunct="1"/>
            <a:r>
              <a:rPr lang="en-US" sz="2800" smtClean="0"/>
              <a:t>Industries such as investment banking, advertising and accounting have too few top firms for each big client to have its own</a:t>
            </a:r>
          </a:p>
          <a:p>
            <a:pPr eaLnBrk="1" hangingPunct="1"/>
            <a:r>
              <a:rPr lang="en-US" sz="2800" smtClean="0"/>
              <a:t>So maybe you</a:t>
            </a:r>
            <a:r>
              <a:rPr lang="ja-JP" altLang="en-US" sz="2800" smtClean="0">
                <a:latin typeface="Arial" pitchFamily="34" charset="0"/>
              </a:rPr>
              <a:t>’</a:t>
            </a:r>
            <a:r>
              <a:rPr lang="en-US" altLang="ja-JP" sz="2800" smtClean="0"/>
              <a:t>re auditing BP, and Shell too!</a:t>
            </a:r>
          </a:p>
          <a:p>
            <a:pPr eaLnBrk="1" hangingPunct="1"/>
            <a:r>
              <a:rPr lang="en-US" sz="2800" smtClean="0"/>
              <a:t>Traditional control: a </a:t>
            </a:r>
            <a:r>
              <a:rPr lang="ja-JP" altLang="en-US" sz="2800" smtClean="0">
                <a:latin typeface="Arial" pitchFamily="34" charset="0"/>
              </a:rPr>
              <a:t>“</a:t>
            </a:r>
            <a:r>
              <a:rPr lang="en-US" altLang="ja-JP" sz="2800" smtClean="0"/>
              <a:t>Chinese Wall</a:t>
            </a:r>
            <a:r>
              <a:rPr lang="ja-JP" altLang="en-US" sz="2800" smtClean="0">
                <a:latin typeface="Arial" pitchFamily="34" charset="0"/>
              </a:rPr>
              <a:t>”</a:t>
            </a:r>
            <a:r>
              <a:rPr lang="en-US" altLang="ja-JP" sz="2800" smtClean="0"/>
              <a:t> rule that stops the two teams communicating</a:t>
            </a:r>
          </a:p>
          <a:p>
            <a:pPr eaLnBrk="1" hangingPunct="1"/>
            <a:r>
              <a:rPr lang="en-US" sz="2800" smtClean="0"/>
              <a:t>Idea (Brewer and Nash, 1989): use a refinement of Bell-LaPadula</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Biba Model contd…</a:t>
            </a:r>
          </a:p>
        </p:txBody>
      </p:sp>
      <p:sp>
        <p:nvSpPr>
          <p:cNvPr id="18435" name="Rectangle 3"/>
          <p:cNvSpPr>
            <a:spLocks noGrp="1" noChangeArrowheads="1"/>
          </p:cNvSpPr>
          <p:nvPr>
            <p:ph type="body" idx="1"/>
          </p:nvPr>
        </p:nvSpPr>
        <p:spPr/>
        <p:txBody>
          <a:bodyPr/>
          <a:lstStyle/>
          <a:p>
            <a:pPr eaLnBrk="1" hangingPunct="1"/>
            <a:r>
              <a:rPr lang="en-US" sz="2400" dirty="0" smtClean="0"/>
              <a:t>Security with respect to integrity in the </a:t>
            </a:r>
            <a:r>
              <a:rPr lang="en-US" sz="2400" dirty="0" err="1" smtClean="0"/>
              <a:t>Biba</a:t>
            </a:r>
            <a:r>
              <a:rPr lang="en-US" sz="2400" dirty="0" smtClean="0"/>
              <a:t> model is described by the following two axioms:</a:t>
            </a:r>
          </a:p>
          <a:p>
            <a:pPr eaLnBrk="1" hangingPunct="1"/>
            <a:endParaRPr lang="en-US" sz="2400" dirty="0" smtClean="0"/>
          </a:p>
          <a:p>
            <a:pPr eaLnBrk="1" hangingPunct="1"/>
            <a:r>
              <a:rPr lang="en-US" sz="2400" b="1" dirty="0" smtClean="0"/>
              <a:t>Simple security property: </a:t>
            </a:r>
            <a:r>
              <a:rPr lang="en-US" sz="2400" dirty="0" smtClean="0"/>
              <a:t>Writing information to an object o by a subject s requires that SC(s) dominates SC(o) (“no write up”).</a:t>
            </a:r>
          </a:p>
          <a:p>
            <a:pPr eaLnBrk="1" hangingPunct="1"/>
            <a:endParaRPr lang="en-US" sz="2400" dirty="0" smtClean="0"/>
          </a:p>
          <a:p>
            <a:pPr eaLnBrk="1" hangingPunct="1"/>
            <a:r>
              <a:rPr lang="en-US" sz="2400" b="1" dirty="0" smtClean="0"/>
              <a:t>The*-property: </a:t>
            </a:r>
            <a:r>
              <a:rPr lang="en-US" sz="2400" dirty="0" smtClean="0"/>
              <a:t>Reading information from an object o by a subject s requires that SC(o) dominates SC(s) ( “no read down”).</a:t>
            </a:r>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en-US" smtClean="0">
                <a:ea typeface="+mj-ea"/>
              </a:rPr>
              <a:t>The Chinese Wall Model (2)</a:t>
            </a:r>
          </a:p>
        </p:txBody>
      </p:sp>
      <p:sp>
        <p:nvSpPr>
          <p:cNvPr id="80899" name="Rectangle 3"/>
          <p:cNvSpPr>
            <a:spLocks noGrp="1" noChangeArrowheads="1"/>
          </p:cNvSpPr>
          <p:nvPr>
            <p:ph type="body" idx="1"/>
          </p:nvPr>
        </p:nvSpPr>
        <p:spPr/>
        <p:txBody>
          <a:bodyPr/>
          <a:lstStyle/>
          <a:p>
            <a:pPr eaLnBrk="1" hangingPunct="1"/>
            <a:r>
              <a:rPr lang="en-US" sz="2800" dirty="0" smtClean="0"/>
              <a:t>Idea: it</a:t>
            </a:r>
            <a:r>
              <a:rPr lang="ja-JP" altLang="en-US" sz="2800" smtClean="0">
                <a:latin typeface="Arial" pitchFamily="34" charset="0"/>
              </a:rPr>
              <a:t>’</a:t>
            </a:r>
            <a:r>
              <a:rPr lang="en-US" altLang="ja-JP" sz="2800" dirty="0" smtClean="0"/>
              <a:t>s not enough to stop a Shell analyst reading BP data</a:t>
            </a:r>
          </a:p>
          <a:p>
            <a:pPr eaLnBrk="1" hangingPunct="1"/>
            <a:r>
              <a:rPr lang="en-US" sz="2800" dirty="0" smtClean="0"/>
              <a:t>Must stop a BP analyst writing data to a Barclays file that the Shell analyst can also read</a:t>
            </a:r>
          </a:p>
          <a:p>
            <a:pPr eaLnBrk="1" hangingPunct="1"/>
            <a:r>
              <a:rPr lang="en-US" sz="2800" dirty="0" smtClean="0"/>
              <a:t>For each object O, let y(O) be the firm it relates to</a:t>
            </a:r>
          </a:p>
          <a:p>
            <a:pPr eaLnBrk="1" hangingPunct="1"/>
            <a:r>
              <a:rPr lang="en-US" sz="2800" dirty="0" smtClean="0"/>
              <a:t>Let x(O) be that firm</a:t>
            </a:r>
            <a:r>
              <a:rPr lang="ja-JP" altLang="en-US" sz="2800" smtClean="0">
                <a:latin typeface="Arial" pitchFamily="34" charset="0"/>
              </a:rPr>
              <a:t>’</a:t>
            </a:r>
            <a:r>
              <a:rPr lang="en-US" altLang="ja-JP" sz="2800" dirty="0" smtClean="0"/>
              <a:t>s </a:t>
            </a:r>
            <a:r>
              <a:rPr lang="en-US" altLang="ja-JP" sz="2800" dirty="0" smtClean="0">
                <a:solidFill>
                  <a:srgbClr val="FF0000"/>
                </a:solidFill>
              </a:rPr>
              <a:t>conflict-of-interest</a:t>
            </a:r>
            <a:r>
              <a:rPr lang="en-US" altLang="ja-JP" sz="2800" dirty="0" smtClean="0"/>
              <a:t> class</a:t>
            </a:r>
          </a:p>
          <a:p>
            <a:pPr eaLnBrk="1" hangingPunct="1"/>
            <a:r>
              <a:rPr lang="en-US" sz="2800" dirty="0" smtClean="0"/>
              <a:t>Let x(O) = Ø if the information has been sanitized </a:t>
            </a:r>
            <a:r>
              <a:rPr lang="en-US" sz="2800" dirty="0" smtClean="0">
                <a:solidFill>
                  <a:srgbClr val="00B050"/>
                </a:solidFill>
              </a:rPr>
              <a:t>(so anyone can see it)</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en-US" dirty="0" smtClean="0">
                <a:ea typeface="+mj-ea"/>
              </a:rPr>
              <a:t>The Chinese Wall Model (3): in Summary</a:t>
            </a:r>
          </a:p>
        </p:txBody>
      </p:sp>
      <p:sp>
        <p:nvSpPr>
          <p:cNvPr id="81923" name="Rectangle 3"/>
          <p:cNvSpPr>
            <a:spLocks noGrp="1" noChangeArrowheads="1"/>
          </p:cNvSpPr>
          <p:nvPr>
            <p:ph type="body" idx="1"/>
          </p:nvPr>
        </p:nvSpPr>
        <p:spPr>
          <a:xfrm>
            <a:off x="685800" y="1676400"/>
            <a:ext cx="7772400" cy="4648200"/>
          </a:xfrm>
        </p:spPr>
        <p:txBody>
          <a:bodyPr/>
          <a:lstStyle/>
          <a:p>
            <a:pPr eaLnBrk="1" hangingPunct="1">
              <a:lnSpc>
                <a:spcPct val="90000"/>
              </a:lnSpc>
            </a:pPr>
            <a:r>
              <a:rPr lang="en-US" sz="2800" smtClean="0"/>
              <a:t>Then reading is allowed if the object belongs to a firm the subject has access to, or a different conflict-of-interest class</a:t>
            </a:r>
          </a:p>
          <a:p>
            <a:pPr eaLnBrk="1" hangingPunct="1">
              <a:lnSpc>
                <a:spcPct val="90000"/>
              </a:lnSpc>
              <a:buFontTx/>
              <a:buNone/>
            </a:pPr>
            <a:r>
              <a:rPr lang="en-US" sz="2800" smtClean="0"/>
              <a:t>		</a:t>
            </a:r>
            <a:r>
              <a:rPr lang="en-US" sz="2800" i="1" smtClean="0"/>
              <a:t>S can read O iff for all O' to which S has 		access, y(O)=y(O') or x(O) </a:t>
            </a:r>
            <a:r>
              <a:rPr lang="en-US" sz="2800" i="1" smtClean="0">
                <a:sym typeface="Symbol" pitchFamily="18" charset="2"/>
              </a:rPr>
              <a:t></a:t>
            </a:r>
            <a:r>
              <a:rPr lang="en-US" sz="2800" i="1" smtClean="0"/>
              <a:t> x(O')</a:t>
            </a:r>
          </a:p>
          <a:p>
            <a:pPr eaLnBrk="1" hangingPunct="1">
              <a:lnSpc>
                <a:spcPct val="90000"/>
              </a:lnSpc>
            </a:pPr>
            <a:r>
              <a:rPr lang="en-US" sz="2800" smtClean="0"/>
              <a:t>Writing is allowed iff the user cannot read an object that contains unsanitised information</a:t>
            </a:r>
          </a:p>
          <a:p>
            <a:pPr eaLnBrk="1" hangingPunct="1">
              <a:lnSpc>
                <a:spcPct val="90000"/>
              </a:lnSpc>
              <a:buFontTx/>
              <a:buNone/>
            </a:pPr>
            <a:r>
              <a:rPr lang="en-US" sz="2800" smtClean="0"/>
              <a:t>		</a:t>
            </a:r>
            <a:r>
              <a:rPr lang="en-US" sz="2800" i="1" smtClean="0"/>
              <a:t>S can write O iff S cannot read O' with 		y(O)</a:t>
            </a:r>
            <a:r>
              <a:rPr lang="en-US" sz="2800" i="1" smtClean="0">
                <a:sym typeface="Symbol" pitchFamily="18" charset="2"/>
              </a:rPr>
              <a:t></a:t>
            </a:r>
            <a:r>
              <a:rPr lang="en-US" sz="2800" i="1" smtClean="0"/>
              <a:t>y(O') and x(O)</a:t>
            </a:r>
            <a:r>
              <a:rPr lang="en-US" sz="2800" i="1" smtClean="0">
                <a:sym typeface="Symbol" pitchFamily="18" charset="2"/>
              </a:rPr>
              <a:t> </a:t>
            </a:r>
            <a:r>
              <a:rPr lang="en-US" sz="2800" i="1" smtClean="0"/>
              <a:t>Ø</a:t>
            </a:r>
            <a:r>
              <a:rPr lang="en-US" sz="2800" smtClean="0"/>
              <a:t> </a:t>
            </a:r>
          </a:p>
          <a:p>
            <a:pPr eaLnBrk="1" hangingPunct="1">
              <a:lnSpc>
                <a:spcPct val="90000"/>
              </a:lnSpc>
            </a:pPr>
            <a:r>
              <a:rPr lang="en-US" sz="2800" smtClean="0"/>
              <a:t>Practical issues: where is the state kept? Should you automate this at all?</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22</a:t>
            </a:fld>
            <a:endParaRPr lang="en-US"/>
          </a:p>
        </p:txBody>
      </p:sp>
      <p:sp>
        <p:nvSpPr>
          <p:cNvPr id="3" name="Rectangle 2"/>
          <p:cNvSpPr/>
          <p:nvPr/>
        </p:nvSpPr>
        <p:spPr>
          <a:xfrm>
            <a:off x="1241196" y="2967335"/>
            <a:ext cx="6661612"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Chinese Wall Model</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853056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Chinese Wall Model</a:t>
            </a:r>
            <a:br>
              <a:rPr lang="en-US" dirty="0" smtClean="0"/>
            </a:br>
            <a:r>
              <a:rPr lang="en-US" dirty="0" smtClean="0"/>
              <a:t> (from </a:t>
            </a:r>
            <a:r>
              <a:rPr lang="en-US" dirty="0"/>
              <a:t>M</a:t>
            </a:r>
            <a:r>
              <a:rPr lang="en-US" dirty="0" smtClean="0"/>
              <a:t>att Bishop)</a:t>
            </a:r>
            <a:endParaRPr lang="en-IN" dirty="0"/>
          </a:p>
        </p:txBody>
      </p:sp>
      <p:sp>
        <p:nvSpPr>
          <p:cNvPr id="5" name="Content Placeholder 4"/>
          <p:cNvSpPr>
            <a:spLocks noGrp="1"/>
          </p:cNvSpPr>
          <p:nvPr>
            <p:ph idx="1"/>
          </p:nvPr>
        </p:nvSpPr>
        <p:spPr/>
        <p:txBody>
          <a:bodyPr/>
          <a:lstStyle/>
          <a:p>
            <a:endParaRPr lang="en-IN"/>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Chinese Wall Model</a:t>
            </a:r>
          </a:p>
        </p:txBody>
      </p:sp>
      <p:sp>
        <p:nvSpPr>
          <p:cNvPr id="197635" name="Rectangle 3"/>
          <p:cNvSpPr>
            <a:spLocks noGrp="1" noChangeArrowheads="1"/>
          </p:cNvSpPr>
          <p:nvPr>
            <p:ph type="body" idx="1"/>
          </p:nvPr>
        </p:nvSpPr>
        <p:spPr/>
        <p:txBody>
          <a:bodyPr/>
          <a:lstStyle/>
          <a:p>
            <a:pPr>
              <a:buFontTx/>
              <a:buNone/>
            </a:pPr>
            <a:r>
              <a:rPr lang="en-US"/>
              <a:t>Problem:</a:t>
            </a:r>
          </a:p>
          <a:p>
            <a:pPr lvl="1"/>
            <a:r>
              <a:rPr lang="en-US"/>
              <a:t>Tony advises American Bank about investments</a:t>
            </a:r>
          </a:p>
          <a:p>
            <a:pPr lvl="1"/>
            <a:r>
              <a:rPr lang="en-US"/>
              <a:t>He is asked to advise Toyland Bank about investments</a:t>
            </a:r>
          </a:p>
          <a:p>
            <a:r>
              <a:rPr lang="en-US"/>
              <a:t>Conflict of interest to accept, because his advice for either bank would affect his advice to the other bank</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Organization</a:t>
            </a:r>
          </a:p>
        </p:txBody>
      </p:sp>
      <p:sp>
        <p:nvSpPr>
          <p:cNvPr id="198659" name="Rectangle 3"/>
          <p:cNvSpPr>
            <a:spLocks noGrp="1" noChangeArrowheads="1"/>
          </p:cNvSpPr>
          <p:nvPr>
            <p:ph type="body" idx="1"/>
          </p:nvPr>
        </p:nvSpPr>
        <p:spPr/>
        <p:txBody>
          <a:bodyPr/>
          <a:lstStyle/>
          <a:p>
            <a:pPr>
              <a:lnSpc>
                <a:spcPct val="90000"/>
              </a:lnSpc>
            </a:pPr>
            <a:r>
              <a:rPr lang="en-US"/>
              <a:t>Organize entities into “conflict of interest” classes</a:t>
            </a:r>
          </a:p>
          <a:p>
            <a:pPr>
              <a:lnSpc>
                <a:spcPct val="90000"/>
              </a:lnSpc>
            </a:pPr>
            <a:r>
              <a:rPr lang="en-US"/>
              <a:t>Control subject accesses to each class</a:t>
            </a:r>
          </a:p>
          <a:p>
            <a:pPr>
              <a:lnSpc>
                <a:spcPct val="90000"/>
              </a:lnSpc>
            </a:pPr>
            <a:r>
              <a:rPr lang="en-US"/>
              <a:t>Control writing to all classes to ensure information is not passed along in violation of rules</a:t>
            </a:r>
          </a:p>
          <a:p>
            <a:pPr>
              <a:lnSpc>
                <a:spcPct val="90000"/>
              </a:lnSpc>
            </a:pPr>
            <a:r>
              <a:rPr lang="en-US"/>
              <a:t>Allow sanitized data to be viewed by everyone</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Definitions</a:t>
            </a:r>
          </a:p>
        </p:txBody>
      </p:sp>
      <p:sp>
        <p:nvSpPr>
          <p:cNvPr id="199683" name="Rectangle 3"/>
          <p:cNvSpPr>
            <a:spLocks noGrp="1" noChangeArrowheads="1"/>
          </p:cNvSpPr>
          <p:nvPr>
            <p:ph type="body" idx="1"/>
          </p:nvPr>
        </p:nvSpPr>
        <p:spPr/>
        <p:txBody>
          <a:bodyPr/>
          <a:lstStyle/>
          <a:p>
            <a:pPr>
              <a:lnSpc>
                <a:spcPct val="90000"/>
              </a:lnSpc>
            </a:pPr>
            <a:r>
              <a:rPr lang="en-US" sz="2800" i="1"/>
              <a:t>Objects</a:t>
            </a:r>
            <a:r>
              <a:rPr lang="en-US" sz="2800"/>
              <a:t>: items of information related to a company</a:t>
            </a:r>
          </a:p>
          <a:p>
            <a:pPr>
              <a:lnSpc>
                <a:spcPct val="90000"/>
              </a:lnSpc>
            </a:pPr>
            <a:r>
              <a:rPr lang="en-US" sz="2800" i="1"/>
              <a:t>Company dataset</a:t>
            </a:r>
            <a:r>
              <a:rPr lang="en-US" sz="2800"/>
              <a:t> (CD): contains objects related to a single company</a:t>
            </a:r>
          </a:p>
          <a:p>
            <a:pPr lvl="1">
              <a:lnSpc>
                <a:spcPct val="90000"/>
              </a:lnSpc>
            </a:pPr>
            <a:r>
              <a:rPr lang="en-US" sz="2400"/>
              <a:t>Written </a:t>
            </a:r>
            <a:r>
              <a:rPr lang="en-US" sz="2400" i="1"/>
              <a:t>CD</a:t>
            </a:r>
            <a:r>
              <a:rPr lang="en-US" sz="2400"/>
              <a:t>(</a:t>
            </a:r>
            <a:r>
              <a:rPr lang="en-US" sz="2400" i="1"/>
              <a:t>O</a:t>
            </a:r>
            <a:r>
              <a:rPr lang="en-US" sz="2400"/>
              <a:t>)</a:t>
            </a:r>
          </a:p>
          <a:p>
            <a:pPr>
              <a:lnSpc>
                <a:spcPct val="90000"/>
              </a:lnSpc>
            </a:pPr>
            <a:r>
              <a:rPr lang="en-US" sz="2800" i="1"/>
              <a:t>Conflict of interest</a:t>
            </a:r>
            <a:r>
              <a:rPr lang="en-US" sz="2800"/>
              <a:t> </a:t>
            </a:r>
            <a:r>
              <a:rPr lang="en-US" sz="2800" i="1"/>
              <a:t>class</a:t>
            </a:r>
            <a:r>
              <a:rPr lang="en-US" sz="2800"/>
              <a:t> (COI): contains datasets of companies in competition</a:t>
            </a:r>
          </a:p>
          <a:p>
            <a:pPr lvl="1">
              <a:lnSpc>
                <a:spcPct val="90000"/>
              </a:lnSpc>
            </a:pPr>
            <a:r>
              <a:rPr lang="en-US" sz="2400"/>
              <a:t>Written </a:t>
            </a:r>
            <a:r>
              <a:rPr lang="en-US" sz="2400" i="1"/>
              <a:t>COI</a:t>
            </a:r>
            <a:r>
              <a:rPr lang="en-US" sz="2400"/>
              <a:t>(</a:t>
            </a:r>
            <a:r>
              <a:rPr lang="en-US" sz="2400" i="1"/>
              <a:t>O</a:t>
            </a:r>
            <a:r>
              <a:rPr lang="en-US" sz="2400"/>
              <a:t>)</a:t>
            </a:r>
          </a:p>
          <a:p>
            <a:pPr lvl="1">
              <a:lnSpc>
                <a:spcPct val="90000"/>
              </a:lnSpc>
            </a:pPr>
            <a:r>
              <a:rPr lang="en-US" sz="2400"/>
              <a:t>Assume: each object belongs to exactly one </a:t>
            </a:r>
            <a:r>
              <a:rPr lang="en-US" sz="2400" i="1"/>
              <a:t>COI</a:t>
            </a:r>
            <a:r>
              <a:rPr lang="en-US" sz="2400"/>
              <a:t> class</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Example</a:t>
            </a:r>
          </a:p>
        </p:txBody>
      </p:sp>
      <p:grpSp>
        <p:nvGrpSpPr>
          <p:cNvPr id="2" name="Group 34"/>
          <p:cNvGrpSpPr>
            <a:grpSpLocks/>
          </p:cNvGrpSpPr>
          <p:nvPr/>
        </p:nvGrpSpPr>
        <p:grpSpPr bwMode="auto">
          <a:xfrm>
            <a:off x="685800" y="2362200"/>
            <a:ext cx="7848600" cy="2317750"/>
            <a:chOff x="432" y="1488"/>
            <a:chExt cx="4944" cy="1460"/>
          </a:xfrm>
        </p:grpSpPr>
        <p:sp>
          <p:nvSpPr>
            <p:cNvPr id="200708" name="AutoShape 4"/>
            <p:cNvSpPr>
              <a:spLocks noChangeArrowheads="1"/>
            </p:cNvSpPr>
            <p:nvPr/>
          </p:nvSpPr>
          <p:spPr bwMode="auto">
            <a:xfrm>
              <a:off x="432" y="1719"/>
              <a:ext cx="2430" cy="1229"/>
            </a:xfrm>
            <a:prstGeom prst="roundRect">
              <a:avLst>
                <a:gd name="adj" fmla="val 20463"/>
              </a:avLst>
            </a:prstGeom>
            <a:noFill/>
            <a:ln w="22225">
              <a:solidFill>
                <a:srgbClr val="000000"/>
              </a:solidFill>
              <a:round/>
              <a:headEnd/>
              <a:tailEnd/>
            </a:ln>
          </p:spPr>
          <p:txBody>
            <a:bodyPr/>
            <a:lstStyle/>
            <a:p>
              <a:endParaRPr lang="en-IN"/>
            </a:p>
          </p:txBody>
        </p:sp>
        <p:sp>
          <p:nvSpPr>
            <p:cNvPr id="200709" name="AutoShape 5"/>
            <p:cNvSpPr>
              <a:spLocks noChangeArrowheads="1"/>
            </p:cNvSpPr>
            <p:nvPr/>
          </p:nvSpPr>
          <p:spPr bwMode="auto">
            <a:xfrm>
              <a:off x="3225" y="1719"/>
              <a:ext cx="2151" cy="1215"/>
            </a:xfrm>
            <a:prstGeom prst="roundRect">
              <a:avLst>
                <a:gd name="adj" fmla="val 20699"/>
              </a:avLst>
            </a:prstGeom>
            <a:noFill/>
            <a:ln w="22225">
              <a:solidFill>
                <a:srgbClr val="000000"/>
              </a:solidFill>
              <a:round/>
              <a:headEnd/>
              <a:tailEnd/>
            </a:ln>
          </p:spPr>
          <p:txBody>
            <a:bodyPr/>
            <a:lstStyle/>
            <a:p>
              <a:endParaRPr lang="en-IN"/>
            </a:p>
          </p:txBody>
        </p:sp>
        <p:sp>
          <p:nvSpPr>
            <p:cNvPr id="200710" name="Rectangle 6"/>
            <p:cNvSpPr>
              <a:spLocks noChangeArrowheads="1"/>
            </p:cNvSpPr>
            <p:nvPr/>
          </p:nvSpPr>
          <p:spPr bwMode="auto">
            <a:xfrm>
              <a:off x="864" y="1804"/>
              <a:ext cx="1392" cy="545"/>
            </a:xfrm>
            <a:prstGeom prst="rect">
              <a:avLst/>
            </a:prstGeom>
            <a:noFill/>
            <a:ln w="22225">
              <a:solidFill>
                <a:srgbClr val="000000"/>
              </a:solidFill>
              <a:miter lim="800000"/>
              <a:headEnd/>
              <a:tailEnd/>
            </a:ln>
          </p:spPr>
          <p:txBody>
            <a:bodyPr/>
            <a:lstStyle/>
            <a:p>
              <a:endParaRPr lang="en-IN"/>
            </a:p>
          </p:txBody>
        </p:sp>
        <p:sp>
          <p:nvSpPr>
            <p:cNvPr id="200711" name="Rectangle 7"/>
            <p:cNvSpPr>
              <a:spLocks noChangeArrowheads="1"/>
            </p:cNvSpPr>
            <p:nvPr/>
          </p:nvSpPr>
          <p:spPr bwMode="auto">
            <a:xfrm>
              <a:off x="980" y="1921"/>
              <a:ext cx="579" cy="202"/>
            </a:xfrm>
            <a:prstGeom prst="rect">
              <a:avLst/>
            </a:prstGeom>
            <a:noFill/>
            <a:ln w="9525">
              <a:noFill/>
              <a:miter lim="800000"/>
              <a:headEnd/>
              <a:tailEnd/>
            </a:ln>
          </p:spPr>
          <p:txBody>
            <a:bodyPr wrap="none" lIns="0" tIns="0" rIns="0" bIns="0">
              <a:spAutoFit/>
            </a:bodyPr>
            <a:lstStyle/>
            <a:p>
              <a:r>
                <a:rPr lang="en-US" sz="2100">
                  <a:solidFill>
                    <a:srgbClr val="000000"/>
                  </a:solidFill>
                </a:rPr>
                <a:t>Bank of </a:t>
              </a:r>
              <a:endParaRPr lang="en-US"/>
            </a:p>
          </p:txBody>
        </p:sp>
        <p:sp>
          <p:nvSpPr>
            <p:cNvPr id="200712" name="Rectangle 8"/>
            <p:cNvSpPr>
              <a:spLocks noChangeArrowheads="1"/>
            </p:cNvSpPr>
            <p:nvPr/>
          </p:nvSpPr>
          <p:spPr bwMode="auto">
            <a:xfrm>
              <a:off x="1581" y="1921"/>
              <a:ext cx="578" cy="202"/>
            </a:xfrm>
            <a:prstGeom prst="rect">
              <a:avLst/>
            </a:prstGeom>
            <a:noFill/>
            <a:ln w="9525">
              <a:noFill/>
              <a:miter lim="800000"/>
              <a:headEnd/>
              <a:tailEnd/>
            </a:ln>
          </p:spPr>
          <p:txBody>
            <a:bodyPr wrap="none" lIns="0" tIns="0" rIns="0" bIns="0">
              <a:spAutoFit/>
            </a:bodyPr>
            <a:lstStyle/>
            <a:p>
              <a:r>
                <a:rPr lang="en-US" sz="2100">
                  <a:solidFill>
                    <a:srgbClr val="000000"/>
                  </a:solidFill>
                </a:rPr>
                <a:t>America</a:t>
              </a:r>
              <a:endParaRPr lang="en-US"/>
            </a:p>
          </p:txBody>
        </p:sp>
        <p:sp>
          <p:nvSpPr>
            <p:cNvPr id="200713" name="Rectangle 9"/>
            <p:cNvSpPr>
              <a:spLocks noChangeArrowheads="1"/>
            </p:cNvSpPr>
            <p:nvPr/>
          </p:nvSpPr>
          <p:spPr bwMode="auto">
            <a:xfrm>
              <a:off x="628" y="2403"/>
              <a:ext cx="754" cy="503"/>
            </a:xfrm>
            <a:prstGeom prst="rect">
              <a:avLst/>
            </a:prstGeom>
            <a:noFill/>
            <a:ln w="22225">
              <a:solidFill>
                <a:srgbClr val="000000"/>
              </a:solidFill>
              <a:miter lim="800000"/>
              <a:headEnd/>
              <a:tailEnd/>
            </a:ln>
          </p:spPr>
          <p:txBody>
            <a:bodyPr/>
            <a:lstStyle/>
            <a:p>
              <a:endParaRPr lang="en-IN"/>
            </a:p>
          </p:txBody>
        </p:sp>
        <p:sp>
          <p:nvSpPr>
            <p:cNvPr id="200714" name="Rectangle 10"/>
            <p:cNvSpPr>
              <a:spLocks noChangeArrowheads="1"/>
            </p:cNvSpPr>
            <p:nvPr/>
          </p:nvSpPr>
          <p:spPr bwMode="auto">
            <a:xfrm>
              <a:off x="741" y="2479"/>
              <a:ext cx="579" cy="202"/>
            </a:xfrm>
            <a:prstGeom prst="rect">
              <a:avLst/>
            </a:prstGeom>
            <a:noFill/>
            <a:ln w="9525">
              <a:noFill/>
              <a:miter lim="800000"/>
              <a:headEnd/>
              <a:tailEnd/>
            </a:ln>
          </p:spPr>
          <p:txBody>
            <a:bodyPr wrap="none" lIns="0" tIns="0" rIns="0" bIns="0">
              <a:spAutoFit/>
            </a:bodyPr>
            <a:lstStyle/>
            <a:p>
              <a:r>
                <a:rPr lang="en-US" sz="2100">
                  <a:solidFill>
                    <a:srgbClr val="000000"/>
                  </a:solidFill>
                </a:rPr>
                <a:t>Citibank</a:t>
              </a:r>
              <a:endParaRPr lang="en-US"/>
            </a:p>
          </p:txBody>
        </p:sp>
        <p:sp>
          <p:nvSpPr>
            <p:cNvPr id="200715" name="Rectangle 11"/>
            <p:cNvSpPr>
              <a:spLocks noChangeArrowheads="1"/>
            </p:cNvSpPr>
            <p:nvPr/>
          </p:nvSpPr>
          <p:spPr bwMode="auto">
            <a:xfrm>
              <a:off x="1479" y="2403"/>
              <a:ext cx="1216" cy="503"/>
            </a:xfrm>
            <a:prstGeom prst="rect">
              <a:avLst/>
            </a:prstGeom>
            <a:noFill/>
            <a:ln w="22225">
              <a:solidFill>
                <a:srgbClr val="000000"/>
              </a:solidFill>
              <a:miter lim="800000"/>
              <a:headEnd/>
              <a:tailEnd/>
            </a:ln>
          </p:spPr>
          <p:txBody>
            <a:bodyPr/>
            <a:lstStyle/>
            <a:p>
              <a:endParaRPr lang="en-IN"/>
            </a:p>
          </p:txBody>
        </p:sp>
        <p:sp>
          <p:nvSpPr>
            <p:cNvPr id="200716" name="Rectangle 12"/>
            <p:cNvSpPr>
              <a:spLocks noChangeArrowheads="1"/>
            </p:cNvSpPr>
            <p:nvPr/>
          </p:nvSpPr>
          <p:spPr bwMode="auto">
            <a:xfrm>
              <a:off x="1509" y="2479"/>
              <a:ext cx="826" cy="202"/>
            </a:xfrm>
            <a:prstGeom prst="rect">
              <a:avLst/>
            </a:prstGeom>
            <a:noFill/>
            <a:ln w="9525">
              <a:noFill/>
              <a:miter lim="800000"/>
              <a:headEnd/>
              <a:tailEnd/>
            </a:ln>
          </p:spPr>
          <p:txBody>
            <a:bodyPr wrap="none" lIns="0" tIns="0" rIns="0" bIns="0">
              <a:spAutoFit/>
            </a:bodyPr>
            <a:lstStyle/>
            <a:p>
              <a:r>
                <a:rPr lang="en-US" sz="2100">
                  <a:solidFill>
                    <a:srgbClr val="000000"/>
                  </a:solidFill>
                </a:rPr>
                <a:t>Bank of the </a:t>
              </a:r>
              <a:endParaRPr lang="en-US"/>
            </a:p>
          </p:txBody>
        </p:sp>
        <p:sp>
          <p:nvSpPr>
            <p:cNvPr id="200717" name="Rectangle 13"/>
            <p:cNvSpPr>
              <a:spLocks noChangeArrowheads="1"/>
            </p:cNvSpPr>
            <p:nvPr/>
          </p:nvSpPr>
          <p:spPr bwMode="auto">
            <a:xfrm>
              <a:off x="2323" y="2479"/>
              <a:ext cx="159" cy="202"/>
            </a:xfrm>
            <a:prstGeom prst="rect">
              <a:avLst/>
            </a:prstGeom>
            <a:noFill/>
            <a:ln w="9525">
              <a:noFill/>
              <a:miter lim="800000"/>
              <a:headEnd/>
              <a:tailEnd/>
            </a:ln>
          </p:spPr>
          <p:txBody>
            <a:bodyPr wrap="none" lIns="0" tIns="0" rIns="0" bIns="0">
              <a:spAutoFit/>
            </a:bodyPr>
            <a:lstStyle/>
            <a:p>
              <a:r>
                <a:rPr lang="en-US" sz="2100">
                  <a:solidFill>
                    <a:srgbClr val="000000"/>
                  </a:solidFill>
                </a:rPr>
                <a:t>W</a:t>
              </a:r>
              <a:endParaRPr lang="en-US"/>
            </a:p>
          </p:txBody>
        </p:sp>
        <p:sp>
          <p:nvSpPr>
            <p:cNvPr id="200718" name="Rectangle 14"/>
            <p:cNvSpPr>
              <a:spLocks noChangeArrowheads="1"/>
            </p:cNvSpPr>
            <p:nvPr/>
          </p:nvSpPr>
          <p:spPr bwMode="auto">
            <a:xfrm>
              <a:off x="2477" y="2479"/>
              <a:ext cx="187" cy="202"/>
            </a:xfrm>
            <a:prstGeom prst="rect">
              <a:avLst/>
            </a:prstGeom>
            <a:noFill/>
            <a:ln w="9525">
              <a:noFill/>
              <a:miter lim="800000"/>
              <a:headEnd/>
              <a:tailEnd/>
            </a:ln>
          </p:spPr>
          <p:txBody>
            <a:bodyPr wrap="none" lIns="0" tIns="0" rIns="0" bIns="0">
              <a:spAutoFit/>
            </a:bodyPr>
            <a:lstStyle/>
            <a:p>
              <a:r>
                <a:rPr lang="en-US" sz="2100">
                  <a:solidFill>
                    <a:srgbClr val="000000"/>
                  </a:solidFill>
                </a:rPr>
                <a:t>est</a:t>
              </a:r>
              <a:endParaRPr lang="en-US"/>
            </a:p>
          </p:txBody>
        </p:sp>
        <p:sp>
          <p:nvSpPr>
            <p:cNvPr id="200719" name="Rectangle 15"/>
            <p:cNvSpPr>
              <a:spLocks noChangeArrowheads="1"/>
            </p:cNvSpPr>
            <p:nvPr/>
          </p:nvSpPr>
          <p:spPr bwMode="auto">
            <a:xfrm>
              <a:off x="1096" y="1488"/>
              <a:ext cx="1092" cy="202"/>
            </a:xfrm>
            <a:prstGeom prst="rect">
              <a:avLst/>
            </a:prstGeom>
            <a:noFill/>
            <a:ln w="9525">
              <a:noFill/>
              <a:miter lim="800000"/>
              <a:headEnd/>
              <a:tailEnd/>
            </a:ln>
          </p:spPr>
          <p:txBody>
            <a:bodyPr wrap="none" lIns="0" tIns="0" rIns="0" bIns="0">
              <a:spAutoFit/>
            </a:bodyPr>
            <a:lstStyle/>
            <a:p>
              <a:r>
                <a:rPr lang="en-US" sz="2100">
                  <a:solidFill>
                    <a:srgbClr val="000000"/>
                  </a:solidFill>
                </a:rPr>
                <a:t>Bank COI Class</a:t>
              </a:r>
              <a:endParaRPr lang="en-US"/>
            </a:p>
          </p:txBody>
        </p:sp>
        <p:sp>
          <p:nvSpPr>
            <p:cNvPr id="200720" name="Rectangle 16"/>
            <p:cNvSpPr>
              <a:spLocks noChangeArrowheads="1"/>
            </p:cNvSpPr>
            <p:nvPr/>
          </p:nvSpPr>
          <p:spPr bwMode="auto">
            <a:xfrm>
              <a:off x="3407" y="1859"/>
              <a:ext cx="768" cy="503"/>
            </a:xfrm>
            <a:prstGeom prst="rect">
              <a:avLst/>
            </a:prstGeom>
            <a:noFill/>
            <a:ln w="22225">
              <a:solidFill>
                <a:srgbClr val="000000"/>
              </a:solidFill>
              <a:miter lim="800000"/>
              <a:headEnd/>
              <a:tailEnd/>
            </a:ln>
          </p:spPr>
          <p:txBody>
            <a:bodyPr/>
            <a:lstStyle/>
            <a:p>
              <a:endParaRPr lang="en-IN"/>
            </a:p>
          </p:txBody>
        </p:sp>
        <p:sp>
          <p:nvSpPr>
            <p:cNvPr id="200721" name="Rectangle 17"/>
            <p:cNvSpPr>
              <a:spLocks noChangeArrowheads="1"/>
            </p:cNvSpPr>
            <p:nvPr/>
          </p:nvSpPr>
          <p:spPr bwMode="auto">
            <a:xfrm>
              <a:off x="3494" y="1921"/>
              <a:ext cx="602" cy="202"/>
            </a:xfrm>
            <a:prstGeom prst="rect">
              <a:avLst/>
            </a:prstGeom>
            <a:noFill/>
            <a:ln w="9525">
              <a:noFill/>
              <a:miter lim="800000"/>
              <a:headEnd/>
              <a:tailEnd/>
            </a:ln>
          </p:spPr>
          <p:txBody>
            <a:bodyPr wrap="none" lIns="0" tIns="0" rIns="0" bIns="0">
              <a:spAutoFit/>
            </a:bodyPr>
            <a:lstStyle/>
            <a:p>
              <a:r>
                <a:rPr lang="en-US" sz="2100">
                  <a:solidFill>
                    <a:srgbClr val="000000"/>
                  </a:solidFill>
                </a:rPr>
                <a:t>Shell Oil</a:t>
              </a:r>
              <a:endParaRPr lang="en-US"/>
            </a:p>
          </p:txBody>
        </p:sp>
        <p:sp>
          <p:nvSpPr>
            <p:cNvPr id="200722" name="Rectangle 18"/>
            <p:cNvSpPr>
              <a:spLocks noChangeArrowheads="1"/>
            </p:cNvSpPr>
            <p:nvPr/>
          </p:nvSpPr>
          <p:spPr bwMode="auto">
            <a:xfrm>
              <a:off x="3393" y="2403"/>
              <a:ext cx="880" cy="489"/>
            </a:xfrm>
            <a:prstGeom prst="rect">
              <a:avLst/>
            </a:prstGeom>
            <a:noFill/>
            <a:ln w="22225">
              <a:solidFill>
                <a:srgbClr val="000000"/>
              </a:solidFill>
              <a:miter lim="800000"/>
              <a:headEnd/>
              <a:tailEnd/>
            </a:ln>
          </p:spPr>
          <p:txBody>
            <a:bodyPr/>
            <a:lstStyle/>
            <a:p>
              <a:endParaRPr lang="en-IN"/>
            </a:p>
          </p:txBody>
        </p:sp>
        <p:sp>
          <p:nvSpPr>
            <p:cNvPr id="200723" name="Rectangle 19"/>
            <p:cNvSpPr>
              <a:spLocks noChangeArrowheads="1"/>
            </p:cNvSpPr>
            <p:nvPr/>
          </p:nvSpPr>
          <p:spPr bwMode="auto">
            <a:xfrm>
              <a:off x="3504" y="2507"/>
              <a:ext cx="686" cy="202"/>
            </a:xfrm>
            <a:prstGeom prst="rect">
              <a:avLst/>
            </a:prstGeom>
            <a:noFill/>
            <a:ln w="9525">
              <a:noFill/>
              <a:miter lim="800000"/>
              <a:headEnd/>
              <a:tailEnd/>
            </a:ln>
          </p:spPr>
          <p:txBody>
            <a:bodyPr wrap="none" lIns="0" tIns="0" rIns="0" bIns="0">
              <a:spAutoFit/>
            </a:bodyPr>
            <a:lstStyle/>
            <a:p>
              <a:r>
                <a:rPr lang="en-US" sz="2100">
                  <a:solidFill>
                    <a:srgbClr val="000000"/>
                  </a:solidFill>
                </a:rPr>
                <a:t>Union ’76</a:t>
              </a:r>
              <a:endParaRPr lang="en-US"/>
            </a:p>
          </p:txBody>
        </p:sp>
        <p:sp>
          <p:nvSpPr>
            <p:cNvPr id="200724" name="Rectangle 20"/>
            <p:cNvSpPr>
              <a:spLocks noChangeArrowheads="1"/>
            </p:cNvSpPr>
            <p:nvPr/>
          </p:nvSpPr>
          <p:spPr bwMode="auto">
            <a:xfrm>
              <a:off x="4273" y="1859"/>
              <a:ext cx="991" cy="503"/>
            </a:xfrm>
            <a:prstGeom prst="rect">
              <a:avLst/>
            </a:prstGeom>
            <a:noFill/>
            <a:ln w="22225">
              <a:solidFill>
                <a:srgbClr val="000000"/>
              </a:solidFill>
              <a:miter lim="800000"/>
              <a:headEnd/>
              <a:tailEnd/>
            </a:ln>
          </p:spPr>
          <p:txBody>
            <a:bodyPr/>
            <a:lstStyle/>
            <a:p>
              <a:endParaRPr lang="en-IN"/>
            </a:p>
          </p:txBody>
        </p:sp>
        <p:sp>
          <p:nvSpPr>
            <p:cNvPr id="200725" name="Rectangle 21"/>
            <p:cNvSpPr>
              <a:spLocks noChangeArrowheads="1"/>
            </p:cNvSpPr>
            <p:nvPr/>
          </p:nvSpPr>
          <p:spPr bwMode="auto">
            <a:xfrm>
              <a:off x="4372" y="1949"/>
              <a:ext cx="854" cy="202"/>
            </a:xfrm>
            <a:prstGeom prst="rect">
              <a:avLst/>
            </a:prstGeom>
            <a:noFill/>
            <a:ln w="9525">
              <a:noFill/>
              <a:miter lim="800000"/>
              <a:headEnd/>
              <a:tailEnd/>
            </a:ln>
          </p:spPr>
          <p:txBody>
            <a:bodyPr wrap="none" lIns="0" tIns="0" rIns="0" bIns="0">
              <a:spAutoFit/>
            </a:bodyPr>
            <a:lstStyle/>
            <a:p>
              <a:r>
                <a:rPr lang="en-US" sz="2100">
                  <a:solidFill>
                    <a:srgbClr val="000000"/>
                  </a:solidFill>
                </a:rPr>
                <a:t>Standard Oil</a:t>
              </a:r>
              <a:endParaRPr lang="en-US"/>
            </a:p>
          </p:txBody>
        </p:sp>
        <p:sp>
          <p:nvSpPr>
            <p:cNvPr id="200726" name="Rectangle 22"/>
            <p:cNvSpPr>
              <a:spLocks noChangeArrowheads="1"/>
            </p:cNvSpPr>
            <p:nvPr/>
          </p:nvSpPr>
          <p:spPr bwMode="auto">
            <a:xfrm>
              <a:off x="4502" y="2479"/>
              <a:ext cx="467" cy="202"/>
            </a:xfrm>
            <a:prstGeom prst="rect">
              <a:avLst/>
            </a:prstGeom>
            <a:noFill/>
            <a:ln w="9525">
              <a:noFill/>
              <a:miter lim="800000"/>
              <a:headEnd/>
              <a:tailEnd/>
            </a:ln>
          </p:spPr>
          <p:txBody>
            <a:bodyPr wrap="none" lIns="0" tIns="0" rIns="0" bIns="0">
              <a:spAutoFit/>
            </a:bodyPr>
            <a:lstStyle/>
            <a:p>
              <a:r>
                <a:rPr lang="en-US" sz="2100">
                  <a:solidFill>
                    <a:srgbClr val="000000"/>
                  </a:solidFill>
                </a:rPr>
                <a:t>ARCO</a:t>
              </a:r>
              <a:endParaRPr lang="en-US"/>
            </a:p>
          </p:txBody>
        </p:sp>
        <p:sp>
          <p:nvSpPr>
            <p:cNvPr id="200727" name="Rectangle 23"/>
            <p:cNvSpPr>
              <a:spLocks noChangeArrowheads="1"/>
            </p:cNvSpPr>
            <p:nvPr/>
          </p:nvSpPr>
          <p:spPr bwMode="auto">
            <a:xfrm>
              <a:off x="4370" y="2403"/>
              <a:ext cx="824" cy="475"/>
            </a:xfrm>
            <a:prstGeom prst="rect">
              <a:avLst/>
            </a:prstGeom>
            <a:noFill/>
            <a:ln w="22225">
              <a:solidFill>
                <a:srgbClr val="000000"/>
              </a:solidFill>
              <a:miter lim="800000"/>
              <a:headEnd/>
              <a:tailEnd/>
            </a:ln>
          </p:spPr>
          <p:txBody>
            <a:bodyPr/>
            <a:lstStyle/>
            <a:p>
              <a:endParaRPr lang="en-IN"/>
            </a:p>
          </p:txBody>
        </p:sp>
        <p:sp>
          <p:nvSpPr>
            <p:cNvPr id="200728" name="Rectangle 24"/>
            <p:cNvSpPr>
              <a:spLocks noChangeArrowheads="1"/>
            </p:cNvSpPr>
            <p:nvPr/>
          </p:nvSpPr>
          <p:spPr bwMode="auto">
            <a:xfrm>
              <a:off x="3291" y="1488"/>
              <a:ext cx="2030" cy="202"/>
            </a:xfrm>
            <a:prstGeom prst="rect">
              <a:avLst/>
            </a:prstGeom>
            <a:noFill/>
            <a:ln w="9525">
              <a:noFill/>
              <a:miter lim="800000"/>
              <a:headEnd/>
              <a:tailEnd/>
            </a:ln>
          </p:spPr>
          <p:txBody>
            <a:bodyPr wrap="none" lIns="0" tIns="0" rIns="0" bIns="0">
              <a:spAutoFit/>
            </a:bodyPr>
            <a:lstStyle/>
            <a:p>
              <a:r>
                <a:rPr lang="en-US" sz="2100">
                  <a:solidFill>
                    <a:srgbClr val="000000"/>
                  </a:solidFill>
                </a:rPr>
                <a:t>Gasoline Company COI Class</a:t>
              </a:r>
              <a:endParaRPr lang="en-US"/>
            </a:p>
          </p:txBody>
        </p:sp>
      </p:gr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Temporal Element</a:t>
            </a:r>
          </a:p>
        </p:txBody>
      </p:sp>
      <p:sp>
        <p:nvSpPr>
          <p:cNvPr id="201731" name="Rectangle 3"/>
          <p:cNvSpPr>
            <a:spLocks noGrp="1" noChangeArrowheads="1"/>
          </p:cNvSpPr>
          <p:nvPr>
            <p:ph type="body" idx="1"/>
          </p:nvPr>
        </p:nvSpPr>
        <p:spPr/>
        <p:txBody>
          <a:bodyPr/>
          <a:lstStyle/>
          <a:p>
            <a:r>
              <a:rPr lang="en-US"/>
              <a:t>If Anthony reads any CD in a COI, he can </a:t>
            </a:r>
            <a:r>
              <a:rPr lang="en-US" i="1"/>
              <a:t>never</a:t>
            </a:r>
            <a:r>
              <a:rPr lang="en-US"/>
              <a:t> read another CD in that COI</a:t>
            </a:r>
          </a:p>
          <a:p>
            <a:pPr lvl="1"/>
            <a:r>
              <a:rPr lang="en-US"/>
              <a:t>Possible that information learned earlier may allow him to make decisions later</a:t>
            </a:r>
          </a:p>
          <a:p>
            <a:pPr lvl="1"/>
            <a:r>
              <a:rPr lang="en-US"/>
              <a:t>Let </a:t>
            </a:r>
            <a:r>
              <a:rPr lang="en-US" i="1"/>
              <a:t>PR</a:t>
            </a:r>
            <a:r>
              <a:rPr lang="en-US"/>
              <a:t>(</a:t>
            </a:r>
            <a:r>
              <a:rPr lang="en-US" i="1"/>
              <a:t>S</a:t>
            </a:r>
            <a:r>
              <a:rPr lang="en-US"/>
              <a:t>) be set of objects that </a:t>
            </a:r>
            <a:r>
              <a:rPr lang="en-US" i="1"/>
              <a:t>S</a:t>
            </a:r>
            <a:r>
              <a:rPr lang="en-US"/>
              <a:t> has already read</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CW-Simple Security Condition</a:t>
            </a:r>
          </a:p>
        </p:txBody>
      </p:sp>
      <p:sp>
        <p:nvSpPr>
          <p:cNvPr id="202755" name="Rectangle 3"/>
          <p:cNvSpPr>
            <a:spLocks noGrp="1" noChangeArrowheads="1"/>
          </p:cNvSpPr>
          <p:nvPr>
            <p:ph type="body" idx="1"/>
          </p:nvPr>
        </p:nvSpPr>
        <p:spPr/>
        <p:txBody>
          <a:bodyPr/>
          <a:lstStyle/>
          <a:p>
            <a:pPr marL="609600" indent="-609600">
              <a:lnSpc>
                <a:spcPct val="90000"/>
              </a:lnSpc>
            </a:pPr>
            <a:r>
              <a:rPr lang="en-US" sz="2800" i="1"/>
              <a:t>s</a:t>
            </a:r>
            <a:r>
              <a:rPr lang="en-US" sz="2800"/>
              <a:t> can read </a:t>
            </a:r>
            <a:r>
              <a:rPr lang="en-US" sz="2800" i="1"/>
              <a:t>o</a:t>
            </a:r>
            <a:r>
              <a:rPr lang="en-US" sz="2800"/>
              <a:t> iff either condition holds:</a:t>
            </a:r>
          </a:p>
          <a:p>
            <a:pPr marL="1276350" lvl="1" indent="-533400">
              <a:lnSpc>
                <a:spcPct val="90000"/>
              </a:lnSpc>
              <a:buFontTx/>
              <a:buAutoNum type="arabicPeriod"/>
            </a:pPr>
            <a:r>
              <a:rPr lang="en-US" sz="2400"/>
              <a:t>There is an </a:t>
            </a:r>
            <a:r>
              <a:rPr lang="en-US" sz="2400" i="1"/>
              <a:t>o</a:t>
            </a:r>
            <a:r>
              <a:rPr lang="en-US" sz="2400" i="1">
                <a:sym typeface="Symbol" charset="2"/>
              </a:rPr>
              <a:t></a:t>
            </a:r>
            <a:r>
              <a:rPr lang="en-US" sz="2400"/>
              <a:t> such that </a:t>
            </a:r>
            <a:r>
              <a:rPr lang="en-US" sz="2400" i="1"/>
              <a:t>s</a:t>
            </a:r>
            <a:r>
              <a:rPr lang="en-US" sz="2400"/>
              <a:t> has accessed </a:t>
            </a:r>
            <a:r>
              <a:rPr lang="en-US" sz="2400" i="1"/>
              <a:t>o</a:t>
            </a:r>
            <a:r>
              <a:rPr lang="en-US" sz="2400" i="1">
                <a:sym typeface="Symbol" charset="2"/>
              </a:rPr>
              <a:t></a:t>
            </a:r>
            <a:r>
              <a:rPr lang="en-US" sz="2400"/>
              <a:t> and    </a:t>
            </a:r>
            <a:r>
              <a:rPr lang="en-US" sz="2400" i="1"/>
              <a:t>CD</a:t>
            </a:r>
            <a:r>
              <a:rPr lang="en-US" sz="2400"/>
              <a:t>(</a:t>
            </a:r>
            <a:r>
              <a:rPr lang="en-US" sz="2400" i="1"/>
              <a:t>o</a:t>
            </a:r>
            <a:r>
              <a:rPr lang="en-US" sz="2400" i="1">
                <a:sym typeface="Symbol" charset="2"/>
              </a:rPr>
              <a:t></a:t>
            </a:r>
            <a:r>
              <a:rPr lang="en-US" sz="2400"/>
              <a:t>) = </a:t>
            </a:r>
            <a:r>
              <a:rPr lang="en-US" sz="2400" i="1"/>
              <a:t>CD</a:t>
            </a:r>
            <a:r>
              <a:rPr lang="en-US" sz="2400"/>
              <a:t>(</a:t>
            </a:r>
            <a:r>
              <a:rPr lang="en-US" sz="2400" i="1"/>
              <a:t>o</a:t>
            </a:r>
            <a:r>
              <a:rPr lang="en-US" sz="2400"/>
              <a:t>)</a:t>
            </a:r>
          </a:p>
          <a:p>
            <a:pPr marL="1847850" lvl="2" indent="-457200">
              <a:lnSpc>
                <a:spcPct val="90000"/>
              </a:lnSpc>
              <a:buFont typeface="Times" charset="0"/>
              <a:buChar char="–"/>
            </a:pPr>
            <a:r>
              <a:rPr lang="en-US" sz="2000"/>
              <a:t>Meaning </a:t>
            </a:r>
            <a:r>
              <a:rPr lang="en-US" sz="2000" i="1"/>
              <a:t>s</a:t>
            </a:r>
            <a:r>
              <a:rPr lang="en-US" sz="2000"/>
              <a:t> has read something in </a:t>
            </a:r>
            <a:r>
              <a:rPr lang="en-US" sz="2000" i="1"/>
              <a:t>o</a:t>
            </a:r>
            <a:r>
              <a:rPr lang="en-US" sz="2000"/>
              <a:t>’s dataset</a:t>
            </a:r>
          </a:p>
          <a:p>
            <a:pPr marL="1276350" lvl="1" indent="-533400">
              <a:lnSpc>
                <a:spcPct val="90000"/>
              </a:lnSpc>
              <a:buFontTx/>
              <a:buAutoNum type="arabicPeriod"/>
            </a:pPr>
            <a:r>
              <a:rPr lang="en-US" sz="2400"/>
              <a:t>For all </a:t>
            </a:r>
            <a:r>
              <a:rPr lang="en-US" sz="2400" i="1"/>
              <a:t>o</a:t>
            </a:r>
            <a:r>
              <a:rPr lang="en-US" sz="2400" i="1">
                <a:sym typeface="Symbol" charset="2"/>
              </a:rPr>
              <a:t></a:t>
            </a:r>
            <a:r>
              <a:rPr lang="en-US" sz="2400"/>
              <a:t> </a:t>
            </a:r>
            <a:r>
              <a:rPr lang="en-US" sz="2400">
                <a:sym typeface="Symbol" charset="2"/>
              </a:rPr>
              <a:t></a:t>
            </a:r>
            <a:r>
              <a:rPr lang="en-US" sz="2400"/>
              <a:t> </a:t>
            </a:r>
            <a:r>
              <a:rPr lang="en-US" sz="2400" i="1"/>
              <a:t>O</a:t>
            </a:r>
            <a:r>
              <a:rPr lang="en-US" sz="2400"/>
              <a:t>, </a:t>
            </a:r>
            <a:r>
              <a:rPr lang="en-US" sz="2400" i="1"/>
              <a:t>o</a:t>
            </a:r>
            <a:r>
              <a:rPr lang="en-US" sz="2400" i="1">
                <a:sym typeface="Symbol" charset="2"/>
              </a:rPr>
              <a:t></a:t>
            </a:r>
            <a:r>
              <a:rPr lang="en-US" sz="2400"/>
              <a:t> </a:t>
            </a:r>
            <a:r>
              <a:rPr lang="en-US" sz="2400">
                <a:sym typeface="Symbol" charset="2"/>
              </a:rPr>
              <a:t> </a:t>
            </a:r>
            <a:r>
              <a:rPr lang="en-US" sz="2400" i="1"/>
              <a:t>PR</a:t>
            </a:r>
            <a:r>
              <a:rPr lang="en-US" sz="2400"/>
              <a:t>(</a:t>
            </a:r>
            <a:r>
              <a:rPr lang="en-US" sz="2400" i="1"/>
              <a:t>s</a:t>
            </a:r>
            <a:r>
              <a:rPr lang="en-US" sz="2400"/>
              <a:t>) </a:t>
            </a:r>
            <a:r>
              <a:rPr lang="en-US" sz="2400">
                <a:sym typeface="Symbol" charset="2"/>
              </a:rPr>
              <a:t></a:t>
            </a:r>
            <a:r>
              <a:rPr lang="en-US" sz="2400"/>
              <a:t> </a:t>
            </a:r>
            <a:r>
              <a:rPr lang="en-US" sz="2400" i="1"/>
              <a:t>COI</a:t>
            </a:r>
            <a:r>
              <a:rPr lang="en-US" sz="2400"/>
              <a:t>(</a:t>
            </a:r>
            <a:r>
              <a:rPr lang="en-US" sz="2400" i="1"/>
              <a:t>o</a:t>
            </a:r>
            <a:r>
              <a:rPr lang="en-US" sz="2400" i="1">
                <a:sym typeface="Symbol" charset="2"/>
              </a:rPr>
              <a:t></a:t>
            </a:r>
            <a:r>
              <a:rPr lang="en-US" sz="2400"/>
              <a:t>) ≠ </a:t>
            </a:r>
            <a:r>
              <a:rPr lang="en-US" sz="2400" i="1"/>
              <a:t>COI</a:t>
            </a:r>
            <a:r>
              <a:rPr lang="en-US" sz="2400"/>
              <a:t>(</a:t>
            </a:r>
            <a:r>
              <a:rPr lang="en-US" sz="2400" i="1"/>
              <a:t>o</a:t>
            </a:r>
            <a:r>
              <a:rPr lang="en-US" sz="2400"/>
              <a:t>)</a:t>
            </a:r>
          </a:p>
          <a:p>
            <a:pPr marL="1847850" lvl="2" indent="-457200">
              <a:lnSpc>
                <a:spcPct val="90000"/>
              </a:lnSpc>
              <a:buFont typeface="Times" charset="0"/>
              <a:buChar char="–"/>
            </a:pPr>
            <a:r>
              <a:rPr lang="en-US" sz="2000"/>
              <a:t>Meaning </a:t>
            </a:r>
            <a:r>
              <a:rPr lang="en-US" sz="2000" i="1"/>
              <a:t>s</a:t>
            </a:r>
            <a:r>
              <a:rPr lang="en-US" sz="2000"/>
              <a:t> has not read any objects in </a:t>
            </a:r>
            <a:r>
              <a:rPr lang="en-US" sz="2000" i="1"/>
              <a:t>o</a:t>
            </a:r>
            <a:r>
              <a:rPr lang="en-US" sz="2000"/>
              <a:t>’s conflict of interest class</a:t>
            </a:r>
          </a:p>
          <a:p>
            <a:pPr marL="609600" indent="-609600">
              <a:lnSpc>
                <a:spcPct val="90000"/>
              </a:lnSpc>
            </a:pPr>
            <a:r>
              <a:rPr lang="en-US" sz="2800"/>
              <a:t>Ignores sanitized data (see below)</a:t>
            </a:r>
          </a:p>
          <a:p>
            <a:pPr marL="609600" indent="-609600">
              <a:lnSpc>
                <a:spcPct val="90000"/>
              </a:lnSpc>
            </a:pPr>
            <a:r>
              <a:rPr lang="en-US" sz="2800"/>
              <a:t>Initially, </a:t>
            </a:r>
            <a:r>
              <a:rPr lang="en-US" sz="2800" i="1"/>
              <a:t>PR</a:t>
            </a:r>
            <a:r>
              <a:rPr lang="en-US" sz="2800"/>
              <a:t>(</a:t>
            </a:r>
            <a:r>
              <a:rPr lang="en-US" sz="2800" i="1"/>
              <a:t>s</a:t>
            </a:r>
            <a:r>
              <a:rPr lang="en-US" sz="2800"/>
              <a:t>) = </a:t>
            </a:r>
            <a:r>
              <a:rPr lang="en-US" sz="2800">
                <a:sym typeface="Symbol" charset="2"/>
              </a:rPr>
              <a:t></a:t>
            </a:r>
            <a:r>
              <a:rPr lang="en-US" sz="2800"/>
              <a:t>, so initial read request granted</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dirty="0" smtClean="0">
                <a:ea typeface="+mj-ea"/>
              </a:rPr>
              <a:t>Multilevel Integrity (2)</a:t>
            </a:r>
          </a:p>
        </p:txBody>
      </p:sp>
      <p:sp>
        <p:nvSpPr>
          <p:cNvPr id="61443" name="Rectangle 3"/>
          <p:cNvSpPr>
            <a:spLocks noGrp="1" noChangeArrowheads="1"/>
          </p:cNvSpPr>
          <p:nvPr>
            <p:ph type="body" idx="1"/>
          </p:nvPr>
        </p:nvSpPr>
        <p:spPr/>
        <p:txBody>
          <a:bodyPr/>
          <a:lstStyle/>
          <a:p>
            <a:pPr eaLnBrk="1" hangingPunct="1">
              <a:lnSpc>
                <a:spcPct val="90000"/>
              </a:lnSpc>
            </a:pPr>
            <a:r>
              <a:rPr lang="en-US" sz="2800" smtClean="0"/>
              <a:t>Big potential application – control systems</a:t>
            </a:r>
          </a:p>
          <a:p>
            <a:pPr eaLnBrk="1" hangingPunct="1">
              <a:lnSpc>
                <a:spcPct val="90000"/>
              </a:lnSpc>
            </a:pPr>
            <a:r>
              <a:rPr lang="en-US" sz="2800" smtClean="0"/>
              <a:t>E.g. in future </a:t>
            </a:r>
            <a:r>
              <a:rPr lang="ja-JP" altLang="en-US" sz="2800" smtClean="0">
                <a:latin typeface="Arial" pitchFamily="34" charset="0"/>
              </a:rPr>
              <a:t>“</a:t>
            </a:r>
            <a:r>
              <a:rPr lang="en-US" altLang="ja-JP" sz="2800" smtClean="0"/>
              <a:t>smart grid</a:t>
            </a:r>
            <a:r>
              <a:rPr lang="ja-JP" altLang="en-US" sz="2800" smtClean="0">
                <a:latin typeface="Arial" pitchFamily="34" charset="0"/>
              </a:rPr>
              <a:t>”</a:t>
            </a:r>
            <a:endParaRPr lang="en-US" altLang="ja-JP" sz="2800" smtClean="0"/>
          </a:p>
          <a:p>
            <a:pPr lvl="1" eaLnBrk="1" hangingPunct="1">
              <a:lnSpc>
                <a:spcPct val="90000"/>
              </a:lnSpc>
            </a:pPr>
            <a:r>
              <a:rPr lang="en-US" sz="2400" smtClean="0"/>
              <a:t>Safety: highest integrity level</a:t>
            </a:r>
          </a:p>
          <a:p>
            <a:pPr lvl="1" eaLnBrk="1" hangingPunct="1">
              <a:lnSpc>
                <a:spcPct val="90000"/>
              </a:lnSpc>
            </a:pPr>
            <a:r>
              <a:rPr lang="en-US" sz="2400" smtClean="0"/>
              <a:t>Control: next level</a:t>
            </a:r>
          </a:p>
          <a:p>
            <a:pPr lvl="1" eaLnBrk="1" hangingPunct="1">
              <a:lnSpc>
                <a:spcPct val="90000"/>
              </a:lnSpc>
            </a:pPr>
            <a:r>
              <a:rPr lang="en-US" sz="2400" smtClean="0"/>
              <a:t>Monitoring (SCADA): third level</a:t>
            </a:r>
          </a:p>
          <a:p>
            <a:pPr lvl="1" eaLnBrk="1" hangingPunct="1">
              <a:lnSpc>
                <a:spcPct val="90000"/>
              </a:lnSpc>
            </a:pPr>
            <a:r>
              <a:rPr lang="en-US" sz="2400" smtClean="0"/>
              <a:t>Enterprise apps (e.g. billing): fourth level</a:t>
            </a:r>
          </a:p>
          <a:p>
            <a:pPr eaLnBrk="1" hangingPunct="1">
              <a:lnSpc>
                <a:spcPct val="90000"/>
              </a:lnSpc>
            </a:pPr>
            <a:r>
              <a:rPr lang="en-US" sz="2800" smtClean="0"/>
              <a:t>Complexity: prefer not to operate plant if SCADA system down (though you could)</a:t>
            </a:r>
          </a:p>
          <a:p>
            <a:pPr eaLnBrk="1" hangingPunct="1">
              <a:lnSpc>
                <a:spcPct val="90000"/>
              </a:lnSpc>
            </a:pPr>
            <a:r>
              <a:rPr lang="en-US" sz="2800" smtClean="0"/>
              <a:t>So a worm attack on SCADA can close an asset</a:t>
            </a:r>
          </a:p>
        </p:txBody>
      </p:sp>
      <p:sp>
        <p:nvSpPr>
          <p:cNvPr id="2" name="TextBox 1"/>
          <p:cNvSpPr txBox="1"/>
          <p:nvPr/>
        </p:nvSpPr>
        <p:spPr>
          <a:xfrm>
            <a:off x="7164288" y="6381328"/>
            <a:ext cx="1750111" cy="369332"/>
          </a:xfrm>
          <a:prstGeom prst="rect">
            <a:avLst/>
          </a:prstGeom>
          <a:noFill/>
        </p:spPr>
        <p:txBody>
          <a:bodyPr wrap="none" rtlCol="0">
            <a:spAutoFit/>
          </a:bodyPr>
          <a:lstStyle/>
          <a:p>
            <a:r>
              <a:rPr lang="en-US" dirty="0" smtClean="0"/>
              <a:t>Ross Anderson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Sanitization</a:t>
            </a:r>
          </a:p>
        </p:txBody>
      </p:sp>
      <p:sp>
        <p:nvSpPr>
          <p:cNvPr id="203779" name="Rectangle 3"/>
          <p:cNvSpPr>
            <a:spLocks noGrp="1" noChangeArrowheads="1"/>
          </p:cNvSpPr>
          <p:nvPr>
            <p:ph type="body" idx="1"/>
          </p:nvPr>
        </p:nvSpPr>
        <p:spPr/>
        <p:txBody>
          <a:bodyPr/>
          <a:lstStyle/>
          <a:p>
            <a:pPr marL="458788" indent="-458788">
              <a:lnSpc>
                <a:spcPct val="90000"/>
              </a:lnSpc>
            </a:pPr>
            <a:r>
              <a:rPr lang="en-US" sz="2800"/>
              <a:t>Public information may belong to a CD</a:t>
            </a:r>
          </a:p>
          <a:p>
            <a:pPr marL="1223963" lvl="1" indent="-533400">
              <a:lnSpc>
                <a:spcPct val="90000"/>
              </a:lnSpc>
            </a:pPr>
            <a:r>
              <a:rPr lang="en-US" sz="2400"/>
              <a:t>As is publicly available, no conflicts of interest arise</a:t>
            </a:r>
          </a:p>
          <a:p>
            <a:pPr marL="1223963" lvl="1" indent="-533400">
              <a:lnSpc>
                <a:spcPct val="90000"/>
              </a:lnSpc>
            </a:pPr>
            <a:r>
              <a:rPr lang="en-US" sz="2400"/>
              <a:t>So, should not affect ability of analysts to read</a:t>
            </a:r>
          </a:p>
          <a:p>
            <a:pPr marL="1223963" lvl="1" indent="-533400">
              <a:lnSpc>
                <a:spcPct val="90000"/>
              </a:lnSpc>
            </a:pPr>
            <a:r>
              <a:rPr lang="en-US" sz="2400"/>
              <a:t>Typically, all sensitive data removed from such information before it is released publicly (called </a:t>
            </a:r>
            <a:r>
              <a:rPr lang="en-US" sz="2400" i="1"/>
              <a:t>sanitization</a:t>
            </a:r>
            <a:r>
              <a:rPr lang="en-US" sz="2400"/>
              <a:t>)</a:t>
            </a:r>
          </a:p>
          <a:p>
            <a:pPr marL="458788" indent="-458788">
              <a:lnSpc>
                <a:spcPct val="90000"/>
              </a:lnSpc>
            </a:pPr>
            <a:r>
              <a:rPr lang="en-US" sz="2800"/>
              <a:t>Add third condition to CW-Simple Security Condition:</a:t>
            </a:r>
          </a:p>
          <a:p>
            <a:pPr marL="1223963" lvl="1" indent="-533400">
              <a:lnSpc>
                <a:spcPct val="90000"/>
              </a:lnSpc>
              <a:buFontTx/>
              <a:buNone/>
            </a:pPr>
            <a:r>
              <a:rPr lang="en-US" sz="2400"/>
              <a:t>3.	</a:t>
            </a:r>
            <a:r>
              <a:rPr lang="en-US" sz="2400" i="1"/>
              <a:t>o</a:t>
            </a:r>
            <a:r>
              <a:rPr lang="en-US" sz="2400"/>
              <a:t> is a sanitized object</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Writing</a:t>
            </a:r>
          </a:p>
        </p:txBody>
      </p:sp>
      <p:sp>
        <p:nvSpPr>
          <p:cNvPr id="204803" name="Rectangle 3"/>
          <p:cNvSpPr>
            <a:spLocks noGrp="1" noChangeArrowheads="1"/>
          </p:cNvSpPr>
          <p:nvPr>
            <p:ph type="body" idx="1"/>
          </p:nvPr>
        </p:nvSpPr>
        <p:spPr/>
        <p:txBody>
          <a:bodyPr/>
          <a:lstStyle/>
          <a:p>
            <a:r>
              <a:rPr lang="en-US"/>
              <a:t>Anthony, Susan work in same trading house</a:t>
            </a:r>
          </a:p>
          <a:p>
            <a:r>
              <a:rPr lang="en-US"/>
              <a:t>Anthony can read Bank 1’s CD, Gas’ CD</a:t>
            </a:r>
          </a:p>
          <a:p>
            <a:r>
              <a:rPr lang="en-US"/>
              <a:t>Susan can read Bank 2’s CD, Gas’ CD</a:t>
            </a:r>
          </a:p>
          <a:p>
            <a:r>
              <a:rPr lang="en-US"/>
              <a:t>If Anthony could write to Gas’ CD, Susan can read it</a:t>
            </a:r>
          </a:p>
          <a:p>
            <a:pPr lvl="1"/>
            <a:r>
              <a:rPr lang="en-US"/>
              <a:t>Hence, indirectly, she can read information from Bank 1’s CD, a clear conflict of interest</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CW-*-Property</a:t>
            </a:r>
          </a:p>
        </p:txBody>
      </p:sp>
      <p:sp>
        <p:nvSpPr>
          <p:cNvPr id="205827" name="Rectangle 3"/>
          <p:cNvSpPr>
            <a:spLocks noGrp="1" noChangeArrowheads="1"/>
          </p:cNvSpPr>
          <p:nvPr>
            <p:ph type="body" idx="1"/>
          </p:nvPr>
        </p:nvSpPr>
        <p:spPr/>
        <p:txBody>
          <a:bodyPr/>
          <a:lstStyle/>
          <a:p>
            <a:pPr marL="458788" indent="-458788">
              <a:lnSpc>
                <a:spcPct val="90000"/>
              </a:lnSpc>
            </a:pPr>
            <a:r>
              <a:rPr lang="en-US" i="1"/>
              <a:t>s</a:t>
            </a:r>
            <a:r>
              <a:rPr lang="en-US"/>
              <a:t> can write to </a:t>
            </a:r>
            <a:r>
              <a:rPr lang="en-US" i="1"/>
              <a:t>o</a:t>
            </a:r>
            <a:r>
              <a:rPr lang="en-US"/>
              <a:t> iff both of the following hold:</a:t>
            </a:r>
          </a:p>
          <a:p>
            <a:pPr marL="1223963" lvl="1" indent="-533400">
              <a:lnSpc>
                <a:spcPct val="90000"/>
              </a:lnSpc>
              <a:buFont typeface="Times" charset="0"/>
              <a:buAutoNum type="arabicPeriod"/>
            </a:pPr>
            <a:r>
              <a:rPr lang="en-US"/>
              <a:t>The CW-simple security condition permits </a:t>
            </a:r>
            <a:r>
              <a:rPr lang="en-US" i="1"/>
              <a:t>s</a:t>
            </a:r>
            <a:r>
              <a:rPr lang="en-US"/>
              <a:t> to read </a:t>
            </a:r>
            <a:r>
              <a:rPr lang="en-US" i="1"/>
              <a:t>o</a:t>
            </a:r>
            <a:r>
              <a:rPr lang="en-US"/>
              <a:t>; and</a:t>
            </a:r>
          </a:p>
          <a:p>
            <a:pPr marL="1223963" lvl="1" indent="-533400">
              <a:lnSpc>
                <a:spcPct val="90000"/>
              </a:lnSpc>
              <a:buFont typeface="Times" charset="0"/>
              <a:buAutoNum type="arabicPeriod"/>
            </a:pPr>
            <a:r>
              <a:rPr lang="en-US"/>
              <a:t>For all </a:t>
            </a:r>
            <a:r>
              <a:rPr lang="en-US" i="1"/>
              <a:t>unsanitized</a:t>
            </a:r>
            <a:r>
              <a:rPr lang="en-US"/>
              <a:t> objects </a:t>
            </a:r>
            <a:r>
              <a:rPr lang="en-US" i="1"/>
              <a:t>o</a:t>
            </a:r>
            <a:r>
              <a:rPr lang="en-US" i="1">
                <a:sym typeface="Symbol" charset="2"/>
              </a:rPr>
              <a:t></a:t>
            </a:r>
            <a:r>
              <a:rPr lang="en-US"/>
              <a:t>, if </a:t>
            </a:r>
            <a:r>
              <a:rPr lang="en-US" i="1"/>
              <a:t>s</a:t>
            </a:r>
            <a:r>
              <a:rPr lang="en-US"/>
              <a:t> can read   </a:t>
            </a:r>
            <a:r>
              <a:rPr lang="en-US" i="1"/>
              <a:t>o</a:t>
            </a:r>
            <a:r>
              <a:rPr lang="en-US" i="1">
                <a:sym typeface="Symbol" charset="2"/>
              </a:rPr>
              <a:t></a:t>
            </a:r>
            <a:r>
              <a:rPr lang="en-US"/>
              <a:t>, then </a:t>
            </a:r>
            <a:r>
              <a:rPr lang="en-US" i="1"/>
              <a:t>CD</a:t>
            </a:r>
            <a:r>
              <a:rPr lang="en-US"/>
              <a:t>(</a:t>
            </a:r>
            <a:r>
              <a:rPr lang="en-US" i="1"/>
              <a:t>o</a:t>
            </a:r>
            <a:r>
              <a:rPr lang="en-US" i="1">
                <a:sym typeface="Symbol" charset="2"/>
              </a:rPr>
              <a:t></a:t>
            </a:r>
            <a:r>
              <a:rPr lang="en-US"/>
              <a:t>) = </a:t>
            </a:r>
            <a:r>
              <a:rPr lang="en-US" i="1"/>
              <a:t>CD</a:t>
            </a:r>
            <a:r>
              <a:rPr lang="en-US"/>
              <a:t>(</a:t>
            </a:r>
            <a:r>
              <a:rPr lang="en-US" i="1"/>
              <a:t>o</a:t>
            </a:r>
            <a:r>
              <a:rPr lang="en-US"/>
              <a:t>)</a:t>
            </a:r>
          </a:p>
          <a:p>
            <a:pPr marL="458788" indent="-458788">
              <a:lnSpc>
                <a:spcPct val="90000"/>
              </a:lnSpc>
            </a:pPr>
            <a:r>
              <a:rPr lang="en-US"/>
              <a:t>Says that s can write to an object if all the (unsanitized) objects it can read are in the same dataset</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Formalism</a:t>
            </a:r>
          </a:p>
        </p:txBody>
      </p:sp>
      <p:sp>
        <p:nvSpPr>
          <p:cNvPr id="206851" name="Rectangle 3"/>
          <p:cNvSpPr>
            <a:spLocks noGrp="1" noChangeArrowheads="1"/>
          </p:cNvSpPr>
          <p:nvPr>
            <p:ph type="body" idx="1"/>
          </p:nvPr>
        </p:nvSpPr>
        <p:spPr/>
        <p:txBody>
          <a:bodyPr/>
          <a:lstStyle/>
          <a:p>
            <a:pPr>
              <a:lnSpc>
                <a:spcPct val="90000"/>
              </a:lnSpc>
            </a:pPr>
            <a:r>
              <a:rPr lang="en-US" dirty="0"/>
              <a:t>Goal: figure out how information flows around system</a:t>
            </a:r>
          </a:p>
          <a:p>
            <a:pPr>
              <a:lnSpc>
                <a:spcPct val="90000"/>
              </a:lnSpc>
            </a:pPr>
            <a:r>
              <a:rPr lang="en-US" i="1" dirty="0"/>
              <a:t>S</a:t>
            </a:r>
            <a:r>
              <a:rPr lang="en-US" dirty="0"/>
              <a:t> set of subjects, </a:t>
            </a:r>
            <a:r>
              <a:rPr lang="en-US" i="1" dirty="0"/>
              <a:t>O</a:t>
            </a:r>
            <a:r>
              <a:rPr lang="en-US" dirty="0"/>
              <a:t> set of objects, </a:t>
            </a:r>
            <a:r>
              <a:rPr lang="en-US" i="1" dirty="0"/>
              <a:t>L</a:t>
            </a:r>
            <a:r>
              <a:rPr lang="en-US" dirty="0"/>
              <a:t> = </a:t>
            </a:r>
            <a:r>
              <a:rPr lang="en-US" i="1" dirty="0"/>
              <a:t>C</a:t>
            </a:r>
            <a:r>
              <a:rPr lang="en-US" dirty="0">
                <a:sym typeface="Symbol" charset="2"/>
              </a:rPr>
              <a:t></a:t>
            </a:r>
            <a:r>
              <a:rPr lang="en-US" i="1" dirty="0"/>
              <a:t>D</a:t>
            </a:r>
            <a:r>
              <a:rPr lang="en-US" dirty="0"/>
              <a:t> set of labels</a:t>
            </a:r>
          </a:p>
          <a:p>
            <a:pPr>
              <a:lnSpc>
                <a:spcPct val="90000"/>
              </a:lnSpc>
            </a:pPr>
            <a:r>
              <a:rPr lang="en-US" i="1" dirty="0"/>
              <a:t>l</a:t>
            </a:r>
            <a:r>
              <a:rPr lang="en-US" baseline="-25000" dirty="0"/>
              <a:t>1</a:t>
            </a:r>
            <a:r>
              <a:rPr lang="en-US" dirty="0"/>
              <a:t>:</a:t>
            </a:r>
            <a:r>
              <a:rPr lang="en-US" i="1" dirty="0"/>
              <a:t>O</a:t>
            </a:r>
            <a:r>
              <a:rPr lang="en-US" dirty="0">
                <a:sym typeface="Symbol" charset="2"/>
              </a:rPr>
              <a:t></a:t>
            </a:r>
            <a:r>
              <a:rPr lang="en-US" i="1" dirty="0"/>
              <a:t>C</a:t>
            </a:r>
            <a:r>
              <a:rPr lang="en-US" dirty="0"/>
              <a:t> maps objects to their COI classes</a:t>
            </a:r>
          </a:p>
          <a:p>
            <a:pPr>
              <a:lnSpc>
                <a:spcPct val="90000"/>
              </a:lnSpc>
            </a:pPr>
            <a:r>
              <a:rPr lang="en-US" i="1" dirty="0"/>
              <a:t>l</a:t>
            </a:r>
            <a:r>
              <a:rPr lang="en-US" baseline="-25000" dirty="0"/>
              <a:t>2</a:t>
            </a:r>
            <a:r>
              <a:rPr lang="en-US" dirty="0"/>
              <a:t>:</a:t>
            </a:r>
            <a:r>
              <a:rPr lang="en-US" i="1" dirty="0"/>
              <a:t>O</a:t>
            </a:r>
            <a:r>
              <a:rPr lang="en-US" dirty="0">
                <a:sym typeface="Symbol" charset="2"/>
              </a:rPr>
              <a:t></a:t>
            </a:r>
            <a:r>
              <a:rPr lang="en-US" i="1" dirty="0"/>
              <a:t>D</a:t>
            </a:r>
            <a:r>
              <a:rPr lang="en-US" dirty="0"/>
              <a:t> maps objects to their CDs</a:t>
            </a:r>
          </a:p>
          <a:p>
            <a:pPr>
              <a:lnSpc>
                <a:spcPct val="90000"/>
              </a:lnSpc>
            </a:pPr>
            <a:r>
              <a:rPr lang="en-US" i="1" dirty="0"/>
              <a:t>H</a:t>
            </a:r>
            <a:r>
              <a:rPr lang="en-US" dirty="0"/>
              <a:t>(</a:t>
            </a:r>
            <a:r>
              <a:rPr lang="en-US" i="1" dirty="0"/>
              <a:t>s</a:t>
            </a:r>
            <a:r>
              <a:rPr lang="en-US" dirty="0"/>
              <a:t>, </a:t>
            </a:r>
            <a:r>
              <a:rPr lang="en-US" i="1" dirty="0"/>
              <a:t>o</a:t>
            </a:r>
            <a:r>
              <a:rPr lang="en-US" dirty="0"/>
              <a:t>) true </a:t>
            </a:r>
            <a:r>
              <a:rPr lang="en-US" dirty="0" err="1"/>
              <a:t>iff</a:t>
            </a:r>
            <a:r>
              <a:rPr lang="en-US" dirty="0"/>
              <a:t> </a:t>
            </a:r>
            <a:r>
              <a:rPr lang="en-US" i="1" dirty="0"/>
              <a:t>s</a:t>
            </a:r>
            <a:r>
              <a:rPr lang="en-US" dirty="0"/>
              <a:t> has </a:t>
            </a:r>
            <a:r>
              <a:rPr lang="en-US" i="1" dirty="0"/>
              <a:t>or had</a:t>
            </a:r>
            <a:r>
              <a:rPr lang="en-US" dirty="0"/>
              <a:t> read access to </a:t>
            </a:r>
            <a:r>
              <a:rPr lang="en-US" i="1" dirty="0"/>
              <a:t>o</a:t>
            </a:r>
            <a:endParaRPr lang="en-US" dirty="0"/>
          </a:p>
          <a:p>
            <a:pPr>
              <a:lnSpc>
                <a:spcPct val="90000"/>
              </a:lnSpc>
            </a:pPr>
            <a:r>
              <a:rPr lang="en-US" i="1" dirty="0"/>
              <a:t>R</a:t>
            </a:r>
            <a:r>
              <a:rPr lang="en-US" dirty="0"/>
              <a:t>(</a:t>
            </a:r>
            <a:r>
              <a:rPr lang="en-US" i="1" dirty="0"/>
              <a:t>s</a:t>
            </a:r>
            <a:r>
              <a:rPr lang="en-US" dirty="0"/>
              <a:t>, </a:t>
            </a:r>
            <a:r>
              <a:rPr lang="en-US" i="1" dirty="0"/>
              <a:t>o</a:t>
            </a:r>
            <a:r>
              <a:rPr lang="en-US" dirty="0" smtClean="0"/>
              <a:t>): Request from </a:t>
            </a:r>
            <a:r>
              <a:rPr lang="en-US" i="1" dirty="0" smtClean="0"/>
              <a:t>s</a:t>
            </a:r>
            <a:r>
              <a:rPr lang="en-US" dirty="0" smtClean="0"/>
              <a:t> to read </a:t>
            </a:r>
            <a:r>
              <a:rPr lang="en-US" i="1" dirty="0" smtClean="0"/>
              <a:t>o</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Axioms</a:t>
            </a:r>
          </a:p>
        </p:txBody>
      </p:sp>
      <p:sp>
        <p:nvSpPr>
          <p:cNvPr id="207875" name="Rectangle 3"/>
          <p:cNvSpPr>
            <a:spLocks noGrp="1" noChangeArrowheads="1"/>
          </p:cNvSpPr>
          <p:nvPr>
            <p:ph type="body" idx="1"/>
          </p:nvPr>
        </p:nvSpPr>
        <p:spPr/>
        <p:txBody>
          <a:bodyPr/>
          <a:lstStyle/>
          <a:p>
            <a:pPr>
              <a:lnSpc>
                <a:spcPct val="90000"/>
              </a:lnSpc>
            </a:pPr>
            <a:r>
              <a:rPr lang="en-US" dirty="0"/>
              <a:t>Axiom </a:t>
            </a:r>
            <a:r>
              <a:rPr lang="en-US" dirty="0" smtClean="0"/>
              <a:t>1</a:t>
            </a:r>
            <a:r>
              <a:rPr lang="en-US" dirty="0"/>
              <a:t>. For all </a:t>
            </a:r>
            <a:r>
              <a:rPr lang="en-US" i="1" dirty="0"/>
              <a:t>o</a:t>
            </a:r>
            <a:r>
              <a:rPr lang="en-US" dirty="0"/>
              <a:t>, </a:t>
            </a:r>
            <a:r>
              <a:rPr lang="en-US" i="1" dirty="0"/>
              <a:t>o</a:t>
            </a:r>
            <a:r>
              <a:rPr lang="en-US" i="1" dirty="0">
                <a:sym typeface="Symbol" charset="2"/>
              </a:rPr>
              <a:t></a:t>
            </a:r>
            <a:r>
              <a:rPr lang="en-US" dirty="0"/>
              <a:t> </a:t>
            </a:r>
            <a:r>
              <a:rPr lang="en-US" dirty="0">
                <a:sym typeface="Symbol" charset="2"/>
              </a:rPr>
              <a:t></a:t>
            </a:r>
            <a:r>
              <a:rPr lang="en-US" i="1" dirty="0"/>
              <a:t> O</a:t>
            </a:r>
            <a:r>
              <a:rPr lang="en-US" dirty="0"/>
              <a:t>,					if </a:t>
            </a:r>
            <a:r>
              <a:rPr lang="en-US" i="1" dirty="0"/>
              <a:t>l</a:t>
            </a:r>
            <a:r>
              <a:rPr lang="en-US" baseline="-25000" dirty="0"/>
              <a:t>2</a:t>
            </a:r>
            <a:r>
              <a:rPr lang="en-US" dirty="0"/>
              <a:t>(</a:t>
            </a:r>
            <a:r>
              <a:rPr lang="en-US" i="1" dirty="0"/>
              <a:t>o</a:t>
            </a:r>
            <a:r>
              <a:rPr lang="en-US" dirty="0"/>
              <a:t>) = </a:t>
            </a:r>
            <a:r>
              <a:rPr lang="en-US" i="1" dirty="0"/>
              <a:t>l</a:t>
            </a:r>
            <a:r>
              <a:rPr lang="en-US" baseline="-25000" dirty="0"/>
              <a:t>2</a:t>
            </a:r>
            <a:r>
              <a:rPr lang="en-US" dirty="0"/>
              <a:t>(</a:t>
            </a:r>
            <a:r>
              <a:rPr lang="en-US" i="1" dirty="0"/>
              <a:t>o</a:t>
            </a:r>
            <a:r>
              <a:rPr lang="en-US" i="1" dirty="0">
                <a:sym typeface="Symbol" charset="2"/>
              </a:rPr>
              <a:t></a:t>
            </a:r>
            <a:r>
              <a:rPr lang="en-US" dirty="0"/>
              <a:t>), then </a:t>
            </a:r>
            <a:r>
              <a:rPr lang="en-US" i="1" dirty="0"/>
              <a:t>l</a:t>
            </a:r>
            <a:r>
              <a:rPr lang="en-US" baseline="-25000" dirty="0"/>
              <a:t>1</a:t>
            </a:r>
            <a:r>
              <a:rPr lang="en-US" dirty="0"/>
              <a:t>(</a:t>
            </a:r>
            <a:r>
              <a:rPr lang="en-US" i="1" dirty="0"/>
              <a:t>o</a:t>
            </a:r>
            <a:r>
              <a:rPr lang="en-US" dirty="0"/>
              <a:t>) = </a:t>
            </a:r>
            <a:r>
              <a:rPr lang="en-US" i="1" dirty="0"/>
              <a:t>l</a:t>
            </a:r>
            <a:r>
              <a:rPr lang="en-US" baseline="-25000" dirty="0"/>
              <a:t>1</a:t>
            </a:r>
            <a:r>
              <a:rPr lang="en-US" dirty="0"/>
              <a:t>(</a:t>
            </a:r>
            <a:r>
              <a:rPr lang="en-US" i="1" dirty="0"/>
              <a:t>o</a:t>
            </a:r>
            <a:r>
              <a:rPr lang="en-US" i="1" dirty="0">
                <a:sym typeface="Symbol" charset="2"/>
              </a:rPr>
              <a:t></a:t>
            </a:r>
            <a:r>
              <a:rPr lang="en-US" dirty="0"/>
              <a:t>)</a:t>
            </a:r>
          </a:p>
          <a:p>
            <a:pPr lvl="1">
              <a:lnSpc>
                <a:spcPct val="90000"/>
              </a:lnSpc>
            </a:pPr>
            <a:r>
              <a:rPr lang="en-US" dirty="0"/>
              <a:t>CDs do not span COIs.</a:t>
            </a:r>
          </a:p>
          <a:p>
            <a:pPr>
              <a:lnSpc>
                <a:spcPct val="90000"/>
              </a:lnSpc>
            </a:pPr>
            <a:r>
              <a:rPr lang="en-US" dirty="0"/>
              <a:t>Axiom </a:t>
            </a:r>
            <a:r>
              <a:rPr lang="en-US" dirty="0" smtClean="0"/>
              <a:t>2</a:t>
            </a:r>
            <a:r>
              <a:rPr lang="en-US" dirty="0"/>
              <a:t>. </a:t>
            </a:r>
            <a:r>
              <a:rPr lang="en-US" i="1" dirty="0"/>
              <a:t>s</a:t>
            </a:r>
            <a:r>
              <a:rPr lang="en-US" dirty="0"/>
              <a:t> </a:t>
            </a:r>
            <a:r>
              <a:rPr lang="en-US" dirty="0">
                <a:sym typeface="Symbol" charset="2"/>
              </a:rPr>
              <a:t></a:t>
            </a:r>
            <a:r>
              <a:rPr lang="en-US" dirty="0"/>
              <a:t> </a:t>
            </a:r>
            <a:r>
              <a:rPr lang="en-US" i="1" dirty="0"/>
              <a:t>S</a:t>
            </a:r>
            <a:r>
              <a:rPr lang="en-US" dirty="0"/>
              <a:t> can read </a:t>
            </a:r>
            <a:r>
              <a:rPr lang="en-US" i="1" dirty="0"/>
              <a:t>o</a:t>
            </a:r>
            <a:r>
              <a:rPr lang="en-US" dirty="0"/>
              <a:t> </a:t>
            </a:r>
            <a:r>
              <a:rPr lang="en-US" dirty="0">
                <a:sym typeface="Symbol" charset="2"/>
              </a:rPr>
              <a:t> </a:t>
            </a:r>
            <a:r>
              <a:rPr lang="en-US" i="1" dirty="0"/>
              <a:t>O</a:t>
            </a:r>
            <a:r>
              <a:rPr lang="en-US" dirty="0"/>
              <a:t> </a:t>
            </a:r>
            <a:r>
              <a:rPr lang="en-US" dirty="0" err="1" smtClean="0"/>
              <a:t>iff</a:t>
            </a:r>
            <a:r>
              <a:rPr lang="en-US" dirty="0" smtClean="0"/>
              <a:t>,</a:t>
            </a:r>
            <a:endParaRPr lang="en-US" dirty="0"/>
          </a:p>
          <a:p>
            <a:pPr>
              <a:lnSpc>
                <a:spcPct val="90000"/>
              </a:lnSpc>
              <a:buNone/>
            </a:pPr>
            <a:r>
              <a:rPr lang="en-US" dirty="0"/>
              <a:t> </a:t>
            </a:r>
            <a:r>
              <a:rPr lang="en-US" dirty="0" smtClean="0"/>
              <a:t>   for </a:t>
            </a:r>
            <a:r>
              <a:rPr lang="en-US" dirty="0"/>
              <a:t>all </a:t>
            </a:r>
            <a:r>
              <a:rPr lang="en-US" i="1" dirty="0"/>
              <a:t>o</a:t>
            </a:r>
            <a:r>
              <a:rPr lang="en-US" i="1" dirty="0">
                <a:sym typeface="Symbol" charset="2"/>
              </a:rPr>
              <a:t></a:t>
            </a:r>
            <a:r>
              <a:rPr lang="en-US" dirty="0"/>
              <a:t> </a:t>
            </a:r>
            <a:r>
              <a:rPr lang="en-US" dirty="0">
                <a:sym typeface="Symbol" charset="2"/>
              </a:rPr>
              <a:t></a:t>
            </a:r>
            <a:r>
              <a:rPr lang="en-US" dirty="0"/>
              <a:t> </a:t>
            </a:r>
            <a:r>
              <a:rPr lang="en-US" i="1" dirty="0"/>
              <a:t>O</a:t>
            </a:r>
            <a:r>
              <a:rPr lang="en-US" dirty="0"/>
              <a:t> such that </a:t>
            </a:r>
            <a:r>
              <a:rPr lang="en-US" i="1" dirty="0"/>
              <a:t>H</a:t>
            </a:r>
            <a:r>
              <a:rPr lang="en-US" dirty="0"/>
              <a:t>(</a:t>
            </a:r>
            <a:r>
              <a:rPr lang="en-US" i="1" dirty="0"/>
              <a:t>s</a:t>
            </a:r>
            <a:r>
              <a:rPr lang="en-US" dirty="0"/>
              <a:t>, </a:t>
            </a:r>
            <a:r>
              <a:rPr lang="en-US" i="1" dirty="0"/>
              <a:t>o</a:t>
            </a:r>
            <a:r>
              <a:rPr lang="en-US" i="1" dirty="0">
                <a:sym typeface="Symbol" charset="2"/>
              </a:rPr>
              <a:t></a:t>
            </a:r>
            <a:r>
              <a:rPr lang="en-US" dirty="0"/>
              <a:t>), either 			</a:t>
            </a:r>
            <a:r>
              <a:rPr lang="en-US" i="1" dirty="0"/>
              <a:t>l</a:t>
            </a:r>
            <a:r>
              <a:rPr lang="en-US" baseline="-25000" dirty="0"/>
              <a:t>1</a:t>
            </a:r>
            <a:r>
              <a:rPr lang="en-US" dirty="0"/>
              <a:t>(</a:t>
            </a:r>
            <a:r>
              <a:rPr lang="en-US" i="1" dirty="0"/>
              <a:t>o</a:t>
            </a:r>
            <a:r>
              <a:rPr lang="en-US" i="1" dirty="0">
                <a:sym typeface="Symbol" charset="2"/>
              </a:rPr>
              <a:t></a:t>
            </a:r>
            <a:r>
              <a:rPr lang="en-US" dirty="0"/>
              <a:t>) ≠ </a:t>
            </a:r>
            <a:r>
              <a:rPr lang="en-US" i="1" dirty="0"/>
              <a:t>l</a:t>
            </a:r>
            <a:r>
              <a:rPr lang="en-US" baseline="-25000" dirty="0"/>
              <a:t>1</a:t>
            </a:r>
            <a:r>
              <a:rPr lang="en-US" dirty="0"/>
              <a:t>(</a:t>
            </a:r>
            <a:r>
              <a:rPr lang="en-US" i="1" dirty="0"/>
              <a:t>o</a:t>
            </a:r>
            <a:r>
              <a:rPr lang="en-US" dirty="0"/>
              <a:t>) or </a:t>
            </a:r>
            <a:r>
              <a:rPr lang="en-US" i="1" dirty="0"/>
              <a:t>l</a:t>
            </a:r>
            <a:r>
              <a:rPr lang="en-US" baseline="-25000" dirty="0"/>
              <a:t>2</a:t>
            </a:r>
            <a:r>
              <a:rPr lang="en-US" dirty="0"/>
              <a:t>(</a:t>
            </a:r>
            <a:r>
              <a:rPr lang="en-US" i="1" dirty="0"/>
              <a:t>o</a:t>
            </a:r>
            <a:r>
              <a:rPr lang="en-US" i="1" dirty="0">
                <a:sym typeface="Symbol" charset="2"/>
              </a:rPr>
              <a:t></a:t>
            </a:r>
            <a:r>
              <a:rPr lang="en-US" dirty="0"/>
              <a:t>) = </a:t>
            </a:r>
            <a:r>
              <a:rPr lang="en-US" i="1" dirty="0"/>
              <a:t>l</a:t>
            </a:r>
            <a:r>
              <a:rPr lang="en-US" baseline="-25000" dirty="0"/>
              <a:t>2</a:t>
            </a:r>
            <a:r>
              <a:rPr lang="en-US" dirty="0"/>
              <a:t>(</a:t>
            </a:r>
            <a:r>
              <a:rPr lang="en-US" i="1" dirty="0"/>
              <a:t>o</a:t>
            </a:r>
            <a:r>
              <a:rPr lang="en-US" dirty="0"/>
              <a:t>)</a:t>
            </a:r>
          </a:p>
          <a:p>
            <a:pPr lvl="1">
              <a:lnSpc>
                <a:spcPct val="90000"/>
              </a:lnSpc>
            </a:pPr>
            <a:r>
              <a:rPr lang="en-US" i="1" dirty="0"/>
              <a:t>s</a:t>
            </a:r>
            <a:r>
              <a:rPr lang="en-US" dirty="0"/>
              <a:t> can read </a:t>
            </a:r>
            <a:r>
              <a:rPr lang="en-US" i="1" dirty="0"/>
              <a:t>o</a:t>
            </a:r>
            <a:r>
              <a:rPr lang="en-US" dirty="0"/>
              <a:t> </a:t>
            </a:r>
            <a:r>
              <a:rPr lang="en-US" dirty="0" err="1"/>
              <a:t>iff</a:t>
            </a:r>
            <a:r>
              <a:rPr lang="en-US" dirty="0"/>
              <a:t> </a:t>
            </a:r>
            <a:r>
              <a:rPr lang="en-US" i="1" dirty="0"/>
              <a:t>o</a:t>
            </a:r>
            <a:r>
              <a:rPr lang="en-US" dirty="0"/>
              <a:t> is either in a different COI than every other </a:t>
            </a:r>
            <a:r>
              <a:rPr lang="en-US" i="1" dirty="0"/>
              <a:t>o</a:t>
            </a:r>
            <a:r>
              <a:rPr lang="en-US" i="1" dirty="0">
                <a:sym typeface="Symbol" charset="2"/>
              </a:rPr>
              <a:t></a:t>
            </a:r>
            <a:r>
              <a:rPr lang="en-US" dirty="0"/>
              <a:t> that </a:t>
            </a:r>
            <a:r>
              <a:rPr lang="en-US" i="1" dirty="0"/>
              <a:t>s</a:t>
            </a:r>
            <a:r>
              <a:rPr lang="en-US" dirty="0"/>
              <a:t> has read, or in the same CD as </a:t>
            </a:r>
            <a:r>
              <a:rPr lang="en-US" i="1" dirty="0"/>
              <a:t>o</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t>Which Objects Can Be Read?</a:t>
            </a:r>
          </a:p>
        </p:txBody>
      </p:sp>
      <p:sp>
        <p:nvSpPr>
          <p:cNvPr id="209923" name="Rectangle 3"/>
          <p:cNvSpPr>
            <a:spLocks noGrp="1" noChangeArrowheads="1"/>
          </p:cNvSpPr>
          <p:nvPr>
            <p:ph type="body" idx="1"/>
          </p:nvPr>
        </p:nvSpPr>
        <p:spPr/>
        <p:txBody>
          <a:bodyPr/>
          <a:lstStyle/>
          <a:p>
            <a:r>
              <a:rPr lang="en-US" dirty="0"/>
              <a:t>Suppose </a:t>
            </a:r>
            <a:r>
              <a:rPr lang="en-US" i="1" dirty="0"/>
              <a:t>s</a:t>
            </a:r>
            <a:r>
              <a:rPr lang="en-US" dirty="0"/>
              <a:t> </a:t>
            </a:r>
            <a:r>
              <a:rPr lang="en-US" dirty="0">
                <a:sym typeface="Symbol" charset="2"/>
              </a:rPr>
              <a:t></a:t>
            </a:r>
            <a:r>
              <a:rPr lang="en-US" dirty="0"/>
              <a:t> </a:t>
            </a:r>
            <a:r>
              <a:rPr lang="en-US" i="1" dirty="0"/>
              <a:t>S</a:t>
            </a:r>
            <a:r>
              <a:rPr lang="en-US" dirty="0"/>
              <a:t> has read </a:t>
            </a:r>
            <a:r>
              <a:rPr lang="en-US" i="1" dirty="0"/>
              <a:t>o</a:t>
            </a:r>
            <a:r>
              <a:rPr lang="en-US" dirty="0"/>
              <a:t> </a:t>
            </a:r>
            <a:r>
              <a:rPr lang="en-US" dirty="0">
                <a:sym typeface="Symbol" charset="2"/>
              </a:rPr>
              <a:t> </a:t>
            </a:r>
            <a:r>
              <a:rPr lang="en-US" i="1" dirty="0"/>
              <a:t>O</a:t>
            </a:r>
            <a:r>
              <a:rPr lang="en-US" dirty="0"/>
              <a:t>. </a:t>
            </a:r>
            <a:endParaRPr lang="en-US" dirty="0" smtClean="0"/>
          </a:p>
          <a:p>
            <a:r>
              <a:rPr lang="en-US" dirty="0" smtClean="0"/>
              <a:t>If </a:t>
            </a:r>
            <a:r>
              <a:rPr lang="en-US" i="1" dirty="0"/>
              <a:t>s</a:t>
            </a:r>
            <a:r>
              <a:rPr lang="en-US" dirty="0"/>
              <a:t> can read </a:t>
            </a:r>
            <a:r>
              <a:rPr lang="en-US" i="1" dirty="0"/>
              <a:t>o</a:t>
            </a:r>
            <a:r>
              <a:rPr lang="en-US" i="1" dirty="0">
                <a:sym typeface="Symbol" charset="2"/>
              </a:rPr>
              <a:t></a:t>
            </a:r>
            <a:r>
              <a:rPr lang="en-US" dirty="0"/>
              <a:t> </a:t>
            </a:r>
            <a:r>
              <a:rPr lang="en-US" dirty="0">
                <a:sym typeface="Symbol" charset="2"/>
              </a:rPr>
              <a:t></a:t>
            </a:r>
            <a:r>
              <a:rPr lang="en-US" dirty="0"/>
              <a:t> </a:t>
            </a:r>
            <a:r>
              <a:rPr lang="en-US" i="1" dirty="0"/>
              <a:t>O</a:t>
            </a:r>
            <a:r>
              <a:rPr lang="en-US" dirty="0"/>
              <a:t>, </a:t>
            </a:r>
            <a:r>
              <a:rPr lang="en-US" i="1" dirty="0"/>
              <a:t>o</a:t>
            </a:r>
            <a:r>
              <a:rPr lang="en-US" i="1" dirty="0">
                <a:sym typeface="Symbol" charset="2"/>
              </a:rPr>
              <a:t></a:t>
            </a:r>
            <a:r>
              <a:rPr lang="en-US" dirty="0"/>
              <a:t> ≠ </a:t>
            </a:r>
            <a:r>
              <a:rPr lang="en-US" i="1" dirty="0"/>
              <a:t>o</a:t>
            </a:r>
            <a:r>
              <a:rPr lang="en-US" dirty="0"/>
              <a:t>, then </a:t>
            </a:r>
            <a:r>
              <a:rPr lang="en-US" i="1" dirty="0"/>
              <a:t>l</a:t>
            </a:r>
            <a:r>
              <a:rPr lang="en-US" baseline="-25000" dirty="0"/>
              <a:t>1</a:t>
            </a:r>
            <a:r>
              <a:rPr lang="en-US" dirty="0"/>
              <a:t>(</a:t>
            </a:r>
            <a:r>
              <a:rPr lang="en-US" i="1" dirty="0"/>
              <a:t>o</a:t>
            </a:r>
            <a:r>
              <a:rPr lang="en-US" i="1" dirty="0">
                <a:sym typeface="Symbol" charset="2"/>
              </a:rPr>
              <a:t></a:t>
            </a:r>
            <a:r>
              <a:rPr lang="en-US" dirty="0"/>
              <a:t> ) ≠ </a:t>
            </a:r>
            <a:r>
              <a:rPr lang="en-US" i="1" dirty="0"/>
              <a:t>l</a:t>
            </a:r>
            <a:r>
              <a:rPr lang="en-US" baseline="-25000" dirty="0"/>
              <a:t>1</a:t>
            </a:r>
            <a:r>
              <a:rPr lang="en-US" dirty="0"/>
              <a:t>(</a:t>
            </a:r>
            <a:r>
              <a:rPr lang="en-US" i="1" dirty="0"/>
              <a:t>o</a:t>
            </a:r>
            <a:r>
              <a:rPr lang="en-US" dirty="0"/>
              <a:t>) or</a:t>
            </a:r>
            <a:r>
              <a:rPr lang="en-US" i="1" dirty="0"/>
              <a:t> l</a:t>
            </a:r>
            <a:r>
              <a:rPr lang="en-US" baseline="-25000" dirty="0"/>
              <a:t>2</a:t>
            </a:r>
            <a:r>
              <a:rPr lang="en-US" dirty="0"/>
              <a:t>(</a:t>
            </a:r>
            <a:r>
              <a:rPr lang="en-US" i="1" dirty="0"/>
              <a:t>o</a:t>
            </a:r>
            <a:r>
              <a:rPr lang="en-US" i="1" dirty="0">
                <a:sym typeface="Symbol" charset="2"/>
              </a:rPr>
              <a:t></a:t>
            </a:r>
            <a:r>
              <a:rPr lang="en-US" dirty="0"/>
              <a:t> ) = </a:t>
            </a:r>
            <a:r>
              <a:rPr lang="en-US" i="1" dirty="0"/>
              <a:t>l</a:t>
            </a:r>
            <a:r>
              <a:rPr lang="en-US" baseline="-25000" dirty="0"/>
              <a:t>2</a:t>
            </a:r>
            <a:r>
              <a:rPr lang="en-US" dirty="0"/>
              <a:t>(</a:t>
            </a:r>
            <a:r>
              <a:rPr lang="en-US" i="1" dirty="0"/>
              <a:t>o</a:t>
            </a:r>
            <a:r>
              <a:rPr lang="en-US" dirty="0"/>
              <a:t>).</a:t>
            </a:r>
          </a:p>
          <a:p>
            <a:pPr lvl="1"/>
            <a:r>
              <a:rPr lang="en-US" dirty="0"/>
              <a:t>Says </a:t>
            </a:r>
            <a:r>
              <a:rPr lang="en-US" i="1" dirty="0"/>
              <a:t>s</a:t>
            </a:r>
            <a:r>
              <a:rPr lang="en-US" dirty="0"/>
              <a:t> can read only the objects in a single CD within any COI</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Proof</a:t>
            </a:r>
          </a:p>
        </p:txBody>
      </p:sp>
      <p:sp>
        <p:nvSpPr>
          <p:cNvPr id="210947" name="Rectangle 3"/>
          <p:cNvSpPr>
            <a:spLocks noGrp="1" noChangeArrowheads="1"/>
          </p:cNvSpPr>
          <p:nvPr>
            <p:ph type="body" idx="1"/>
          </p:nvPr>
        </p:nvSpPr>
        <p:spPr/>
        <p:txBody>
          <a:bodyPr/>
          <a:lstStyle/>
          <a:p>
            <a:pPr marL="115888" lvl="1" indent="-1588">
              <a:buFontTx/>
              <a:buNone/>
            </a:pPr>
            <a:r>
              <a:rPr lang="en-US" sz="2400" dirty="0"/>
              <a:t>Assume false. Then</a:t>
            </a:r>
          </a:p>
          <a:p>
            <a:pPr marL="231775" lvl="2" indent="-1588">
              <a:buFontTx/>
              <a:buNone/>
            </a:pPr>
            <a:r>
              <a:rPr lang="en-US" sz="2000" dirty="0"/>
              <a:t>	</a:t>
            </a:r>
            <a:r>
              <a:rPr lang="en-US" sz="2000" i="1" dirty="0"/>
              <a:t>H</a:t>
            </a:r>
            <a:r>
              <a:rPr lang="en-US" sz="2000" dirty="0"/>
              <a:t>(</a:t>
            </a:r>
            <a:r>
              <a:rPr lang="en-US" sz="2000" i="1" dirty="0"/>
              <a:t>s</a:t>
            </a:r>
            <a:r>
              <a:rPr lang="en-US" sz="2000" dirty="0"/>
              <a:t>, </a:t>
            </a:r>
            <a:r>
              <a:rPr lang="en-US" sz="2000" i="1" dirty="0"/>
              <a:t>o</a:t>
            </a:r>
            <a:r>
              <a:rPr lang="en-US" sz="2000" dirty="0"/>
              <a:t>) </a:t>
            </a:r>
            <a:r>
              <a:rPr lang="en-US" sz="2000" dirty="0">
                <a:sym typeface="Symbol" charset="2"/>
              </a:rPr>
              <a:t> </a:t>
            </a:r>
            <a:r>
              <a:rPr lang="en-US" sz="2000" i="1" dirty="0"/>
              <a:t>H</a:t>
            </a:r>
            <a:r>
              <a:rPr lang="en-US" sz="2000" dirty="0"/>
              <a:t>(</a:t>
            </a:r>
            <a:r>
              <a:rPr lang="en-US" sz="2000" i="1" dirty="0"/>
              <a:t>s</a:t>
            </a:r>
            <a:r>
              <a:rPr lang="en-US" sz="2000" dirty="0"/>
              <a:t>, </a:t>
            </a:r>
            <a:r>
              <a:rPr lang="en-US" sz="2000" i="1" dirty="0"/>
              <a:t>o</a:t>
            </a:r>
            <a:r>
              <a:rPr lang="en-US" sz="2000" i="1" dirty="0">
                <a:sym typeface="Symbol" charset="2"/>
              </a:rPr>
              <a:t></a:t>
            </a:r>
            <a:r>
              <a:rPr lang="en-US" sz="2000" dirty="0"/>
              <a:t>) </a:t>
            </a:r>
            <a:r>
              <a:rPr lang="en-US" sz="2000" dirty="0">
                <a:sym typeface="Symbol" charset="2"/>
              </a:rPr>
              <a:t> </a:t>
            </a:r>
            <a:r>
              <a:rPr lang="en-US" sz="2000" i="1" dirty="0"/>
              <a:t>l</a:t>
            </a:r>
            <a:r>
              <a:rPr lang="en-US" sz="2000" baseline="-25000" dirty="0"/>
              <a:t>1</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1</a:t>
            </a:r>
            <a:r>
              <a:rPr lang="en-US" sz="2000" dirty="0"/>
              <a:t>(</a:t>
            </a:r>
            <a:r>
              <a:rPr lang="en-US" sz="2000" i="1" dirty="0"/>
              <a:t>o</a:t>
            </a:r>
            <a:r>
              <a:rPr lang="en-US" sz="2000" dirty="0"/>
              <a:t>)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2</a:t>
            </a:r>
            <a:r>
              <a:rPr lang="en-US" sz="2000" dirty="0"/>
              <a:t>(</a:t>
            </a:r>
            <a:r>
              <a:rPr lang="en-US" sz="2000" i="1" dirty="0"/>
              <a:t>o</a:t>
            </a:r>
            <a:r>
              <a:rPr lang="en-US" sz="2000" dirty="0"/>
              <a:t>)</a:t>
            </a:r>
          </a:p>
          <a:p>
            <a:pPr marL="115888" lvl="1" indent="-1588">
              <a:buFontTx/>
              <a:buNone/>
            </a:pPr>
            <a:r>
              <a:rPr lang="en-US" sz="2400" dirty="0"/>
              <a:t>Assume </a:t>
            </a:r>
            <a:r>
              <a:rPr lang="en-US" sz="2400" i="1" dirty="0"/>
              <a:t>s</a:t>
            </a:r>
            <a:r>
              <a:rPr lang="en-US" sz="2400" dirty="0"/>
              <a:t> read </a:t>
            </a:r>
            <a:r>
              <a:rPr lang="en-US" sz="2400" i="1" dirty="0"/>
              <a:t>o</a:t>
            </a:r>
            <a:r>
              <a:rPr lang="en-US" sz="2400" dirty="0"/>
              <a:t> first. </a:t>
            </a:r>
            <a:endParaRPr lang="en-US" sz="2400" dirty="0" smtClean="0"/>
          </a:p>
          <a:p>
            <a:pPr marL="115888" lvl="1" indent="-1588">
              <a:buFontTx/>
              <a:buNone/>
            </a:pPr>
            <a:r>
              <a:rPr lang="en-US" sz="2400" dirty="0" smtClean="0"/>
              <a:t>Then </a:t>
            </a:r>
            <a:r>
              <a:rPr lang="en-US" sz="2400" i="1" dirty="0"/>
              <a:t>H</a:t>
            </a:r>
            <a:r>
              <a:rPr lang="en-US" sz="2400" dirty="0"/>
              <a:t>(</a:t>
            </a:r>
            <a:r>
              <a:rPr lang="en-US" sz="2400" i="1" dirty="0"/>
              <a:t>s</a:t>
            </a:r>
            <a:r>
              <a:rPr lang="en-US" sz="2400" dirty="0"/>
              <a:t>, </a:t>
            </a:r>
            <a:r>
              <a:rPr lang="en-US" sz="2400" i="1" dirty="0"/>
              <a:t>o</a:t>
            </a:r>
            <a:r>
              <a:rPr lang="en-US" sz="2400" dirty="0"/>
              <a:t>) when </a:t>
            </a:r>
            <a:r>
              <a:rPr lang="en-US" sz="2400" i="1" dirty="0"/>
              <a:t>s</a:t>
            </a:r>
            <a:r>
              <a:rPr lang="en-US" sz="2400" dirty="0"/>
              <a:t> read </a:t>
            </a:r>
            <a:r>
              <a:rPr lang="en-US" sz="2400" i="1" dirty="0"/>
              <a:t>o</a:t>
            </a:r>
            <a:r>
              <a:rPr lang="en-US" sz="2400" dirty="0"/>
              <a:t>, so by Axiom </a:t>
            </a:r>
            <a:r>
              <a:rPr lang="en-US" sz="2400" dirty="0" smtClean="0"/>
              <a:t>2,</a:t>
            </a:r>
          </a:p>
          <a:p>
            <a:pPr marL="115888" lvl="1" indent="-1588">
              <a:buFontTx/>
              <a:buNone/>
            </a:pPr>
            <a:r>
              <a:rPr lang="en-US" sz="2400" dirty="0" smtClean="0"/>
              <a:t> </a:t>
            </a:r>
            <a:r>
              <a:rPr lang="en-US" sz="2400" dirty="0"/>
              <a:t>either </a:t>
            </a:r>
            <a:r>
              <a:rPr lang="en-US" sz="2400" i="1" dirty="0"/>
              <a:t>l</a:t>
            </a:r>
            <a:r>
              <a:rPr lang="en-US" sz="2400" baseline="-25000" dirty="0"/>
              <a:t>1</a:t>
            </a:r>
            <a:r>
              <a:rPr lang="en-US" sz="2400" dirty="0"/>
              <a:t>(</a:t>
            </a:r>
            <a:r>
              <a:rPr lang="en-US" sz="2400" i="1" dirty="0"/>
              <a:t>o</a:t>
            </a:r>
            <a:r>
              <a:rPr lang="en-US" sz="2400" i="1" dirty="0">
                <a:sym typeface="Symbol" charset="2"/>
              </a:rPr>
              <a:t></a:t>
            </a:r>
            <a:r>
              <a:rPr lang="en-US" sz="2400" dirty="0"/>
              <a:t>) ≠ </a:t>
            </a:r>
            <a:r>
              <a:rPr lang="en-US" sz="2400" i="1" dirty="0"/>
              <a:t>l</a:t>
            </a:r>
            <a:r>
              <a:rPr lang="en-US" sz="2400" baseline="-25000" dirty="0"/>
              <a:t>1</a:t>
            </a:r>
            <a:r>
              <a:rPr lang="en-US" sz="2400" dirty="0"/>
              <a:t>(</a:t>
            </a:r>
            <a:r>
              <a:rPr lang="en-US" sz="2400" i="1" dirty="0"/>
              <a:t>o</a:t>
            </a:r>
            <a:r>
              <a:rPr lang="en-US" sz="2400" dirty="0"/>
              <a:t>) or </a:t>
            </a:r>
            <a:r>
              <a:rPr lang="en-US" sz="2400" i="1" dirty="0"/>
              <a:t>l</a:t>
            </a:r>
            <a:r>
              <a:rPr lang="en-US" sz="2400" baseline="-25000" dirty="0"/>
              <a:t>2</a:t>
            </a:r>
            <a:r>
              <a:rPr lang="en-US" sz="2400" dirty="0"/>
              <a:t>(</a:t>
            </a:r>
            <a:r>
              <a:rPr lang="en-US" sz="2400" i="1" dirty="0"/>
              <a:t>o</a:t>
            </a:r>
            <a:r>
              <a:rPr lang="en-US" sz="2400" i="1" dirty="0">
                <a:sym typeface="Symbol" charset="2"/>
              </a:rPr>
              <a:t></a:t>
            </a:r>
            <a:r>
              <a:rPr lang="en-US" sz="2400" dirty="0"/>
              <a:t>) = </a:t>
            </a:r>
            <a:r>
              <a:rPr lang="en-US" sz="2400" i="1" dirty="0"/>
              <a:t>l</a:t>
            </a:r>
            <a:r>
              <a:rPr lang="en-US" sz="2400" baseline="-25000" dirty="0"/>
              <a:t>2</a:t>
            </a:r>
            <a:r>
              <a:rPr lang="en-US" sz="2400" dirty="0"/>
              <a:t>(</a:t>
            </a:r>
            <a:r>
              <a:rPr lang="en-US" sz="2400" i="1" dirty="0"/>
              <a:t>o</a:t>
            </a:r>
            <a:r>
              <a:rPr lang="en-US" sz="2400" dirty="0"/>
              <a:t>), so</a:t>
            </a:r>
          </a:p>
          <a:p>
            <a:pPr marL="231775" lvl="2" indent="-1588">
              <a:buFontTx/>
              <a:buNone/>
            </a:pPr>
            <a:r>
              <a:rPr lang="en-US" sz="2000" dirty="0"/>
              <a:t>(</a:t>
            </a:r>
            <a:r>
              <a:rPr lang="en-US" sz="2000" i="1" dirty="0"/>
              <a:t>l</a:t>
            </a:r>
            <a:r>
              <a:rPr lang="en-US" sz="2000" baseline="-25000" dirty="0"/>
              <a:t>1</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1</a:t>
            </a:r>
            <a:r>
              <a:rPr lang="en-US" sz="2000" dirty="0"/>
              <a:t>(o)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2</a:t>
            </a:r>
            <a:r>
              <a:rPr lang="en-US" sz="2000" dirty="0"/>
              <a:t>(</a:t>
            </a:r>
            <a:r>
              <a:rPr lang="en-US" sz="2000" i="1" dirty="0"/>
              <a:t>o</a:t>
            </a:r>
            <a:r>
              <a:rPr lang="en-US" sz="2000" dirty="0"/>
              <a:t>)) </a:t>
            </a:r>
            <a:r>
              <a:rPr lang="en-US" sz="2000" dirty="0">
                <a:sym typeface="Symbol" charset="2"/>
              </a:rPr>
              <a:t> </a:t>
            </a:r>
            <a:r>
              <a:rPr lang="en-US" sz="2000" dirty="0"/>
              <a:t>(</a:t>
            </a:r>
            <a:r>
              <a:rPr lang="en-US" sz="2000" i="1" dirty="0"/>
              <a:t>l</a:t>
            </a:r>
            <a:r>
              <a:rPr lang="en-US" sz="2000" baseline="-25000" dirty="0"/>
              <a:t>1</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1</a:t>
            </a:r>
            <a:r>
              <a:rPr lang="en-US" sz="2000" dirty="0"/>
              <a:t>(</a:t>
            </a:r>
            <a:r>
              <a:rPr lang="en-US" sz="2000" i="1" dirty="0"/>
              <a:t>o</a:t>
            </a:r>
            <a:r>
              <a:rPr lang="en-US" sz="2000" dirty="0"/>
              <a:t>)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2</a:t>
            </a:r>
            <a:r>
              <a:rPr lang="en-US" sz="2000" dirty="0"/>
              <a:t>(</a:t>
            </a:r>
            <a:r>
              <a:rPr lang="en-US" sz="2000" i="1" dirty="0"/>
              <a:t>o</a:t>
            </a:r>
            <a:r>
              <a:rPr lang="en-US" sz="2000" dirty="0"/>
              <a:t>))</a:t>
            </a:r>
          </a:p>
          <a:p>
            <a:pPr marL="115888" lvl="1" indent="-1588">
              <a:buFontTx/>
              <a:buNone/>
            </a:pPr>
            <a:r>
              <a:rPr lang="en-US" sz="2400" dirty="0"/>
              <a:t>Rearranging terms,</a:t>
            </a:r>
          </a:p>
          <a:p>
            <a:pPr marL="231775" lvl="2" indent="-1588">
              <a:buFontTx/>
              <a:buNone/>
            </a:pPr>
            <a:r>
              <a:rPr lang="en-US" sz="2000" dirty="0"/>
              <a:t>(</a:t>
            </a:r>
            <a:r>
              <a:rPr lang="en-US" sz="2000" i="1" dirty="0"/>
              <a:t>l</a:t>
            </a:r>
            <a:r>
              <a:rPr lang="en-US" sz="2000" baseline="-25000" dirty="0"/>
              <a:t>1</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1</a:t>
            </a:r>
            <a:r>
              <a:rPr lang="en-US" sz="2000" dirty="0"/>
              <a:t>(</a:t>
            </a:r>
            <a:r>
              <a:rPr lang="en-US" sz="2000" i="1" dirty="0"/>
              <a:t>o</a:t>
            </a:r>
            <a:r>
              <a:rPr lang="en-US" sz="2000" dirty="0"/>
              <a:t>)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2</a:t>
            </a:r>
            <a:r>
              <a:rPr lang="en-US" sz="2000" dirty="0"/>
              <a:t>(</a:t>
            </a:r>
            <a:r>
              <a:rPr lang="en-US" sz="2000" i="1" dirty="0"/>
              <a:t>o</a:t>
            </a:r>
            <a:r>
              <a:rPr lang="en-US" sz="2000" dirty="0"/>
              <a:t>) </a:t>
            </a:r>
            <a:r>
              <a:rPr lang="en-US" sz="2000" dirty="0">
                <a:sym typeface="Symbol" charset="2"/>
              </a:rPr>
              <a:t> </a:t>
            </a:r>
            <a:r>
              <a:rPr lang="en-US" sz="2000" i="1" dirty="0"/>
              <a:t>l</a:t>
            </a:r>
            <a:r>
              <a:rPr lang="en-US" sz="2000" baseline="-25000" dirty="0"/>
              <a:t>1</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1</a:t>
            </a:r>
            <a:r>
              <a:rPr lang="en-US" sz="2000" dirty="0"/>
              <a:t>(</a:t>
            </a:r>
            <a:r>
              <a:rPr lang="en-US" sz="2000" i="1" dirty="0"/>
              <a:t>o</a:t>
            </a:r>
            <a:r>
              <a:rPr lang="en-US" sz="2000" dirty="0"/>
              <a:t>)) </a:t>
            </a:r>
            <a:r>
              <a:rPr lang="en-US" sz="2000" dirty="0">
                <a:sym typeface="Symbol" charset="2"/>
              </a:rPr>
              <a:t></a:t>
            </a:r>
          </a:p>
          <a:p>
            <a:pPr marL="231775" lvl="2" indent="-1588">
              <a:buFontTx/>
              <a:buNone/>
            </a:pPr>
            <a:r>
              <a:rPr lang="en-US" sz="2000" dirty="0"/>
              <a:t>(</a:t>
            </a:r>
            <a:r>
              <a:rPr lang="en-US" sz="2000" i="1" dirty="0"/>
              <a:t>l</a:t>
            </a:r>
            <a:r>
              <a:rPr lang="en-US" sz="2000" baseline="-25000" dirty="0"/>
              <a:t>2</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2</a:t>
            </a:r>
            <a:r>
              <a:rPr lang="en-US" sz="2000" dirty="0"/>
              <a:t>(</a:t>
            </a:r>
            <a:r>
              <a:rPr lang="en-US" sz="2000" i="1" dirty="0"/>
              <a:t>o</a:t>
            </a:r>
            <a:r>
              <a:rPr lang="en-US" sz="2000" dirty="0"/>
              <a:t>)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i="1" dirty="0">
                <a:sym typeface="Symbol" charset="2"/>
              </a:rPr>
              <a:t></a:t>
            </a:r>
            <a:r>
              <a:rPr lang="en-US" sz="2000" dirty="0"/>
              <a:t>) ≠ </a:t>
            </a:r>
            <a:r>
              <a:rPr lang="en-US" sz="2000" i="1" dirty="0"/>
              <a:t>l</a:t>
            </a:r>
            <a:r>
              <a:rPr lang="en-US" sz="2000" baseline="-25000" dirty="0"/>
              <a:t>2</a:t>
            </a:r>
            <a:r>
              <a:rPr lang="en-US" sz="2000" dirty="0"/>
              <a:t>(</a:t>
            </a:r>
            <a:r>
              <a:rPr lang="en-US" sz="2000" i="1" dirty="0"/>
              <a:t>o</a:t>
            </a:r>
            <a:r>
              <a:rPr lang="en-US" sz="2000" dirty="0"/>
              <a:t>) </a:t>
            </a:r>
            <a:r>
              <a:rPr lang="en-US" sz="2000" dirty="0">
                <a:sym typeface="Symbol" charset="2"/>
              </a:rPr>
              <a:t></a:t>
            </a:r>
            <a:r>
              <a:rPr lang="en-US" sz="2000" dirty="0"/>
              <a:t> </a:t>
            </a:r>
            <a:r>
              <a:rPr lang="en-US" sz="2000" i="1" dirty="0"/>
              <a:t>l</a:t>
            </a:r>
            <a:r>
              <a:rPr lang="en-US" sz="2000" baseline="-25000" dirty="0"/>
              <a:t>1</a:t>
            </a:r>
            <a:r>
              <a:rPr lang="en-US" sz="2000" i="1" dirty="0"/>
              <a:t>(o</a:t>
            </a:r>
            <a:r>
              <a:rPr lang="en-US" sz="2000" i="1" dirty="0">
                <a:sym typeface="Symbol" charset="2"/>
              </a:rPr>
              <a:t></a:t>
            </a:r>
            <a:r>
              <a:rPr lang="en-US" sz="2000" i="1" dirty="0"/>
              <a:t>)</a:t>
            </a:r>
            <a:r>
              <a:rPr lang="en-US" sz="2000" dirty="0"/>
              <a:t> = </a:t>
            </a:r>
            <a:r>
              <a:rPr lang="en-US" sz="2000" i="1" dirty="0"/>
              <a:t>l</a:t>
            </a:r>
            <a:r>
              <a:rPr lang="en-US" sz="2000" baseline="-25000" dirty="0"/>
              <a:t>1</a:t>
            </a:r>
            <a:r>
              <a:rPr lang="en-US" sz="2000" dirty="0"/>
              <a:t>(</a:t>
            </a:r>
            <a:r>
              <a:rPr lang="en-US" sz="2000" i="1" dirty="0"/>
              <a:t>o</a:t>
            </a:r>
            <a:r>
              <a:rPr lang="en-US" sz="2000" dirty="0"/>
              <a:t>))</a:t>
            </a:r>
          </a:p>
          <a:p>
            <a:pPr marL="115888" lvl="1" indent="-1588">
              <a:buFontTx/>
              <a:buNone/>
            </a:pPr>
            <a:r>
              <a:rPr lang="en-US" sz="2400" dirty="0"/>
              <a:t>which is obviously false, contradiction.</a:t>
            </a:r>
          </a:p>
        </p:txBody>
      </p:sp>
      <p:cxnSp>
        <p:nvCxnSpPr>
          <p:cNvPr id="8" name="Straight Arrow Connector 7"/>
          <p:cNvCxnSpPr/>
          <p:nvPr/>
        </p:nvCxnSpPr>
        <p:spPr>
          <a:xfrm rot="16200000" flipV="1">
            <a:off x="5107785" y="2464587"/>
            <a:ext cx="1857388" cy="13573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Lemma</a:t>
            </a:r>
          </a:p>
        </p:txBody>
      </p:sp>
      <p:sp>
        <p:nvSpPr>
          <p:cNvPr id="211971" name="Rectangle 3"/>
          <p:cNvSpPr>
            <a:spLocks noGrp="1" noChangeArrowheads="1"/>
          </p:cNvSpPr>
          <p:nvPr>
            <p:ph type="body" idx="1"/>
          </p:nvPr>
        </p:nvSpPr>
        <p:spPr/>
        <p:txBody>
          <a:bodyPr/>
          <a:lstStyle/>
          <a:p>
            <a:r>
              <a:rPr lang="en-US" dirty="0"/>
              <a:t>Suppose a subject </a:t>
            </a:r>
            <a:r>
              <a:rPr lang="en-US" i="1" dirty="0"/>
              <a:t>s</a:t>
            </a:r>
            <a:r>
              <a:rPr lang="en-US" dirty="0"/>
              <a:t> </a:t>
            </a:r>
            <a:r>
              <a:rPr lang="en-US" dirty="0">
                <a:sym typeface="Symbol" charset="2"/>
              </a:rPr>
              <a:t> </a:t>
            </a:r>
            <a:r>
              <a:rPr lang="en-US" i="1" dirty="0"/>
              <a:t>S</a:t>
            </a:r>
            <a:r>
              <a:rPr lang="en-US" dirty="0"/>
              <a:t> can read an object  </a:t>
            </a:r>
            <a:r>
              <a:rPr lang="en-US" i="1" dirty="0"/>
              <a:t>o</a:t>
            </a:r>
            <a:r>
              <a:rPr lang="en-US" dirty="0"/>
              <a:t> </a:t>
            </a:r>
            <a:r>
              <a:rPr lang="en-US" dirty="0">
                <a:sym typeface="Symbol" charset="2"/>
              </a:rPr>
              <a:t></a:t>
            </a:r>
            <a:r>
              <a:rPr lang="en-US" dirty="0"/>
              <a:t> </a:t>
            </a:r>
            <a:r>
              <a:rPr lang="en-US" i="1" dirty="0"/>
              <a:t>O</a:t>
            </a:r>
            <a:r>
              <a:rPr lang="en-US" dirty="0"/>
              <a:t>. Then </a:t>
            </a:r>
            <a:r>
              <a:rPr lang="en-US" i="1" dirty="0"/>
              <a:t>s</a:t>
            </a:r>
            <a:r>
              <a:rPr lang="en-US" dirty="0"/>
              <a:t> can read no </a:t>
            </a:r>
            <a:r>
              <a:rPr lang="en-US" i="1" dirty="0"/>
              <a:t>o</a:t>
            </a:r>
            <a:r>
              <a:rPr lang="en-US" i="1" dirty="0">
                <a:sym typeface="Symbol" charset="2"/>
              </a:rPr>
              <a:t></a:t>
            </a:r>
            <a:r>
              <a:rPr lang="en-US" dirty="0"/>
              <a:t> for which    </a:t>
            </a:r>
            <a:r>
              <a:rPr lang="en-US" i="1" dirty="0"/>
              <a:t>l</a:t>
            </a:r>
            <a:r>
              <a:rPr lang="en-US" baseline="-25000" dirty="0"/>
              <a:t>1</a:t>
            </a:r>
            <a:r>
              <a:rPr lang="en-US" dirty="0"/>
              <a:t>(</a:t>
            </a:r>
            <a:r>
              <a:rPr lang="en-US" i="1" dirty="0"/>
              <a:t>o</a:t>
            </a:r>
            <a:r>
              <a:rPr lang="en-US" i="1" dirty="0">
                <a:sym typeface="Symbol" charset="2"/>
              </a:rPr>
              <a:t></a:t>
            </a:r>
            <a:r>
              <a:rPr lang="en-US" dirty="0"/>
              <a:t>) = </a:t>
            </a:r>
            <a:r>
              <a:rPr lang="en-US" i="1" dirty="0"/>
              <a:t>l</a:t>
            </a:r>
            <a:r>
              <a:rPr lang="en-US" baseline="-25000" dirty="0"/>
              <a:t>1</a:t>
            </a:r>
            <a:r>
              <a:rPr lang="en-US" dirty="0"/>
              <a:t>(</a:t>
            </a:r>
            <a:r>
              <a:rPr lang="en-US" i="1" dirty="0"/>
              <a:t>o</a:t>
            </a:r>
            <a:r>
              <a:rPr lang="en-US" dirty="0"/>
              <a:t>) and </a:t>
            </a:r>
            <a:r>
              <a:rPr lang="en-US" i="1" dirty="0"/>
              <a:t>l</a:t>
            </a:r>
            <a:r>
              <a:rPr lang="en-US" baseline="-25000" dirty="0"/>
              <a:t>2</a:t>
            </a:r>
            <a:r>
              <a:rPr lang="en-US" dirty="0"/>
              <a:t>(</a:t>
            </a:r>
            <a:r>
              <a:rPr lang="en-US" i="1" dirty="0"/>
              <a:t>o</a:t>
            </a:r>
            <a:r>
              <a:rPr lang="en-US" i="1" dirty="0">
                <a:sym typeface="Symbol" charset="2"/>
              </a:rPr>
              <a:t></a:t>
            </a:r>
            <a:r>
              <a:rPr lang="en-US" dirty="0"/>
              <a:t>) ≠ </a:t>
            </a:r>
            <a:r>
              <a:rPr lang="en-US" i="1" dirty="0"/>
              <a:t>l</a:t>
            </a:r>
            <a:r>
              <a:rPr lang="en-US" baseline="-25000" dirty="0"/>
              <a:t>2</a:t>
            </a:r>
            <a:r>
              <a:rPr lang="en-US" dirty="0"/>
              <a:t>(</a:t>
            </a:r>
            <a:r>
              <a:rPr lang="en-US" i="1" dirty="0"/>
              <a:t>o</a:t>
            </a:r>
            <a:r>
              <a:rPr lang="en-US" dirty="0"/>
              <a:t>).</a:t>
            </a:r>
          </a:p>
          <a:p>
            <a:pPr lvl="1"/>
            <a:r>
              <a:rPr lang="en-US" dirty="0"/>
              <a:t>So a subject can access at most one CD in each COI class</a:t>
            </a:r>
          </a:p>
          <a:p>
            <a:pPr lvl="1"/>
            <a:r>
              <a:rPr lang="en-US" dirty="0"/>
              <a:t>Sketch of proof: </a:t>
            </a:r>
            <a:endParaRPr lang="en-US" dirty="0" smtClean="0"/>
          </a:p>
          <a:p>
            <a:pPr lvl="2"/>
            <a:r>
              <a:rPr lang="en-US" dirty="0" smtClean="0"/>
              <a:t>Initial </a:t>
            </a:r>
            <a:r>
              <a:rPr lang="en-US" dirty="0"/>
              <a:t>case follows from Axioms </a:t>
            </a:r>
            <a:r>
              <a:rPr lang="en-US" dirty="0" smtClean="0"/>
              <a:t>3-4.</a:t>
            </a:r>
          </a:p>
          <a:p>
            <a:pPr lvl="2"/>
            <a:r>
              <a:rPr lang="en-US" dirty="0" smtClean="0"/>
              <a:t> </a:t>
            </a:r>
            <a:r>
              <a:rPr lang="en-US" dirty="0"/>
              <a:t>If </a:t>
            </a:r>
            <a:r>
              <a:rPr lang="en-US" i="1" dirty="0"/>
              <a:t>o</a:t>
            </a:r>
            <a:r>
              <a:rPr lang="en-US" i="1" dirty="0">
                <a:sym typeface="Symbol" charset="2"/>
              </a:rPr>
              <a:t></a:t>
            </a:r>
            <a:r>
              <a:rPr lang="en-US" dirty="0"/>
              <a:t> ≠ </a:t>
            </a:r>
            <a:r>
              <a:rPr lang="en-US" i="1" dirty="0"/>
              <a:t>o</a:t>
            </a:r>
            <a:r>
              <a:rPr lang="en-US" dirty="0"/>
              <a:t>, theorem immediately gives lemma. </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COIs and Subjects</a:t>
            </a:r>
          </a:p>
        </p:txBody>
      </p:sp>
      <p:sp>
        <p:nvSpPr>
          <p:cNvPr id="212995" name="Rectangle 3"/>
          <p:cNvSpPr>
            <a:spLocks noGrp="1" noChangeArrowheads="1"/>
          </p:cNvSpPr>
          <p:nvPr>
            <p:ph type="body" idx="1"/>
          </p:nvPr>
        </p:nvSpPr>
        <p:spPr/>
        <p:txBody>
          <a:bodyPr/>
          <a:lstStyle/>
          <a:p>
            <a:pPr>
              <a:lnSpc>
                <a:spcPct val="90000"/>
              </a:lnSpc>
            </a:pPr>
            <a:r>
              <a:rPr lang="en-US" sz="2800" dirty="0"/>
              <a:t>Theorem: Let </a:t>
            </a:r>
            <a:r>
              <a:rPr lang="en-US" sz="2800" i="1" dirty="0"/>
              <a:t>c</a:t>
            </a:r>
            <a:r>
              <a:rPr lang="en-US" sz="2800" dirty="0"/>
              <a:t> </a:t>
            </a:r>
            <a:r>
              <a:rPr lang="en-US" sz="2800" dirty="0">
                <a:sym typeface="Symbol" charset="2"/>
              </a:rPr>
              <a:t></a:t>
            </a:r>
            <a:r>
              <a:rPr lang="en-US" sz="2800" dirty="0"/>
              <a:t> </a:t>
            </a:r>
            <a:r>
              <a:rPr lang="en-US" sz="2800" i="1" dirty="0"/>
              <a:t>C</a:t>
            </a:r>
            <a:r>
              <a:rPr lang="en-US" sz="2800" dirty="0"/>
              <a:t> and </a:t>
            </a:r>
            <a:r>
              <a:rPr lang="en-US" sz="2800" i="1" dirty="0"/>
              <a:t>d</a:t>
            </a:r>
            <a:r>
              <a:rPr lang="en-US" sz="2800" dirty="0"/>
              <a:t> </a:t>
            </a:r>
            <a:r>
              <a:rPr lang="en-US" sz="2800" dirty="0">
                <a:sym typeface="Symbol" charset="2"/>
              </a:rPr>
              <a:t></a:t>
            </a:r>
            <a:r>
              <a:rPr lang="en-US" sz="2800" dirty="0"/>
              <a:t> </a:t>
            </a:r>
            <a:r>
              <a:rPr lang="en-US" sz="2800" i="1" dirty="0"/>
              <a:t>D</a:t>
            </a:r>
            <a:r>
              <a:rPr lang="en-US" sz="2800" dirty="0"/>
              <a:t>. Suppose there are </a:t>
            </a:r>
            <a:r>
              <a:rPr lang="en-US" sz="2800" i="1" dirty="0"/>
              <a:t>n</a:t>
            </a:r>
            <a:r>
              <a:rPr lang="en-US" sz="2800" dirty="0"/>
              <a:t> objects </a:t>
            </a:r>
            <a:r>
              <a:rPr lang="en-US" sz="2800" i="1" dirty="0" err="1"/>
              <a:t>o</a:t>
            </a:r>
            <a:r>
              <a:rPr lang="en-US" sz="2800" i="1" baseline="-25000" dirty="0" err="1"/>
              <a:t>i</a:t>
            </a:r>
            <a:r>
              <a:rPr lang="en-US" sz="2800" dirty="0"/>
              <a:t> </a:t>
            </a:r>
            <a:r>
              <a:rPr lang="en-US" sz="2800" dirty="0">
                <a:sym typeface="Symbol" charset="2"/>
              </a:rPr>
              <a:t></a:t>
            </a:r>
            <a:r>
              <a:rPr lang="en-US" sz="2800" dirty="0"/>
              <a:t> </a:t>
            </a:r>
            <a:r>
              <a:rPr lang="en-US" sz="2800" i="1" dirty="0"/>
              <a:t>O</a:t>
            </a:r>
            <a:r>
              <a:rPr lang="en-US" sz="2800" dirty="0"/>
              <a:t>, 1 ≤ </a:t>
            </a:r>
            <a:r>
              <a:rPr lang="en-US" sz="2800" i="1" dirty="0" err="1"/>
              <a:t>i</a:t>
            </a:r>
            <a:r>
              <a:rPr lang="en-US" sz="2800" dirty="0"/>
              <a:t> ≤ </a:t>
            </a:r>
            <a:r>
              <a:rPr lang="en-US" sz="2800" i="1" dirty="0"/>
              <a:t>n</a:t>
            </a:r>
            <a:r>
              <a:rPr lang="en-US" sz="2800" dirty="0"/>
              <a:t>, such that </a:t>
            </a:r>
            <a:r>
              <a:rPr lang="en-US" sz="2800" i="1" dirty="0"/>
              <a:t>l</a:t>
            </a:r>
            <a:r>
              <a:rPr lang="en-US" sz="2800" baseline="-25000" dirty="0"/>
              <a:t>1</a:t>
            </a:r>
            <a:r>
              <a:rPr lang="en-US" sz="2800" dirty="0"/>
              <a:t>(</a:t>
            </a:r>
            <a:r>
              <a:rPr lang="en-US" sz="2800" i="1" dirty="0" err="1"/>
              <a:t>o</a:t>
            </a:r>
            <a:r>
              <a:rPr lang="en-US" sz="2800" i="1" baseline="-25000" dirty="0" err="1"/>
              <a:t>i</a:t>
            </a:r>
            <a:r>
              <a:rPr lang="en-US" sz="2800" dirty="0"/>
              <a:t>) = </a:t>
            </a:r>
            <a:r>
              <a:rPr lang="en-US" sz="2800" i="1" dirty="0"/>
              <a:t>d</a:t>
            </a:r>
            <a:r>
              <a:rPr lang="en-US" sz="2800" dirty="0"/>
              <a:t> for  1 ≤ </a:t>
            </a:r>
            <a:r>
              <a:rPr lang="en-US" sz="2800" i="1" dirty="0" err="1"/>
              <a:t>i</a:t>
            </a:r>
            <a:r>
              <a:rPr lang="en-US" sz="2800" dirty="0"/>
              <a:t> ≤ </a:t>
            </a:r>
            <a:r>
              <a:rPr lang="en-US" sz="2800" i="1" dirty="0"/>
              <a:t>n</a:t>
            </a:r>
            <a:r>
              <a:rPr lang="en-US" sz="2800" dirty="0"/>
              <a:t>, and </a:t>
            </a:r>
            <a:r>
              <a:rPr lang="en-US" sz="2800" i="1" dirty="0"/>
              <a:t>l</a:t>
            </a:r>
            <a:r>
              <a:rPr lang="en-US" sz="2800" baseline="-25000" dirty="0"/>
              <a:t>2</a:t>
            </a:r>
            <a:r>
              <a:rPr lang="en-US" sz="2800" dirty="0"/>
              <a:t>(</a:t>
            </a:r>
            <a:r>
              <a:rPr lang="en-US" sz="2800" i="1" dirty="0" err="1"/>
              <a:t>o</a:t>
            </a:r>
            <a:r>
              <a:rPr lang="en-US" sz="2800" i="1" baseline="-25000" dirty="0" err="1"/>
              <a:t>i</a:t>
            </a:r>
            <a:r>
              <a:rPr lang="en-US" sz="2800" dirty="0"/>
              <a:t>) ≠ </a:t>
            </a:r>
            <a:r>
              <a:rPr lang="en-US" sz="2800" i="1" dirty="0"/>
              <a:t>l</a:t>
            </a:r>
            <a:r>
              <a:rPr lang="en-US" sz="2800" baseline="-25000" dirty="0"/>
              <a:t>2</a:t>
            </a:r>
            <a:r>
              <a:rPr lang="en-US" sz="2800" dirty="0"/>
              <a:t>(</a:t>
            </a:r>
            <a:r>
              <a:rPr lang="en-US" sz="2800" i="1" dirty="0" err="1"/>
              <a:t>o</a:t>
            </a:r>
            <a:r>
              <a:rPr lang="en-US" sz="2800" i="1" baseline="-25000" dirty="0" err="1"/>
              <a:t>j</a:t>
            </a:r>
            <a:r>
              <a:rPr lang="en-US" sz="2800" dirty="0"/>
              <a:t>), for 1 ≤ </a:t>
            </a:r>
            <a:r>
              <a:rPr lang="en-US" sz="2800" i="1" dirty="0" err="1"/>
              <a:t>i</a:t>
            </a:r>
            <a:r>
              <a:rPr lang="en-US" sz="2800" dirty="0"/>
              <a:t>, </a:t>
            </a:r>
            <a:r>
              <a:rPr lang="en-US" sz="2800" i="1" dirty="0"/>
              <a:t>j</a:t>
            </a:r>
            <a:r>
              <a:rPr lang="en-US" sz="2800" dirty="0"/>
              <a:t> ≤ </a:t>
            </a:r>
            <a:r>
              <a:rPr lang="en-US" sz="2800" i="1" dirty="0"/>
              <a:t>n</a:t>
            </a:r>
            <a:r>
              <a:rPr lang="en-US" sz="2800" dirty="0"/>
              <a:t>, </a:t>
            </a:r>
            <a:r>
              <a:rPr lang="en-US" sz="2800" i="1" dirty="0" err="1"/>
              <a:t>i</a:t>
            </a:r>
            <a:r>
              <a:rPr lang="en-US" sz="2800" dirty="0"/>
              <a:t> ≠ </a:t>
            </a:r>
            <a:r>
              <a:rPr lang="en-US" sz="2800" i="1" dirty="0"/>
              <a:t>j</a:t>
            </a:r>
            <a:r>
              <a:rPr lang="en-US" sz="2800" dirty="0"/>
              <a:t>. Then for all such </a:t>
            </a:r>
            <a:r>
              <a:rPr lang="en-US" sz="2800" i="1" dirty="0"/>
              <a:t>o</a:t>
            </a:r>
            <a:r>
              <a:rPr lang="en-US" sz="2800" dirty="0"/>
              <a:t>, there is an </a:t>
            </a:r>
            <a:r>
              <a:rPr lang="en-US" sz="2800" i="1" dirty="0"/>
              <a:t>s</a:t>
            </a:r>
            <a:r>
              <a:rPr lang="en-US" sz="2800" dirty="0"/>
              <a:t> </a:t>
            </a:r>
            <a:r>
              <a:rPr lang="en-US" sz="2800" dirty="0">
                <a:sym typeface="Symbol" charset="2"/>
              </a:rPr>
              <a:t></a:t>
            </a:r>
            <a:r>
              <a:rPr lang="en-US" sz="2800" dirty="0"/>
              <a:t> </a:t>
            </a:r>
            <a:r>
              <a:rPr lang="en-US" sz="2800" i="1" dirty="0"/>
              <a:t>S</a:t>
            </a:r>
            <a:r>
              <a:rPr lang="en-US" sz="2800" dirty="0"/>
              <a:t> that can read </a:t>
            </a:r>
            <a:r>
              <a:rPr lang="en-US" sz="2800" i="1" dirty="0"/>
              <a:t>o</a:t>
            </a:r>
            <a:r>
              <a:rPr lang="en-US" sz="2800" dirty="0"/>
              <a:t> </a:t>
            </a:r>
            <a:r>
              <a:rPr lang="en-US" sz="2800" dirty="0" err="1"/>
              <a:t>iff</a:t>
            </a:r>
            <a:r>
              <a:rPr lang="en-US" sz="2800" dirty="0"/>
              <a:t> </a:t>
            </a:r>
            <a:r>
              <a:rPr lang="en-US" sz="2800" i="1" dirty="0"/>
              <a:t>n</a:t>
            </a:r>
            <a:r>
              <a:rPr lang="en-US" sz="2800" dirty="0"/>
              <a:t> ≤ |</a:t>
            </a:r>
            <a:r>
              <a:rPr lang="en-US" sz="2800" i="1" dirty="0"/>
              <a:t>S</a:t>
            </a:r>
            <a:r>
              <a:rPr lang="en-US" sz="2800" dirty="0"/>
              <a:t>|.</a:t>
            </a:r>
          </a:p>
          <a:p>
            <a:pPr lvl="1">
              <a:lnSpc>
                <a:spcPct val="90000"/>
              </a:lnSpc>
            </a:pPr>
            <a:r>
              <a:rPr lang="en-US" sz="2400" dirty="0"/>
              <a:t>If a COI has </a:t>
            </a:r>
            <a:r>
              <a:rPr lang="en-US" sz="2400" i="1" dirty="0"/>
              <a:t>n</a:t>
            </a:r>
            <a:r>
              <a:rPr lang="en-US" sz="2400" dirty="0"/>
              <a:t> CDs, you need at least </a:t>
            </a:r>
            <a:r>
              <a:rPr lang="en-US" sz="2400" i="1" dirty="0"/>
              <a:t>n</a:t>
            </a:r>
            <a:r>
              <a:rPr lang="en-US" sz="2400" dirty="0"/>
              <a:t> subjects to access every object</a:t>
            </a:r>
          </a:p>
          <a:p>
            <a:pPr lvl="1">
              <a:lnSpc>
                <a:spcPct val="90000"/>
              </a:lnSpc>
            </a:pPr>
            <a:r>
              <a:rPr lang="en-US" sz="2400" dirty="0"/>
              <a:t>Proof sketch: If </a:t>
            </a:r>
            <a:r>
              <a:rPr lang="en-US" sz="2400" i="1" dirty="0"/>
              <a:t>s</a:t>
            </a:r>
            <a:r>
              <a:rPr lang="en-US" sz="2400" dirty="0"/>
              <a:t> can read </a:t>
            </a:r>
            <a:r>
              <a:rPr lang="en-US" sz="2400" i="1" dirty="0"/>
              <a:t>o</a:t>
            </a:r>
            <a:r>
              <a:rPr lang="en-US" sz="2400" dirty="0"/>
              <a:t>, it cannot read any </a:t>
            </a:r>
            <a:r>
              <a:rPr lang="en-US" sz="2400" i="1" dirty="0"/>
              <a:t>o</a:t>
            </a:r>
            <a:r>
              <a:rPr lang="en-US" sz="2400" i="1" dirty="0">
                <a:sym typeface="Symbol" charset="2"/>
              </a:rPr>
              <a:t></a:t>
            </a:r>
            <a:r>
              <a:rPr lang="en-US" sz="2400" dirty="0"/>
              <a:t> in another CD in that COI (Axiom </a:t>
            </a:r>
            <a:r>
              <a:rPr lang="en-US" sz="2400" dirty="0" smtClean="0"/>
              <a:t>2</a:t>
            </a:r>
            <a:r>
              <a:rPr lang="en-US" sz="2400" dirty="0"/>
              <a:t>). As there are </a:t>
            </a:r>
            <a:r>
              <a:rPr lang="en-US" sz="2400" i="1" dirty="0"/>
              <a:t>n</a:t>
            </a:r>
            <a:r>
              <a:rPr lang="en-US" sz="2400" dirty="0"/>
              <a:t> such CDs, there must be at least </a:t>
            </a:r>
            <a:r>
              <a:rPr lang="en-US" sz="2400" i="1" dirty="0"/>
              <a:t>n</a:t>
            </a:r>
            <a:r>
              <a:rPr lang="en-US" sz="2400" dirty="0"/>
              <a:t> subjects to meet the conditions of the theorem.</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Sanitized Data</a:t>
            </a:r>
          </a:p>
        </p:txBody>
      </p:sp>
      <p:sp>
        <p:nvSpPr>
          <p:cNvPr id="214019" name="Rectangle 3"/>
          <p:cNvSpPr>
            <a:spLocks noGrp="1" noChangeArrowheads="1"/>
          </p:cNvSpPr>
          <p:nvPr>
            <p:ph type="body" idx="1"/>
          </p:nvPr>
        </p:nvSpPr>
        <p:spPr/>
        <p:txBody>
          <a:bodyPr/>
          <a:lstStyle/>
          <a:p>
            <a:r>
              <a:rPr lang="en-US" i="1" dirty="0"/>
              <a:t>v</a:t>
            </a:r>
            <a:r>
              <a:rPr lang="en-US" dirty="0"/>
              <a:t>(</a:t>
            </a:r>
            <a:r>
              <a:rPr lang="en-US" i="1" dirty="0"/>
              <a:t>o</a:t>
            </a:r>
            <a:r>
              <a:rPr lang="en-US" dirty="0"/>
              <a:t>): sanitized version of object </a:t>
            </a:r>
            <a:r>
              <a:rPr lang="en-US" i="1" dirty="0"/>
              <a:t>o</a:t>
            </a:r>
            <a:endParaRPr lang="en-US" dirty="0"/>
          </a:p>
          <a:p>
            <a:pPr lvl="1"/>
            <a:r>
              <a:rPr lang="en-US" dirty="0"/>
              <a:t>For purposes of analysis, place them all in a special CD in a COI containing no other CDs</a:t>
            </a:r>
          </a:p>
          <a:p>
            <a:r>
              <a:rPr lang="en-US" dirty="0"/>
              <a:t>Axiom </a:t>
            </a:r>
            <a:r>
              <a:rPr lang="en-US" dirty="0" smtClean="0"/>
              <a:t>5</a:t>
            </a:r>
            <a:r>
              <a:rPr lang="en-US" dirty="0"/>
              <a:t>. </a:t>
            </a:r>
            <a:r>
              <a:rPr lang="en-US" i="1" dirty="0"/>
              <a:t>l</a:t>
            </a:r>
            <a:r>
              <a:rPr lang="en-US" baseline="-25000" dirty="0"/>
              <a:t>1</a:t>
            </a:r>
            <a:r>
              <a:rPr lang="en-US" dirty="0"/>
              <a:t>(</a:t>
            </a:r>
            <a:r>
              <a:rPr lang="en-US" i="1" dirty="0"/>
              <a:t>o</a:t>
            </a:r>
            <a:r>
              <a:rPr lang="en-US" dirty="0"/>
              <a:t>) = l</a:t>
            </a:r>
            <a:r>
              <a:rPr lang="en-US" baseline="-25000" dirty="0"/>
              <a:t>1</a:t>
            </a:r>
            <a:r>
              <a:rPr lang="en-US" dirty="0"/>
              <a:t>(</a:t>
            </a:r>
            <a:r>
              <a:rPr lang="en-US" i="1" dirty="0"/>
              <a:t>v</a:t>
            </a:r>
            <a:r>
              <a:rPr lang="en-US" dirty="0"/>
              <a:t>(</a:t>
            </a:r>
            <a:r>
              <a:rPr lang="en-US" i="1" dirty="0"/>
              <a:t>o</a:t>
            </a:r>
            <a:r>
              <a:rPr lang="en-US" dirty="0"/>
              <a:t>)) </a:t>
            </a:r>
            <a:r>
              <a:rPr lang="en-US" dirty="0" err="1"/>
              <a:t>iff</a:t>
            </a:r>
            <a:r>
              <a:rPr lang="en-US" dirty="0"/>
              <a:t> </a:t>
            </a:r>
            <a:r>
              <a:rPr lang="en-US" i="1" dirty="0"/>
              <a:t>l</a:t>
            </a:r>
            <a:r>
              <a:rPr lang="en-US" baseline="-25000" dirty="0"/>
              <a:t>2</a:t>
            </a:r>
            <a:r>
              <a:rPr lang="en-US" dirty="0"/>
              <a:t>(</a:t>
            </a:r>
            <a:r>
              <a:rPr lang="en-US" i="1" dirty="0"/>
              <a:t>o</a:t>
            </a:r>
            <a:r>
              <a:rPr lang="en-US" dirty="0"/>
              <a:t>) = </a:t>
            </a:r>
            <a:r>
              <a:rPr lang="en-US" i="1" dirty="0"/>
              <a:t>l</a:t>
            </a:r>
            <a:r>
              <a:rPr lang="en-US" baseline="-25000" dirty="0"/>
              <a:t>2</a:t>
            </a:r>
            <a:r>
              <a:rPr lang="en-US" dirty="0"/>
              <a:t>(</a:t>
            </a:r>
            <a:r>
              <a:rPr lang="en-US" i="1" dirty="0"/>
              <a:t>v</a:t>
            </a:r>
            <a:r>
              <a:rPr lang="en-US" dirty="0"/>
              <a:t>(</a:t>
            </a:r>
            <a:r>
              <a:rPr lang="en-US" i="1" dirty="0"/>
              <a:t>o</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mtClean="0">
                <a:ea typeface="+mj-ea"/>
              </a:rPr>
              <a:t>Multilevel Integrity (3)</a:t>
            </a:r>
          </a:p>
        </p:txBody>
      </p:sp>
      <p:sp>
        <p:nvSpPr>
          <p:cNvPr id="62467" name="Rectangle 3"/>
          <p:cNvSpPr>
            <a:spLocks noGrp="1" noChangeArrowheads="1"/>
          </p:cNvSpPr>
          <p:nvPr>
            <p:ph type="body" idx="1"/>
          </p:nvPr>
        </p:nvSpPr>
        <p:spPr/>
        <p:txBody>
          <a:bodyPr/>
          <a:lstStyle/>
          <a:p>
            <a:pPr eaLnBrk="1" hangingPunct="1">
              <a:lnSpc>
                <a:spcPct val="90000"/>
              </a:lnSpc>
            </a:pPr>
            <a:r>
              <a:rPr lang="en-US" sz="2800" dirty="0" smtClean="0"/>
              <a:t>LOMAC was an experimental Linux system with system files at High, network at Low</a:t>
            </a:r>
          </a:p>
          <a:p>
            <a:pPr eaLnBrk="1" hangingPunct="1">
              <a:lnSpc>
                <a:spcPct val="90000"/>
              </a:lnSpc>
            </a:pPr>
            <a:r>
              <a:rPr lang="en-US" sz="2800" dirty="0" smtClean="0"/>
              <a:t>A program that read traffic was downgraded</a:t>
            </a:r>
          </a:p>
          <a:p>
            <a:pPr eaLnBrk="1" hangingPunct="1">
              <a:lnSpc>
                <a:spcPct val="90000"/>
              </a:lnSpc>
            </a:pPr>
            <a:r>
              <a:rPr lang="en-US" sz="2800" dirty="0" smtClean="0"/>
              <a:t>Vista adopted this – marks objects Low, Medium, High or System, and has default policy of </a:t>
            </a:r>
            <a:r>
              <a:rPr lang="en-US" sz="2800" dirty="0" err="1" smtClean="0"/>
              <a:t>NoWriteUp</a:t>
            </a:r>
            <a:endParaRPr lang="en-US" sz="2800" dirty="0" smtClean="0"/>
          </a:p>
          <a:p>
            <a:pPr eaLnBrk="1" hangingPunct="1">
              <a:lnSpc>
                <a:spcPct val="90000"/>
              </a:lnSpc>
            </a:pPr>
            <a:r>
              <a:rPr lang="en-US" sz="2800" dirty="0" smtClean="0"/>
              <a:t>Critical stuff is System, most other stuff is Medium, IE is Low</a:t>
            </a:r>
          </a:p>
          <a:p>
            <a:pPr eaLnBrk="1" hangingPunct="1">
              <a:lnSpc>
                <a:spcPct val="90000"/>
              </a:lnSpc>
            </a:pPr>
            <a:r>
              <a:rPr lang="en-US" sz="2800" dirty="0" smtClean="0"/>
              <a:t>Could in theory provide good protection – in practice, UAC (User account control in Windows)  trains people to override it!</a:t>
            </a:r>
          </a:p>
        </p:txBody>
      </p:sp>
      <p:sp>
        <p:nvSpPr>
          <p:cNvPr id="2" name="Rectangle 1"/>
          <p:cNvSpPr/>
          <p:nvPr/>
        </p:nvSpPr>
        <p:spPr>
          <a:xfrm>
            <a:off x="6588224" y="6309320"/>
            <a:ext cx="1750111" cy="369332"/>
          </a:xfrm>
          <a:prstGeom prst="rect">
            <a:avLst/>
          </a:prstGeom>
        </p:spPr>
        <p:txBody>
          <a:bodyPr wrap="none">
            <a:spAutoFit/>
          </a:bodyPr>
          <a:lstStyle/>
          <a:p>
            <a:r>
              <a:rPr lang="en-US" dirty="0"/>
              <a:t>Ross Anderson</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Which Objects Can Be Written?</a:t>
            </a:r>
          </a:p>
        </p:txBody>
      </p:sp>
      <p:sp>
        <p:nvSpPr>
          <p:cNvPr id="215043" name="Rectangle 3"/>
          <p:cNvSpPr>
            <a:spLocks noGrp="1" noChangeArrowheads="1"/>
          </p:cNvSpPr>
          <p:nvPr>
            <p:ph type="body" idx="1"/>
          </p:nvPr>
        </p:nvSpPr>
        <p:spPr/>
        <p:txBody>
          <a:bodyPr/>
          <a:lstStyle/>
          <a:p>
            <a:pPr marL="339725" indent="-339725"/>
            <a:r>
              <a:rPr lang="en-US" sz="2800" dirty="0"/>
              <a:t>Axiom </a:t>
            </a:r>
            <a:r>
              <a:rPr lang="en-US" sz="2800" dirty="0" smtClean="0"/>
              <a:t>6</a:t>
            </a:r>
            <a:r>
              <a:rPr lang="en-US" sz="2800" dirty="0"/>
              <a:t>. </a:t>
            </a:r>
            <a:r>
              <a:rPr lang="en-US" sz="2800" i="1" dirty="0"/>
              <a:t>s</a:t>
            </a:r>
            <a:r>
              <a:rPr lang="en-US" sz="2800" dirty="0"/>
              <a:t> </a:t>
            </a:r>
            <a:r>
              <a:rPr lang="en-US" sz="2800" dirty="0">
                <a:sym typeface="Symbol" charset="2"/>
              </a:rPr>
              <a:t></a:t>
            </a:r>
            <a:r>
              <a:rPr lang="en-US" sz="2800" dirty="0"/>
              <a:t> </a:t>
            </a:r>
            <a:r>
              <a:rPr lang="en-US" sz="2800" i="1" dirty="0"/>
              <a:t>S</a:t>
            </a:r>
            <a:r>
              <a:rPr lang="en-US" sz="2800" dirty="0"/>
              <a:t> can write to </a:t>
            </a:r>
            <a:r>
              <a:rPr lang="en-US" sz="2800" i="1" dirty="0"/>
              <a:t>o</a:t>
            </a:r>
            <a:r>
              <a:rPr lang="en-US" sz="2800" dirty="0"/>
              <a:t> </a:t>
            </a:r>
            <a:r>
              <a:rPr lang="en-US" sz="2800" dirty="0">
                <a:sym typeface="Symbol" charset="2"/>
              </a:rPr>
              <a:t></a:t>
            </a:r>
            <a:r>
              <a:rPr lang="en-US" sz="2800" dirty="0"/>
              <a:t> </a:t>
            </a:r>
            <a:r>
              <a:rPr lang="en-US" sz="2800" i="1" dirty="0"/>
              <a:t>O</a:t>
            </a:r>
            <a:r>
              <a:rPr lang="en-US" sz="2800" dirty="0"/>
              <a:t> </a:t>
            </a:r>
            <a:r>
              <a:rPr lang="en-US" sz="2800" dirty="0" err="1"/>
              <a:t>iff</a:t>
            </a:r>
            <a:r>
              <a:rPr lang="en-US" sz="2800" dirty="0"/>
              <a:t> the following hold simultaneously</a:t>
            </a:r>
          </a:p>
          <a:p>
            <a:pPr marL="987425" lvl="1" indent="-533400">
              <a:buFontTx/>
              <a:buAutoNum type="arabicPeriod"/>
            </a:pPr>
            <a:r>
              <a:rPr lang="en-US" sz="2400" i="1" dirty="0"/>
              <a:t>H</a:t>
            </a:r>
            <a:r>
              <a:rPr lang="en-US" sz="2400" dirty="0"/>
              <a:t>(</a:t>
            </a:r>
            <a:r>
              <a:rPr lang="en-US" sz="2400" i="1" dirty="0"/>
              <a:t>s</a:t>
            </a:r>
            <a:r>
              <a:rPr lang="en-US" sz="2400" dirty="0"/>
              <a:t>, </a:t>
            </a:r>
            <a:r>
              <a:rPr lang="en-US" sz="2400" i="1" dirty="0"/>
              <a:t>o</a:t>
            </a:r>
            <a:r>
              <a:rPr lang="en-US" sz="2400" dirty="0"/>
              <a:t>)</a:t>
            </a:r>
          </a:p>
          <a:p>
            <a:pPr marL="987425" lvl="1" indent="-533400">
              <a:buFontTx/>
              <a:buAutoNum type="arabicPeriod"/>
            </a:pPr>
            <a:r>
              <a:rPr lang="en-US" sz="2400" dirty="0"/>
              <a:t>There is no </a:t>
            </a:r>
            <a:r>
              <a:rPr lang="en-US" sz="2400" i="1" dirty="0"/>
              <a:t>o</a:t>
            </a:r>
            <a:r>
              <a:rPr lang="en-US" sz="2400" i="1" dirty="0">
                <a:sym typeface="Symbol" charset="2"/>
              </a:rPr>
              <a:t></a:t>
            </a:r>
            <a:r>
              <a:rPr lang="en-US" sz="2400" dirty="0"/>
              <a:t> </a:t>
            </a:r>
            <a:r>
              <a:rPr lang="en-US" sz="2400" dirty="0">
                <a:sym typeface="Symbol" charset="2"/>
              </a:rPr>
              <a:t></a:t>
            </a:r>
            <a:r>
              <a:rPr lang="en-US" sz="2400" dirty="0"/>
              <a:t> </a:t>
            </a:r>
            <a:r>
              <a:rPr lang="en-US" sz="2400" i="1" dirty="0"/>
              <a:t>O</a:t>
            </a:r>
            <a:r>
              <a:rPr lang="en-US" sz="2400" dirty="0"/>
              <a:t> with </a:t>
            </a:r>
            <a:r>
              <a:rPr lang="en-US" sz="2400" i="1" dirty="0"/>
              <a:t>H</a:t>
            </a:r>
            <a:r>
              <a:rPr lang="en-US" sz="2400" dirty="0"/>
              <a:t>(</a:t>
            </a:r>
            <a:r>
              <a:rPr lang="en-US" sz="2400" i="1" dirty="0"/>
              <a:t>s</a:t>
            </a:r>
            <a:r>
              <a:rPr lang="en-US" sz="2400" dirty="0"/>
              <a:t>, </a:t>
            </a:r>
            <a:r>
              <a:rPr lang="en-US" sz="2400" i="1" dirty="0"/>
              <a:t>o</a:t>
            </a:r>
            <a:r>
              <a:rPr lang="en-US" sz="2400" i="1" dirty="0">
                <a:sym typeface="Symbol" charset="2"/>
              </a:rPr>
              <a:t></a:t>
            </a:r>
            <a:r>
              <a:rPr lang="en-US" sz="2400" dirty="0"/>
              <a:t>), </a:t>
            </a:r>
            <a:r>
              <a:rPr lang="en-US" sz="2400" i="1" dirty="0"/>
              <a:t>l</a:t>
            </a:r>
            <a:r>
              <a:rPr lang="en-US" sz="2400" baseline="-25000" dirty="0"/>
              <a:t>2</a:t>
            </a:r>
            <a:r>
              <a:rPr lang="en-US" sz="2400" dirty="0"/>
              <a:t>(</a:t>
            </a:r>
            <a:r>
              <a:rPr lang="en-US" sz="2400" i="1" dirty="0"/>
              <a:t>o</a:t>
            </a:r>
            <a:r>
              <a:rPr lang="en-US" sz="2400" dirty="0"/>
              <a:t>) ≠ </a:t>
            </a:r>
            <a:r>
              <a:rPr lang="en-US" sz="2400" i="1" dirty="0"/>
              <a:t>l</a:t>
            </a:r>
            <a:r>
              <a:rPr lang="en-US" sz="2400" baseline="-25000" dirty="0"/>
              <a:t>2</a:t>
            </a:r>
            <a:r>
              <a:rPr lang="en-US" sz="2400" dirty="0"/>
              <a:t>(</a:t>
            </a:r>
            <a:r>
              <a:rPr lang="en-US" sz="2400" i="1" dirty="0"/>
              <a:t>o</a:t>
            </a:r>
            <a:r>
              <a:rPr lang="en-US" sz="2400" i="1" dirty="0">
                <a:sym typeface="Symbol" charset="2"/>
              </a:rPr>
              <a:t></a:t>
            </a:r>
            <a:r>
              <a:rPr lang="en-US" sz="2400" dirty="0"/>
              <a:t>), </a:t>
            </a:r>
            <a:r>
              <a:rPr lang="en-US" sz="2400" i="1" dirty="0"/>
              <a:t>l</a:t>
            </a:r>
            <a:r>
              <a:rPr lang="en-US" sz="2400" baseline="-25000" dirty="0"/>
              <a:t>2</a:t>
            </a:r>
            <a:r>
              <a:rPr lang="en-US" sz="2400" dirty="0"/>
              <a:t>(</a:t>
            </a:r>
            <a:r>
              <a:rPr lang="en-US" sz="2400" i="1" dirty="0"/>
              <a:t>o</a:t>
            </a:r>
            <a:r>
              <a:rPr lang="en-US" sz="2400" dirty="0"/>
              <a:t>) ≠ </a:t>
            </a:r>
            <a:r>
              <a:rPr lang="en-US" sz="2400" i="1" dirty="0"/>
              <a:t>l</a:t>
            </a:r>
            <a:r>
              <a:rPr lang="en-US" sz="2400" baseline="-25000" dirty="0"/>
              <a:t>2</a:t>
            </a:r>
            <a:r>
              <a:rPr lang="en-US" sz="2400" dirty="0"/>
              <a:t>(</a:t>
            </a:r>
            <a:r>
              <a:rPr lang="en-US" sz="2400" i="1" dirty="0"/>
              <a:t>v</a:t>
            </a:r>
            <a:r>
              <a:rPr lang="en-US" sz="2400" dirty="0"/>
              <a:t>(</a:t>
            </a:r>
            <a:r>
              <a:rPr lang="en-US" sz="2400" i="1" dirty="0"/>
              <a:t>o</a:t>
            </a:r>
            <a:r>
              <a:rPr lang="en-US" sz="2400" dirty="0"/>
              <a:t>)), </a:t>
            </a:r>
            <a:r>
              <a:rPr lang="en-US" sz="2400" i="1" dirty="0"/>
              <a:t>l</a:t>
            </a:r>
            <a:r>
              <a:rPr lang="en-US" sz="2400" baseline="-25000" dirty="0"/>
              <a:t>2</a:t>
            </a:r>
            <a:r>
              <a:rPr lang="en-US" sz="2400" dirty="0"/>
              <a:t>(</a:t>
            </a:r>
            <a:r>
              <a:rPr lang="en-US" sz="2400" i="1" dirty="0"/>
              <a:t>o</a:t>
            </a:r>
            <a:r>
              <a:rPr lang="en-US" sz="2400" i="1" dirty="0">
                <a:sym typeface="Symbol" charset="2"/>
              </a:rPr>
              <a:t></a:t>
            </a:r>
            <a:r>
              <a:rPr lang="en-US" sz="2400" dirty="0"/>
              <a:t>) = </a:t>
            </a:r>
            <a:r>
              <a:rPr lang="en-US" sz="2400" i="1" dirty="0"/>
              <a:t>l</a:t>
            </a:r>
            <a:r>
              <a:rPr lang="en-US" sz="2400" baseline="-25000" dirty="0"/>
              <a:t>2</a:t>
            </a:r>
            <a:r>
              <a:rPr lang="en-US" sz="2400" dirty="0"/>
              <a:t>(</a:t>
            </a:r>
            <a:r>
              <a:rPr lang="en-US" sz="2400" i="1" dirty="0"/>
              <a:t>v</a:t>
            </a:r>
            <a:r>
              <a:rPr lang="en-US" sz="2400" dirty="0"/>
              <a:t>(</a:t>
            </a:r>
            <a:r>
              <a:rPr lang="en-US" sz="2400" i="1" dirty="0"/>
              <a:t>o</a:t>
            </a:r>
            <a:r>
              <a:rPr lang="en-US" sz="2400" dirty="0"/>
              <a:t>)).</a:t>
            </a:r>
          </a:p>
          <a:p>
            <a:pPr marL="987425" lvl="1" indent="-533400"/>
            <a:r>
              <a:rPr lang="en-US" sz="2400" dirty="0"/>
              <a:t>Allow writing </a:t>
            </a:r>
            <a:r>
              <a:rPr lang="en-US" sz="2400" dirty="0" err="1"/>
              <a:t>iff</a:t>
            </a:r>
            <a:r>
              <a:rPr lang="en-US" sz="2400" dirty="0"/>
              <a:t> information cannot leak from one subject to another through a mailbox</a:t>
            </a:r>
          </a:p>
          <a:p>
            <a:pPr marL="987425" lvl="1" indent="-533400"/>
            <a:r>
              <a:rPr lang="en-US" sz="2400" dirty="0"/>
              <a:t>Note handling for sanitized objects</a:t>
            </a:r>
          </a:p>
          <a:p>
            <a:pPr marL="339725" indent="-339725"/>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How Information Flows</a:t>
            </a:r>
          </a:p>
        </p:txBody>
      </p:sp>
      <p:sp>
        <p:nvSpPr>
          <p:cNvPr id="216067" name="Rectangle 3"/>
          <p:cNvSpPr>
            <a:spLocks noGrp="1" noChangeArrowheads="1"/>
          </p:cNvSpPr>
          <p:nvPr>
            <p:ph type="body" idx="1"/>
          </p:nvPr>
        </p:nvSpPr>
        <p:spPr/>
        <p:txBody>
          <a:bodyPr/>
          <a:lstStyle/>
          <a:p>
            <a:r>
              <a:rPr lang="en-US" dirty="0" smtClean="0"/>
              <a:t>Definition: Information </a:t>
            </a:r>
            <a:r>
              <a:rPr lang="en-US" dirty="0"/>
              <a:t>may flow from </a:t>
            </a:r>
            <a:r>
              <a:rPr lang="en-US" i="1" dirty="0"/>
              <a:t>o</a:t>
            </a:r>
            <a:r>
              <a:rPr lang="en-US" dirty="0"/>
              <a:t> to </a:t>
            </a:r>
            <a:r>
              <a:rPr lang="en-US" i="1" dirty="0"/>
              <a:t>o</a:t>
            </a:r>
            <a:r>
              <a:rPr lang="en-US" i="1" dirty="0">
                <a:sym typeface="Symbol" charset="2"/>
              </a:rPr>
              <a:t></a:t>
            </a:r>
            <a:r>
              <a:rPr lang="en-US" dirty="0"/>
              <a:t> if there is a subject such that </a:t>
            </a:r>
            <a:r>
              <a:rPr lang="en-US" i="1" dirty="0"/>
              <a:t>H</a:t>
            </a:r>
            <a:r>
              <a:rPr lang="en-US" dirty="0"/>
              <a:t>(</a:t>
            </a:r>
            <a:r>
              <a:rPr lang="en-US" i="1" dirty="0"/>
              <a:t>s</a:t>
            </a:r>
            <a:r>
              <a:rPr lang="en-US" dirty="0"/>
              <a:t>, </a:t>
            </a:r>
            <a:r>
              <a:rPr lang="en-US" i="1" dirty="0"/>
              <a:t>o</a:t>
            </a:r>
            <a:r>
              <a:rPr lang="en-US" dirty="0"/>
              <a:t>) and </a:t>
            </a:r>
            <a:r>
              <a:rPr lang="en-US" i="1" dirty="0"/>
              <a:t>H</a:t>
            </a:r>
            <a:r>
              <a:rPr lang="en-US" dirty="0"/>
              <a:t>(</a:t>
            </a:r>
            <a:r>
              <a:rPr lang="en-US" i="1" dirty="0"/>
              <a:t>s</a:t>
            </a:r>
            <a:r>
              <a:rPr lang="en-US" dirty="0"/>
              <a:t>, </a:t>
            </a:r>
            <a:r>
              <a:rPr lang="en-US" i="1" dirty="0"/>
              <a:t>o</a:t>
            </a:r>
            <a:r>
              <a:rPr lang="en-US" i="1" dirty="0">
                <a:sym typeface="Symbol" charset="2"/>
              </a:rPr>
              <a:t></a:t>
            </a:r>
            <a:r>
              <a:rPr lang="en-US" dirty="0"/>
              <a:t>).</a:t>
            </a:r>
          </a:p>
          <a:p>
            <a:pPr lvl="1"/>
            <a:r>
              <a:rPr lang="en-US" dirty="0"/>
              <a:t>Intuition: if </a:t>
            </a:r>
            <a:r>
              <a:rPr lang="en-US" i="1" dirty="0"/>
              <a:t>s</a:t>
            </a:r>
            <a:r>
              <a:rPr lang="en-US" dirty="0"/>
              <a:t> can read 2 objects, it can act on that knowledge; so information flows between the objects through the nexus of the subject</a:t>
            </a:r>
          </a:p>
          <a:p>
            <a:pPr lvl="1"/>
            <a:r>
              <a:rPr lang="en-US" dirty="0"/>
              <a:t>Write the above situation as (</a:t>
            </a:r>
            <a:r>
              <a:rPr lang="en-US" i="1" dirty="0"/>
              <a:t>o</a:t>
            </a:r>
            <a:r>
              <a:rPr lang="en-US" dirty="0"/>
              <a:t>, </a:t>
            </a:r>
            <a:r>
              <a:rPr lang="en-US" i="1" dirty="0"/>
              <a:t>o</a:t>
            </a:r>
            <a:r>
              <a:rPr lang="en-US" i="1" dirty="0">
                <a:sym typeface="Symbol" charset="2"/>
              </a:rPr>
              <a:t></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Key Result</a:t>
            </a:r>
          </a:p>
        </p:txBody>
      </p:sp>
      <p:sp>
        <p:nvSpPr>
          <p:cNvPr id="217091" name="Rectangle 3"/>
          <p:cNvSpPr>
            <a:spLocks noGrp="1" noChangeArrowheads="1"/>
          </p:cNvSpPr>
          <p:nvPr>
            <p:ph type="body" idx="1"/>
          </p:nvPr>
        </p:nvSpPr>
        <p:spPr/>
        <p:txBody>
          <a:bodyPr/>
          <a:lstStyle/>
          <a:p>
            <a:pPr>
              <a:lnSpc>
                <a:spcPct val="90000"/>
              </a:lnSpc>
            </a:pPr>
            <a:r>
              <a:rPr lang="en-US" sz="2800" dirty="0"/>
              <a:t>Set of all information flows is</a:t>
            </a:r>
          </a:p>
          <a:p>
            <a:pPr marL="574675" lvl="2" indent="-1588">
              <a:lnSpc>
                <a:spcPct val="90000"/>
              </a:lnSpc>
              <a:buFontTx/>
              <a:buNone/>
            </a:pPr>
            <a:r>
              <a:rPr lang="en-US" sz="2000" dirty="0"/>
              <a:t>{ (</a:t>
            </a:r>
            <a:r>
              <a:rPr lang="en-US" sz="2000" i="1" dirty="0"/>
              <a:t>o</a:t>
            </a:r>
            <a:r>
              <a:rPr lang="en-US" sz="2000" dirty="0"/>
              <a:t>, </a:t>
            </a:r>
            <a:r>
              <a:rPr lang="en-US" sz="2000" i="1" dirty="0"/>
              <a:t>o</a:t>
            </a:r>
            <a:r>
              <a:rPr lang="en-US" sz="2000" i="1" dirty="0">
                <a:sym typeface="Symbol" charset="2"/>
              </a:rPr>
              <a:t></a:t>
            </a:r>
            <a:r>
              <a:rPr lang="en-US" sz="2000" dirty="0"/>
              <a:t>) | </a:t>
            </a:r>
            <a:r>
              <a:rPr lang="en-US" sz="2000" i="1" dirty="0"/>
              <a:t>o </a:t>
            </a:r>
            <a:r>
              <a:rPr lang="en-US" sz="2000" dirty="0">
                <a:sym typeface="Symbol" charset="2"/>
              </a:rPr>
              <a:t> </a:t>
            </a:r>
            <a:r>
              <a:rPr lang="en-US" sz="2000" i="1" dirty="0"/>
              <a:t>O </a:t>
            </a:r>
            <a:r>
              <a:rPr lang="en-US" sz="2000" dirty="0">
                <a:sym typeface="Symbol" charset="2"/>
              </a:rPr>
              <a:t> </a:t>
            </a:r>
            <a:r>
              <a:rPr lang="en-US" sz="2000" i="1" dirty="0"/>
              <a:t>o</a:t>
            </a:r>
            <a:r>
              <a:rPr lang="en-US" sz="2000" i="1" dirty="0">
                <a:sym typeface="Symbol" charset="2"/>
              </a:rPr>
              <a:t></a:t>
            </a:r>
            <a:r>
              <a:rPr lang="en-US" sz="2000" dirty="0"/>
              <a:t> </a:t>
            </a:r>
            <a:r>
              <a:rPr lang="en-US" sz="2000" dirty="0">
                <a:sym typeface="Symbol" charset="2"/>
              </a:rPr>
              <a:t> </a:t>
            </a:r>
            <a:r>
              <a:rPr lang="en-US" sz="2000" i="1" dirty="0"/>
              <a:t>O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dirty="0"/>
              <a:t>) = </a:t>
            </a:r>
            <a:r>
              <a:rPr lang="en-US" sz="2000" i="1" dirty="0"/>
              <a:t>l</a:t>
            </a:r>
            <a:r>
              <a:rPr lang="en-US" sz="2000" baseline="-25000" dirty="0"/>
              <a:t>2</a:t>
            </a:r>
            <a:r>
              <a:rPr lang="en-US" sz="2000" dirty="0"/>
              <a:t>(</a:t>
            </a:r>
            <a:r>
              <a:rPr lang="en-US" sz="2000" i="1" dirty="0"/>
              <a:t>o</a:t>
            </a:r>
            <a:r>
              <a:rPr lang="en-US" sz="2000" i="1" dirty="0">
                <a:sym typeface="Symbol" charset="2"/>
              </a:rPr>
              <a:t></a:t>
            </a:r>
            <a:r>
              <a:rPr lang="en-US" sz="2000" dirty="0"/>
              <a:t>)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dirty="0"/>
              <a:t>) = </a:t>
            </a:r>
            <a:r>
              <a:rPr lang="en-US" sz="2000" i="1" dirty="0"/>
              <a:t>l</a:t>
            </a:r>
            <a:r>
              <a:rPr lang="en-US" sz="2000" baseline="-25000" dirty="0"/>
              <a:t>2</a:t>
            </a:r>
            <a:r>
              <a:rPr lang="en-US" sz="2000" dirty="0"/>
              <a:t>(</a:t>
            </a:r>
            <a:r>
              <a:rPr lang="en-US" sz="2000" i="1" dirty="0"/>
              <a:t>v</a:t>
            </a:r>
            <a:r>
              <a:rPr lang="en-US" sz="2000" dirty="0"/>
              <a:t>(</a:t>
            </a:r>
            <a:r>
              <a:rPr lang="en-US" sz="2000" i="1" dirty="0"/>
              <a:t>o</a:t>
            </a:r>
            <a:r>
              <a:rPr lang="en-US" sz="2000" dirty="0"/>
              <a:t>)) }</a:t>
            </a:r>
          </a:p>
          <a:p>
            <a:pPr>
              <a:lnSpc>
                <a:spcPct val="90000"/>
              </a:lnSpc>
            </a:pPr>
            <a:r>
              <a:rPr lang="en-US" sz="2800" dirty="0"/>
              <a:t>Sketch of proof: Definition gives set of flows:</a:t>
            </a:r>
          </a:p>
          <a:p>
            <a:pPr marL="574675" lvl="2" indent="-1588">
              <a:lnSpc>
                <a:spcPct val="90000"/>
              </a:lnSpc>
              <a:buFontTx/>
              <a:buNone/>
            </a:pPr>
            <a:r>
              <a:rPr lang="en-US" sz="2000" i="1" dirty="0"/>
              <a:t>F </a:t>
            </a:r>
            <a:r>
              <a:rPr lang="en-US" sz="2000" dirty="0"/>
              <a:t>= {(</a:t>
            </a:r>
            <a:r>
              <a:rPr lang="en-US" sz="2000" i="1" dirty="0"/>
              <a:t>o</a:t>
            </a:r>
            <a:r>
              <a:rPr lang="en-US" sz="2000" dirty="0"/>
              <a:t>, </a:t>
            </a:r>
            <a:r>
              <a:rPr lang="en-US" sz="2000" i="1" dirty="0"/>
              <a:t>o</a:t>
            </a:r>
            <a:r>
              <a:rPr lang="en-US" sz="2000" i="1" dirty="0">
                <a:sym typeface="Symbol" charset="2"/>
              </a:rPr>
              <a:t></a:t>
            </a:r>
            <a:r>
              <a:rPr lang="en-US" sz="2000" dirty="0"/>
              <a:t>) | </a:t>
            </a:r>
            <a:r>
              <a:rPr lang="en-US" sz="2000" i="1" dirty="0"/>
              <a:t>o </a:t>
            </a:r>
            <a:r>
              <a:rPr lang="en-US" sz="2000" dirty="0">
                <a:sym typeface="Symbol" charset="2"/>
              </a:rPr>
              <a:t> </a:t>
            </a:r>
            <a:r>
              <a:rPr lang="en-US" sz="2000" i="1" dirty="0"/>
              <a:t>O</a:t>
            </a:r>
            <a:r>
              <a:rPr lang="en-US" sz="2000" dirty="0"/>
              <a:t> </a:t>
            </a:r>
            <a:r>
              <a:rPr lang="en-US" sz="2000" dirty="0">
                <a:sym typeface="Symbol" charset="2"/>
              </a:rPr>
              <a:t> </a:t>
            </a:r>
            <a:r>
              <a:rPr lang="en-US" sz="2000" i="1" dirty="0"/>
              <a:t>o</a:t>
            </a:r>
            <a:r>
              <a:rPr lang="en-US" sz="2000" i="1" dirty="0">
                <a:sym typeface="Symbol" charset="2"/>
              </a:rPr>
              <a:t></a:t>
            </a:r>
            <a:r>
              <a:rPr lang="en-US" sz="2000" dirty="0"/>
              <a:t> </a:t>
            </a:r>
            <a:r>
              <a:rPr lang="en-US" sz="2000" dirty="0">
                <a:sym typeface="Symbol" charset="2"/>
              </a:rPr>
              <a:t> </a:t>
            </a:r>
            <a:r>
              <a:rPr lang="en-US" sz="2000" i="1" dirty="0"/>
              <a:t>O</a:t>
            </a:r>
            <a:r>
              <a:rPr lang="en-US" sz="2000" dirty="0"/>
              <a:t> </a:t>
            </a:r>
            <a:r>
              <a:rPr lang="en-US" sz="2000" dirty="0">
                <a:sym typeface="Symbol" charset="2"/>
              </a:rPr>
              <a:t>  </a:t>
            </a:r>
            <a:r>
              <a:rPr lang="en-US" sz="2000" i="1" dirty="0"/>
              <a:t>s</a:t>
            </a:r>
            <a:r>
              <a:rPr lang="en-US" sz="2000" dirty="0"/>
              <a:t> </a:t>
            </a:r>
            <a:r>
              <a:rPr lang="en-US" sz="2000" dirty="0">
                <a:sym typeface="Symbol" charset="2"/>
              </a:rPr>
              <a:t> </a:t>
            </a:r>
            <a:r>
              <a:rPr lang="en-US" sz="2000" i="1" dirty="0"/>
              <a:t>S</a:t>
            </a:r>
            <a:r>
              <a:rPr lang="en-US" sz="2000" dirty="0"/>
              <a:t> such that </a:t>
            </a:r>
            <a:r>
              <a:rPr lang="en-US" sz="2000" i="1" dirty="0"/>
              <a:t>H</a:t>
            </a:r>
            <a:r>
              <a:rPr lang="en-US" sz="2000" dirty="0"/>
              <a:t>(</a:t>
            </a:r>
            <a:r>
              <a:rPr lang="en-US" sz="2000" i="1" dirty="0"/>
              <a:t>s</a:t>
            </a:r>
            <a:r>
              <a:rPr lang="en-US" sz="2000" dirty="0"/>
              <a:t>, </a:t>
            </a:r>
            <a:r>
              <a:rPr lang="en-US" sz="2000" i="1" dirty="0"/>
              <a:t>o</a:t>
            </a:r>
            <a:r>
              <a:rPr lang="en-US" sz="2000" dirty="0"/>
              <a:t>) </a:t>
            </a:r>
            <a:r>
              <a:rPr lang="en-US" sz="2000" dirty="0">
                <a:sym typeface="Symbol" charset="2"/>
              </a:rPr>
              <a:t> </a:t>
            </a:r>
            <a:r>
              <a:rPr lang="en-US" sz="2000" i="1" dirty="0"/>
              <a:t>H</a:t>
            </a:r>
            <a:r>
              <a:rPr lang="en-US" sz="2000" dirty="0"/>
              <a:t>(</a:t>
            </a:r>
            <a:r>
              <a:rPr lang="en-US" sz="2000" i="1" dirty="0"/>
              <a:t>s</a:t>
            </a:r>
            <a:r>
              <a:rPr lang="en-US" sz="2000" dirty="0"/>
              <a:t>, </a:t>
            </a:r>
            <a:r>
              <a:rPr lang="en-US" sz="2000" i="1" dirty="0"/>
              <a:t>o</a:t>
            </a:r>
            <a:r>
              <a:rPr lang="en-US" sz="2000" i="1" dirty="0">
                <a:sym typeface="Symbol" charset="2"/>
              </a:rPr>
              <a:t></a:t>
            </a:r>
            <a:r>
              <a:rPr lang="en-US" sz="2000" dirty="0"/>
              <a:t>))}</a:t>
            </a:r>
          </a:p>
          <a:p>
            <a:pPr>
              <a:lnSpc>
                <a:spcPct val="90000"/>
              </a:lnSpc>
              <a:buFontTx/>
              <a:buNone/>
            </a:pPr>
            <a:r>
              <a:rPr lang="en-US" sz="2800" dirty="0"/>
              <a:t>	Axiom </a:t>
            </a:r>
            <a:r>
              <a:rPr lang="en-US" sz="2800" dirty="0" smtClean="0"/>
              <a:t>6 </a:t>
            </a:r>
            <a:r>
              <a:rPr lang="en-US" sz="2800" dirty="0"/>
              <a:t>excludes the following flows:</a:t>
            </a:r>
          </a:p>
          <a:p>
            <a:pPr marL="574675" lvl="2" indent="-1588">
              <a:lnSpc>
                <a:spcPct val="90000"/>
              </a:lnSpc>
              <a:buFontTx/>
              <a:buNone/>
            </a:pPr>
            <a:r>
              <a:rPr lang="en-US" sz="2000" i="1" dirty="0"/>
              <a:t>X</a:t>
            </a:r>
            <a:r>
              <a:rPr lang="en-US" sz="2000" dirty="0"/>
              <a:t> = { (</a:t>
            </a:r>
            <a:r>
              <a:rPr lang="en-US" sz="2000" i="1" dirty="0"/>
              <a:t>o</a:t>
            </a:r>
            <a:r>
              <a:rPr lang="en-US" sz="2000" dirty="0"/>
              <a:t>, </a:t>
            </a:r>
            <a:r>
              <a:rPr lang="en-US" sz="2000" i="1" dirty="0"/>
              <a:t>o</a:t>
            </a:r>
            <a:r>
              <a:rPr lang="en-US" sz="2000" i="1" dirty="0">
                <a:sym typeface="Symbol" charset="2"/>
              </a:rPr>
              <a:t></a:t>
            </a:r>
            <a:r>
              <a:rPr lang="en-US" sz="2000" dirty="0"/>
              <a:t>) | </a:t>
            </a:r>
            <a:r>
              <a:rPr lang="en-US" sz="2000" i="1" dirty="0"/>
              <a:t>o </a:t>
            </a:r>
            <a:r>
              <a:rPr lang="en-US" sz="2000" dirty="0">
                <a:sym typeface="Symbol" charset="2"/>
              </a:rPr>
              <a:t> </a:t>
            </a:r>
            <a:r>
              <a:rPr lang="en-US" sz="2000" i="1" dirty="0"/>
              <a:t>O</a:t>
            </a:r>
            <a:r>
              <a:rPr lang="en-US" sz="2000" dirty="0"/>
              <a:t> </a:t>
            </a:r>
            <a:r>
              <a:rPr lang="en-US" sz="2000" dirty="0">
                <a:sym typeface="Symbol" charset="2"/>
              </a:rPr>
              <a:t> </a:t>
            </a:r>
            <a:r>
              <a:rPr lang="en-US" sz="2000" i="1" dirty="0"/>
              <a:t>o</a:t>
            </a:r>
            <a:r>
              <a:rPr lang="en-US" sz="2000" i="1" dirty="0">
                <a:sym typeface="Symbol" charset="2"/>
              </a:rPr>
              <a:t></a:t>
            </a:r>
            <a:r>
              <a:rPr lang="en-US" sz="2000" dirty="0"/>
              <a:t> </a:t>
            </a:r>
            <a:r>
              <a:rPr lang="en-US" sz="2000" dirty="0">
                <a:sym typeface="Symbol" charset="2"/>
              </a:rPr>
              <a:t> </a:t>
            </a:r>
            <a:r>
              <a:rPr lang="en-US" sz="2000" i="1" dirty="0"/>
              <a:t>O</a:t>
            </a:r>
            <a:r>
              <a:rPr lang="en-US" sz="2000" dirty="0"/>
              <a:t>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dirty="0"/>
              <a:t>) ≠ </a:t>
            </a:r>
            <a:r>
              <a:rPr lang="en-US" sz="2000" i="1" dirty="0"/>
              <a:t>l</a:t>
            </a:r>
            <a:r>
              <a:rPr lang="en-US" sz="2000" baseline="-25000" dirty="0"/>
              <a:t>2</a:t>
            </a:r>
            <a:r>
              <a:rPr lang="en-US" sz="2000" dirty="0"/>
              <a:t>(</a:t>
            </a:r>
            <a:r>
              <a:rPr lang="en-US" sz="2000" i="1" dirty="0"/>
              <a:t>o</a:t>
            </a:r>
            <a:r>
              <a:rPr lang="en-US" sz="2000" i="1" dirty="0">
                <a:sym typeface="Symbol" charset="2"/>
              </a:rPr>
              <a:t></a:t>
            </a:r>
            <a:r>
              <a:rPr lang="en-US" sz="2000" dirty="0"/>
              <a:t>)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dirty="0"/>
              <a:t>) ≠ </a:t>
            </a:r>
            <a:r>
              <a:rPr lang="en-US" sz="2000" i="1" dirty="0"/>
              <a:t>l</a:t>
            </a:r>
            <a:r>
              <a:rPr lang="en-US" sz="2000" baseline="-25000" dirty="0"/>
              <a:t>2</a:t>
            </a:r>
            <a:r>
              <a:rPr lang="en-US" sz="2000" dirty="0"/>
              <a:t>(</a:t>
            </a:r>
            <a:r>
              <a:rPr lang="en-US" sz="2000" i="1" dirty="0"/>
              <a:t>v</a:t>
            </a:r>
            <a:r>
              <a:rPr lang="en-US" sz="2000" dirty="0"/>
              <a:t>(</a:t>
            </a:r>
            <a:r>
              <a:rPr lang="en-US" sz="2000" i="1" dirty="0"/>
              <a:t>o</a:t>
            </a:r>
            <a:r>
              <a:rPr lang="en-US" sz="2000" dirty="0"/>
              <a:t>)) }</a:t>
            </a:r>
          </a:p>
          <a:p>
            <a:pPr>
              <a:lnSpc>
                <a:spcPct val="90000"/>
              </a:lnSpc>
              <a:buFontTx/>
              <a:buNone/>
            </a:pPr>
            <a:r>
              <a:rPr lang="en-US" sz="2800" dirty="0"/>
              <a:t>	So, letting </a:t>
            </a:r>
            <a:r>
              <a:rPr lang="en-US" sz="2800" i="1" dirty="0"/>
              <a:t>F*</a:t>
            </a:r>
            <a:r>
              <a:rPr lang="en-US" sz="2800" dirty="0"/>
              <a:t> be transitive closure of </a:t>
            </a:r>
            <a:r>
              <a:rPr lang="en-US" sz="2800" i="1" dirty="0"/>
              <a:t>F</a:t>
            </a:r>
            <a:r>
              <a:rPr lang="en-US" sz="2800" dirty="0"/>
              <a:t>,</a:t>
            </a:r>
          </a:p>
          <a:p>
            <a:pPr marL="574675" lvl="2" indent="-1588">
              <a:lnSpc>
                <a:spcPct val="90000"/>
              </a:lnSpc>
              <a:buFontTx/>
              <a:buNone/>
            </a:pPr>
            <a:r>
              <a:rPr lang="en-US" sz="2000" i="1" dirty="0"/>
              <a:t>F*</a:t>
            </a:r>
            <a:r>
              <a:rPr lang="en-US" sz="2000" dirty="0"/>
              <a:t> – </a:t>
            </a:r>
            <a:r>
              <a:rPr lang="en-US" sz="2000" i="1" dirty="0"/>
              <a:t>X</a:t>
            </a:r>
            <a:r>
              <a:rPr lang="en-US" sz="2000" dirty="0"/>
              <a:t> = {(</a:t>
            </a:r>
            <a:r>
              <a:rPr lang="en-US" sz="2000" i="1" dirty="0"/>
              <a:t>o</a:t>
            </a:r>
            <a:r>
              <a:rPr lang="en-US" sz="2000" dirty="0"/>
              <a:t>, </a:t>
            </a:r>
            <a:r>
              <a:rPr lang="en-US" sz="2000" i="1" dirty="0"/>
              <a:t>o</a:t>
            </a:r>
            <a:r>
              <a:rPr lang="en-US" sz="2000" i="1" dirty="0">
                <a:sym typeface="Symbol" charset="2"/>
              </a:rPr>
              <a:t></a:t>
            </a:r>
            <a:r>
              <a:rPr lang="en-US" sz="2000" dirty="0"/>
              <a:t>) | </a:t>
            </a:r>
            <a:r>
              <a:rPr lang="en-US" sz="2000" i="1" dirty="0"/>
              <a:t>o </a:t>
            </a:r>
            <a:r>
              <a:rPr lang="en-US" sz="2000" dirty="0">
                <a:sym typeface="Symbol" charset="2"/>
              </a:rPr>
              <a:t> </a:t>
            </a:r>
            <a:r>
              <a:rPr lang="en-US" sz="2000" i="1" dirty="0"/>
              <a:t>O</a:t>
            </a:r>
            <a:r>
              <a:rPr lang="en-US" sz="2000" dirty="0"/>
              <a:t> </a:t>
            </a:r>
            <a:r>
              <a:rPr lang="en-US" sz="2000" dirty="0">
                <a:sym typeface="Symbol" charset="2"/>
              </a:rPr>
              <a:t> </a:t>
            </a:r>
            <a:r>
              <a:rPr lang="en-US" sz="2000" i="1" dirty="0"/>
              <a:t>o</a:t>
            </a:r>
            <a:r>
              <a:rPr lang="en-US" sz="2000" i="1" dirty="0">
                <a:sym typeface="Symbol" charset="2"/>
              </a:rPr>
              <a:t></a:t>
            </a:r>
            <a:r>
              <a:rPr lang="en-US" sz="2000" dirty="0"/>
              <a:t> </a:t>
            </a:r>
            <a:r>
              <a:rPr lang="en-US" sz="2000" dirty="0">
                <a:sym typeface="Symbol" charset="2"/>
              </a:rPr>
              <a:t> </a:t>
            </a:r>
            <a:r>
              <a:rPr lang="en-US" sz="2000" i="1" dirty="0"/>
              <a:t>O</a:t>
            </a:r>
            <a:r>
              <a:rPr lang="en-US" sz="2000" dirty="0"/>
              <a:t>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dirty="0"/>
              <a:t>) ≠ </a:t>
            </a:r>
            <a:r>
              <a:rPr lang="en-US" sz="2000" i="1" dirty="0"/>
              <a:t>l</a:t>
            </a:r>
            <a:r>
              <a:rPr lang="en-US" sz="2000" baseline="-25000" dirty="0"/>
              <a:t>2</a:t>
            </a:r>
            <a:r>
              <a:rPr lang="en-US" sz="2000" dirty="0"/>
              <a:t>(</a:t>
            </a:r>
            <a:r>
              <a:rPr lang="en-US" sz="2000" i="1" dirty="0"/>
              <a:t>o</a:t>
            </a:r>
            <a:r>
              <a:rPr lang="en-US" sz="2000" i="1" dirty="0">
                <a:sym typeface="Symbol" charset="2"/>
              </a:rPr>
              <a:t></a:t>
            </a:r>
            <a:r>
              <a:rPr lang="en-US" sz="2000" dirty="0"/>
              <a:t>) </a:t>
            </a:r>
            <a:r>
              <a:rPr lang="en-US" sz="2000" dirty="0">
                <a:sym typeface="Symbol" charset="2"/>
              </a:rPr>
              <a:t>								</a:t>
            </a:r>
            <a:r>
              <a:rPr lang="en-US" sz="2000" i="1" dirty="0"/>
              <a:t>l</a:t>
            </a:r>
            <a:r>
              <a:rPr lang="en-US" sz="2000" baseline="-25000" dirty="0"/>
              <a:t>2</a:t>
            </a:r>
            <a:r>
              <a:rPr lang="en-US" sz="2000" dirty="0"/>
              <a:t>(</a:t>
            </a:r>
            <a:r>
              <a:rPr lang="en-US" sz="2000" i="1" dirty="0"/>
              <a:t>o</a:t>
            </a:r>
            <a:r>
              <a:rPr lang="en-US" sz="2000" dirty="0"/>
              <a:t>) ≠ </a:t>
            </a:r>
            <a:r>
              <a:rPr lang="en-US" sz="2000" i="1" dirty="0"/>
              <a:t>l</a:t>
            </a:r>
            <a:r>
              <a:rPr lang="en-US" sz="2000" baseline="-25000" dirty="0"/>
              <a:t>2</a:t>
            </a:r>
            <a:r>
              <a:rPr lang="en-US" sz="2000" dirty="0"/>
              <a:t>(</a:t>
            </a:r>
            <a:r>
              <a:rPr lang="en-US" sz="2000" i="1" dirty="0"/>
              <a:t>v</a:t>
            </a:r>
            <a:r>
              <a:rPr lang="en-US" sz="2000" dirty="0"/>
              <a:t>(</a:t>
            </a:r>
            <a:r>
              <a:rPr lang="en-US" sz="2000" i="1" dirty="0"/>
              <a:t>o</a:t>
            </a:r>
            <a:r>
              <a:rPr lang="en-US" sz="2000" dirty="0"/>
              <a:t>))) }</a:t>
            </a:r>
          </a:p>
          <a:p>
            <a:pPr>
              <a:lnSpc>
                <a:spcPct val="90000"/>
              </a:lnSpc>
              <a:buFontTx/>
              <a:buNone/>
            </a:pPr>
            <a:r>
              <a:rPr lang="en-US" sz="2800" dirty="0"/>
              <a:t>	which is equivalent to the claim.</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dirty="0" smtClean="0"/>
              <a:t>Comparison with  </a:t>
            </a:r>
            <a:r>
              <a:rPr lang="en-US" dirty="0"/>
              <a:t>Bell-</a:t>
            </a:r>
            <a:r>
              <a:rPr lang="en-US" dirty="0" err="1"/>
              <a:t>LaPadula</a:t>
            </a:r>
            <a:endParaRPr lang="en-US" dirty="0"/>
          </a:p>
        </p:txBody>
      </p:sp>
      <p:sp>
        <p:nvSpPr>
          <p:cNvPr id="218115" name="Rectangle 3"/>
          <p:cNvSpPr>
            <a:spLocks noGrp="1" noChangeArrowheads="1"/>
          </p:cNvSpPr>
          <p:nvPr>
            <p:ph type="body" idx="1"/>
          </p:nvPr>
        </p:nvSpPr>
        <p:spPr/>
        <p:txBody>
          <a:bodyPr/>
          <a:lstStyle/>
          <a:p>
            <a:pPr>
              <a:lnSpc>
                <a:spcPct val="90000"/>
              </a:lnSpc>
            </a:pPr>
            <a:r>
              <a:rPr lang="en-US" sz="2800"/>
              <a:t>Fundamentally different</a:t>
            </a:r>
          </a:p>
          <a:p>
            <a:pPr lvl="1">
              <a:lnSpc>
                <a:spcPct val="90000"/>
              </a:lnSpc>
            </a:pPr>
            <a:r>
              <a:rPr lang="en-US" sz="2400"/>
              <a:t>CW has no security labels, B-LP does</a:t>
            </a:r>
          </a:p>
          <a:p>
            <a:pPr lvl="1">
              <a:lnSpc>
                <a:spcPct val="90000"/>
              </a:lnSpc>
            </a:pPr>
            <a:r>
              <a:rPr lang="en-US" sz="2400"/>
              <a:t>CW has notion of past accesses, B-LP does not</a:t>
            </a:r>
          </a:p>
          <a:p>
            <a:pPr>
              <a:lnSpc>
                <a:spcPct val="90000"/>
              </a:lnSpc>
            </a:pPr>
            <a:r>
              <a:rPr lang="en-US" sz="2800"/>
              <a:t>Bell-LaPadula can capture state at any time</a:t>
            </a:r>
          </a:p>
          <a:p>
            <a:pPr lvl="1">
              <a:lnSpc>
                <a:spcPct val="90000"/>
              </a:lnSpc>
            </a:pPr>
            <a:r>
              <a:rPr lang="en-US" sz="2400"/>
              <a:t>Each (COI, CD) pair gets security category</a:t>
            </a:r>
          </a:p>
          <a:p>
            <a:pPr lvl="1">
              <a:lnSpc>
                <a:spcPct val="90000"/>
              </a:lnSpc>
            </a:pPr>
            <a:r>
              <a:rPr lang="en-US" sz="2400"/>
              <a:t>Two clearances, </a:t>
            </a:r>
            <a:r>
              <a:rPr lang="en-US" sz="2400" i="1"/>
              <a:t>S</a:t>
            </a:r>
            <a:r>
              <a:rPr lang="en-US" sz="2400"/>
              <a:t> (sanitized) and </a:t>
            </a:r>
            <a:r>
              <a:rPr lang="en-US" sz="2400" i="1"/>
              <a:t>U</a:t>
            </a:r>
            <a:r>
              <a:rPr lang="en-US" sz="2400"/>
              <a:t> (unsanitized)</a:t>
            </a:r>
          </a:p>
          <a:p>
            <a:pPr lvl="2">
              <a:lnSpc>
                <a:spcPct val="90000"/>
              </a:lnSpc>
            </a:pPr>
            <a:r>
              <a:rPr lang="en-US" sz="2000" i="1"/>
              <a:t>S dom U</a:t>
            </a:r>
          </a:p>
          <a:p>
            <a:pPr lvl="1">
              <a:lnSpc>
                <a:spcPct val="90000"/>
              </a:lnSpc>
            </a:pPr>
            <a:r>
              <a:rPr lang="en-US" sz="2400"/>
              <a:t>Subjects assigned clearance for compartments without multiple categories corresponding to CDs in same COI class</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smtClean="0"/>
              <a:t>Comparison with </a:t>
            </a:r>
            <a:r>
              <a:rPr lang="en-US" dirty="0"/>
              <a:t>Bell-</a:t>
            </a:r>
            <a:r>
              <a:rPr lang="en-US" dirty="0" err="1"/>
              <a:t>LaPadula</a:t>
            </a:r>
            <a:endParaRPr lang="en-US" dirty="0"/>
          </a:p>
        </p:txBody>
      </p:sp>
      <p:sp>
        <p:nvSpPr>
          <p:cNvPr id="219139" name="Rectangle 3"/>
          <p:cNvSpPr>
            <a:spLocks noGrp="1" noChangeArrowheads="1"/>
          </p:cNvSpPr>
          <p:nvPr>
            <p:ph type="body" idx="1"/>
          </p:nvPr>
        </p:nvSpPr>
        <p:spPr/>
        <p:txBody>
          <a:bodyPr/>
          <a:lstStyle/>
          <a:p>
            <a:pPr>
              <a:lnSpc>
                <a:spcPct val="90000"/>
              </a:lnSpc>
            </a:pPr>
            <a:r>
              <a:rPr lang="en-US" sz="2800"/>
              <a:t>Bell-LaPadula cannot track changes over time</a:t>
            </a:r>
          </a:p>
          <a:p>
            <a:pPr lvl="1">
              <a:lnSpc>
                <a:spcPct val="90000"/>
              </a:lnSpc>
            </a:pPr>
            <a:r>
              <a:rPr lang="en-US" sz="2400"/>
              <a:t>Susan becomes ill, Anna needs to take over</a:t>
            </a:r>
          </a:p>
          <a:p>
            <a:pPr lvl="2">
              <a:lnSpc>
                <a:spcPct val="90000"/>
              </a:lnSpc>
            </a:pPr>
            <a:r>
              <a:rPr lang="en-US" sz="2000"/>
              <a:t>C-W history lets Anna know if she can</a:t>
            </a:r>
          </a:p>
          <a:p>
            <a:pPr lvl="2">
              <a:lnSpc>
                <a:spcPct val="90000"/>
              </a:lnSpc>
            </a:pPr>
            <a:r>
              <a:rPr lang="en-US" sz="2000"/>
              <a:t>No way for Bell-LaPadula to capture this</a:t>
            </a:r>
          </a:p>
          <a:p>
            <a:pPr>
              <a:lnSpc>
                <a:spcPct val="90000"/>
              </a:lnSpc>
            </a:pPr>
            <a:r>
              <a:rPr lang="en-US" sz="2800"/>
              <a:t>Access constraints change over time</a:t>
            </a:r>
          </a:p>
          <a:p>
            <a:pPr lvl="1">
              <a:lnSpc>
                <a:spcPct val="90000"/>
              </a:lnSpc>
            </a:pPr>
            <a:r>
              <a:rPr lang="en-US" sz="2400"/>
              <a:t>Initially, subjects in C-W can read any object</a:t>
            </a:r>
          </a:p>
          <a:p>
            <a:pPr lvl="1">
              <a:lnSpc>
                <a:spcPct val="90000"/>
              </a:lnSpc>
            </a:pPr>
            <a:r>
              <a:rPr lang="en-US" sz="2400"/>
              <a:t>Bell-LaPadula constrains set of objects that a subject can access</a:t>
            </a:r>
          </a:p>
          <a:p>
            <a:pPr lvl="2">
              <a:lnSpc>
                <a:spcPct val="90000"/>
              </a:lnSpc>
            </a:pPr>
            <a:r>
              <a:rPr lang="en-US" sz="2000"/>
              <a:t>Can’t clear all subjects for all categories, because this violates CW-simple security condition</a:t>
            </a:r>
          </a:p>
          <a:p>
            <a:pPr>
              <a:lnSpc>
                <a:spcPct val="90000"/>
              </a:lnSpc>
            </a:pPr>
            <a:endParaRPr lang="en-US" sz="280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dirty="0" smtClean="0"/>
              <a:t>Clinical Information Systems Security Policy</a:t>
            </a:r>
            <a:r>
              <a:rPr lang="en-US" dirty="0" smtClean="0"/>
              <a:t/>
            </a:r>
            <a:br>
              <a:rPr lang="en-US" dirty="0" smtClean="0"/>
            </a:br>
            <a:endParaRPr lang="en-IN" dirty="0"/>
          </a:p>
        </p:txBody>
      </p:sp>
      <p:sp>
        <p:nvSpPr>
          <p:cNvPr id="5" name="Content Placeholder 4"/>
          <p:cNvSpPr>
            <a:spLocks noGrp="1"/>
          </p:cNvSpPr>
          <p:nvPr>
            <p:ph idx="1"/>
          </p:nvPr>
        </p:nvSpPr>
        <p:spPr/>
        <p:txBody>
          <a:bodyPr/>
          <a:lstStyle/>
          <a:p>
            <a:endParaRPr lang="en-IN"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a:t>Clinical Information Systems Security Policy</a:t>
            </a:r>
          </a:p>
        </p:txBody>
      </p:sp>
      <p:sp>
        <p:nvSpPr>
          <p:cNvPr id="221187" name="Rectangle 3"/>
          <p:cNvSpPr>
            <a:spLocks noGrp="1" noChangeArrowheads="1"/>
          </p:cNvSpPr>
          <p:nvPr>
            <p:ph type="body" idx="1"/>
          </p:nvPr>
        </p:nvSpPr>
        <p:spPr/>
        <p:txBody>
          <a:bodyPr/>
          <a:lstStyle/>
          <a:p>
            <a:pPr>
              <a:lnSpc>
                <a:spcPct val="90000"/>
              </a:lnSpc>
            </a:pPr>
            <a:r>
              <a:rPr lang="en-US" sz="2800"/>
              <a:t>Intended for medical records</a:t>
            </a:r>
          </a:p>
          <a:p>
            <a:pPr lvl="1">
              <a:lnSpc>
                <a:spcPct val="90000"/>
              </a:lnSpc>
            </a:pPr>
            <a:r>
              <a:rPr lang="en-US" sz="2400"/>
              <a:t>Conflict of interest not critical problem</a:t>
            </a:r>
          </a:p>
          <a:p>
            <a:pPr lvl="1">
              <a:lnSpc>
                <a:spcPct val="90000"/>
              </a:lnSpc>
            </a:pPr>
            <a:r>
              <a:rPr lang="en-US" sz="2400"/>
              <a:t>Patient confidentiality, authentication of records and annotators, and integrity are</a:t>
            </a:r>
          </a:p>
          <a:p>
            <a:pPr>
              <a:lnSpc>
                <a:spcPct val="90000"/>
              </a:lnSpc>
            </a:pPr>
            <a:r>
              <a:rPr lang="en-US" sz="2800"/>
              <a:t>Entities:</a:t>
            </a:r>
          </a:p>
          <a:p>
            <a:pPr lvl="1">
              <a:lnSpc>
                <a:spcPct val="90000"/>
              </a:lnSpc>
            </a:pPr>
            <a:r>
              <a:rPr lang="en-US" sz="2400"/>
              <a:t>Patient: subject of medical records (or agent)</a:t>
            </a:r>
          </a:p>
          <a:p>
            <a:pPr lvl="1">
              <a:lnSpc>
                <a:spcPct val="90000"/>
              </a:lnSpc>
            </a:pPr>
            <a:r>
              <a:rPr lang="en-US" sz="2400"/>
              <a:t>Personal health information: data about patient’s health or treatment enabling identification of patient</a:t>
            </a:r>
          </a:p>
          <a:p>
            <a:pPr lvl="1">
              <a:lnSpc>
                <a:spcPct val="90000"/>
              </a:lnSpc>
            </a:pPr>
            <a:r>
              <a:rPr lang="en-US" sz="2400"/>
              <a:t>Clinician: health-care professional with access to personal health information while doing job</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Assumptions and Principles</a:t>
            </a:r>
          </a:p>
        </p:txBody>
      </p:sp>
      <p:sp>
        <p:nvSpPr>
          <p:cNvPr id="222211" name="Rectangle 3"/>
          <p:cNvSpPr>
            <a:spLocks noGrp="1" noChangeArrowheads="1"/>
          </p:cNvSpPr>
          <p:nvPr>
            <p:ph type="body" idx="1"/>
          </p:nvPr>
        </p:nvSpPr>
        <p:spPr/>
        <p:txBody>
          <a:bodyPr/>
          <a:lstStyle/>
          <a:p>
            <a:r>
              <a:rPr lang="en-US"/>
              <a:t>Assumes health information involves 1 person at a time</a:t>
            </a:r>
          </a:p>
          <a:p>
            <a:pPr lvl="1"/>
            <a:r>
              <a:rPr lang="en-US"/>
              <a:t>Not always true; OB/GYN involves father as well as mother</a:t>
            </a:r>
          </a:p>
          <a:p>
            <a:r>
              <a:rPr lang="en-US"/>
              <a:t>Principles derived from medical ethics of various societies, and from practicing clinicians</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Access</a:t>
            </a:r>
          </a:p>
        </p:txBody>
      </p:sp>
      <p:sp>
        <p:nvSpPr>
          <p:cNvPr id="223235" name="Rectangle 3"/>
          <p:cNvSpPr>
            <a:spLocks noGrp="1" noChangeArrowheads="1"/>
          </p:cNvSpPr>
          <p:nvPr>
            <p:ph type="body" idx="1"/>
          </p:nvPr>
        </p:nvSpPr>
        <p:spPr/>
        <p:txBody>
          <a:bodyPr/>
          <a:lstStyle/>
          <a:p>
            <a:pPr>
              <a:lnSpc>
                <a:spcPct val="90000"/>
              </a:lnSpc>
            </a:pPr>
            <a:r>
              <a:rPr lang="en-US" dirty="0"/>
              <a:t>Principle 1: Each medical record has an access control list naming the individuals or groups who may read and append information to the record. The system must restrict access to those identified on the access control list.</a:t>
            </a:r>
          </a:p>
          <a:p>
            <a:pPr lvl="1">
              <a:lnSpc>
                <a:spcPct val="90000"/>
              </a:lnSpc>
            </a:pPr>
            <a:r>
              <a:rPr lang="en-US" dirty="0"/>
              <a:t>Idea is that clinicians need access, but no-one else. </a:t>
            </a:r>
            <a:r>
              <a:rPr lang="en-US" dirty="0">
                <a:solidFill>
                  <a:srgbClr val="FF0000"/>
                </a:solidFill>
              </a:rPr>
              <a:t>Auditors get access to copies, so they cannot alter records</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Access</a:t>
            </a:r>
          </a:p>
        </p:txBody>
      </p:sp>
      <p:sp>
        <p:nvSpPr>
          <p:cNvPr id="224259" name="Rectangle 3"/>
          <p:cNvSpPr>
            <a:spLocks noGrp="1" noChangeArrowheads="1"/>
          </p:cNvSpPr>
          <p:nvPr>
            <p:ph type="body" idx="1"/>
          </p:nvPr>
        </p:nvSpPr>
        <p:spPr/>
        <p:txBody>
          <a:bodyPr/>
          <a:lstStyle/>
          <a:p>
            <a:r>
              <a:rPr lang="en-US" dirty="0"/>
              <a:t>Principle 2: One of the clinicians on the access control list must have the right to add other clinicians to the access control list.</a:t>
            </a:r>
          </a:p>
          <a:p>
            <a:pPr lvl="1"/>
            <a:r>
              <a:rPr lang="en-US" dirty="0">
                <a:solidFill>
                  <a:srgbClr val="FF0000"/>
                </a:solidFill>
              </a:rPr>
              <a:t>Called the </a:t>
            </a:r>
            <a:r>
              <a:rPr lang="en-US" i="1" dirty="0">
                <a:solidFill>
                  <a:srgbClr val="FF0000"/>
                </a:solidFill>
              </a:rPr>
              <a:t>responsible clinician</a:t>
            </a: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200" smtClean="0"/>
              <a:t>Comparison of two Multilevel Models</a:t>
            </a:r>
          </a:p>
        </p:txBody>
      </p:sp>
      <p:sp>
        <p:nvSpPr>
          <p:cNvPr id="19459" name="Rectangle 3"/>
          <p:cNvSpPr>
            <a:spLocks noGrp="1" noChangeArrowheads="1"/>
          </p:cNvSpPr>
          <p:nvPr>
            <p:ph type="body" idx="1"/>
          </p:nvPr>
        </p:nvSpPr>
        <p:spPr/>
        <p:txBody>
          <a:bodyPr/>
          <a:lstStyle/>
          <a:p>
            <a:pPr eaLnBrk="1" hangingPunct="1"/>
            <a:r>
              <a:rPr lang="en-US" sz="2400" smtClean="0"/>
              <a:t>The Bell-LaPadula Model is concerned with information confidentiality</a:t>
            </a:r>
          </a:p>
          <a:p>
            <a:pPr lvl="1" eaLnBrk="1" hangingPunct="1"/>
            <a:r>
              <a:rPr lang="en-US" sz="2400" smtClean="0"/>
              <a:t>subjects reading from an object must have higher a security class than the object.</a:t>
            </a:r>
          </a:p>
          <a:p>
            <a:pPr lvl="1" eaLnBrk="1" hangingPunct="1"/>
            <a:r>
              <a:rPr lang="en-US" sz="2400" smtClean="0"/>
              <a:t>objects being written to by a subject must have higher security class than the subject.</a:t>
            </a:r>
          </a:p>
          <a:p>
            <a:pPr eaLnBrk="1" hangingPunct="1"/>
            <a:r>
              <a:rPr lang="en-US" sz="2400" smtClean="0"/>
              <a:t>The Biba model emphasizes information integrity</a:t>
            </a:r>
          </a:p>
          <a:p>
            <a:pPr lvl="1" eaLnBrk="1" hangingPunct="1"/>
            <a:r>
              <a:rPr lang="en-US" sz="2400" smtClean="0"/>
              <a:t>subjects writing information to an object must have higher a security class than the object.</a:t>
            </a:r>
          </a:p>
          <a:p>
            <a:pPr lvl="1" eaLnBrk="1" hangingPunct="1"/>
            <a:r>
              <a:rPr lang="en-US" sz="2400" smtClean="0"/>
              <a:t>objects being read from by a subject must have higher security class than the subject.</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p:txBody>
      </p:sp>
      <p:sp>
        <p:nvSpPr>
          <p:cNvPr id="2" name="Rectangle 1"/>
          <p:cNvSpPr/>
          <p:nvPr/>
        </p:nvSpPr>
        <p:spPr>
          <a:xfrm>
            <a:off x="6948264" y="6237312"/>
            <a:ext cx="1750111" cy="369332"/>
          </a:xfrm>
          <a:prstGeom prst="rect">
            <a:avLst/>
          </a:prstGeom>
        </p:spPr>
        <p:txBody>
          <a:bodyPr wrap="none">
            <a:spAutoFit/>
          </a:bodyPr>
          <a:lstStyle/>
          <a:p>
            <a:r>
              <a:rPr lang="en-US" dirty="0"/>
              <a:t>Ross Anderson</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Access</a:t>
            </a:r>
          </a:p>
        </p:txBody>
      </p:sp>
      <p:sp>
        <p:nvSpPr>
          <p:cNvPr id="225283" name="Rectangle 3"/>
          <p:cNvSpPr>
            <a:spLocks noGrp="1" noChangeArrowheads="1"/>
          </p:cNvSpPr>
          <p:nvPr>
            <p:ph type="body" idx="1"/>
          </p:nvPr>
        </p:nvSpPr>
        <p:spPr/>
        <p:txBody>
          <a:bodyPr/>
          <a:lstStyle/>
          <a:p>
            <a:pPr>
              <a:lnSpc>
                <a:spcPct val="90000"/>
              </a:lnSpc>
            </a:pPr>
            <a:r>
              <a:rPr lang="en-US" dirty="0"/>
              <a:t>Principle 3: The responsible clinician must notify the patient of the names on the access control list whenever the patient’s medical record is opened. Except for situations given in statutes, or in cases of emergency, the responsible clinician must obtain the patient’s consent.</a:t>
            </a:r>
          </a:p>
          <a:p>
            <a:pPr lvl="1">
              <a:lnSpc>
                <a:spcPct val="90000"/>
              </a:lnSpc>
            </a:pPr>
            <a:r>
              <a:rPr lang="en-US" dirty="0">
                <a:solidFill>
                  <a:srgbClr val="FF0000"/>
                </a:solidFill>
              </a:rPr>
              <a:t>Patient must consent to all treatment, and must know of violations of security</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Access</a:t>
            </a:r>
          </a:p>
        </p:txBody>
      </p:sp>
      <p:sp>
        <p:nvSpPr>
          <p:cNvPr id="226307" name="Rectangle 3"/>
          <p:cNvSpPr>
            <a:spLocks noGrp="1" noChangeArrowheads="1"/>
          </p:cNvSpPr>
          <p:nvPr>
            <p:ph type="body" idx="1"/>
          </p:nvPr>
        </p:nvSpPr>
        <p:spPr/>
        <p:txBody>
          <a:bodyPr/>
          <a:lstStyle/>
          <a:p>
            <a:pPr>
              <a:lnSpc>
                <a:spcPct val="90000"/>
              </a:lnSpc>
            </a:pPr>
            <a:r>
              <a:rPr lang="en-US" dirty="0"/>
              <a:t>Principle 4: The name of the clinician, the date, and the time of the access of a medical record must be recorded. Similar information must be kept for deletions.</a:t>
            </a:r>
          </a:p>
          <a:p>
            <a:pPr lvl="1">
              <a:lnSpc>
                <a:spcPct val="90000"/>
              </a:lnSpc>
            </a:pPr>
            <a:r>
              <a:rPr lang="en-US" dirty="0">
                <a:solidFill>
                  <a:srgbClr val="FF0000"/>
                </a:solidFill>
              </a:rPr>
              <a:t>This is for auditing. Don’t delete information; update it (last part is for deletion of records after death, for example, or deletion of information when required by statute). Record information about all accesses</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Creation</a:t>
            </a:r>
          </a:p>
        </p:txBody>
      </p:sp>
      <p:sp>
        <p:nvSpPr>
          <p:cNvPr id="227331" name="Rectangle 3"/>
          <p:cNvSpPr>
            <a:spLocks noGrp="1" noChangeArrowheads="1"/>
          </p:cNvSpPr>
          <p:nvPr>
            <p:ph type="body" idx="1"/>
          </p:nvPr>
        </p:nvSpPr>
        <p:spPr/>
        <p:txBody>
          <a:bodyPr/>
          <a:lstStyle/>
          <a:p>
            <a:pPr>
              <a:lnSpc>
                <a:spcPct val="90000"/>
              </a:lnSpc>
            </a:pPr>
            <a:r>
              <a:rPr lang="en-US" dirty="0"/>
              <a:t>Principle: A clinician may open a record, with the clinician and the patient on the access control list. If a record is opened as a result of a referral, the referring clinician may also be on the access control list.</a:t>
            </a:r>
          </a:p>
          <a:p>
            <a:pPr lvl="1">
              <a:lnSpc>
                <a:spcPct val="90000"/>
              </a:lnSpc>
            </a:pPr>
            <a:r>
              <a:rPr lang="en-US" dirty="0">
                <a:solidFill>
                  <a:srgbClr val="FF0000"/>
                </a:solidFill>
              </a:rPr>
              <a:t>Creating clinician needs access, and patient should get it. If created from a referral, referring clinician needs access to get results of referral</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Deletion</a:t>
            </a:r>
          </a:p>
        </p:txBody>
      </p:sp>
      <p:sp>
        <p:nvSpPr>
          <p:cNvPr id="228355" name="Rectangle 3"/>
          <p:cNvSpPr>
            <a:spLocks noGrp="1" noChangeArrowheads="1"/>
          </p:cNvSpPr>
          <p:nvPr>
            <p:ph type="body" idx="1"/>
          </p:nvPr>
        </p:nvSpPr>
        <p:spPr/>
        <p:txBody>
          <a:bodyPr/>
          <a:lstStyle/>
          <a:p>
            <a:r>
              <a:rPr lang="en-US" dirty="0"/>
              <a:t>Principle:  Clinical information cannot be deleted from a medical record until the appropriate time has passed.</a:t>
            </a:r>
          </a:p>
          <a:p>
            <a:pPr lvl="1"/>
            <a:r>
              <a:rPr lang="en-US" dirty="0">
                <a:solidFill>
                  <a:srgbClr val="FF0000"/>
                </a:solidFill>
              </a:rPr>
              <a:t>This varies with circumstances</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Confinement</a:t>
            </a:r>
          </a:p>
        </p:txBody>
      </p:sp>
      <p:sp>
        <p:nvSpPr>
          <p:cNvPr id="229379" name="Rectangle 3"/>
          <p:cNvSpPr>
            <a:spLocks noGrp="1" noChangeArrowheads="1"/>
          </p:cNvSpPr>
          <p:nvPr>
            <p:ph type="body" idx="1"/>
          </p:nvPr>
        </p:nvSpPr>
        <p:spPr/>
        <p:txBody>
          <a:bodyPr/>
          <a:lstStyle/>
          <a:p>
            <a:r>
              <a:rPr lang="en-US" dirty="0"/>
              <a:t>Principle: Information from one medical record may be appended to a different medical record if and only if the access control list of the second record is a subset of the access control list of the first.</a:t>
            </a:r>
          </a:p>
          <a:p>
            <a:pPr lvl="1"/>
            <a:r>
              <a:rPr lang="en-US" dirty="0">
                <a:solidFill>
                  <a:srgbClr val="FF0000"/>
                </a:solidFill>
              </a:rPr>
              <a:t>This keeps information from leaking to unauthorized users. All users have to be on the access control list</a:t>
            </a:r>
            <a:r>
              <a:rPr lang="en-US" dirty="0"/>
              <a:t>.</a:t>
            </a: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Aggregation</a:t>
            </a:r>
          </a:p>
        </p:txBody>
      </p:sp>
      <p:sp>
        <p:nvSpPr>
          <p:cNvPr id="230403" name="Rectangle 3"/>
          <p:cNvSpPr>
            <a:spLocks noGrp="1" noChangeArrowheads="1"/>
          </p:cNvSpPr>
          <p:nvPr>
            <p:ph type="body" idx="1"/>
          </p:nvPr>
        </p:nvSpPr>
        <p:spPr/>
        <p:txBody>
          <a:bodyPr/>
          <a:lstStyle/>
          <a:p>
            <a:pPr>
              <a:lnSpc>
                <a:spcPct val="90000"/>
              </a:lnSpc>
            </a:pPr>
            <a:r>
              <a:rPr lang="en-US" sz="2800" dirty="0"/>
              <a:t>Principle: Measures for preventing aggregation of patient data must be effective. In particular, a patient must be notified if anyone is to be added to the access control list for the patient’s record and if that person has access to a large number of medical records.</a:t>
            </a:r>
          </a:p>
          <a:p>
            <a:pPr lvl="1">
              <a:lnSpc>
                <a:spcPct val="90000"/>
              </a:lnSpc>
            </a:pPr>
            <a:r>
              <a:rPr lang="en-US" sz="2400" dirty="0">
                <a:solidFill>
                  <a:srgbClr val="FF0000"/>
                </a:solidFill>
              </a:rPr>
              <a:t>Fear here is that a corrupt investigator may obtain access to a large number of records, correlate them, and discover private information about individuals which can then be used for nefarious purposes (such as blackmail)</a:t>
            </a:r>
          </a:p>
          <a:p>
            <a:pPr lvl="1">
              <a:lnSpc>
                <a:spcPct val="90000"/>
              </a:lnSpc>
            </a:pP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Enforcement</a:t>
            </a:r>
          </a:p>
        </p:txBody>
      </p:sp>
      <p:sp>
        <p:nvSpPr>
          <p:cNvPr id="231427" name="Rectangle 3"/>
          <p:cNvSpPr>
            <a:spLocks noGrp="1" noChangeArrowheads="1"/>
          </p:cNvSpPr>
          <p:nvPr>
            <p:ph type="body" idx="1"/>
          </p:nvPr>
        </p:nvSpPr>
        <p:spPr/>
        <p:txBody>
          <a:bodyPr/>
          <a:lstStyle/>
          <a:p>
            <a:pPr>
              <a:lnSpc>
                <a:spcPct val="90000"/>
              </a:lnSpc>
            </a:pPr>
            <a:r>
              <a:rPr lang="en-US" dirty="0"/>
              <a:t>Principle: Any computer system that handles medical records must have a subsystem that enforces the preceding principles. The effectiveness of this enforcement must be subject to evaluation by independent auditors.</a:t>
            </a:r>
          </a:p>
          <a:p>
            <a:pPr lvl="1">
              <a:lnSpc>
                <a:spcPct val="90000"/>
              </a:lnSpc>
            </a:pPr>
            <a:r>
              <a:rPr lang="en-US" dirty="0">
                <a:solidFill>
                  <a:srgbClr val="FF0000"/>
                </a:solidFill>
              </a:rPr>
              <a:t>This policy has to be enforced, and the enforcement mechanisms must be auditable (and audited)</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Compare to Bell-LaPadula</a:t>
            </a:r>
          </a:p>
        </p:txBody>
      </p:sp>
      <p:sp>
        <p:nvSpPr>
          <p:cNvPr id="232451" name="Rectangle 3"/>
          <p:cNvSpPr>
            <a:spLocks noGrp="1" noChangeArrowheads="1"/>
          </p:cNvSpPr>
          <p:nvPr>
            <p:ph type="body" idx="1"/>
          </p:nvPr>
        </p:nvSpPr>
        <p:spPr/>
        <p:txBody>
          <a:bodyPr/>
          <a:lstStyle/>
          <a:p>
            <a:r>
              <a:rPr lang="en-US" dirty="0"/>
              <a:t>Confinement Principle imposes lattice structure on entities in model</a:t>
            </a:r>
          </a:p>
          <a:p>
            <a:pPr lvl="1"/>
            <a:r>
              <a:rPr lang="en-US" dirty="0"/>
              <a:t>Similar to Bell-</a:t>
            </a:r>
            <a:r>
              <a:rPr lang="en-US" dirty="0" err="1"/>
              <a:t>LaPadula</a:t>
            </a:r>
            <a:endParaRPr lang="en-US" dirty="0"/>
          </a:p>
          <a:p>
            <a:r>
              <a:rPr lang="en-US" dirty="0">
                <a:solidFill>
                  <a:srgbClr val="FF0000"/>
                </a:solidFill>
              </a:rPr>
              <a:t>CISS focuses on objects being accessed</a:t>
            </a:r>
            <a:r>
              <a:rPr lang="en-US" dirty="0"/>
              <a:t>; B-LP on the subjects accessing the objects</a:t>
            </a:r>
          </a:p>
          <a:p>
            <a:pPr lvl="1"/>
            <a:r>
              <a:rPr lang="en-US" dirty="0"/>
              <a:t>May matter when looking for insiders in the medical environment</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fontScale="90000"/>
          </a:bodyPr>
          <a:lstStyle/>
          <a:p>
            <a:r>
              <a:rPr lang="en-IN" dirty="0" smtClean="0"/>
              <a:t>Originator Controlled Access Control (</a:t>
            </a:r>
            <a:r>
              <a:rPr lang="en-US" dirty="0" smtClean="0"/>
              <a:t>ORCON)</a:t>
            </a:r>
            <a:endParaRPr lang="en-US" dirty="0"/>
          </a:p>
        </p:txBody>
      </p:sp>
      <p:sp>
        <p:nvSpPr>
          <p:cNvPr id="234499" name="Rectangle 3"/>
          <p:cNvSpPr>
            <a:spLocks noGrp="1" noChangeArrowheads="1"/>
          </p:cNvSpPr>
          <p:nvPr>
            <p:ph type="body" idx="1"/>
          </p:nvPr>
        </p:nvSpPr>
        <p:spPr/>
        <p:txBody>
          <a:bodyPr/>
          <a:lstStyle/>
          <a:p>
            <a:r>
              <a:rPr lang="en-US"/>
              <a:t>Problem: organization creating document wants to control its dissemination</a:t>
            </a:r>
          </a:p>
          <a:p>
            <a:pPr lvl="1"/>
            <a:r>
              <a:rPr lang="en-US"/>
              <a:t>Example: Secretary of Agriculture writes a memo for distribution to her immediate subordinates, and she must give permission for it to be disseminated further. This is “originator controlled” (here, the “originator” is a person).</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mtClean="0"/>
              <a:t>Requirements</a:t>
            </a:r>
            <a:endParaRPr lang="en-US" dirty="0"/>
          </a:p>
        </p:txBody>
      </p:sp>
      <p:sp>
        <p:nvSpPr>
          <p:cNvPr id="235523" name="Rectangle 3"/>
          <p:cNvSpPr>
            <a:spLocks noGrp="1" noChangeArrowheads="1"/>
          </p:cNvSpPr>
          <p:nvPr>
            <p:ph type="body" idx="1"/>
          </p:nvPr>
        </p:nvSpPr>
        <p:spPr/>
        <p:txBody>
          <a:bodyPr/>
          <a:lstStyle/>
          <a:p>
            <a:pPr marL="339725" indent="-339725"/>
            <a:r>
              <a:rPr lang="en-US" sz="2800"/>
              <a:t>Subject </a:t>
            </a:r>
            <a:r>
              <a:rPr lang="en-US" sz="2800" i="1"/>
              <a:t>s</a:t>
            </a:r>
            <a:r>
              <a:rPr lang="en-US" sz="2800"/>
              <a:t> </a:t>
            </a:r>
            <a:r>
              <a:rPr lang="en-US" sz="2800">
                <a:sym typeface="Symbol" charset="2"/>
              </a:rPr>
              <a:t></a:t>
            </a:r>
            <a:r>
              <a:rPr lang="en-US" sz="2800"/>
              <a:t> </a:t>
            </a:r>
            <a:r>
              <a:rPr lang="en-US" sz="2800" i="1"/>
              <a:t>S</a:t>
            </a:r>
            <a:r>
              <a:rPr lang="en-US" sz="2800"/>
              <a:t> marks object </a:t>
            </a:r>
            <a:r>
              <a:rPr lang="en-US" sz="2800" i="1"/>
              <a:t>o</a:t>
            </a:r>
            <a:r>
              <a:rPr lang="en-US" sz="2800"/>
              <a:t> </a:t>
            </a:r>
            <a:r>
              <a:rPr lang="en-US" sz="2800">
                <a:sym typeface="Symbol" charset="2"/>
              </a:rPr>
              <a:t></a:t>
            </a:r>
            <a:r>
              <a:rPr lang="en-US" sz="2800"/>
              <a:t> </a:t>
            </a:r>
            <a:r>
              <a:rPr lang="en-US" sz="2800" i="1"/>
              <a:t>O</a:t>
            </a:r>
            <a:r>
              <a:rPr lang="en-US" sz="2800"/>
              <a:t> as ORCON on behalf of organization </a:t>
            </a:r>
            <a:r>
              <a:rPr lang="en-US" sz="2800" i="1"/>
              <a:t>X</a:t>
            </a:r>
            <a:r>
              <a:rPr lang="en-US" sz="2800"/>
              <a:t>. </a:t>
            </a:r>
            <a:r>
              <a:rPr lang="en-US" sz="2800" i="1"/>
              <a:t>X</a:t>
            </a:r>
            <a:r>
              <a:rPr lang="en-US" sz="2800"/>
              <a:t> allows </a:t>
            </a:r>
            <a:r>
              <a:rPr lang="en-US" sz="2800" i="1"/>
              <a:t>o</a:t>
            </a:r>
            <a:r>
              <a:rPr lang="en-US" sz="2800"/>
              <a:t> to be disclosed to subjects acting on behalf of organization </a:t>
            </a:r>
            <a:r>
              <a:rPr lang="en-US" sz="2800" i="1"/>
              <a:t>Y</a:t>
            </a:r>
            <a:r>
              <a:rPr lang="en-US" sz="2800"/>
              <a:t> with the following restrictions:</a:t>
            </a:r>
          </a:p>
          <a:p>
            <a:pPr marL="1028700" lvl="1" indent="-533400">
              <a:buFont typeface="Times" charset="0"/>
              <a:buAutoNum type="arabicPeriod"/>
            </a:pPr>
            <a:r>
              <a:rPr lang="en-US" sz="2400"/>
              <a:t> </a:t>
            </a:r>
            <a:r>
              <a:rPr lang="en-US" sz="2400" i="1"/>
              <a:t>o</a:t>
            </a:r>
            <a:r>
              <a:rPr lang="en-US" sz="2400"/>
              <a:t> cannot be released to subjects acting on behalf of other organizations without </a:t>
            </a:r>
            <a:r>
              <a:rPr lang="en-US" sz="2400" i="1"/>
              <a:t>X</a:t>
            </a:r>
            <a:r>
              <a:rPr lang="en-US" sz="2400"/>
              <a:t>’s permission; and</a:t>
            </a:r>
          </a:p>
          <a:p>
            <a:pPr marL="1028700" lvl="1" indent="-533400">
              <a:buFont typeface="Times" charset="0"/>
              <a:buAutoNum type="arabicPeriod"/>
            </a:pPr>
            <a:r>
              <a:rPr lang="en-US" sz="2400"/>
              <a:t> Any copies of </a:t>
            </a:r>
            <a:r>
              <a:rPr lang="en-US" sz="2400" i="1"/>
              <a:t>o</a:t>
            </a:r>
            <a:r>
              <a:rPr lang="en-US" sz="2400"/>
              <a:t> must have the same restrictions placed on it.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6</a:t>
            </a:fld>
            <a:endParaRPr lang="en-US"/>
          </a:p>
        </p:txBody>
      </p:sp>
      <p:pic>
        <p:nvPicPr>
          <p:cNvPr id="10242" name="Picture 2"/>
          <p:cNvPicPr>
            <a:picLocks noChangeAspect="1" noChangeArrowheads="1"/>
          </p:cNvPicPr>
          <p:nvPr/>
        </p:nvPicPr>
        <p:blipFill>
          <a:blip r:embed="rId2"/>
          <a:srcRect/>
          <a:stretch>
            <a:fillRect/>
          </a:stretch>
        </p:blipFill>
        <p:spPr bwMode="auto">
          <a:xfrm>
            <a:off x="571472" y="0"/>
            <a:ext cx="8076612" cy="4513018"/>
          </a:xfrm>
          <a:prstGeom prst="rect">
            <a:avLst/>
          </a:prstGeom>
          <a:noFill/>
          <a:ln w="9525">
            <a:noFill/>
            <a:miter lim="800000"/>
            <a:headEnd/>
            <a:tailEnd/>
          </a:ln>
          <a:effectLst/>
        </p:spPr>
      </p:pic>
      <p:sp>
        <p:nvSpPr>
          <p:cNvPr id="4" name="TextBox 3"/>
          <p:cNvSpPr txBox="1"/>
          <p:nvPr/>
        </p:nvSpPr>
        <p:spPr>
          <a:xfrm>
            <a:off x="1214414" y="5214951"/>
            <a:ext cx="7072362" cy="954107"/>
          </a:xfrm>
          <a:prstGeom prst="rect">
            <a:avLst/>
          </a:prstGeom>
          <a:noFill/>
        </p:spPr>
        <p:txBody>
          <a:bodyPr wrap="square" rtlCol="0">
            <a:spAutoFit/>
          </a:bodyPr>
          <a:lstStyle/>
          <a:p>
            <a:pPr>
              <a:buFont typeface="Arial" pitchFamily="34" charset="0"/>
              <a:buChar char="•"/>
            </a:pPr>
            <a:r>
              <a:rPr lang="en-IN" sz="2800" dirty="0" smtClean="0">
                <a:solidFill>
                  <a:srgbClr val="FF0000"/>
                </a:solidFill>
              </a:rPr>
              <a:t>Does not deal with information flow through  covert channels</a:t>
            </a:r>
            <a:endParaRPr lang="en-IN" sz="2800"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DAC Fails</a:t>
            </a:r>
          </a:p>
        </p:txBody>
      </p:sp>
      <p:sp>
        <p:nvSpPr>
          <p:cNvPr id="236547" name="Rectangle 3"/>
          <p:cNvSpPr>
            <a:spLocks noGrp="1" noChangeArrowheads="1"/>
          </p:cNvSpPr>
          <p:nvPr>
            <p:ph type="body" idx="1"/>
          </p:nvPr>
        </p:nvSpPr>
        <p:spPr/>
        <p:txBody>
          <a:bodyPr/>
          <a:lstStyle/>
          <a:p>
            <a:r>
              <a:rPr lang="en-US"/>
              <a:t>Owner can set any desired permissions</a:t>
            </a:r>
          </a:p>
          <a:p>
            <a:pPr lvl="1"/>
            <a:r>
              <a:rPr lang="en-US"/>
              <a:t>This makes 2 unenforceable</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MAC Fails</a:t>
            </a:r>
          </a:p>
        </p:txBody>
      </p:sp>
      <p:sp>
        <p:nvSpPr>
          <p:cNvPr id="237571" name="Rectangle 3"/>
          <p:cNvSpPr>
            <a:spLocks noGrp="1" noChangeArrowheads="1"/>
          </p:cNvSpPr>
          <p:nvPr>
            <p:ph type="body" idx="1"/>
          </p:nvPr>
        </p:nvSpPr>
        <p:spPr/>
        <p:txBody>
          <a:bodyPr/>
          <a:lstStyle/>
          <a:p>
            <a:pPr>
              <a:lnSpc>
                <a:spcPct val="90000"/>
              </a:lnSpc>
            </a:pPr>
            <a:r>
              <a:rPr lang="en-US" sz="2800"/>
              <a:t>First problem: category explosion</a:t>
            </a:r>
          </a:p>
          <a:p>
            <a:pPr lvl="1">
              <a:lnSpc>
                <a:spcPct val="90000"/>
              </a:lnSpc>
            </a:pPr>
            <a:r>
              <a:rPr lang="en-US" sz="2400"/>
              <a:t>Category </a:t>
            </a:r>
            <a:r>
              <a:rPr lang="en-US" sz="2400" i="1"/>
              <a:t>C</a:t>
            </a:r>
            <a:r>
              <a:rPr lang="en-US" sz="2400"/>
              <a:t> contains </a:t>
            </a:r>
            <a:r>
              <a:rPr lang="en-US" sz="2400" i="1"/>
              <a:t>o</a:t>
            </a:r>
            <a:r>
              <a:rPr lang="en-US" sz="2400"/>
              <a:t>, </a:t>
            </a:r>
            <a:r>
              <a:rPr lang="en-US" sz="2400" i="1"/>
              <a:t>X</a:t>
            </a:r>
            <a:r>
              <a:rPr lang="en-US" sz="2400"/>
              <a:t>, </a:t>
            </a:r>
            <a:r>
              <a:rPr lang="en-US" sz="2400" i="1"/>
              <a:t>Y</a:t>
            </a:r>
            <a:r>
              <a:rPr lang="en-US" sz="2400"/>
              <a:t>, and nothing else. If a subject </a:t>
            </a:r>
            <a:r>
              <a:rPr lang="en-US" sz="2400" i="1"/>
              <a:t>y</a:t>
            </a:r>
            <a:r>
              <a:rPr lang="en-US" sz="2400"/>
              <a:t> </a:t>
            </a:r>
            <a:r>
              <a:rPr lang="en-US" sz="2400">
                <a:sym typeface="Symbol" charset="2"/>
              </a:rPr>
              <a:t></a:t>
            </a:r>
            <a:r>
              <a:rPr lang="en-US" sz="2400"/>
              <a:t> </a:t>
            </a:r>
            <a:r>
              <a:rPr lang="en-US" sz="2400" i="1"/>
              <a:t>Y</a:t>
            </a:r>
            <a:r>
              <a:rPr lang="en-US" sz="2400"/>
              <a:t> wants to read </a:t>
            </a:r>
            <a:r>
              <a:rPr lang="en-US" sz="2400" i="1"/>
              <a:t>o</a:t>
            </a:r>
            <a:r>
              <a:rPr lang="en-US" sz="2400"/>
              <a:t>, </a:t>
            </a:r>
            <a:r>
              <a:rPr lang="en-US" sz="2400" i="1"/>
              <a:t>x</a:t>
            </a:r>
            <a:r>
              <a:rPr lang="en-US" sz="2400"/>
              <a:t> </a:t>
            </a:r>
            <a:r>
              <a:rPr lang="en-US" sz="2400">
                <a:sym typeface="Symbol" charset="2"/>
              </a:rPr>
              <a:t></a:t>
            </a:r>
            <a:r>
              <a:rPr lang="en-US" sz="2400"/>
              <a:t> </a:t>
            </a:r>
            <a:r>
              <a:rPr lang="en-US" sz="2400" i="1"/>
              <a:t>X </a:t>
            </a:r>
            <a:r>
              <a:rPr lang="en-US" sz="2400"/>
              <a:t>makes a copy </a:t>
            </a:r>
            <a:r>
              <a:rPr lang="en-US" sz="2400" i="1"/>
              <a:t>o</a:t>
            </a:r>
            <a:r>
              <a:rPr lang="en-US" sz="2400" i="1">
                <a:sym typeface="Symbol" charset="2"/>
              </a:rPr>
              <a:t></a:t>
            </a:r>
            <a:r>
              <a:rPr lang="en-US" sz="2400"/>
              <a:t>. Note </a:t>
            </a:r>
            <a:r>
              <a:rPr lang="en-US" sz="2400" i="1"/>
              <a:t>o</a:t>
            </a:r>
            <a:r>
              <a:rPr lang="en-US" sz="2400" i="1">
                <a:sym typeface="Symbol" charset="2"/>
              </a:rPr>
              <a:t></a:t>
            </a:r>
            <a:r>
              <a:rPr lang="en-US" sz="2400"/>
              <a:t> has category </a:t>
            </a:r>
            <a:r>
              <a:rPr lang="en-US" sz="2400" i="1"/>
              <a:t>C</a:t>
            </a:r>
            <a:r>
              <a:rPr lang="en-US" sz="2400"/>
              <a:t>. If </a:t>
            </a:r>
            <a:r>
              <a:rPr lang="en-US" sz="2400" i="1"/>
              <a:t>y</a:t>
            </a:r>
            <a:r>
              <a:rPr lang="en-US" sz="2400"/>
              <a:t> wants to give </a:t>
            </a:r>
            <a:r>
              <a:rPr lang="en-US" sz="2400" i="1"/>
              <a:t>z</a:t>
            </a:r>
            <a:r>
              <a:rPr lang="en-US" sz="2400"/>
              <a:t> </a:t>
            </a:r>
            <a:r>
              <a:rPr lang="en-US" sz="2400">
                <a:sym typeface="Symbol" charset="2"/>
              </a:rPr>
              <a:t></a:t>
            </a:r>
            <a:r>
              <a:rPr lang="en-US" sz="2400"/>
              <a:t> </a:t>
            </a:r>
            <a:r>
              <a:rPr lang="en-US" sz="2400" i="1"/>
              <a:t>Z</a:t>
            </a:r>
            <a:r>
              <a:rPr lang="en-US" sz="2400"/>
              <a:t> a copy, </a:t>
            </a:r>
            <a:r>
              <a:rPr lang="en-US" sz="2400" i="1"/>
              <a:t>z</a:t>
            </a:r>
            <a:r>
              <a:rPr lang="en-US" sz="2400"/>
              <a:t> must be in </a:t>
            </a:r>
            <a:r>
              <a:rPr lang="en-US" sz="2400" i="1"/>
              <a:t>Y</a:t>
            </a:r>
            <a:r>
              <a:rPr lang="en-US" sz="2400"/>
              <a:t>—by definition, it’s not. If </a:t>
            </a:r>
            <a:r>
              <a:rPr lang="en-US" sz="2400" i="1"/>
              <a:t>x</a:t>
            </a:r>
            <a:r>
              <a:rPr lang="en-US" sz="2400"/>
              <a:t> wants to let </a:t>
            </a:r>
            <a:r>
              <a:rPr lang="en-US" sz="2400" i="1"/>
              <a:t>w</a:t>
            </a:r>
            <a:r>
              <a:rPr lang="en-US" sz="2400"/>
              <a:t> </a:t>
            </a:r>
            <a:r>
              <a:rPr lang="en-US" sz="2400">
                <a:sym typeface="Symbol" charset="2"/>
              </a:rPr>
              <a:t></a:t>
            </a:r>
            <a:r>
              <a:rPr lang="en-US" sz="2400"/>
              <a:t> </a:t>
            </a:r>
            <a:r>
              <a:rPr lang="en-US" sz="2400" i="1"/>
              <a:t>W</a:t>
            </a:r>
            <a:r>
              <a:rPr lang="en-US" sz="2400"/>
              <a:t> see the document, need a new category </a:t>
            </a:r>
            <a:r>
              <a:rPr lang="en-US" sz="2400" i="1"/>
              <a:t>C</a:t>
            </a:r>
            <a:r>
              <a:rPr lang="en-US" sz="2400" i="1">
                <a:sym typeface="Symbol" charset="2"/>
              </a:rPr>
              <a:t></a:t>
            </a:r>
            <a:r>
              <a:rPr lang="en-US" sz="2400"/>
              <a:t> containing </a:t>
            </a:r>
            <a:r>
              <a:rPr lang="en-US" sz="2400" i="1"/>
              <a:t>o</a:t>
            </a:r>
            <a:r>
              <a:rPr lang="en-US" sz="2400"/>
              <a:t>, </a:t>
            </a:r>
            <a:r>
              <a:rPr lang="en-US" sz="2400" i="1"/>
              <a:t>X</a:t>
            </a:r>
            <a:r>
              <a:rPr lang="en-US" sz="2400"/>
              <a:t>, </a:t>
            </a:r>
            <a:r>
              <a:rPr lang="en-US" sz="2400" i="1"/>
              <a:t>W</a:t>
            </a:r>
            <a:r>
              <a:rPr lang="en-US" sz="2400"/>
              <a:t>.</a:t>
            </a:r>
          </a:p>
          <a:p>
            <a:pPr>
              <a:lnSpc>
                <a:spcPct val="90000"/>
              </a:lnSpc>
            </a:pPr>
            <a:r>
              <a:rPr lang="en-US" sz="2800"/>
              <a:t>Second problem: abstraction</a:t>
            </a:r>
          </a:p>
          <a:p>
            <a:pPr lvl="1">
              <a:lnSpc>
                <a:spcPct val="90000"/>
              </a:lnSpc>
            </a:pPr>
            <a:r>
              <a:rPr lang="en-US" sz="2400"/>
              <a:t>MAC classification, categories centrally controlled, and access controlled by a centralized policy</a:t>
            </a:r>
          </a:p>
          <a:p>
            <a:pPr lvl="1">
              <a:lnSpc>
                <a:spcPct val="90000"/>
              </a:lnSpc>
            </a:pPr>
            <a:r>
              <a:rPr lang="en-US" sz="2400"/>
              <a:t>ORCON controlled locally</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Combine Them</a:t>
            </a:r>
          </a:p>
        </p:txBody>
      </p:sp>
      <p:sp>
        <p:nvSpPr>
          <p:cNvPr id="238595" name="Rectangle 3"/>
          <p:cNvSpPr>
            <a:spLocks noGrp="1" noChangeArrowheads="1"/>
          </p:cNvSpPr>
          <p:nvPr>
            <p:ph type="body" idx="1"/>
          </p:nvPr>
        </p:nvSpPr>
        <p:spPr/>
        <p:txBody>
          <a:bodyPr/>
          <a:lstStyle/>
          <a:p>
            <a:pPr>
              <a:lnSpc>
                <a:spcPct val="90000"/>
              </a:lnSpc>
            </a:pPr>
            <a:r>
              <a:rPr lang="en-US" sz="2800"/>
              <a:t>The owner of an object cannot change the access controls of the object.</a:t>
            </a:r>
          </a:p>
          <a:p>
            <a:pPr>
              <a:lnSpc>
                <a:spcPct val="90000"/>
              </a:lnSpc>
            </a:pPr>
            <a:r>
              <a:rPr lang="en-US" sz="2800"/>
              <a:t>When an object is copied, the access control restrictions of that source are copied and bound to the target of the copy.</a:t>
            </a:r>
          </a:p>
          <a:p>
            <a:pPr lvl="1">
              <a:lnSpc>
                <a:spcPct val="90000"/>
              </a:lnSpc>
            </a:pPr>
            <a:r>
              <a:rPr lang="en-US" sz="2400"/>
              <a:t>These are MAC (owner can’t control them)</a:t>
            </a:r>
          </a:p>
          <a:p>
            <a:pPr>
              <a:lnSpc>
                <a:spcPct val="90000"/>
              </a:lnSpc>
            </a:pPr>
            <a:r>
              <a:rPr lang="en-US" sz="2800"/>
              <a:t>The creator (originator) can alter the access control restrictions on a per-subject and per-object basis.</a:t>
            </a:r>
          </a:p>
          <a:p>
            <a:pPr lvl="1">
              <a:lnSpc>
                <a:spcPct val="90000"/>
              </a:lnSpc>
            </a:pPr>
            <a:r>
              <a:rPr lang="en-US" sz="2400"/>
              <a:t>This is DAC (owner can control it)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7</a:t>
            </a:fld>
            <a:endParaRPr lang="en-US"/>
          </a:p>
        </p:txBody>
      </p:sp>
      <p:pic>
        <p:nvPicPr>
          <p:cNvPr id="11266" name="Picture 2"/>
          <p:cNvPicPr>
            <a:picLocks noChangeAspect="1" noChangeArrowheads="1"/>
          </p:cNvPicPr>
          <p:nvPr/>
        </p:nvPicPr>
        <p:blipFill>
          <a:blip r:embed="rId2"/>
          <a:srcRect/>
          <a:stretch>
            <a:fillRect/>
          </a:stretch>
        </p:blipFill>
        <p:spPr bwMode="auto">
          <a:xfrm>
            <a:off x="0" y="422118"/>
            <a:ext cx="8715404" cy="5731885"/>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8</a:t>
            </a:fld>
            <a:endParaRPr lang="en-US"/>
          </a:p>
        </p:txBody>
      </p:sp>
      <p:pic>
        <p:nvPicPr>
          <p:cNvPr id="12290" name="Picture 2"/>
          <p:cNvPicPr>
            <a:picLocks noChangeAspect="1" noChangeArrowheads="1"/>
          </p:cNvPicPr>
          <p:nvPr/>
        </p:nvPicPr>
        <p:blipFill>
          <a:blip r:embed="rId2"/>
          <a:srcRect/>
          <a:stretch>
            <a:fillRect/>
          </a:stretch>
        </p:blipFill>
        <p:spPr bwMode="auto">
          <a:xfrm>
            <a:off x="162259" y="857233"/>
            <a:ext cx="8267393" cy="4821554"/>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886028-CCDF-4FDD-B68E-E974CC2791F2}" type="slidenum">
              <a:rPr lang="en-US" smtClean="0"/>
              <a:pPr/>
              <a:t>9</a:t>
            </a:fld>
            <a:endParaRPr lang="en-US"/>
          </a:p>
        </p:txBody>
      </p:sp>
      <p:pic>
        <p:nvPicPr>
          <p:cNvPr id="13314" name="Picture 2"/>
          <p:cNvPicPr>
            <a:picLocks noChangeAspect="1" noChangeArrowheads="1"/>
          </p:cNvPicPr>
          <p:nvPr/>
        </p:nvPicPr>
        <p:blipFill>
          <a:blip r:embed="rId2"/>
          <a:srcRect/>
          <a:stretch>
            <a:fillRect/>
          </a:stretch>
        </p:blipFill>
        <p:spPr bwMode="auto">
          <a:xfrm>
            <a:off x="261322" y="928670"/>
            <a:ext cx="8382643" cy="4862198"/>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9357</TotalTime>
  <Words>3586</Words>
  <Application>Microsoft Macintosh PowerPoint</Application>
  <PresentationFormat>On-screen Show (4:3)</PresentationFormat>
  <Paragraphs>322</Paragraphs>
  <Slides>62</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Default Design</vt:lpstr>
      <vt:lpstr>Document</vt:lpstr>
      <vt:lpstr>The Biba Model</vt:lpstr>
      <vt:lpstr>The Biba Model contd…</vt:lpstr>
      <vt:lpstr>Multilevel Integrity (2)</vt:lpstr>
      <vt:lpstr>Multilevel Integrity (3)</vt:lpstr>
      <vt:lpstr>Comparison of two Multilevel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Multilateral Security</vt:lpstr>
      <vt:lpstr>Multilateral Security</vt:lpstr>
      <vt:lpstr>The Lattice Model</vt:lpstr>
      <vt:lpstr>The Chinese Wall Model</vt:lpstr>
      <vt:lpstr>The Chinese Wall Model (2)</vt:lpstr>
      <vt:lpstr>The Chinese Wall Model (3): in Summary</vt:lpstr>
      <vt:lpstr>PowerPoint Presentation</vt:lpstr>
      <vt:lpstr>Chinese Wall Model  (from Matt Bishop)</vt:lpstr>
      <vt:lpstr>Chinese Wall Model</vt:lpstr>
      <vt:lpstr>Organization</vt:lpstr>
      <vt:lpstr>Definitions</vt:lpstr>
      <vt:lpstr>Example</vt:lpstr>
      <vt:lpstr>Temporal Element</vt:lpstr>
      <vt:lpstr>CW-Simple Security Condition</vt:lpstr>
      <vt:lpstr>Sanitization</vt:lpstr>
      <vt:lpstr>Writing</vt:lpstr>
      <vt:lpstr>CW-*-Property</vt:lpstr>
      <vt:lpstr>Formalism</vt:lpstr>
      <vt:lpstr>Axioms</vt:lpstr>
      <vt:lpstr>Which Objects Can Be Read?</vt:lpstr>
      <vt:lpstr>Proof</vt:lpstr>
      <vt:lpstr>Lemma</vt:lpstr>
      <vt:lpstr>COIs and Subjects</vt:lpstr>
      <vt:lpstr>Sanitized Data</vt:lpstr>
      <vt:lpstr>Which Objects Can Be Written?</vt:lpstr>
      <vt:lpstr>How Information Flows</vt:lpstr>
      <vt:lpstr>Key Result</vt:lpstr>
      <vt:lpstr>Comparison with  Bell-LaPadula</vt:lpstr>
      <vt:lpstr>Comparison with Bell-LaPadula</vt:lpstr>
      <vt:lpstr>Clinical Information Systems Security Policy </vt:lpstr>
      <vt:lpstr>Clinical Information Systems Security Policy</vt:lpstr>
      <vt:lpstr>Assumptions and Principles</vt:lpstr>
      <vt:lpstr>Access</vt:lpstr>
      <vt:lpstr>Access</vt:lpstr>
      <vt:lpstr>Access</vt:lpstr>
      <vt:lpstr>Access</vt:lpstr>
      <vt:lpstr>Creation</vt:lpstr>
      <vt:lpstr>Deletion</vt:lpstr>
      <vt:lpstr>Confinement</vt:lpstr>
      <vt:lpstr>Aggregation</vt:lpstr>
      <vt:lpstr>Enforcement</vt:lpstr>
      <vt:lpstr>Compare to Bell-LaPadula</vt:lpstr>
      <vt:lpstr>Originator Controlled Access Control (ORCON)</vt:lpstr>
      <vt:lpstr>Requirements</vt:lpstr>
      <vt:lpstr>DAC Fails</vt:lpstr>
      <vt:lpstr>MAC Fails</vt:lpstr>
      <vt:lpstr>Combine Them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 K Shyamasundar</cp:lastModifiedBy>
  <cp:revision>615</cp:revision>
  <cp:lastPrinted>1601-01-01T00:00:00Z</cp:lastPrinted>
  <dcterms:created xsi:type="dcterms:W3CDTF">1601-01-01T00:00:00Z</dcterms:created>
  <dcterms:modified xsi:type="dcterms:W3CDTF">2015-09-05T11:27:57Z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