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35" r:id="rId2"/>
    <p:sldId id="442" r:id="rId3"/>
    <p:sldId id="444" r:id="rId4"/>
    <p:sldId id="445" r:id="rId5"/>
    <p:sldId id="446" r:id="rId6"/>
    <p:sldId id="436" r:id="rId7"/>
    <p:sldId id="437" r:id="rId8"/>
    <p:sldId id="438" r:id="rId9"/>
    <p:sldId id="439" r:id="rId10"/>
    <p:sldId id="440" r:id="rId11"/>
    <p:sldId id="443" r:id="rId12"/>
    <p:sldId id="447" r:id="rId13"/>
    <p:sldId id="448" r:id="rId14"/>
    <p:sldId id="449" r:id="rId15"/>
    <p:sldId id="441" r:id="rId16"/>
    <p:sldId id="452" r:id="rId17"/>
    <p:sldId id="450" r:id="rId18"/>
    <p:sldId id="451" r:id="rId19"/>
    <p:sldId id="453" r:id="rId20"/>
    <p:sldId id="454" r:id="rId21"/>
    <p:sldId id="455" r:id="rId22"/>
    <p:sldId id="35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445D9F-A378-4BD0-B1AE-6788F7D55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AE9E6B9-5C7D-4630-8A63-2A22938019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0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45F11-6778-4945-AB07-6D13C042A551}" type="slidenum">
              <a:rPr lang="en-US"/>
              <a:pPr/>
              <a:t>15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F7AFBB-0D0D-48EB-AEB0-34A2CDDB0839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1B1BD-2B60-45EE-BB48-4A105B6AA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B5384-D474-404B-A0AD-7CA6300B97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77A12-A3CA-4FD9-B6CE-720D4529F5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35169-E049-4A49-B6E7-32AFE784F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4B8E8-503B-4772-8EC9-65DB31FFD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C1BD6-1A8E-448E-B7E4-E716DB58DF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261A3-3F9B-429D-BA19-068251606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76939-7E9E-4A10-9802-B85994B9E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86028-CCDF-4FDD-B68E-E974CC279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C2259-8D57-427E-86CC-5792DE8467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74092-7081-460E-8D2E-839C4B7348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32D151A-BDE6-4C94-9EC5-32C10DC603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eeexplore.ieee.org/servlet/opac?punumber=885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RBAC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Access depends on function, not identity</a:t>
            </a:r>
          </a:p>
          <a:p>
            <a:pPr lvl="1"/>
            <a:r>
              <a:rPr lang="en-US"/>
              <a:t>Example:</a:t>
            </a:r>
          </a:p>
          <a:p>
            <a:pPr lvl="2"/>
            <a:r>
              <a:rPr lang="en-US"/>
              <a:t>Allison, bookkeeper for Math Dept, has access to financial records.</a:t>
            </a:r>
          </a:p>
          <a:p>
            <a:pPr lvl="2"/>
            <a:r>
              <a:rPr lang="en-US"/>
              <a:t>She leaves.</a:t>
            </a:r>
          </a:p>
          <a:p>
            <a:pPr lvl="2"/>
            <a:r>
              <a:rPr lang="en-US"/>
              <a:t>Betty hired as the new bookkeeper, so she now has access to those records</a:t>
            </a:r>
          </a:p>
          <a:p>
            <a:pPr lvl="1"/>
            <a:r>
              <a:rPr lang="en-US"/>
              <a:t>The role of “bookkeeper” dictates access, not the identity of the individual.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Separation of Duty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Let </a:t>
            </a:r>
            <a:r>
              <a:rPr lang="en-US" sz="2800" i="1" dirty="0">
                <a:solidFill>
                  <a:srgbClr val="0000FF"/>
                </a:solidFill>
              </a:rPr>
              <a:t>r</a:t>
            </a:r>
            <a:r>
              <a:rPr lang="en-US" sz="2800" dirty="0">
                <a:solidFill>
                  <a:srgbClr val="0000FF"/>
                </a:solidFill>
              </a:rPr>
              <a:t> be a role, and let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be a subject such that </a:t>
            </a:r>
            <a:r>
              <a:rPr lang="en-US" sz="2800" i="1" dirty="0">
                <a:solidFill>
                  <a:srgbClr val="0000FF"/>
                </a:solidFill>
              </a:rPr>
              <a:t>r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sym typeface="Symbol" charset="2"/>
              </a:rPr>
              <a:t>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i="1" dirty="0" err="1">
                <a:solidFill>
                  <a:srgbClr val="0000FF"/>
                </a:solidFill>
              </a:rPr>
              <a:t>auth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). Then the predicate </a:t>
            </a:r>
            <a:r>
              <a:rPr lang="en-US" sz="2800" i="1" dirty="0" err="1">
                <a:solidFill>
                  <a:srgbClr val="0000FF"/>
                </a:solidFill>
              </a:rPr>
              <a:t>meauth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i="1" dirty="0">
                <a:solidFill>
                  <a:srgbClr val="0000FF"/>
                </a:solidFill>
              </a:rPr>
              <a:t>r</a:t>
            </a:r>
            <a:r>
              <a:rPr lang="en-US" sz="2800" dirty="0">
                <a:solidFill>
                  <a:srgbClr val="0000FF"/>
                </a:solidFill>
              </a:rPr>
              <a:t>) (for mutually exclusive authorizations) is the set of roles that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cannot assume because of the separation of duty requirement.</a:t>
            </a:r>
          </a:p>
          <a:p>
            <a:r>
              <a:rPr lang="en-US" sz="2800" dirty="0">
                <a:solidFill>
                  <a:srgbClr val="660066"/>
                </a:solidFill>
              </a:rPr>
              <a:t>Separation of duty: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660066"/>
                </a:solidFill>
              </a:rPr>
              <a:t>(</a:t>
            </a:r>
            <a:r>
              <a:rPr lang="en-US" sz="2400" dirty="0">
                <a:solidFill>
                  <a:srgbClr val="660066"/>
                </a:solidFill>
                <a:sym typeface="Symbol" charset="2"/>
              </a:rPr>
              <a:t></a:t>
            </a:r>
            <a:r>
              <a:rPr lang="en-US" sz="2400" i="1" dirty="0">
                <a:solidFill>
                  <a:srgbClr val="660066"/>
                </a:solidFill>
              </a:rPr>
              <a:t>r</a:t>
            </a:r>
            <a:r>
              <a:rPr lang="en-US" sz="2400" baseline="-25000" dirty="0">
                <a:solidFill>
                  <a:srgbClr val="660066"/>
                </a:solidFill>
              </a:rPr>
              <a:t>1</a:t>
            </a:r>
            <a:r>
              <a:rPr lang="en-US" sz="2400" dirty="0">
                <a:solidFill>
                  <a:srgbClr val="660066"/>
                </a:solidFill>
              </a:rPr>
              <a:t>, </a:t>
            </a:r>
            <a:r>
              <a:rPr lang="en-US" sz="2400" i="1" dirty="0">
                <a:solidFill>
                  <a:srgbClr val="660066"/>
                </a:solidFill>
              </a:rPr>
              <a:t>r</a:t>
            </a:r>
            <a:r>
              <a:rPr lang="en-US" sz="2400" baseline="-25000" dirty="0">
                <a:solidFill>
                  <a:srgbClr val="660066"/>
                </a:solidFill>
              </a:rPr>
              <a:t>2 </a:t>
            </a:r>
            <a:r>
              <a:rPr lang="en-US" sz="2400" dirty="0">
                <a:solidFill>
                  <a:srgbClr val="660066"/>
                </a:solidFill>
                <a:sym typeface="Symbol" charset="2"/>
              </a:rPr>
              <a:t> </a:t>
            </a:r>
            <a:r>
              <a:rPr lang="en-US" sz="2400" i="1" dirty="0">
                <a:solidFill>
                  <a:srgbClr val="660066"/>
                </a:solidFill>
              </a:rPr>
              <a:t>R</a:t>
            </a:r>
            <a:r>
              <a:rPr lang="en-US" sz="2400" dirty="0">
                <a:solidFill>
                  <a:srgbClr val="660066"/>
                </a:solidFill>
              </a:rPr>
              <a:t>) [ </a:t>
            </a:r>
            <a:r>
              <a:rPr lang="en-US" sz="2400" i="1" dirty="0">
                <a:solidFill>
                  <a:srgbClr val="660066"/>
                </a:solidFill>
              </a:rPr>
              <a:t>r</a:t>
            </a:r>
            <a:r>
              <a:rPr lang="en-US" sz="2400" baseline="-25000" dirty="0">
                <a:solidFill>
                  <a:srgbClr val="660066"/>
                </a:solidFill>
              </a:rPr>
              <a:t>2</a:t>
            </a:r>
            <a:r>
              <a:rPr lang="en-US" sz="2400" dirty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660066"/>
                </a:solidFill>
                <a:sym typeface="Symbol" charset="2"/>
              </a:rPr>
              <a:t></a:t>
            </a:r>
            <a:r>
              <a:rPr lang="en-US" sz="2400" dirty="0">
                <a:solidFill>
                  <a:srgbClr val="660066"/>
                </a:solidFill>
              </a:rPr>
              <a:t> </a:t>
            </a:r>
            <a:r>
              <a:rPr lang="en-US" sz="2400" i="1" dirty="0" err="1">
                <a:solidFill>
                  <a:srgbClr val="660066"/>
                </a:solidFill>
              </a:rPr>
              <a:t>meauth</a:t>
            </a:r>
            <a:r>
              <a:rPr lang="en-US" sz="2400" dirty="0">
                <a:solidFill>
                  <a:srgbClr val="660066"/>
                </a:solidFill>
              </a:rPr>
              <a:t>(</a:t>
            </a:r>
            <a:r>
              <a:rPr lang="en-US" sz="2400" i="1" dirty="0">
                <a:solidFill>
                  <a:srgbClr val="660066"/>
                </a:solidFill>
              </a:rPr>
              <a:t>r</a:t>
            </a:r>
            <a:r>
              <a:rPr lang="en-US" sz="2400" baseline="-25000" dirty="0">
                <a:solidFill>
                  <a:srgbClr val="660066"/>
                </a:solidFill>
              </a:rPr>
              <a:t>1</a:t>
            </a:r>
            <a:r>
              <a:rPr lang="en-US" sz="2400" dirty="0">
                <a:solidFill>
                  <a:srgbClr val="660066"/>
                </a:solidFill>
              </a:rPr>
              <a:t>) </a:t>
            </a:r>
            <a:r>
              <a:rPr lang="en-US" sz="2400" dirty="0">
                <a:solidFill>
                  <a:srgbClr val="660066"/>
                </a:solidFill>
                <a:sym typeface="Symbol" charset="2"/>
              </a:rPr>
              <a:t></a:t>
            </a:r>
            <a:endParaRPr lang="en-US" sz="2400" dirty="0">
              <a:solidFill>
                <a:srgbClr val="660066"/>
              </a:solidFill>
            </a:endParaRPr>
          </a:p>
          <a:p>
            <a:pPr lvl="1">
              <a:buFontTx/>
              <a:buNone/>
            </a:pPr>
            <a:r>
              <a:rPr lang="en-US" sz="2400" dirty="0">
                <a:solidFill>
                  <a:srgbClr val="660066"/>
                </a:solidFill>
              </a:rPr>
              <a:t>      [ (</a:t>
            </a:r>
            <a:r>
              <a:rPr lang="en-US" sz="2400" dirty="0">
                <a:solidFill>
                  <a:srgbClr val="660066"/>
                </a:solidFill>
                <a:sym typeface="Symbol" charset="2"/>
              </a:rPr>
              <a:t></a:t>
            </a:r>
            <a:r>
              <a:rPr lang="en-US" sz="2400" i="1" dirty="0">
                <a:solidFill>
                  <a:srgbClr val="660066"/>
                </a:solidFill>
              </a:rPr>
              <a:t>s</a:t>
            </a:r>
            <a:r>
              <a:rPr lang="en-US" sz="2400" dirty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660066"/>
                </a:solidFill>
                <a:sym typeface="Symbol" charset="2"/>
              </a:rPr>
              <a:t></a:t>
            </a:r>
            <a:r>
              <a:rPr lang="en-US" sz="2400" dirty="0">
                <a:solidFill>
                  <a:srgbClr val="660066"/>
                </a:solidFill>
              </a:rPr>
              <a:t> </a:t>
            </a:r>
            <a:r>
              <a:rPr lang="en-US" sz="2400" i="1" dirty="0">
                <a:solidFill>
                  <a:srgbClr val="660066"/>
                </a:solidFill>
              </a:rPr>
              <a:t>S</a:t>
            </a:r>
            <a:r>
              <a:rPr lang="en-US" sz="2400" dirty="0">
                <a:solidFill>
                  <a:srgbClr val="660066"/>
                </a:solidFill>
              </a:rPr>
              <a:t>) [ </a:t>
            </a:r>
            <a:r>
              <a:rPr lang="en-US" sz="2400" i="1" dirty="0">
                <a:solidFill>
                  <a:srgbClr val="660066"/>
                </a:solidFill>
              </a:rPr>
              <a:t>r</a:t>
            </a:r>
            <a:r>
              <a:rPr lang="en-US" sz="2400" baseline="-25000" dirty="0">
                <a:solidFill>
                  <a:srgbClr val="660066"/>
                </a:solidFill>
              </a:rPr>
              <a:t>1</a:t>
            </a:r>
            <a:r>
              <a:rPr lang="en-US" sz="2400" dirty="0">
                <a:solidFill>
                  <a:srgbClr val="660066"/>
                </a:solidFill>
                <a:sym typeface="Symbol" charset="2"/>
              </a:rPr>
              <a:t></a:t>
            </a:r>
            <a:r>
              <a:rPr lang="en-US" sz="2400" dirty="0">
                <a:solidFill>
                  <a:srgbClr val="660066"/>
                </a:solidFill>
              </a:rPr>
              <a:t> </a:t>
            </a:r>
            <a:r>
              <a:rPr lang="en-US" sz="2400" i="1" dirty="0" err="1">
                <a:solidFill>
                  <a:srgbClr val="660066"/>
                </a:solidFill>
              </a:rPr>
              <a:t>authr</a:t>
            </a:r>
            <a:r>
              <a:rPr lang="en-US" sz="2400" dirty="0">
                <a:solidFill>
                  <a:srgbClr val="660066"/>
                </a:solidFill>
              </a:rPr>
              <a:t>(</a:t>
            </a:r>
            <a:r>
              <a:rPr lang="en-US" sz="2400" i="1" dirty="0">
                <a:solidFill>
                  <a:srgbClr val="660066"/>
                </a:solidFill>
              </a:rPr>
              <a:t>s</a:t>
            </a:r>
            <a:r>
              <a:rPr lang="en-US" sz="2400" dirty="0">
                <a:solidFill>
                  <a:srgbClr val="660066"/>
                </a:solidFill>
              </a:rPr>
              <a:t>) </a:t>
            </a:r>
            <a:r>
              <a:rPr lang="en-US" sz="2400" dirty="0">
                <a:solidFill>
                  <a:srgbClr val="660066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rgbClr val="660066"/>
                </a:solidFill>
              </a:rPr>
              <a:t> </a:t>
            </a:r>
            <a:r>
              <a:rPr lang="en-US" sz="2400" i="1" dirty="0">
                <a:solidFill>
                  <a:srgbClr val="660066"/>
                </a:solidFill>
              </a:rPr>
              <a:t>r</a:t>
            </a:r>
            <a:r>
              <a:rPr lang="en-US" sz="2400" baseline="-25000" dirty="0">
                <a:solidFill>
                  <a:srgbClr val="660066"/>
                </a:solidFill>
              </a:rPr>
              <a:t>2</a:t>
            </a:r>
            <a:r>
              <a:rPr lang="en-US" sz="2400" dirty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660066"/>
                </a:solidFill>
                <a:sym typeface="Symbol" charset="2"/>
              </a:rPr>
              <a:t></a:t>
            </a:r>
            <a:r>
              <a:rPr lang="en-US" sz="2400" dirty="0">
                <a:solidFill>
                  <a:srgbClr val="660066"/>
                </a:solidFill>
              </a:rPr>
              <a:t> </a:t>
            </a:r>
            <a:r>
              <a:rPr lang="en-US" sz="2400" i="1" dirty="0" err="1">
                <a:solidFill>
                  <a:srgbClr val="660066"/>
                </a:solidFill>
              </a:rPr>
              <a:t>authr</a:t>
            </a:r>
            <a:r>
              <a:rPr lang="en-US" sz="2400" dirty="0">
                <a:solidFill>
                  <a:srgbClr val="660066"/>
                </a:solidFill>
              </a:rPr>
              <a:t>(</a:t>
            </a:r>
            <a:r>
              <a:rPr lang="en-US" sz="2400" i="1" dirty="0">
                <a:solidFill>
                  <a:srgbClr val="660066"/>
                </a:solidFill>
              </a:rPr>
              <a:t>s</a:t>
            </a:r>
            <a:r>
              <a:rPr lang="en-US" sz="2400" dirty="0">
                <a:solidFill>
                  <a:srgbClr val="660066"/>
                </a:solidFill>
              </a:rPr>
              <a:t>) ] ] 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C2BA8-F1D6-FC40-9CD4-8A1ED905322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Safety in Access Control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2819400" y="1905000"/>
            <a:ext cx="2743200" cy="2373313"/>
          </a:xfrm>
          <a:prstGeom prst="triangle">
            <a:avLst>
              <a:gd name="adj" fmla="val 5000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195638" y="1336675"/>
            <a:ext cx="199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Authentication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33400" y="3810000"/>
            <a:ext cx="187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Authorization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Enforcement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334000" y="1447800"/>
            <a:ext cx="291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1800">
                <a:solidFill>
                  <a:srgbClr val="CC3300"/>
                </a:solidFill>
                <a:latin typeface="Tahoma" charset="0"/>
                <a:cs typeface="+mn-cs"/>
              </a:rPr>
              <a:t> who is trying to access a protected resource?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0" y="4419600"/>
            <a:ext cx="3733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1800">
                <a:solidFill>
                  <a:srgbClr val="CC3300"/>
                </a:solidFill>
                <a:latin typeface="Tahoma" charset="0"/>
                <a:cs typeface="+mn-cs"/>
              </a:rPr>
              <a:t> who should be allowed to access which protected resources?</a:t>
            </a:r>
          </a:p>
          <a:p>
            <a:pPr>
              <a:buFontTx/>
              <a:buChar char="•"/>
              <a:defRPr/>
            </a:pPr>
            <a:r>
              <a:rPr lang="en-US" sz="1800">
                <a:solidFill>
                  <a:srgbClr val="CC3300"/>
                </a:solidFill>
                <a:latin typeface="Tahoma" charset="0"/>
                <a:cs typeface="+mn-cs"/>
              </a:rPr>
              <a:t> who should be allowed to change the access?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410200" y="44196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1800">
                <a:solidFill>
                  <a:srgbClr val="CC3300"/>
                </a:solidFill>
                <a:latin typeface="Tahoma" charset="0"/>
                <a:cs typeface="+mn-cs"/>
              </a:rPr>
              <a:t> how does the system enforce the specified authorization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04800" y="2362200"/>
            <a:ext cx="3070225" cy="4826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Access Control Models</a:t>
            </a:r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1676400" y="2819400"/>
            <a:ext cx="152400" cy="990600"/>
          </a:xfrm>
          <a:prstGeom prst="downArrow">
            <a:avLst>
              <a:gd name="adj1" fmla="val 50000"/>
              <a:gd name="adj2" fmla="val 1625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029200" y="2362200"/>
            <a:ext cx="3676650" cy="4826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Access Control Architecture</a:t>
            </a:r>
          </a:p>
        </p:txBody>
      </p:sp>
      <p:sp>
        <p:nvSpPr>
          <p:cNvPr id="27661" name="AutoShape 13"/>
          <p:cNvSpPr>
            <a:spLocks noChangeArrowheads="1"/>
          </p:cNvSpPr>
          <p:nvPr/>
        </p:nvSpPr>
        <p:spPr bwMode="auto">
          <a:xfrm>
            <a:off x="6781800" y="2819400"/>
            <a:ext cx="152400" cy="990600"/>
          </a:xfrm>
          <a:prstGeom prst="downArrow">
            <a:avLst>
              <a:gd name="adj1" fmla="val 50000"/>
              <a:gd name="adj2" fmla="val 16250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971800" y="5638800"/>
            <a:ext cx="2644775" cy="4826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Safety Problem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2362200" y="5486400"/>
            <a:ext cx="609600" cy="3810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>
                <a:cs typeface="+mj-cs"/>
              </a:rPr>
              <a:t>ACCESS-CONTROL ARCHITECTURE</a:t>
            </a:r>
            <a:br>
              <a:rPr lang="en-US" sz="3200" smtClean="0">
                <a:cs typeface="+mj-cs"/>
              </a:rPr>
            </a:br>
            <a:r>
              <a:rPr lang="en-US" sz="3200" smtClean="0">
                <a:cs typeface="+mj-cs"/>
              </a:rPr>
              <a:t>SERVER-PULL</a:t>
            </a:r>
          </a:p>
        </p:txBody>
      </p:sp>
      <p:sp>
        <p:nvSpPr>
          <p:cNvPr id="771075" name="Rectangle 3"/>
          <p:cNvSpPr>
            <a:spLocks noChangeArrowheads="1"/>
          </p:cNvSpPr>
          <p:nvPr/>
        </p:nvSpPr>
        <p:spPr bwMode="auto">
          <a:xfrm>
            <a:off x="1828800" y="2286000"/>
            <a:ext cx="1527175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Client</a:t>
            </a:r>
          </a:p>
        </p:txBody>
      </p:sp>
      <p:sp>
        <p:nvSpPr>
          <p:cNvPr id="771076" name="Rectangle 4"/>
          <p:cNvSpPr>
            <a:spLocks noChangeArrowheads="1"/>
          </p:cNvSpPr>
          <p:nvPr/>
        </p:nvSpPr>
        <p:spPr bwMode="auto">
          <a:xfrm>
            <a:off x="5791200" y="2286000"/>
            <a:ext cx="1527175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Server</a:t>
            </a:r>
          </a:p>
        </p:txBody>
      </p:sp>
      <p:sp>
        <p:nvSpPr>
          <p:cNvPr id="771077" name="Line 5"/>
          <p:cNvSpPr>
            <a:spLocks noChangeShapeType="1"/>
          </p:cNvSpPr>
          <p:nvPr/>
        </p:nvSpPr>
        <p:spPr bwMode="auto">
          <a:xfrm>
            <a:off x="3352800" y="2819400"/>
            <a:ext cx="24384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71078" name="Rectangle 6"/>
          <p:cNvSpPr>
            <a:spLocks noChangeArrowheads="1"/>
          </p:cNvSpPr>
          <p:nvPr/>
        </p:nvSpPr>
        <p:spPr bwMode="auto">
          <a:xfrm>
            <a:off x="1447800" y="4495800"/>
            <a:ext cx="1908175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Authorization</a:t>
            </a:r>
          </a:p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Server</a:t>
            </a:r>
          </a:p>
        </p:txBody>
      </p:sp>
      <p:sp>
        <p:nvSpPr>
          <p:cNvPr id="771079" name="Rectangle 7"/>
          <p:cNvSpPr>
            <a:spLocks noChangeArrowheads="1"/>
          </p:cNvSpPr>
          <p:nvPr/>
        </p:nvSpPr>
        <p:spPr bwMode="auto">
          <a:xfrm>
            <a:off x="5791200" y="4495800"/>
            <a:ext cx="2057400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Authentication</a:t>
            </a:r>
          </a:p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Server</a:t>
            </a:r>
          </a:p>
        </p:txBody>
      </p:sp>
      <p:sp>
        <p:nvSpPr>
          <p:cNvPr id="771080" name="Line 8"/>
          <p:cNvSpPr>
            <a:spLocks noChangeShapeType="1"/>
          </p:cNvSpPr>
          <p:nvPr/>
        </p:nvSpPr>
        <p:spPr bwMode="auto">
          <a:xfrm>
            <a:off x="6553200" y="3429000"/>
            <a:ext cx="0" cy="10668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71081" name="Line 9"/>
          <p:cNvSpPr>
            <a:spLocks noChangeShapeType="1"/>
          </p:cNvSpPr>
          <p:nvPr/>
        </p:nvSpPr>
        <p:spPr bwMode="auto">
          <a:xfrm flipV="1">
            <a:off x="2819400" y="3124200"/>
            <a:ext cx="2971800" cy="13716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>
                <a:cs typeface="+mj-cs"/>
              </a:rPr>
              <a:t>ACCESS-CONTROL ARCHITECTURE</a:t>
            </a:r>
            <a:br>
              <a:rPr lang="en-US" sz="3200" smtClean="0">
                <a:cs typeface="+mj-cs"/>
              </a:rPr>
            </a:br>
            <a:r>
              <a:rPr lang="en-US" sz="3200" smtClean="0">
                <a:cs typeface="+mj-cs"/>
              </a:rPr>
              <a:t>USER-PULL</a:t>
            </a:r>
          </a:p>
        </p:txBody>
      </p:sp>
      <p:sp>
        <p:nvSpPr>
          <p:cNvPr id="772099" name="Rectangle 3"/>
          <p:cNvSpPr>
            <a:spLocks noChangeArrowheads="1"/>
          </p:cNvSpPr>
          <p:nvPr/>
        </p:nvSpPr>
        <p:spPr bwMode="auto">
          <a:xfrm>
            <a:off x="1828800" y="2286000"/>
            <a:ext cx="1527175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Client</a:t>
            </a: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5791200" y="2286000"/>
            <a:ext cx="1527175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Server</a:t>
            </a:r>
          </a:p>
        </p:txBody>
      </p:sp>
      <p:sp>
        <p:nvSpPr>
          <p:cNvPr id="772101" name="Line 5"/>
          <p:cNvSpPr>
            <a:spLocks noChangeShapeType="1"/>
          </p:cNvSpPr>
          <p:nvPr/>
        </p:nvSpPr>
        <p:spPr bwMode="auto">
          <a:xfrm>
            <a:off x="3352800" y="2819400"/>
            <a:ext cx="24384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72102" name="Rectangle 6"/>
          <p:cNvSpPr>
            <a:spLocks noChangeArrowheads="1"/>
          </p:cNvSpPr>
          <p:nvPr/>
        </p:nvSpPr>
        <p:spPr bwMode="auto">
          <a:xfrm>
            <a:off x="1447800" y="4495800"/>
            <a:ext cx="1908175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Authorization</a:t>
            </a:r>
          </a:p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Server</a:t>
            </a:r>
          </a:p>
        </p:txBody>
      </p:sp>
      <p:sp>
        <p:nvSpPr>
          <p:cNvPr id="772103" name="Rectangle 7"/>
          <p:cNvSpPr>
            <a:spLocks noChangeArrowheads="1"/>
          </p:cNvSpPr>
          <p:nvPr/>
        </p:nvSpPr>
        <p:spPr bwMode="auto">
          <a:xfrm>
            <a:off x="5791200" y="4495800"/>
            <a:ext cx="2057400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Authentication</a:t>
            </a:r>
          </a:p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Server</a:t>
            </a:r>
          </a:p>
        </p:txBody>
      </p:sp>
      <p:sp>
        <p:nvSpPr>
          <p:cNvPr id="772104" name="Line 8"/>
          <p:cNvSpPr>
            <a:spLocks noChangeShapeType="1"/>
          </p:cNvSpPr>
          <p:nvPr/>
        </p:nvSpPr>
        <p:spPr bwMode="auto">
          <a:xfrm>
            <a:off x="2514600" y="3429000"/>
            <a:ext cx="0" cy="10668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72105" name="Line 9"/>
          <p:cNvSpPr>
            <a:spLocks noChangeShapeType="1"/>
          </p:cNvSpPr>
          <p:nvPr/>
        </p:nvSpPr>
        <p:spPr bwMode="auto">
          <a:xfrm>
            <a:off x="3352800" y="3124200"/>
            <a:ext cx="2971800" cy="13716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>
                <a:cs typeface="+mj-cs"/>
              </a:rPr>
              <a:t>ACCESS-CONTROL ARCHITECTURE</a:t>
            </a:r>
            <a:br>
              <a:rPr lang="en-US" sz="3200" smtClean="0">
                <a:cs typeface="+mj-cs"/>
              </a:rPr>
            </a:br>
            <a:r>
              <a:rPr lang="en-US" sz="3200" smtClean="0">
                <a:cs typeface="+mj-cs"/>
              </a:rPr>
              <a:t>PROXY-BASED</a:t>
            </a:r>
          </a:p>
        </p:txBody>
      </p:sp>
      <p:sp>
        <p:nvSpPr>
          <p:cNvPr id="773123" name="Rectangle 3"/>
          <p:cNvSpPr>
            <a:spLocks noChangeArrowheads="1"/>
          </p:cNvSpPr>
          <p:nvPr/>
        </p:nvSpPr>
        <p:spPr bwMode="auto">
          <a:xfrm>
            <a:off x="457200" y="2286000"/>
            <a:ext cx="1527175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Client</a:t>
            </a:r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7010400" y="2286000"/>
            <a:ext cx="1527175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Server</a:t>
            </a:r>
          </a:p>
        </p:txBody>
      </p:sp>
      <p:sp>
        <p:nvSpPr>
          <p:cNvPr id="773125" name="Line 5"/>
          <p:cNvSpPr>
            <a:spLocks noChangeShapeType="1"/>
          </p:cNvSpPr>
          <p:nvPr/>
        </p:nvSpPr>
        <p:spPr bwMode="auto">
          <a:xfrm>
            <a:off x="1981200" y="2819400"/>
            <a:ext cx="19812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73126" name="Rectangle 6"/>
          <p:cNvSpPr>
            <a:spLocks noChangeArrowheads="1"/>
          </p:cNvSpPr>
          <p:nvPr/>
        </p:nvSpPr>
        <p:spPr bwMode="auto">
          <a:xfrm>
            <a:off x="3962400" y="2286000"/>
            <a:ext cx="1908175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Proxy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H="1">
            <a:off x="3429000" y="3429000"/>
            <a:ext cx="1447800" cy="10668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73128" name="Line 8"/>
          <p:cNvSpPr>
            <a:spLocks noChangeShapeType="1"/>
          </p:cNvSpPr>
          <p:nvPr/>
        </p:nvSpPr>
        <p:spPr bwMode="auto">
          <a:xfrm>
            <a:off x="5867400" y="2819400"/>
            <a:ext cx="11430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73129" name="Rectangle 9"/>
          <p:cNvSpPr>
            <a:spLocks noChangeArrowheads="1"/>
          </p:cNvSpPr>
          <p:nvPr/>
        </p:nvSpPr>
        <p:spPr bwMode="auto">
          <a:xfrm>
            <a:off x="2209800" y="4495800"/>
            <a:ext cx="2057400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Authentication</a:t>
            </a:r>
          </a:p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Server</a:t>
            </a:r>
          </a:p>
        </p:txBody>
      </p:sp>
      <p:sp>
        <p:nvSpPr>
          <p:cNvPr id="773130" name="Rectangle 10"/>
          <p:cNvSpPr>
            <a:spLocks noChangeArrowheads="1"/>
          </p:cNvSpPr>
          <p:nvPr/>
        </p:nvSpPr>
        <p:spPr bwMode="auto">
          <a:xfrm>
            <a:off x="5867400" y="4495800"/>
            <a:ext cx="1908175" cy="11430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Authorization</a:t>
            </a:r>
          </a:p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Server</a:t>
            </a:r>
          </a:p>
        </p:txBody>
      </p:sp>
      <p:sp>
        <p:nvSpPr>
          <p:cNvPr id="773131" name="Line 11"/>
          <p:cNvSpPr>
            <a:spLocks noChangeShapeType="1"/>
          </p:cNvSpPr>
          <p:nvPr/>
        </p:nvSpPr>
        <p:spPr bwMode="auto">
          <a:xfrm>
            <a:off x="4953000" y="3429000"/>
            <a:ext cx="1447800" cy="10668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Hybrid policies deal with both confidentiality and integrity</a:t>
            </a:r>
          </a:p>
          <a:p>
            <a:pPr lvl="1"/>
            <a:r>
              <a:rPr lang="en-US"/>
              <a:t>Different combinations of these</a:t>
            </a:r>
          </a:p>
          <a:p>
            <a:r>
              <a:rPr lang="en-US"/>
              <a:t>ORCON model neither MAC nor DAC</a:t>
            </a:r>
          </a:p>
          <a:p>
            <a:pPr lvl="1"/>
            <a:r>
              <a:rPr lang="en-US"/>
              <a:t>Actually, a combination</a:t>
            </a:r>
          </a:p>
          <a:p>
            <a:r>
              <a:rPr lang="en-US"/>
              <a:t>RBAC model controls access based on functionality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Attributes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71744"/>
            <a:ext cx="5619777" cy="370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Based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Attribute based encryption (ABE)</a:t>
            </a:r>
          </a:p>
          <a:p>
            <a:r>
              <a:rPr lang="en-IN" dirty="0" smtClean="0"/>
              <a:t>Identity management</a:t>
            </a:r>
          </a:p>
          <a:p>
            <a:r>
              <a:rPr lang="en-IN" dirty="0" smtClean="0"/>
              <a:t>Usage control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Attribute Based Access Control (ABAC)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 Administration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45626" y="4816667"/>
            <a:ext cx="9189626" cy="197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57158" y="1643050"/>
            <a:ext cx="842968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In each organization, certain administrators have to assign user attributes values when the user is provisioned and modify user attributes values thereafter. 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Attributes of the same user constrain each other</a:t>
            </a:r>
            <a:r>
              <a:rPr lang="en-IN" sz="28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400" dirty="0" smtClean="0">
                <a:solidFill>
                  <a:srgbClr val="0070C0"/>
                </a:solidFill>
              </a:rPr>
              <a:t>Administration rules are specified to regulate attribute modifications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45" y="714356"/>
            <a:ext cx="8344007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786578" y="50004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Sandhu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800"/>
            <a:ext cx="9144000" cy="36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38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76425"/>
            <a:ext cx="92392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85786" y="428604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It might seem that a user can never be “part time” 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and with “</a:t>
            </a:r>
            <a:r>
              <a:rPr lang="en-IN" dirty="0" err="1" smtClean="0">
                <a:solidFill>
                  <a:srgbClr val="0000FF"/>
                </a:solidFill>
              </a:rPr>
              <a:t>topsecret</a:t>
            </a:r>
            <a:r>
              <a:rPr lang="en-IN" dirty="0" smtClean="0">
                <a:solidFill>
                  <a:srgbClr val="0000FF"/>
                </a:solidFill>
              </a:rPr>
              <a:t>” clearance at the same time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357298"/>
            <a:ext cx="462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The policy may inadvertently allow that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5000636"/>
            <a:ext cx="610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660066"/>
                </a:solidFill>
              </a:rPr>
              <a:t>A user may be “full time” and then assigned to “</a:t>
            </a:r>
            <a:r>
              <a:rPr lang="en-IN" dirty="0" err="1" smtClean="0">
                <a:solidFill>
                  <a:srgbClr val="660066"/>
                </a:solidFill>
              </a:rPr>
              <a:t>topsecret</a:t>
            </a:r>
            <a:r>
              <a:rPr lang="en-IN" dirty="0" smtClean="0">
                <a:solidFill>
                  <a:srgbClr val="660066"/>
                </a:solidFill>
              </a:rPr>
              <a:t>” </a:t>
            </a:r>
          </a:p>
          <a:p>
            <a:r>
              <a:rPr lang="en-IN" dirty="0" smtClean="0">
                <a:solidFill>
                  <a:srgbClr val="660066"/>
                </a:solidFill>
              </a:rPr>
              <a:t>clearance according to rule 1.</a:t>
            </a:r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0000FF"/>
                </a:solidFill>
              </a:rPr>
              <a:t>After that, he can be assigned to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 “part time” work-type according to rule 2.</a:t>
            </a:r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45437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728" y="714356"/>
            <a:ext cx="38341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Reachability</a:t>
            </a:r>
            <a:r>
              <a:rPr lang="en-US" sz="3200" dirty="0" smtClean="0">
                <a:solidFill>
                  <a:srgbClr val="FF0000"/>
                </a:solidFill>
              </a:rPr>
              <a:t>  Issues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References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Matt Bishop  -- see course details</a:t>
            </a:r>
          </a:p>
          <a:p>
            <a:r>
              <a:rPr lang="en-IN" sz="2000" dirty="0" smtClean="0"/>
              <a:t>David E. Bell: Looking Back at the </a:t>
            </a:r>
            <a:r>
              <a:rPr lang="en-IN" sz="2000" i="1" dirty="0" smtClean="0"/>
              <a:t>Bell-La Padula Model</a:t>
            </a:r>
          </a:p>
          <a:p>
            <a:endParaRPr lang="en-IN" sz="2000" i="1" dirty="0"/>
          </a:p>
          <a:p>
            <a:r>
              <a:rPr lang="en-IN" sz="2000" i="1" dirty="0" smtClean="0"/>
              <a:t>Ross Anderson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Alexander Brodsky, </a:t>
            </a:r>
            <a:r>
              <a:rPr lang="en-US" sz="2000" dirty="0" err="1" smtClean="0"/>
              <a:t>Csilla</a:t>
            </a:r>
            <a:r>
              <a:rPr lang="en-US" sz="2000" dirty="0" smtClean="0"/>
              <a:t> </a:t>
            </a:r>
            <a:r>
              <a:rPr lang="en-US" sz="2000" dirty="0" err="1" smtClean="0"/>
              <a:t>Farkas</a:t>
            </a:r>
            <a:r>
              <a:rPr lang="en-US" sz="2000" dirty="0" smtClean="0"/>
              <a:t>, and </a:t>
            </a:r>
            <a:r>
              <a:rPr lang="en-US" sz="2000" dirty="0" err="1" smtClean="0"/>
              <a:t>Sushil</a:t>
            </a:r>
            <a:r>
              <a:rPr lang="en-US" sz="2000" dirty="0" smtClean="0"/>
              <a:t> </a:t>
            </a:r>
            <a:r>
              <a:rPr lang="en-US" sz="2000" dirty="0" err="1" smtClean="0"/>
              <a:t>Jajodia</a:t>
            </a:r>
            <a:r>
              <a:rPr lang="en-US" sz="2000" dirty="0" smtClean="0"/>
              <a:t> ,Database Security—</a:t>
            </a:r>
            <a:r>
              <a:rPr lang="en-US" sz="2000" dirty="0" err="1" smtClean="0"/>
              <a:t>Concepts,Approaches</a:t>
            </a:r>
            <a:r>
              <a:rPr lang="en-US" sz="2000" dirty="0" smtClean="0"/>
              <a:t>, and Challenges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IEEE TRANSACTIONS ON DEPENDABLE AND SECURE COMPUTING. JANUARY-MARCH 2005 </a:t>
            </a:r>
            <a:r>
              <a:rPr lang="en-US" sz="2000" dirty="0" smtClean="0">
                <a:hlinkClick r:id="rId3"/>
              </a:rPr>
              <a:t>http://ieeexplore.ieee.org/servlet/opac?punumber=8858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  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32EF64-494B-D249-B1B3-229A5AB2B94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smtClean="0">
                <a:cs typeface="+mj-cs"/>
              </a:rPr>
              <a:t>RBAC96 model (Currently foundation of a NIST/ANSI/ISO standard)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3460750" y="2928938"/>
            <a:ext cx="1755775" cy="1147762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895350" eaLnBrk="0" hangingPunct="0">
              <a:lnSpc>
                <a:spcPct val="90000"/>
              </a:lnSpc>
              <a:defRPr/>
            </a:pPr>
            <a:r>
              <a:rPr lang="en-US" b="1">
                <a:latin typeface="Arial" charset="0"/>
                <a:cs typeface="+mn-cs"/>
              </a:rPr>
              <a:t>ROLES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1804988" y="3502025"/>
            <a:ext cx="160496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H="1">
            <a:off x="5216525" y="3502025"/>
            <a:ext cx="14811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300163" y="2043113"/>
            <a:ext cx="2212975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895350" eaLnBrk="0" hangingPunct="0">
              <a:lnSpc>
                <a:spcPct val="90000"/>
              </a:lnSpc>
              <a:defRPr/>
            </a:pPr>
            <a:r>
              <a:rPr lang="en-US" b="1">
                <a:latin typeface="Arial" charset="0"/>
                <a:cs typeface="+mn-cs"/>
              </a:rPr>
              <a:t>USER-ROLE</a:t>
            </a:r>
          </a:p>
          <a:p>
            <a:pPr algn="ctr" defTabSz="895350" eaLnBrk="0" hangingPunct="0">
              <a:lnSpc>
                <a:spcPct val="90000"/>
              </a:lnSpc>
              <a:defRPr/>
            </a:pPr>
            <a:r>
              <a:rPr lang="en-US" b="1">
                <a:latin typeface="Arial" charset="0"/>
                <a:cs typeface="+mn-cs"/>
              </a:rPr>
              <a:t>ASSIGNMENT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5075238" y="2043113"/>
            <a:ext cx="32448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895350" eaLnBrk="0" hangingPunct="0">
              <a:lnSpc>
                <a:spcPct val="90000"/>
              </a:lnSpc>
              <a:defRPr/>
            </a:pPr>
            <a:r>
              <a:rPr lang="en-US" b="1">
                <a:latin typeface="Arial" charset="0"/>
                <a:cs typeface="+mn-cs"/>
              </a:rPr>
              <a:t>PERMISSIONS-ROLE</a:t>
            </a:r>
          </a:p>
          <a:p>
            <a:pPr algn="ctr" defTabSz="895350" eaLnBrk="0" hangingPunct="0">
              <a:lnSpc>
                <a:spcPct val="90000"/>
              </a:lnSpc>
              <a:defRPr/>
            </a:pPr>
            <a:r>
              <a:rPr lang="en-US" b="1">
                <a:latin typeface="Arial" charset="0"/>
                <a:cs typeface="+mn-cs"/>
              </a:rPr>
              <a:t>ASSIGNMENT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0" y="2928938"/>
            <a:ext cx="1754188" cy="1147762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895350" eaLnBrk="0" hangingPunct="0">
              <a:lnSpc>
                <a:spcPct val="90000"/>
              </a:lnSpc>
              <a:defRPr/>
            </a:pPr>
            <a:r>
              <a:rPr lang="en-US" b="1">
                <a:latin typeface="Arial" charset="0"/>
                <a:cs typeface="+mn-cs"/>
              </a:rPr>
              <a:t>USERS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6772275" y="2928938"/>
            <a:ext cx="2206625" cy="1147762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895350" eaLnBrk="0" hangingPunct="0">
              <a:lnSpc>
                <a:spcPct val="90000"/>
              </a:lnSpc>
              <a:defRPr/>
            </a:pPr>
            <a:r>
              <a:rPr lang="en-US" b="1">
                <a:latin typeface="Arial" charset="0"/>
                <a:cs typeface="+mn-cs"/>
              </a:rPr>
              <a:t>PERMISSIONS</a:t>
            </a: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H="1">
            <a:off x="5518150" y="3502025"/>
            <a:ext cx="8778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2181225" y="3502025"/>
            <a:ext cx="928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2373313" y="4502150"/>
            <a:ext cx="550862" cy="174625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2322513" y="4725988"/>
            <a:ext cx="638175" cy="1298575"/>
            <a:chOff x="1515" y="3164"/>
            <a:chExt cx="402" cy="815"/>
          </a:xfrm>
        </p:grpSpPr>
        <p:sp>
          <p:nvSpPr>
            <p:cNvPr id="53262" name="Oval 14"/>
            <p:cNvSpPr>
              <a:spLocks noChangeArrowheads="1"/>
            </p:cNvSpPr>
            <p:nvPr/>
          </p:nvSpPr>
          <p:spPr bwMode="auto">
            <a:xfrm>
              <a:off x="1665" y="3164"/>
              <a:ext cx="111" cy="10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3263" name="Oval 15"/>
            <p:cNvSpPr>
              <a:spLocks noChangeArrowheads="1"/>
            </p:cNvSpPr>
            <p:nvPr/>
          </p:nvSpPr>
          <p:spPr bwMode="auto">
            <a:xfrm>
              <a:off x="1665" y="3399"/>
              <a:ext cx="111" cy="10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3264" name="Oval 16"/>
            <p:cNvSpPr>
              <a:spLocks noChangeArrowheads="1"/>
            </p:cNvSpPr>
            <p:nvPr/>
          </p:nvSpPr>
          <p:spPr bwMode="auto">
            <a:xfrm>
              <a:off x="1665" y="3870"/>
              <a:ext cx="111" cy="10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3265" name="Rectangle 17"/>
            <p:cNvSpPr>
              <a:spLocks noChangeArrowheads="1"/>
            </p:cNvSpPr>
            <p:nvPr/>
          </p:nvSpPr>
          <p:spPr bwMode="auto">
            <a:xfrm>
              <a:off x="1515" y="3401"/>
              <a:ext cx="40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895350" eaLnBrk="0" hangingPunct="0">
                <a:lnSpc>
                  <a:spcPct val="90000"/>
                </a:lnSpc>
                <a:defRPr/>
              </a:pPr>
              <a:r>
                <a:rPr lang="en-US" sz="4300">
                  <a:latin typeface="Arial" charset="0"/>
                  <a:cs typeface="+mn-cs"/>
                </a:rPr>
                <a:t>...</a:t>
              </a:r>
            </a:p>
          </p:txBody>
        </p:sp>
      </p:grpSp>
      <p:sp>
        <p:nvSpPr>
          <p:cNvPr id="53266" name="Line 18"/>
          <p:cNvSpPr>
            <a:spLocks noChangeShapeType="1"/>
          </p:cNvSpPr>
          <p:nvPr/>
        </p:nvSpPr>
        <p:spPr bwMode="auto">
          <a:xfrm flipH="1" flipV="1">
            <a:off x="1077913" y="4076700"/>
            <a:ext cx="1630362" cy="11731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 flipV="1">
            <a:off x="2784475" y="4002088"/>
            <a:ext cx="1152525" cy="12477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V="1">
            <a:off x="3084513" y="4225925"/>
            <a:ext cx="627062" cy="7254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3151188" y="5300663"/>
            <a:ext cx="173831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895350" eaLnBrk="0" hangingPunct="0">
              <a:lnSpc>
                <a:spcPct val="90000"/>
              </a:lnSpc>
              <a:defRPr/>
            </a:pPr>
            <a:r>
              <a:rPr lang="en-US" b="1">
                <a:latin typeface="Arial" charset="0"/>
                <a:cs typeface="+mn-cs"/>
              </a:rPr>
              <a:t>SESSIONS</a:t>
            </a: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3962400" y="2028825"/>
            <a:ext cx="0" cy="9239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3962400" y="1954213"/>
            <a:ext cx="0" cy="698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4865688" y="2028825"/>
            <a:ext cx="0" cy="9239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865688" y="1954213"/>
            <a:ext cx="0" cy="698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3987800" y="1928813"/>
            <a:ext cx="8524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2882900" y="1295400"/>
            <a:ext cx="32131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895350" eaLnBrk="0" hangingPunct="0">
              <a:lnSpc>
                <a:spcPct val="90000"/>
              </a:lnSpc>
              <a:defRPr/>
            </a:pPr>
            <a:r>
              <a:rPr lang="en-US" b="1">
                <a:latin typeface="Arial" charset="0"/>
                <a:cs typeface="+mn-cs"/>
              </a:rPr>
              <a:t>ROLE HIERARCHIES</a:t>
            </a: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6761163" y="4572000"/>
            <a:ext cx="23828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895350" eaLnBrk="0" hangingPunct="0">
              <a:lnSpc>
                <a:spcPct val="90000"/>
              </a:lnSpc>
              <a:defRPr/>
            </a:pPr>
            <a:r>
              <a:rPr lang="en-US" b="1">
                <a:latin typeface="Arial" charset="0"/>
                <a:cs typeface="+mn-cs"/>
              </a:rPr>
              <a:t>CONSTRAINTS</a:t>
            </a:r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 flipH="1" flipV="1">
            <a:off x="4840288" y="5424488"/>
            <a:ext cx="1781175" cy="125412"/>
          </a:xfrm>
          <a:prstGeom prst="line">
            <a:avLst/>
          </a:prstGeom>
          <a:noFill/>
          <a:ln w="508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78" name="Line 30"/>
          <p:cNvSpPr>
            <a:spLocks noChangeShapeType="1"/>
          </p:cNvSpPr>
          <p:nvPr/>
        </p:nvSpPr>
        <p:spPr bwMode="auto">
          <a:xfrm flipH="1" flipV="1">
            <a:off x="5969000" y="2803525"/>
            <a:ext cx="652463" cy="2746375"/>
          </a:xfrm>
          <a:prstGeom prst="line">
            <a:avLst/>
          </a:prstGeom>
          <a:noFill/>
          <a:ln w="508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79" name="Line 31"/>
          <p:cNvSpPr>
            <a:spLocks noChangeShapeType="1"/>
          </p:cNvSpPr>
          <p:nvPr/>
        </p:nvSpPr>
        <p:spPr bwMode="auto">
          <a:xfrm flipH="1" flipV="1">
            <a:off x="3486150" y="4824413"/>
            <a:ext cx="3060700" cy="725487"/>
          </a:xfrm>
          <a:prstGeom prst="line">
            <a:avLst/>
          </a:prstGeom>
          <a:noFill/>
          <a:ln w="508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 flipH="1" flipV="1">
            <a:off x="2733675" y="3625850"/>
            <a:ext cx="3813175" cy="1924050"/>
          </a:xfrm>
          <a:prstGeom prst="line">
            <a:avLst/>
          </a:prstGeom>
          <a:noFill/>
          <a:ln w="508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 flipH="1" flipV="1">
            <a:off x="4389438" y="2128838"/>
            <a:ext cx="2082800" cy="3346450"/>
          </a:xfrm>
          <a:prstGeom prst="line">
            <a:avLst/>
          </a:prstGeom>
          <a:noFill/>
          <a:ln w="508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5" grpId="0"/>
      <p:bldP spid="532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228600"/>
            <a:ext cx="8359775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ROLE HIERARCHY</a:t>
            </a:r>
          </a:p>
        </p:txBody>
      </p:sp>
      <p:sp>
        <p:nvSpPr>
          <p:cNvPr id="784387" name="Rectangle 3"/>
          <p:cNvSpPr>
            <a:spLocks noChangeArrowheads="1"/>
          </p:cNvSpPr>
          <p:nvPr/>
        </p:nvSpPr>
        <p:spPr bwMode="auto">
          <a:xfrm>
            <a:off x="3757613" y="6226175"/>
            <a:ext cx="1628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Employee (E)</a:t>
            </a:r>
          </a:p>
        </p:txBody>
      </p:sp>
      <p:sp>
        <p:nvSpPr>
          <p:cNvPr id="784388" name="Rectangle 4"/>
          <p:cNvSpPr>
            <a:spLocks noChangeArrowheads="1"/>
          </p:cNvSpPr>
          <p:nvPr/>
        </p:nvSpPr>
        <p:spPr bwMode="auto">
          <a:xfrm>
            <a:off x="2855913" y="5311775"/>
            <a:ext cx="3432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Engineering Department  (ED)</a:t>
            </a:r>
          </a:p>
        </p:txBody>
      </p:sp>
      <p:sp>
        <p:nvSpPr>
          <p:cNvPr id="784389" name="Rectangle 5"/>
          <p:cNvSpPr>
            <a:spLocks noChangeArrowheads="1"/>
          </p:cNvSpPr>
          <p:nvPr/>
        </p:nvSpPr>
        <p:spPr bwMode="auto">
          <a:xfrm>
            <a:off x="1109663" y="2416175"/>
            <a:ext cx="1743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Project Lead 1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(PL1)</a:t>
            </a:r>
          </a:p>
        </p:txBody>
      </p:sp>
      <p:sp>
        <p:nvSpPr>
          <p:cNvPr id="784390" name="Rectangle 6"/>
          <p:cNvSpPr>
            <a:spLocks noChangeArrowheads="1"/>
          </p:cNvSpPr>
          <p:nvPr/>
        </p:nvSpPr>
        <p:spPr bwMode="auto">
          <a:xfrm>
            <a:off x="1306513" y="4321175"/>
            <a:ext cx="1349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Engineer 1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(E1)</a:t>
            </a:r>
          </a:p>
        </p:txBody>
      </p:sp>
      <p:sp>
        <p:nvSpPr>
          <p:cNvPr id="784391" name="Rectangle 7"/>
          <p:cNvSpPr>
            <a:spLocks noChangeArrowheads="1"/>
          </p:cNvSpPr>
          <p:nvPr/>
        </p:nvSpPr>
        <p:spPr bwMode="auto">
          <a:xfrm>
            <a:off x="423863" y="3338513"/>
            <a:ext cx="1577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Production 1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(P1)</a:t>
            </a:r>
          </a:p>
        </p:txBody>
      </p:sp>
      <p:sp>
        <p:nvSpPr>
          <p:cNvPr id="784392" name="Rectangle 8"/>
          <p:cNvSpPr>
            <a:spLocks noChangeArrowheads="1"/>
          </p:cNvSpPr>
          <p:nvPr/>
        </p:nvSpPr>
        <p:spPr bwMode="auto">
          <a:xfrm>
            <a:off x="2392363" y="3338513"/>
            <a:ext cx="1146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Quality 1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(Q1)</a:t>
            </a:r>
          </a:p>
        </p:txBody>
      </p:sp>
      <p:sp>
        <p:nvSpPr>
          <p:cNvPr id="784393" name="Line 9"/>
          <p:cNvSpPr>
            <a:spLocks noChangeShapeType="1"/>
          </p:cNvSpPr>
          <p:nvPr/>
        </p:nvSpPr>
        <p:spPr bwMode="auto">
          <a:xfrm flipH="1">
            <a:off x="1206500" y="3060700"/>
            <a:ext cx="78740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394" name="Line 10"/>
          <p:cNvSpPr>
            <a:spLocks noChangeShapeType="1"/>
          </p:cNvSpPr>
          <p:nvPr/>
        </p:nvSpPr>
        <p:spPr bwMode="auto">
          <a:xfrm flipH="1">
            <a:off x="2120900" y="4051300"/>
            <a:ext cx="78740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395" name="Line 11"/>
          <p:cNvSpPr>
            <a:spLocks noChangeShapeType="1"/>
          </p:cNvSpPr>
          <p:nvPr/>
        </p:nvSpPr>
        <p:spPr bwMode="auto">
          <a:xfrm flipH="1" flipV="1">
            <a:off x="1358900" y="4025900"/>
            <a:ext cx="787400" cy="254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396" name="Line 12"/>
          <p:cNvSpPr>
            <a:spLocks noChangeShapeType="1"/>
          </p:cNvSpPr>
          <p:nvPr/>
        </p:nvSpPr>
        <p:spPr bwMode="auto">
          <a:xfrm flipH="1" flipV="1">
            <a:off x="1968500" y="3035300"/>
            <a:ext cx="787400" cy="254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397" name="Line 13"/>
          <p:cNvSpPr>
            <a:spLocks noChangeShapeType="1"/>
          </p:cNvSpPr>
          <p:nvPr/>
        </p:nvSpPr>
        <p:spPr bwMode="auto">
          <a:xfrm>
            <a:off x="2070100" y="4965700"/>
            <a:ext cx="2489200" cy="279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398" name="Line 14"/>
          <p:cNvSpPr>
            <a:spLocks noChangeShapeType="1"/>
          </p:cNvSpPr>
          <p:nvPr/>
        </p:nvSpPr>
        <p:spPr bwMode="auto">
          <a:xfrm>
            <a:off x="4572000" y="5727700"/>
            <a:ext cx="0" cy="508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399" name="Rectangle 15"/>
          <p:cNvSpPr>
            <a:spLocks noChangeArrowheads="1"/>
          </p:cNvSpPr>
          <p:nvPr/>
        </p:nvSpPr>
        <p:spPr bwMode="auto">
          <a:xfrm>
            <a:off x="3738563" y="1730375"/>
            <a:ext cx="1666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Director (DIR)</a:t>
            </a:r>
          </a:p>
        </p:txBody>
      </p:sp>
      <p:sp>
        <p:nvSpPr>
          <p:cNvPr id="784400" name="Line 16"/>
          <p:cNvSpPr>
            <a:spLocks noChangeShapeType="1"/>
          </p:cNvSpPr>
          <p:nvPr/>
        </p:nvSpPr>
        <p:spPr bwMode="auto">
          <a:xfrm flipH="1">
            <a:off x="2044700" y="2070100"/>
            <a:ext cx="2540000" cy="279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401" name="Line 17"/>
          <p:cNvSpPr>
            <a:spLocks noChangeShapeType="1"/>
          </p:cNvSpPr>
          <p:nvPr/>
        </p:nvSpPr>
        <p:spPr bwMode="auto">
          <a:xfrm flipH="1" flipV="1">
            <a:off x="4559300" y="2044700"/>
            <a:ext cx="2540000" cy="330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402" name="Line 18"/>
          <p:cNvSpPr>
            <a:spLocks noChangeShapeType="1"/>
          </p:cNvSpPr>
          <p:nvPr/>
        </p:nvSpPr>
        <p:spPr bwMode="auto">
          <a:xfrm flipV="1">
            <a:off x="4584700" y="4940300"/>
            <a:ext cx="2489200" cy="330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403" name="Rectangle 19"/>
          <p:cNvSpPr>
            <a:spLocks noChangeArrowheads="1"/>
          </p:cNvSpPr>
          <p:nvPr/>
        </p:nvSpPr>
        <p:spPr bwMode="auto">
          <a:xfrm>
            <a:off x="6291263" y="2416175"/>
            <a:ext cx="1743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Project Lead 2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(PL2)</a:t>
            </a:r>
          </a:p>
        </p:txBody>
      </p:sp>
      <p:sp>
        <p:nvSpPr>
          <p:cNvPr id="784404" name="Rectangle 20"/>
          <p:cNvSpPr>
            <a:spLocks noChangeArrowheads="1"/>
          </p:cNvSpPr>
          <p:nvPr/>
        </p:nvSpPr>
        <p:spPr bwMode="auto">
          <a:xfrm>
            <a:off x="6488113" y="4321175"/>
            <a:ext cx="1349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Engineer 2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(E2)</a:t>
            </a:r>
          </a:p>
        </p:txBody>
      </p:sp>
      <p:sp>
        <p:nvSpPr>
          <p:cNvPr id="784405" name="Rectangle 21"/>
          <p:cNvSpPr>
            <a:spLocks noChangeArrowheads="1"/>
          </p:cNvSpPr>
          <p:nvPr/>
        </p:nvSpPr>
        <p:spPr bwMode="auto">
          <a:xfrm>
            <a:off x="5605463" y="3338513"/>
            <a:ext cx="1577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Production 2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(P2)</a:t>
            </a:r>
          </a:p>
        </p:txBody>
      </p:sp>
      <p:sp>
        <p:nvSpPr>
          <p:cNvPr id="784406" name="Rectangle 22"/>
          <p:cNvSpPr>
            <a:spLocks noChangeArrowheads="1"/>
          </p:cNvSpPr>
          <p:nvPr/>
        </p:nvSpPr>
        <p:spPr bwMode="auto">
          <a:xfrm>
            <a:off x="7573963" y="3338513"/>
            <a:ext cx="1146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Quality 2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(Q2)</a:t>
            </a:r>
          </a:p>
        </p:txBody>
      </p:sp>
      <p:sp>
        <p:nvSpPr>
          <p:cNvPr id="784407" name="Line 23"/>
          <p:cNvSpPr>
            <a:spLocks noChangeShapeType="1"/>
          </p:cNvSpPr>
          <p:nvPr/>
        </p:nvSpPr>
        <p:spPr bwMode="auto">
          <a:xfrm flipH="1">
            <a:off x="6388100" y="3060700"/>
            <a:ext cx="78740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408" name="Line 24"/>
          <p:cNvSpPr>
            <a:spLocks noChangeShapeType="1"/>
          </p:cNvSpPr>
          <p:nvPr/>
        </p:nvSpPr>
        <p:spPr bwMode="auto">
          <a:xfrm flipH="1">
            <a:off x="7302500" y="4051300"/>
            <a:ext cx="78740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409" name="Line 25"/>
          <p:cNvSpPr>
            <a:spLocks noChangeShapeType="1"/>
          </p:cNvSpPr>
          <p:nvPr/>
        </p:nvSpPr>
        <p:spPr bwMode="auto">
          <a:xfrm flipH="1" flipV="1">
            <a:off x="6540500" y="4025900"/>
            <a:ext cx="787400" cy="254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410" name="Line 26"/>
          <p:cNvSpPr>
            <a:spLocks noChangeShapeType="1"/>
          </p:cNvSpPr>
          <p:nvPr/>
        </p:nvSpPr>
        <p:spPr bwMode="auto">
          <a:xfrm flipH="1" flipV="1">
            <a:off x="7150100" y="3035300"/>
            <a:ext cx="787400" cy="254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4411" name="Rectangle 27"/>
          <p:cNvSpPr>
            <a:spLocks noChangeArrowheads="1"/>
          </p:cNvSpPr>
          <p:nvPr/>
        </p:nvSpPr>
        <p:spPr bwMode="auto">
          <a:xfrm>
            <a:off x="7300913" y="5365750"/>
            <a:ext cx="1593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8019D"/>
                </a:solidFill>
                <a:latin typeface="Arial" charset="0"/>
                <a:cs typeface="+mn-cs"/>
              </a:rPr>
              <a:t>PROJECT 2</a:t>
            </a:r>
          </a:p>
        </p:txBody>
      </p:sp>
      <p:sp>
        <p:nvSpPr>
          <p:cNvPr id="784412" name="Rectangle 28"/>
          <p:cNvSpPr>
            <a:spLocks noChangeArrowheads="1"/>
          </p:cNvSpPr>
          <p:nvPr/>
        </p:nvSpPr>
        <p:spPr bwMode="auto">
          <a:xfrm>
            <a:off x="519113" y="5365750"/>
            <a:ext cx="1593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8019D"/>
                </a:solidFill>
                <a:latin typeface="Arial" charset="0"/>
                <a:cs typeface="+mn-cs"/>
              </a:rPr>
              <a:t>PROJECT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228600"/>
            <a:ext cx="8359775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ROLE HIERARCHY</a:t>
            </a:r>
          </a:p>
        </p:txBody>
      </p:sp>
      <p:sp>
        <p:nvSpPr>
          <p:cNvPr id="785411" name="Rectangle 3"/>
          <p:cNvSpPr>
            <a:spLocks noChangeArrowheads="1"/>
          </p:cNvSpPr>
          <p:nvPr/>
        </p:nvSpPr>
        <p:spPr bwMode="auto">
          <a:xfrm>
            <a:off x="3757613" y="6226175"/>
            <a:ext cx="1628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Employee (E)</a:t>
            </a:r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2855913" y="5311775"/>
            <a:ext cx="3432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Engineering Department  (ED)</a:t>
            </a:r>
          </a:p>
        </p:txBody>
      </p:sp>
      <p:sp>
        <p:nvSpPr>
          <p:cNvPr id="785413" name="Rectangle 5"/>
          <p:cNvSpPr>
            <a:spLocks noChangeArrowheads="1"/>
          </p:cNvSpPr>
          <p:nvPr/>
        </p:nvSpPr>
        <p:spPr bwMode="auto">
          <a:xfrm>
            <a:off x="1109663" y="2416175"/>
            <a:ext cx="1743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Project Lead 1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(PL1)</a:t>
            </a:r>
          </a:p>
        </p:txBody>
      </p:sp>
      <p:sp>
        <p:nvSpPr>
          <p:cNvPr id="785414" name="Rectangle 6"/>
          <p:cNvSpPr>
            <a:spLocks noChangeArrowheads="1"/>
          </p:cNvSpPr>
          <p:nvPr/>
        </p:nvSpPr>
        <p:spPr bwMode="auto">
          <a:xfrm>
            <a:off x="1306513" y="4321175"/>
            <a:ext cx="1349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Engineer 1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(E1)</a:t>
            </a:r>
          </a:p>
        </p:txBody>
      </p:sp>
      <p:sp>
        <p:nvSpPr>
          <p:cNvPr id="785415" name="Rectangle 7"/>
          <p:cNvSpPr>
            <a:spLocks noChangeArrowheads="1"/>
          </p:cNvSpPr>
          <p:nvPr/>
        </p:nvSpPr>
        <p:spPr bwMode="auto">
          <a:xfrm>
            <a:off x="423863" y="3338513"/>
            <a:ext cx="1577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Production 1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(P1)</a:t>
            </a: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2392363" y="3338513"/>
            <a:ext cx="1146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Quality 1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(Q1)</a:t>
            </a:r>
          </a:p>
        </p:txBody>
      </p:sp>
      <p:sp>
        <p:nvSpPr>
          <p:cNvPr id="785417" name="Line 9"/>
          <p:cNvSpPr>
            <a:spLocks noChangeShapeType="1"/>
          </p:cNvSpPr>
          <p:nvPr/>
        </p:nvSpPr>
        <p:spPr bwMode="auto">
          <a:xfrm flipH="1">
            <a:off x="1206500" y="3060700"/>
            <a:ext cx="78740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 flipH="1">
            <a:off x="2120900" y="4051300"/>
            <a:ext cx="78740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5419" name="Line 11"/>
          <p:cNvSpPr>
            <a:spLocks noChangeShapeType="1"/>
          </p:cNvSpPr>
          <p:nvPr/>
        </p:nvSpPr>
        <p:spPr bwMode="auto">
          <a:xfrm flipH="1" flipV="1">
            <a:off x="1358900" y="4025900"/>
            <a:ext cx="787400" cy="254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5420" name="Line 12"/>
          <p:cNvSpPr>
            <a:spLocks noChangeShapeType="1"/>
          </p:cNvSpPr>
          <p:nvPr/>
        </p:nvSpPr>
        <p:spPr bwMode="auto">
          <a:xfrm flipH="1" flipV="1">
            <a:off x="1968500" y="3035300"/>
            <a:ext cx="787400" cy="254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5421" name="Line 13"/>
          <p:cNvSpPr>
            <a:spLocks noChangeShapeType="1"/>
          </p:cNvSpPr>
          <p:nvPr/>
        </p:nvSpPr>
        <p:spPr bwMode="auto">
          <a:xfrm>
            <a:off x="2070100" y="4965700"/>
            <a:ext cx="2489200" cy="279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5422" name="Line 14"/>
          <p:cNvSpPr>
            <a:spLocks noChangeShapeType="1"/>
          </p:cNvSpPr>
          <p:nvPr/>
        </p:nvSpPr>
        <p:spPr bwMode="auto">
          <a:xfrm>
            <a:off x="4572000" y="5727700"/>
            <a:ext cx="0" cy="508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5423" name="Line 15"/>
          <p:cNvSpPr>
            <a:spLocks noChangeShapeType="1"/>
          </p:cNvSpPr>
          <p:nvPr/>
        </p:nvSpPr>
        <p:spPr bwMode="auto">
          <a:xfrm flipV="1">
            <a:off x="4584700" y="4940300"/>
            <a:ext cx="2489200" cy="330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5424" name="Rectangle 16"/>
          <p:cNvSpPr>
            <a:spLocks noChangeArrowheads="1"/>
          </p:cNvSpPr>
          <p:nvPr/>
        </p:nvSpPr>
        <p:spPr bwMode="auto">
          <a:xfrm>
            <a:off x="6291263" y="2416175"/>
            <a:ext cx="1743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Project Lead 2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(PL2)</a:t>
            </a:r>
          </a:p>
        </p:txBody>
      </p:sp>
      <p:sp>
        <p:nvSpPr>
          <p:cNvPr id="785425" name="Rectangle 17"/>
          <p:cNvSpPr>
            <a:spLocks noChangeArrowheads="1"/>
          </p:cNvSpPr>
          <p:nvPr/>
        </p:nvSpPr>
        <p:spPr bwMode="auto">
          <a:xfrm>
            <a:off x="6488113" y="4321175"/>
            <a:ext cx="1349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Engineer 2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(E2)</a:t>
            </a:r>
          </a:p>
        </p:txBody>
      </p:sp>
      <p:sp>
        <p:nvSpPr>
          <p:cNvPr id="785426" name="Rectangle 18"/>
          <p:cNvSpPr>
            <a:spLocks noChangeArrowheads="1"/>
          </p:cNvSpPr>
          <p:nvPr/>
        </p:nvSpPr>
        <p:spPr bwMode="auto">
          <a:xfrm>
            <a:off x="5605463" y="3338513"/>
            <a:ext cx="1577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Production 2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(P2)</a:t>
            </a:r>
          </a:p>
        </p:txBody>
      </p:sp>
      <p:sp>
        <p:nvSpPr>
          <p:cNvPr id="785427" name="Rectangle 19"/>
          <p:cNvSpPr>
            <a:spLocks noChangeArrowheads="1"/>
          </p:cNvSpPr>
          <p:nvPr/>
        </p:nvSpPr>
        <p:spPr bwMode="auto">
          <a:xfrm>
            <a:off x="7573963" y="3338513"/>
            <a:ext cx="1146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Quality 2</a:t>
            </a:r>
          </a:p>
          <a:p>
            <a:pPr algn="ctr">
              <a:defRPr/>
            </a:pPr>
            <a:r>
              <a:rPr lang="en-US" sz="1800" b="1">
                <a:solidFill>
                  <a:srgbClr val="007774"/>
                </a:solidFill>
                <a:latin typeface="Arial" charset="0"/>
                <a:cs typeface="+mn-cs"/>
              </a:rPr>
              <a:t>(Q2)</a:t>
            </a:r>
          </a:p>
        </p:txBody>
      </p:sp>
      <p:sp>
        <p:nvSpPr>
          <p:cNvPr id="785428" name="Line 20"/>
          <p:cNvSpPr>
            <a:spLocks noChangeShapeType="1"/>
          </p:cNvSpPr>
          <p:nvPr/>
        </p:nvSpPr>
        <p:spPr bwMode="auto">
          <a:xfrm flipH="1">
            <a:off x="6388100" y="3060700"/>
            <a:ext cx="78740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5429" name="Line 21"/>
          <p:cNvSpPr>
            <a:spLocks noChangeShapeType="1"/>
          </p:cNvSpPr>
          <p:nvPr/>
        </p:nvSpPr>
        <p:spPr bwMode="auto">
          <a:xfrm flipH="1">
            <a:off x="7302500" y="4051300"/>
            <a:ext cx="78740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5430" name="Line 22"/>
          <p:cNvSpPr>
            <a:spLocks noChangeShapeType="1"/>
          </p:cNvSpPr>
          <p:nvPr/>
        </p:nvSpPr>
        <p:spPr bwMode="auto">
          <a:xfrm flipH="1" flipV="1">
            <a:off x="6540500" y="4025900"/>
            <a:ext cx="787400" cy="254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5431" name="Line 23"/>
          <p:cNvSpPr>
            <a:spLocks noChangeShapeType="1"/>
          </p:cNvSpPr>
          <p:nvPr/>
        </p:nvSpPr>
        <p:spPr bwMode="auto">
          <a:xfrm flipH="1" flipV="1">
            <a:off x="7150100" y="3035300"/>
            <a:ext cx="787400" cy="254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5432" name="Rectangle 24"/>
          <p:cNvSpPr>
            <a:spLocks noChangeArrowheads="1"/>
          </p:cNvSpPr>
          <p:nvPr/>
        </p:nvSpPr>
        <p:spPr bwMode="auto">
          <a:xfrm>
            <a:off x="7300913" y="5365750"/>
            <a:ext cx="1593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8019D"/>
                </a:solidFill>
                <a:latin typeface="Arial" charset="0"/>
                <a:cs typeface="+mn-cs"/>
              </a:rPr>
              <a:t>PROJECT 2</a:t>
            </a:r>
          </a:p>
        </p:txBody>
      </p:sp>
      <p:sp>
        <p:nvSpPr>
          <p:cNvPr id="785433" name="Rectangle 25"/>
          <p:cNvSpPr>
            <a:spLocks noChangeArrowheads="1"/>
          </p:cNvSpPr>
          <p:nvPr/>
        </p:nvSpPr>
        <p:spPr bwMode="auto">
          <a:xfrm>
            <a:off x="519113" y="5365750"/>
            <a:ext cx="1593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8019D"/>
                </a:solidFill>
                <a:latin typeface="Arial" charset="0"/>
                <a:cs typeface="+mn-cs"/>
              </a:rPr>
              <a:t>PROJECT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Role </a:t>
            </a:r>
            <a:r>
              <a:rPr lang="en-US" sz="2800" i="1" dirty="0"/>
              <a:t>r</a:t>
            </a:r>
            <a:r>
              <a:rPr lang="en-US" sz="2800" dirty="0"/>
              <a:t>: collection of job functions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trans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dirty="0"/>
              <a:t>): set of authorized transactions for </a:t>
            </a:r>
            <a:r>
              <a:rPr lang="en-US" sz="2400" i="1" dirty="0"/>
              <a:t>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Active role of subject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: role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is currently in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>
                <a:solidFill>
                  <a:srgbClr val="0000FF"/>
                </a:solidFill>
              </a:rPr>
              <a:t>actr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Authorized roles of a subject </a:t>
            </a:r>
            <a:r>
              <a:rPr lang="en-US" sz="2800" i="1" dirty="0"/>
              <a:t>s</a:t>
            </a:r>
            <a:r>
              <a:rPr lang="en-US" sz="2800" dirty="0"/>
              <a:t>: set of roles </a:t>
            </a:r>
            <a:r>
              <a:rPr lang="en-US" sz="2800" i="1" dirty="0"/>
              <a:t>s</a:t>
            </a:r>
            <a:r>
              <a:rPr lang="en-US" sz="2800" dirty="0"/>
              <a:t> is authorized to assume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/>
              <a:t>authr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solidFill>
                  <a:srgbClr val="0000FF"/>
                </a:solidFill>
              </a:rPr>
              <a:t>canexec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i="1" dirty="0">
                <a:solidFill>
                  <a:srgbClr val="0000FF"/>
                </a:solidFill>
              </a:rPr>
              <a:t>t</a:t>
            </a:r>
            <a:r>
              <a:rPr lang="en-US" sz="2800" dirty="0">
                <a:solidFill>
                  <a:srgbClr val="0000FF"/>
                </a:solidFill>
              </a:rPr>
              <a:t>) </a:t>
            </a:r>
            <a:r>
              <a:rPr lang="en-US" sz="2800" dirty="0" err="1">
                <a:solidFill>
                  <a:srgbClr val="0000FF"/>
                </a:solidFill>
              </a:rPr>
              <a:t>iff</a:t>
            </a:r>
            <a:r>
              <a:rPr lang="en-US" sz="2800" dirty="0">
                <a:solidFill>
                  <a:srgbClr val="0000FF"/>
                </a:solidFill>
              </a:rPr>
              <a:t> subject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can execute transaction </a:t>
            </a:r>
            <a:r>
              <a:rPr lang="en-US" sz="2800" i="1" dirty="0">
                <a:solidFill>
                  <a:srgbClr val="0000FF"/>
                </a:solidFill>
              </a:rPr>
              <a:t>t</a:t>
            </a:r>
            <a:r>
              <a:rPr lang="en-US" sz="2800" dirty="0">
                <a:solidFill>
                  <a:srgbClr val="0000FF"/>
                </a:solidFill>
              </a:rPr>
              <a:t> at current 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Axioms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Let </a:t>
            </a:r>
            <a:r>
              <a:rPr lang="en-US" sz="2800" i="1" dirty="0"/>
              <a:t>S</a:t>
            </a:r>
            <a:r>
              <a:rPr lang="en-US" sz="2800" dirty="0"/>
              <a:t> be the set of subjects and </a:t>
            </a:r>
            <a:r>
              <a:rPr lang="en-US" sz="2800" i="1" dirty="0"/>
              <a:t>T</a:t>
            </a:r>
            <a:r>
              <a:rPr lang="en-US" sz="2800" dirty="0"/>
              <a:t> the set of transactions.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000FF"/>
                </a:solidFill>
              </a:rPr>
              <a:t>Rule of role assignment</a:t>
            </a:r>
            <a:r>
              <a:rPr lang="en-US" sz="2800" dirty="0">
                <a:solidFill>
                  <a:srgbClr val="0000FF"/>
                </a:solidFill>
              </a:rPr>
              <a:t>:				</a:t>
            </a:r>
            <a:endParaRPr lang="en-US" sz="28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>
                <a:solidFill>
                  <a:srgbClr val="0000FF"/>
                </a:solidFill>
                <a:sym typeface="Symbol" charset="2"/>
              </a:rPr>
              <a:t></a:t>
            </a:r>
            <a:r>
              <a:rPr lang="en-US" sz="2800" i="1" dirty="0">
                <a:solidFill>
                  <a:srgbClr val="0000FF"/>
                </a:solidFill>
              </a:rPr>
              <a:t>s </a:t>
            </a:r>
            <a:r>
              <a:rPr lang="en-US" sz="2800" dirty="0">
                <a:solidFill>
                  <a:srgbClr val="0000FF"/>
                </a:solidFill>
                <a:sym typeface="Symbol" charset="2"/>
              </a:rPr>
              <a:t>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)(</a:t>
            </a:r>
            <a:r>
              <a:rPr lang="en-US" sz="2800" dirty="0">
                <a:solidFill>
                  <a:srgbClr val="0000FF"/>
                </a:solidFill>
                <a:sym typeface="Symbol" charset="2"/>
              </a:rPr>
              <a:t></a:t>
            </a:r>
            <a:r>
              <a:rPr lang="en-US" sz="2800" i="1" dirty="0">
                <a:solidFill>
                  <a:srgbClr val="0000FF"/>
                </a:solidFill>
              </a:rPr>
              <a:t>t </a:t>
            </a:r>
            <a:r>
              <a:rPr lang="en-US" sz="2800" dirty="0">
                <a:solidFill>
                  <a:srgbClr val="0000FF"/>
                </a:solidFill>
                <a:sym typeface="Symbol" charset="2"/>
              </a:rPr>
              <a:t> </a:t>
            </a:r>
            <a:r>
              <a:rPr lang="en-US" sz="2800" i="1" dirty="0">
                <a:solidFill>
                  <a:srgbClr val="0000FF"/>
                </a:solidFill>
              </a:rPr>
              <a:t>T</a:t>
            </a:r>
            <a:r>
              <a:rPr lang="en-US" sz="2800" dirty="0">
                <a:solidFill>
                  <a:srgbClr val="0000FF"/>
                </a:solidFill>
              </a:rPr>
              <a:t>) [</a:t>
            </a:r>
            <a:r>
              <a:rPr lang="en-US" sz="2800" i="1" dirty="0" err="1">
                <a:solidFill>
                  <a:srgbClr val="0000FF"/>
                </a:solidFill>
              </a:rPr>
              <a:t>canexec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i="1" dirty="0">
                <a:solidFill>
                  <a:srgbClr val="0000FF"/>
                </a:solidFill>
              </a:rPr>
              <a:t>t</a:t>
            </a:r>
            <a:r>
              <a:rPr lang="en-US" sz="2800" dirty="0">
                <a:solidFill>
                  <a:srgbClr val="0000FF"/>
                </a:solidFill>
              </a:rPr>
              <a:t>) </a:t>
            </a:r>
            <a:r>
              <a:rPr lang="en-US" sz="2800" dirty="0">
                <a:solidFill>
                  <a:srgbClr val="0000FF"/>
                </a:solidFill>
                <a:sym typeface="Symbol" charset="2"/>
              </a:rPr>
              <a:t> </a:t>
            </a:r>
            <a:r>
              <a:rPr lang="en-US" sz="2800" i="1" dirty="0" err="1">
                <a:solidFill>
                  <a:srgbClr val="0000FF"/>
                </a:solidFill>
              </a:rPr>
              <a:t>actr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) ≠ </a:t>
            </a:r>
            <a:r>
              <a:rPr lang="en-US" sz="2800" dirty="0">
                <a:solidFill>
                  <a:srgbClr val="0000FF"/>
                </a:solidFill>
                <a:sym typeface="Symbol" charset="2"/>
              </a:rPr>
              <a:t></a:t>
            </a:r>
            <a:r>
              <a:rPr lang="en-US" sz="2800" dirty="0">
                <a:solidFill>
                  <a:srgbClr val="0000FF"/>
                </a:solidFill>
              </a:rPr>
              <a:t>].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can execute a transaction, it has a role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This ties transactions to roles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660066"/>
                </a:solidFill>
              </a:rPr>
              <a:t>Rule of role authorization</a:t>
            </a:r>
            <a:r>
              <a:rPr lang="en-US" sz="2800" dirty="0">
                <a:solidFill>
                  <a:srgbClr val="660066"/>
                </a:solidFill>
              </a:rPr>
              <a:t>:				</a:t>
            </a:r>
            <a:endParaRPr lang="en-US" sz="2800" dirty="0" smtClean="0">
              <a:solidFill>
                <a:srgbClr val="660066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660066"/>
                </a:solidFill>
              </a:rPr>
              <a:t>(</a:t>
            </a:r>
            <a:r>
              <a:rPr lang="en-US" sz="2800" dirty="0">
                <a:solidFill>
                  <a:srgbClr val="660066"/>
                </a:solidFill>
                <a:sym typeface="Symbol" charset="2"/>
              </a:rPr>
              <a:t></a:t>
            </a:r>
            <a:r>
              <a:rPr lang="en-US" sz="2800" i="1" dirty="0">
                <a:solidFill>
                  <a:srgbClr val="660066"/>
                </a:solidFill>
              </a:rPr>
              <a:t>s </a:t>
            </a:r>
            <a:r>
              <a:rPr lang="en-US" sz="2800" dirty="0">
                <a:solidFill>
                  <a:srgbClr val="660066"/>
                </a:solidFill>
                <a:sym typeface="Symbol" charset="2"/>
              </a:rPr>
              <a:t> </a:t>
            </a:r>
            <a:r>
              <a:rPr lang="en-US" sz="2800" i="1" dirty="0">
                <a:solidFill>
                  <a:srgbClr val="660066"/>
                </a:solidFill>
              </a:rPr>
              <a:t>S</a:t>
            </a:r>
            <a:r>
              <a:rPr lang="en-US" sz="2800" dirty="0">
                <a:solidFill>
                  <a:srgbClr val="660066"/>
                </a:solidFill>
              </a:rPr>
              <a:t>) [</a:t>
            </a:r>
            <a:r>
              <a:rPr lang="en-US" sz="2800" i="1" dirty="0" err="1">
                <a:solidFill>
                  <a:srgbClr val="660066"/>
                </a:solidFill>
              </a:rPr>
              <a:t>actr</a:t>
            </a:r>
            <a:r>
              <a:rPr lang="en-US" sz="2800" dirty="0">
                <a:solidFill>
                  <a:srgbClr val="660066"/>
                </a:solidFill>
              </a:rPr>
              <a:t>(</a:t>
            </a:r>
            <a:r>
              <a:rPr lang="en-US" sz="2800" i="1" dirty="0">
                <a:solidFill>
                  <a:srgbClr val="660066"/>
                </a:solidFill>
              </a:rPr>
              <a:t>s</a:t>
            </a:r>
            <a:r>
              <a:rPr lang="en-US" sz="2800" dirty="0">
                <a:solidFill>
                  <a:srgbClr val="660066"/>
                </a:solidFill>
              </a:rPr>
              <a:t>) </a:t>
            </a:r>
            <a:r>
              <a:rPr lang="en-US" sz="2800" dirty="0">
                <a:solidFill>
                  <a:srgbClr val="660066"/>
                </a:solidFill>
                <a:sym typeface="Symbol" charset="2"/>
              </a:rPr>
              <a:t> </a:t>
            </a:r>
            <a:r>
              <a:rPr lang="en-US" sz="2800" i="1" dirty="0" err="1">
                <a:solidFill>
                  <a:srgbClr val="660066"/>
                </a:solidFill>
              </a:rPr>
              <a:t>authr</a:t>
            </a:r>
            <a:r>
              <a:rPr lang="en-US" sz="2800" dirty="0">
                <a:solidFill>
                  <a:srgbClr val="660066"/>
                </a:solidFill>
              </a:rPr>
              <a:t>(</a:t>
            </a:r>
            <a:r>
              <a:rPr lang="en-US" sz="2800" i="1" dirty="0">
                <a:solidFill>
                  <a:srgbClr val="660066"/>
                </a:solidFill>
              </a:rPr>
              <a:t>s</a:t>
            </a:r>
            <a:r>
              <a:rPr lang="en-US" sz="2800" dirty="0">
                <a:solidFill>
                  <a:srgbClr val="660066"/>
                </a:solidFill>
              </a:rPr>
              <a:t>)].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660066"/>
                </a:solidFill>
              </a:rPr>
              <a:t>Subject must be authorized to assume an active role (otherwise, any subject could assume any role)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Axiom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Rule of transaction authorization</a:t>
            </a:r>
            <a:r>
              <a:rPr lang="en-US" dirty="0"/>
              <a:t>: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>
                <a:sym typeface="Symbol" charset="2"/>
              </a:rPr>
              <a:t>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/>
              <a:t>S</a:t>
            </a:r>
            <a:r>
              <a:rPr lang="en-US" dirty="0"/>
              <a:t>)(</a:t>
            </a:r>
            <a:r>
              <a:rPr lang="en-US" dirty="0">
                <a:sym typeface="Symbol" charset="2"/>
              </a:rPr>
              <a:t></a:t>
            </a:r>
            <a:r>
              <a:rPr lang="en-US" i="1" dirty="0"/>
              <a:t>t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/>
              <a:t>T</a:t>
            </a:r>
            <a:r>
              <a:rPr lang="en-US" dirty="0"/>
              <a:t>)						[</a:t>
            </a:r>
            <a:r>
              <a:rPr lang="en-US" i="1" dirty="0" err="1"/>
              <a:t>canexec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 </a:t>
            </a:r>
            <a:r>
              <a:rPr lang="en-US" dirty="0">
                <a:sym typeface="Symbol" charset="2"/>
              </a:rPr>
              <a:t> </a:t>
            </a:r>
            <a:r>
              <a:rPr lang="en-US" i="1" dirty="0"/>
              <a:t>t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/>
              <a:t>trans</a:t>
            </a:r>
            <a:r>
              <a:rPr lang="en-US" dirty="0"/>
              <a:t>(</a:t>
            </a:r>
            <a:r>
              <a:rPr lang="en-US" i="1" dirty="0" err="1"/>
              <a:t>actr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))].</a:t>
            </a:r>
          </a:p>
          <a:p>
            <a:pPr lvl="1"/>
            <a:r>
              <a:rPr lang="en-US" dirty="0"/>
              <a:t>If a subject </a:t>
            </a:r>
            <a:r>
              <a:rPr lang="en-US" i="1" dirty="0"/>
              <a:t>s</a:t>
            </a:r>
            <a:r>
              <a:rPr lang="en-US" dirty="0"/>
              <a:t> can execute a transaction, then the transaction is an authorized one for the role </a:t>
            </a:r>
            <a:r>
              <a:rPr lang="en-US" i="1" dirty="0"/>
              <a:t>s</a:t>
            </a:r>
            <a:r>
              <a:rPr lang="en-US" dirty="0"/>
              <a:t> has assumed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Containment of Roles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Trainer can do all transactions that trainee can do (and then some). This means role </a:t>
            </a:r>
            <a:r>
              <a:rPr lang="en-US" i="1" dirty="0"/>
              <a:t>r</a:t>
            </a:r>
            <a:r>
              <a:rPr lang="en-US" dirty="0"/>
              <a:t> contains role </a:t>
            </a:r>
            <a:r>
              <a:rPr lang="en-US" i="1" dirty="0"/>
              <a:t>r</a:t>
            </a:r>
            <a:r>
              <a:rPr lang="en-US" i="1" dirty="0">
                <a:sym typeface="Symbol" charset="2"/>
              </a:rPr>
              <a:t>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 &gt; </a:t>
            </a:r>
            <a:r>
              <a:rPr lang="en-US" i="1" dirty="0"/>
              <a:t>r</a:t>
            </a:r>
            <a:r>
              <a:rPr lang="en-US" i="1" dirty="0">
                <a:sym typeface="Symbol" charset="2"/>
              </a:rPr>
              <a:t></a:t>
            </a:r>
            <a:r>
              <a:rPr lang="en-US" dirty="0"/>
              <a:t>). So: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660066"/>
                </a:solidFill>
              </a:rPr>
              <a:t>(</a:t>
            </a:r>
            <a:r>
              <a:rPr lang="en-US" dirty="0">
                <a:solidFill>
                  <a:srgbClr val="660066"/>
                </a:solidFill>
                <a:sym typeface="Symbol" charset="2"/>
              </a:rPr>
              <a:t></a:t>
            </a:r>
            <a:r>
              <a:rPr lang="en-US" i="1" dirty="0">
                <a:solidFill>
                  <a:srgbClr val="660066"/>
                </a:solidFill>
              </a:rPr>
              <a:t>s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>
                <a:solidFill>
                  <a:srgbClr val="660066"/>
                </a:solidFill>
                <a:sym typeface="Symbol" charset="2"/>
              </a:rPr>
              <a:t>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i="1" dirty="0">
                <a:solidFill>
                  <a:srgbClr val="660066"/>
                </a:solidFill>
              </a:rPr>
              <a:t>S</a:t>
            </a:r>
            <a:r>
              <a:rPr lang="en-US" dirty="0">
                <a:solidFill>
                  <a:srgbClr val="660066"/>
                </a:solidFill>
              </a:rPr>
              <a:t>)[ </a:t>
            </a:r>
            <a:r>
              <a:rPr lang="en-US" i="1" dirty="0">
                <a:solidFill>
                  <a:srgbClr val="660066"/>
                </a:solidFill>
              </a:rPr>
              <a:t>r</a:t>
            </a:r>
            <a:r>
              <a:rPr lang="en-US" i="1" dirty="0">
                <a:solidFill>
                  <a:srgbClr val="660066"/>
                </a:solidFill>
                <a:sym typeface="Symbol" charset="2"/>
              </a:rPr>
              <a:t> </a:t>
            </a:r>
            <a:r>
              <a:rPr lang="en-US" dirty="0">
                <a:solidFill>
                  <a:srgbClr val="660066"/>
                </a:solidFill>
                <a:sym typeface="Symbol" charset="2"/>
              </a:rPr>
              <a:t>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i="1" dirty="0" err="1">
                <a:solidFill>
                  <a:srgbClr val="660066"/>
                </a:solidFill>
              </a:rPr>
              <a:t>authr</a:t>
            </a:r>
            <a:r>
              <a:rPr lang="en-US" dirty="0">
                <a:solidFill>
                  <a:srgbClr val="660066"/>
                </a:solidFill>
              </a:rPr>
              <a:t>(</a:t>
            </a:r>
            <a:r>
              <a:rPr lang="en-US" i="1" dirty="0">
                <a:solidFill>
                  <a:srgbClr val="660066"/>
                </a:solidFill>
              </a:rPr>
              <a:t>s</a:t>
            </a:r>
            <a:r>
              <a:rPr lang="en-US" dirty="0">
                <a:solidFill>
                  <a:srgbClr val="660066"/>
                </a:solidFill>
              </a:rPr>
              <a:t>) </a:t>
            </a:r>
            <a:r>
              <a:rPr lang="en-US" dirty="0">
                <a:solidFill>
                  <a:srgbClr val="660066"/>
                </a:solidFill>
                <a:sym typeface="Symbol" charset="2"/>
              </a:rPr>
              <a:t>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i="1" dirty="0">
                <a:solidFill>
                  <a:srgbClr val="660066"/>
                </a:solidFill>
              </a:rPr>
              <a:t>r</a:t>
            </a:r>
            <a:r>
              <a:rPr lang="en-US" dirty="0">
                <a:solidFill>
                  <a:srgbClr val="660066"/>
                </a:solidFill>
              </a:rPr>
              <a:t> &gt; </a:t>
            </a:r>
            <a:r>
              <a:rPr lang="en-US" i="1" dirty="0">
                <a:solidFill>
                  <a:srgbClr val="660066"/>
                </a:solidFill>
              </a:rPr>
              <a:t>r</a:t>
            </a:r>
            <a:r>
              <a:rPr lang="en-US" i="1" dirty="0">
                <a:solidFill>
                  <a:srgbClr val="660066"/>
                </a:solidFill>
                <a:sym typeface="Symbol" charset="2"/>
              </a:rPr>
              <a:t> </a:t>
            </a:r>
            <a:r>
              <a:rPr lang="en-US" dirty="0">
                <a:solidFill>
                  <a:srgbClr val="660066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i="1" dirty="0">
                <a:solidFill>
                  <a:srgbClr val="660066"/>
                </a:solidFill>
              </a:rPr>
              <a:t>r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>
                <a:solidFill>
                  <a:srgbClr val="660066"/>
                </a:solidFill>
                <a:sym typeface="Symbol" charset="2"/>
              </a:rPr>
              <a:t>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i="1" dirty="0" err="1">
                <a:solidFill>
                  <a:srgbClr val="660066"/>
                </a:solidFill>
              </a:rPr>
              <a:t>authr</a:t>
            </a:r>
            <a:r>
              <a:rPr lang="en-US" dirty="0">
                <a:solidFill>
                  <a:srgbClr val="660066"/>
                </a:solidFill>
              </a:rPr>
              <a:t>(</a:t>
            </a:r>
            <a:r>
              <a:rPr lang="en-US" i="1" dirty="0">
                <a:solidFill>
                  <a:srgbClr val="660066"/>
                </a:solidFill>
              </a:rPr>
              <a:t>s</a:t>
            </a:r>
            <a:r>
              <a:rPr lang="en-US" dirty="0">
                <a:solidFill>
                  <a:srgbClr val="660066"/>
                </a:solidFill>
              </a:rPr>
              <a:t>) 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10865</TotalTime>
  <Words>779</Words>
  <Application>Microsoft Macintosh PowerPoint</Application>
  <PresentationFormat>On-screen Show (4:3)</PresentationFormat>
  <Paragraphs>176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RBAC</vt:lpstr>
      <vt:lpstr>PowerPoint Presentation</vt:lpstr>
      <vt:lpstr>RBAC96 model (Currently foundation of a NIST/ANSI/ISO standard)</vt:lpstr>
      <vt:lpstr>EXAMPLE ROLE HIERARCHY</vt:lpstr>
      <vt:lpstr>EXAMPLE ROLE HIERARCHY</vt:lpstr>
      <vt:lpstr>Definitions</vt:lpstr>
      <vt:lpstr>Axioms</vt:lpstr>
      <vt:lpstr>Axiom</vt:lpstr>
      <vt:lpstr>Containment of Roles</vt:lpstr>
      <vt:lpstr>Separation of Duty</vt:lpstr>
      <vt:lpstr>Safety in Access Control</vt:lpstr>
      <vt:lpstr>ACCESS-CONTROL ARCHITECTURE SERVER-PULL</vt:lpstr>
      <vt:lpstr>ACCESS-CONTROL ARCHITECTURE USER-PULL</vt:lpstr>
      <vt:lpstr>ACCESS-CONTROL ARCHITECTURE PROXY-BASED</vt:lpstr>
      <vt:lpstr>Key Points</vt:lpstr>
      <vt:lpstr>User Attributes</vt:lpstr>
      <vt:lpstr>Attribute Based Management </vt:lpstr>
      <vt:lpstr>Attribute Administration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 K Shyamasundar</cp:lastModifiedBy>
  <cp:revision>629</cp:revision>
  <cp:lastPrinted>1601-01-01T00:00:00Z</cp:lastPrinted>
  <dcterms:created xsi:type="dcterms:W3CDTF">1601-01-01T00:00:00Z</dcterms:created>
  <dcterms:modified xsi:type="dcterms:W3CDTF">2015-08-20T09:39:09Z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