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5" r:id="rId2"/>
    <p:sldId id="336" r:id="rId3"/>
    <p:sldId id="339" r:id="rId4"/>
    <p:sldId id="373" r:id="rId5"/>
    <p:sldId id="337" r:id="rId6"/>
    <p:sldId id="338" r:id="rId7"/>
    <p:sldId id="341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61" r:id="rId27"/>
    <p:sldId id="362" r:id="rId28"/>
    <p:sldId id="363" r:id="rId29"/>
    <p:sldId id="374" r:id="rId30"/>
    <p:sldId id="359" r:id="rId31"/>
    <p:sldId id="364" r:id="rId32"/>
    <p:sldId id="365" r:id="rId33"/>
    <p:sldId id="366" r:id="rId34"/>
    <p:sldId id="367" r:id="rId35"/>
    <p:sldId id="368" r:id="rId36"/>
    <p:sldId id="375" r:id="rId37"/>
    <p:sldId id="369" r:id="rId38"/>
    <p:sldId id="370" r:id="rId39"/>
    <p:sldId id="371" r:id="rId40"/>
    <p:sldId id="37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445D9F-A378-4BD0-B1AE-6788F7D55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AE9E6B9-5C7D-4630-8A63-2A22938019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1B1BD-2B60-45EE-BB48-4A105B6AA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B5384-D474-404B-A0AD-7CA6300B97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77A12-A3CA-4FD9-B6CE-720D4529F5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35169-E049-4A49-B6E7-32AFE784F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4B8E8-503B-4772-8EC9-65DB31F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C1BD6-1A8E-448E-B7E4-E716DB58DF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261A3-3F9B-429D-BA19-068251606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76939-7E9E-4A10-9802-B85994B9E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86028-CCDF-4FDD-B68E-E974CC279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C2259-8D57-427E-86CC-5792DE8467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74092-7081-460E-8D2E-839C4B7348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32D151A-BDE6-4C94-9EC5-32C10DC603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68879" y="2967335"/>
            <a:ext cx="6404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Take Grant System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Because rights for memory segments cannot be granted along the g-edges (memory is not owned and the copy flag is not set), these rights are not shown. </a:t>
            </a:r>
          </a:p>
          <a:p>
            <a:r>
              <a:rPr lang="en-IN" dirty="0" smtClean="0"/>
              <a:t>Consequently, the graph does not show P2 can take P3's rights for memory segment M3 (as it did).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Rewrite Rules (1)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545" y="1905000"/>
            <a:ext cx="900545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Rewrite Rules (2)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51943" y="2209800"/>
            <a:ext cx="9361712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Rewrite Rules (3)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69588" y="1828800"/>
            <a:ext cx="93135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Rewrite Rules (4)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53032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 P1 can create a new file F7 and add it to the directory D11</a:t>
            </a:r>
          </a:p>
          <a:p>
            <a:r>
              <a:rPr lang="en-IN" dirty="0" smtClean="0"/>
              <a:t>P1 </a:t>
            </a:r>
            <a:r>
              <a:rPr lang="en-IN" b="1" dirty="0" smtClean="0"/>
              <a:t>create </a:t>
            </a:r>
            <a:r>
              <a:rPr lang="en-IN" b="1" i="1" dirty="0" smtClean="0"/>
              <a:t>RW for new object F7</a:t>
            </a:r>
          </a:p>
          <a:p>
            <a:r>
              <a:rPr lang="en-IN" dirty="0" smtClean="0"/>
              <a:t>P1 take t for D1 from D</a:t>
            </a:r>
          </a:p>
          <a:p>
            <a:r>
              <a:rPr lang="en-IN" dirty="0" smtClean="0"/>
              <a:t>P1 </a:t>
            </a:r>
            <a:r>
              <a:rPr lang="en-IN" b="1" dirty="0" smtClean="0"/>
              <a:t>take g for D11 from D1</a:t>
            </a:r>
          </a:p>
          <a:p>
            <a:r>
              <a:rPr lang="en-IN" dirty="0" smtClean="0"/>
              <a:t>P1 grant </a:t>
            </a:r>
            <a:r>
              <a:rPr lang="en-IN" i="1" dirty="0" smtClean="0"/>
              <a:t>R W for F7 to D11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352" y="609600"/>
            <a:ext cx="8140247" cy="55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in Protection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G : a protection graph. 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G |--  G' if command c transforms G into graph G', </a:t>
            </a:r>
          </a:p>
          <a:p>
            <a:r>
              <a:rPr lang="en-IN" dirty="0" smtClean="0"/>
              <a:t>G |--c G' if there exists some command c such that G |--c G', and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G |--* G' if there exists a (possibility null) sequence of commands that transforms G into G'.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in Protection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Consider a node s with right r for node x; thus r  in (s, x). </a:t>
            </a:r>
          </a:p>
          <a:p>
            <a:r>
              <a:rPr lang="en-IN" sz="2800" dirty="0" smtClean="0">
                <a:solidFill>
                  <a:srgbClr val="0070C0"/>
                </a:solidFill>
              </a:rPr>
              <a:t>Safety question: Determine whether another subject can acquire right r (not necessarily for x). </a:t>
            </a:r>
          </a:p>
          <a:p>
            <a:r>
              <a:rPr lang="en-IN" sz="2800" dirty="0" smtClean="0">
                <a:solidFill>
                  <a:srgbClr val="7030A0"/>
                </a:solidFill>
              </a:rPr>
              <a:t>Rather than consider whether an arbitrary subject can acquire the right r for an arbitrary node, consider whether a particular  node p (subject or object) can acquire the particular right r for x.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If this is decidable, so is the general question</a:t>
            </a: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Given an initial graph Go with nodes s, x, &amp; p such that r  in (s, x) and r not-in  (p, x), Go is safe for the right r for x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if and only if r not-in (p, x) in every graph G derivable from Go (i.e., Go |--* G).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Proof in two parts:</a:t>
            </a:r>
          </a:p>
          <a:p>
            <a:pPr lvl="1"/>
            <a:r>
              <a:rPr lang="en-IN" dirty="0" smtClean="0"/>
              <a:t>s can "share" its right with other nodes (but not necessarily p)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the right must be "stolen" from s.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Grant Graph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Jones et al – Capability system (Hydra )</a:t>
            </a:r>
          </a:p>
          <a:p>
            <a:r>
              <a:rPr lang="en-US" dirty="0" smtClean="0"/>
              <a:t>Nodes of the Graph : Subjects and objects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subjects are not objects in this model</a:t>
            </a:r>
          </a:p>
          <a:p>
            <a:r>
              <a:rPr lang="en-US" dirty="0" smtClean="0"/>
              <a:t>Edges: rights</a:t>
            </a:r>
          </a:p>
          <a:p>
            <a:pPr lvl="1"/>
            <a:r>
              <a:rPr lang="en-IN" dirty="0" smtClean="0"/>
              <a:t>two special rights</a:t>
            </a:r>
            <a:r>
              <a:rPr lang="en-IN" dirty="0" smtClean="0">
                <a:solidFill>
                  <a:srgbClr val="0070C0"/>
                </a:solidFill>
              </a:rPr>
              <a:t>: take </a:t>
            </a:r>
            <a:r>
              <a:rPr lang="en-IN" dirty="0" smtClean="0"/>
              <a:t>( t), and </a:t>
            </a:r>
            <a:r>
              <a:rPr lang="en-IN" dirty="0" smtClean="0">
                <a:solidFill>
                  <a:srgbClr val="0070C0"/>
                </a:solidFill>
              </a:rPr>
              <a:t>gran</a:t>
            </a:r>
            <a:r>
              <a:rPr lang="en-IN" dirty="0" smtClean="0"/>
              <a:t>t (g).</a:t>
            </a:r>
          </a:p>
          <a:p>
            <a:r>
              <a:rPr lang="en-IN" dirty="0" smtClean="0"/>
              <a:t>If a subject s has “t” for an object x, then it can take any of </a:t>
            </a:r>
            <a:r>
              <a:rPr lang="en-IN" dirty="0" err="1" smtClean="0"/>
              <a:t>x's</a:t>
            </a:r>
            <a:r>
              <a:rPr lang="en-IN" dirty="0" smtClean="0"/>
              <a:t> rights;</a:t>
            </a:r>
          </a:p>
          <a:p>
            <a:r>
              <a:rPr lang="en-IN" dirty="0" smtClean="0"/>
              <a:t> if it has “g” for x, then it can share any of its rights with x.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Go with nodes p &amp; x </a:t>
            </a:r>
            <a:r>
              <a:rPr lang="en-IN" sz="2400" dirty="0" err="1" smtClean="0"/>
              <a:t>s.t</a:t>
            </a:r>
            <a:r>
              <a:rPr lang="en-IN" sz="2400" dirty="0" smtClean="0"/>
              <a:t>. r not-in(p, x) in Go </a:t>
            </a:r>
          </a:p>
          <a:p>
            <a:r>
              <a:rPr lang="en-IN" sz="2400" dirty="0" smtClean="0"/>
              <a:t>predicate </a:t>
            </a:r>
            <a:r>
              <a:rPr lang="en-IN" sz="2400" i="1" dirty="0" err="1" smtClean="0"/>
              <a:t>can.share</a:t>
            </a:r>
            <a:r>
              <a:rPr lang="en-IN" sz="2400" i="1" dirty="0" smtClean="0"/>
              <a:t>(r, x, p, Go) is true </a:t>
            </a:r>
            <a:r>
              <a:rPr lang="en-IN" sz="2400" i="1" dirty="0" err="1" smtClean="0"/>
              <a:t>iff</a:t>
            </a:r>
            <a:r>
              <a:rPr lang="en-IN" sz="2400" i="1" dirty="0" smtClean="0"/>
              <a:t> there exists a node s in Go such </a:t>
            </a:r>
            <a:r>
              <a:rPr lang="en-IN" sz="2400" dirty="0" smtClean="0"/>
              <a:t>that r in (s, x)  &amp;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Go is unsafe for the right r for x; that is, p can acquire the right r for x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Rights can only be transferred along edges </a:t>
            </a:r>
            <a:r>
              <a:rPr lang="en-IN" sz="2400" dirty="0" err="1" smtClean="0"/>
              <a:t>labeled</a:t>
            </a:r>
            <a:r>
              <a:rPr lang="en-IN" sz="2400" dirty="0" smtClean="0"/>
              <a:t> either t or g. </a:t>
            </a:r>
          </a:p>
          <a:p>
            <a:r>
              <a:rPr lang="en-IN" sz="2400" dirty="0" smtClean="0"/>
              <a:t>Nodes x and y are </a:t>
            </a:r>
            <a:r>
              <a:rPr lang="en-IN" sz="2400" dirty="0" err="1" smtClean="0">
                <a:solidFill>
                  <a:srgbClr val="7030A0"/>
                </a:solidFill>
              </a:rPr>
              <a:t>tg</a:t>
            </a:r>
            <a:r>
              <a:rPr lang="en-IN" sz="2400" dirty="0" smtClean="0">
                <a:solidFill>
                  <a:srgbClr val="7030A0"/>
                </a:solidFill>
              </a:rPr>
              <a:t>-connected</a:t>
            </a:r>
            <a:r>
              <a:rPr lang="en-IN" sz="2400" dirty="0" smtClean="0"/>
              <a:t> if there is a path between them </a:t>
            </a:r>
            <a:r>
              <a:rPr lang="en-IN" sz="2400" dirty="0" err="1" smtClean="0"/>
              <a:t>s.t</a:t>
            </a:r>
            <a:r>
              <a:rPr lang="en-IN" sz="2400" dirty="0" smtClean="0"/>
              <a:t>. each edge on the path is </a:t>
            </a:r>
            <a:r>
              <a:rPr lang="en-IN" sz="2400" dirty="0" err="1" smtClean="0"/>
              <a:t>labeled</a:t>
            </a:r>
            <a:r>
              <a:rPr lang="en-IN" sz="2400" dirty="0" smtClean="0"/>
              <a:t> with either t or g (direction  is not important); </a:t>
            </a:r>
          </a:p>
          <a:p>
            <a:r>
              <a:rPr lang="en-IN" sz="2400" dirty="0" smtClean="0"/>
              <a:t> Directly </a:t>
            </a:r>
            <a:r>
              <a:rPr lang="en-IN" sz="2400" dirty="0" err="1" smtClean="0"/>
              <a:t>tg</a:t>
            </a:r>
            <a:r>
              <a:rPr lang="en-IN" sz="2400" dirty="0" smtClean="0"/>
              <a:t>-connected if the path is just </a:t>
            </a:r>
            <a:r>
              <a:rPr lang="es-ES" sz="2400" dirty="0" smtClean="0"/>
              <a:t>(x, y) </a:t>
            </a:r>
            <a:r>
              <a:rPr lang="es-ES" sz="2400" dirty="0" err="1" smtClean="0"/>
              <a:t>or</a:t>
            </a:r>
            <a:r>
              <a:rPr lang="es-ES" sz="2400" dirty="0" smtClean="0"/>
              <a:t> (y, x).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i="1" dirty="0" err="1" smtClean="0"/>
              <a:t>canshare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Theorem1: </a:t>
            </a:r>
            <a:endParaRPr lang="en-IN" i="1" dirty="0" smtClean="0"/>
          </a:p>
          <a:p>
            <a:r>
              <a:rPr lang="en-IN" i="1" dirty="0" err="1" smtClean="0"/>
              <a:t>can.share</a:t>
            </a:r>
            <a:r>
              <a:rPr lang="en-IN" i="1" dirty="0" smtClean="0"/>
              <a:t>(r, x, p Go) is true if p is a subject and</a:t>
            </a:r>
          </a:p>
          <a:p>
            <a:r>
              <a:rPr lang="en-IN" dirty="0" smtClean="0"/>
              <a:t>There exists a subject s in Go such that  r in (s, x) in Go, and</a:t>
            </a:r>
          </a:p>
          <a:p>
            <a:r>
              <a:rPr lang="en-IN" dirty="0" smtClean="0"/>
              <a:t>s and p are directly </a:t>
            </a:r>
            <a:r>
              <a:rPr lang="en-IN" dirty="0" err="1" smtClean="0"/>
              <a:t>tg</a:t>
            </a:r>
            <a:r>
              <a:rPr lang="en-IN" dirty="0" smtClean="0"/>
              <a:t>-connected.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32195"/>
            <a:ext cx="8384507" cy="508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38400" y="685800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 of </a:t>
            </a:r>
            <a:r>
              <a:rPr lang="en-US" dirty="0" err="1" smtClean="0"/>
              <a:t>canshare</a:t>
            </a:r>
            <a:r>
              <a:rPr lang="en-US" dirty="0" smtClean="0"/>
              <a:t> - Theorem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5172092" cy="665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03" y="1143000"/>
            <a:ext cx="892019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This result is easily extended to handle the case where subjects s and p are </a:t>
            </a:r>
            <a:r>
              <a:rPr lang="en-IN" sz="2400" i="1" dirty="0" err="1" smtClean="0"/>
              <a:t>tg</a:t>
            </a:r>
            <a:r>
              <a:rPr lang="en-IN" sz="2400" i="1" dirty="0" smtClean="0"/>
              <a:t>-connected </a:t>
            </a:r>
            <a:r>
              <a:rPr lang="en-IN" sz="2400" dirty="0" smtClean="0"/>
              <a:t>by </a:t>
            </a:r>
            <a:r>
              <a:rPr lang="en-IN" sz="2400" dirty="0"/>
              <a:t>a path of length </a:t>
            </a:r>
            <a:r>
              <a:rPr lang="en-IN" sz="2400" dirty="0" smtClean="0"/>
              <a:t>&gt;=1 </a:t>
            </a:r>
            <a:r>
              <a:rPr lang="en-IN" sz="2400" dirty="0"/>
              <a:t>consisting of subjects only.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Letting </a:t>
            </a:r>
            <a:r>
              <a:rPr lang="en-IN" sz="2400" dirty="0"/>
              <a:t>p = P0, </a:t>
            </a:r>
            <a:r>
              <a:rPr lang="en-IN" sz="2400" dirty="0" smtClean="0"/>
              <a:t>P</a:t>
            </a:r>
            <a:r>
              <a:rPr lang="en-IN" sz="2400" dirty="0"/>
              <a:t>1</a:t>
            </a:r>
            <a:r>
              <a:rPr lang="en-IN" sz="2400" dirty="0" smtClean="0"/>
              <a:t> </a:t>
            </a:r>
            <a:r>
              <a:rPr lang="en-IN" sz="2400" dirty="0"/>
              <a:t>. . , </a:t>
            </a:r>
            <a:r>
              <a:rPr lang="en-IN" sz="2400" dirty="0" err="1" smtClean="0"/>
              <a:t>pn</a:t>
            </a:r>
            <a:r>
              <a:rPr lang="en-IN" sz="2400" dirty="0" smtClean="0"/>
              <a:t>= </a:t>
            </a:r>
            <a:r>
              <a:rPr lang="en-IN" sz="2400" dirty="0"/>
              <a:t>s denote the path between p and s, each </a:t>
            </a:r>
            <a:r>
              <a:rPr lang="en-IN" sz="2400" dirty="0" smtClean="0"/>
              <a:t>p can </a:t>
            </a:r>
            <a:r>
              <a:rPr lang="en-IN" sz="2400" dirty="0"/>
              <a:t>acquire the right from </a:t>
            </a:r>
            <a:r>
              <a:rPr lang="en-IN" sz="2400" i="1" dirty="0" err="1"/>
              <a:t>Pi+l</a:t>
            </a:r>
            <a:r>
              <a:rPr lang="en-IN" sz="2400" i="1" dirty="0"/>
              <a:t> as described in </a:t>
            </a:r>
            <a:r>
              <a:rPr lang="en-IN" sz="2400" i="1" dirty="0" err="1" smtClean="0"/>
              <a:t>Thm</a:t>
            </a:r>
            <a:r>
              <a:rPr lang="en-IN" sz="2400" i="1" dirty="0" smtClean="0"/>
              <a:t>  1. </a:t>
            </a:r>
          </a:p>
          <a:p>
            <a:endParaRPr lang="en-IN" sz="2400" i="1" dirty="0"/>
          </a:p>
          <a:p>
            <a:r>
              <a:rPr lang="en-IN" sz="2400" i="1" dirty="0" smtClean="0"/>
              <a:t>It </a:t>
            </a:r>
            <a:r>
              <a:rPr lang="en-IN" sz="2400" i="1" dirty="0"/>
              <a:t>turns out that </a:t>
            </a:r>
            <a:r>
              <a:rPr lang="en-IN" sz="2400" i="1" dirty="0" err="1" smtClean="0"/>
              <a:t>tg</a:t>
            </a:r>
            <a:r>
              <a:rPr lang="en-IN" sz="2400" i="1" dirty="0" smtClean="0"/>
              <a:t>-connectivity </a:t>
            </a:r>
            <a:r>
              <a:rPr lang="en-IN" sz="2400" dirty="0" smtClean="0"/>
              <a:t>is </a:t>
            </a:r>
            <a:r>
              <a:rPr lang="en-IN" sz="2400" dirty="0"/>
              <a:t>also a necessary condition for </a:t>
            </a:r>
            <a:r>
              <a:rPr lang="en-IN" sz="2400" i="1" dirty="0" err="1"/>
              <a:t>can.share</a:t>
            </a:r>
            <a:r>
              <a:rPr lang="en-IN" sz="2400" i="1" dirty="0"/>
              <a:t> in graphs containing </a:t>
            </a:r>
            <a:r>
              <a:rPr lang="en-IN" sz="2400" i="1" dirty="0" smtClean="0"/>
              <a:t>only </a:t>
            </a:r>
            <a:r>
              <a:rPr lang="en-IN" sz="2400" dirty="0" smtClean="0"/>
              <a:t>subjects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381000" y="41910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>
                <a:solidFill>
                  <a:srgbClr val="7030A0"/>
                </a:solidFill>
              </a:rPr>
              <a:t>Theorem </a:t>
            </a:r>
            <a:r>
              <a:rPr lang="en-IN" sz="2400" b="1" i="1" dirty="0" smtClean="0">
                <a:solidFill>
                  <a:srgbClr val="7030A0"/>
                </a:solidFill>
              </a:rPr>
              <a:t>2 :</a:t>
            </a:r>
            <a:endParaRPr lang="en-IN" sz="2400" b="1" i="1" dirty="0">
              <a:solidFill>
                <a:srgbClr val="7030A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If </a:t>
            </a:r>
            <a:r>
              <a:rPr lang="en-IN" sz="2400" i="1" dirty="0">
                <a:solidFill>
                  <a:srgbClr val="7030A0"/>
                </a:solidFill>
              </a:rPr>
              <a:t>Go is a subject-only graph, </a:t>
            </a:r>
            <a:endParaRPr lang="en-IN" sz="2400" i="1" dirty="0" smtClean="0">
              <a:solidFill>
                <a:srgbClr val="7030A0"/>
              </a:solidFill>
            </a:endParaRPr>
          </a:p>
          <a:p>
            <a:r>
              <a:rPr lang="en-IN" sz="2400" i="1" dirty="0">
                <a:solidFill>
                  <a:srgbClr val="7030A0"/>
                </a:solidFill>
              </a:rPr>
              <a:t> </a:t>
            </a:r>
            <a:r>
              <a:rPr lang="en-IN" sz="2400" i="1" dirty="0" smtClean="0">
                <a:solidFill>
                  <a:srgbClr val="7030A0"/>
                </a:solidFill>
              </a:rPr>
              <a:t>    then </a:t>
            </a:r>
            <a:r>
              <a:rPr lang="en-IN" sz="2400" i="1" dirty="0" err="1">
                <a:solidFill>
                  <a:srgbClr val="7030A0"/>
                </a:solidFill>
              </a:rPr>
              <a:t>can.share</a:t>
            </a:r>
            <a:r>
              <a:rPr lang="en-IN" sz="2400" i="1" dirty="0">
                <a:solidFill>
                  <a:srgbClr val="7030A0"/>
                </a:solidFill>
              </a:rPr>
              <a:t>(r, x, p, Go) is true if </a:t>
            </a:r>
            <a:r>
              <a:rPr lang="en-IN" sz="2400" i="1" dirty="0" smtClean="0">
                <a:solidFill>
                  <a:srgbClr val="7030A0"/>
                </a:solidFill>
              </a:rPr>
              <a:t>f:</a:t>
            </a:r>
            <a:endParaRPr lang="en-IN" sz="2400" i="1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a. </a:t>
            </a:r>
            <a:r>
              <a:rPr lang="en-IN" sz="2400" dirty="0" smtClean="0">
                <a:solidFill>
                  <a:srgbClr val="7030A0"/>
                </a:solidFill>
              </a:rPr>
              <a:t>There </a:t>
            </a:r>
            <a:r>
              <a:rPr lang="en-IN" sz="2400" dirty="0">
                <a:solidFill>
                  <a:srgbClr val="7030A0"/>
                </a:solidFill>
              </a:rPr>
              <a:t>exists a subject s in Go such that r  </a:t>
            </a:r>
            <a:r>
              <a:rPr lang="en-IN" sz="2400" dirty="0" smtClean="0">
                <a:solidFill>
                  <a:srgbClr val="7030A0"/>
                </a:solidFill>
              </a:rPr>
              <a:t>in (s</a:t>
            </a:r>
            <a:r>
              <a:rPr lang="en-IN" sz="2400" dirty="0">
                <a:solidFill>
                  <a:srgbClr val="7030A0"/>
                </a:solidFill>
              </a:rPr>
              <a:t>, x), and</a:t>
            </a:r>
          </a:p>
          <a:p>
            <a:r>
              <a:rPr lang="en-IN" sz="2400" dirty="0" smtClean="0">
                <a:solidFill>
                  <a:srgbClr val="7030A0"/>
                </a:solidFill>
              </a:rPr>
              <a:t> b. s </a:t>
            </a:r>
            <a:r>
              <a:rPr lang="en-IN" sz="2400" dirty="0">
                <a:solidFill>
                  <a:srgbClr val="7030A0"/>
                </a:solidFill>
              </a:rPr>
              <a:t>is </a:t>
            </a:r>
            <a:r>
              <a:rPr lang="en-IN" sz="2400" dirty="0" err="1">
                <a:solidFill>
                  <a:srgbClr val="7030A0"/>
                </a:solidFill>
              </a:rPr>
              <a:t>tg</a:t>
            </a:r>
            <a:r>
              <a:rPr lang="en-IN" sz="2400" dirty="0">
                <a:solidFill>
                  <a:srgbClr val="7030A0"/>
                </a:solidFill>
              </a:rPr>
              <a:t>-connected to p</a:t>
            </a:r>
            <a:r>
              <a:rPr lang="en-IN" dirty="0">
                <a:solidFill>
                  <a:srgbClr val="7030A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Contains both Subjects and Objects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5061" y="914400"/>
            <a:ext cx="9199061" cy="469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9"/>
            <a:ext cx="9144000" cy="100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928802"/>
            <a:ext cx="9143999" cy="52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643182"/>
            <a:ext cx="8344771" cy="12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4143380"/>
            <a:ext cx="459244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000232" y="5429264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 s can share its right r for x  with p ?  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8822556" cy="207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0100" y="3000372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Arrows emanate from the subject </a:t>
            </a:r>
            <a:r>
              <a:rPr lang="en-IN" dirty="0" err="1" smtClean="0"/>
              <a:t>sl</a:t>
            </a:r>
            <a:r>
              <a:rPr lang="en-IN" dirty="0" smtClean="0"/>
              <a:t>  in the </a:t>
            </a:r>
            <a:r>
              <a:rPr lang="en-IN" dirty="0" err="1" smtClean="0"/>
              <a:t>semipaths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00100" y="3714752"/>
            <a:ext cx="75009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Note that a bridge is a composition of initial and terminal spans. </a:t>
            </a:r>
          </a:p>
          <a:p>
            <a:r>
              <a:rPr lang="en-IN" dirty="0" smtClean="0"/>
              <a:t>The idea is that a subject on one island, is responsible for transferring a right over the initial span of a bridge, and</a:t>
            </a:r>
          </a:p>
          <a:p>
            <a:endParaRPr lang="en-IN" dirty="0" smtClean="0"/>
          </a:p>
          <a:p>
            <a:r>
              <a:rPr lang="en-IN" dirty="0" smtClean="0"/>
              <a:t> a subject on the other island is responsible for transferring the right over the terminal span;</a:t>
            </a:r>
          </a:p>
          <a:p>
            <a:endParaRPr lang="en-IN" dirty="0" smtClean="0"/>
          </a:p>
          <a:p>
            <a:r>
              <a:rPr lang="en-IN" dirty="0" smtClean="0"/>
              <a:t>the middle of the bridge represents a node across which neither subject alone can transfer rights.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2342"/>
            <a:ext cx="8610599" cy="666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i="1" dirty="0" err="1" smtClean="0"/>
              <a:t>Thm</a:t>
            </a:r>
            <a:r>
              <a:rPr lang="en-IN" sz="2800" i="1" dirty="0" smtClean="0"/>
              <a:t> </a:t>
            </a:r>
            <a:r>
              <a:rPr lang="en-IN" sz="2800" b="1" i="1" dirty="0" smtClean="0"/>
              <a:t>3: P</a:t>
            </a:r>
            <a:r>
              <a:rPr lang="en-IN" sz="2800" dirty="0" smtClean="0"/>
              <a:t>redicate </a:t>
            </a:r>
            <a:r>
              <a:rPr lang="en-IN" sz="2800" i="1" dirty="0" err="1" smtClean="0"/>
              <a:t>can.share</a:t>
            </a:r>
            <a:r>
              <a:rPr lang="en-IN" sz="2800" i="1" dirty="0" smtClean="0"/>
              <a:t>(r, x, p, Go) is true if and only if:</a:t>
            </a:r>
            <a:endParaRPr lang="en-IN" sz="2800" dirty="0" smtClean="0"/>
          </a:p>
          <a:p>
            <a:pPr lvl="1"/>
            <a:r>
              <a:rPr lang="en-IN" dirty="0" smtClean="0"/>
              <a:t>There exists a node s such that r  in (s, x) in Go; and </a:t>
            </a:r>
            <a:r>
              <a:rPr lang="en-IN" sz="2400" dirty="0" smtClean="0"/>
              <a:t>There exist subjects p' and s' such that</a:t>
            </a:r>
          </a:p>
          <a:p>
            <a:pPr lvl="2"/>
            <a:r>
              <a:rPr lang="en-IN" dirty="0" smtClean="0"/>
              <a:t> p' = p (if p is a subject) or p' is </a:t>
            </a:r>
            <a:r>
              <a:rPr lang="en-IN" dirty="0" err="1" smtClean="0"/>
              <a:t>tg</a:t>
            </a:r>
            <a:r>
              <a:rPr lang="en-IN" dirty="0" smtClean="0"/>
              <a:t>-connected to p by an initial span (if p is an object), and</a:t>
            </a:r>
          </a:p>
          <a:p>
            <a:pPr lvl="2"/>
            <a:r>
              <a:rPr lang="en-IN" dirty="0" smtClean="0"/>
              <a:t> s' = s (if s is a subject) or s' is </a:t>
            </a:r>
            <a:r>
              <a:rPr lang="en-IN" dirty="0" err="1" smtClean="0"/>
              <a:t>tg</a:t>
            </a:r>
            <a:r>
              <a:rPr lang="en-IN" dirty="0" smtClean="0"/>
              <a:t>-connected to s by a terminal span (if s is an object); and</a:t>
            </a:r>
          </a:p>
          <a:p>
            <a:pPr lvl="2"/>
            <a:r>
              <a:rPr lang="en-IN" dirty="0" smtClean="0"/>
              <a:t>There exist islands I1 . . . , </a:t>
            </a:r>
            <a:r>
              <a:rPr lang="en-IN" dirty="0" err="1" smtClean="0"/>
              <a:t>Iu</a:t>
            </a:r>
            <a:r>
              <a:rPr lang="en-IN" dirty="0" smtClean="0"/>
              <a:t> (u &gt; =1) such that p' in I1, </a:t>
            </a:r>
            <a:r>
              <a:rPr lang="en-IN" i="1" dirty="0" smtClean="0"/>
              <a:t>s’ in I,, and </a:t>
            </a:r>
            <a:r>
              <a:rPr lang="en-IN" dirty="0" smtClean="0"/>
              <a:t>there is a bridge from </a:t>
            </a:r>
            <a:r>
              <a:rPr lang="en-IN" dirty="0" err="1" smtClean="0"/>
              <a:t>Ij</a:t>
            </a:r>
            <a:r>
              <a:rPr lang="en-IN" dirty="0" smtClean="0"/>
              <a:t> to </a:t>
            </a:r>
            <a:r>
              <a:rPr lang="en-IN" dirty="0" err="1" smtClean="0"/>
              <a:t>Ij+l</a:t>
            </a:r>
            <a:r>
              <a:rPr lang="en-IN" dirty="0" smtClean="0"/>
              <a:t> </a:t>
            </a:r>
          </a:p>
          <a:p>
            <a:pPr lvl="2">
              <a:buNone/>
            </a:pPr>
            <a:r>
              <a:rPr lang="en-US" dirty="0" smtClean="0"/>
              <a:t>    (1&lt;= j &lt; 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75" y="0"/>
            <a:ext cx="7918425" cy="68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60020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initial span is used </a:t>
            </a:r>
            <a:r>
              <a:rPr lang="en-IN" dirty="0" smtClean="0"/>
              <a:t>only</a:t>
            </a:r>
          </a:p>
          <a:p>
            <a:r>
              <a:rPr lang="en-IN" dirty="0" smtClean="0"/>
              <a:t> </a:t>
            </a:r>
            <a:r>
              <a:rPr lang="en-IN" dirty="0"/>
              <a:t>when p is an object;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4876800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terminal span is</a:t>
            </a:r>
          </a:p>
          <a:p>
            <a:r>
              <a:rPr lang="en-IN" dirty="0"/>
              <a:t>similarly used only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s is an object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is an algorithm for testing </a:t>
            </a:r>
            <a:r>
              <a:rPr lang="en-IN" i="1" dirty="0" err="1" smtClean="0"/>
              <a:t>can.share</a:t>
            </a:r>
            <a:r>
              <a:rPr lang="en-IN" i="1" dirty="0" smtClean="0"/>
              <a:t> that operates in linear time in the </a:t>
            </a:r>
            <a:r>
              <a:rPr lang="en-IN" dirty="0" smtClean="0"/>
              <a:t>size of the initial graph,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r>
              <a:rPr lang="en-IN" sz="2400" dirty="0" smtClean="0"/>
              <a:t>A node p steals a right r for x from an owner , s if it acquires r for x without the explicit cooperation of s.</a:t>
            </a:r>
          </a:p>
          <a:p>
            <a:r>
              <a:rPr lang="en-IN" sz="2400" dirty="0" smtClean="0"/>
              <a:t>I.e., </a:t>
            </a:r>
            <a:r>
              <a:rPr lang="en-IN" sz="2400" i="1" dirty="0" err="1" smtClean="0"/>
              <a:t>can.steal</a:t>
            </a:r>
            <a:r>
              <a:rPr lang="en-IN" sz="2400" i="1" dirty="0" smtClean="0"/>
              <a:t>(r, x, p, Go) is true </a:t>
            </a:r>
            <a:r>
              <a:rPr lang="en-IN" sz="2400" i="1" dirty="0" err="1" smtClean="0"/>
              <a:t>iff</a:t>
            </a:r>
            <a:r>
              <a:rPr lang="en-IN" sz="2400" i="1" dirty="0" smtClean="0"/>
              <a:t> p does not have r </a:t>
            </a:r>
            <a:r>
              <a:rPr lang="en-IN" sz="2400" dirty="0" smtClean="0"/>
              <a:t>for x in Go and there exist graphs G1, . . . , </a:t>
            </a:r>
            <a:r>
              <a:rPr lang="en-IN" sz="2400" dirty="0" err="1" smtClean="0"/>
              <a:t>Gn</a:t>
            </a:r>
            <a:r>
              <a:rPr lang="en-IN" sz="2400" dirty="0" smtClean="0"/>
              <a:t>, such that:</a:t>
            </a:r>
          </a:p>
          <a:p>
            <a:pPr>
              <a:buNone/>
            </a:pPr>
            <a:r>
              <a:rPr lang="pl-PL" sz="2400" i="1" dirty="0" smtClean="0"/>
              <a:t>1. Go I</a:t>
            </a:r>
            <a:r>
              <a:rPr lang="en-US" sz="2400" i="1" dirty="0" smtClean="0"/>
              <a:t>—c1</a:t>
            </a:r>
            <a:r>
              <a:rPr lang="pl-PL" sz="2400" i="1" dirty="0" smtClean="0"/>
              <a:t> G1 I</a:t>
            </a:r>
            <a:r>
              <a:rPr lang="en-US" sz="2400" i="1" dirty="0" smtClean="0"/>
              <a:t>—c2 </a:t>
            </a:r>
            <a:r>
              <a:rPr lang="pl-PL" sz="2400" i="1" dirty="0" smtClean="0"/>
              <a:t> . . . L</a:t>
            </a:r>
            <a:r>
              <a:rPr lang="en-US" sz="2400" i="1" dirty="0" smtClean="0"/>
              <a:t>--c</a:t>
            </a:r>
            <a:r>
              <a:rPr lang="pl-PL" sz="2400" i="1" dirty="0" smtClean="0"/>
              <a:t>n Gn;</a:t>
            </a:r>
          </a:p>
          <a:p>
            <a:pPr>
              <a:buNone/>
            </a:pPr>
            <a:r>
              <a:rPr lang="en-IN" sz="2400" dirty="0" smtClean="0"/>
              <a:t>2. r in (p, x) in </a:t>
            </a:r>
            <a:r>
              <a:rPr lang="en-IN" sz="2400" dirty="0" err="1" smtClean="0"/>
              <a:t>Gn</a:t>
            </a:r>
            <a:r>
              <a:rPr lang="en-IN" sz="2400" dirty="0" smtClean="0"/>
              <a:t>; and</a:t>
            </a:r>
          </a:p>
          <a:p>
            <a:pPr>
              <a:buNone/>
            </a:pPr>
            <a:r>
              <a:rPr lang="en-IN" sz="2400" dirty="0" smtClean="0"/>
              <a:t>3. For any subject s such that r in (s, x) in Go, no command </a:t>
            </a:r>
            <a:r>
              <a:rPr lang="en-IN" sz="2400" i="1" dirty="0" err="1" smtClean="0"/>
              <a:t>ci</a:t>
            </a:r>
            <a:r>
              <a:rPr lang="en-IN" sz="2400" i="1" dirty="0" smtClean="0"/>
              <a:t> is of the form</a:t>
            </a:r>
          </a:p>
          <a:p>
            <a:pPr>
              <a:buNone/>
            </a:pPr>
            <a:r>
              <a:rPr lang="en-IN" sz="2400" dirty="0" smtClean="0"/>
              <a:t>    s </a:t>
            </a:r>
            <a:r>
              <a:rPr lang="en-IN" sz="2400" b="1" dirty="0" smtClean="0"/>
              <a:t>grant r for x to y</a:t>
            </a:r>
          </a:p>
          <a:p>
            <a:pPr>
              <a:buNone/>
            </a:pPr>
            <a:r>
              <a:rPr lang="en-IN" sz="2400" dirty="0" smtClean="0"/>
              <a:t>    for any node y in Gi-1.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Theorem 4: </a:t>
            </a:r>
            <a:r>
              <a:rPr lang="en-IN" i="1" dirty="0" err="1" smtClean="0"/>
              <a:t>can.steal</a:t>
            </a:r>
            <a:r>
              <a:rPr lang="en-IN" i="1" dirty="0" smtClean="0"/>
              <a:t>(r, x, p, Go) is true </a:t>
            </a:r>
            <a:r>
              <a:rPr lang="en-IN" i="1" dirty="0" err="1" smtClean="0"/>
              <a:t>iff</a:t>
            </a:r>
            <a:endParaRPr lang="en-IN" i="1" dirty="0" smtClean="0"/>
          </a:p>
          <a:p>
            <a:pPr>
              <a:buNone/>
            </a:pPr>
            <a:r>
              <a:rPr lang="en-IN" dirty="0" smtClean="0"/>
              <a:t>1. </a:t>
            </a:r>
            <a:r>
              <a:rPr lang="en-IN" sz="2800" dirty="0" smtClean="0"/>
              <a:t>There is a subject p' such that p' = p (if p is a subject) or p' initially spans to p (if p is an object), and</a:t>
            </a:r>
          </a:p>
          <a:p>
            <a:pPr>
              <a:buNone/>
            </a:pPr>
            <a:r>
              <a:rPr lang="en-IN" sz="2800" dirty="0" smtClean="0"/>
              <a:t>2. There is a node s such that r in (s, x) in Go and </a:t>
            </a:r>
            <a:r>
              <a:rPr lang="en-IN" sz="2800" i="1" dirty="0" err="1" smtClean="0"/>
              <a:t>can.share</a:t>
            </a:r>
            <a:r>
              <a:rPr lang="en-IN" sz="2800" i="1" dirty="0" smtClean="0"/>
              <a:t>(t, s, p', Go) is </a:t>
            </a:r>
            <a:r>
              <a:rPr lang="en-IN" sz="2800" dirty="0" smtClean="0"/>
              <a:t>true; i.e., p' can acquire the right to take from s</a:t>
            </a:r>
            <a:r>
              <a:rPr lang="en-IN" dirty="0" smtClean="0"/>
              <a:t>.</a:t>
            </a:r>
          </a:p>
          <a:p>
            <a:r>
              <a:rPr lang="en-IN" sz="2400" dirty="0" smtClean="0">
                <a:solidFill>
                  <a:srgbClr val="7030A0"/>
                </a:solidFill>
              </a:rPr>
              <a:t>I.e.,  if a subject cannot acquire the right to take from s, then it cannot steal a right from s by some other means. </a:t>
            </a:r>
          </a:p>
          <a:p>
            <a:r>
              <a:rPr lang="en-IN" sz="2400" dirty="0" smtClean="0">
                <a:solidFill>
                  <a:srgbClr val="7030A0"/>
                </a:solidFill>
              </a:rPr>
              <a:t>Stealing Subjects are called conspirators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703" y="3286124"/>
            <a:ext cx="8918297" cy="317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95536" y="836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If a subject cannot steal a right for  an object x, this does not 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Necessarily mean the information in x is protected</a:t>
            </a:r>
            <a:endParaRPr lang="en-IN" sz="20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060848"/>
            <a:ext cx="7167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Eg</a:t>
            </a:r>
            <a:r>
              <a:rPr lang="en-US" sz="2400" b="1" dirty="0" smtClean="0">
                <a:solidFill>
                  <a:srgbClr val="FF0000"/>
                </a:solidFill>
              </a:rPr>
              <a:t>, Another subject s may copy the information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in x into another object y that p </a:t>
            </a:r>
            <a:r>
              <a:rPr lang="en-US" sz="2400" b="1" smtClean="0">
                <a:solidFill>
                  <a:srgbClr val="FF0000"/>
                </a:solidFill>
              </a:rPr>
              <a:t>can read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it does describe many aspects of existing systems, especially capability systems.</a:t>
            </a:r>
          </a:p>
          <a:p>
            <a:r>
              <a:rPr lang="en-IN" sz="2400" dirty="0" smtClean="0">
                <a:solidFill>
                  <a:srgbClr val="7030A0"/>
                </a:solidFill>
              </a:rPr>
              <a:t>Nevertheless, the results are significant because they show that in properly constrained systems, safety decisions are not only possible but relatively simple.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Safety is </a:t>
            </a:r>
            <a:r>
              <a:rPr lang="en-IN" sz="2400" dirty="0" err="1" smtClean="0">
                <a:solidFill>
                  <a:srgbClr val="0070C0"/>
                </a:solidFill>
              </a:rPr>
              <a:t>undecidable</a:t>
            </a:r>
            <a:r>
              <a:rPr lang="en-IN" sz="2400" dirty="0" smtClean="0">
                <a:solidFill>
                  <a:srgbClr val="0070C0"/>
                </a:solidFill>
              </a:rPr>
              <a:t> in HRU because the commands of a system were unconstrained; </a:t>
            </a:r>
          </a:p>
          <a:p>
            <a:pPr lvl="1"/>
            <a:r>
              <a:rPr lang="en-IN" sz="2400" dirty="0" smtClean="0">
                <a:solidFill>
                  <a:srgbClr val="0070C0"/>
                </a:solidFill>
              </a:rPr>
              <a:t>a command could, if desired, grant some right r for x to every subject in the system. 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The take-grant model, on the other hand, constrains commands to pass rights only along </a:t>
            </a:r>
            <a:r>
              <a:rPr lang="en-IN" sz="2400" dirty="0" err="1" smtClean="0">
                <a:solidFill>
                  <a:srgbClr val="00B050"/>
                </a:solidFill>
              </a:rPr>
              <a:t>tg</a:t>
            </a:r>
            <a:r>
              <a:rPr lang="en-IN" sz="2400" dirty="0" smtClean="0">
                <a:solidFill>
                  <a:srgbClr val="00B050"/>
                </a:solidFill>
              </a:rPr>
              <a:t>-paths.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68879" y="2967335"/>
            <a:ext cx="50321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Access Matrix </a:t>
            </a:r>
          </a:p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 </a:t>
            </a:r>
          </a:p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Take Grant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that can be </a:t>
            </a:r>
            <a:r>
              <a:rPr lang="en-US" dirty="0" err="1" smtClean="0"/>
              <a:t>Analysed</a:t>
            </a:r>
            <a:r>
              <a:rPr lang="en-US" dirty="0" smtClean="0"/>
              <a:t> by ACM but not by T-G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The strength of the Access Control Matrix Model – flexibility.</a:t>
            </a:r>
          </a:p>
          <a:p>
            <a:r>
              <a:rPr lang="en-IN" dirty="0" smtClean="0"/>
              <a:t>Unlike the TG,  no condition on the types of rights or their flow between subjects &amp; objects,  &amp; hence can model a wider variety of protection systems.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rgbClr val="FF0000"/>
                </a:solidFill>
              </a:rPr>
              <a:t>Consequences of destruction of entire objects can be studied only in ACM, since TG does not permit the operations</a:t>
            </a:r>
          </a:p>
          <a:p>
            <a:r>
              <a:rPr lang="en-IN" sz="2400" dirty="0" smtClean="0">
                <a:solidFill>
                  <a:srgbClr val="7030A0"/>
                </a:solidFill>
              </a:rPr>
              <a:t>TG:  is not expressive enough to study change in protection state over parameters such as time of the day and role of the subject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P1 with an R W-capability for the root D of a file directory. To read F1, P1 would first get the R W-capability for directory D1 from D; it would then get the R W-capability for D </a:t>
            </a:r>
            <a:r>
              <a:rPr lang="en-IN" sz="2800" dirty="0" err="1" smtClean="0"/>
              <a:t>ll</a:t>
            </a:r>
            <a:r>
              <a:rPr lang="en-IN" sz="2800" dirty="0" smtClean="0"/>
              <a:t> from D1, and finally get an R-capability for F1 from D11.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Similarly,others</a:t>
            </a:r>
            <a:endParaRPr lang="en-IN" sz="2800" dirty="0" smtClean="0"/>
          </a:p>
          <a:p>
            <a:r>
              <a:rPr lang="en-IN" sz="2800" dirty="0" smtClean="0"/>
              <a:t> Process P1 can share  D3 with a  P2 by giving it an R-capability for subdirectory D3; </a:t>
            </a:r>
          </a:p>
          <a:p>
            <a:r>
              <a:rPr lang="en-IN" sz="2800" dirty="0" smtClean="0"/>
              <a:t>Thus P2 can only access files F5 and F6; it cannot modify any of the directories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that can be </a:t>
            </a:r>
            <a:r>
              <a:rPr lang="en-US" dirty="0" err="1" smtClean="0"/>
              <a:t>Analysed</a:t>
            </a:r>
            <a:r>
              <a:rPr lang="en-US" dirty="0" smtClean="0"/>
              <a:t> by TG but not by ACM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Is the ability to analyse the safety of a protection system in time linear with the number of subjects and objects in the system.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dirty="0" smtClean="0">
                <a:solidFill>
                  <a:srgbClr val="7030A0"/>
                </a:solidFill>
              </a:rPr>
              <a:t>In case system safety is compromised </a:t>
            </a:r>
            <a:r>
              <a:rPr lang="en-IN" sz="2000" dirty="0" err="1" smtClean="0">
                <a:solidFill>
                  <a:srgbClr val="7030A0"/>
                </a:solidFill>
              </a:rPr>
              <a:t>wrt</a:t>
            </a:r>
            <a:r>
              <a:rPr lang="en-IN" sz="2000" dirty="0" smtClean="0">
                <a:solidFill>
                  <a:srgbClr val="7030A0"/>
                </a:solidFill>
              </a:rPr>
              <a:t>  right r, TG allows us to analyse all  possible subjects that </a:t>
            </a:r>
            <a:r>
              <a:rPr lang="en-IN" sz="2000" dirty="0" err="1" smtClean="0">
                <a:solidFill>
                  <a:srgbClr val="7030A0"/>
                </a:solidFill>
              </a:rPr>
              <a:t>needto</a:t>
            </a:r>
            <a:r>
              <a:rPr lang="en-IN" sz="2000" dirty="0" smtClean="0">
                <a:solidFill>
                  <a:srgbClr val="7030A0"/>
                </a:solidFill>
              </a:rPr>
              <a:t> be involved in order to leak it.</a:t>
            </a:r>
          </a:p>
          <a:p>
            <a:r>
              <a:rPr lang="en-IN" sz="2000" dirty="0" smtClean="0">
                <a:solidFill>
                  <a:srgbClr val="0070C0"/>
                </a:solidFill>
              </a:rPr>
              <a:t>even possible to analyse whether a theft of that is possible by a subject without needing  </a:t>
            </a:r>
            <a:r>
              <a:rPr lang="en-IN" sz="2000" dirty="0" err="1" smtClean="0">
                <a:solidFill>
                  <a:srgbClr val="0070C0"/>
                </a:solidFill>
              </a:rPr>
              <a:t>coop.of</a:t>
            </a:r>
            <a:r>
              <a:rPr lang="en-IN" sz="2000" dirty="0" smtClean="0">
                <a:solidFill>
                  <a:srgbClr val="0070C0"/>
                </a:solidFill>
              </a:rPr>
              <a:t> other subject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Enable us to quantify the amount of trust that the system would be placing on different subjects.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1BD6-1A8E-448E-B7E4-E716DB58DFE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256" y="762000"/>
            <a:ext cx="8897744" cy="548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381000"/>
            <a:ext cx="390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– Objects;  Black bullets: Subjects  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Grant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take-grant model describes the transfer </a:t>
            </a:r>
            <a:r>
              <a:rPr lang="en-IN" b="1" dirty="0" smtClean="0"/>
              <a:t>of authority (rights) in systems.</a:t>
            </a:r>
          </a:p>
          <a:p>
            <a:r>
              <a:rPr lang="en-IN" dirty="0" smtClean="0"/>
              <a:t>It does not describe the protection state with respect to rights that cannot be transferred. </a:t>
            </a:r>
          </a:p>
          <a:p>
            <a:r>
              <a:rPr lang="en-IN" dirty="0" smtClean="0"/>
              <a:t>Thus, it abstracts from the complete state only information needed to answer questions related to safety.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4362"/>
            <a:ext cx="9048750" cy="46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00100" y="5786454"/>
            <a:ext cx="845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Note: Process p is given the </a:t>
            </a:r>
            <a:r>
              <a:rPr lang="en-IN" i="1" dirty="0" smtClean="0">
                <a:solidFill>
                  <a:srgbClr val="0000FF"/>
                </a:solidFill>
              </a:rPr>
              <a:t>Ctrl right to q, allowing it to take or revoke any of q's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rights, including those conferred on q by other processes.</a:t>
            </a:r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307" y="1295400"/>
            <a:ext cx="9217307" cy="423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process can grant rights for any of its owned files to any other process, so there is an edge </a:t>
            </a:r>
            <a:r>
              <a:rPr lang="en-IN" dirty="0" err="1" smtClean="0"/>
              <a:t>labeled</a:t>
            </a:r>
            <a:r>
              <a:rPr lang="en-IN" dirty="0" smtClean="0"/>
              <a:t> g connecting each pair of processes. </a:t>
            </a:r>
          </a:p>
          <a:p>
            <a:r>
              <a:rPr lang="en-IN" dirty="0" smtClean="0"/>
              <a:t>Only process P2 is allowed to take rights from another process, namely its subordinate P3, so there is only one edge </a:t>
            </a:r>
            <a:r>
              <a:rPr lang="en-IN" dirty="0" err="1" smtClean="0"/>
              <a:t>labeled</a:t>
            </a:r>
            <a:r>
              <a:rPr lang="en-IN" dirty="0" smtClean="0"/>
              <a:t> 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7845</TotalTime>
  <Words>2066</Words>
  <Application>Microsoft Macintosh PowerPoint</Application>
  <PresentationFormat>On-screen Show (4:3)</PresentationFormat>
  <Paragraphs>173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Design</vt:lpstr>
      <vt:lpstr>PowerPoint Presentation</vt:lpstr>
      <vt:lpstr>Take Grant Graph Model</vt:lpstr>
      <vt:lpstr>PowerPoint Presentation</vt:lpstr>
      <vt:lpstr>PowerPoint Presentation</vt:lpstr>
      <vt:lpstr>PowerPoint Presentation</vt:lpstr>
      <vt:lpstr>Take Grant Model</vt:lpstr>
      <vt:lpstr>PowerPoint Presentation</vt:lpstr>
      <vt:lpstr>PowerPoint Presentation</vt:lpstr>
      <vt:lpstr>PowerPoint Presentation</vt:lpstr>
      <vt:lpstr>PowerPoint Presentation</vt:lpstr>
      <vt:lpstr>Graph Rewrite Rules (1)</vt:lpstr>
      <vt:lpstr>Graph Rewrite Rules (2)</vt:lpstr>
      <vt:lpstr>Graph Rewrite Rules (3)</vt:lpstr>
      <vt:lpstr>Graph Rewrite Rules (4)</vt:lpstr>
      <vt:lpstr>Example</vt:lpstr>
      <vt:lpstr>PowerPoint Presentation</vt:lpstr>
      <vt:lpstr>Safety in Protection Graph</vt:lpstr>
      <vt:lpstr>Safety in Protection Graph</vt:lpstr>
      <vt:lpstr>Safety</vt:lpstr>
      <vt:lpstr>Proof</vt:lpstr>
      <vt:lpstr>Proof of canshare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Theorem</vt:lpstr>
      <vt:lpstr>PowerPoint Presentation</vt:lpstr>
      <vt:lpstr>Algorithm </vt:lpstr>
      <vt:lpstr>Stealing</vt:lpstr>
      <vt:lpstr>Theorem</vt:lpstr>
      <vt:lpstr>PowerPoint Presentation</vt:lpstr>
      <vt:lpstr>PowerPoint Presentation</vt:lpstr>
      <vt:lpstr>T-G System</vt:lpstr>
      <vt:lpstr>PowerPoint Presentation</vt:lpstr>
      <vt:lpstr>Properties that can be Analysed by ACM but not by T-G</vt:lpstr>
      <vt:lpstr>Properties that can be Analysed by TG but not by ACM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 K Shyamasundar</cp:lastModifiedBy>
  <cp:revision>583</cp:revision>
  <cp:lastPrinted>2018-02-12T06:56:38Z</cp:lastPrinted>
  <dcterms:created xsi:type="dcterms:W3CDTF">1601-01-01T00:00:00Z</dcterms:created>
  <dcterms:modified xsi:type="dcterms:W3CDTF">2018-02-12T09:39:13Z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