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7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4" r:id="rId25"/>
    <p:sldId id="281" r:id="rId26"/>
    <p:sldId id="283" r:id="rId27"/>
    <p:sldId id="285" r:id="rId28"/>
    <p:sldId id="286" r:id="rId29"/>
    <p:sldId id="287" r:id="rId30"/>
    <p:sldId id="288" r:id="rId31"/>
    <p:sldId id="293" r:id="rId32"/>
    <p:sldId id="290" r:id="rId33"/>
    <p:sldId id="291" r:id="rId34"/>
    <p:sldId id="292" r:id="rId35"/>
    <p:sldId id="26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A8F29-9CB7-7641-BB68-AC429B82A863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D0EC3-564F-B246-AC67-18A1BB33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9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EB67B-9E32-064E-938E-7910CFB20BE3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DE2AE-CB9E-C54D-A847-7AA1A852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44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1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9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5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D126-8F9A-4147-8FE7-17F7F4A8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RKS/Desktop/security-papers/LanguageBased%20Security-Noninterference/IndiaS&amp;P/Jif-Experiments.pptx" TargetMode="External"/><Relationship Id="rId4" Type="http://schemas.openxmlformats.org/officeDocument/2006/relationships/hyperlink" Target="file://localhost/Users/RKS/Desktop/security-papers/LanguageBased%20Security-Noninterference/IndiaS&amp;P/python-certifier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RKS/Desktop/security-papers/LanguageBased%20Security-Noninterference/IndiaS&amp;P/IFC-Monitoring.pptx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RKS/Desktop/security-papers/LanguageBased%20Security-Noninterference/IndiaS&amp;P/Lang-based-PresentationAsiaS&amp;P-RKS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Language/OS Based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Type </a:t>
            </a:r>
            <a:r>
              <a:rPr lang="en-US" dirty="0" smtClean="0"/>
              <a:t>soundness  or safety </a:t>
            </a:r>
            <a:r>
              <a:rPr lang="en-US" dirty="0"/>
              <a:t>or  strong </a:t>
            </a:r>
            <a:r>
              <a:rPr lang="en-US" dirty="0" smtClean="0"/>
              <a:t>typing: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guarantee that </a:t>
            </a:r>
            <a:r>
              <a:rPr lang="en-US" dirty="0" smtClean="0"/>
              <a:t>executing well</a:t>
            </a:r>
            <a:r>
              <a:rPr lang="en-US" dirty="0"/>
              <a:t>-typed programs can never result in type errors. </a:t>
            </a:r>
            <a:endParaRPr lang="en-US" dirty="0" smtClean="0"/>
          </a:p>
          <a:p>
            <a:pPr lvl="1"/>
            <a:r>
              <a:rPr lang="en-US" dirty="0" smtClean="0"/>
              <a:t>I.e.,  </a:t>
            </a:r>
            <a:r>
              <a:rPr lang="en-US" dirty="0"/>
              <a:t>in a type-safe language </a:t>
            </a:r>
            <a:r>
              <a:rPr lang="en-US" dirty="0" smtClean="0"/>
              <a:t>we can </a:t>
            </a:r>
            <a:r>
              <a:rPr lang="en-US" dirty="0"/>
              <a:t>rely on the abstractions </a:t>
            </a:r>
            <a:r>
              <a:rPr lang="en-US" dirty="0" smtClean="0"/>
              <a:t>offered </a:t>
            </a:r>
            <a:r>
              <a:rPr lang="en-US" dirty="0"/>
              <a:t>by the type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PL Features</a:t>
            </a:r>
          </a:p>
          <a:p>
            <a:pPr lvl="1"/>
            <a:r>
              <a:rPr lang="en-US" dirty="0" smtClean="0"/>
              <a:t>Visibility ( public, private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Constant values and immutable data structures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Type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Overcome fundamental flaws:   establish mathematically the correctness of </a:t>
            </a:r>
            <a:r>
              <a:rPr lang="en-US" dirty="0"/>
              <a:t>type </a:t>
            </a:r>
            <a:r>
              <a:rPr lang="en-US" dirty="0" smtClean="0"/>
              <a:t>systems -- manual, theorem </a:t>
            </a:r>
            <a:r>
              <a:rPr lang="en-US" dirty="0" err="1" smtClean="0"/>
              <a:t>provers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What does it </a:t>
            </a:r>
            <a:r>
              <a:rPr lang="en-US" dirty="0">
                <a:solidFill>
                  <a:srgbClr val="0000FF"/>
                </a:solidFill>
              </a:rPr>
              <a:t>means for a type system to be </a:t>
            </a:r>
            <a:r>
              <a:rPr lang="en-US" dirty="0" smtClean="0">
                <a:solidFill>
                  <a:srgbClr val="0000FF"/>
                </a:solidFill>
              </a:rPr>
              <a:t>safe: </a:t>
            </a:r>
            <a:r>
              <a:rPr lang="en-US" dirty="0" smtClean="0">
                <a:solidFill>
                  <a:srgbClr val="FF0000"/>
                </a:solidFill>
              </a:rPr>
              <a:t>difficulty either </a:t>
            </a:r>
            <a:r>
              <a:rPr lang="en-US" dirty="0">
                <a:solidFill>
                  <a:srgbClr val="FF0000"/>
                </a:solidFill>
              </a:rPr>
              <a:t>informally </a:t>
            </a:r>
            <a:r>
              <a:rPr lang="en-US" dirty="0" smtClean="0">
                <a:solidFill>
                  <a:srgbClr val="FF0000"/>
                </a:solidFill>
              </a:rPr>
              <a:t>or formally</a:t>
            </a:r>
          </a:p>
          <a:p>
            <a:pPr lvl="1"/>
            <a:r>
              <a:rPr lang="en-US" dirty="0" smtClean="0"/>
              <a:t>Operational semantics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Representation independence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Abstraction provided cannot be broken </a:t>
            </a:r>
            <a:r>
              <a:rPr lang="mr-IN" dirty="0" smtClean="0">
                <a:solidFill>
                  <a:srgbClr val="0000FF"/>
                </a:solidFill>
              </a:rPr>
              <a:t>–</a:t>
            </a:r>
            <a:r>
              <a:rPr lang="en-US" dirty="0" smtClean="0">
                <a:solidFill>
                  <a:srgbClr val="0000FF"/>
                </a:solidFill>
              </a:rPr>
              <a:t> see example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Representation </a:t>
            </a:r>
            <a:br>
              <a:rPr lang="en-US" dirty="0" smtClean="0"/>
            </a:b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 </a:t>
            </a:r>
            <a:r>
              <a:rPr lang="en-US" dirty="0">
                <a:solidFill>
                  <a:srgbClr val="0000FF"/>
                </a:solidFill>
              </a:rPr>
              <a:t>a type-</a:t>
            </a:r>
            <a:r>
              <a:rPr lang="en-US" dirty="0" smtClean="0">
                <a:solidFill>
                  <a:srgbClr val="0000FF"/>
                </a:solidFill>
              </a:rPr>
              <a:t>safe </a:t>
            </a:r>
            <a:r>
              <a:rPr lang="en-US" dirty="0">
                <a:solidFill>
                  <a:srgbClr val="0000FF"/>
                </a:solidFill>
              </a:rPr>
              <a:t> language it should be impossible to </a:t>
            </a:r>
            <a:r>
              <a:rPr lang="en-US" dirty="0" smtClean="0">
                <a:solidFill>
                  <a:srgbClr val="0000FF"/>
                </a:solidFill>
              </a:rPr>
              <a:t>find </a:t>
            </a:r>
            <a:r>
              <a:rPr lang="en-US" dirty="0">
                <a:solidFill>
                  <a:srgbClr val="0000FF"/>
                </a:solidFill>
              </a:rPr>
              <a:t>out if the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value true  is represented as 1 (</a:t>
            </a:r>
            <a:r>
              <a:rPr lang="en-US" dirty="0" smtClean="0">
                <a:solidFill>
                  <a:srgbClr val="0000FF"/>
                </a:solidFill>
              </a:rPr>
              <a:t>or maybe </a:t>
            </a:r>
            <a:r>
              <a:rPr lang="en-US" dirty="0">
                <a:solidFill>
                  <a:srgbClr val="0000FF"/>
                </a:solidFill>
              </a:rPr>
              <a:t>a 32- or 64-bits word ending with a 1) and false  as 0, or the other way around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we define </a:t>
            </a:r>
            <a:r>
              <a:rPr lang="en-US" dirty="0"/>
              <a:t>two semantics of a type-safe language, one where true  is represented as 1 and false  as </a:t>
            </a:r>
            <a:r>
              <a:rPr lang="en-US" dirty="0" smtClean="0"/>
              <a:t>0 and </a:t>
            </a:r>
            <a:r>
              <a:rPr lang="en-US" dirty="0"/>
              <a:t>one where true  is represented as 0 and false  as 1, we should be able to prove that for </a:t>
            </a:r>
            <a:r>
              <a:rPr lang="en-US" dirty="0" smtClean="0"/>
              <a:t>any well</a:t>
            </a:r>
            <a:r>
              <a:rPr lang="en-US" dirty="0"/>
              <a:t>-typed program the semantics are equivalent regardless of which of these two </a:t>
            </a:r>
            <a:r>
              <a:rPr lang="en-US" dirty="0" smtClean="0"/>
              <a:t>representations is </a:t>
            </a:r>
            <a:r>
              <a:rPr lang="en-US" dirty="0"/>
              <a:t>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Safety concerns in low-level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Control</a:t>
            </a:r>
            <a:r>
              <a:rPr lang="en-US" dirty="0" smtClean="0">
                <a:solidFill>
                  <a:srgbClr val="0000FF"/>
                </a:solidFill>
              </a:rPr>
              <a:t>-flow safety</a:t>
            </a:r>
            <a:r>
              <a:rPr lang="en-US" dirty="0" smtClean="0"/>
              <a:t>:  </a:t>
            </a:r>
            <a:r>
              <a:rPr lang="en-US" dirty="0"/>
              <a:t>the guarantee that programs only transfer control to correct </a:t>
            </a:r>
            <a:r>
              <a:rPr lang="en-US" dirty="0" smtClean="0"/>
              <a:t>program points</a:t>
            </a:r>
            <a:r>
              <a:rPr lang="en-US" dirty="0"/>
              <a:t>. Programs should not jump to some random location.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Stack safety</a:t>
            </a:r>
            <a:r>
              <a:rPr lang="en-US" dirty="0" smtClean="0"/>
              <a:t>: </a:t>
            </a:r>
            <a:r>
              <a:rPr lang="en-US" dirty="0"/>
              <a:t>the guarantee that the run-time stack is preserved across procedure calls</a:t>
            </a:r>
            <a:r>
              <a:rPr lang="en-US" dirty="0" smtClean="0"/>
              <a:t>, i.e</a:t>
            </a:r>
            <a:r>
              <a:rPr lang="en-US" dirty="0"/>
              <a:t>., that procedures only make changes at the top frame of the stack, and leave </a:t>
            </a:r>
            <a:r>
              <a:rPr lang="en-US" dirty="0" smtClean="0"/>
              <a:t>lower frames </a:t>
            </a:r>
            <a:r>
              <a:rPr lang="en-US" dirty="0"/>
              <a:t>on the stack, of the callers, untouched.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7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overflow</a:t>
            </a:r>
          </a:p>
          <a:p>
            <a:r>
              <a:rPr lang="en-US" dirty="0" smtClean="0"/>
              <a:t>No underflow</a:t>
            </a:r>
          </a:p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0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Safety </a:t>
            </a:r>
            <a:r>
              <a:rPr lang="en-US" dirty="0">
                <a:solidFill>
                  <a:srgbClr val="0000FF"/>
                </a:solidFill>
              </a:rPr>
              <a:t>concerns the execution of multi-threaded or concurrent </a:t>
            </a:r>
            <a:r>
              <a:rPr lang="en-US" dirty="0" smtClean="0">
                <a:solidFill>
                  <a:srgbClr val="0000FF"/>
                </a:solidFill>
              </a:rPr>
              <a:t>programs</a:t>
            </a:r>
          </a:p>
          <a:p>
            <a:r>
              <a:rPr lang="en-US" dirty="0"/>
              <a:t> </a:t>
            </a:r>
            <a:r>
              <a:rPr lang="en-US" dirty="0" smtClean="0"/>
              <a:t>Security vulnerabilities when </a:t>
            </a:r>
            <a:r>
              <a:rPr lang="en-US" dirty="0"/>
              <a:t>there is concurrent access to some resource, namely so-called TOCTOU (Time-of-Check</a:t>
            </a:r>
            <a:r>
              <a:rPr lang="en-US" dirty="0" smtClean="0"/>
              <a:t>, Time</a:t>
            </a:r>
            <a:r>
              <a:rPr lang="en-US" dirty="0"/>
              <a:t>-of-Use)  errors, also known as `Non-Atomic Check and Use'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A procedure, function, </a:t>
            </a:r>
            <a:r>
              <a:rPr lang="en-US" dirty="0" smtClean="0"/>
              <a:t>method - </a:t>
            </a:r>
            <a:r>
              <a:rPr lang="en-US" dirty="0"/>
              <a:t>or generally, some piece of code </a:t>
            </a:r>
            <a:r>
              <a:rPr lang="en-US" dirty="0" smtClean="0"/>
              <a:t>- </a:t>
            </a:r>
            <a:r>
              <a:rPr lang="en-US" dirty="0"/>
              <a:t>is called thread-safe if </a:t>
            </a:r>
            <a:r>
              <a:rPr lang="en-US" dirty="0" smtClean="0"/>
              <a:t>it can </a:t>
            </a:r>
            <a:r>
              <a:rPr lang="en-US" dirty="0"/>
              <a:t>be safely invoked by multiple threads at the same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an object-oriented language, </a:t>
            </a:r>
            <a:r>
              <a:rPr lang="en-US" dirty="0" smtClean="0"/>
              <a:t>a class </a:t>
            </a:r>
            <a:r>
              <a:rPr lang="en-US" dirty="0"/>
              <a:t>is called thread-safe if multiple execution threads can simultaneously invoke methods </a:t>
            </a:r>
            <a:r>
              <a:rPr lang="en-US" dirty="0" smtClean="0"/>
              <a:t>on the </a:t>
            </a:r>
            <a:r>
              <a:rPr lang="en-US" dirty="0"/>
              <a:t>same instance of that class.</a:t>
            </a:r>
          </a:p>
          <a:p>
            <a:r>
              <a:rPr lang="en-US" dirty="0" smtClean="0"/>
              <a:t>one </a:t>
            </a:r>
            <a:r>
              <a:rPr lang="en-US" dirty="0"/>
              <a:t>could </a:t>
            </a:r>
            <a:r>
              <a:rPr lang="en-US" dirty="0" smtClean="0"/>
              <a:t>define </a:t>
            </a:r>
            <a:r>
              <a:rPr lang="en-US" dirty="0"/>
              <a:t>a programming language to </a:t>
            </a:r>
            <a:r>
              <a:rPr lang="en-US" dirty="0" smtClean="0"/>
              <a:t>be thread</a:t>
            </a:r>
            <a:r>
              <a:rPr lang="en-US" dirty="0"/>
              <a:t>-safe if its semantics is well-</a:t>
            </a:r>
            <a:r>
              <a:rPr lang="en-US" dirty="0" smtClean="0"/>
              <a:t>defined </a:t>
            </a:r>
            <a:r>
              <a:rPr lang="en-US" dirty="0"/>
              <a:t>in the presence of multi-threading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Even a </a:t>
            </a:r>
            <a:r>
              <a:rPr lang="en-US" dirty="0" smtClean="0">
                <a:solidFill>
                  <a:srgbClr val="0000FF"/>
                </a:solidFill>
              </a:rPr>
              <a:t>supposedly safe </a:t>
            </a:r>
            <a:r>
              <a:rPr lang="en-US" dirty="0">
                <a:solidFill>
                  <a:srgbClr val="0000FF"/>
                </a:solidFill>
              </a:rPr>
              <a:t>programming language such as Java is inherently unsafe when it comes to </a:t>
            </a:r>
            <a:r>
              <a:rPr lang="en-US" dirty="0" smtClean="0">
                <a:solidFill>
                  <a:srgbClr val="0000FF"/>
                </a:solidFill>
              </a:rPr>
              <a:t>concurrency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if a Java </a:t>
            </a:r>
            <a:r>
              <a:rPr lang="en-US" dirty="0">
                <a:solidFill>
                  <a:srgbClr val="660066"/>
                </a:solidFill>
              </a:rPr>
              <a:t>program contains data races, it may exhibit very strange </a:t>
            </a:r>
            <a:r>
              <a:rPr lang="en-US" dirty="0" err="1">
                <a:solidFill>
                  <a:srgbClr val="660066"/>
                </a:solidFill>
              </a:rPr>
              <a:t>behaviour</a:t>
            </a:r>
            <a:r>
              <a:rPr lang="en-US" dirty="0">
                <a:solidFill>
                  <a:srgbClr val="660066"/>
                </a:solidFill>
              </a:rPr>
              <a:t>, and one cannot </a:t>
            </a:r>
            <a:r>
              <a:rPr lang="en-US" dirty="0" smtClean="0">
                <a:solidFill>
                  <a:srgbClr val="660066"/>
                </a:solidFill>
              </a:rPr>
              <a:t>make any </a:t>
            </a:r>
            <a:r>
              <a:rPr lang="en-US" dirty="0">
                <a:solidFill>
                  <a:srgbClr val="660066"/>
                </a:solidFill>
              </a:rPr>
              <a:t>guarantees about the semantics whatsoever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7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Platforms:</a:t>
            </a:r>
          </a:p>
          <a:p>
            <a:pPr lvl="1"/>
            <a:r>
              <a:rPr lang="en-US" dirty="0"/>
              <a:t> Modern programming language platforms (or `frameworks'), such as Java or .NET, </a:t>
            </a:r>
            <a:r>
              <a:rPr lang="en-US" dirty="0" smtClean="0"/>
              <a:t>provide an </a:t>
            </a:r>
            <a:r>
              <a:rPr lang="en-US" dirty="0"/>
              <a:t>execution engine that is responsible for executing code,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an API that exposes functionality of the platform itself and of the underlying </a:t>
            </a:r>
            <a:r>
              <a:rPr lang="en-US" dirty="0" smtClean="0"/>
              <a:t>operating system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Platforms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API provides basic building blocks for programs (for example, </a:t>
            </a:r>
            <a:r>
              <a:rPr lang="en-US" dirty="0" err="1"/>
              <a:t>java.lang.Object</a:t>
            </a:r>
            <a:r>
              <a:rPr lang="en-US" dirty="0"/>
              <a:t> ), </a:t>
            </a:r>
            <a:r>
              <a:rPr lang="en-US" dirty="0" smtClean="0"/>
              <a:t>an interface </a:t>
            </a:r>
            <a:r>
              <a:rPr lang="en-US" dirty="0"/>
              <a:t>to the underlying operating system (for example </a:t>
            </a:r>
            <a:r>
              <a:rPr lang="en-US" dirty="0" err="1"/>
              <a:t>System.out.println</a:t>
            </a:r>
            <a:r>
              <a:rPr lang="en-US" dirty="0"/>
              <a:t> ), and </a:t>
            </a:r>
            <a:r>
              <a:rPr lang="en-US" dirty="0" smtClean="0"/>
              <a:t>provides some </a:t>
            </a:r>
            <a:r>
              <a:rPr lang="en-US" dirty="0"/>
              <a:t>components responsible for the security functionality of the platform (for example </a:t>
            </a:r>
            <a:r>
              <a:rPr lang="en-US" dirty="0" smtClean="0"/>
              <a:t>the </a:t>
            </a:r>
            <a:r>
              <a:rPr lang="en-US" dirty="0" err="1" smtClean="0"/>
              <a:t>java.lang.ClassLoader</a:t>
            </a:r>
            <a:r>
              <a:rPr lang="en-US" dirty="0" smtClean="0"/>
              <a:t>  </a:t>
            </a:r>
            <a:r>
              <a:rPr lang="en-US" dirty="0"/>
              <a:t>and </a:t>
            </a:r>
            <a:r>
              <a:rPr lang="en-US" dirty="0" err="1"/>
              <a:t>java.lang.SecurityManager</a:t>
            </a:r>
            <a:r>
              <a:rPr lang="en-US" dirty="0"/>
              <a:t> 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Platforms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The Java platform is </a:t>
            </a:r>
            <a:r>
              <a:rPr lang="en-US" dirty="0" smtClean="0"/>
              <a:t>officially </a:t>
            </a:r>
            <a:r>
              <a:rPr lang="en-US" dirty="0"/>
              <a:t>called the Java Runtime Environment, commonly </a:t>
            </a:r>
            <a:r>
              <a:rPr lang="en-US" dirty="0" smtClean="0"/>
              <a:t>abbreviated to </a:t>
            </a:r>
            <a:r>
              <a:rPr lang="en-US" dirty="0"/>
              <a:t>the Java Runtime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consists of the Java Virtual Machine and an implementation of the </a:t>
            </a:r>
            <a:r>
              <a:rPr lang="en-US" dirty="0" smtClean="0"/>
              <a:t>Java API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.NET framework also consists of a virtual machine, the Common Language </a:t>
            </a:r>
            <a:r>
              <a:rPr lang="en-US" dirty="0" smtClean="0"/>
              <a:t>Runtime or </a:t>
            </a:r>
            <a:r>
              <a:rPr lang="en-US" dirty="0"/>
              <a:t>CLR, and a library, the .NET Framework class library.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4" name="Content Placeholder 3" descr="Screen Shot 2017-01-23 at 1.35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" b="5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Platforms (3):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platform also performs access control where it treats </a:t>
            </a:r>
            <a:r>
              <a:rPr lang="en-US" dirty="0" smtClean="0"/>
              <a:t>different </a:t>
            </a:r>
            <a:r>
              <a:rPr lang="en-US" dirty="0"/>
              <a:t>parts of the </a:t>
            </a:r>
            <a:r>
              <a:rPr lang="en-US" dirty="0" smtClean="0"/>
              <a:t>code (components) differently.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eparation </a:t>
            </a:r>
            <a:r>
              <a:rPr lang="en-US" dirty="0">
                <a:solidFill>
                  <a:srgbClr val="0000FF"/>
                </a:solidFill>
              </a:rPr>
              <a:t>between </a:t>
            </a:r>
            <a:r>
              <a:rPr lang="en-US" dirty="0" smtClean="0">
                <a:solidFill>
                  <a:srgbClr val="0000FF"/>
                </a:solidFill>
              </a:rPr>
              <a:t>components and </a:t>
            </a:r>
            <a:r>
              <a:rPr lang="en-US" dirty="0">
                <a:solidFill>
                  <a:srgbClr val="0000FF"/>
                </a:solidFill>
              </a:rPr>
              <a:t>access control per component.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5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Security controls at programming platform level</a:t>
            </a:r>
          </a:p>
        </p:txBody>
      </p:sp>
      <p:pic>
        <p:nvPicPr>
          <p:cNvPr id="5" name="Content Placeholder 4" descr="Screen Shot 2017-01-24 at 5.21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6" r="-26186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6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layers of access </a:t>
            </a:r>
            <a:r>
              <a:rPr lang="en-US" dirty="0" err="1" smtClean="0"/>
              <a:t>contro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by the language </a:t>
            </a:r>
            <a:r>
              <a:rPr lang="en-US" dirty="0" smtClean="0"/>
              <a:t>platform</a:t>
            </a:r>
            <a:endParaRPr lang="en-US" dirty="0"/>
          </a:p>
          <a:p>
            <a:pPr lvl="1"/>
            <a:r>
              <a:rPr lang="en-US" dirty="0" smtClean="0"/>
              <a:t>One </a:t>
            </a:r>
            <a:r>
              <a:rPr lang="en-US" dirty="0"/>
              <a:t>by the operating </a:t>
            </a:r>
            <a:r>
              <a:rPr lang="en-US" dirty="0" smtClean="0"/>
              <a:t>system</a:t>
            </a:r>
            <a:r>
              <a:rPr lang="en-US" dirty="0"/>
              <a:t> </a:t>
            </a:r>
            <a:r>
              <a:rPr lang="en-US" dirty="0" smtClean="0"/>
              <a:t>--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nice example of </a:t>
            </a:r>
            <a:r>
              <a:rPr lang="en-US" dirty="0" err="1" smtClean="0">
                <a:solidFill>
                  <a:srgbClr val="FF0000"/>
                </a:solidFill>
              </a:rPr>
              <a:t>Defence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Depth 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One </a:t>
            </a:r>
            <a:r>
              <a:rPr lang="en-US" dirty="0">
                <a:solidFill>
                  <a:srgbClr val="0000FF"/>
                </a:solidFill>
              </a:rPr>
              <a:t>could in principle get rid of the whole operating system, or `hide' it under </a:t>
            </a:r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 language platform, so that the language platform is the only interface to the hardware for </a:t>
            </a:r>
            <a:r>
              <a:rPr lang="en-US" dirty="0" smtClean="0">
                <a:solidFill>
                  <a:srgbClr val="0000FF"/>
                </a:solidFill>
              </a:rPr>
              <a:t>users and </a:t>
            </a:r>
            <a:r>
              <a:rPr lang="en-US" dirty="0">
                <a:solidFill>
                  <a:srgbClr val="0000FF"/>
                </a:solidFill>
              </a:rPr>
              <a:t>application programs.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 Example: </a:t>
            </a:r>
            <a:r>
              <a:rPr lang="en-US" dirty="0" err="1"/>
              <a:t>JavaCard</a:t>
            </a:r>
            <a:r>
              <a:rPr lang="en-US" dirty="0"/>
              <a:t> smartcards.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language based access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Modern applications: composed </a:t>
            </a:r>
            <a:r>
              <a:rPr lang="en-US" dirty="0"/>
              <a:t>of code </a:t>
            </a:r>
            <a:r>
              <a:rPr lang="en-US" dirty="0" smtClean="0"/>
              <a:t>from different </a:t>
            </a:r>
            <a:r>
              <a:rPr lang="en-US" dirty="0"/>
              <a:t>sources, </a:t>
            </a:r>
            <a:r>
              <a:rPr lang="en-US" dirty="0">
                <a:solidFill>
                  <a:srgbClr val="0000FF"/>
                </a:solidFill>
              </a:rPr>
              <a:t>not </a:t>
            </a:r>
            <a:r>
              <a:rPr lang="en-US" dirty="0" smtClean="0">
                <a:solidFill>
                  <a:srgbClr val="0000FF"/>
                </a:solidFill>
              </a:rPr>
              <a:t>all </a:t>
            </a:r>
            <a:r>
              <a:rPr lang="en-US" dirty="0">
                <a:solidFill>
                  <a:srgbClr val="0000FF"/>
                </a:solidFill>
              </a:rPr>
              <a:t>equally trustworthy</a:t>
            </a:r>
            <a:r>
              <a:rPr lang="en-US" dirty="0" smtClean="0"/>
              <a:t>.</a:t>
            </a:r>
          </a:p>
          <a:p>
            <a:r>
              <a:rPr lang="en-US" dirty="0"/>
              <a:t> E</a:t>
            </a:r>
            <a:r>
              <a:rPr lang="en-US" dirty="0" smtClean="0"/>
              <a:t>xample: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Java </a:t>
            </a:r>
            <a:r>
              <a:rPr lang="en-US" dirty="0" smtClean="0"/>
              <a:t>applet:  a Java </a:t>
            </a:r>
            <a:r>
              <a:rPr lang="en-US" dirty="0"/>
              <a:t>program downloaded over the web and executed in a web browser;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clearly </a:t>
            </a:r>
            <a:r>
              <a:rPr lang="en-US" dirty="0">
                <a:solidFill>
                  <a:srgbClr val="660066"/>
                </a:solidFill>
              </a:rPr>
              <a:t>you do not </a:t>
            </a:r>
            <a:r>
              <a:rPr lang="en-US" dirty="0" smtClean="0">
                <a:solidFill>
                  <a:srgbClr val="660066"/>
                </a:solidFill>
              </a:rPr>
              <a:t>want to </a:t>
            </a:r>
            <a:r>
              <a:rPr lang="en-US" dirty="0">
                <a:solidFill>
                  <a:srgbClr val="660066"/>
                </a:solidFill>
              </a:rPr>
              <a:t>execute this code with all the access rights of the user, or even the access rights of the </a:t>
            </a:r>
            <a:r>
              <a:rPr lang="en-US" dirty="0" smtClean="0">
                <a:solidFill>
                  <a:srgbClr val="660066"/>
                </a:solidFill>
              </a:rPr>
              <a:t>web browser.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For example, your web browser can access the hard disk, but you don't want to </a:t>
            </a:r>
            <a:r>
              <a:rPr lang="en-US" dirty="0" smtClean="0">
                <a:solidFill>
                  <a:srgbClr val="0000FF"/>
                </a:solidFill>
              </a:rPr>
              <a:t>give some </a:t>
            </a:r>
            <a:r>
              <a:rPr lang="en-US" dirty="0">
                <a:solidFill>
                  <a:srgbClr val="0000FF"/>
                </a:solidFill>
              </a:rPr>
              <a:t>applet on any web page that 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25 at 5.1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3" y="1488569"/>
            <a:ext cx="7709442" cy="529838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Language-Based Access Control and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Language</a:t>
            </a:r>
            <a:r>
              <a:rPr lang="en-US" dirty="0">
                <a:solidFill>
                  <a:srgbClr val="FF0000"/>
                </a:solidFill>
              </a:rPr>
              <a:t>-based access control is impossible in a programming language that is </a:t>
            </a:r>
            <a:r>
              <a:rPr lang="en-US" dirty="0" smtClean="0">
                <a:solidFill>
                  <a:srgbClr val="FF0000"/>
                </a:solidFill>
              </a:rPr>
              <a:t>not memory </a:t>
            </a:r>
            <a:r>
              <a:rPr lang="en-US" dirty="0">
                <a:solidFill>
                  <a:srgbClr val="FF0000"/>
                </a:solidFill>
              </a:rPr>
              <a:t>safe. Without memory safety, there is no way to guarantee separation of memory </a:t>
            </a:r>
            <a:r>
              <a:rPr lang="en-US" dirty="0" smtClean="0">
                <a:solidFill>
                  <a:srgbClr val="FF0000"/>
                </a:solidFill>
              </a:rPr>
              <a:t>used by different </a:t>
            </a:r>
            <a:r>
              <a:rPr lang="en-US" dirty="0">
                <a:solidFill>
                  <a:srgbClr val="FF0000"/>
                </a:solidFill>
              </a:rPr>
              <a:t>program </a:t>
            </a:r>
            <a:r>
              <a:rPr lang="en-US" dirty="0" smtClean="0">
                <a:solidFill>
                  <a:srgbClr val="FF0000"/>
                </a:solidFill>
              </a:rPr>
              <a:t>components</a:t>
            </a:r>
          </a:p>
          <a:p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Is it possible for </a:t>
            </a:r>
            <a:r>
              <a:rPr lang="en-US" dirty="0">
                <a:solidFill>
                  <a:srgbClr val="3366FF"/>
                </a:solidFill>
              </a:rPr>
              <a:t>one </a:t>
            </a:r>
            <a:r>
              <a:rPr lang="en-US" dirty="0" smtClean="0">
                <a:solidFill>
                  <a:srgbClr val="3366FF"/>
                </a:solidFill>
              </a:rPr>
              <a:t>to </a:t>
            </a:r>
            <a:r>
              <a:rPr lang="en-US" dirty="0">
                <a:solidFill>
                  <a:srgbClr val="3366FF"/>
                </a:solidFill>
              </a:rPr>
              <a:t>achieve language-based access control without </a:t>
            </a:r>
            <a:r>
              <a:rPr lang="en-US" dirty="0" smtClean="0">
                <a:solidFill>
                  <a:srgbClr val="3366FF"/>
                </a:solidFill>
              </a:rPr>
              <a:t>type safety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Figure:</a:t>
            </a:r>
            <a:r>
              <a:rPr lang="en-US" dirty="0" smtClean="0"/>
              <a:t> ) </a:t>
            </a:r>
            <a:r>
              <a:rPr lang="en-US" dirty="0"/>
              <a:t>code in component A should </a:t>
            </a:r>
            <a:r>
              <a:rPr lang="en-US" dirty="0" smtClean="0"/>
              <a:t>be prevented </a:t>
            </a:r>
            <a:r>
              <a:rPr lang="en-US" dirty="0"/>
              <a:t>from accessing data belonging to component 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Stronger still, it should be </a:t>
            </a:r>
            <a:r>
              <a:rPr lang="en-US" dirty="0" smtClean="0"/>
              <a:t>prevented from </a:t>
            </a:r>
            <a:r>
              <a:rPr lang="en-US" dirty="0"/>
              <a:t>accessing data of the underlying language platform since any data used in enforcing </a:t>
            </a:r>
            <a:r>
              <a:rPr lang="en-US" dirty="0" smtClean="0"/>
              <a:t>the access </a:t>
            </a:r>
            <a:r>
              <a:rPr lang="en-US" dirty="0"/>
              <a:t>control by the language platform could be </a:t>
            </a:r>
            <a:r>
              <a:rPr lang="en-US" dirty="0" smtClean="0"/>
              <a:t>corrupted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Realizing Language 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Requires </a:t>
            </a:r>
            <a:r>
              <a:rPr lang="en-US" sz="2400" dirty="0"/>
              <a:t>policies  to specify access rights, a policy </a:t>
            </a:r>
            <a:r>
              <a:rPr lang="en-US" sz="2400" dirty="0" smtClean="0"/>
              <a:t>language </a:t>
            </a:r>
            <a:r>
              <a:rPr lang="en-US" sz="2400" dirty="0"/>
              <a:t>to </a:t>
            </a:r>
            <a:r>
              <a:rPr lang="en-US" sz="2400" dirty="0" smtClean="0"/>
              <a:t>express, </a:t>
            </a:r>
            <a:r>
              <a:rPr lang="en-US" sz="2400" dirty="0"/>
              <a:t>and a mechanism  to enforce them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Sandboxing </a:t>
            </a:r>
            <a:r>
              <a:rPr lang="mr-IN" sz="2400" dirty="0" smtClean="0">
                <a:solidFill>
                  <a:srgbClr val="3366FF"/>
                </a:solidFill>
              </a:rPr>
              <a:t>–</a:t>
            </a:r>
            <a:r>
              <a:rPr lang="en-US" sz="2400" dirty="0" smtClean="0">
                <a:solidFill>
                  <a:srgbClr val="3366FF"/>
                </a:solidFill>
              </a:rPr>
              <a:t> policies to assign permissions to components</a:t>
            </a:r>
          </a:p>
          <a:p>
            <a:pPr lvl="1"/>
            <a:r>
              <a:rPr lang="en-US" sz="2400" dirty="0" smtClean="0">
                <a:solidFill>
                  <a:srgbClr val="3366FF"/>
                </a:solidFill>
              </a:rPr>
              <a:t>Code source </a:t>
            </a:r>
            <a:r>
              <a:rPr lang="mr-IN" sz="2400" dirty="0" smtClean="0">
                <a:solidFill>
                  <a:srgbClr val="3366FF"/>
                </a:solidFill>
              </a:rPr>
              <a:t>–</a:t>
            </a:r>
            <a:r>
              <a:rPr lang="en-US" sz="2400" dirty="0" smtClean="0">
                <a:solidFill>
                  <a:srgbClr val="3366FF"/>
                </a:solidFill>
              </a:rPr>
              <a:t> directory, or Internet or communicated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Stack Walking: 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Method </a:t>
            </a:r>
            <a:r>
              <a:rPr lang="en-US" sz="2400" dirty="0" err="1" smtClean="0">
                <a:solidFill>
                  <a:srgbClr val="FF0000"/>
                </a:solidFill>
              </a:rPr>
              <a:t>invokation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 smtClean="0">
                <a:solidFill>
                  <a:srgbClr val="FF0000"/>
                </a:solidFill>
              </a:rPr>
              <a:t>–</a:t>
            </a:r>
            <a:r>
              <a:rPr lang="en-US" sz="2400" dirty="0" smtClean="0">
                <a:solidFill>
                  <a:srgbClr val="FF0000"/>
                </a:solidFill>
              </a:rPr>
              <a:t> complicates the interpretation of policies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Thread T tries to access resource, access is only permitted if all components on  call stack have the right to access it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One major Issue: Alias Control of mutable objects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Code-based versus process-based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anguage</a:t>
            </a:r>
            <a:r>
              <a:rPr lang="en-US" dirty="0">
                <a:solidFill>
                  <a:srgbClr val="0000FF"/>
                </a:solidFill>
              </a:rPr>
              <a:t>-based access control 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Based on origin of </a:t>
            </a:r>
            <a:r>
              <a:rPr lang="en-US" dirty="0">
                <a:solidFill>
                  <a:srgbClr val="0000FF"/>
                </a:solidFill>
              </a:rPr>
              <a:t>the code and the </a:t>
            </a:r>
            <a:r>
              <a:rPr lang="en-US" dirty="0" smtClean="0">
                <a:solidFill>
                  <a:srgbClr val="0000FF"/>
                </a:solidFill>
              </a:rPr>
              <a:t>associated visibility restrictions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OS: based </a:t>
            </a:r>
            <a:r>
              <a:rPr lang="en-US" dirty="0"/>
              <a:t>on the process </a:t>
            </a:r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Security via Information Flow Control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IFC -   </a:t>
            </a:r>
            <a:r>
              <a:rPr lang="en-US" dirty="0"/>
              <a:t>a more expressive category of security properties than </a:t>
            </a:r>
            <a:r>
              <a:rPr lang="en-US" dirty="0" smtClean="0"/>
              <a:t>traditionally used </a:t>
            </a:r>
            <a:r>
              <a:rPr lang="en-US" dirty="0"/>
              <a:t>in access control. 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It </a:t>
            </a:r>
            <a:r>
              <a:rPr lang="en-US" dirty="0">
                <a:solidFill>
                  <a:srgbClr val="0000FF"/>
                </a:solidFill>
              </a:rPr>
              <a:t>is more expressive than access control at the level of the </a:t>
            </a:r>
            <a:r>
              <a:rPr lang="en-US" dirty="0" smtClean="0">
                <a:solidFill>
                  <a:srgbClr val="0000FF"/>
                </a:solidFill>
              </a:rPr>
              <a:t>operating system or </a:t>
            </a:r>
            <a:r>
              <a:rPr lang="en-US" dirty="0">
                <a:solidFill>
                  <a:srgbClr val="0000FF"/>
                </a:solidFill>
              </a:rPr>
              <a:t>at the level of the </a:t>
            </a:r>
            <a:r>
              <a:rPr lang="en-US" dirty="0" smtClean="0">
                <a:solidFill>
                  <a:srgbClr val="0000FF"/>
                </a:solidFill>
              </a:rPr>
              <a:t>programming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Information Flow </a:t>
            </a:r>
            <a:r>
              <a:rPr lang="en-US" dirty="0">
                <a:solidFill>
                  <a:srgbClr val="FF0000"/>
                </a:solidFill>
              </a:rPr>
              <a:t>does take into account what you </a:t>
            </a:r>
            <a:r>
              <a:rPr lang="en-US" dirty="0" smtClean="0">
                <a:solidFill>
                  <a:srgbClr val="FF0000"/>
                </a:solidFill>
              </a:rPr>
              <a:t>are allowed </a:t>
            </a:r>
            <a:r>
              <a:rPr lang="en-US" dirty="0">
                <a:solidFill>
                  <a:srgbClr val="FF0000"/>
                </a:solidFill>
              </a:rPr>
              <a:t>to do with data that you have read, and where this information is allowed to </a:t>
            </a:r>
            <a:r>
              <a:rPr lang="en-US" dirty="0" smtClean="0">
                <a:solidFill>
                  <a:srgbClr val="FF0000"/>
                </a:solidFill>
              </a:rPr>
              <a:t>flow  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For </a:t>
            </a:r>
            <a:r>
              <a:rPr lang="en-US" dirty="0">
                <a:solidFill>
                  <a:srgbClr val="800000"/>
                </a:solidFill>
              </a:rPr>
              <a:t>write access, it not only controls which locations you can write to, but </a:t>
            </a:r>
            <a:r>
              <a:rPr lang="en-US" dirty="0" smtClean="0">
                <a:solidFill>
                  <a:srgbClr val="800000"/>
                </a:solidFill>
              </a:rPr>
              <a:t>also controls </a:t>
            </a:r>
            <a:r>
              <a:rPr lang="en-US" dirty="0">
                <a:solidFill>
                  <a:srgbClr val="800000"/>
                </a:solidFill>
              </a:rPr>
              <a:t>where the value that you write might have come from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APP:  First </a:t>
            </a:r>
            <a:r>
              <a:rPr lang="en-US" dirty="0"/>
              <a:t>locate the nearest hotel </a:t>
            </a:r>
            <a:r>
              <a:rPr lang="en-US" dirty="0" smtClean="0"/>
              <a:t> say </a:t>
            </a:r>
            <a:r>
              <a:rPr lang="en-US" dirty="0"/>
              <a:t>using Google maps, and then book a room there via the hotel's website with his credit card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ocation </a:t>
            </a:r>
            <a:r>
              <a:rPr lang="en-US" dirty="0">
                <a:solidFill>
                  <a:srgbClr val="0000FF"/>
                </a:solidFill>
              </a:rPr>
              <a:t>data will have to be given to Google, to let it </a:t>
            </a:r>
            <a:r>
              <a:rPr lang="en-US" dirty="0" smtClean="0">
                <a:solidFill>
                  <a:srgbClr val="0000FF"/>
                </a:solidFill>
              </a:rPr>
              <a:t>find </a:t>
            </a:r>
            <a:r>
              <a:rPr lang="en-US" dirty="0">
                <a:solidFill>
                  <a:srgbClr val="0000FF"/>
                </a:solidFill>
              </a:rPr>
              <a:t>the nearest hotel. 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credit </a:t>
            </a:r>
            <a:r>
              <a:rPr lang="en-US" dirty="0" smtClean="0">
                <a:solidFill>
                  <a:srgbClr val="0000FF"/>
                </a:solidFill>
              </a:rPr>
              <a:t>card information </a:t>
            </a:r>
            <a:r>
              <a:rPr lang="en-US" dirty="0">
                <a:solidFill>
                  <a:srgbClr val="0000FF"/>
                </a:solidFill>
              </a:rPr>
              <a:t>will have to be given to the hotel to book a room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These should be the policy of the APP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8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Abstraction Layers</a:t>
            </a:r>
            <a:endParaRPr lang="en-US" dirty="0"/>
          </a:p>
        </p:txBody>
      </p:sp>
      <p:pic>
        <p:nvPicPr>
          <p:cNvPr id="4" name="Content Placeholder 3" descr="Screen Shot 2017-01-23 at 1.36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" b="338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0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Decentralization and Declassification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Password Example</a:t>
            </a:r>
          </a:p>
          <a:p>
            <a:endParaRPr lang="en-US" dirty="0"/>
          </a:p>
          <a:p>
            <a:r>
              <a:rPr lang="en-US" dirty="0" smtClean="0"/>
              <a:t>Vickery Auction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00FF"/>
                </a:solidFill>
              </a:rPr>
              <a:t>EasyChair</a:t>
            </a:r>
            <a:r>
              <a:rPr lang="en-US" dirty="0" smtClean="0">
                <a:solidFill>
                  <a:srgbClr val="0000FF"/>
                </a:solidFill>
              </a:rPr>
              <a:t> Conference System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Confused </a:t>
            </a:r>
            <a:r>
              <a:rPr lang="en-US" smtClean="0">
                <a:solidFill>
                  <a:srgbClr val="0000FF"/>
                </a:solidFill>
              </a:rPr>
              <a:t>Deputy Problem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Endorse (</a:t>
            </a:r>
            <a:r>
              <a:rPr lang="en-US" dirty="0"/>
              <a:t>g</a:t>
            </a:r>
            <a:r>
              <a:rPr lang="en-US" dirty="0" smtClean="0"/>
              <a:t>uess, </a:t>
            </a:r>
            <a:r>
              <a:rPr lang="en-US" dirty="0" err="1" smtClean="0"/>
              <a:t>new_password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if declassify(password= guess) then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result= success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else result=failure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Language Based Security in Practice</a:t>
            </a:r>
            <a:endParaRPr lang="en-US" b="1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Safety  -- tools</a:t>
            </a:r>
            <a:endParaRPr lang="en-US" dirty="0"/>
          </a:p>
          <a:p>
            <a:r>
              <a:rPr lang="en-US" dirty="0" smtClean="0"/>
              <a:t>Source </a:t>
            </a:r>
            <a:r>
              <a:rPr lang="en-US" dirty="0"/>
              <a:t>code analysis </a:t>
            </a:r>
            <a:r>
              <a:rPr lang="en-US" dirty="0" smtClean="0"/>
              <a:t>tools:  </a:t>
            </a:r>
            <a:r>
              <a:rPr lang="en-US" dirty="0"/>
              <a:t>perform some </a:t>
            </a:r>
            <a:r>
              <a:rPr lang="en-US" dirty="0" smtClean="0"/>
              <a:t> form of IFC</a:t>
            </a:r>
          </a:p>
          <a:p>
            <a:r>
              <a:rPr lang="en-US" dirty="0" smtClean="0"/>
              <a:t>Source code </a:t>
            </a:r>
            <a:r>
              <a:rPr lang="en-US" dirty="0"/>
              <a:t>scanning </a:t>
            </a:r>
            <a:r>
              <a:rPr lang="en-US" dirty="0" smtClean="0"/>
              <a:t>tools:  </a:t>
            </a:r>
            <a:r>
              <a:rPr lang="en-US" dirty="0" err="1"/>
              <a:t>analyse</a:t>
            </a:r>
            <a:r>
              <a:rPr lang="en-US" dirty="0"/>
              <a:t> code </a:t>
            </a:r>
            <a:r>
              <a:rPr lang="en-US" dirty="0" smtClean="0"/>
              <a:t>at compile </a:t>
            </a:r>
            <a:r>
              <a:rPr lang="en-US" dirty="0"/>
              <a:t>time to look for possible security </a:t>
            </a:r>
            <a:r>
              <a:rPr lang="en-US" dirty="0" smtClean="0"/>
              <a:t>flaws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simplest versions just do a simple syntactic </a:t>
            </a:r>
            <a:r>
              <a:rPr lang="en-US" dirty="0" smtClean="0"/>
              <a:t>check to look for dangerous expressions,</a:t>
            </a:r>
          </a:p>
          <a:p>
            <a:pPr lvl="1"/>
            <a:r>
              <a:rPr lang="en-US" dirty="0" smtClean="0"/>
              <a:t> Deeper analysis: Flow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Language Based Security in Practice</a:t>
            </a:r>
            <a:endParaRPr lang="en-US" b="1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Deeper Analysis: IFC</a:t>
            </a:r>
          </a:p>
          <a:p>
            <a:pPr lvl="1"/>
            <a:r>
              <a:rPr lang="en-US" dirty="0" smtClean="0"/>
              <a:t> Focus </a:t>
            </a:r>
            <a:r>
              <a:rPr lang="en-US" dirty="0"/>
              <a:t>on integrity rather than </a:t>
            </a:r>
            <a:r>
              <a:rPr lang="en-US" dirty="0" smtClean="0"/>
              <a:t>confidentiality.</a:t>
            </a:r>
          </a:p>
          <a:p>
            <a:pPr lvl="1"/>
            <a:r>
              <a:rPr lang="en-US" dirty="0" smtClean="0"/>
              <a:t>Check for tainting: </a:t>
            </a:r>
            <a:r>
              <a:rPr lang="en-US" dirty="0"/>
              <a:t>arguments of </a:t>
            </a:r>
            <a:r>
              <a:rPr lang="en-US" dirty="0" smtClean="0"/>
              <a:t>HTTP POST </a:t>
            </a:r>
            <a:r>
              <a:rPr lang="en-US" dirty="0"/>
              <a:t>or GET requests in web </a:t>
            </a:r>
            <a:r>
              <a:rPr lang="en-US" dirty="0" smtClean="0"/>
              <a:t>applications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tool </a:t>
            </a:r>
            <a:r>
              <a:rPr lang="en-US" dirty="0"/>
              <a:t>will try to trace how </a:t>
            </a:r>
            <a:r>
              <a:rPr lang="en-US" dirty="0" smtClean="0"/>
              <a:t>tainted data </a:t>
            </a:r>
            <a:r>
              <a:rPr lang="en-US" dirty="0"/>
              <a:t>is passed through the application and </a:t>
            </a:r>
            <a:r>
              <a:rPr lang="en-US" dirty="0" smtClean="0"/>
              <a:t>flag </a:t>
            </a:r>
            <a:r>
              <a:rPr lang="en-US" dirty="0"/>
              <a:t>a warning if tainted data ends up in </a:t>
            </a:r>
            <a:r>
              <a:rPr lang="en-US" dirty="0" smtClean="0"/>
              <a:t>dangerous places</a:t>
            </a:r>
          </a:p>
          <a:p>
            <a:pPr lvl="2"/>
            <a:r>
              <a:rPr lang="en-US" dirty="0" smtClean="0"/>
              <a:t> for </a:t>
            </a:r>
            <a:r>
              <a:rPr lang="en-US" dirty="0"/>
              <a:t>example, arguments to SQL </a:t>
            </a:r>
            <a:r>
              <a:rPr lang="en-US" dirty="0" smtClean="0"/>
              <a:t>commands </a:t>
            </a:r>
            <a:r>
              <a:rPr lang="en-US" dirty="0"/>
              <a:t>without passing through </a:t>
            </a:r>
            <a:r>
              <a:rPr lang="en-US" dirty="0" smtClean="0"/>
              <a:t>input validation </a:t>
            </a:r>
            <a:r>
              <a:rPr lang="en-US" dirty="0"/>
              <a:t>routines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T</a:t>
            </a:r>
            <a:r>
              <a:rPr lang="en-US" dirty="0" smtClean="0"/>
              <a:t>ool </a:t>
            </a:r>
            <a:r>
              <a:rPr lang="en-US" dirty="0"/>
              <a:t>has to know </a:t>
            </a:r>
            <a:r>
              <a:rPr lang="en-US" dirty="0" smtClean="0"/>
              <a:t> </a:t>
            </a:r>
            <a:r>
              <a:rPr lang="en-US" dirty="0"/>
              <a:t>which routines should be treated as input </a:t>
            </a:r>
            <a:r>
              <a:rPr lang="en-US" dirty="0" smtClean="0"/>
              <a:t>validation routines (take </a:t>
            </a:r>
            <a:r>
              <a:rPr lang="en-US" dirty="0"/>
              <a:t>tainted data as input and produce untainted </a:t>
            </a:r>
            <a:r>
              <a:rPr lang="en-US" dirty="0" smtClean="0"/>
              <a:t>data)</a:t>
            </a:r>
          </a:p>
          <a:p>
            <a:r>
              <a:rPr lang="en-US" dirty="0" smtClean="0"/>
              <a:t>Dynamic tainting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Enforcing IFC - Harder</a:t>
            </a:r>
          </a:p>
          <a:p>
            <a:r>
              <a:rPr lang="en-US" dirty="0" smtClean="0"/>
              <a:t>Flow </a:t>
            </a:r>
            <a:r>
              <a:rPr lang="en-US" dirty="0"/>
              <a:t>properties are harder to enforce by run-time monitoring than access </a:t>
            </a:r>
            <a:r>
              <a:rPr lang="en-US" dirty="0" smtClean="0"/>
              <a:t>control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  <a:hlinkClick r:id="rId2" action="ppaction://hlinkpres?slideindex=1&amp;slidetitle="/>
              </a:rPr>
              <a:t>Run Time Monitoring through RWFM Model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Static Certification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linkClick r:id="rId3" action="ppaction://hlinkpres?slideindex=1&amp;slidetitle="/>
              </a:rPr>
              <a:t>JIF Status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hlinkClick r:id="rId4" action="ppaction://hlinkpres?slideindex=1&amp;slidetitle="/>
              </a:rPr>
              <a:t>Certifying Python Programs ( </a:t>
            </a:r>
            <a:r>
              <a:rPr lang="en-US" dirty="0" err="1" smtClean="0">
                <a:solidFill>
                  <a:srgbClr val="0000FF"/>
                </a:solidFill>
                <a:hlinkClick r:id="rId4" action="ppaction://hlinkpres?slideindex=1&amp;slidetitle="/>
              </a:rPr>
              <a:t>Abhishek</a:t>
            </a:r>
            <a:r>
              <a:rPr lang="en-US" dirty="0" smtClean="0">
                <a:solidFill>
                  <a:srgbClr val="0000FF"/>
                </a:solidFill>
                <a:hlinkClick r:id="rId4" action="ppaction://hlinkpres?slideindex=1&amp;slidetitle="/>
              </a:rPr>
              <a:t> Singh,  MTECH Thesis, 2016) via RWFM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TARFILE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dirty="0" smtClean="0"/>
              <a:t>To find </a:t>
            </a:r>
            <a:r>
              <a:rPr lang="en-US" dirty="0"/>
              <a:t>out </a:t>
            </a:r>
            <a:r>
              <a:rPr lang="en-US" dirty="0" smtClean="0"/>
              <a:t> </a:t>
            </a:r>
            <a:r>
              <a:rPr lang="en-US" dirty="0"/>
              <a:t>owner &amp;</a:t>
            </a:r>
            <a:r>
              <a:rPr lang="en-US" dirty="0" smtClean="0"/>
              <a:t> </a:t>
            </a:r>
            <a:r>
              <a:rPr lang="en-US" dirty="0"/>
              <a:t>group </a:t>
            </a:r>
            <a:r>
              <a:rPr lang="en-US" dirty="0" smtClean="0"/>
              <a:t>permissions </a:t>
            </a:r>
            <a:r>
              <a:rPr lang="en-US" dirty="0"/>
              <a:t>for the tar </a:t>
            </a:r>
            <a:r>
              <a:rPr lang="en-US" dirty="0" smtClean="0"/>
              <a:t>file </a:t>
            </a:r>
            <a:r>
              <a:rPr lang="en-US" dirty="0"/>
              <a:t>to be created, the </a:t>
            </a:r>
            <a:r>
              <a:rPr lang="en-US" dirty="0" smtClean="0"/>
              <a:t>password file </a:t>
            </a:r>
            <a:r>
              <a:rPr lang="en-US" dirty="0"/>
              <a:t>was </a:t>
            </a:r>
            <a:r>
              <a:rPr lang="en-US" dirty="0" smtClean="0"/>
              <a:t>consulted</a:t>
            </a:r>
            <a:r>
              <a:rPr lang="en-US" dirty="0"/>
              <a:t> </a:t>
            </a:r>
            <a:r>
              <a:rPr lang="en-US" dirty="0" smtClean="0"/>
              <a:t>(password file </a:t>
            </a:r>
            <a:r>
              <a:rPr lang="en-US" dirty="0"/>
              <a:t>tells which group a user belongs </a:t>
            </a:r>
            <a:r>
              <a:rPr lang="en-US" dirty="0" smtClean="0"/>
              <a:t>to). I.e., the file </a:t>
            </a:r>
            <a:r>
              <a:rPr lang="en-US" dirty="0"/>
              <a:t>was read from disk, and stored in </a:t>
            </a:r>
            <a:r>
              <a:rPr lang="en-US" dirty="0" smtClean="0"/>
              <a:t>RAM and then  released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Then the </a:t>
            </a:r>
            <a:r>
              <a:rPr lang="en-US" dirty="0" err="1" smtClean="0"/>
              <a:t>tarfile</a:t>
            </a:r>
            <a:r>
              <a:rPr lang="en-US" dirty="0" smtClean="0"/>
              <a:t> </a:t>
            </a:r>
            <a:r>
              <a:rPr lang="en-US" dirty="0"/>
              <a:t>was created. For this RAM memory was allocated. Because of the </a:t>
            </a:r>
            <a:r>
              <a:rPr lang="en-US" dirty="0" smtClean="0"/>
              <a:t>way memory </a:t>
            </a:r>
            <a:r>
              <a:rPr lang="en-US" dirty="0"/>
              <a:t>allocation worked, this memory included the memory that had just before </a:t>
            </a:r>
            <a:r>
              <a:rPr lang="en-US" dirty="0" smtClean="0"/>
              <a:t>been used </a:t>
            </a:r>
            <a:r>
              <a:rPr lang="en-US" dirty="0"/>
              <a:t>for the password </a:t>
            </a:r>
            <a:r>
              <a:rPr lang="en-US" dirty="0" smtClean="0"/>
              <a:t>file</a:t>
            </a:r>
            <a:r>
              <a:rPr lang="en-US" dirty="0"/>
              <a:t>. And because memory is not wiped on allocation or de-allocation</a:t>
            </a:r>
            <a:r>
              <a:rPr lang="en-US" dirty="0" smtClean="0"/>
              <a:t>, this </a:t>
            </a:r>
            <a:r>
              <a:rPr lang="en-US" dirty="0"/>
              <a:t>memory still contained contents of the password </a:t>
            </a:r>
            <a:r>
              <a:rPr lang="en-US" dirty="0" smtClean="0"/>
              <a:t>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S</a:t>
            </a:r>
            <a:r>
              <a:rPr lang="en-US" dirty="0" smtClean="0"/>
              <a:t>ize </a:t>
            </a:r>
            <a:r>
              <a:rPr lang="en-US" dirty="0"/>
              <a:t>of a tar </a:t>
            </a:r>
            <a:r>
              <a:rPr lang="en-US" dirty="0" smtClean="0"/>
              <a:t>file </a:t>
            </a:r>
            <a:r>
              <a:rPr lang="en-US" dirty="0"/>
              <a:t>is always a multiple of a </a:t>
            </a:r>
            <a:r>
              <a:rPr lang="en-US" dirty="0" smtClean="0"/>
              <a:t>fixed </a:t>
            </a:r>
            <a:r>
              <a:rPr lang="en-US" dirty="0"/>
              <a:t>block size. Unless the actual </a:t>
            </a:r>
            <a:r>
              <a:rPr lang="en-US" dirty="0" smtClean="0"/>
              <a:t>contents size </a:t>
            </a:r>
            <a:r>
              <a:rPr lang="en-US" dirty="0"/>
              <a:t>is precisely a multiple of this block size, the block at the end will not be </a:t>
            </a:r>
            <a:r>
              <a:rPr lang="en-US" dirty="0" smtClean="0"/>
              <a:t>completely filled</a:t>
            </a:r>
            <a:r>
              <a:rPr lang="en-US" dirty="0"/>
              <a:t>. The remainder of this block still contained data from the password </a:t>
            </a:r>
            <a:r>
              <a:rPr lang="en-US" dirty="0" smtClean="0"/>
              <a:t>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TARFILE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Security Control</a:t>
            </a:r>
            <a:endParaRPr lang="en-US" dirty="0"/>
          </a:p>
        </p:txBody>
      </p:sp>
      <p:pic>
        <p:nvPicPr>
          <p:cNvPr id="5" name="Content Placeholder 4" descr="Screen Shot 2017-01-23 at 1.44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 b="898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Imperfections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OS: </a:t>
            </a: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process </a:t>
            </a:r>
            <a:r>
              <a:rPr lang="en-US" dirty="0" smtClean="0"/>
              <a:t>has exclusive </a:t>
            </a:r>
            <a:r>
              <a:rPr lang="en-US" dirty="0"/>
              <a:t>access to its own CPU and </a:t>
            </a:r>
            <a:r>
              <a:rPr lang="en-US" dirty="0" smtClean="0"/>
              <a:t>memory </a:t>
            </a:r>
            <a:r>
              <a:rPr lang="mr-IN" dirty="0" smtClean="0"/>
              <a:t>–</a:t>
            </a:r>
            <a:r>
              <a:rPr lang="en-US" dirty="0" smtClean="0"/>
              <a:t> Illusion!!</a:t>
            </a:r>
          </a:p>
          <a:p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process may be able to detect that some of its memory is in fact </a:t>
            </a:r>
            <a:r>
              <a:rPr lang="en-US" dirty="0" smtClean="0"/>
              <a:t>swapped out </a:t>
            </a:r>
            <a:r>
              <a:rPr lang="en-US" dirty="0"/>
              <a:t>to disk, based on the response time of certain operations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Guess a password </a:t>
            </a:r>
            <a:r>
              <a:rPr lang="mr-IN" dirty="0" smtClean="0"/>
              <a:t>–</a:t>
            </a:r>
            <a:r>
              <a:rPr lang="en-US" dirty="0" smtClean="0"/>
              <a:t> early OS (TENEX)</a:t>
            </a:r>
          </a:p>
          <a:p>
            <a:pPr lvl="1"/>
            <a:r>
              <a:rPr lang="en-US" dirty="0" err="1" smtClean="0">
                <a:hlinkClick r:id="rId2" action="ppaction://hlinkpres?slideindex=40&amp;slidetitle=TARFILE ISSUE"/>
              </a:rPr>
              <a:t>Tarball</a:t>
            </a:r>
            <a:r>
              <a:rPr lang="en-US" dirty="0" smtClean="0">
                <a:hlinkClick r:id="rId2" action="ppaction://hlinkpres?slideindex=40&amp;slidetitle=TARFILE ISSUE"/>
              </a:rPr>
              <a:t> problem in Solari</a:t>
            </a:r>
            <a:r>
              <a:rPr lang="en-US" dirty="0" smtClean="0"/>
              <a:t>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Bugs</a:t>
            </a:r>
          </a:p>
          <a:p>
            <a:endParaRPr lang="en-US" dirty="0"/>
          </a:p>
          <a:p>
            <a:r>
              <a:rPr lang="en-US" dirty="0" smtClean="0"/>
              <a:t>Complexity</a:t>
            </a:r>
          </a:p>
          <a:p>
            <a:endParaRPr lang="en-US" dirty="0"/>
          </a:p>
          <a:p>
            <a:r>
              <a:rPr lang="en-US" dirty="0" smtClean="0"/>
              <a:t>Safe programming Languages</a:t>
            </a:r>
          </a:p>
          <a:p>
            <a:pPr lvl="1"/>
            <a:r>
              <a:rPr lang="en-US" dirty="0" smtClean="0"/>
              <a:t>Trusted Abstractions</a:t>
            </a:r>
          </a:p>
          <a:p>
            <a:pPr lvl="1"/>
            <a:r>
              <a:rPr lang="en-US" dirty="0" err="1" smtClean="0"/>
              <a:t>Vs</a:t>
            </a:r>
            <a:endParaRPr lang="en-US" dirty="0" smtClean="0"/>
          </a:p>
          <a:p>
            <a:pPr lvl="1"/>
            <a:r>
              <a:rPr lang="en-US" dirty="0" smtClean="0"/>
              <a:t>Well defined precise semantics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Safety</a:t>
            </a:r>
          </a:p>
          <a:p>
            <a:pPr lvl="1"/>
            <a:r>
              <a:rPr lang="en-US" dirty="0"/>
              <a:t> pointer arithmetic;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unconstrained casting (e.g., casting a </a:t>
            </a:r>
            <a:r>
              <a:rPr lang="en-US" dirty="0" smtClean="0"/>
              <a:t>floating</a:t>
            </a:r>
            <a:r>
              <a:rPr lang="en-US" dirty="0"/>
              <a:t>-point number to an array);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lack of array bounds checks;</a:t>
            </a:r>
          </a:p>
          <a:p>
            <a:pPr lvl="1"/>
            <a:r>
              <a:rPr lang="en-US" dirty="0"/>
              <a:t>  programmer-controlled de-allocation (as this allows dangling pointers to memory that </a:t>
            </a:r>
            <a:r>
              <a:rPr lang="en-US" dirty="0" smtClean="0"/>
              <a:t>has been </a:t>
            </a:r>
            <a:r>
              <a:rPr lang="en-US" dirty="0"/>
              <a:t>de-allocated).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Notion of Memory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Guarantees:  </a:t>
            </a:r>
            <a:r>
              <a:rPr lang="en-US" dirty="0"/>
              <a:t>programs never read </a:t>
            </a:r>
            <a:r>
              <a:rPr lang="en-US" dirty="0" err="1" smtClean="0"/>
              <a:t>uninitialised</a:t>
            </a:r>
            <a:r>
              <a:rPr lang="en-US" dirty="0"/>
              <a:t> </a:t>
            </a:r>
            <a:r>
              <a:rPr lang="en-US" dirty="0" smtClean="0"/>
              <a:t>memory.</a:t>
            </a:r>
          </a:p>
          <a:p>
            <a:r>
              <a:rPr lang="en-US" dirty="0"/>
              <a:t> W</a:t>
            </a:r>
            <a:r>
              <a:rPr lang="en-US" dirty="0" smtClean="0"/>
              <a:t>eaker definition </a:t>
            </a:r>
            <a:r>
              <a:rPr lang="en-US" dirty="0"/>
              <a:t>of memory safety </a:t>
            </a:r>
            <a:r>
              <a:rPr lang="en-US" dirty="0" smtClean="0"/>
              <a:t>--programs </a:t>
            </a:r>
            <a:r>
              <a:rPr lang="en-US" dirty="0"/>
              <a:t>are guaranteed to only </a:t>
            </a:r>
            <a:r>
              <a:rPr lang="en-US" dirty="0" smtClean="0"/>
              <a:t>access memory </a:t>
            </a:r>
            <a:r>
              <a:rPr lang="en-US" dirty="0"/>
              <a:t>locations that they are permitted to </a:t>
            </a:r>
            <a:r>
              <a:rPr lang="en-US" dirty="0" smtClean="0"/>
              <a:t>access—</a:t>
            </a:r>
          </a:p>
          <a:p>
            <a:pPr lvl="1"/>
            <a:r>
              <a:rPr lang="en-US" dirty="0" smtClean="0"/>
              <a:t> one </a:t>
            </a:r>
            <a:r>
              <a:rPr lang="en-US" dirty="0"/>
              <a:t>can argue whether </a:t>
            </a:r>
            <a:r>
              <a:rPr lang="en-US" dirty="0" smtClean="0"/>
              <a:t>accessing </a:t>
            </a:r>
            <a:r>
              <a:rPr lang="en-US" dirty="0" err="1" smtClean="0"/>
              <a:t>uninitialised</a:t>
            </a:r>
            <a:r>
              <a:rPr lang="en-US" dirty="0" smtClean="0"/>
              <a:t> </a:t>
            </a:r>
            <a:r>
              <a:rPr lang="en-US" dirty="0"/>
              <a:t>memory should also count </a:t>
            </a:r>
            <a:r>
              <a:rPr lang="en-US" dirty="0">
                <a:solidFill>
                  <a:srgbClr val="FF0000"/>
                </a:solidFill>
              </a:rPr>
              <a:t>as access that is not </a:t>
            </a:r>
            <a:r>
              <a:rPr lang="en-US" dirty="0" smtClean="0">
                <a:solidFill>
                  <a:srgbClr val="FF0000"/>
                </a:solidFill>
              </a:rPr>
              <a:t>permitted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One consequence of this is that programs cannot observe the old content of physical </a:t>
            </a:r>
            <a:r>
              <a:rPr lang="en-US" dirty="0" smtClean="0"/>
              <a:t>memory that </a:t>
            </a:r>
            <a:r>
              <a:rPr lang="en-US" dirty="0"/>
              <a:t>other processes used previously.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ules </a:t>
            </a:r>
            <a:r>
              <a:rPr lang="en-US" dirty="0"/>
              <a:t>out </a:t>
            </a:r>
            <a:r>
              <a:rPr lang="en-US" dirty="0" smtClean="0"/>
              <a:t> </a:t>
            </a:r>
            <a:r>
              <a:rPr lang="en-US" dirty="0"/>
              <a:t>possibility of spying </a:t>
            </a:r>
            <a:r>
              <a:rPr lang="en-US" dirty="0" smtClean="0"/>
              <a:t> </a:t>
            </a:r>
            <a:r>
              <a:rPr lang="en-US" dirty="0"/>
              <a:t>other </a:t>
            </a:r>
            <a:r>
              <a:rPr lang="en-US" dirty="0" smtClean="0"/>
              <a:t>programs in the usual way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Consequence: </a:t>
            </a:r>
            <a:r>
              <a:rPr lang="en-US" dirty="0" err="1" smtClean="0"/>
              <a:t>iprograms</a:t>
            </a:r>
            <a:r>
              <a:rPr lang="en-US" dirty="0" smtClean="0"/>
              <a:t> </a:t>
            </a:r>
            <a:r>
              <a:rPr lang="en-US" dirty="0"/>
              <a:t>behave more deterministically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Type: </a:t>
            </a:r>
            <a:r>
              <a:rPr lang="en-US" dirty="0"/>
              <a:t>I</a:t>
            </a:r>
            <a:r>
              <a:rPr lang="en-US" dirty="0" smtClean="0"/>
              <a:t>mpose  </a:t>
            </a:r>
            <a:r>
              <a:rPr lang="en-US" dirty="0"/>
              <a:t>restrictions on the programmer that avoid </a:t>
            </a:r>
            <a:r>
              <a:rPr lang="en-US" dirty="0" smtClean="0"/>
              <a:t>meaningless programs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many safe languages are typed. 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ot </a:t>
            </a:r>
            <a:r>
              <a:rPr lang="en-US" dirty="0">
                <a:solidFill>
                  <a:srgbClr val="0000FF"/>
                </a:solidFill>
              </a:rPr>
              <a:t>all safe languages are typed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	LISP is a safe, but </a:t>
            </a:r>
            <a:r>
              <a:rPr lang="en-US" dirty="0" err="1" smtClean="0">
                <a:solidFill>
                  <a:srgbClr val="0000FF"/>
                </a:solidFill>
              </a:rPr>
              <a:t>untyped</a:t>
            </a:r>
            <a:r>
              <a:rPr lang="en-US" dirty="0" smtClean="0">
                <a:solidFill>
                  <a:srgbClr val="0000FF"/>
                </a:solidFill>
              </a:rPr>
              <a:t> language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126-8F9A-4147-8FE7-17F7F4A8C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2032</Words>
  <Application>Microsoft Macintosh PowerPoint</Application>
  <PresentationFormat>On-screen Show (4:3)</PresentationFormat>
  <Paragraphs>198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Language/OS Based Security</vt:lpstr>
      <vt:lpstr>Infrastructure</vt:lpstr>
      <vt:lpstr>Security Abstraction Layers</vt:lpstr>
      <vt:lpstr>OS Security Control</vt:lpstr>
      <vt:lpstr>Abstraction Imperfections </vt:lpstr>
      <vt:lpstr>Other factors</vt:lpstr>
      <vt:lpstr>Safety and Security</vt:lpstr>
      <vt:lpstr>Stronger Notion of Memory Safety</vt:lpstr>
      <vt:lpstr>Type Safety</vt:lpstr>
      <vt:lpstr>Type safety</vt:lpstr>
      <vt:lpstr>Ensuring Type Safety</vt:lpstr>
      <vt:lpstr>Example: Representation  Independence</vt:lpstr>
      <vt:lpstr>Safety concerns in low-level languages</vt:lpstr>
      <vt:lpstr>Safety Arithmetic</vt:lpstr>
      <vt:lpstr>Thread safety</vt:lpstr>
      <vt:lpstr>Thread Safety</vt:lpstr>
      <vt:lpstr>Language Based Access Control</vt:lpstr>
      <vt:lpstr>Language Platforms (1)</vt:lpstr>
      <vt:lpstr>Language Platforms (2)</vt:lpstr>
      <vt:lpstr>Language Platforms (3): Access Control</vt:lpstr>
      <vt:lpstr> Security controls at programming platform level</vt:lpstr>
      <vt:lpstr>Layers</vt:lpstr>
      <vt:lpstr>Why do we need language based access control?</vt:lpstr>
      <vt:lpstr>PowerPoint Presentation</vt:lpstr>
      <vt:lpstr>Language-Based Access Control and Safety</vt:lpstr>
      <vt:lpstr>Realizing Language Based Access Control</vt:lpstr>
      <vt:lpstr> Code-based versus process-based access control</vt:lpstr>
      <vt:lpstr>Security via Information Flow Control</vt:lpstr>
      <vt:lpstr>An Example</vt:lpstr>
      <vt:lpstr>Decentralization and Declassification</vt:lpstr>
      <vt:lpstr>Password Example</vt:lpstr>
      <vt:lpstr>Language Based Security in Practice</vt:lpstr>
      <vt:lpstr>Language Based Security in Practice</vt:lpstr>
      <vt:lpstr>Run Time Monitoring</vt:lpstr>
      <vt:lpstr>TARFILE ISSUE</vt:lpstr>
    </vt:vector>
  </TitlesOfParts>
  <Company>TIFR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K Shyamasundar</dc:creator>
  <cp:lastModifiedBy>R K Shyamasundar</cp:lastModifiedBy>
  <cp:revision>59</cp:revision>
  <dcterms:created xsi:type="dcterms:W3CDTF">2017-01-23T08:06:52Z</dcterms:created>
  <dcterms:modified xsi:type="dcterms:W3CDTF">2017-02-09T07:19:45Z</dcterms:modified>
</cp:coreProperties>
</file>