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02" r:id="rId6"/>
    <p:sldId id="303" r:id="rId7"/>
    <p:sldId id="304" r:id="rId8"/>
    <p:sldId id="305" r:id="rId9"/>
    <p:sldId id="306" r:id="rId10"/>
    <p:sldId id="297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NULL"/><Relationship Id="rId2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image" Target="../media/image14.wmf"/><Relationship Id="rId2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C2D-127C-403B-85FB-807D787255D4}" type="datetimeFigureOut">
              <a:rPr lang="en-US" smtClean="0"/>
              <a:pPr/>
              <a:t>09/02/17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D6B3-86CC-42D0-9383-02D5C5AA68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9.bin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DFM </a:t>
            </a:r>
            <a:r>
              <a:rPr lang="en-US" sz="2800" dirty="0"/>
              <a:t>= (</a:t>
            </a:r>
            <a:r>
              <a:rPr lang="en-US" sz="2800" dirty="0" smtClean="0"/>
              <a:t>S,O</a:t>
            </a:r>
            <a:r>
              <a:rPr lang="en-US" sz="2800" dirty="0"/>
              <a:t>,</a:t>
            </a:r>
            <a:r>
              <a:rPr lang="en-US" sz="2800" dirty="0" smtClean="0"/>
              <a:t> SC, ≤, ⊕</a:t>
            </a:r>
            <a:r>
              <a:rPr lang="en-US" sz="2800" dirty="0"/>
              <a:t>) </a:t>
            </a:r>
            <a:r>
              <a:rPr lang="en-US" sz="2800" dirty="0" smtClean="0"/>
              <a:t> </a:t>
            </a:r>
            <a:r>
              <a:rPr lang="en-US" sz="2800" dirty="0"/>
              <a:t>S</a:t>
            </a:r>
          </a:p>
          <a:p>
            <a:r>
              <a:rPr lang="en-US" sz="2000" dirty="0" smtClean="0"/>
              <a:t>S is </a:t>
            </a:r>
            <a:r>
              <a:rPr lang="en-US" sz="2000" dirty="0"/>
              <a:t>a set of subjects /principals  (active agents responsible </a:t>
            </a:r>
            <a:r>
              <a:rPr lang="en-US" sz="2000" dirty="0" smtClean="0"/>
              <a:t>for all info. flow</a:t>
            </a:r>
            <a:r>
              <a:rPr lang="en-US" sz="2000" dirty="0"/>
              <a:t>)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O  </a:t>
            </a:r>
            <a:r>
              <a:rPr lang="en-US" sz="2000" dirty="0"/>
              <a:t>is a set of objects  (</a:t>
            </a:r>
            <a:r>
              <a:rPr lang="en-US" sz="2000" dirty="0" smtClean="0"/>
              <a:t>info. containers</a:t>
            </a:r>
            <a:r>
              <a:rPr lang="en-US" sz="2000" dirty="0"/>
              <a:t>), </a:t>
            </a:r>
            <a:endParaRPr lang="en-US" sz="2000" dirty="0" smtClean="0"/>
          </a:p>
          <a:p>
            <a:r>
              <a:rPr lang="en-US" sz="2000" dirty="0" smtClean="0"/>
              <a:t>SC  </a:t>
            </a:r>
            <a:r>
              <a:rPr lang="en-US" sz="2000" dirty="0"/>
              <a:t>is a set of security classes 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≤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a binary </a:t>
            </a:r>
            <a:r>
              <a:rPr lang="en-US" sz="2000" dirty="0"/>
              <a:t>relation on </a:t>
            </a:r>
            <a:r>
              <a:rPr lang="en-US" sz="2000" dirty="0" smtClean="0"/>
              <a:t>security classes </a:t>
            </a:r>
            <a:r>
              <a:rPr lang="en-US" sz="2000" dirty="0"/>
              <a:t>that specifies </a:t>
            </a:r>
            <a:r>
              <a:rPr lang="en-US" sz="2000" dirty="0" smtClean="0"/>
              <a:t>permissible info. </a:t>
            </a:r>
            <a:r>
              <a:rPr lang="en-US" sz="2000" dirty="0"/>
              <a:t>flows 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sc1</a:t>
            </a:r>
            <a:r>
              <a:rPr lang="en-US" sz="2000" dirty="0"/>
              <a:t>≤</a:t>
            </a:r>
            <a:r>
              <a:rPr lang="en-US" sz="2000" dirty="0" smtClean="0"/>
              <a:t> sc2 means: info. in security </a:t>
            </a:r>
            <a:r>
              <a:rPr lang="en-US" sz="2000" dirty="0"/>
              <a:t>class  sc1 is allowed/permitted to flow into </a:t>
            </a:r>
            <a:r>
              <a:rPr lang="en-US" sz="2000" dirty="0" smtClean="0"/>
              <a:t>security class  </a:t>
            </a:r>
            <a:r>
              <a:rPr lang="en-US" sz="2000" dirty="0"/>
              <a:t>sc2, </a:t>
            </a:r>
          </a:p>
          <a:p>
            <a:r>
              <a:rPr lang="en-US" sz="2000" dirty="0" smtClean="0"/>
              <a:t>⊕ </a:t>
            </a:r>
            <a:r>
              <a:rPr lang="en-US" sz="2000" dirty="0"/>
              <a:t>is the class-combining binary </a:t>
            </a:r>
            <a:r>
              <a:rPr lang="en-US" sz="2000" dirty="0" smtClean="0"/>
              <a:t>operator (assoc. &amp; comm.)  </a:t>
            </a:r>
            <a:r>
              <a:rPr lang="en-US" sz="2000" dirty="0"/>
              <a:t>that specifies, for any pair </a:t>
            </a:r>
            <a:r>
              <a:rPr lang="en-US" sz="2000" dirty="0" smtClean="0"/>
              <a:t>of operand </a:t>
            </a:r>
            <a:r>
              <a:rPr lang="en-US" sz="2000" dirty="0"/>
              <a:t>classes, the class in which the result of any </a:t>
            </a:r>
            <a:r>
              <a:rPr lang="en-US" sz="2000" dirty="0" smtClean="0"/>
              <a:t>binary function </a:t>
            </a:r>
            <a:r>
              <a:rPr lang="en-US" sz="2000" dirty="0"/>
              <a:t>on values from the operand classes 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Denning’s Information Flow Model (DFM)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Transformation of </a:t>
            </a:r>
            <a:r>
              <a:rPr lang="en-IN" b="1" dirty="0" err="1" smtClean="0"/>
              <a:t>nonlattice</a:t>
            </a:r>
            <a:r>
              <a:rPr lang="en-IN" b="1" dirty="0" smtClean="0"/>
              <a:t> policy into a lattice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Take an arbitrary flow policy P = </a:t>
            </a:r>
            <a:r>
              <a:rPr lang="en-IN" i="1" dirty="0" smtClean="0">
                <a:solidFill>
                  <a:srgbClr val="0070C0"/>
                </a:solidFill>
              </a:rPr>
              <a:t>(SC, ≤) and transform </a:t>
            </a:r>
            <a:r>
              <a:rPr lang="en-IN" dirty="0" smtClean="0">
                <a:solidFill>
                  <a:srgbClr val="0070C0"/>
                </a:solidFill>
              </a:rPr>
              <a:t>it into a lattice P' = </a:t>
            </a:r>
            <a:r>
              <a:rPr lang="en-IN" i="1" dirty="0" smtClean="0">
                <a:solidFill>
                  <a:srgbClr val="0070C0"/>
                </a:solidFill>
              </a:rPr>
              <a:t>(SC', ≤’);</a:t>
            </a:r>
          </a:p>
          <a:p>
            <a:r>
              <a:rPr lang="en-IN" i="1" dirty="0" smtClean="0">
                <a:solidFill>
                  <a:srgbClr val="0070C0"/>
                </a:solidFill>
              </a:rPr>
              <a:t> classes A and B in SC have corresponding </a:t>
            </a:r>
            <a:r>
              <a:rPr lang="en-IN" dirty="0" smtClean="0">
                <a:solidFill>
                  <a:srgbClr val="0070C0"/>
                </a:solidFill>
              </a:rPr>
              <a:t>classes A' and B' in </a:t>
            </a:r>
            <a:r>
              <a:rPr lang="en-IN" i="1" dirty="0" smtClean="0">
                <a:solidFill>
                  <a:srgbClr val="0070C0"/>
                </a:solidFill>
              </a:rPr>
              <a:t>SC' such that A ≤ B in P if and only if A’ ≤’ B' in P‘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Flow is authorized under P if and only if it is authorized under P', where objects bound to class A in P are bound to class A' in P'.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Requires only that the relation  ≤  be reflexive and transitive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To derive a relation </a:t>
            </a:r>
            <a:r>
              <a:rPr lang="en-IN" dirty="0" smtClean="0">
                <a:solidFill>
                  <a:srgbClr val="7030A0"/>
                </a:solidFill>
              </a:rPr>
              <a:t>≤’</a:t>
            </a:r>
            <a:r>
              <a:rPr lang="en-IN" dirty="0" smtClean="0"/>
              <a:t>  that is also </a:t>
            </a:r>
            <a:r>
              <a:rPr lang="en-IN" dirty="0" err="1" smtClean="0"/>
              <a:t>antisymmetric</a:t>
            </a:r>
            <a:r>
              <a:rPr lang="en-IN" dirty="0" smtClean="0"/>
              <a:t>, classes forming cycles are compressed into single classes. </a:t>
            </a:r>
          </a:p>
          <a:p>
            <a:pPr lvl="1"/>
            <a:r>
              <a:rPr lang="en-IN" dirty="0" smtClean="0"/>
              <a:t>To provide least upper and greatest lower bound operators, new classes are added.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68" y="71435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Example 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628800"/>
            <a:ext cx="7567137" cy="449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Transitivity of the relation </a:t>
            </a:r>
            <a:r>
              <a:rPr lang="en-IN" i="1" dirty="0" smtClean="0"/>
              <a:t>≤</a:t>
            </a:r>
            <a:r>
              <a:rPr lang="en-IN" dirty="0" smtClean="0"/>
              <a:t> implies any indirect flow </a:t>
            </a:r>
          </a:p>
          <a:p>
            <a:pPr>
              <a:buNone/>
            </a:pPr>
            <a:r>
              <a:rPr lang="en-IN" dirty="0" smtClean="0"/>
              <a:t>x</a:t>
            </a:r>
            <a:r>
              <a:rPr lang="en-IN" i="1" dirty="0" smtClean="0">
                <a:sym typeface="Wingdings" pitchFamily="2" charset="2"/>
              </a:rPr>
              <a:t></a:t>
            </a:r>
            <a:r>
              <a:rPr lang="en-IN" dirty="0" smtClean="0"/>
              <a:t>  y resulting from a sequence of flows</a:t>
            </a:r>
          </a:p>
          <a:p>
            <a:pPr>
              <a:buNone/>
            </a:pPr>
            <a:r>
              <a:rPr lang="pl-PL" i="1" dirty="0" smtClean="0"/>
              <a:t>X </a:t>
            </a:r>
            <a:r>
              <a:rPr lang="en-US" i="1" dirty="0" smtClean="0"/>
              <a:t>=</a:t>
            </a:r>
            <a:r>
              <a:rPr lang="pl-PL" i="1" dirty="0" smtClean="0"/>
              <a:t> Z 0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pl-PL" i="1" dirty="0" smtClean="0"/>
              <a:t>Z 1 . . .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pl-PL" i="1" dirty="0" smtClean="0"/>
              <a:t>Zn_ 1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pl-PL" i="1" dirty="0" smtClean="0"/>
              <a:t>Z</a:t>
            </a:r>
            <a:r>
              <a:rPr lang="en-US" i="1" dirty="0" smtClean="0"/>
              <a:t>n =</a:t>
            </a:r>
            <a:r>
              <a:rPr lang="pl-PL" i="1" dirty="0" smtClean="0"/>
              <a:t> y</a:t>
            </a:r>
          </a:p>
          <a:p>
            <a:pPr>
              <a:buNone/>
            </a:pPr>
            <a:r>
              <a:rPr lang="en-IN" dirty="0" smtClean="0"/>
              <a:t>is permitted if each flow  Z</a:t>
            </a:r>
            <a:r>
              <a:rPr lang="en-IN" i="1" dirty="0" smtClean="0"/>
              <a:t>i_1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i="1" dirty="0" err="1" smtClean="0">
                <a:sym typeface="Wingdings" pitchFamily="2" charset="2"/>
              </a:rPr>
              <a:t>Zi</a:t>
            </a:r>
            <a:r>
              <a:rPr lang="en-IN" i="1" dirty="0" smtClean="0"/>
              <a:t> (1 ≤ </a:t>
            </a:r>
            <a:r>
              <a:rPr lang="en-IN" i="1" dirty="0" err="1" smtClean="0"/>
              <a:t>i</a:t>
            </a:r>
            <a:r>
              <a:rPr lang="en-IN" i="1" dirty="0" smtClean="0"/>
              <a:t> ≤   n) is permitted, because</a:t>
            </a:r>
          </a:p>
          <a:p>
            <a:r>
              <a:rPr lang="en-IN" u="sng" dirty="0" smtClean="0"/>
              <a:t>x</a:t>
            </a:r>
            <a:r>
              <a:rPr lang="en-IN" dirty="0" smtClean="0"/>
              <a:t> = </a:t>
            </a:r>
            <a:r>
              <a:rPr lang="en-IN" u="sng" dirty="0" smtClean="0"/>
              <a:t>z0</a:t>
            </a:r>
            <a:r>
              <a:rPr lang="en-IN" dirty="0" smtClean="0"/>
              <a:t> </a:t>
            </a:r>
            <a:r>
              <a:rPr lang="en-IN" i="1" dirty="0" smtClean="0"/>
              <a:t>≤ </a:t>
            </a:r>
            <a:r>
              <a:rPr lang="en-IN" u="sng" dirty="0" smtClean="0"/>
              <a:t>Z</a:t>
            </a:r>
            <a:r>
              <a:rPr lang="en-IN" i="1" dirty="0" smtClean="0"/>
              <a:t> ≤</a:t>
            </a:r>
            <a:r>
              <a:rPr lang="en-IN" dirty="0" smtClean="0"/>
              <a:t>  ... </a:t>
            </a:r>
            <a:r>
              <a:rPr lang="en-IN" i="1" dirty="0" smtClean="0"/>
              <a:t>≤</a:t>
            </a:r>
            <a:r>
              <a:rPr lang="en-IN" dirty="0" smtClean="0"/>
              <a:t> </a:t>
            </a:r>
            <a:r>
              <a:rPr lang="en-IN" u="sng" dirty="0" smtClean="0"/>
              <a:t>Zn-1</a:t>
            </a:r>
            <a:r>
              <a:rPr lang="en-IN" i="1" dirty="0" smtClean="0"/>
              <a:t> ≤</a:t>
            </a:r>
            <a:r>
              <a:rPr lang="en-IN" dirty="0" smtClean="0"/>
              <a:t> </a:t>
            </a:r>
            <a:r>
              <a:rPr lang="en-IN" u="sng" dirty="0" smtClean="0"/>
              <a:t>Zn</a:t>
            </a:r>
            <a:r>
              <a:rPr lang="en-IN" dirty="0" smtClean="0"/>
              <a:t> = </a:t>
            </a:r>
            <a:r>
              <a:rPr lang="en-IN" u="sng" dirty="0" smtClean="0"/>
              <a:t>y</a:t>
            </a:r>
            <a:r>
              <a:rPr lang="en-IN" dirty="0" smtClean="0"/>
              <a:t> </a:t>
            </a:r>
            <a:r>
              <a:rPr lang="en-US" dirty="0" smtClean="0"/>
              <a:t> implies  x </a:t>
            </a:r>
            <a:r>
              <a:rPr lang="en-IN" i="1" dirty="0" smtClean="0"/>
              <a:t>≤ y (here reference is to security classes of the variables/objects)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7030A0"/>
                </a:solidFill>
              </a:rPr>
              <a:t>Thus: </a:t>
            </a:r>
            <a:r>
              <a:rPr lang="en-IN" dirty="0" smtClean="0">
                <a:solidFill>
                  <a:srgbClr val="7030A0"/>
                </a:solidFill>
              </a:rPr>
              <a:t>an enforcement mechanism need only verify direct flows.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 smtClean="0"/>
              <a:t>Example:</a:t>
            </a:r>
          </a:p>
          <a:p>
            <a:r>
              <a:rPr lang="en-IN" dirty="0" smtClean="0"/>
              <a:t>The security of the indirect flow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y caused by executing the sequence of statements</a:t>
            </a:r>
          </a:p>
          <a:p>
            <a:r>
              <a:rPr lang="en-IN" i="1" dirty="0" smtClean="0"/>
              <a:t>z := x; y:=z</a:t>
            </a:r>
            <a:endParaRPr lang="en-US" i="1" dirty="0" smtClean="0"/>
          </a:p>
          <a:p>
            <a:r>
              <a:rPr lang="en-IN" dirty="0" smtClean="0"/>
              <a:t>automatically follows from the security of the individual statements; that is,</a:t>
            </a:r>
          </a:p>
          <a:p>
            <a:r>
              <a:rPr lang="en-IN" u="sng" dirty="0" smtClean="0"/>
              <a:t> x</a:t>
            </a:r>
            <a:r>
              <a:rPr lang="en-IN" i="1" dirty="0" smtClean="0"/>
              <a:t> ≤</a:t>
            </a:r>
            <a:r>
              <a:rPr lang="en-IN" dirty="0" smtClean="0"/>
              <a:t> </a:t>
            </a:r>
            <a:r>
              <a:rPr lang="en-IN" u="sng" dirty="0" smtClean="0"/>
              <a:t>z</a:t>
            </a:r>
            <a:r>
              <a:rPr lang="en-IN" dirty="0" smtClean="0"/>
              <a:t> and </a:t>
            </a:r>
            <a:r>
              <a:rPr lang="en-IN" u="sng" dirty="0" smtClean="0"/>
              <a:t>z</a:t>
            </a:r>
            <a:r>
              <a:rPr lang="en-IN" dirty="0" smtClean="0"/>
              <a:t> </a:t>
            </a:r>
            <a:r>
              <a:rPr lang="en-IN" i="1" dirty="0" smtClean="0"/>
              <a:t>≤  </a:t>
            </a:r>
            <a:r>
              <a:rPr lang="en-IN" u="sng" dirty="0" smtClean="0"/>
              <a:t>y</a:t>
            </a:r>
            <a:r>
              <a:rPr lang="en-IN" dirty="0" smtClean="0"/>
              <a:t> implies </a:t>
            </a:r>
            <a:r>
              <a:rPr lang="en-IN" u="sng" dirty="0" smtClean="0"/>
              <a:t>x</a:t>
            </a:r>
            <a:r>
              <a:rPr lang="en-IN" dirty="0" smtClean="0"/>
              <a:t> </a:t>
            </a:r>
            <a:r>
              <a:rPr lang="en-IN" i="1" dirty="0" smtClean="0"/>
              <a:t>≤ </a:t>
            </a:r>
            <a:r>
              <a:rPr lang="en-IN" u="sng" dirty="0" smtClean="0"/>
              <a:t>y</a:t>
            </a:r>
            <a:r>
              <a:rPr lang="en-IN" dirty="0" smtClean="0"/>
              <a:t>. (refers to security classes of </a:t>
            </a:r>
            <a:r>
              <a:rPr lang="en-IN" dirty="0" err="1" smtClean="0"/>
              <a:t>x,y,z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 smtClean="0"/>
              <a:t>Example:</a:t>
            </a:r>
          </a:p>
          <a:p>
            <a:r>
              <a:rPr lang="en-IN" dirty="0" smtClean="0"/>
              <a:t>Consider the sequence (x =0 or 1 initially)</a:t>
            </a:r>
          </a:p>
          <a:p>
            <a:pPr>
              <a:buNone/>
            </a:pPr>
            <a:r>
              <a:rPr lang="en-IN" dirty="0" smtClean="0"/>
              <a:t>       z := o;</a:t>
            </a:r>
          </a:p>
          <a:p>
            <a:pPr>
              <a:buNone/>
            </a:pPr>
            <a:r>
              <a:rPr lang="en-IN" dirty="0" smtClean="0"/>
              <a:t>      if x= 1 then z:= 1;  </a:t>
            </a:r>
            <a:r>
              <a:rPr lang="en-IN" dirty="0" smtClean="0">
                <a:solidFill>
                  <a:srgbClr val="7030A0"/>
                </a:solidFill>
              </a:rPr>
              <a:t>Indirect 			(</a:t>
            </a:r>
            <a:r>
              <a:rPr lang="en-IN" dirty="0" err="1" smtClean="0">
                <a:solidFill>
                  <a:srgbClr val="7030A0"/>
                </a:solidFill>
              </a:rPr>
              <a:t>xto</a:t>
            </a:r>
            <a:r>
              <a:rPr lang="en-IN" dirty="0" smtClean="0">
                <a:solidFill>
                  <a:srgbClr val="7030A0"/>
                </a:solidFill>
              </a:rPr>
              <a:t> z)</a:t>
            </a:r>
          </a:p>
          <a:p>
            <a:pPr>
              <a:buNone/>
            </a:pPr>
            <a:r>
              <a:rPr lang="en-IN" dirty="0" smtClean="0"/>
              <a:t>      y:=z,                         </a:t>
            </a:r>
            <a:r>
              <a:rPr lang="en-IN" dirty="0" smtClean="0">
                <a:solidFill>
                  <a:srgbClr val="7030A0"/>
                </a:solidFill>
              </a:rPr>
              <a:t>Direct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		z to y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To verify the security of an assignment statement:</a:t>
            </a:r>
          </a:p>
          <a:p>
            <a:pPr>
              <a:buNone/>
            </a:pPr>
            <a:r>
              <a:rPr lang="es-ES" dirty="0" smtClean="0"/>
              <a:t> y :=  x1 + x2 * x3</a:t>
            </a:r>
          </a:p>
          <a:p>
            <a:r>
              <a:rPr lang="en-IN" dirty="0" smtClean="0"/>
              <a:t>a compiler can form the class </a:t>
            </a:r>
            <a:r>
              <a:rPr lang="en-IN" u="sng" dirty="0" smtClean="0"/>
              <a:t>x</a:t>
            </a:r>
            <a:r>
              <a:rPr lang="en-IN" dirty="0" smtClean="0"/>
              <a:t> = </a:t>
            </a:r>
            <a:r>
              <a:rPr lang="en-IN" u="sng" dirty="0" smtClean="0"/>
              <a:t>x1</a:t>
            </a:r>
            <a:r>
              <a:rPr lang="en-IN" dirty="0" smtClean="0"/>
              <a:t>     </a:t>
            </a:r>
            <a:r>
              <a:rPr lang="en-IN" u="sng" dirty="0" smtClean="0"/>
              <a:t>x2</a:t>
            </a:r>
            <a:r>
              <a:rPr lang="en-IN" dirty="0" smtClean="0"/>
              <a:t>    </a:t>
            </a:r>
            <a:r>
              <a:rPr lang="en-IN" u="sng" dirty="0" smtClean="0"/>
              <a:t>x3</a:t>
            </a:r>
          </a:p>
          <a:p>
            <a:r>
              <a:rPr lang="en-US" dirty="0" smtClean="0"/>
              <a:t>Verify </a:t>
            </a:r>
            <a:r>
              <a:rPr lang="en-US" u="sng" dirty="0" smtClean="0"/>
              <a:t>x</a:t>
            </a:r>
            <a:r>
              <a:rPr lang="en-US" dirty="0" smtClean="0"/>
              <a:t>       </a:t>
            </a:r>
            <a:r>
              <a:rPr lang="en-US" u="sng" dirty="0" smtClean="0"/>
              <a:t>y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2516188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Content Placeholder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6188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500298" y="4071941"/>
          <a:ext cx="285752" cy="30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64880" imgH="177480" progId="Equation.3">
                  <p:embed/>
                </p:oleObj>
              </mc:Choice>
              <mc:Fallback>
                <p:oleObj name="Equation" r:id="rId4" imgW="164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071941"/>
                        <a:ext cx="285752" cy="30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214678" y="4000504"/>
          <a:ext cx="285752" cy="30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000504"/>
                        <a:ext cx="285752" cy="30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8" imgW="0" imgH="0" progId="Equation.3">
                  <p:embed/>
                </p:oleObj>
              </mc:Choice>
              <mc:Fallback>
                <p:oleObj name="Equation" r:id="rId8" imgW="0" imgH="0" progId="Equation.3">
                  <p:embed/>
                  <p:pic>
                    <p:nvPicPr>
                      <p:cNvPr id="0" name="Rectangle 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2000232" y="4500570"/>
          <a:ext cx="285752" cy="4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500570"/>
                        <a:ext cx="285752" cy="482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verify the security of an if statement</a:t>
            </a:r>
          </a:p>
          <a:p>
            <a:pPr lvl="3">
              <a:buNone/>
            </a:pPr>
            <a:r>
              <a:rPr lang="en-IN" dirty="0" smtClean="0"/>
              <a:t>if x then</a:t>
            </a:r>
          </a:p>
          <a:p>
            <a:pPr lvl="3">
              <a:buNone/>
            </a:pPr>
            <a:r>
              <a:rPr lang="en-IN" dirty="0" smtClean="0"/>
              <a:t>begin</a:t>
            </a:r>
          </a:p>
          <a:p>
            <a:pPr lvl="3">
              <a:buNone/>
            </a:pPr>
            <a:r>
              <a:rPr lang="en-IN" dirty="0" smtClean="0"/>
              <a:t>Y1:= O;</a:t>
            </a:r>
          </a:p>
          <a:p>
            <a:pPr lvl="3">
              <a:buNone/>
            </a:pPr>
            <a:r>
              <a:rPr lang="en-IN" dirty="0" smtClean="0"/>
              <a:t>Y2 := O;</a:t>
            </a:r>
          </a:p>
          <a:p>
            <a:pPr lvl="3">
              <a:buNone/>
            </a:pPr>
            <a:r>
              <a:rPr lang="en-IN" dirty="0" smtClean="0"/>
              <a:t>Y3 := 0</a:t>
            </a:r>
          </a:p>
          <a:p>
            <a:pPr lvl="3">
              <a:buNone/>
            </a:pPr>
            <a:r>
              <a:rPr lang="en-IN" dirty="0" smtClean="0"/>
              <a:t>End</a:t>
            </a:r>
          </a:p>
          <a:p>
            <a:r>
              <a:rPr lang="en-US" dirty="0" smtClean="0"/>
              <a:t>Form </a:t>
            </a:r>
            <a:r>
              <a:rPr lang="en-US" u="sng" dirty="0" smtClean="0"/>
              <a:t>y1</a:t>
            </a:r>
            <a:r>
              <a:rPr lang="en-US" dirty="0" smtClean="0"/>
              <a:t>     </a:t>
            </a:r>
            <a:r>
              <a:rPr lang="en-US" u="sng" dirty="0" smtClean="0"/>
              <a:t>y2</a:t>
            </a:r>
            <a:r>
              <a:rPr lang="en-US" dirty="0" smtClean="0"/>
              <a:t>    </a:t>
            </a:r>
            <a:r>
              <a:rPr lang="en-US" u="sng" dirty="0" smtClean="0"/>
              <a:t>y3</a:t>
            </a:r>
          </a:p>
          <a:p>
            <a:r>
              <a:rPr lang="en-IN" dirty="0" smtClean="0"/>
              <a:t>verify the implicit flows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 err="1" smtClean="0"/>
              <a:t>yi</a:t>
            </a:r>
            <a:r>
              <a:rPr lang="en-IN" dirty="0" smtClean="0"/>
              <a:t> (</a:t>
            </a:r>
            <a:r>
              <a:rPr lang="en-IN" dirty="0" err="1" smtClean="0"/>
              <a:t>i</a:t>
            </a:r>
            <a:r>
              <a:rPr lang="en-IN" dirty="0" smtClean="0"/>
              <a:t> = 1, 2, 3)</a:t>
            </a:r>
          </a:p>
          <a:p>
            <a:pPr>
              <a:buNone/>
            </a:pPr>
            <a:r>
              <a:rPr lang="en-US" dirty="0" smtClean="0"/>
              <a:t>  by checking  </a:t>
            </a:r>
            <a:r>
              <a:rPr lang="en-US" u="sng" dirty="0" smtClean="0"/>
              <a:t>x</a:t>
            </a:r>
            <a:r>
              <a:rPr lang="en-US" dirty="0" smtClean="0"/>
              <a:t>        </a:t>
            </a:r>
            <a:r>
              <a:rPr lang="en-US" u="sng" dirty="0" smtClean="0"/>
              <a:t>y</a:t>
            </a:r>
            <a:endParaRPr lang="en-IN" u="sn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428596" y="1428736"/>
          <a:ext cx="8001056" cy="478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428736"/>
                        <a:ext cx="8001056" cy="478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14546" y="4286256"/>
          <a:ext cx="368302" cy="39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86256"/>
                        <a:ext cx="368302" cy="39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143240" y="4286256"/>
          <a:ext cx="296864" cy="3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8" imgW="164880" imgH="177480" progId="Equation.3">
                  <p:embed/>
                </p:oleObj>
              </mc:Choice>
              <mc:Fallback>
                <p:oleObj name="Equation" r:id="rId8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286256"/>
                        <a:ext cx="296864" cy="3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3071802" y="5214950"/>
          <a:ext cx="420690" cy="50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214950"/>
                        <a:ext cx="420690" cy="504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X := 1</a:t>
            </a:r>
          </a:p>
          <a:p>
            <a:r>
              <a:rPr lang="en-IN" dirty="0" smtClean="0"/>
              <a:t>X:=x+1</a:t>
            </a:r>
          </a:p>
          <a:p>
            <a:r>
              <a:rPr lang="en-IN" dirty="0" smtClean="0"/>
              <a:t>x := 'On a clear disk you can seek forever‘</a:t>
            </a:r>
          </a:p>
          <a:p>
            <a:pPr>
              <a:buNone/>
            </a:pPr>
            <a:r>
              <a:rPr lang="en-US" dirty="0" smtClean="0"/>
              <a:t>Is always authorized</a:t>
            </a:r>
          </a:p>
          <a:p>
            <a:pPr>
              <a:buNone/>
            </a:pPr>
            <a:r>
              <a:rPr lang="en-US" dirty="0" smtClean="0"/>
              <a:t>Because </a:t>
            </a:r>
          </a:p>
          <a:p>
            <a:r>
              <a:rPr lang="en-IN" i="1" u="sng" dirty="0" smtClean="0"/>
              <a:t>Low</a:t>
            </a:r>
            <a:r>
              <a:rPr lang="en-IN" i="1" dirty="0" smtClean="0"/>
              <a:t> is an identity on      the class of the expression</a:t>
            </a:r>
          </a:p>
          <a:p>
            <a:r>
              <a:rPr lang="en-IN" dirty="0" smtClean="0"/>
              <a:t>"x + 1" is simply </a:t>
            </a:r>
            <a:r>
              <a:rPr lang="en-IN" i="1" u="sng" dirty="0" smtClean="0"/>
              <a:t>x</a:t>
            </a:r>
            <a:r>
              <a:rPr lang="en-IN" i="1" dirty="0" smtClean="0"/>
              <a:t>    Low = </a:t>
            </a:r>
            <a:r>
              <a:rPr lang="en-IN" i="1" u="sng" dirty="0" smtClean="0"/>
              <a:t>x</a:t>
            </a:r>
            <a:r>
              <a:rPr lang="en-IN" i="1" dirty="0" smtClean="0"/>
              <a:t>.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428596" y="1500174"/>
          <a:ext cx="7500990" cy="442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500174"/>
                        <a:ext cx="7500990" cy="4429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357686" y="4357694"/>
          <a:ext cx="368302" cy="39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64880" imgH="177480" progId="Equation.3">
                  <p:embed/>
                </p:oleObj>
              </mc:Choice>
              <mc:Fallback>
                <p:oleObj name="Equation" r:id="rId4" imgW="1648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357694"/>
                        <a:ext cx="368302" cy="39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86182" y="5357826"/>
          <a:ext cx="368302" cy="39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164880" imgH="177480" progId="Equation.3">
                  <p:embed/>
                </p:oleObj>
              </mc:Choice>
              <mc:Fallback>
                <p:oleObj name="Equation" r:id="rId6" imgW="1648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357826"/>
                        <a:ext cx="368302" cy="396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Precision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F be the set of all possible flows in an information flow system,</a:t>
            </a:r>
          </a:p>
          <a:p>
            <a:r>
              <a:rPr lang="en-IN" dirty="0" smtClean="0"/>
              <a:t> P be the subset of F authorized by a given flow policy,  </a:t>
            </a:r>
          </a:p>
          <a:p>
            <a:r>
              <a:rPr lang="en-IN" dirty="0" smtClean="0"/>
              <a:t> E be the subset of F "executable“ given the flow control mechanisms in operation. </a:t>
            </a:r>
          </a:p>
          <a:p>
            <a:r>
              <a:rPr lang="en-IN" dirty="0" smtClean="0"/>
              <a:t>The system is secure if E     P; </a:t>
            </a:r>
          </a:p>
          <a:p>
            <a:pPr lvl="1"/>
            <a:r>
              <a:rPr lang="en-IN" dirty="0" smtClean="0"/>
              <a:t>that is, all executable flows are authorized. </a:t>
            </a:r>
          </a:p>
          <a:p>
            <a:r>
              <a:rPr lang="en-IN" dirty="0" smtClean="0"/>
              <a:t>A secure system is precise if E = P; </a:t>
            </a:r>
          </a:p>
          <a:p>
            <a:pPr lvl="1"/>
            <a:r>
              <a:rPr lang="en-IN" dirty="0" smtClean="0"/>
              <a:t>that is, all authorized flows are executable.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357554" y="3500438"/>
          <a:ext cx="28575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152280" imgH="152280" progId="Equation.3">
                  <p:embed/>
                </p:oleObj>
              </mc:Choice>
              <mc:Fallback>
                <p:oleObj name="Equation" r:id="rId4" imgW="15228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500438"/>
                        <a:ext cx="285752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143504" y="2402411"/>
            <a:ext cx="3543296" cy="25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Y:= k* x</a:t>
            </a:r>
          </a:p>
          <a:p>
            <a:r>
              <a:rPr lang="en-US" dirty="0" smtClean="0"/>
              <a:t>Policy:  </a:t>
            </a:r>
            <a:r>
              <a:rPr lang="en-US" u="sng" dirty="0" smtClean="0"/>
              <a:t>k </a:t>
            </a:r>
            <a:r>
              <a:rPr lang="en-US" dirty="0" smtClean="0"/>
              <a:t>≤ </a:t>
            </a:r>
            <a:r>
              <a:rPr lang="en-US" u="sng" dirty="0" smtClean="0"/>
              <a:t>y</a:t>
            </a:r>
            <a:r>
              <a:rPr lang="en-US" dirty="0" smtClean="0"/>
              <a:t>  but </a:t>
            </a:r>
            <a:r>
              <a:rPr lang="en-US" u="sng" dirty="0" smtClean="0"/>
              <a:t>x</a:t>
            </a:r>
            <a:r>
              <a:rPr lang="en-US" dirty="0" smtClean="0"/>
              <a:t>  !≤ </a:t>
            </a:r>
            <a:r>
              <a:rPr lang="en-US" u="sng" dirty="0" smtClean="0"/>
              <a:t>y</a:t>
            </a:r>
          </a:p>
          <a:p>
            <a:r>
              <a:rPr lang="en-IN" dirty="0" smtClean="0"/>
              <a:t>A mechanism that always prohibits execution of this statement will provide security.</a:t>
            </a:r>
          </a:p>
          <a:p>
            <a:pPr lvl="1"/>
            <a:r>
              <a:rPr lang="en-US" dirty="0" smtClean="0"/>
              <a:t>k = 0 or H(x) =0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To design a mechanism that verifies </a:t>
            </a:r>
            <a:r>
              <a:rPr lang="en-US" u="sng" dirty="0" smtClean="0"/>
              <a:t>x</a:t>
            </a:r>
            <a:r>
              <a:rPr lang="en-US" dirty="0" smtClean="0"/>
              <a:t>  ≤ </a:t>
            </a:r>
            <a:r>
              <a:rPr lang="en-US" u="sng" dirty="0" smtClean="0"/>
              <a:t>y</a:t>
            </a:r>
            <a:r>
              <a:rPr lang="en-US" dirty="0" smtClean="0"/>
              <a:t>  </a:t>
            </a:r>
            <a:r>
              <a:rPr lang="en-IN" dirty="0" smtClean="0"/>
              <a:t>the relation  only for actual flows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y is considerably more difficult than designing one that verifies the relation      </a:t>
            </a:r>
            <a:r>
              <a:rPr lang="en-US" u="sng" dirty="0" smtClean="0"/>
              <a:t>x</a:t>
            </a:r>
            <a:r>
              <a:rPr lang="en-US" dirty="0" smtClean="0"/>
              <a:t>  ≤ </a:t>
            </a:r>
            <a:r>
              <a:rPr lang="en-US" u="sng" dirty="0" smtClean="0"/>
              <a:t>y</a:t>
            </a:r>
            <a:r>
              <a:rPr lang="en-IN" dirty="0" smtClean="0"/>
              <a:t> for any operation that can potentially cause a flow x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 y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Un-decidability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Showing whether a system is secure or precise</a:t>
            </a:r>
          </a:p>
          <a:p>
            <a:r>
              <a:rPr lang="en-IN" dirty="0" smtClean="0"/>
              <a:t>if f(n) </a:t>
            </a:r>
            <a:r>
              <a:rPr lang="en-IN" i="1" dirty="0" smtClean="0"/>
              <a:t>halts </a:t>
            </a:r>
            <a:r>
              <a:rPr lang="en-IN" b="1" i="1" dirty="0" smtClean="0"/>
              <a:t>then y := x else y := 0</a:t>
            </a:r>
          </a:p>
          <a:p>
            <a:pPr>
              <a:buNone/>
            </a:pPr>
            <a:r>
              <a:rPr lang="en-IN" dirty="0" smtClean="0"/>
              <a:t>where f is an arbitrary function and </a:t>
            </a:r>
            <a:r>
              <a:rPr lang="en-US" u="sng" dirty="0" smtClean="0"/>
              <a:t>x</a:t>
            </a:r>
            <a:r>
              <a:rPr lang="en-US" dirty="0" smtClean="0"/>
              <a:t>  !≤ </a:t>
            </a:r>
            <a:r>
              <a:rPr lang="en-US" u="sng" dirty="0" smtClean="0"/>
              <a:t>y</a:t>
            </a:r>
          </a:p>
          <a:p>
            <a:pPr>
              <a:buNone/>
            </a:pPr>
            <a:endParaRPr lang="en-US" u="sng" dirty="0" smtClean="0"/>
          </a:p>
          <a:p>
            <a:r>
              <a:rPr lang="en-IN" dirty="0" smtClean="0"/>
              <a:t>it is theoretically impossible to construct a mechanism that is both secure and precise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29" y="2348880"/>
            <a:ext cx="5616624" cy="256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888" y="571480"/>
            <a:ext cx="8909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4218256"/>
            <a:ext cx="6770869" cy="263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749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>
              <a:buNone/>
            </a:pPr>
            <a:r>
              <a:rPr lang="en-US" dirty="0" smtClean="0"/>
              <a:t>y:=x;</a:t>
            </a:r>
          </a:p>
          <a:p>
            <a:pPr lvl="2">
              <a:buNone/>
            </a:pPr>
            <a:r>
              <a:rPr lang="en-US" dirty="0" smtClean="0"/>
              <a:t>z:=y;</a:t>
            </a:r>
          </a:p>
          <a:p>
            <a:pPr lvl="2">
              <a:buNone/>
            </a:pPr>
            <a:r>
              <a:rPr lang="en-US" dirty="0" smtClean="0"/>
              <a:t>y:=0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/>
              <a:t>y</a:t>
            </a:r>
            <a:r>
              <a:rPr lang="en-US" dirty="0" smtClean="0"/>
              <a:t>  must  satisfy </a:t>
            </a:r>
            <a:r>
              <a:rPr lang="en-US" u="sng" dirty="0" smtClean="0"/>
              <a:t>x</a:t>
            </a:r>
            <a:r>
              <a:rPr lang="en-US" dirty="0" smtClean="0"/>
              <a:t>  ≤ </a:t>
            </a:r>
            <a:r>
              <a:rPr lang="en-US" u="sng" dirty="0" smtClean="0"/>
              <a:t>y</a:t>
            </a:r>
            <a:r>
              <a:rPr lang="en-US" dirty="0" smtClean="0"/>
              <a:t> to reflect the flow x </a:t>
            </a:r>
            <a:r>
              <a:rPr lang="en-US" dirty="0" smtClean="0">
                <a:sym typeface="Wingdings" pitchFamily="2" charset="2"/>
              </a:rPr>
              <a:t> y</a:t>
            </a:r>
          </a:p>
          <a:p>
            <a:r>
              <a:rPr lang="en-US" dirty="0" smtClean="0">
                <a:sym typeface="Wingdings" pitchFamily="2" charset="2"/>
              </a:rPr>
              <a:t>After the last statement is executed </a:t>
            </a:r>
            <a:r>
              <a:rPr lang="en-US" u="sng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 can be lower than </a:t>
            </a:r>
            <a:r>
              <a:rPr lang="en-US" u="sng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as y no longer contains info. about x</a:t>
            </a:r>
          </a:p>
          <a:p>
            <a:r>
              <a:rPr lang="en-IN" dirty="0" smtClean="0"/>
              <a:t>Thus, the security class of an object can be increased or decreased at any time as long it does not violate security.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 of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Legitimate Channels:  </a:t>
            </a:r>
            <a:r>
              <a:rPr lang="en-IN" dirty="0" smtClean="0"/>
              <a:t>intended for information transfer between processes or programs</a:t>
            </a:r>
          </a:p>
          <a:p>
            <a:pPr lvl="1"/>
            <a:r>
              <a:rPr lang="en-IN" dirty="0" smtClean="0"/>
              <a:t>e.g., the parameters of a procedure.</a:t>
            </a:r>
          </a:p>
          <a:p>
            <a:r>
              <a:rPr lang="en-IN" b="1" dirty="0" smtClean="0"/>
              <a:t>Storage Channels:</a:t>
            </a:r>
            <a:r>
              <a:rPr lang="en-IN" dirty="0" smtClean="0"/>
              <a:t> Objects shared by more than one process or program</a:t>
            </a:r>
          </a:p>
          <a:p>
            <a:pPr lvl="1"/>
            <a:r>
              <a:rPr lang="en-IN" dirty="0" smtClean="0"/>
              <a:t>e.g., a shared file or global variable.</a:t>
            </a:r>
          </a:p>
          <a:p>
            <a:r>
              <a:rPr lang="en-IN" b="1" dirty="0" smtClean="0"/>
              <a:t>Covert Channels</a:t>
            </a:r>
            <a:r>
              <a:rPr lang="en-IN" dirty="0" smtClean="0"/>
              <a:t>: which are not intended for information transfer at all</a:t>
            </a:r>
          </a:p>
          <a:p>
            <a:pPr lvl="1"/>
            <a:r>
              <a:rPr lang="en-IN" dirty="0" smtClean="0"/>
              <a:t>e.g., a process's effect on the system load.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IN" dirty="0" smtClean="0"/>
              <a:t>Process p can transfer a value x to a process q through the lock bit of a shared file f</a:t>
            </a:r>
          </a:p>
          <a:p>
            <a:r>
              <a:rPr lang="en-IN" dirty="0" smtClean="0"/>
              <a:t>p arranges regular intervals of use and </a:t>
            </a:r>
            <a:r>
              <a:rPr lang="en-IN" dirty="0" err="1" smtClean="0"/>
              <a:t>nonuse</a:t>
            </a:r>
            <a:r>
              <a:rPr lang="en-IN" dirty="0" smtClean="0"/>
              <a:t> of x according to the binary representation of x; </a:t>
            </a:r>
          </a:p>
          <a:p>
            <a:r>
              <a:rPr lang="en-IN" dirty="0" smtClean="0"/>
              <a:t>q requests use of the file each interval, and determines the corresponding bit of x according to whether the request is granted.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Dynamically Enforcing Security for Flows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 Flows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Occurs due to assignment</a:t>
            </a:r>
          </a:p>
          <a:p>
            <a:r>
              <a:rPr lang="en-US" dirty="0" smtClean="0"/>
              <a:t>Y := y (x1, … , 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r>
              <a:rPr lang="en-US" dirty="0" smtClean="0"/>
              <a:t>xi </a:t>
            </a:r>
            <a:r>
              <a:rPr lang="en-US" dirty="0" smtClean="0">
                <a:sym typeface="Wingdings" pitchFamily="2" charset="2"/>
              </a:rPr>
              <a:t> y can be verified by </a:t>
            </a:r>
          </a:p>
          <a:p>
            <a:r>
              <a:rPr lang="en-US" u="sng" dirty="0" smtClean="0">
                <a:sym typeface="Wingdings" pitchFamily="2" charset="2"/>
              </a:rPr>
              <a:t>x1</a:t>
            </a:r>
            <a:r>
              <a:rPr lang="en-US" dirty="0" smtClean="0">
                <a:sym typeface="Wingdings" pitchFamily="2" charset="2"/>
              </a:rPr>
              <a:t>    ….      </a:t>
            </a:r>
            <a:r>
              <a:rPr lang="en-US" u="sng" dirty="0" err="1" smtClean="0">
                <a:sym typeface="Wingdings" pitchFamily="2" charset="2"/>
              </a:rPr>
              <a:t>xn</a:t>
            </a:r>
            <a:r>
              <a:rPr lang="en-US" dirty="0" smtClean="0">
                <a:sym typeface="Wingdings" pitchFamily="2" charset="2"/>
              </a:rPr>
              <a:t>   ≤  </a:t>
            </a:r>
            <a:r>
              <a:rPr lang="en-US" u="sng" dirty="0" smtClean="0">
                <a:sym typeface="Wingdings" pitchFamily="2" charset="2"/>
              </a:rPr>
              <a:t>y</a:t>
            </a:r>
          </a:p>
          <a:p>
            <a:r>
              <a:rPr lang="en-US" dirty="0" smtClean="0">
                <a:sym typeface="Wingdings" pitchFamily="2" charset="2"/>
              </a:rPr>
              <a:t>If not an error can be generated (skipped/aborted)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Implicit Flows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Verifying implicit flows to an object only at the time of an explicit assignment to the object is </a:t>
            </a:r>
            <a:r>
              <a:rPr lang="en-IN" dirty="0" smtClean="0">
                <a:solidFill>
                  <a:srgbClr val="FF0000"/>
                </a:solidFill>
              </a:rPr>
              <a:t>insecure.</a:t>
            </a:r>
          </a:p>
          <a:p>
            <a:r>
              <a:rPr lang="en-IN" dirty="0" smtClean="0"/>
              <a:t>Verifying  the requirement when doing  y:= 1 in “ if x=1 then y:=1 </a:t>
            </a:r>
            <a:r>
              <a:rPr lang="en-IN" dirty="0" err="1" smtClean="0"/>
              <a:t>fi</a:t>
            </a:r>
            <a:r>
              <a:rPr lang="en-IN" dirty="0" smtClean="0"/>
              <a:t>” would be </a:t>
            </a:r>
            <a:r>
              <a:rPr lang="en-IN" dirty="0" smtClean="0">
                <a:solidFill>
                  <a:srgbClr val="7030A0"/>
                </a:solidFill>
              </a:rPr>
              <a:t>insecure!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What is to be done?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85852" y="3571876"/>
          <a:ext cx="506262" cy="30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64880" imgH="177480" progId="Equation.3">
                  <p:embed/>
                </p:oleObj>
              </mc:Choice>
              <mc:Fallback>
                <p:oleObj name="Equation" r:id="rId3" imgW="1648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71876"/>
                        <a:ext cx="506262" cy="303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85918" y="3500438"/>
          <a:ext cx="357190" cy="38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500438"/>
                        <a:ext cx="357190" cy="3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Implicit Flows</a:t>
            </a:r>
            <a:br>
              <a:rPr lang="en-US" dirty="0" smtClean="0"/>
            </a:br>
            <a:r>
              <a:rPr lang="en-US" dirty="0" smtClean="0"/>
              <a:t>(Execution Based Mechanisms)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Security can be enforced by verifying flows to an object only at the time of explicit assignments to the object.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Except that</a:t>
            </a:r>
            <a:r>
              <a:rPr lang="en-IN" dirty="0" smtClean="0"/>
              <a:t>: </a:t>
            </a:r>
          </a:p>
          <a:p>
            <a:pPr lvl="1"/>
            <a:r>
              <a:rPr lang="en-IN" dirty="0" smtClean="0"/>
              <a:t>attempted security violations cannot generally be reported. </a:t>
            </a:r>
          </a:p>
          <a:p>
            <a:pPr lvl="1"/>
            <a:r>
              <a:rPr lang="en-IN" dirty="0" smtClean="0"/>
              <a:t>I.e.,  if an unauthorized implicit flow is detected at the time of an assignment, </a:t>
            </a:r>
            <a:r>
              <a:rPr lang="en-IN" dirty="0" smtClean="0">
                <a:solidFill>
                  <a:srgbClr val="7030A0"/>
                </a:solidFill>
              </a:rPr>
              <a:t>not only must that assignment be skipped, but the error must not be reported to the user,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and the program must keep running as though nothing has happened.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The program cannot abort or even generate an error message to the user unless the user's clearance is at least that of the information causing the flow violation.</a:t>
            </a:r>
            <a:r>
              <a:rPr lang="en-IN" dirty="0" smtClean="0"/>
              <a:t> I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It would otherwise be possible to use the error message or abnormal termination to leak high security data to a user with a low security clearance.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Note that the program must terminate in a low security state; </a:t>
            </a:r>
          </a:p>
          <a:p>
            <a:pPr lvl="1"/>
            <a:r>
              <a:rPr lang="en-IN" dirty="0" smtClean="0">
                <a:solidFill>
                  <a:srgbClr val="7030A0"/>
                </a:solidFill>
              </a:rPr>
              <a:t>that is, any information encoded in the program counter from tests must belong to the class </a:t>
            </a:r>
            <a:r>
              <a:rPr lang="en-IN" b="1" i="1" dirty="0" smtClean="0">
                <a:solidFill>
                  <a:srgbClr val="7030A0"/>
                </a:solidFill>
              </a:rPr>
              <a:t>Low</a:t>
            </a:r>
            <a:r>
              <a:rPr lang="en-IN" i="1" dirty="0" smtClean="0">
                <a:solidFill>
                  <a:srgbClr val="7030A0"/>
                </a:solidFill>
              </a:rPr>
              <a:t>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i="1" dirty="0" smtClean="0"/>
              <a:t>Example:</a:t>
            </a:r>
          </a:p>
          <a:p>
            <a:r>
              <a:rPr lang="en-IN" dirty="0" smtClean="0"/>
              <a:t>Secure execution of the if statement</a:t>
            </a:r>
          </a:p>
          <a:p>
            <a:pPr>
              <a:buNone/>
            </a:pPr>
            <a:r>
              <a:rPr lang="en-IN" sz="4500" b="1" dirty="0" smtClean="0"/>
              <a:t>if x = 1 then y := 1</a:t>
            </a:r>
          </a:p>
          <a:p>
            <a:pPr>
              <a:buNone/>
            </a:pPr>
            <a:r>
              <a:rPr lang="en-IN" sz="4500" dirty="0" smtClean="0"/>
              <a:t>is described by</a:t>
            </a:r>
          </a:p>
          <a:p>
            <a:pPr lvl="1">
              <a:buNone/>
            </a:pPr>
            <a:r>
              <a:rPr lang="en-IN" sz="4500" dirty="0" smtClean="0"/>
              <a:t>if x= 1</a:t>
            </a:r>
          </a:p>
          <a:p>
            <a:pPr lvl="1">
              <a:buNone/>
            </a:pPr>
            <a:r>
              <a:rPr lang="en-IN" sz="4500" b="1" dirty="0" smtClean="0"/>
              <a:t>then if </a:t>
            </a:r>
            <a:r>
              <a:rPr lang="en-IN" sz="4500" b="1" u="sng" dirty="0" smtClean="0"/>
              <a:t>x</a:t>
            </a:r>
            <a:r>
              <a:rPr lang="en-IN" sz="4500" b="1" dirty="0" smtClean="0"/>
              <a:t>  ≤   </a:t>
            </a:r>
            <a:r>
              <a:rPr lang="en-IN" sz="4500" b="1" u="sng" dirty="0" smtClean="0"/>
              <a:t>y</a:t>
            </a:r>
            <a:r>
              <a:rPr lang="en-IN" sz="4500" b="1" dirty="0" smtClean="0"/>
              <a:t> then </a:t>
            </a:r>
          </a:p>
          <a:p>
            <a:pPr lvl="1">
              <a:buNone/>
            </a:pPr>
            <a:r>
              <a:rPr lang="en-IN" sz="4500" b="1" dirty="0" smtClean="0"/>
              <a:t>             y := 1 else skip</a:t>
            </a:r>
          </a:p>
          <a:p>
            <a:pPr lvl="1">
              <a:buNone/>
            </a:pPr>
            <a:r>
              <a:rPr lang="en-IN" sz="4500" b="1" dirty="0" smtClean="0"/>
              <a:t>else skip </a:t>
            </a:r>
            <a:r>
              <a:rPr lang="en-IN" b="1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Suppose x is 0 or 1, y is initially </a:t>
            </a:r>
            <a:r>
              <a:rPr lang="en-IN" i="1" dirty="0" smtClean="0"/>
              <a:t>O,</a:t>
            </a:r>
          </a:p>
          <a:p>
            <a:r>
              <a:rPr lang="en-IN" i="1" u="sng" dirty="0" smtClean="0"/>
              <a:t> x</a:t>
            </a:r>
            <a:r>
              <a:rPr lang="en-IN" i="1" dirty="0" smtClean="0"/>
              <a:t> = High, and </a:t>
            </a:r>
            <a:r>
              <a:rPr lang="en-IN" i="1" u="sng" dirty="0" smtClean="0"/>
              <a:t>y</a:t>
            </a:r>
            <a:r>
              <a:rPr lang="en-IN" i="1" dirty="0" smtClean="0"/>
              <a:t>= Low;</a:t>
            </a:r>
          </a:p>
          <a:p>
            <a:pPr lvl="1">
              <a:buNone/>
            </a:pPr>
            <a:r>
              <a:rPr lang="en-IN" i="1" dirty="0" smtClean="0"/>
              <a:t> </a:t>
            </a:r>
            <a:r>
              <a:rPr lang="en-IN" i="1" dirty="0" smtClean="0">
                <a:solidFill>
                  <a:srgbClr val="7030A0"/>
                </a:solidFill>
              </a:rPr>
              <a:t>thus, the flow x </a:t>
            </a:r>
            <a:r>
              <a:rPr lang="en-IN" i="1" dirty="0" smtClean="0">
                <a:solidFill>
                  <a:srgbClr val="7030A0"/>
                </a:solidFill>
                <a:sym typeface="Wingdings" pitchFamily="2" charset="2"/>
              </a:rPr>
              <a:t> </a:t>
            </a:r>
            <a:r>
              <a:rPr lang="en-IN" dirty="0" smtClean="0">
                <a:solidFill>
                  <a:srgbClr val="7030A0"/>
                </a:solidFill>
              </a:rPr>
              <a:t>y is not secure.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Because the assignment to y is skipped both when x = 1 (because the security check fails) and when x = 0 (because the test "x = 1“ fails), y is always 0 when the statement terminates, thereby giving no information about x.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Note that if an error flag E is set to 1 when the security check fails, then the value of x is encoded in the flag (E = 1 implies x = 1, E = 0 implies x =0).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Assignment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:= f(x1,…,</a:t>
            </a:r>
            <a:r>
              <a:rPr lang="en-US" dirty="0" err="1" smtClean="0"/>
              <a:t>xm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Conditioned on </a:t>
            </a:r>
          </a:p>
          <a:p>
            <a:pPr>
              <a:buNone/>
            </a:pPr>
            <a:r>
              <a:rPr lang="en-US" dirty="0" smtClean="0"/>
              <a:t>x(m+1)… </a:t>
            </a:r>
            <a:r>
              <a:rPr lang="en-US" dirty="0" err="1" smtClean="0"/>
              <a:t>xn</a:t>
            </a:r>
            <a:r>
              <a:rPr lang="en-US" dirty="0" smtClean="0"/>
              <a:t>  </a:t>
            </a:r>
          </a:p>
          <a:p>
            <a:r>
              <a:rPr lang="en-IN" dirty="0" smtClean="0"/>
              <a:t>Then the explicit and implicit flow to y can be validated by checking that the relation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429132"/>
            <a:ext cx="46434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472" y="4857760"/>
            <a:ext cx="8313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IN" sz="2000" dirty="0" smtClean="0">
                <a:solidFill>
                  <a:srgbClr val="7030A0"/>
                </a:solidFill>
              </a:rPr>
              <a:t>1.Simpler to construct a run-time enforcement mechanism  if all implicit </a:t>
            </a:r>
          </a:p>
          <a:p>
            <a:pPr marL="342900" indent="-342900"/>
            <a:r>
              <a:rPr lang="en-IN" sz="2000" dirty="0" smtClean="0">
                <a:solidFill>
                  <a:srgbClr val="7030A0"/>
                </a:solidFill>
              </a:rPr>
              <a:t>  and explicit flows can be validated only at the time of actual assignments. </a:t>
            </a:r>
          </a:p>
          <a:p>
            <a:pPr marL="342900" indent="-342900"/>
            <a:r>
              <a:rPr lang="en-IN" sz="2000" dirty="0" smtClean="0">
                <a:solidFill>
                  <a:srgbClr val="7030A0"/>
                </a:solidFill>
              </a:rPr>
              <a:t>2. Such a mechanism is  likely to be more precise than one that checks implicit</a:t>
            </a:r>
          </a:p>
          <a:p>
            <a:pPr marL="342900" indent="-342900"/>
            <a:r>
              <a:rPr lang="en-IN" sz="2000" dirty="0" smtClean="0">
                <a:solidFill>
                  <a:srgbClr val="7030A0"/>
                </a:solidFill>
              </a:rPr>
              <a:t> flows that occur in the  absence of explicit assignments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29058" y="1643050"/>
            <a:ext cx="333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because y is not changed; </a:t>
            </a:r>
          </a:p>
          <a:p>
            <a:r>
              <a:rPr lang="en-US" dirty="0" smtClean="0"/>
              <a:t>Thus no implicit flow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x=1 then y:=1 else z:=1  --- </a:t>
            </a:r>
            <a:r>
              <a:rPr lang="en-US" u="sng" dirty="0" smtClean="0"/>
              <a:t>x</a:t>
            </a:r>
            <a:r>
              <a:rPr lang="en-US" dirty="0" smtClean="0"/>
              <a:t> is High</a:t>
            </a:r>
          </a:p>
          <a:p>
            <a:endParaRPr lang="en-US" dirty="0" smtClean="0"/>
          </a:p>
          <a:p>
            <a:r>
              <a:rPr lang="en-US" dirty="0" smtClean="0"/>
              <a:t>x=1 , </a:t>
            </a:r>
            <a:r>
              <a:rPr lang="en-US" u="sng" dirty="0" smtClean="0"/>
              <a:t>y</a:t>
            </a:r>
            <a:r>
              <a:rPr lang="en-US" dirty="0" smtClean="0"/>
              <a:t> = high and </a:t>
            </a:r>
            <a:r>
              <a:rPr lang="en-US" u="sng" dirty="0" smtClean="0"/>
              <a:t>z</a:t>
            </a:r>
            <a:r>
              <a:rPr lang="en-US" dirty="0" smtClean="0"/>
              <a:t> = Low</a:t>
            </a:r>
          </a:p>
          <a:p>
            <a:r>
              <a:rPr lang="en-US" dirty="0" smtClean="0"/>
              <a:t>x ≠1 , </a:t>
            </a:r>
            <a:r>
              <a:rPr lang="en-US" u="sng" dirty="0" smtClean="0"/>
              <a:t>y</a:t>
            </a:r>
            <a:r>
              <a:rPr lang="en-US" dirty="0" smtClean="0"/>
              <a:t> = low and </a:t>
            </a:r>
            <a:r>
              <a:rPr lang="en-US" u="sng" dirty="0" smtClean="0"/>
              <a:t>z</a:t>
            </a:r>
            <a:r>
              <a:rPr lang="en-US" dirty="0" smtClean="0"/>
              <a:t> = high</a:t>
            </a:r>
          </a:p>
          <a:p>
            <a:r>
              <a:rPr lang="en-US" dirty="0" smtClean="0"/>
              <a:t>What happens if you test </a:t>
            </a:r>
          </a:p>
          <a:p>
            <a:r>
              <a:rPr lang="en-IN" b="1" u="sng" dirty="0" smtClean="0"/>
              <a:t>x</a:t>
            </a:r>
            <a:r>
              <a:rPr lang="en-IN" b="1" dirty="0" smtClean="0"/>
              <a:t>  ≤   </a:t>
            </a:r>
            <a:r>
              <a:rPr lang="en-IN" b="1" u="sng" dirty="0" smtClean="0"/>
              <a:t>y</a:t>
            </a:r>
            <a:r>
              <a:rPr lang="en-IN" b="1" dirty="0" smtClean="0"/>
              <a:t> and </a:t>
            </a:r>
            <a:r>
              <a:rPr lang="en-IN" b="1" u="sng" dirty="0" smtClean="0"/>
              <a:t>x</a:t>
            </a:r>
            <a:r>
              <a:rPr lang="en-IN" b="1" dirty="0" smtClean="0"/>
              <a:t>  ≤   </a:t>
            </a:r>
            <a:r>
              <a:rPr lang="en-IN" b="1" u="sng" dirty="0" smtClean="0"/>
              <a:t>z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Flagging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An error flag can be securely logged in a record having a security class </a:t>
            </a:r>
            <a:r>
              <a:rPr lang="en-IN" b="1" dirty="0" smtClean="0">
                <a:solidFill>
                  <a:srgbClr val="7030A0"/>
                </a:solidFill>
              </a:rPr>
              <a:t>at least that of the information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Although it is insecure to report it to a user in a lower class, the capacity of the leakage channel is at most 1 bit (because at most 1 bit can be encoded in a 1-bit flag).</a:t>
            </a:r>
          </a:p>
          <a:p>
            <a:r>
              <a:rPr lang="en-IN" dirty="0" smtClean="0"/>
              <a:t>The error message can, however, potentially disclose the exact values of all variables in the system.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 </a:t>
            </a:r>
            <a:r>
              <a:rPr lang="en-IN" dirty="0" smtClean="0"/>
              <a:t>information in the system is encoded in variables x1, ... </a:t>
            </a:r>
            <a:r>
              <a:rPr lang="en-IN" dirty="0" err="1" smtClean="0"/>
              <a:t>xn</a:t>
            </a:r>
            <a:r>
              <a:rPr lang="en-IN" dirty="0" smtClean="0"/>
              <a:t>,</a:t>
            </a:r>
            <a:r>
              <a:rPr lang="en-US" dirty="0" smtClean="0"/>
              <a:t> y is zero and  </a:t>
            </a:r>
            <a:r>
              <a:rPr lang="en-US" u="sng" dirty="0" smtClean="0"/>
              <a:t>xi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≤ </a:t>
            </a:r>
            <a:r>
              <a:rPr lang="en-US" u="sng" dirty="0" smtClean="0"/>
              <a:t>y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If (x1 = val1) &amp; … &amp; (</a:t>
            </a:r>
            <a:r>
              <a:rPr lang="en-US" dirty="0" err="1" smtClean="0"/>
              <a:t>xn</a:t>
            </a:r>
            <a:r>
              <a:rPr lang="en-US" dirty="0" smtClean="0"/>
              <a:t>=</a:t>
            </a:r>
            <a:r>
              <a:rPr lang="en-US" dirty="0" err="1" smtClean="0"/>
              <a:t>valn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then y :=1</a:t>
            </a:r>
          </a:p>
          <a:p>
            <a:r>
              <a:rPr lang="en-US" dirty="0" smtClean="0"/>
              <a:t>Generates an error message when</a:t>
            </a:r>
          </a:p>
          <a:p>
            <a:pPr>
              <a:buNone/>
            </a:pPr>
            <a:r>
              <a:rPr lang="en-US" dirty="0" smtClean="0"/>
              <a:t> (x1 = val1) &amp; … &amp; (</a:t>
            </a:r>
            <a:r>
              <a:rPr lang="en-US" dirty="0" err="1" smtClean="0"/>
              <a:t>xn</a:t>
            </a:r>
            <a:r>
              <a:rPr lang="en-US" dirty="0" smtClean="0"/>
              <a:t>=</a:t>
            </a:r>
            <a:r>
              <a:rPr lang="en-US" dirty="0" err="1" smtClean="0"/>
              <a:t>valn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Then all values are known due to error message. Assume that only one xi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= </a:t>
            </a:r>
            <a:r>
              <a:rPr lang="en-US" dirty="0" err="1" smtClean="0"/>
              <a:t>vali</a:t>
            </a:r>
            <a:r>
              <a:rPr lang="en-US" dirty="0" smtClean="0"/>
              <a:t> then little can be deduced from 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Flagging (2)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not [ (x1 = val1) &amp; … &amp; (</a:t>
            </a:r>
            <a:r>
              <a:rPr lang="en-US" dirty="0" err="1" smtClean="0"/>
              <a:t>xn</a:t>
            </a:r>
            <a:r>
              <a:rPr lang="en-US" dirty="0" smtClean="0"/>
              <a:t>=</a:t>
            </a:r>
            <a:r>
              <a:rPr lang="en-US" dirty="0" err="1" smtClean="0"/>
              <a:t>valn</a:t>
            </a:r>
            <a:r>
              <a:rPr lang="en-US" dirty="0" smtClean="0"/>
              <a:t>)]</a:t>
            </a:r>
          </a:p>
          <a:p>
            <a:pPr>
              <a:buNone/>
            </a:pPr>
            <a:r>
              <a:rPr lang="en-US" dirty="0" smtClean="0"/>
              <a:t>       then y :=1</a:t>
            </a:r>
          </a:p>
          <a:p>
            <a:r>
              <a:rPr lang="en-US" dirty="0" smtClean="0"/>
              <a:t>terminates successfully without causing security error </a:t>
            </a:r>
            <a:r>
              <a:rPr lang="en-IN" dirty="0" smtClean="0"/>
              <a:t>when x1 = </a:t>
            </a:r>
            <a:r>
              <a:rPr lang="en-IN" i="1" dirty="0" smtClean="0"/>
              <a:t>val1 . . .  x n= </a:t>
            </a:r>
            <a:r>
              <a:rPr lang="en-IN" i="1" dirty="0" err="1" smtClean="0"/>
              <a:t>valn</a:t>
            </a:r>
            <a:r>
              <a:rPr lang="en-IN" i="1" dirty="0" smtClean="0"/>
              <a:t>, leaking the exact values of x1 . . . x n.</a:t>
            </a:r>
          </a:p>
          <a:p>
            <a:r>
              <a:rPr lang="en-IN" dirty="0" smtClean="0"/>
              <a:t>Note, however, that the values of x1, . . . , x n are not encoded in y, because y will be 0 even when the test succeeds.</a:t>
            </a:r>
          </a:p>
          <a:p>
            <a:r>
              <a:rPr lang="en-IN" dirty="0" smtClean="0"/>
              <a:t>The values are encoded in the </a:t>
            </a:r>
            <a:r>
              <a:rPr lang="en-IN" dirty="0" smtClean="0">
                <a:solidFill>
                  <a:srgbClr val="FF0000"/>
                </a:solidFill>
              </a:rPr>
              <a:t>termination status </a:t>
            </a:r>
            <a:r>
              <a:rPr lang="en-IN" dirty="0" smtClean="0"/>
              <a:t>of the program, which is why only 1 bit of information can be leaked.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Flags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clearly unsatisfactory not to report errors, but errors can be logged, and offending programs removed from the system. </a:t>
            </a:r>
          </a:p>
          <a:p>
            <a:r>
              <a:rPr lang="en-IN" dirty="0" smtClean="0"/>
              <a:t>This solution may be satisfactory in most cases.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It is not satisfactory, however, if the 1 bit of information is sufficiently valuable (e.g., a signal to attack).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6028-CCDF-4FDD-B68E-E974CC2791F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30" y="571481"/>
            <a:ext cx="8631174" cy="549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Consider the execution of the procedure </a:t>
            </a:r>
            <a:r>
              <a:rPr lang="en-IN" i="1" dirty="0" smtClean="0"/>
              <a:t>copy1. </a:t>
            </a:r>
          </a:p>
          <a:p>
            <a:r>
              <a:rPr lang="en-IN" i="1" dirty="0" smtClean="0"/>
              <a:t>Suppose </a:t>
            </a:r>
            <a:r>
              <a:rPr lang="en-IN" dirty="0" smtClean="0"/>
              <a:t>the local variable z has a variable class (initially </a:t>
            </a:r>
            <a:r>
              <a:rPr lang="en-IN" i="1" dirty="0" smtClean="0"/>
              <a:t>Low), </a:t>
            </a:r>
            <a:r>
              <a:rPr lang="en-IN" i="1" u="sng" dirty="0" smtClean="0"/>
              <a:t>z</a:t>
            </a:r>
            <a:r>
              <a:rPr lang="en-IN" i="1" dirty="0" smtClean="0"/>
              <a:t> is changed whenever </a:t>
            </a:r>
            <a:r>
              <a:rPr lang="en-IN" dirty="0" smtClean="0"/>
              <a:t>z is assigned a value, and flows into y are verified whenever y is assigned a value. </a:t>
            </a:r>
          </a:p>
          <a:p>
            <a:endParaRPr lang="en-IN" dirty="0" smtClean="0"/>
          </a:p>
          <a:p>
            <a:r>
              <a:rPr lang="en-IN" dirty="0" smtClean="0"/>
              <a:t>Procedure -- executed with x = 0, the </a:t>
            </a:r>
          </a:p>
          <a:p>
            <a:pPr>
              <a:buNone/>
            </a:pPr>
            <a:r>
              <a:rPr lang="en-IN" dirty="0" smtClean="0"/>
              <a:t>        test "x = 0“ succeeds and</a:t>
            </a:r>
          </a:p>
          <a:p>
            <a:r>
              <a:rPr lang="en-IN" dirty="0" smtClean="0"/>
              <a:t> (z, </a:t>
            </a:r>
            <a:r>
              <a:rPr lang="en-IN" u="sng" dirty="0" smtClean="0"/>
              <a:t>z</a:t>
            </a:r>
            <a:r>
              <a:rPr lang="en-IN" dirty="0" smtClean="0"/>
              <a:t>) becomes (1, </a:t>
            </a:r>
            <a:r>
              <a:rPr lang="en-IN" u="sng" dirty="0" smtClean="0"/>
              <a:t>x</a:t>
            </a:r>
            <a:r>
              <a:rPr lang="en-IN" dirty="0" smtClean="0"/>
              <a:t>); hence the test "z = 0" fails, and y remains 0.</a:t>
            </a:r>
          </a:p>
          <a:p>
            <a:r>
              <a:rPr lang="en-IN" dirty="0" smtClean="0"/>
              <a:t> If it is executed with x = 1, the test</a:t>
            </a:r>
          </a:p>
          <a:p>
            <a:pPr>
              <a:buNone/>
            </a:pPr>
            <a:r>
              <a:rPr lang="en-IN" dirty="0" smtClean="0"/>
              <a:t>      "x = 0" fails, so (z, </a:t>
            </a:r>
            <a:r>
              <a:rPr lang="en-IN" u="sng" dirty="0" smtClean="0"/>
              <a:t>z</a:t>
            </a:r>
            <a:r>
              <a:rPr lang="en-IN" dirty="0" smtClean="0"/>
              <a:t>) remains (0, </a:t>
            </a:r>
            <a:r>
              <a:rPr lang="en-IN" i="1" dirty="0" smtClean="0"/>
              <a:t>Low); hence the test "z = 0" succeeds, y is assigned the value 1, </a:t>
            </a:r>
            <a:r>
              <a:rPr lang="en-IN" dirty="0" smtClean="0"/>
              <a:t>and the relation </a:t>
            </a:r>
            <a:r>
              <a:rPr lang="en-IN" i="1" dirty="0" smtClean="0"/>
              <a:t>Low  ≤   </a:t>
            </a:r>
            <a:r>
              <a:rPr lang="en-IN" i="1" u="sng" dirty="0" smtClean="0"/>
              <a:t>y</a:t>
            </a:r>
            <a:r>
              <a:rPr lang="en-IN" i="1" dirty="0" smtClean="0"/>
              <a:t> is verified.</a:t>
            </a:r>
          </a:p>
          <a:p>
            <a:r>
              <a:rPr lang="en-IN" dirty="0" smtClean="0"/>
              <a:t>In either case, execution terminates with </a:t>
            </a:r>
          </a:p>
          <a:p>
            <a:pPr>
              <a:buNone/>
            </a:pPr>
            <a:r>
              <a:rPr lang="en-IN" dirty="0" smtClean="0"/>
              <a:t> y = x, but without verifying the relation  </a:t>
            </a:r>
            <a:r>
              <a:rPr lang="en-IN" u="sng" dirty="0" smtClean="0"/>
              <a:t>x</a:t>
            </a:r>
            <a:r>
              <a:rPr lang="en-IN" dirty="0" smtClean="0"/>
              <a:t>   ≤  </a:t>
            </a:r>
            <a:r>
              <a:rPr lang="en-IN" u="sng" dirty="0" smtClean="0"/>
              <a:t>y</a:t>
            </a:r>
            <a:r>
              <a:rPr lang="en-IN" dirty="0" smtClean="0"/>
              <a:t> </a:t>
            </a:r>
            <a:endParaRPr lang="en-IN" i="1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383" y="2643182"/>
            <a:ext cx="42958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Flows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system enforcing Denning’s flow model </a:t>
            </a:r>
            <a:r>
              <a:rPr lang="en-IN" i="1" dirty="0" smtClean="0"/>
              <a:t>DFM is secure if and only if execution of any sequence of operations </a:t>
            </a:r>
            <a:r>
              <a:rPr lang="en-IN" dirty="0" smtClean="0"/>
              <a:t>of the system cannot give rise to a flow that violates the permissible information flow relation.</a:t>
            </a:r>
          </a:p>
          <a:p>
            <a:r>
              <a:rPr lang="en-IN" dirty="0" smtClean="0"/>
              <a:t>Further, the natural conditions required of information flow force the structure</a:t>
            </a:r>
          </a:p>
          <a:p>
            <a:pPr>
              <a:buNone/>
            </a:pPr>
            <a:r>
              <a:rPr lang="en-US" dirty="0" smtClean="0"/>
              <a:t> (SC, ≤)  to be a lattice with ⊕ as the least upper bound operator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5169-E049-4A49-B6E7-32AFE784F0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8794" y="0"/>
            <a:ext cx="449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Flow Policy: Lattice Structure</a:t>
            </a:r>
            <a:endParaRPr lang="en-IN" sz="2800" b="1" dirty="0">
              <a:solidFill>
                <a:srgbClr val="7030A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4063"/>
            <a:ext cx="8715404" cy="50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785927"/>
            <a:ext cx="8929718" cy="35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71" y="928671"/>
            <a:ext cx="877311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54384" cy="20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5853"/>
            <a:ext cx="8078023" cy="514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43174" y="500042"/>
            <a:ext cx="2142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Subset lattice</a:t>
            </a:r>
            <a:endParaRPr lang="en-IN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16087</TotalTime>
  <Words>2269</Words>
  <Application>Microsoft Macintosh PowerPoint</Application>
  <PresentationFormat>On-screen Show (4:3)</PresentationFormat>
  <Paragraphs>197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Denning’s Information Flow Model (DFM)</vt:lpstr>
      <vt:lpstr>PowerPoint Presentation</vt:lpstr>
      <vt:lpstr>PowerPoint Presentation</vt:lpstr>
      <vt:lpstr>Security of 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Transformation of nonlattice policy into a lattice</vt:lpstr>
      <vt:lpstr>PowerPoint Presentation</vt:lpstr>
      <vt:lpstr>Flow Properties</vt:lpstr>
      <vt:lpstr>Examples</vt:lpstr>
      <vt:lpstr>Examples</vt:lpstr>
      <vt:lpstr>Examples</vt:lpstr>
      <vt:lpstr>Examples</vt:lpstr>
      <vt:lpstr>Security and Precision</vt:lpstr>
      <vt:lpstr>Enforcements</vt:lpstr>
      <vt:lpstr>Un-decidability </vt:lpstr>
      <vt:lpstr>Example</vt:lpstr>
      <vt:lpstr>Channels of Flow</vt:lpstr>
      <vt:lpstr>Dynamically Enforcing Security for Flows</vt:lpstr>
      <vt:lpstr>Handling Implicit Flows (Execution Based Mechanisms)</vt:lpstr>
      <vt:lpstr>Example</vt:lpstr>
      <vt:lpstr>Conditional Assignment</vt:lpstr>
      <vt:lpstr>Example</vt:lpstr>
      <vt:lpstr>Error Flagging (1)</vt:lpstr>
      <vt:lpstr>Error Flagging (2)</vt:lpstr>
      <vt:lpstr>Error Flags (3)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Flow Control</dc:title>
  <dc:creator>admin</dc:creator>
  <cp:lastModifiedBy>R K Shyamasundar</cp:lastModifiedBy>
  <cp:revision>42</cp:revision>
  <dcterms:created xsi:type="dcterms:W3CDTF">2015-08-17T05:45:24Z</dcterms:created>
  <dcterms:modified xsi:type="dcterms:W3CDTF">2017-02-09T07:34:20Z</dcterms:modified>
</cp:coreProperties>
</file>