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97" r:id="rId11"/>
    <p:sldId id="298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286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0F7E-709C-48DE-AE4C-D440A880B89B}" type="datetimeFigureOut">
              <a:rPr lang="en-US" smtClean="0"/>
              <a:pPr/>
              <a:t>02/03/17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CBE-851E-432F-A632-A19BDFC488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0F7E-709C-48DE-AE4C-D440A880B89B}" type="datetimeFigureOut">
              <a:rPr lang="en-US" smtClean="0"/>
              <a:pPr/>
              <a:t>02/03/17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CBE-851E-432F-A632-A19BDFC488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0F7E-709C-48DE-AE4C-D440A880B89B}" type="datetimeFigureOut">
              <a:rPr lang="en-US" smtClean="0"/>
              <a:pPr/>
              <a:t>02/03/17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CBE-851E-432F-A632-A19BDFC488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0F7E-709C-48DE-AE4C-D440A880B89B}" type="datetimeFigureOut">
              <a:rPr lang="en-US" smtClean="0"/>
              <a:pPr/>
              <a:t>02/03/17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CBE-851E-432F-A632-A19BDFC488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0F7E-709C-48DE-AE4C-D440A880B89B}" type="datetimeFigureOut">
              <a:rPr lang="en-US" smtClean="0"/>
              <a:pPr/>
              <a:t>02/03/17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CBE-851E-432F-A632-A19BDFC488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0F7E-709C-48DE-AE4C-D440A880B89B}" type="datetimeFigureOut">
              <a:rPr lang="en-US" smtClean="0"/>
              <a:pPr/>
              <a:t>02/03/17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CBE-851E-432F-A632-A19BDFC488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0F7E-709C-48DE-AE4C-D440A880B89B}" type="datetimeFigureOut">
              <a:rPr lang="en-US" smtClean="0"/>
              <a:pPr/>
              <a:t>02/03/17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CBE-851E-432F-A632-A19BDFC488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0F7E-709C-48DE-AE4C-D440A880B89B}" type="datetimeFigureOut">
              <a:rPr lang="en-US" smtClean="0"/>
              <a:pPr/>
              <a:t>02/03/17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CBE-851E-432F-A632-A19BDFC488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0F7E-709C-48DE-AE4C-D440A880B89B}" type="datetimeFigureOut">
              <a:rPr lang="en-US" smtClean="0"/>
              <a:pPr/>
              <a:t>02/03/17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CBE-851E-432F-A632-A19BDFC488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0F7E-709C-48DE-AE4C-D440A880B89B}" type="datetimeFigureOut">
              <a:rPr lang="en-US" smtClean="0"/>
              <a:pPr/>
              <a:t>02/03/17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CBE-851E-432F-A632-A19BDFC488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0F7E-709C-48DE-AE4C-D440A880B89B}" type="datetimeFigureOut">
              <a:rPr lang="en-US" smtClean="0"/>
              <a:pPr/>
              <a:t>02/03/17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CBE-851E-432F-A632-A19BDFC488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40F7E-709C-48DE-AE4C-D440A880B89B}" type="datetimeFigureOut">
              <a:rPr lang="en-US" smtClean="0"/>
              <a:pPr/>
              <a:t>02/03/17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4CBE-851E-432F-A632-A19BDFC4886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6541" y="2967335"/>
            <a:ext cx="7270928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Two Lectures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Language Based Security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2784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Specifications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8589647" cy="2034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14282" y="3714752"/>
            <a:ext cx="85716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Let u denote an input parameter x or input/output parameter y, and let v denote either</a:t>
            </a:r>
          </a:p>
          <a:p>
            <a:r>
              <a:rPr lang="en-IN" dirty="0" smtClean="0"/>
              <a:t>     a parameter or local variable. 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The declaration of v has the form v: type class </a:t>
            </a:r>
            <a:r>
              <a:rPr lang="en-IN" i="1" dirty="0" smtClean="0"/>
              <a:t>{ u | u </a:t>
            </a:r>
            <a:r>
              <a:rPr lang="en-IN" i="1" dirty="0" smtClean="0">
                <a:sym typeface="Wingdings" pitchFamily="2" charset="2"/>
              </a:rPr>
              <a:t> v is allowed}</a:t>
            </a:r>
          </a:p>
          <a:p>
            <a:pPr>
              <a:buFont typeface="Wingdings" pitchFamily="2" charset="2"/>
              <a:buChar char="q"/>
            </a:pPr>
            <a:r>
              <a:rPr lang="en-IN" i="1" dirty="0" smtClean="0">
                <a:sym typeface="Wingdings" pitchFamily="2" charset="2"/>
              </a:rPr>
              <a:t> </a:t>
            </a:r>
            <a:r>
              <a:rPr lang="en-IN" dirty="0" smtClean="0"/>
              <a:t>The class of an input/output parameter y will be of the form (y, u1, … </a:t>
            </a:r>
            <a:r>
              <a:rPr lang="en-IN" dirty="0" err="1" smtClean="0"/>
              <a:t>uk</a:t>
            </a:r>
            <a:r>
              <a:rPr lang="en-IN" dirty="0" smtClean="0"/>
              <a:t>)</a:t>
            </a:r>
          </a:p>
          <a:p>
            <a:r>
              <a:rPr lang="en-IN" dirty="0" smtClean="0"/>
              <a:t>   where </a:t>
            </a:r>
            <a:r>
              <a:rPr lang="en-IN" i="1" dirty="0" smtClean="0"/>
              <a:t>u1 . . . . , u k are other inputs to y.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5357827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If y is an output only, the class of y will be of the form (u1, . . . , u k) (i.e., y  not in </a:t>
            </a:r>
            <a:r>
              <a:rPr lang="en-IN" u="sng" dirty="0" smtClean="0"/>
              <a:t>y</a:t>
            </a:r>
            <a:r>
              <a:rPr lang="en-IN" dirty="0" smtClean="0"/>
              <a:t>);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 hence, its value must be cleared on entry to the procedure to ensure its old value</a:t>
            </a:r>
          </a:p>
          <a:p>
            <a:r>
              <a:rPr lang="en-IN" dirty="0" smtClean="0"/>
              <a:t>     cannot flow into the procedure. 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71472" y="6286520"/>
            <a:ext cx="494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dirty="0"/>
              <a:t>References to global variables are not permitted;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Specifications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The class declarations are used to form a subset lattice of allowable </a:t>
            </a:r>
            <a:r>
              <a:rPr lang="en-IN" dirty="0" smtClean="0"/>
              <a:t>input/output relations</a:t>
            </a:r>
          </a:p>
          <a:p>
            <a:r>
              <a:rPr lang="en-IN" dirty="0"/>
              <a:t>Specifying the security classes of </a:t>
            </a:r>
            <a:r>
              <a:rPr lang="en-IN" dirty="0" smtClean="0"/>
              <a:t>the parameters </a:t>
            </a:r>
            <a:r>
              <a:rPr lang="en-IN" dirty="0"/>
              <a:t>and local variables as a subset lattice simplifies verification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 Because each </a:t>
            </a:r>
            <a:r>
              <a:rPr lang="en-IN" dirty="0"/>
              <a:t>object has a fixed security class during program verification, the </a:t>
            </a:r>
            <a:r>
              <a:rPr lang="en-IN" dirty="0" smtClean="0"/>
              <a:t>problems caused </a:t>
            </a:r>
            <a:r>
              <a:rPr lang="en-IN" dirty="0"/>
              <a:t>by variable classes are avoided. </a:t>
            </a:r>
            <a:endParaRPr lang="en-IN" dirty="0" smtClean="0"/>
          </a:p>
          <a:p>
            <a:r>
              <a:rPr lang="en-IN" dirty="0" smtClean="0"/>
              <a:t>At </a:t>
            </a:r>
            <a:r>
              <a:rPr lang="en-IN" dirty="0"/>
              <a:t>the same time, the procedure is </a:t>
            </a:r>
            <a:r>
              <a:rPr lang="en-IN" dirty="0" smtClean="0"/>
              <a:t>not restricted </a:t>
            </a:r>
            <a:r>
              <a:rPr lang="en-IN" dirty="0"/>
              <a:t>to parameters having specific security classes; the classes of the </a:t>
            </a:r>
            <a:r>
              <a:rPr lang="en-IN" dirty="0" smtClean="0"/>
              <a:t>actual parameters </a:t>
            </a:r>
            <a:r>
              <a:rPr lang="en-IN" dirty="0"/>
              <a:t>need only satisfy the relations defined for the formal parameters. </a:t>
            </a:r>
            <a:endParaRPr lang="en-IN" dirty="0" smtClean="0"/>
          </a:p>
          <a:p>
            <a:r>
              <a:rPr lang="en-IN" smtClean="0"/>
              <a:t>We</a:t>
            </a:r>
            <a:r>
              <a:rPr lang="en-IN" dirty="0" smtClean="0"/>
              <a:t> </a:t>
            </a:r>
            <a:r>
              <a:rPr lang="en-IN" smtClean="0"/>
              <a:t>could </a:t>
            </a:r>
            <a:r>
              <a:rPr lang="en-IN" dirty="0"/>
              <a:t>instead declare specific security classes for the objects of a program;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 Specifications: Simple Certification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285992"/>
            <a:ext cx="61690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85852" y="5286388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Security Class implied:    </a:t>
            </a:r>
            <a:r>
              <a:rPr lang="en-US" u="sng" dirty="0" smtClean="0"/>
              <a:t>x</a:t>
            </a:r>
            <a:r>
              <a:rPr lang="en-US" dirty="0" smtClean="0"/>
              <a:t> &lt;= </a:t>
            </a:r>
            <a:r>
              <a:rPr lang="en-US" u="sng" dirty="0" smtClean="0"/>
              <a:t>m</a:t>
            </a:r>
            <a:r>
              <a:rPr lang="en-US" dirty="0" smtClean="0"/>
              <a:t> and </a:t>
            </a:r>
            <a:r>
              <a:rPr lang="en-US" u="sng" dirty="0" smtClean="0"/>
              <a:t>m</a:t>
            </a:r>
            <a:r>
              <a:rPr lang="en-US" dirty="0" smtClean="0"/>
              <a:t> &gt;= </a:t>
            </a:r>
            <a:r>
              <a:rPr lang="en-US" u="sng" dirty="0" smtClean="0"/>
              <a:t>y</a:t>
            </a:r>
            <a:endParaRPr lang="en-IN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285852" y="1643050"/>
            <a:ext cx="461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Specify the flow (assuming no global variables) 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04"/>
            <a:ext cx="831905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57158" y="457200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or y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procedure is secure if it satisfies its specifications; that is, for each input u </a:t>
            </a:r>
            <a:r>
              <a:rPr lang="en-IN" dirty="0" smtClean="0"/>
              <a:t>and output </a:t>
            </a:r>
            <a:r>
              <a:rPr lang="en-IN" dirty="0"/>
              <a:t>y, execution of the procedure can cause a flow u 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 </a:t>
            </a:r>
            <a:r>
              <a:rPr lang="en-IN" dirty="0"/>
              <a:t>y only if the </a:t>
            </a:r>
            <a:r>
              <a:rPr lang="en-IN" dirty="0" smtClean="0"/>
              <a:t>classes specified </a:t>
            </a:r>
            <a:r>
              <a:rPr lang="en-IN" dirty="0"/>
              <a:t>for u and y satisfy the relation  </a:t>
            </a:r>
            <a:r>
              <a:rPr lang="en-IN" u="sng" dirty="0" smtClean="0"/>
              <a:t>u</a:t>
            </a:r>
            <a:r>
              <a:rPr lang="en-IN" dirty="0" smtClean="0"/>
              <a:t> &lt;= </a:t>
            </a:r>
            <a:r>
              <a:rPr lang="en-IN" u="sng" dirty="0" smtClean="0"/>
              <a:t>y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IN" dirty="0" smtClean="0"/>
              <a:t>Sufficient </a:t>
            </a:r>
            <a:r>
              <a:rPr lang="en-IN" dirty="0"/>
              <a:t>conditions for security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8863227" cy="3813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04"/>
            <a:ext cx="6654631" cy="2323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071810"/>
            <a:ext cx="830530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160" y="1000109"/>
            <a:ext cx="7691433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884150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Nonterminating</a:t>
            </a:r>
            <a:r>
              <a:rPr lang="en-IN" dirty="0"/>
              <a:t> loops can cause additional implicit flows, because </a:t>
            </a:r>
            <a:r>
              <a:rPr lang="en-IN" dirty="0" smtClean="0"/>
              <a:t>execution </a:t>
            </a:r>
            <a:r>
              <a:rPr lang="en-IN" dirty="0"/>
              <a:t>of the remaining statements is conditioned on the loop </a:t>
            </a:r>
            <a:r>
              <a:rPr lang="en-IN" dirty="0" smtClean="0"/>
              <a:t>terminating</a:t>
            </a:r>
          </a:p>
          <a:p>
            <a:r>
              <a:rPr lang="en-IN" dirty="0"/>
              <a:t>Even terminating loops can cause covert flows, because the </a:t>
            </a:r>
            <a:r>
              <a:rPr lang="en-IN" dirty="0" smtClean="0"/>
              <a:t>execution time </a:t>
            </a:r>
            <a:r>
              <a:rPr lang="en-IN" dirty="0"/>
              <a:t>of a procedure depends on the number of iterations performed</a:t>
            </a:r>
            <a:r>
              <a:rPr lang="en-IN" dirty="0" smtClean="0"/>
              <a:t>.</a:t>
            </a:r>
          </a:p>
          <a:p>
            <a:r>
              <a:rPr lang="en-US" dirty="0" smtClean="0"/>
              <a:t>No Good Solution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IN" dirty="0"/>
              <a:t>Flow-Secure Access Controls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Integration of Simple </a:t>
            </a:r>
            <a:r>
              <a:rPr lang="en-IN" dirty="0"/>
              <a:t>flow controls </a:t>
            </a:r>
            <a:r>
              <a:rPr lang="en-IN" dirty="0" smtClean="0"/>
              <a:t>into </a:t>
            </a:r>
            <a:r>
              <a:rPr lang="en-IN" dirty="0"/>
              <a:t>the access control mechanisms </a:t>
            </a:r>
            <a:r>
              <a:rPr lang="en-IN" dirty="0" smtClean="0"/>
              <a:t>of  say operating </a:t>
            </a:r>
            <a:r>
              <a:rPr lang="en-IN" dirty="0"/>
              <a:t>systems</a:t>
            </a:r>
            <a:r>
              <a:rPr lang="en-IN" dirty="0" smtClean="0"/>
              <a:t>.</a:t>
            </a:r>
          </a:p>
          <a:p>
            <a:r>
              <a:rPr lang="en-US" dirty="0" smtClean="0"/>
              <a:t>General:</a:t>
            </a:r>
          </a:p>
          <a:p>
            <a:pPr lvl="1"/>
            <a:r>
              <a:rPr lang="en-IN" dirty="0"/>
              <a:t>p can read from </a:t>
            </a:r>
            <a:r>
              <a:rPr lang="en-IN" dirty="0" smtClean="0"/>
              <a:t>x1,. </a:t>
            </a:r>
            <a:r>
              <a:rPr lang="en-IN" dirty="0"/>
              <a:t>. . , </a:t>
            </a:r>
            <a:r>
              <a:rPr lang="en-IN" dirty="0" err="1" smtClean="0"/>
              <a:t>xm</a:t>
            </a:r>
            <a:r>
              <a:rPr lang="en-IN" dirty="0" smtClean="0"/>
              <a:t> </a:t>
            </a:r>
            <a:r>
              <a:rPr lang="en-IN" dirty="0"/>
              <a:t>and write into </a:t>
            </a:r>
            <a:endParaRPr lang="en-IN" dirty="0" smtClean="0"/>
          </a:p>
          <a:p>
            <a:pPr lvl="1">
              <a:buNone/>
            </a:pPr>
            <a:r>
              <a:rPr lang="en-IN" dirty="0"/>
              <a:t> </a:t>
            </a:r>
            <a:r>
              <a:rPr lang="en-IN" dirty="0" smtClean="0"/>
              <a:t>   Y1, </a:t>
            </a:r>
            <a:r>
              <a:rPr lang="en-IN" dirty="0"/>
              <a:t>. . . . </a:t>
            </a:r>
            <a:r>
              <a:rPr lang="en-IN" dirty="0" err="1"/>
              <a:t>Yn</a:t>
            </a:r>
            <a:r>
              <a:rPr lang="en-IN" dirty="0"/>
              <a:t> only </a:t>
            </a:r>
            <a:r>
              <a:rPr lang="en-IN" dirty="0" smtClean="0"/>
              <a:t>if  </a:t>
            </a:r>
          </a:p>
          <a:p>
            <a:pPr lvl="1">
              <a:buNone/>
            </a:pPr>
            <a:r>
              <a:rPr lang="en-US" dirty="0" smtClean="0"/>
              <a:t>   </a:t>
            </a:r>
            <a:endParaRPr lang="en-US" dirty="0"/>
          </a:p>
          <a:p>
            <a:r>
              <a:rPr lang="en-IN" dirty="0"/>
              <a:t>This automatically guarantees the security of all flows, explicit </a:t>
            </a:r>
            <a:r>
              <a:rPr lang="en-IN" dirty="0" smtClean="0"/>
              <a:t>or implicit</a:t>
            </a:r>
            <a:r>
              <a:rPr lang="en-IN" dirty="0"/>
              <a:t>, internal to the process.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4572008"/>
            <a:ext cx="4728136" cy="492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04"/>
            <a:ext cx="8268949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00034" y="4143380"/>
            <a:ext cx="81835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IN" dirty="0"/>
              <a:t>If q is a main program, the arguments correspond to actual system objects.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The system must ensure the classes of these objects satisfy the flow </a:t>
            </a:r>
            <a:r>
              <a:rPr lang="en-IN" dirty="0" smtClean="0"/>
              <a:t>requirements</a:t>
            </a:r>
            <a:endParaRPr lang="en-IN" dirty="0"/>
          </a:p>
          <a:p>
            <a:r>
              <a:rPr lang="en-IN" dirty="0"/>
              <a:t>before executing the program</a:t>
            </a:r>
            <a:r>
              <a:rPr lang="en-IN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This </a:t>
            </a:r>
            <a:r>
              <a:rPr lang="en-IN" dirty="0"/>
              <a:t>is easily done if the certification </a:t>
            </a:r>
            <a:r>
              <a:rPr lang="en-IN" dirty="0" smtClean="0"/>
              <a:t>mechanism stores </a:t>
            </a:r>
            <a:r>
              <a:rPr lang="en-IN" dirty="0"/>
              <a:t>the flow requirements of the </a:t>
            </a:r>
            <a:endParaRPr lang="en-IN" dirty="0" smtClean="0"/>
          </a:p>
          <a:p>
            <a:r>
              <a:rPr lang="en-IN" dirty="0" smtClean="0"/>
              <a:t>parameters </a:t>
            </a:r>
            <a:r>
              <a:rPr lang="en-IN" dirty="0"/>
              <a:t>with the object code of </a:t>
            </a:r>
            <a:r>
              <a:rPr lang="en-IN" dirty="0" smtClean="0"/>
              <a:t>the program</a:t>
            </a:r>
            <a:r>
              <a:rPr lang="en-IN" dirty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57166"/>
            <a:ext cx="61690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682" y="3067050"/>
            <a:ext cx="8728829" cy="1290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1" y="400711"/>
            <a:ext cx="5929354" cy="628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IN" dirty="0" smtClean="0"/>
              <a:t>The flow x 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 y is indirect:</a:t>
            </a:r>
          </a:p>
          <a:p>
            <a:pPr lvl="1"/>
            <a:r>
              <a:rPr lang="en-IN" dirty="0" smtClean="0"/>
              <a:t> an explicit flow x 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z occurs during the first iteration; </a:t>
            </a:r>
          </a:p>
          <a:p>
            <a:pPr lvl="1"/>
            <a:r>
              <a:rPr lang="en-IN" dirty="0" smtClean="0"/>
              <a:t>this is followed by an implicit flow z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 smtClean="0"/>
              <a:t>y during the second iteration due to the iteration being conditioned on z.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Certification Semantics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331639"/>
            <a:ext cx="6215106" cy="5526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Certifications Semantics 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certification mechanism is sufficiently simple that it can be easily integrated into the analysis phase of a compiler.</a:t>
            </a:r>
          </a:p>
          <a:p>
            <a:r>
              <a:rPr lang="en-IN" dirty="0" smtClean="0"/>
              <a:t>As an expression e = </a:t>
            </a:r>
            <a:r>
              <a:rPr lang="en-IN" i="1" dirty="0" smtClean="0"/>
              <a:t>f ( a 1  , . . . , an) is parsed, the class  </a:t>
            </a:r>
            <a:r>
              <a:rPr lang="en-IN" u="sng" dirty="0" smtClean="0"/>
              <a:t>e</a:t>
            </a:r>
            <a:r>
              <a:rPr lang="en-IN" i="1" dirty="0" smtClean="0"/>
              <a:t> = </a:t>
            </a:r>
            <a:r>
              <a:rPr lang="en-IN" i="1" u="sng" dirty="0" smtClean="0"/>
              <a:t>a1</a:t>
            </a:r>
            <a:r>
              <a:rPr lang="en-IN" i="1" dirty="0" smtClean="0"/>
              <a:t>  </a:t>
            </a:r>
            <a:r>
              <a:rPr lang="en-IN" i="1" u="sng" dirty="0" err="1" smtClean="0"/>
              <a:t>lub</a:t>
            </a:r>
            <a:r>
              <a:rPr lang="en-IN" i="1" dirty="0" smtClean="0"/>
              <a:t> ... </a:t>
            </a:r>
            <a:r>
              <a:rPr lang="en-IN" i="1" u="sng" dirty="0" err="1" smtClean="0"/>
              <a:t>lub</a:t>
            </a:r>
            <a:r>
              <a:rPr lang="en-IN" i="1" dirty="0" smtClean="0"/>
              <a:t> </a:t>
            </a:r>
            <a:r>
              <a:rPr lang="en-IN" i="1" u="sng" dirty="0" smtClean="0"/>
              <a:t>an </a:t>
            </a:r>
            <a:r>
              <a:rPr lang="en-IN" dirty="0" smtClean="0"/>
              <a:t>computed and associated with the expression.</a:t>
            </a:r>
          </a:p>
          <a:p>
            <a:pPr lvl="1"/>
            <a:r>
              <a:rPr lang="en-IN" dirty="0" smtClean="0"/>
              <a:t>This facilitates verification of explicit and implicit flows from </a:t>
            </a:r>
            <a:r>
              <a:rPr lang="en-IN" i="1" dirty="0" smtClean="0"/>
              <a:t>a1 . . . . . an.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Certifications Semantics (3)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8662" y="1857364"/>
            <a:ext cx="59293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Example: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 Expression e = "a + b*c" is parsed, 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 the classes of the variables are associated with the nodes of the syntax tree and propagated up the tree, giving  </a:t>
            </a:r>
            <a:r>
              <a:rPr lang="en-IN" u="sng" dirty="0" smtClean="0"/>
              <a:t>e</a:t>
            </a:r>
            <a:r>
              <a:rPr lang="en-IN" dirty="0" smtClean="0"/>
              <a:t>  =  </a:t>
            </a:r>
            <a:r>
              <a:rPr lang="en-IN" u="sng" dirty="0" smtClean="0"/>
              <a:t>a</a:t>
            </a:r>
            <a:r>
              <a:rPr lang="en-IN" dirty="0" smtClean="0"/>
              <a:t> </a:t>
            </a:r>
            <a:r>
              <a:rPr lang="en-IN" u="sng" dirty="0" err="1" smtClean="0"/>
              <a:t>lub</a:t>
            </a:r>
            <a:r>
              <a:rPr lang="en-IN" dirty="0" smtClean="0"/>
              <a:t> </a:t>
            </a:r>
            <a:r>
              <a:rPr lang="en-IN" u="sng" dirty="0" smtClean="0"/>
              <a:t>b</a:t>
            </a:r>
            <a:r>
              <a:rPr lang="en-IN" dirty="0" smtClean="0"/>
              <a:t> </a:t>
            </a:r>
            <a:r>
              <a:rPr lang="en-IN" u="sng" dirty="0" err="1" smtClean="0"/>
              <a:t>lub</a:t>
            </a:r>
            <a:r>
              <a:rPr lang="en-IN" dirty="0" smtClean="0"/>
              <a:t> </a:t>
            </a:r>
            <a:r>
              <a:rPr lang="en-IN" u="sng" dirty="0" smtClean="0"/>
              <a:t>c</a:t>
            </a:r>
            <a:endParaRPr lang="en-IN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071802" y="3643314"/>
            <a:ext cx="29289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if a = b then</a:t>
            </a:r>
          </a:p>
          <a:p>
            <a:r>
              <a:rPr lang="en-IN" sz="2800" b="1" dirty="0" smtClean="0"/>
              <a:t>begin</a:t>
            </a:r>
          </a:p>
          <a:p>
            <a:r>
              <a:rPr lang="en-IN" sz="2800" i="1" dirty="0" smtClean="0"/>
              <a:t>c := 0;</a:t>
            </a:r>
          </a:p>
          <a:p>
            <a:r>
              <a:rPr lang="en-IN" sz="2800" i="1" dirty="0" smtClean="0"/>
              <a:t>d:=d+1</a:t>
            </a:r>
          </a:p>
          <a:p>
            <a:r>
              <a:rPr lang="en-IN" sz="2800" b="1" dirty="0" smtClean="0"/>
              <a:t>end</a:t>
            </a:r>
          </a:p>
          <a:p>
            <a:r>
              <a:rPr lang="en-IN" sz="2800" b="1" dirty="0" smtClean="0"/>
              <a:t>Else d := c * e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978679"/>
            <a:ext cx="8492164" cy="502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Statement (1)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i="1" dirty="0" smtClean="0"/>
              <a:t>Example:</a:t>
            </a:r>
          </a:p>
          <a:p>
            <a:pPr>
              <a:buNone/>
            </a:pPr>
            <a:r>
              <a:rPr lang="en-IN" i="1" dirty="0" smtClean="0"/>
              <a:t>    b := a[e].</a:t>
            </a:r>
          </a:p>
          <a:p>
            <a:pPr>
              <a:buNone/>
            </a:pPr>
            <a:endParaRPr lang="en-US" i="1" dirty="0" smtClean="0"/>
          </a:p>
          <a:p>
            <a:r>
              <a:rPr lang="en-IN" dirty="0" smtClean="0"/>
              <a:t>If e is known but </a:t>
            </a:r>
            <a:r>
              <a:rPr lang="en-IN" i="1" dirty="0" smtClean="0"/>
              <a:t>a[e] is not, then execution of this statement causes a flow</a:t>
            </a:r>
          </a:p>
          <a:p>
            <a:pPr lvl="1"/>
            <a:r>
              <a:rPr lang="en-IN" i="1" dirty="0" smtClean="0"/>
              <a:t>a[e] </a:t>
            </a:r>
            <a:r>
              <a:rPr lang="en-IN" i="1" dirty="0" smtClean="0">
                <a:sym typeface="Wingdings" pitchFamily="2" charset="2"/>
              </a:rPr>
              <a:t> </a:t>
            </a:r>
            <a:r>
              <a:rPr lang="en-IN" i="1" dirty="0" smtClean="0"/>
              <a:t>b. </a:t>
            </a:r>
          </a:p>
          <a:p>
            <a:r>
              <a:rPr lang="en-IN" i="1" dirty="0" smtClean="0"/>
              <a:t>If a[</a:t>
            </a:r>
            <a:r>
              <a:rPr lang="en-IN" i="1" dirty="0" err="1" smtClean="0"/>
              <a:t>i</a:t>
            </a:r>
            <a:r>
              <a:rPr lang="en-IN" i="1" dirty="0" smtClean="0"/>
              <a:t>] is known for </a:t>
            </a:r>
            <a:r>
              <a:rPr lang="en-IN" i="1" dirty="0" err="1" smtClean="0"/>
              <a:t>i</a:t>
            </a:r>
            <a:r>
              <a:rPr lang="en-IN" i="1" dirty="0" smtClean="0"/>
              <a:t> = 1 . . . . , n but e is not, it can cause a flow e </a:t>
            </a:r>
            <a:r>
              <a:rPr lang="en-IN" i="1" dirty="0" smtClean="0">
                <a:sym typeface="Wingdings" pitchFamily="2" charset="2"/>
              </a:rPr>
              <a:t> </a:t>
            </a:r>
            <a:r>
              <a:rPr lang="en-IN" dirty="0" smtClean="0"/>
              <a:t>b </a:t>
            </a:r>
          </a:p>
          <a:p>
            <a:pPr lvl="1"/>
            <a:r>
              <a:rPr lang="en-IN" dirty="0" smtClean="0"/>
              <a:t>(e.g., if </a:t>
            </a:r>
            <a:r>
              <a:rPr lang="en-IN" i="1" dirty="0" smtClean="0"/>
              <a:t>a[</a:t>
            </a:r>
            <a:r>
              <a:rPr lang="en-IN" i="1" dirty="0" err="1" smtClean="0"/>
              <a:t>i</a:t>
            </a:r>
            <a:r>
              <a:rPr lang="en-IN" i="1" dirty="0" smtClean="0"/>
              <a:t>] = </a:t>
            </a:r>
            <a:r>
              <a:rPr lang="en-IN" i="1" dirty="0" err="1" smtClean="0"/>
              <a:t>i</a:t>
            </a:r>
            <a:r>
              <a:rPr lang="en-IN" i="1" dirty="0" smtClean="0"/>
              <a:t> for </a:t>
            </a:r>
            <a:r>
              <a:rPr lang="en-IN" i="1" dirty="0" err="1" smtClean="0"/>
              <a:t>i</a:t>
            </a:r>
            <a:r>
              <a:rPr lang="en-IN" i="1" dirty="0" smtClean="0"/>
              <a:t> = 1, . . . . n, then b = e).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Statement 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assignment of the form "a[e] := b" can cause information about e to flow into </a:t>
            </a:r>
            <a:r>
              <a:rPr lang="en-IN" i="1" dirty="0" smtClean="0"/>
              <a:t>a[e].</a:t>
            </a:r>
          </a:p>
          <a:p>
            <a:r>
              <a:rPr lang="en-IN" i="1" dirty="0" smtClean="0"/>
              <a:t>Example:</a:t>
            </a:r>
          </a:p>
          <a:p>
            <a:r>
              <a:rPr lang="en-IN" dirty="0" smtClean="0"/>
              <a:t>If an assignment "a[e] := 1" is made on an all-zero array, </a:t>
            </a:r>
            <a:r>
              <a:rPr lang="en-IN" dirty="0" smtClean="0">
                <a:solidFill>
                  <a:srgbClr val="0070C0"/>
                </a:solidFill>
              </a:rPr>
              <a:t>the value of e can be obtained from the index of the only nonzero element in a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14290"/>
            <a:ext cx="4300556" cy="6401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Statement (3)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If all elements </a:t>
            </a:r>
            <a:r>
              <a:rPr lang="en-IN" i="1" dirty="0" smtClean="0"/>
              <a:t>a[</a:t>
            </a:r>
            <a:r>
              <a:rPr lang="en-IN" i="1" dirty="0" err="1" smtClean="0"/>
              <a:t>i</a:t>
            </a:r>
            <a:r>
              <a:rPr lang="en-IN" i="1" dirty="0" smtClean="0"/>
              <a:t>] belong to the same class </a:t>
            </a:r>
            <a:r>
              <a:rPr lang="en-IN" i="1" u="sng" dirty="0" smtClean="0"/>
              <a:t>a,</a:t>
            </a:r>
            <a:r>
              <a:rPr lang="en-IN" i="1" dirty="0" smtClean="0"/>
              <a:t> the certification mechanism is </a:t>
            </a:r>
            <a:r>
              <a:rPr lang="en-IN" dirty="0" smtClean="0"/>
              <a:t>easily extended to verify flows to and from arrays. </a:t>
            </a:r>
          </a:p>
          <a:p>
            <a:r>
              <a:rPr lang="en-IN" dirty="0" smtClean="0"/>
              <a:t>For an array reference "a[e]", the class  </a:t>
            </a:r>
            <a:r>
              <a:rPr lang="en-IN" u="sng" dirty="0" smtClean="0"/>
              <a:t>a</a:t>
            </a:r>
            <a:r>
              <a:rPr lang="en-IN" dirty="0" smtClean="0"/>
              <a:t> </a:t>
            </a:r>
            <a:r>
              <a:rPr lang="en-IN" u="sng" dirty="0" err="1" smtClean="0"/>
              <a:t>lub</a:t>
            </a:r>
            <a:r>
              <a:rPr lang="en-IN" dirty="0" smtClean="0"/>
              <a:t> </a:t>
            </a:r>
            <a:r>
              <a:rPr lang="en-IN" u="sng" dirty="0" smtClean="0"/>
              <a:t>e</a:t>
            </a:r>
            <a:r>
              <a:rPr lang="en-IN" dirty="0" smtClean="0"/>
              <a:t> can be associated with the reference to verify flows from a and e.</a:t>
            </a:r>
          </a:p>
          <a:p>
            <a:r>
              <a:rPr lang="en-IN" dirty="0" smtClean="0"/>
              <a:t>For an array assignment "a[e] := b", the relation </a:t>
            </a:r>
            <a:r>
              <a:rPr lang="en-IN" u="sng" dirty="0" smtClean="0"/>
              <a:t>e</a:t>
            </a:r>
            <a:r>
              <a:rPr lang="en-IN" dirty="0" smtClean="0"/>
              <a:t>  </a:t>
            </a:r>
            <a:r>
              <a:rPr lang="en-IN" u="sng" dirty="0" smtClean="0"/>
              <a:t>&lt;</a:t>
            </a:r>
            <a:r>
              <a:rPr lang="en-IN" dirty="0" smtClean="0"/>
              <a:t> </a:t>
            </a:r>
            <a:r>
              <a:rPr lang="en-IN" u="sng" dirty="0" smtClean="0"/>
              <a:t>a</a:t>
            </a:r>
            <a:r>
              <a:rPr lang="en-IN" dirty="0" smtClean="0"/>
              <a:t> can be verified along with the relation </a:t>
            </a:r>
            <a:r>
              <a:rPr lang="en-IN" u="sng" dirty="0" smtClean="0"/>
              <a:t>b</a:t>
            </a:r>
            <a:r>
              <a:rPr lang="en-IN" dirty="0" smtClean="0"/>
              <a:t> </a:t>
            </a:r>
            <a:r>
              <a:rPr lang="en-IN" u="sng" dirty="0" smtClean="0"/>
              <a:t>&lt;</a:t>
            </a:r>
            <a:r>
              <a:rPr lang="en-IN" dirty="0" smtClean="0"/>
              <a:t> </a:t>
            </a:r>
            <a:r>
              <a:rPr lang="en-IN" u="sng" dirty="0" smtClean="0"/>
              <a:t>a</a:t>
            </a:r>
            <a:r>
              <a:rPr lang="en-IN" dirty="0" smtClean="0"/>
              <a:t>.</a:t>
            </a:r>
          </a:p>
          <a:p>
            <a:r>
              <a:rPr lang="en-IN" dirty="0" smtClean="0"/>
              <a:t>If the elements belong to different classes, it is necessary to check only the classes </a:t>
            </a:r>
            <a:r>
              <a:rPr lang="en-IN" i="1" dirty="0" smtClean="0"/>
              <a:t>a[</a:t>
            </a:r>
            <a:r>
              <a:rPr lang="en-IN" i="1" dirty="0" err="1" smtClean="0"/>
              <a:t>i</a:t>
            </a:r>
            <a:r>
              <a:rPr lang="en-IN" i="1" dirty="0" smtClean="0"/>
              <a:t>] for those </a:t>
            </a:r>
            <a:r>
              <a:rPr lang="en-IN" i="1" dirty="0" err="1" smtClean="0"/>
              <a:t>i</a:t>
            </a:r>
            <a:r>
              <a:rPr lang="en-IN" i="1" dirty="0" smtClean="0"/>
              <a:t> in the range of e. </a:t>
            </a:r>
          </a:p>
          <a:p>
            <a:pPr lvl="1"/>
            <a:r>
              <a:rPr lang="en-IN" i="1" dirty="0" smtClean="0"/>
              <a:t>This is because there can be no flow to or </a:t>
            </a:r>
            <a:r>
              <a:rPr lang="en-IN" dirty="0" smtClean="0"/>
              <a:t>from </a:t>
            </a:r>
            <a:r>
              <a:rPr lang="en-IN" i="1" dirty="0" smtClean="0"/>
              <a:t>a[j] if e never evaluates to j (</a:t>
            </a:r>
            <a:r>
              <a:rPr lang="en-IN" i="1" dirty="0" smtClean="0">
                <a:solidFill>
                  <a:srgbClr val="0070C0"/>
                </a:solidFill>
              </a:rPr>
              <a:t>there must be a possibility of accessing an </a:t>
            </a:r>
            <a:r>
              <a:rPr lang="en-IN" dirty="0" smtClean="0">
                <a:solidFill>
                  <a:srgbClr val="0070C0"/>
                </a:solidFill>
              </a:rPr>
              <a:t>object for information to flow</a:t>
            </a:r>
            <a:r>
              <a:rPr lang="en-IN" dirty="0" smtClean="0"/>
              <a:t>).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214290"/>
            <a:ext cx="185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What about?</a:t>
            </a:r>
            <a:endParaRPr lang="en-IN" sz="2400" b="1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785794"/>
            <a:ext cx="4850630" cy="230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85720" y="3429000"/>
            <a:ext cx="8858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NEED Further Analysis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As a general rule, a mechanism is needed to ensure addresses refer to the</a:t>
            </a:r>
          </a:p>
          <a:p>
            <a:r>
              <a:rPr lang="en-IN" dirty="0" smtClean="0"/>
              <a:t>objects assumed during certification.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Otherwise, a "a[e] := b“ might cause an invalid flow b 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c, where c is an object</a:t>
            </a:r>
          </a:p>
          <a:p>
            <a:r>
              <a:rPr lang="en-IN" dirty="0" smtClean="0"/>
              <a:t>  addressed by </a:t>
            </a:r>
            <a:r>
              <a:rPr lang="en-IN" i="1" dirty="0" smtClean="0"/>
              <a:t>a[e] when e is </a:t>
            </a:r>
            <a:r>
              <a:rPr lang="en-IN" dirty="0" smtClean="0"/>
              <a:t>out of range. 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Several possible approaches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check the bounds of array subscripts and pointer variables.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 more efficient method is possible if each array object in memory has a descriptor</a:t>
            </a:r>
          </a:p>
          <a:p>
            <a:r>
              <a:rPr lang="en-IN" dirty="0" smtClean="0"/>
              <a:t> giving its bounds; the hardware can then check the validity of addresses in parallel with</a:t>
            </a:r>
          </a:p>
          <a:p>
            <a:r>
              <a:rPr lang="en-IN" dirty="0" smtClean="0"/>
              <a:t>instruction execution.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 3</a:t>
            </a:r>
            <a:r>
              <a:rPr lang="en-IN" baseline="30000" dirty="0" smtClean="0"/>
              <a:t>rd</a:t>
            </a:r>
            <a:r>
              <a:rPr lang="en-IN" dirty="0" smtClean="0"/>
              <a:t> method is to prove that all subscripts and pointer variables are within their bounds; 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214290"/>
            <a:ext cx="5701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Control Structures with Unrestricted </a:t>
            </a:r>
            <a:r>
              <a:rPr lang="en-US" sz="2400" b="1" dirty="0" err="1" smtClean="0">
                <a:solidFill>
                  <a:srgbClr val="0070C0"/>
                </a:solidFill>
              </a:rPr>
              <a:t>Goto’s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071546"/>
            <a:ext cx="811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Certifying a program with unrestricted </a:t>
            </a:r>
            <a:r>
              <a:rPr lang="en-IN" b="1" dirty="0" err="1" smtClean="0"/>
              <a:t>gotos</a:t>
            </a:r>
            <a:r>
              <a:rPr lang="en-IN" b="1" dirty="0" smtClean="0"/>
              <a:t>, requires a control flow analysis of the</a:t>
            </a:r>
          </a:p>
          <a:p>
            <a:r>
              <a:rPr lang="en-IN" b="1" dirty="0" smtClean="0"/>
              <a:t> program to determine the objects receiving implicit flows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857364"/>
            <a:ext cx="4424384" cy="4703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929717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dirty="0" smtClean="0"/>
              <a:t>A control flow graph is constructed, showing transitions among basic blocks;</a:t>
            </a:r>
          </a:p>
          <a:p>
            <a:pPr>
              <a:buFont typeface="Wingdings" pitchFamily="2" charset="2"/>
              <a:buChar char="q"/>
            </a:pPr>
            <a:r>
              <a:rPr lang="en-IN" sz="2800" dirty="0" smtClean="0"/>
              <a:t> associated with block bi is an </a:t>
            </a:r>
            <a:r>
              <a:rPr lang="en-IN" sz="2800" dirty="0" err="1" smtClean="0"/>
              <a:t>expres</a:t>
            </a:r>
            <a:r>
              <a:rPr lang="en-IN" sz="2800" dirty="0" smtClean="0"/>
              <a:t>., </a:t>
            </a:r>
            <a:r>
              <a:rPr lang="en-IN" sz="2800" i="1" dirty="0" err="1" smtClean="0"/>
              <a:t>ei</a:t>
            </a:r>
            <a:r>
              <a:rPr lang="en-IN" sz="2800" i="1" dirty="0" smtClean="0"/>
              <a:t> that selects the successor of bi in </a:t>
            </a:r>
            <a:r>
              <a:rPr lang="en-IN" sz="2800" dirty="0" smtClean="0"/>
              <a:t>the graph</a:t>
            </a:r>
          </a:p>
          <a:p>
            <a:pPr>
              <a:buFont typeface="Wingdings" pitchFamily="2" charset="2"/>
              <a:buChar char="q"/>
            </a:pPr>
            <a:r>
              <a:rPr lang="en-IN" sz="2800" dirty="0" smtClean="0"/>
              <a:t>The security class of block </a:t>
            </a:r>
            <a:r>
              <a:rPr lang="en-IN" sz="2800" i="1" dirty="0" smtClean="0"/>
              <a:t>bi is the  </a:t>
            </a:r>
            <a:r>
              <a:rPr lang="en-IN" sz="2800" i="1" u="sng" dirty="0" err="1" smtClean="0"/>
              <a:t>glb</a:t>
            </a:r>
            <a:r>
              <a:rPr lang="en-IN" sz="2800" i="1" u="sng" dirty="0" smtClean="0"/>
              <a:t> </a:t>
            </a:r>
            <a:r>
              <a:rPr lang="en-IN" sz="2800" i="1" dirty="0" smtClean="0"/>
              <a:t>of the classes</a:t>
            </a:r>
          </a:p>
          <a:p>
            <a:r>
              <a:rPr lang="en-IN" sz="2800" dirty="0" smtClean="0"/>
              <a:t>of all objects that are the targets of flows in bi (if there are no such objects, this class is </a:t>
            </a:r>
            <a:r>
              <a:rPr lang="en-IN" sz="2800" i="1" dirty="0" smtClean="0"/>
              <a:t>High).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/>
              <a:t>The </a:t>
            </a:r>
            <a:r>
              <a:rPr lang="en-IN" sz="2400" b="1" dirty="0" smtClean="0"/>
              <a:t>immediate forward dominator </a:t>
            </a:r>
            <a:r>
              <a:rPr lang="en-IN" sz="2400" b="1" i="1" dirty="0" smtClean="0"/>
              <a:t>IFD(bi) is computed for each </a:t>
            </a:r>
            <a:r>
              <a:rPr lang="en-IN" sz="2400" dirty="0" smtClean="0"/>
              <a:t>block bi</a:t>
            </a:r>
          </a:p>
          <a:p>
            <a:pPr lvl="1">
              <a:buFont typeface="Wingdings" pitchFamily="2" charset="2"/>
              <a:buChar char="q"/>
            </a:pPr>
            <a:r>
              <a:rPr lang="en-IN" sz="2400" dirty="0" smtClean="0"/>
              <a:t>It is the closest block to </a:t>
            </a:r>
            <a:r>
              <a:rPr lang="en-IN" sz="2400" i="1" dirty="0" smtClean="0"/>
              <a:t>bi among the set of blocks that lie on all paths </a:t>
            </a:r>
            <a:r>
              <a:rPr lang="en-IN" sz="2400" dirty="0" smtClean="0"/>
              <a:t>from bi to the program exit and, therefore, is the point where the divergent execution paths conditioned on </a:t>
            </a:r>
            <a:r>
              <a:rPr lang="en-IN" sz="2400" dirty="0" err="1" smtClean="0"/>
              <a:t>ei</a:t>
            </a:r>
            <a:r>
              <a:rPr lang="en-IN" sz="2400" dirty="0" smtClean="0"/>
              <a:t> converge.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/>
              <a:t>Define </a:t>
            </a:r>
            <a:r>
              <a:rPr lang="en-IN" sz="2400" i="1" dirty="0" smtClean="0"/>
              <a:t>Bi as the set of blocks on some path </a:t>
            </a:r>
            <a:r>
              <a:rPr lang="en-IN" sz="2400" dirty="0" smtClean="0"/>
              <a:t>from </a:t>
            </a:r>
            <a:r>
              <a:rPr lang="en-IN" sz="2400" i="1" dirty="0" smtClean="0"/>
              <a:t>bi to IFD(bi) excluding bi and IFD(bi).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/>
              <a:t>The security class of </a:t>
            </a:r>
            <a:r>
              <a:rPr lang="en-IN" sz="2400" i="1" dirty="0" smtClean="0"/>
              <a:t>Bi is </a:t>
            </a:r>
            <a:r>
              <a:rPr lang="en-IN" sz="2400" i="1" u="sng" dirty="0" smtClean="0"/>
              <a:t>Bi</a:t>
            </a:r>
            <a:r>
              <a:rPr lang="en-IN" sz="2400" i="1" dirty="0" smtClean="0"/>
              <a:t> =  </a:t>
            </a:r>
            <a:r>
              <a:rPr lang="en-IN" sz="2400" i="1" u="sng" dirty="0" err="1" smtClean="0"/>
              <a:t>glb</a:t>
            </a:r>
            <a:r>
              <a:rPr lang="en-IN" sz="2400" i="1" dirty="0" smtClean="0"/>
              <a:t> {</a:t>
            </a:r>
            <a:r>
              <a:rPr lang="en-IN" sz="2400" i="1" u="sng" dirty="0" err="1" smtClean="0"/>
              <a:t>bj</a:t>
            </a:r>
            <a:r>
              <a:rPr lang="en-IN" sz="2400" i="1" u="sng" dirty="0" smtClean="0"/>
              <a:t> | </a:t>
            </a:r>
            <a:r>
              <a:rPr lang="en-IN" sz="2400" i="1" u="sng" dirty="0" err="1" smtClean="0"/>
              <a:t>bj</a:t>
            </a:r>
            <a:r>
              <a:rPr lang="en-IN" sz="2400" i="1" u="sng" dirty="0" smtClean="0"/>
              <a:t>  in Bi}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14290"/>
            <a:ext cx="5857916" cy="641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5786" y="1571612"/>
            <a:ext cx="807249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Because the only blocks directly conditioned on the selector expression </a:t>
            </a:r>
            <a:r>
              <a:rPr lang="en-IN" sz="3200" dirty="0" err="1" smtClean="0"/>
              <a:t>ei</a:t>
            </a:r>
            <a:r>
              <a:rPr lang="en-IN" sz="3200" dirty="0" smtClean="0"/>
              <a:t> of </a:t>
            </a:r>
            <a:r>
              <a:rPr lang="en-IN" sz="3200" i="1" dirty="0" smtClean="0"/>
              <a:t>bi are those in Bi, the program is secure if each block bi is independently secure </a:t>
            </a:r>
            <a:r>
              <a:rPr lang="en-IN" sz="3200" dirty="0" smtClean="0"/>
              <a:t>and </a:t>
            </a:r>
            <a:r>
              <a:rPr lang="en-IN" sz="3200" u="sng" dirty="0" err="1" smtClean="0"/>
              <a:t>ei</a:t>
            </a:r>
            <a:r>
              <a:rPr lang="en-IN" sz="3200" dirty="0" smtClean="0"/>
              <a:t> </a:t>
            </a:r>
            <a:r>
              <a:rPr lang="en-IN" sz="3200" u="sng" dirty="0" smtClean="0"/>
              <a:t>&lt;</a:t>
            </a:r>
            <a:r>
              <a:rPr lang="en-IN" sz="3200" dirty="0" smtClean="0"/>
              <a:t> </a:t>
            </a:r>
            <a:r>
              <a:rPr lang="en-IN" sz="3200" u="sng" dirty="0" smtClean="0"/>
              <a:t>Bi</a:t>
            </a:r>
            <a:r>
              <a:rPr lang="en-IN" sz="3200" dirty="0" smtClean="0"/>
              <a:t> for all </a:t>
            </a:r>
            <a:r>
              <a:rPr lang="en-IN" sz="3200" dirty="0" err="1" smtClean="0"/>
              <a:t>i</a:t>
            </a:r>
            <a:r>
              <a:rPr lang="en-IN" sz="3200" dirty="0" smtClean="0"/>
              <a:t>.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and Synchronization</a:t>
            </a:r>
            <a:endParaRPr lang="en-IN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728445"/>
            <a:ext cx="6000792" cy="448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642919"/>
            <a:ext cx="65722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400" dirty="0" smtClean="0"/>
              <a:t>Concurrent execution of these procedures causes an implicit flow of information from parameter</a:t>
            </a:r>
          </a:p>
          <a:p>
            <a:r>
              <a:rPr lang="en-IN" sz="2400" dirty="0" smtClean="0"/>
              <a:t>x of p to parameter y of q over the synchronization channel associated with the semaphore s: 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if x = 0, y is set to 0, and q is delayed indefinitely on s;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If x = 1, q is </a:t>
            </a:r>
            <a:r>
              <a:rPr lang="en-IN" sz="2400" dirty="0" err="1" smtClean="0"/>
              <a:t>signaled</a:t>
            </a:r>
            <a:r>
              <a:rPr lang="en-IN" sz="2400" dirty="0" smtClean="0"/>
              <a:t>, and y is set to 1. 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Thus, if p and q are invoked concurrently as follows:</a:t>
            </a:r>
          </a:p>
          <a:p>
            <a:pPr lvl="1"/>
            <a:r>
              <a:rPr lang="en-IN" sz="2400" b="1" dirty="0" err="1" smtClean="0"/>
              <a:t>cobegin</a:t>
            </a:r>
            <a:endParaRPr lang="en-IN" sz="2400" b="1" dirty="0" smtClean="0"/>
          </a:p>
          <a:p>
            <a:pPr lvl="2"/>
            <a:r>
              <a:rPr lang="en-IN" sz="2400" i="1" dirty="0" smtClean="0"/>
              <a:t>p(a, s)</a:t>
            </a:r>
          </a:p>
          <a:p>
            <a:pPr lvl="2"/>
            <a:r>
              <a:rPr lang="en-US" sz="2400" i="1" dirty="0" smtClean="0"/>
              <a:t>||</a:t>
            </a:r>
            <a:endParaRPr lang="en-IN" sz="2400" i="1" dirty="0" smtClean="0"/>
          </a:p>
          <a:p>
            <a:pPr lvl="2"/>
            <a:r>
              <a:rPr lang="en-IN" sz="2400" i="1" dirty="0" smtClean="0"/>
              <a:t>q(b, s)</a:t>
            </a:r>
          </a:p>
          <a:p>
            <a:pPr lvl="1"/>
            <a:r>
              <a:rPr lang="en-IN" sz="2400" b="1" dirty="0" err="1" smtClean="0"/>
              <a:t>coend</a:t>
            </a:r>
            <a:endParaRPr lang="en-IN" sz="2400" b="1" dirty="0" smtClean="0"/>
          </a:p>
          <a:p>
            <a:r>
              <a:rPr lang="en-IN" sz="2400" dirty="0" smtClean="0"/>
              <a:t>the value of argument </a:t>
            </a:r>
            <a:r>
              <a:rPr lang="en-IN" sz="2400" i="1" dirty="0" smtClean="0"/>
              <a:t>a</a:t>
            </a:r>
            <a:r>
              <a:rPr lang="en-IN" sz="2400" dirty="0" smtClean="0"/>
              <a:t> flows into argument </a:t>
            </a:r>
            <a:r>
              <a:rPr lang="en-IN" sz="2400" i="1" dirty="0" smtClean="0"/>
              <a:t>b</a:t>
            </a:r>
            <a:r>
              <a:rPr lang="en-IN" sz="2400" dirty="0" smtClean="0"/>
              <a:t>.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1000108"/>
            <a:ext cx="65008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The flow x </a:t>
            </a:r>
            <a:r>
              <a:rPr lang="en-IN" sz="2400" dirty="0" smtClean="0">
                <a:sym typeface="Wingdings" pitchFamily="2" charset="2"/>
              </a:rPr>
              <a:t></a:t>
            </a:r>
            <a:r>
              <a:rPr lang="en-IN" sz="2400" dirty="0" smtClean="0"/>
              <a:t> y in is caused by wait(s) and signal(s),</a:t>
            </a:r>
          </a:p>
          <a:p>
            <a:r>
              <a:rPr lang="en-IN" sz="2400" dirty="0" smtClean="0"/>
              <a:t>which read and modify the value of s as follows</a:t>
            </a:r>
            <a:endParaRPr lang="en-IN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0"/>
            <a:ext cx="6189498" cy="264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14282" y="4429132"/>
            <a:ext cx="86924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Therefore, execution of the if statement in p causes an implicit flow from x to s,</a:t>
            </a:r>
          </a:p>
          <a:p>
            <a:r>
              <a:rPr lang="en-IN" dirty="0" smtClean="0"/>
              <a:t>causing the value of x to flow into q.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When x = 0, q is left waiting on semaphore s. 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Because this is similar to a </a:t>
            </a:r>
            <a:r>
              <a:rPr lang="en-IN" dirty="0" err="1" smtClean="0"/>
              <a:t>nonterminating</a:t>
            </a:r>
            <a:r>
              <a:rPr lang="en-IN" dirty="0" smtClean="0"/>
              <a:t> while loop, we might wonder if all</a:t>
            </a:r>
          </a:p>
          <a:p>
            <a:pPr lvl="1"/>
            <a:r>
              <a:rPr lang="en-IN" dirty="0" smtClean="0"/>
              <a:t>   synchronization channels are associated with abnormal terminations from timeouts.</a:t>
            </a:r>
          </a:p>
          <a:p>
            <a:pPr lvl="1"/>
            <a:r>
              <a:rPr lang="en-IN" dirty="0" smtClean="0"/>
              <a:t>    If so, they would have a channel capacity of at most 1 bit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70C0"/>
                </a:solidFill>
              </a:rPr>
              <a:t> However, that information can flow along synchronization channels even when the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    procedures terminate normally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5" y="52249"/>
            <a:ext cx="4500593" cy="506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521495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When x = 0, process 2 executes before process 3, so the final value of y is 0;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when x != 0, process 3 executes before process 2, so the final value of y is 1.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Hence, if x is initially 0 or 1, execution of </a:t>
            </a:r>
            <a:r>
              <a:rPr lang="en-IN" i="1" dirty="0" smtClean="0"/>
              <a:t>copy3 sets y to the value of x.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Military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</a:t>
            </a:r>
            <a:r>
              <a:rPr lang="en-IN" dirty="0" smtClean="0"/>
              <a:t>ccess </a:t>
            </a:r>
            <a:r>
              <a:rPr lang="en-IN" dirty="0"/>
              <a:t>controls enforce both a nondiscretionary policy </a:t>
            </a:r>
            <a:r>
              <a:rPr lang="en-IN" dirty="0" smtClean="0"/>
              <a:t>of information </a:t>
            </a:r>
            <a:r>
              <a:rPr lang="en-IN" dirty="0"/>
              <a:t>flow based on the military classification </a:t>
            </a:r>
            <a:r>
              <a:rPr lang="en-IN" dirty="0" smtClean="0"/>
              <a:t>scheme(MLS), </a:t>
            </a:r>
            <a:r>
              <a:rPr lang="en-IN" dirty="0"/>
              <a:t>and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discretionary policy of access control based on "</a:t>
            </a:r>
            <a:r>
              <a:rPr lang="en-IN" dirty="0" smtClean="0"/>
              <a:t>need-to-know“ (</a:t>
            </a:r>
            <a:r>
              <a:rPr lang="en-IN" dirty="0"/>
              <a:t>that is, on the principle of least privilege).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process running with a </a:t>
            </a:r>
            <a:r>
              <a:rPr lang="en-IN" i="1" dirty="0" smtClean="0"/>
              <a:t>Secret </a:t>
            </a:r>
            <a:r>
              <a:rPr lang="en-IN" dirty="0" smtClean="0"/>
              <a:t>clearance</a:t>
            </a:r>
            <a:r>
              <a:rPr lang="en-IN" dirty="0"/>
              <a:t>, for example, is permitted to read only from </a:t>
            </a:r>
            <a:r>
              <a:rPr lang="en-IN" i="1" dirty="0"/>
              <a:t>Unclassified, </a:t>
            </a:r>
            <a:r>
              <a:rPr lang="en-IN" i="1" dirty="0" smtClean="0"/>
              <a:t>Confidential, </a:t>
            </a:r>
            <a:r>
              <a:rPr lang="en-IN" dirty="0" smtClean="0"/>
              <a:t>and </a:t>
            </a:r>
            <a:r>
              <a:rPr lang="en-IN" i="1" dirty="0"/>
              <a:t>Secret objects; </a:t>
            </a:r>
            <a:endParaRPr lang="en-IN" i="1" dirty="0" smtClean="0"/>
          </a:p>
          <a:p>
            <a:r>
              <a:rPr lang="en-IN" i="1" dirty="0" smtClean="0"/>
              <a:t>and </a:t>
            </a:r>
            <a:r>
              <a:rPr lang="en-IN" i="1" dirty="0"/>
              <a:t>to write only </a:t>
            </a:r>
            <a:r>
              <a:rPr lang="en-IN" i="1" dirty="0" err="1"/>
              <a:t>tO</a:t>
            </a:r>
            <a:r>
              <a:rPr lang="en-IN" i="1" dirty="0"/>
              <a:t> Secret and Top Secret objects </a:t>
            </a:r>
            <a:r>
              <a:rPr lang="en-IN" i="1" dirty="0" smtClean="0"/>
              <a:t>subject to </a:t>
            </a:r>
            <a:r>
              <a:rPr lang="en-IN" dirty="0" smtClean="0"/>
              <a:t>integrity </a:t>
            </a:r>
            <a:r>
              <a:rPr lang="en-IN" dirty="0"/>
              <a:t>constraints </a:t>
            </a:r>
            <a:r>
              <a:rPr lang="en-IN" dirty="0" smtClean="0"/>
              <a:t>of writing </a:t>
            </a:r>
            <a:r>
              <a:rPr lang="en-IN" dirty="0"/>
              <a:t>into </a:t>
            </a:r>
            <a:r>
              <a:rPr lang="en-IN" i="1" dirty="0"/>
              <a:t>Top Secret </a:t>
            </a:r>
            <a:r>
              <a:rPr lang="en-IN" i="1" dirty="0" smtClean="0"/>
              <a:t>objects.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472" y="2143116"/>
            <a:ext cx="81439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800" dirty="0" smtClean="0"/>
              <a:t>Because each statement logically following a wait(s) operation is conditioned on a signal(s) operation, there is an implicit flow from s to every variable that is</a:t>
            </a:r>
          </a:p>
          <a:p>
            <a:r>
              <a:rPr lang="en-IN" sz="2800" dirty="0" smtClean="0"/>
              <a:t>the target of an assignment in a statement logically following the </a:t>
            </a:r>
            <a:r>
              <a:rPr lang="en-IN" sz="2800" b="1" dirty="0" smtClean="0"/>
              <a:t>wait.</a:t>
            </a:r>
          </a:p>
          <a:p>
            <a:pPr>
              <a:buFont typeface="Wingdings" pitchFamily="2" charset="2"/>
              <a:buChar char="q"/>
            </a:pPr>
            <a:r>
              <a:rPr lang="en-IN" sz="2800" b="1" dirty="0" smtClean="0"/>
              <a:t> To ensure </a:t>
            </a:r>
            <a:r>
              <a:rPr lang="en-IN" sz="2800" dirty="0" smtClean="0"/>
              <a:t>the security of these flows,  we require the class of every such variable y satisfy the relation</a:t>
            </a:r>
          </a:p>
          <a:p>
            <a:r>
              <a:rPr lang="en-IN" sz="2800" dirty="0" smtClean="0"/>
              <a:t>   </a:t>
            </a:r>
            <a:r>
              <a:rPr lang="en-IN" sz="2800" u="sng" dirty="0" smtClean="0"/>
              <a:t>s</a:t>
            </a:r>
            <a:r>
              <a:rPr lang="en-IN" sz="2800" dirty="0" smtClean="0"/>
              <a:t> </a:t>
            </a:r>
            <a:r>
              <a:rPr lang="en-IN" sz="2800" u="sng" dirty="0" smtClean="0"/>
              <a:t>&lt;</a:t>
            </a:r>
            <a:r>
              <a:rPr lang="en-IN" sz="2800" dirty="0" smtClean="0"/>
              <a:t>  </a:t>
            </a:r>
            <a:r>
              <a:rPr lang="en-IN" sz="2800" u="sng" dirty="0" smtClean="0"/>
              <a:t>y</a:t>
            </a:r>
            <a:r>
              <a:rPr lang="en-IN" sz="2800" dirty="0" smtClean="0"/>
              <a:t> 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Concurrency: flow over Global channels 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357298"/>
            <a:ext cx="4286280" cy="5298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3286124"/>
            <a:ext cx="278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e0 and </a:t>
            </a:r>
            <a:r>
              <a:rPr lang="en-IN" i="1" dirty="0" smtClean="0">
                <a:solidFill>
                  <a:srgbClr val="0070C0"/>
                </a:solidFill>
              </a:rPr>
              <a:t>e1 playing the role of </a:t>
            </a:r>
            <a:r>
              <a:rPr lang="en-IN" dirty="0" smtClean="0">
                <a:solidFill>
                  <a:srgbClr val="0070C0"/>
                </a:solidFill>
              </a:rPr>
              <a:t>semaphores </a:t>
            </a:r>
            <a:r>
              <a:rPr lang="en-IN" i="1" dirty="0" smtClean="0">
                <a:solidFill>
                  <a:srgbClr val="0070C0"/>
                </a:solidFill>
              </a:rPr>
              <a:t>s0 and s1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00826" y="1428736"/>
            <a:ext cx="1842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We require </a:t>
            </a:r>
            <a:r>
              <a:rPr lang="en-IN" u="sng" dirty="0" smtClean="0"/>
              <a:t>e0</a:t>
            </a:r>
            <a:r>
              <a:rPr lang="en-IN" dirty="0" smtClean="0"/>
              <a:t> </a:t>
            </a:r>
            <a:r>
              <a:rPr lang="en-IN" u="sng" dirty="0" smtClean="0"/>
              <a:t>&lt;</a:t>
            </a:r>
            <a:r>
              <a:rPr lang="en-IN" dirty="0" smtClean="0"/>
              <a:t> </a:t>
            </a:r>
            <a:r>
              <a:rPr lang="en-IN" u="sng" dirty="0" smtClean="0"/>
              <a:t>y</a:t>
            </a:r>
          </a:p>
          <a:p>
            <a:r>
              <a:rPr lang="en-IN" dirty="0" smtClean="0"/>
              <a:t>and </a:t>
            </a:r>
            <a:r>
              <a:rPr lang="en-IN" u="sng" dirty="0" smtClean="0"/>
              <a:t>e1</a:t>
            </a:r>
            <a:r>
              <a:rPr lang="en-IN" dirty="0" smtClean="0"/>
              <a:t> </a:t>
            </a:r>
            <a:r>
              <a:rPr lang="en-IN" u="sng" dirty="0" smtClean="0"/>
              <a:t>&lt;</a:t>
            </a:r>
            <a:r>
              <a:rPr lang="en-IN" dirty="0" smtClean="0"/>
              <a:t> </a:t>
            </a:r>
            <a:r>
              <a:rPr lang="en-IN" u="sng" dirty="0" smtClean="0"/>
              <a:t>y</a:t>
            </a:r>
            <a:endParaRPr lang="en-IN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857752" y="4286256"/>
            <a:ext cx="40335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A </a:t>
            </a:r>
            <a:r>
              <a:rPr lang="en-IN" dirty="0" err="1" smtClean="0"/>
              <a:t>signaling</a:t>
            </a:r>
            <a:r>
              <a:rPr lang="en-IN" dirty="0" smtClean="0"/>
              <a:t> process can covertly leak</a:t>
            </a:r>
          </a:p>
          <a:p>
            <a:r>
              <a:rPr lang="en-IN" dirty="0" smtClean="0"/>
              <a:t>a value by making the length of delay</a:t>
            </a:r>
          </a:p>
          <a:p>
            <a:r>
              <a:rPr lang="en-US" dirty="0" smtClean="0"/>
              <a:t>proportional to the  loop.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Similar problem of loops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Abnormal terminations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571612"/>
            <a:ext cx="6025286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85786" y="4786322"/>
            <a:ext cx="826527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rgbClr val="0070C0"/>
                </a:solidFill>
              </a:rPr>
              <a:t>If x = 0, then y becomes 0, and the procedure hangs in the loop; if x = 1,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then y becomes 1, and the procedure terminates.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 x</a:t>
            </a:r>
            <a:r>
              <a:rPr lang="en-US" dirty="0" smtClean="0">
                <a:solidFill>
                  <a:srgbClr val="002060"/>
                </a:solidFill>
                <a:sym typeface="Wingdings" pitchFamily="2" charset="2"/>
              </a:rPr>
              <a:t> y , as  y:=1 is conditioned on x. Thus there is a  flow even though that is not the </a:t>
            </a:r>
          </a:p>
          <a:p>
            <a:r>
              <a:rPr lang="en-US" dirty="0" smtClean="0">
                <a:solidFill>
                  <a:srgbClr val="002060"/>
                </a:solidFill>
                <a:sym typeface="Wingdings" pitchFamily="2" charset="2"/>
              </a:rPr>
              <a:t>   target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7030A0"/>
                </a:solidFill>
                <a:sym typeface="Wingdings" pitchFamily="2" charset="2"/>
              </a:rPr>
              <a:t>Such covert channels are not necessarily confined to </a:t>
            </a:r>
            <a:r>
              <a:rPr lang="en-US" dirty="0" err="1" smtClean="0">
                <a:solidFill>
                  <a:srgbClr val="7030A0"/>
                </a:solidFill>
                <a:sym typeface="Wingdings" pitchFamily="2" charset="2"/>
              </a:rPr>
              <a:t>nonterminating</a:t>
            </a:r>
            <a:r>
              <a:rPr lang="en-US" dirty="0" smtClean="0">
                <a:solidFill>
                  <a:srgbClr val="7030A0"/>
                </a:solidFill>
                <a:sym typeface="Wingdings" pitchFamily="2" charset="2"/>
              </a:rPr>
              <a:t> loops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.</a:t>
            </a:r>
            <a:endParaRPr lang="en-IN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IN" dirty="0" smtClean="0">
              <a:solidFill>
                <a:srgbClr val="0070C0"/>
              </a:solidFill>
            </a:endParaRPr>
          </a:p>
          <a:p>
            <a:endParaRPr lang="en-IN" dirty="0" smtClean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43"/>
            <a:ext cx="9079585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85720" y="4286256"/>
            <a:ext cx="81791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Indeed, the </a:t>
            </a:r>
            <a:r>
              <a:rPr lang="en-IN" dirty="0" err="1" smtClean="0"/>
              <a:t>nonterminating</a:t>
            </a:r>
            <a:r>
              <a:rPr lang="en-IN" dirty="0" smtClean="0"/>
              <a:t> while statement could be replaced by any action that</a:t>
            </a:r>
          </a:p>
          <a:p>
            <a:r>
              <a:rPr lang="en-IN" dirty="0" smtClean="0"/>
              <a:t>causes abnormal program termination: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 end-of-file, subscript-out-of-range, etc.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Furthermore, the leak occurs even without the assignments to y, because the value</a:t>
            </a:r>
          </a:p>
          <a:p>
            <a:r>
              <a:rPr lang="en-IN" dirty="0" smtClean="0"/>
              <a:t>of x can be determined by whether the procedure terminates normally.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"/>
            <a:ext cx="5149206" cy="457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43001" y="4857760"/>
            <a:ext cx="88009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loops until the variable </a:t>
            </a:r>
            <a:r>
              <a:rPr lang="en-IN" i="1" dirty="0" smtClean="0"/>
              <a:t>sum overflows;</a:t>
            </a:r>
          </a:p>
          <a:p>
            <a:pPr>
              <a:buFont typeface="Wingdings" pitchFamily="2" charset="2"/>
              <a:buChar char="Ø"/>
            </a:pPr>
            <a:r>
              <a:rPr lang="en-IN" i="1" dirty="0" smtClean="0"/>
              <a:t> the procedure then </a:t>
            </a:r>
            <a:r>
              <a:rPr lang="en-IN" dirty="0" smtClean="0"/>
              <a:t>terminates, and x can be approximated by </a:t>
            </a:r>
            <a:r>
              <a:rPr lang="en-IN" i="1" dirty="0" smtClean="0"/>
              <a:t>MAX/y,</a:t>
            </a:r>
          </a:p>
          <a:p>
            <a:r>
              <a:rPr lang="en-IN" i="1" dirty="0" smtClean="0"/>
              <a:t>    where MAX is the largest </a:t>
            </a:r>
            <a:r>
              <a:rPr lang="en-IN" dirty="0" smtClean="0"/>
              <a:t>possible integer. 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The program trap causes an implicit flow x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 smtClean="0"/>
              <a:t>y because execution of the assignment to  y </a:t>
            </a:r>
          </a:p>
          <a:p>
            <a:r>
              <a:rPr lang="en-IN" dirty="0" smtClean="0"/>
              <a:t>     is conditioned on the value of </a:t>
            </a:r>
            <a:r>
              <a:rPr lang="en-IN" i="1" dirty="0" smtClean="0"/>
              <a:t>sum, and thus </a:t>
            </a:r>
            <a:r>
              <a:rPr lang="en-IN" dirty="0" smtClean="0"/>
              <a:t>x, but we do not require that </a:t>
            </a:r>
            <a:r>
              <a:rPr lang="en-IN" u="sng" dirty="0" smtClean="0"/>
              <a:t>x</a:t>
            </a:r>
            <a:r>
              <a:rPr lang="en-IN" dirty="0" smtClean="0"/>
              <a:t>  </a:t>
            </a:r>
            <a:r>
              <a:rPr lang="en-IN" u="sng" dirty="0" smtClean="0"/>
              <a:t>&lt; </a:t>
            </a:r>
            <a:r>
              <a:rPr lang="en-IN" dirty="0" smtClean="0"/>
              <a:t> </a:t>
            </a:r>
            <a:r>
              <a:rPr lang="en-IN" u="sng" dirty="0" smtClean="0"/>
              <a:t>y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000628" y="2071678"/>
            <a:ext cx="3806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 problem of abnormal termination</a:t>
            </a:r>
          </a:p>
          <a:p>
            <a:r>
              <a:rPr lang="en-IN" dirty="0" smtClean="0"/>
              <a:t> can be handled by inhibiting all traps</a:t>
            </a:r>
          </a:p>
          <a:p>
            <a:r>
              <a:rPr lang="en-IN" dirty="0" smtClean="0"/>
              <a:t>except those for which actions have</a:t>
            </a:r>
          </a:p>
          <a:p>
            <a:r>
              <a:rPr lang="en-IN" dirty="0" smtClean="0"/>
              <a:t> been explicitly defined in the program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condition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If </a:t>
            </a:r>
            <a:r>
              <a:rPr lang="en-US" dirty="0"/>
              <a:t>the statement</a:t>
            </a:r>
          </a:p>
          <a:p>
            <a:pPr marL="0" indent="0">
              <a:buNone/>
            </a:pPr>
            <a:r>
              <a:rPr lang="en-US" i="1" dirty="0" smtClean="0"/>
              <a:t>     on </a:t>
            </a:r>
            <a:r>
              <a:rPr lang="en-US" i="1" dirty="0"/>
              <a:t>overflow</a:t>
            </a:r>
            <a:r>
              <a:rPr lang="en-US" dirty="0"/>
              <a:t> sum </a:t>
            </a:r>
            <a:r>
              <a:rPr lang="en-US" i="1" dirty="0"/>
              <a:t>do</a:t>
            </a:r>
            <a:r>
              <a:rPr lang="en-US" dirty="0"/>
              <a:t> z "= 1</a:t>
            </a:r>
          </a:p>
          <a:p>
            <a:r>
              <a:rPr lang="en-US" dirty="0"/>
              <a:t>were added to the copy6 procedure, the security check </a:t>
            </a:r>
            <a:r>
              <a:rPr lang="en-US" u="sng" dirty="0"/>
              <a:t>sum</a:t>
            </a:r>
            <a:r>
              <a:rPr lang="en-US" dirty="0"/>
              <a:t> </a:t>
            </a:r>
            <a:r>
              <a:rPr lang="en-US" u="sng" dirty="0" smtClean="0"/>
              <a:t>&lt;</a:t>
            </a:r>
            <a:r>
              <a:rPr lang="en-US" dirty="0"/>
              <a:t> </a:t>
            </a:r>
            <a:r>
              <a:rPr lang="en-US" u="sng" dirty="0" smtClean="0"/>
              <a:t>z</a:t>
            </a:r>
            <a:r>
              <a:rPr lang="en-US" dirty="0" smtClean="0"/>
              <a:t> </a:t>
            </a:r>
            <a:r>
              <a:rPr lang="en-US"/>
              <a:t>would </a:t>
            </a:r>
            <a:r>
              <a:rPr lang="en-US" smtClean="0"/>
              <a:t>be made</a:t>
            </a:r>
            <a:r>
              <a:rPr lang="en-US" dirty="0"/>
              <a:t>, and the procedure would be declared insecure</a:t>
            </a:r>
          </a:p>
        </p:txBody>
      </p:sp>
    </p:spTree>
    <p:extLst>
      <p:ext uri="{BB962C8B-B14F-4D97-AF65-F5344CB8AC3E}">
        <p14:creationId xmlns:p14="http://schemas.microsoft.com/office/powerpoint/2010/main" val="209972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Dynamically determining </a:t>
            </a:r>
            <a:br>
              <a:rPr lang="en-US" dirty="0" smtClean="0"/>
            </a:br>
            <a:r>
              <a:rPr lang="en-US" dirty="0" err="1" smtClean="0"/>
              <a:t>Determining</a:t>
            </a:r>
            <a:r>
              <a:rPr lang="en-US" dirty="0" smtClean="0"/>
              <a:t> Labels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OS (ADEPT) : </a:t>
            </a:r>
          </a:p>
          <a:p>
            <a:pPr lvl="1"/>
            <a:r>
              <a:rPr lang="en-IN" dirty="0"/>
              <a:t>the security </a:t>
            </a:r>
            <a:r>
              <a:rPr lang="en-IN" dirty="0" smtClean="0"/>
              <a:t>clearance </a:t>
            </a:r>
            <a:r>
              <a:rPr lang="en-IN" u="sng" dirty="0" smtClean="0"/>
              <a:t>p</a:t>
            </a:r>
            <a:r>
              <a:rPr lang="en-IN" dirty="0" smtClean="0"/>
              <a:t> of </a:t>
            </a:r>
            <a:r>
              <a:rPr lang="en-IN" dirty="0"/>
              <a:t>a process p, called its "</a:t>
            </a:r>
            <a:r>
              <a:rPr lang="en-IN" b="1" dirty="0" smtClean="0"/>
              <a:t>high water </a:t>
            </a:r>
            <a:r>
              <a:rPr lang="en-IN" b="1" dirty="0"/>
              <a:t>mark</a:t>
            </a:r>
            <a:r>
              <a:rPr lang="en-IN" dirty="0"/>
              <a:t>", is dynamically determined by the least upper bound of the classes </a:t>
            </a:r>
            <a:r>
              <a:rPr lang="en-IN" dirty="0" smtClean="0"/>
              <a:t>of all </a:t>
            </a:r>
            <a:r>
              <a:rPr lang="en-IN" dirty="0"/>
              <a:t>files opened for read or write operations; </a:t>
            </a:r>
            <a:endParaRPr lang="en-IN" dirty="0" smtClean="0"/>
          </a:p>
          <a:p>
            <a:pPr lvl="1"/>
            <a:r>
              <a:rPr lang="en-IN" dirty="0" smtClean="0"/>
              <a:t>thus </a:t>
            </a:r>
            <a:r>
              <a:rPr lang="en-IN" u="sng" dirty="0" smtClean="0"/>
              <a:t>p</a:t>
            </a:r>
            <a:r>
              <a:rPr lang="en-IN" dirty="0" smtClean="0"/>
              <a:t> </a:t>
            </a:r>
            <a:r>
              <a:rPr lang="en-IN" dirty="0"/>
              <a:t>is monotonically </a:t>
            </a:r>
            <a:r>
              <a:rPr lang="en-IN" dirty="0" err="1"/>
              <a:t>nondecreasing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When the process closes a newly created file f, the class </a:t>
            </a:r>
            <a:r>
              <a:rPr lang="en-IN" u="sng" dirty="0" smtClean="0"/>
              <a:t>f</a:t>
            </a:r>
            <a:r>
              <a:rPr lang="en-IN" dirty="0" smtClean="0"/>
              <a:t> </a:t>
            </a:r>
            <a:r>
              <a:rPr lang="en-IN" dirty="0"/>
              <a:t>is set to </a:t>
            </a:r>
            <a:r>
              <a:rPr lang="en-IN" u="sng" dirty="0" smtClean="0"/>
              <a:t>p</a:t>
            </a:r>
            <a:r>
              <a:rPr lang="en-IN" dirty="0" smtClean="0"/>
              <a:t>.</a:t>
            </a:r>
          </a:p>
          <a:p>
            <a:r>
              <a:rPr lang="en-US" dirty="0" smtClean="0"/>
              <a:t>Privacy: </a:t>
            </a:r>
            <a:r>
              <a:rPr lang="en-IN" dirty="0"/>
              <a:t>Privacy Restriction Processor is similar, except </a:t>
            </a:r>
            <a:r>
              <a:rPr lang="en-IN" dirty="0" smtClean="0"/>
              <a:t>that </a:t>
            </a:r>
            <a:r>
              <a:rPr lang="en-IN" u="sng" dirty="0" smtClean="0"/>
              <a:t>p</a:t>
            </a:r>
            <a:r>
              <a:rPr lang="en-IN" dirty="0" smtClean="0"/>
              <a:t> is </a:t>
            </a:r>
            <a:r>
              <a:rPr lang="en-IN" dirty="0"/>
              <a:t>determined </a:t>
            </a:r>
            <a:r>
              <a:rPr lang="en-IN" dirty="0" smtClean="0"/>
              <a:t>by   </a:t>
            </a:r>
            <a:r>
              <a:rPr lang="en-IN" b="1" dirty="0" err="1" smtClean="0"/>
              <a:t>lub</a:t>
            </a:r>
            <a:r>
              <a:rPr lang="en-IN" dirty="0" smtClean="0"/>
              <a:t> the  </a:t>
            </a:r>
            <a:r>
              <a:rPr lang="en-IN" dirty="0"/>
              <a:t>of the classes opened for read, and </a:t>
            </a:r>
            <a:endParaRPr lang="en-IN" dirty="0" smtClean="0"/>
          </a:p>
          <a:p>
            <a:r>
              <a:rPr lang="en-IN" dirty="0" smtClean="0"/>
              <a:t>whenever </a:t>
            </a:r>
            <a:r>
              <a:rPr lang="en-IN" dirty="0"/>
              <a:t>the process writes into a file </a:t>
            </a:r>
            <a:r>
              <a:rPr lang="en-IN" dirty="0" smtClean="0"/>
              <a:t>f, the </a:t>
            </a:r>
            <a:r>
              <a:rPr lang="en-IN" dirty="0"/>
              <a:t>file's class is changed to </a:t>
            </a:r>
            <a:r>
              <a:rPr lang="en-IN" u="sng" dirty="0"/>
              <a:t>f</a:t>
            </a:r>
            <a:r>
              <a:rPr lang="en-IN" dirty="0"/>
              <a:t> </a:t>
            </a:r>
            <a:r>
              <a:rPr lang="en-IN" dirty="0" smtClean="0"/>
              <a:t>= </a:t>
            </a:r>
            <a:r>
              <a:rPr lang="en-IN" u="sng" dirty="0"/>
              <a:t>f</a:t>
            </a:r>
            <a:r>
              <a:rPr lang="en-IN" dirty="0"/>
              <a:t> </a:t>
            </a:r>
            <a:r>
              <a:rPr lang="en-IN" u="sng" dirty="0" err="1" smtClean="0"/>
              <a:t>lub</a:t>
            </a:r>
            <a:r>
              <a:rPr lang="en-IN" dirty="0" smtClean="0"/>
              <a:t> </a:t>
            </a:r>
            <a:r>
              <a:rPr lang="en-IN" u="sng" dirty="0" smtClean="0"/>
              <a:t>p</a:t>
            </a:r>
            <a:endParaRPr lang="en-IN" u="sng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of Dynamic determinations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Suppose the procedure </a:t>
            </a:r>
            <a:r>
              <a:rPr lang="en-IN" i="1" dirty="0" smtClean="0"/>
              <a:t>copy1 </a:t>
            </a:r>
            <a:r>
              <a:rPr lang="en-IN" i="1" dirty="0"/>
              <a:t>is split between processes </a:t>
            </a:r>
            <a:r>
              <a:rPr lang="en-IN" i="1" dirty="0" smtClean="0"/>
              <a:t>p1 </a:t>
            </a:r>
            <a:r>
              <a:rPr lang="en-IN" dirty="0" smtClean="0"/>
              <a:t>and </a:t>
            </a:r>
            <a:r>
              <a:rPr lang="en-IN" i="1" dirty="0"/>
              <a:t>p2, where </a:t>
            </a:r>
            <a:r>
              <a:rPr lang="en-IN" i="1" dirty="0" smtClean="0"/>
              <a:t>p1 </a:t>
            </a:r>
            <a:r>
              <a:rPr lang="en-IN" i="1" dirty="0"/>
              <a:t>and p2 communicate through a global variable z </a:t>
            </a:r>
            <a:r>
              <a:rPr lang="en-IN" i="1" dirty="0" smtClean="0"/>
              <a:t>dynamically </a:t>
            </a:r>
            <a:r>
              <a:rPr lang="en-IN" dirty="0" smtClean="0"/>
              <a:t>bound </a:t>
            </a:r>
            <a:r>
              <a:rPr lang="en-IN" dirty="0"/>
              <a:t>to its security class:</a:t>
            </a:r>
          </a:p>
          <a:p>
            <a:r>
              <a:rPr lang="en-IN" b="1" i="1" dirty="0" smtClean="0"/>
              <a:t>p1:: if x=O then z:= </a:t>
            </a:r>
            <a:r>
              <a:rPr lang="en-IN" b="1" i="1" dirty="0"/>
              <a:t>1</a:t>
            </a:r>
          </a:p>
          <a:p>
            <a:r>
              <a:rPr lang="en-IN" b="1" i="1" dirty="0"/>
              <a:t>p2</a:t>
            </a:r>
            <a:r>
              <a:rPr lang="en-IN" b="1" i="1" dirty="0" smtClean="0"/>
              <a:t>: if z=O then y:= 1 </a:t>
            </a:r>
            <a:r>
              <a:rPr lang="en-IN" b="1" i="1" dirty="0"/>
              <a:t>.</a:t>
            </a:r>
            <a:endParaRPr lang="en-IN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89060" y="2428868"/>
            <a:ext cx="4554940" cy="295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714356"/>
            <a:ext cx="850112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P1 and P2 are  </a:t>
            </a:r>
            <a:r>
              <a:rPr lang="en-IN" dirty="0"/>
              <a:t>are set to the  </a:t>
            </a:r>
            <a:r>
              <a:rPr lang="en-IN" b="1" dirty="0" err="1" smtClean="0"/>
              <a:t>lub</a:t>
            </a:r>
            <a:r>
              <a:rPr lang="en-IN" dirty="0" smtClean="0"/>
              <a:t> of </a:t>
            </a:r>
            <a:r>
              <a:rPr lang="en-IN" dirty="0"/>
              <a:t>the classes of all objects opened</a:t>
            </a:r>
          </a:p>
          <a:p>
            <a:r>
              <a:rPr lang="en-IN" dirty="0"/>
              <a:t>for read or write operations</a:t>
            </a:r>
            <a:r>
              <a:rPr lang="en-IN" dirty="0" smtClean="0"/>
              <a:t>,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/>
              <a:t>y and z are initially 0 and in class </a:t>
            </a:r>
            <a:r>
              <a:rPr lang="en-IN" i="1" dirty="0"/>
              <a:t>Low</a:t>
            </a:r>
            <a:r>
              <a:rPr lang="en-IN" i="1" dirty="0" smtClean="0"/>
              <a:t>,</a:t>
            </a:r>
          </a:p>
          <a:p>
            <a:pPr>
              <a:buFont typeface="Arial" pitchFamily="34" charset="0"/>
              <a:buChar char="•"/>
            </a:pPr>
            <a:r>
              <a:rPr lang="en-IN" i="1" dirty="0" smtClean="0"/>
              <a:t> </a:t>
            </a:r>
            <a:r>
              <a:rPr lang="en-IN" i="1" dirty="0"/>
              <a:t>z </a:t>
            </a:r>
            <a:r>
              <a:rPr lang="en-IN" i="1" dirty="0" smtClean="0"/>
              <a:t>is </a:t>
            </a:r>
            <a:r>
              <a:rPr lang="en-IN" dirty="0" smtClean="0"/>
              <a:t>changed </a:t>
            </a:r>
            <a:r>
              <a:rPr lang="en-IN" dirty="0"/>
              <a:t>only when z is opened for writing, and flows to y are verified only</a:t>
            </a:r>
          </a:p>
          <a:p>
            <a:r>
              <a:rPr lang="en-IN" dirty="0"/>
              <a:t>when y is opened for writing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/>
              <a:t>When x = 0, </a:t>
            </a:r>
            <a:r>
              <a:rPr lang="en-IN" i="1" dirty="0" smtClean="0"/>
              <a:t>p1 </a:t>
            </a:r>
            <a:r>
              <a:rPr lang="en-IN" i="1" dirty="0"/>
              <a:t>terminates with z = 1 and </a:t>
            </a:r>
            <a:r>
              <a:rPr lang="en-IN" i="1" dirty="0" smtClean="0"/>
              <a:t> </a:t>
            </a:r>
            <a:r>
              <a:rPr lang="en-IN" i="1" u="sng" dirty="0" smtClean="0"/>
              <a:t>z</a:t>
            </a:r>
            <a:r>
              <a:rPr lang="en-IN" i="1" dirty="0" smtClean="0"/>
              <a:t> = </a:t>
            </a:r>
            <a:r>
              <a:rPr lang="en-IN" i="1" u="sng" dirty="0" smtClean="0"/>
              <a:t>p1</a:t>
            </a:r>
            <a:r>
              <a:rPr lang="en-IN" i="1" dirty="0" smtClean="0"/>
              <a:t> = </a:t>
            </a:r>
            <a:r>
              <a:rPr lang="en-IN" i="1" u="sng" dirty="0" smtClean="0"/>
              <a:t> x</a:t>
            </a:r>
            <a:r>
              <a:rPr lang="en-IN" i="1" dirty="0" smtClean="0"/>
              <a:t>; </a:t>
            </a:r>
          </a:p>
          <a:p>
            <a:pPr lvl="1">
              <a:buFont typeface="Arial" pitchFamily="34" charset="0"/>
              <a:buChar char="•"/>
            </a:pPr>
            <a:endParaRPr lang="en-IN" i="1" dirty="0"/>
          </a:p>
          <a:p>
            <a:pPr>
              <a:buFont typeface="Arial" pitchFamily="34" charset="0"/>
              <a:buChar char="•"/>
            </a:pPr>
            <a:r>
              <a:rPr lang="en-IN" i="1" dirty="0" smtClean="0"/>
              <a:t>thus</a:t>
            </a:r>
            <a:r>
              <a:rPr lang="en-IN" i="1" dirty="0"/>
              <a:t>, </a:t>
            </a:r>
            <a:r>
              <a:rPr lang="en-IN" i="1" u="sng" dirty="0" smtClean="0"/>
              <a:t>p2</a:t>
            </a:r>
            <a:r>
              <a:rPr lang="en-IN" i="1" dirty="0" smtClean="0"/>
              <a:t>  </a:t>
            </a:r>
            <a:r>
              <a:rPr lang="en-IN" i="1" dirty="0"/>
              <a:t>is set to </a:t>
            </a:r>
            <a:r>
              <a:rPr lang="en-IN" i="1" u="sng" dirty="0"/>
              <a:t>x</a:t>
            </a:r>
            <a:r>
              <a:rPr lang="en-IN" i="1" dirty="0"/>
              <a:t> . </a:t>
            </a:r>
            <a:endParaRPr lang="en-IN" i="1" dirty="0" smtClean="0"/>
          </a:p>
          <a:p>
            <a:pPr>
              <a:buFont typeface="Arial" pitchFamily="34" charset="0"/>
              <a:buChar char="•"/>
            </a:pPr>
            <a:endParaRPr lang="en-IN" i="1" dirty="0"/>
          </a:p>
          <a:p>
            <a:pPr>
              <a:buFont typeface="Arial" pitchFamily="34" charset="0"/>
              <a:buChar char="•"/>
            </a:pPr>
            <a:r>
              <a:rPr lang="en-IN" i="1" dirty="0" smtClean="0"/>
              <a:t>But </a:t>
            </a:r>
            <a:r>
              <a:rPr lang="en-IN" i="1" dirty="0"/>
              <a:t>the test "z = 0" in p2 fails, so y is </a:t>
            </a:r>
            <a:r>
              <a:rPr lang="en-IN" i="1" dirty="0" smtClean="0"/>
              <a:t>never </a:t>
            </a:r>
            <a:r>
              <a:rPr lang="en-IN" dirty="0" smtClean="0"/>
              <a:t>opened </a:t>
            </a:r>
            <a:r>
              <a:rPr lang="en-IN" dirty="0"/>
              <a:t>for writing, and the relation  </a:t>
            </a:r>
            <a:r>
              <a:rPr lang="en-IN" u="sng" dirty="0" smtClean="0"/>
              <a:t>p2 </a:t>
            </a:r>
            <a:r>
              <a:rPr lang="en-IN" dirty="0" smtClean="0"/>
              <a:t>&lt; </a:t>
            </a:r>
            <a:r>
              <a:rPr lang="en-IN" u="sng" dirty="0"/>
              <a:t>y</a:t>
            </a:r>
            <a:r>
              <a:rPr lang="en-IN" dirty="0"/>
              <a:t> is never verified. 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When </a:t>
            </a:r>
            <a:r>
              <a:rPr lang="en-IN" dirty="0"/>
              <a:t>x= 1, </a:t>
            </a:r>
            <a:r>
              <a:rPr lang="en-IN" i="1" dirty="0" smtClean="0"/>
              <a:t>p1 </a:t>
            </a:r>
            <a:r>
              <a:rPr lang="en-IN" dirty="0" smtClean="0"/>
              <a:t>terminates </a:t>
            </a:r>
            <a:r>
              <a:rPr lang="en-IN" dirty="0"/>
              <a:t>with </a:t>
            </a:r>
            <a:r>
              <a:rPr lang="en-IN" i="1" u="sng" dirty="0" smtClean="0"/>
              <a:t>p1 </a:t>
            </a:r>
            <a:r>
              <a:rPr lang="en-IN" dirty="0" smtClean="0"/>
              <a:t>=</a:t>
            </a:r>
            <a:r>
              <a:rPr lang="en-IN" i="1" u="sng" dirty="0" smtClean="0"/>
              <a:t> x</a:t>
            </a:r>
            <a:r>
              <a:rPr lang="en-IN" i="1" dirty="0" smtClean="0"/>
              <a:t>; </a:t>
            </a:r>
          </a:p>
          <a:p>
            <a:pPr>
              <a:buFont typeface="Arial" pitchFamily="34" charset="0"/>
              <a:buChar char="•"/>
            </a:pPr>
            <a:r>
              <a:rPr lang="en-IN" i="1" dirty="0" smtClean="0"/>
              <a:t>however</a:t>
            </a:r>
            <a:r>
              <a:rPr lang="en-IN" i="1" dirty="0"/>
              <a:t>, because z is never opened for writing, (z, </a:t>
            </a:r>
            <a:r>
              <a:rPr lang="en-IN" i="1" u="sng" dirty="0"/>
              <a:t>z</a:t>
            </a:r>
            <a:r>
              <a:rPr lang="en-IN" i="1" dirty="0" smtClean="0"/>
              <a:t>) = x </a:t>
            </a:r>
            <a:r>
              <a:rPr lang="en-IN" dirty="0" smtClean="0"/>
              <a:t>remains </a:t>
            </a:r>
            <a:r>
              <a:rPr lang="en-IN" dirty="0"/>
              <a:t>(0, </a:t>
            </a:r>
            <a:r>
              <a:rPr lang="en-IN" i="1" dirty="0"/>
              <a:t>Low); </a:t>
            </a:r>
            <a:endParaRPr lang="en-IN" i="1" dirty="0" smtClean="0"/>
          </a:p>
          <a:p>
            <a:pPr>
              <a:buFont typeface="Arial" pitchFamily="34" charset="0"/>
              <a:buChar char="•"/>
            </a:pPr>
            <a:r>
              <a:rPr lang="en-IN" i="1" dirty="0" smtClean="0"/>
              <a:t>thus</a:t>
            </a:r>
            <a:r>
              <a:rPr lang="en-IN" i="1" dirty="0"/>
              <a:t>,  </a:t>
            </a:r>
            <a:r>
              <a:rPr lang="en-IN" u="sng" dirty="0" smtClean="0"/>
              <a:t>p2</a:t>
            </a:r>
            <a:r>
              <a:rPr lang="en-IN" i="1" dirty="0" smtClean="0"/>
              <a:t> = </a:t>
            </a:r>
            <a:r>
              <a:rPr lang="en-IN" i="1" dirty="0"/>
              <a:t>Low, y becomes 1, and the relation Low </a:t>
            </a:r>
            <a:r>
              <a:rPr lang="en-IN" i="1" dirty="0" smtClean="0"/>
              <a:t>&lt;=  </a:t>
            </a:r>
            <a:r>
              <a:rPr lang="en-IN" u="sng" dirty="0" smtClean="0"/>
              <a:t>y</a:t>
            </a:r>
            <a:r>
              <a:rPr lang="en-IN" i="1" dirty="0" smtClean="0"/>
              <a:t> is </a:t>
            </a:r>
            <a:r>
              <a:rPr lang="en-IN" dirty="0" smtClean="0"/>
              <a:t>verified</a:t>
            </a:r>
            <a:r>
              <a:rPr lang="en-IN" dirty="0"/>
              <a:t>. 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In </a:t>
            </a:r>
            <a:r>
              <a:rPr lang="en-IN" dirty="0"/>
              <a:t>both cases, </a:t>
            </a:r>
            <a:r>
              <a:rPr lang="en-IN" i="1" dirty="0"/>
              <a:t>p2 terminates with y = x, even though the relation </a:t>
            </a:r>
            <a:r>
              <a:rPr lang="en-IN" i="1" u="sng" dirty="0" smtClean="0"/>
              <a:t>x</a:t>
            </a:r>
            <a:r>
              <a:rPr lang="en-IN" i="1" dirty="0" smtClean="0"/>
              <a:t>  &lt;= </a:t>
            </a:r>
            <a:r>
              <a:rPr lang="en-IN" u="sng" dirty="0" smtClean="0"/>
              <a:t>y</a:t>
            </a:r>
            <a:r>
              <a:rPr lang="en-IN" dirty="0" smtClean="0"/>
              <a:t> </a:t>
            </a:r>
            <a:r>
              <a:rPr lang="en-IN" dirty="0"/>
              <a:t>is never verified. 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Thus</a:t>
            </a:r>
            <a:r>
              <a:rPr lang="en-IN" dirty="0"/>
              <a:t>, a leak occurs if </a:t>
            </a:r>
            <a:r>
              <a:rPr lang="en-IN" dirty="0" smtClean="0"/>
              <a:t> </a:t>
            </a:r>
            <a:r>
              <a:rPr lang="en-IN" u="sng" dirty="0" smtClean="0"/>
              <a:t>x</a:t>
            </a:r>
            <a:r>
              <a:rPr lang="en-IN" dirty="0" smtClean="0"/>
              <a:t>   !&lt;= </a:t>
            </a:r>
            <a:r>
              <a:rPr lang="en-IN" u="sng" dirty="0" smtClean="0"/>
              <a:t>y</a:t>
            </a:r>
            <a:r>
              <a:rPr lang="en-IN" dirty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928670"/>
            <a:ext cx="61282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problem does not arise when objects and processes have fixed</a:t>
            </a:r>
          </a:p>
          <a:p>
            <a:r>
              <a:rPr lang="en-IN" dirty="0"/>
              <a:t>security classes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suppose </a:t>
            </a:r>
            <a:r>
              <a:rPr lang="en-IN" i="1" dirty="0" smtClean="0"/>
              <a:t>p1 runs </a:t>
            </a:r>
            <a:r>
              <a:rPr lang="en-IN" i="1" dirty="0"/>
              <a:t>in the minimal class needed </a:t>
            </a:r>
            <a:r>
              <a:rPr lang="en-IN" i="1" dirty="0" smtClean="0"/>
              <a:t>to </a:t>
            </a:r>
            <a:r>
              <a:rPr lang="en-IN" dirty="0" smtClean="0"/>
              <a:t>read </a:t>
            </a:r>
            <a:r>
              <a:rPr lang="en-IN" dirty="0"/>
              <a:t>x</a:t>
            </a:r>
            <a:r>
              <a:rPr lang="en-IN" dirty="0" smtClean="0"/>
              <a:t>;  </a:t>
            </a: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1785926"/>
            <a:ext cx="885829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00100" y="2928934"/>
            <a:ext cx="526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Then </a:t>
            </a:r>
            <a:r>
              <a:rPr lang="en-IN" i="1" dirty="0"/>
              <a:t>pl will never be allowed to write into z </a:t>
            </a:r>
            <a:r>
              <a:rPr lang="en-IN" i="1" dirty="0" smtClean="0"/>
              <a:t>unless  </a:t>
            </a:r>
            <a:r>
              <a:rPr lang="en-IN" i="1" u="sng" dirty="0" smtClean="0"/>
              <a:t>x </a:t>
            </a:r>
            <a:r>
              <a:rPr lang="en-IN" dirty="0" smtClean="0"/>
              <a:t> </a:t>
            </a:r>
            <a:endParaRPr lang="en-IN" u="sng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3000372"/>
            <a:ext cx="442914" cy="29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14414" y="3571876"/>
            <a:ext cx="487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Similarly, </a:t>
            </a:r>
            <a:r>
              <a:rPr lang="en-IN" i="1" dirty="0"/>
              <a:t>p2 will not be allowed to read z unless  </a:t>
            </a:r>
            <a:r>
              <a:rPr lang="en-IN" u="sng" dirty="0" smtClean="0"/>
              <a:t>z</a:t>
            </a:r>
            <a:r>
              <a:rPr lang="en-IN" dirty="0" smtClean="0"/>
              <a:t> </a:t>
            </a:r>
            <a:endParaRPr lang="en-IN" u="sng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3643314"/>
            <a:ext cx="542927" cy="27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214414" y="4286256"/>
            <a:ext cx="488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and it </a:t>
            </a:r>
            <a:r>
              <a:rPr lang="en-IN" dirty="0" smtClean="0"/>
              <a:t>will never </a:t>
            </a:r>
            <a:r>
              <a:rPr lang="en-IN" dirty="0"/>
              <a:t>be allowed to write into y </a:t>
            </a:r>
            <a:r>
              <a:rPr lang="en-IN" dirty="0" smtClean="0"/>
              <a:t>unless  </a:t>
            </a:r>
            <a:endParaRPr lang="en-IN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29322" y="4286256"/>
            <a:ext cx="823235" cy="31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285852" y="5072074"/>
            <a:ext cx="500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Hence, no information </a:t>
            </a:r>
            <a:r>
              <a:rPr lang="en-IN" dirty="0" smtClean="0"/>
              <a:t>can  flow </a:t>
            </a:r>
            <a:r>
              <a:rPr lang="en-IN" dirty="0"/>
              <a:t>from x to y </a:t>
            </a:r>
            <a:r>
              <a:rPr lang="en-IN" dirty="0" smtClean="0"/>
              <a:t>unless  </a:t>
            </a:r>
            <a:endParaRPr lang="en-IN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43636" y="5072074"/>
            <a:ext cx="1228731" cy="40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000100" y="5715016"/>
            <a:ext cx="7574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Because of the problems caused by variable classes, most </a:t>
            </a:r>
            <a:r>
              <a:rPr lang="en-IN" dirty="0" smtClean="0"/>
              <a:t>access-control based</a:t>
            </a:r>
            <a:endParaRPr lang="en-IN" dirty="0"/>
          </a:p>
          <a:p>
            <a:r>
              <a:rPr lang="en-IN" dirty="0"/>
              <a:t>mechanisms bind objects and processes to fixed security classes.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class </a:t>
            </a:r>
            <a:r>
              <a:rPr lang="en-IN" dirty="0" smtClean="0"/>
              <a:t>of a </a:t>
            </a:r>
            <a:r>
              <a:rPr lang="en-IN" dirty="0"/>
              <a:t>process p is determined when p is initiated.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Secure Access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Flow-secure access controls provide a simple and efficient mechanism </a:t>
            </a:r>
            <a:r>
              <a:rPr lang="en-IN" dirty="0" smtClean="0"/>
              <a:t>for enforcing </a:t>
            </a:r>
            <a:r>
              <a:rPr lang="en-IN" dirty="0"/>
              <a:t>information flow within user processes. </a:t>
            </a:r>
            <a:endParaRPr lang="en-IN" dirty="0" smtClean="0"/>
          </a:p>
          <a:p>
            <a:r>
              <a:rPr lang="en-IN" dirty="0" smtClean="0"/>
              <a:t>But </a:t>
            </a:r>
            <a:r>
              <a:rPr lang="en-IN" dirty="0"/>
              <a:t>they are limited, </a:t>
            </a:r>
            <a:r>
              <a:rPr lang="en-IN" dirty="0" smtClean="0"/>
              <a:t>because they </a:t>
            </a:r>
            <a:r>
              <a:rPr lang="en-IN" dirty="0"/>
              <a:t>do not distinguish different classes of information within a process. </a:t>
            </a:r>
            <a:endParaRPr lang="en-IN" dirty="0" smtClean="0"/>
          </a:p>
          <a:p>
            <a:r>
              <a:rPr lang="en-IN" dirty="0" smtClean="0"/>
              <a:t>For example, if </a:t>
            </a:r>
            <a:r>
              <a:rPr lang="en-IN" dirty="0"/>
              <a:t>a </a:t>
            </a:r>
            <a:r>
              <a:rPr lang="en-IN" dirty="0" smtClean="0"/>
              <a:t>process, p,  </a:t>
            </a:r>
            <a:r>
              <a:rPr lang="en-IN" dirty="0"/>
              <a:t>reads both confidential </a:t>
            </a:r>
            <a:r>
              <a:rPr lang="en-IN" i="1" dirty="0"/>
              <a:t>(High) and </a:t>
            </a:r>
            <a:r>
              <a:rPr lang="en-IN" i="1" dirty="0" err="1"/>
              <a:t>nonconfidential</a:t>
            </a:r>
            <a:r>
              <a:rPr lang="en-IN" i="1" dirty="0"/>
              <a:t> (Low) data</a:t>
            </a:r>
            <a:r>
              <a:rPr lang="en-IN" i="1" dirty="0" smtClean="0"/>
              <a:t>, </a:t>
            </a:r>
            <a:r>
              <a:rPr lang="en-IN" dirty="0" smtClean="0"/>
              <a:t>then </a:t>
            </a:r>
            <a:r>
              <a:rPr lang="en-IN" u="sng" dirty="0" smtClean="0"/>
              <a:t>p</a:t>
            </a:r>
            <a:r>
              <a:rPr lang="en-IN" dirty="0" smtClean="0"/>
              <a:t> </a:t>
            </a:r>
            <a:r>
              <a:rPr lang="en-IN" dirty="0"/>
              <a:t>must be </a:t>
            </a:r>
            <a:r>
              <a:rPr lang="en-IN" i="1" dirty="0"/>
              <a:t>High, and any objects written by p must be in class High. </a:t>
            </a:r>
            <a:endParaRPr lang="en-IN" i="1" dirty="0" smtClean="0"/>
          </a:p>
          <a:p>
            <a:r>
              <a:rPr lang="en-IN" i="1" dirty="0" smtClean="0"/>
              <a:t>The </a:t>
            </a:r>
            <a:r>
              <a:rPr lang="en-IN" dirty="0" smtClean="0"/>
              <a:t>process </a:t>
            </a:r>
            <a:r>
              <a:rPr lang="en-IN" dirty="0"/>
              <a:t>cannot be given write access to objects in class </a:t>
            </a:r>
            <a:r>
              <a:rPr lang="en-IN" i="1" dirty="0"/>
              <a:t>Low, because there </a:t>
            </a:r>
            <a:r>
              <a:rPr lang="en-IN" i="1" dirty="0" smtClean="0"/>
              <a:t>would </a:t>
            </a:r>
            <a:r>
              <a:rPr lang="en-IN" dirty="0" smtClean="0"/>
              <a:t>be </a:t>
            </a:r>
            <a:r>
              <a:rPr lang="en-IN" dirty="0"/>
              <a:t>no way of knowing whether the information transferred to these objects </a:t>
            </a:r>
            <a:r>
              <a:rPr lang="en-IN" dirty="0" smtClean="0"/>
              <a:t>was confidential </a:t>
            </a:r>
            <a:r>
              <a:rPr lang="en-IN" dirty="0"/>
              <a:t>or </a:t>
            </a:r>
            <a:r>
              <a:rPr lang="en-IN" dirty="0" err="1"/>
              <a:t>nonconfidential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process cannot, therefore, transfer </a:t>
            </a:r>
            <a:r>
              <a:rPr lang="en-IN" dirty="0" smtClean="0"/>
              <a:t>information derived </a:t>
            </a:r>
            <a:r>
              <a:rPr lang="en-IN" dirty="0"/>
              <a:t>only from the </a:t>
            </a:r>
            <a:r>
              <a:rPr lang="en-IN" dirty="0" err="1"/>
              <a:t>nonconfidential</a:t>
            </a:r>
            <a:r>
              <a:rPr lang="en-IN" dirty="0"/>
              <a:t> inputs to objects in class </a:t>
            </a:r>
            <a:r>
              <a:rPr lang="en-IN" i="1" dirty="0"/>
              <a:t>Low. </a:t>
            </a:r>
            <a:endParaRPr lang="en-IN" i="1" dirty="0" smtClean="0"/>
          </a:p>
          <a:p>
            <a:pPr>
              <a:buNone/>
            </a:pPr>
            <a:endParaRPr lang="en-IN" i="1" dirty="0" smtClean="0">
              <a:solidFill>
                <a:srgbClr val="7030A0"/>
              </a:solidFill>
            </a:endParaRPr>
          </a:p>
          <a:p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>
                <a:solidFill>
                  <a:srgbClr val="7030A0"/>
                </a:solidFill>
              </a:rPr>
              <a:t>To enforce security within processes that handle different classes of </a:t>
            </a:r>
            <a:r>
              <a:rPr lang="en-IN" dirty="0" smtClean="0">
                <a:solidFill>
                  <a:srgbClr val="7030A0"/>
                </a:solidFill>
              </a:rPr>
              <a:t>information, the </a:t>
            </a:r>
            <a:r>
              <a:rPr lang="en-IN" dirty="0">
                <a:solidFill>
                  <a:srgbClr val="7030A0"/>
                </a:solidFill>
              </a:rPr>
              <a:t>information flow internal to a process must be examined</a:t>
            </a:r>
            <a:r>
              <a:rPr lang="en-IN" dirty="0"/>
              <a:t>.</a:t>
            </a:r>
            <a:endParaRPr lang="en-IN" i="1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2852</Words>
  <Application>Microsoft Macintosh PowerPoint</Application>
  <PresentationFormat>On-screen Show (4:3)</PresentationFormat>
  <Paragraphs>217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Flow-Secure Access Controls</vt:lpstr>
      <vt:lpstr>PowerPoint Presentation</vt:lpstr>
      <vt:lpstr>Military Systems</vt:lpstr>
      <vt:lpstr>Dynamically determining  Determining Labels</vt:lpstr>
      <vt:lpstr>Problem of Dynamic determinations</vt:lpstr>
      <vt:lpstr>PowerPoint Presentation</vt:lpstr>
      <vt:lpstr>PowerPoint Presentation</vt:lpstr>
      <vt:lpstr>Flow Secure Access</vt:lpstr>
      <vt:lpstr>Flow Specifications</vt:lpstr>
      <vt:lpstr>Flow Specifications</vt:lpstr>
      <vt:lpstr>Flow Specifications: Simple Certification</vt:lpstr>
      <vt:lpstr>PowerPoint Presentation</vt:lpstr>
      <vt:lpstr>Security Requirements</vt:lpstr>
      <vt:lpstr>Sufficient conditions for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Certification Semantics</vt:lpstr>
      <vt:lpstr>Certifications Semantics (2)</vt:lpstr>
      <vt:lpstr>PowerPoint Presentation</vt:lpstr>
      <vt:lpstr>PowerPoint Presentation</vt:lpstr>
      <vt:lpstr>Array Statement (1) </vt:lpstr>
      <vt:lpstr>Array Statement (2)</vt:lpstr>
      <vt:lpstr>Array Statement (3)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Concurrency and Synchronization</vt:lpstr>
      <vt:lpstr>PowerPoint Presentation</vt:lpstr>
      <vt:lpstr>PowerPoint Presentation</vt:lpstr>
      <vt:lpstr>PowerPoint Presentation</vt:lpstr>
      <vt:lpstr>PowerPoint Presentation</vt:lpstr>
      <vt:lpstr>Concurrency: flow over Global channels </vt:lpstr>
      <vt:lpstr>Abnormal terminations</vt:lpstr>
      <vt:lpstr>PowerPoint Presentation</vt:lpstr>
      <vt:lpstr>PowerPoint Presentation</vt:lpstr>
      <vt:lpstr>Adding a condition statement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R K Shyamasundar</cp:lastModifiedBy>
  <cp:revision>16</cp:revision>
  <dcterms:created xsi:type="dcterms:W3CDTF">2015-09-06T11:52:03Z</dcterms:created>
  <dcterms:modified xsi:type="dcterms:W3CDTF">2017-03-02T09:43:17Z</dcterms:modified>
</cp:coreProperties>
</file>