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29" r:id="rId3"/>
    <p:sldId id="330" r:id="rId4"/>
    <p:sldId id="331" r:id="rId5"/>
    <p:sldId id="258" r:id="rId6"/>
    <p:sldId id="259" r:id="rId7"/>
    <p:sldId id="264" r:id="rId8"/>
    <p:sldId id="257" r:id="rId9"/>
    <p:sldId id="261" r:id="rId10"/>
    <p:sldId id="262" r:id="rId11"/>
    <p:sldId id="260" r:id="rId12"/>
    <p:sldId id="263" r:id="rId13"/>
    <p:sldId id="265" r:id="rId14"/>
    <p:sldId id="266" r:id="rId15"/>
    <p:sldId id="267" r:id="rId16"/>
    <p:sldId id="278" r:id="rId17"/>
    <p:sldId id="279" r:id="rId18"/>
    <p:sldId id="30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4" r:id="rId33"/>
    <p:sldId id="295" r:id="rId34"/>
    <p:sldId id="296" r:id="rId35"/>
    <p:sldId id="297" r:id="rId36"/>
    <p:sldId id="298" r:id="rId37"/>
    <p:sldId id="299" r:id="rId38"/>
    <p:sldId id="300" r:id="rId39"/>
    <p:sldId id="301" r:id="rId40"/>
    <p:sldId id="302" r:id="rId41"/>
    <p:sldId id="303" r:id="rId42"/>
    <p:sldId id="305" r:id="rId43"/>
    <p:sldId id="304" r:id="rId44"/>
    <p:sldId id="306" r:id="rId45"/>
    <p:sldId id="307" r:id="rId46"/>
    <p:sldId id="308" r:id="rId47"/>
    <p:sldId id="311" r:id="rId48"/>
    <p:sldId id="310" r:id="rId49"/>
    <p:sldId id="324" r:id="rId50"/>
    <p:sldId id="325" r:id="rId51"/>
    <p:sldId id="326" r:id="rId52"/>
    <p:sldId id="327" r:id="rId53"/>
    <p:sldId id="312" r:id="rId54"/>
    <p:sldId id="313" r:id="rId55"/>
    <p:sldId id="314" r:id="rId56"/>
    <p:sldId id="315" r:id="rId57"/>
    <p:sldId id="316" r:id="rId58"/>
    <p:sldId id="321" r:id="rId59"/>
    <p:sldId id="317" r:id="rId60"/>
    <p:sldId id="319" r:id="rId61"/>
    <p:sldId id="322" r:id="rId62"/>
    <p:sldId id="318" r:id="rId63"/>
    <p:sldId id="320" r:id="rId64"/>
    <p:sldId id="32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19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48" y="-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403E56-9D66-4ECF-8B87-9B94FE572C77}" type="datetimeFigureOut">
              <a:rPr lang="en-IN" smtClean="0"/>
              <a:t>15/03/18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4A093-53E5-4789-A864-0076942076EF}" type="slidenum">
              <a:rPr lang="en-IN" smtClean="0"/>
              <a:t>‹#›</a:t>
            </a:fld>
            <a:endParaRPr lang="en-IN"/>
          </a:p>
        </p:txBody>
      </p:sp>
    </p:spTree>
    <p:extLst>
      <p:ext uri="{BB962C8B-B14F-4D97-AF65-F5344CB8AC3E}">
        <p14:creationId xmlns:p14="http://schemas.microsoft.com/office/powerpoint/2010/main" val="2745212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hyam@tifr.res.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emf"/><Relationship Id="rId3"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0.png"/><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Pol-Bob.pptx" TargetMode="External"/><Relationship Id="rId4" Type="http://schemas.openxmlformats.org/officeDocument/2006/relationships/hyperlink" Target="Pol-webtax.pptx" TargetMode="External"/><Relationship Id="rId5" Type="http://schemas.openxmlformats.org/officeDocument/2006/relationships/hyperlink" Target="Pol-Final.pptx" TargetMode="External"/><Relationship Id="rId1" Type="http://schemas.openxmlformats.org/officeDocument/2006/relationships/slideLayout" Target="../slideLayouts/slideLayout7.xml"/><Relationship Id="rId2" Type="http://schemas.openxmlformats.org/officeDocument/2006/relationships/image" Target="../media/image1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emf"/><Relationship Id="rId3" Type="http://schemas.openxmlformats.org/officeDocument/2006/relationships/image" Target="../media/image1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emf"/><Relationship Id="rId3" Type="http://schemas.openxmlformats.org/officeDocument/2006/relationships/image" Target="../media/image3.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mac-ifip.pptx"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Decentralized Information Flow Control</a:t>
            </a:r>
            <a:endParaRPr lang="en-IN" dirty="0">
              <a:solidFill>
                <a:srgbClr val="FF0000"/>
              </a:solidFill>
            </a:endParaRPr>
          </a:p>
        </p:txBody>
      </p:sp>
      <p:sp>
        <p:nvSpPr>
          <p:cNvPr id="3" name="Subtitle 2"/>
          <p:cNvSpPr>
            <a:spLocks noGrp="1"/>
          </p:cNvSpPr>
          <p:nvPr>
            <p:ph type="subTitle" idx="1"/>
          </p:nvPr>
        </p:nvSpPr>
        <p:spPr/>
        <p:txBody>
          <a:bodyPr>
            <a:normAutofit fontScale="85000" lnSpcReduction="20000"/>
          </a:bodyPr>
          <a:lstStyle/>
          <a:p>
            <a:r>
              <a:rPr lang="en-IN" dirty="0" smtClean="0"/>
              <a:t>RK </a:t>
            </a:r>
            <a:r>
              <a:rPr lang="en-IN" dirty="0" err="1" smtClean="0"/>
              <a:t>Shyamasundar</a:t>
            </a:r>
            <a:endParaRPr lang="en-IN" dirty="0" smtClean="0"/>
          </a:p>
          <a:p>
            <a:r>
              <a:rPr lang="en-IN" dirty="0" smtClean="0"/>
              <a:t>Tata Institute of Fundamental Research</a:t>
            </a:r>
          </a:p>
          <a:p>
            <a:r>
              <a:rPr lang="en-IN" dirty="0" smtClean="0"/>
              <a:t>Mumbai</a:t>
            </a:r>
          </a:p>
          <a:p>
            <a:r>
              <a:rPr lang="en-IN" smtClean="0">
                <a:hlinkClick r:id="rId2"/>
              </a:rPr>
              <a:t>shyam@tifr.res.in</a:t>
            </a:r>
            <a:endParaRPr lang="en-IN" smtClean="0"/>
          </a:p>
          <a:p>
            <a:endParaRPr lang="en-IN" dirty="0"/>
          </a:p>
        </p:txBody>
      </p:sp>
    </p:spTree>
    <p:extLst>
      <p:ext uri="{BB962C8B-B14F-4D97-AF65-F5344CB8AC3E}">
        <p14:creationId xmlns:p14="http://schemas.microsoft.com/office/powerpoint/2010/main" val="21784950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DAC: Vulnerabilities</a:t>
            </a:r>
            <a:endParaRPr lang="en-IN" dirty="0"/>
          </a:p>
        </p:txBody>
      </p:sp>
      <p:sp>
        <p:nvSpPr>
          <p:cNvPr id="3" name="Content Placeholder 2"/>
          <p:cNvSpPr>
            <a:spLocks noGrp="1"/>
          </p:cNvSpPr>
          <p:nvPr>
            <p:ph sz="half" idx="1"/>
          </p:nvPr>
        </p:nvSpPr>
        <p:spPr/>
        <p:txBody>
          <a:bodyPr>
            <a:normAutofit fontScale="77500" lnSpcReduction="20000"/>
          </a:bodyPr>
          <a:lstStyle/>
          <a:p>
            <a:r>
              <a:rPr lang="en-IN" dirty="0"/>
              <a:t>In particular, the access control system can be bypassed by Trojan Horses embedded in programs</a:t>
            </a:r>
          </a:p>
          <a:p>
            <a:r>
              <a:rPr lang="en-IN" dirty="0">
                <a:solidFill>
                  <a:srgbClr val="7030A0"/>
                </a:solidFill>
              </a:rPr>
              <a:t>A Trojan Horse is a computer program with an apparently or actually useful function, which contains additional hidden functions that exploit the legitimate authorizations of the invoking process</a:t>
            </a:r>
          </a:p>
          <a:p>
            <a:r>
              <a:rPr lang="en-IN" dirty="0"/>
              <a:t>A Trojan Horse can improperly use any authorizations of the invoking user, for example, it could even delete all files of the user</a:t>
            </a:r>
          </a:p>
          <a:p>
            <a:endParaRPr lang="en-IN" dirty="0"/>
          </a:p>
        </p:txBody>
      </p:sp>
      <p:sp>
        <p:nvSpPr>
          <p:cNvPr id="4" name="Content Placeholder 3"/>
          <p:cNvSpPr>
            <a:spLocks noGrp="1"/>
          </p:cNvSpPr>
          <p:nvPr>
            <p:ph sz="half" idx="2"/>
          </p:nvPr>
        </p:nvSpPr>
        <p:spPr/>
        <p:txBody>
          <a:bodyPr>
            <a:normAutofit fontScale="77500" lnSpcReduction="20000"/>
          </a:bodyPr>
          <a:lstStyle/>
          <a:p>
            <a:r>
              <a:rPr lang="en-IN" dirty="0"/>
              <a:t>This vulnerability </a:t>
            </a:r>
            <a:r>
              <a:rPr lang="en-IN" dirty="0" smtClean="0"/>
              <a:t>of </a:t>
            </a:r>
            <a:r>
              <a:rPr lang="en-IN" dirty="0"/>
              <a:t>Trojan Horses, together with the fact that discretionary policies do not enforce any control on the flow of information once this information is acquired by a process, makes it possible for processes </a:t>
            </a:r>
            <a:r>
              <a:rPr lang="en-IN" b="1" dirty="0"/>
              <a:t>to leak information to users not allowed to read it</a:t>
            </a:r>
          </a:p>
          <a:p>
            <a:r>
              <a:rPr lang="en-IN" dirty="0">
                <a:solidFill>
                  <a:srgbClr val="0070C0"/>
                </a:solidFill>
              </a:rPr>
              <a:t>All this can happen without the cognizance of the data administrator/owner, and despite the fact that each single access request is controlled against the authorizations</a:t>
            </a:r>
          </a:p>
          <a:p>
            <a:endParaRPr lang="en-IN" dirty="0"/>
          </a:p>
        </p:txBody>
      </p:sp>
    </p:spTree>
    <p:extLst>
      <p:ext uri="{BB962C8B-B14F-4D97-AF65-F5344CB8AC3E}">
        <p14:creationId xmlns:p14="http://schemas.microsoft.com/office/powerpoint/2010/main" val="40501572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Discretionary and Mandatory Access Control</a:t>
            </a:r>
            <a:endParaRPr lang="en-IN" dirty="0">
              <a:solidFill>
                <a:srgbClr val="FF0000"/>
              </a:solidFill>
            </a:endParaRPr>
          </a:p>
        </p:txBody>
      </p:sp>
      <p:sp>
        <p:nvSpPr>
          <p:cNvPr id="3" name="Content Placeholder 2"/>
          <p:cNvSpPr>
            <a:spLocks noGrp="1"/>
          </p:cNvSpPr>
          <p:nvPr>
            <p:ph sz="half" idx="1"/>
          </p:nvPr>
        </p:nvSpPr>
        <p:spPr/>
        <p:txBody>
          <a:bodyPr>
            <a:normAutofit fontScale="62500" lnSpcReduction="20000"/>
          </a:bodyPr>
          <a:lstStyle/>
          <a:p>
            <a:r>
              <a:rPr lang="en-IN" dirty="0" smtClean="0">
                <a:solidFill>
                  <a:srgbClr val="7030A0"/>
                </a:solidFill>
              </a:rPr>
              <a:t>Discretionary Access Control (DAC)</a:t>
            </a:r>
          </a:p>
          <a:p>
            <a:r>
              <a:rPr lang="en-IN" dirty="0"/>
              <a:t>Discretionary policies enforce access control on the basis of the identity of the requestors and explicit access rules that establish who can, or cannot, execute which actions on which resources</a:t>
            </a:r>
          </a:p>
          <a:p>
            <a:r>
              <a:rPr lang="en-IN" dirty="0">
                <a:solidFill>
                  <a:srgbClr val="0070C0"/>
                </a:solidFill>
              </a:rPr>
              <a:t>They are called discretionary as users can be given the ability of passing on their privileges to other users, where granting and revocation of privileges is regulated by an administrative policy</a:t>
            </a:r>
          </a:p>
          <a:p>
            <a:endParaRPr lang="en-IN" dirty="0" smtClean="0">
              <a:solidFill>
                <a:srgbClr val="0070C0"/>
              </a:solidFill>
            </a:endParaRPr>
          </a:p>
          <a:p>
            <a:pPr lvl="1"/>
            <a:endParaRPr lang="en-IN" dirty="0"/>
          </a:p>
        </p:txBody>
      </p:sp>
      <p:sp>
        <p:nvSpPr>
          <p:cNvPr id="4" name="Content Placeholder 3"/>
          <p:cNvSpPr>
            <a:spLocks noGrp="1"/>
          </p:cNvSpPr>
          <p:nvPr>
            <p:ph sz="half" idx="2"/>
          </p:nvPr>
        </p:nvSpPr>
        <p:spPr/>
        <p:txBody>
          <a:bodyPr>
            <a:normAutofit fontScale="62500" lnSpcReduction="20000"/>
          </a:bodyPr>
          <a:lstStyle/>
          <a:p>
            <a:r>
              <a:rPr lang="en-IN" dirty="0">
                <a:solidFill>
                  <a:srgbClr val="7030A0"/>
                </a:solidFill>
              </a:rPr>
              <a:t>Mandatory Access Control (MAC</a:t>
            </a:r>
            <a:r>
              <a:rPr lang="en-IN" dirty="0" smtClean="0">
                <a:solidFill>
                  <a:srgbClr val="7030A0"/>
                </a:solidFill>
              </a:rPr>
              <a:t>)</a:t>
            </a:r>
            <a:endParaRPr lang="en-IN" dirty="0">
              <a:solidFill>
                <a:srgbClr val="7030A0"/>
              </a:solidFill>
            </a:endParaRPr>
          </a:p>
          <a:p>
            <a:r>
              <a:rPr lang="en-IN" dirty="0">
                <a:solidFill>
                  <a:srgbClr val="0070C0"/>
                </a:solidFill>
              </a:rPr>
              <a:t>Mandatory access control refers to a type of access control by which the operating system constrains the ability of a subject or initiator to access or generally perform some sort of operation on an object or target</a:t>
            </a:r>
            <a:r>
              <a:rPr lang="en-IN" dirty="0" smtClean="0">
                <a:solidFill>
                  <a:srgbClr val="0070C0"/>
                </a:solidFill>
              </a:rPr>
              <a:t>.</a:t>
            </a:r>
          </a:p>
          <a:p>
            <a:pPr lvl="1"/>
            <a:endParaRPr lang="en-IN" dirty="0">
              <a:solidFill>
                <a:srgbClr val="0070C0"/>
              </a:solidFill>
            </a:endParaRPr>
          </a:p>
          <a:p>
            <a:r>
              <a:rPr lang="en-IN" dirty="0" smtClean="0">
                <a:solidFill>
                  <a:srgbClr val="FF0000"/>
                </a:solidFill>
              </a:rPr>
              <a:t>Need:</a:t>
            </a:r>
            <a:r>
              <a:rPr lang="en-IN" dirty="0" smtClean="0"/>
              <a:t>  In the context of networked </a:t>
            </a:r>
            <a:r>
              <a:rPr lang="en-IN" dirty="0"/>
              <a:t>distributed systems, it is necessary to broaden the scope to include the control of information  flow between distributed nodes  on a system wide basis rather than </a:t>
            </a:r>
            <a:r>
              <a:rPr lang="en-IN" dirty="0" smtClean="0"/>
              <a:t>on an individual </a:t>
            </a:r>
            <a:r>
              <a:rPr lang="en-IN" dirty="0"/>
              <a:t>basis </a:t>
            </a:r>
            <a:r>
              <a:rPr lang="en-IN" dirty="0" smtClean="0"/>
              <a:t>as in discretionary control</a:t>
            </a:r>
          </a:p>
          <a:p>
            <a:pPr marL="0" indent="0">
              <a:buNone/>
            </a:pPr>
            <a:endParaRPr lang="en-IN" dirty="0"/>
          </a:p>
        </p:txBody>
      </p:sp>
    </p:spTree>
    <p:extLst>
      <p:ext uri="{BB962C8B-B14F-4D97-AF65-F5344CB8AC3E}">
        <p14:creationId xmlns:p14="http://schemas.microsoft.com/office/powerpoint/2010/main" val="25116356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MAC </a:t>
            </a:r>
            <a:r>
              <a:rPr lang="en-IN" dirty="0" err="1" smtClean="0">
                <a:solidFill>
                  <a:srgbClr val="FF0000"/>
                </a:solidFill>
              </a:rPr>
              <a:t>vs</a:t>
            </a:r>
            <a:r>
              <a:rPr lang="en-IN" dirty="0" smtClean="0">
                <a:solidFill>
                  <a:srgbClr val="FF0000"/>
                </a:solidFill>
              </a:rPr>
              <a:t> DAC</a:t>
            </a:r>
            <a:endParaRPr lang="en-IN" dirty="0">
              <a:solidFill>
                <a:srgbClr val="FF0000"/>
              </a:solidFill>
            </a:endParaRPr>
          </a:p>
        </p:txBody>
      </p:sp>
      <p:sp>
        <p:nvSpPr>
          <p:cNvPr id="3" name="Content Placeholder 2"/>
          <p:cNvSpPr>
            <a:spLocks noGrp="1"/>
          </p:cNvSpPr>
          <p:nvPr>
            <p:ph sz="half" idx="1"/>
          </p:nvPr>
        </p:nvSpPr>
        <p:spPr/>
        <p:txBody>
          <a:bodyPr>
            <a:normAutofit lnSpcReduction="10000"/>
          </a:bodyPr>
          <a:lstStyle/>
          <a:p>
            <a:r>
              <a:rPr lang="en-IN" dirty="0"/>
              <a:t>Mandatory access control, this security policy is centrally controlled by a security policy administrator; users do not have the ability to override the policy and, for example, grant access to files that would otherwise be restricted. </a:t>
            </a:r>
          </a:p>
          <a:p>
            <a:endParaRPr lang="en-IN" dirty="0"/>
          </a:p>
        </p:txBody>
      </p:sp>
      <p:sp>
        <p:nvSpPr>
          <p:cNvPr id="4" name="Content Placeholder 3"/>
          <p:cNvSpPr>
            <a:spLocks noGrp="1"/>
          </p:cNvSpPr>
          <p:nvPr>
            <p:ph sz="half" idx="2"/>
          </p:nvPr>
        </p:nvSpPr>
        <p:spPr/>
        <p:txBody>
          <a:bodyPr>
            <a:normAutofit lnSpcReduction="10000"/>
          </a:bodyPr>
          <a:lstStyle/>
          <a:p>
            <a:r>
              <a:rPr lang="en-IN" dirty="0" smtClean="0">
                <a:solidFill>
                  <a:srgbClr val="0070C0"/>
                </a:solidFill>
              </a:rPr>
              <a:t>Discretionary </a:t>
            </a:r>
            <a:r>
              <a:rPr lang="en-IN" dirty="0">
                <a:solidFill>
                  <a:srgbClr val="0070C0"/>
                </a:solidFill>
              </a:rPr>
              <a:t>access control (DAC), which also governs the ability of subjects to access objects, allows users the ability to make policy decisions and/or assign security attributes.</a:t>
            </a:r>
          </a:p>
          <a:p>
            <a:endParaRPr lang="en-IN" dirty="0"/>
          </a:p>
        </p:txBody>
      </p:sp>
    </p:spTree>
    <p:extLst>
      <p:ext uri="{BB962C8B-B14F-4D97-AF65-F5344CB8AC3E}">
        <p14:creationId xmlns:p14="http://schemas.microsoft.com/office/powerpoint/2010/main" val="11548360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Security Classifications</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a:t>In multilevel mandatory policies, </a:t>
            </a:r>
            <a:r>
              <a:rPr lang="en-IN" dirty="0">
                <a:solidFill>
                  <a:srgbClr val="7030A0"/>
                </a:solidFill>
              </a:rPr>
              <a:t>an access class is assigned to each object and subject</a:t>
            </a:r>
          </a:p>
          <a:p>
            <a:pPr lvl="1"/>
            <a:r>
              <a:rPr lang="en-IN" dirty="0">
                <a:solidFill>
                  <a:srgbClr val="002060"/>
                </a:solidFill>
              </a:rPr>
              <a:t>A</a:t>
            </a:r>
            <a:r>
              <a:rPr lang="en-IN" dirty="0" smtClean="0">
                <a:solidFill>
                  <a:srgbClr val="002060"/>
                </a:solidFill>
              </a:rPr>
              <a:t>ccess </a:t>
            </a:r>
            <a:r>
              <a:rPr lang="en-IN" dirty="0">
                <a:solidFill>
                  <a:srgbClr val="002060"/>
                </a:solidFill>
              </a:rPr>
              <a:t>class is one element of a partially ordered set of classes</a:t>
            </a:r>
          </a:p>
          <a:p>
            <a:r>
              <a:rPr lang="en-IN" dirty="0"/>
              <a:t>The partial order is defined by a dominance </a:t>
            </a:r>
            <a:r>
              <a:rPr lang="en-IN" dirty="0" smtClean="0"/>
              <a:t>relationship</a:t>
            </a:r>
            <a:r>
              <a:rPr lang="en-IN" dirty="0"/>
              <a:t> </a:t>
            </a:r>
            <a:r>
              <a:rPr lang="en-IN" dirty="0" smtClean="0"/>
              <a:t>denoted  </a:t>
            </a:r>
            <a:r>
              <a:rPr lang="en-IN" dirty="0"/>
              <a:t>≥</a:t>
            </a:r>
          </a:p>
          <a:p>
            <a:r>
              <a:rPr lang="en-IN" dirty="0"/>
              <a:t>In the most general case, the set of access classes can simply be any set of labels that together with the dominance relationship defined on them form a POSET (partially ordered set)</a:t>
            </a:r>
          </a:p>
          <a:p>
            <a:endParaRPr lang="en-IN" dirty="0"/>
          </a:p>
        </p:txBody>
      </p:sp>
    </p:spTree>
    <p:extLst>
      <p:ext uri="{BB962C8B-B14F-4D97-AF65-F5344CB8AC3E}">
        <p14:creationId xmlns:p14="http://schemas.microsoft.com/office/powerpoint/2010/main" val="7381662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Information Flow Control</a:t>
            </a:r>
            <a:endParaRPr lang="en-IN" dirty="0">
              <a:solidFill>
                <a:srgbClr val="FF0000"/>
              </a:solidFill>
            </a:endParaRPr>
          </a:p>
        </p:txBody>
      </p:sp>
      <p:sp>
        <p:nvSpPr>
          <p:cNvPr id="3" name="Content Placeholder 2"/>
          <p:cNvSpPr>
            <a:spLocks noGrp="1"/>
          </p:cNvSpPr>
          <p:nvPr>
            <p:ph sz="half" idx="1"/>
          </p:nvPr>
        </p:nvSpPr>
        <p:spPr/>
        <p:txBody>
          <a:bodyPr>
            <a:normAutofit fontScale="92500" lnSpcReduction="10000"/>
          </a:bodyPr>
          <a:lstStyle/>
          <a:p>
            <a:r>
              <a:rPr lang="en-IN" dirty="0"/>
              <a:t>System entities are partitioned into security classes</a:t>
            </a:r>
          </a:p>
          <a:p>
            <a:r>
              <a:rPr lang="en-IN" dirty="0">
                <a:solidFill>
                  <a:srgbClr val="7030A0"/>
                </a:solidFill>
              </a:rPr>
              <a:t>The security classes of all entities must be specified </a:t>
            </a:r>
            <a:r>
              <a:rPr lang="en-IN" dirty="0" err="1">
                <a:solidFill>
                  <a:srgbClr val="7030A0"/>
                </a:solidFill>
              </a:rPr>
              <a:t>explictly</a:t>
            </a:r>
            <a:r>
              <a:rPr lang="en-IN" dirty="0">
                <a:solidFill>
                  <a:srgbClr val="7030A0"/>
                </a:solidFill>
              </a:rPr>
              <a:t> and the class of an entity seldom changes after it has been created( changes sometimes made by the system administration) </a:t>
            </a:r>
          </a:p>
          <a:p>
            <a:endParaRPr lang="en-IN" dirty="0"/>
          </a:p>
        </p:txBody>
      </p:sp>
      <p:sp>
        <p:nvSpPr>
          <p:cNvPr id="4" name="Content Placeholder 3"/>
          <p:cNvSpPr>
            <a:spLocks noGrp="1"/>
          </p:cNvSpPr>
          <p:nvPr>
            <p:ph sz="half" idx="2"/>
          </p:nvPr>
        </p:nvSpPr>
        <p:spPr/>
        <p:txBody>
          <a:bodyPr>
            <a:normAutofit fontScale="92500" lnSpcReduction="10000"/>
          </a:bodyPr>
          <a:lstStyle/>
          <a:p>
            <a:r>
              <a:rPr lang="en-IN" b="1" dirty="0">
                <a:solidFill>
                  <a:srgbClr val="0070C0"/>
                </a:solidFill>
              </a:rPr>
              <a:t>Information Flow control is concerned with how information is disseminated or propagated from one object to another</a:t>
            </a:r>
            <a:r>
              <a:rPr lang="en-IN" dirty="0"/>
              <a:t>.</a:t>
            </a:r>
          </a:p>
          <a:p>
            <a:endParaRPr lang="en-IN" dirty="0"/>
          </a:p>
        </p:txBody>
      </p:sp>
    </p:spTree>
    <p:extLst>
      <p:ext uri="{BB962C8B-B14F-4D97-AF65-F5344CB8AC3E}">
        <p14:creationId xmlns:p14="http://schemas.microsoft.com/office/powerpoint/2010/main" val="38512003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Lattice Model</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solidFill>
                  <a:srgbClr val="0070C0"/>
                </a:solidFill>
              </a:rPr>
              <a:t>Lattice: </a:t>
            </a:r>
            <a:r>
              <a:rPr lang="en-IN" dirty="0" smtClean="0"/>
              <a:t>consists </a:t>
            </a:r>
            <a:r>
              <a:rPr lang="en-IN" dirty="0"/>
              <a:t>of a finite partially ordered set together with a least upper bound and greatest lower bound operator on the set</a:t>
            </a:r>
            <a:r>
              <a:rPr lang="en-IN" dirty="0" smtClean="0"/>
              <a:t>.</a:t>
            </a:r>
          </a:p>
          <a:p>
            <a:r>
              <a:rPr lang="en-IN" dirty="0">
                <a:solidFill>
                  <a:srgbClr val="7030A0"/>
                </a:solidFill>
              </a:rPr>
              <a:t>Information is permitted to flow from a lower class to upper class</a:t>
            </a:r>
            <a:r>
              <a:rPr lang="en-IN" dirty="0" smtClean="0">
                <a:solidFill>
                  <a:srgbClr val="7030A0"/>
                </a:solidFill>
              </a:rPr>
              <a:t>.</a:t>
            </a:r>
          </a:p>
          <a:p>
            <a:endParaRPr lang="en-IN" dirty="0">
              <a:solidFill>
                <a:srgbClr val="7030A0"/>
              </a:solidFill>
            </a:endParaRPr>
          </a:p>
          <a:p>
            <a:r>
              <a:rPr lang="en-IN" dirty="0" smtClean="0">
                <a:solidFill>
                  <a:srgbClr val="7030A0"/>
                </a:solidFill>
              </a:rPr>
              <a:t>(Details </a:t>
            </a:r>
            <a:r>
              <a:rPr lang="mr-IN" dirty="0" smtClean="0">
                <a:solidFill>
                  <a:srgbClr val="7030A0"/>
                </a:solidFill>
              </a:rPr>
              <a:t>–</a:t>
            </a:r>
            <a:r>
              <a:rPr lang="en-IN" dirty="0" smtClean="0">
                <a:solidFill>
                  <a:srgbClr val="7030A0"/>
                </a:solidFill>
              </a:rPr>
              <a:t> See earlier lectures)</a:t>
            </a:r>
            <a:endParaRPr lang="en-IN" dirty="0">
              <a:solidFill>
                <a:srgbClr val="7030A0"/>
              </a:solidFill>
            </a:endParaRPr>
          </a:p>
          <a:p>
            <a:endParaRPr lang="en-IN" dirty="0">
              <a:solidFill>
                <a:srgbClr val="7030A0"/>
              </a:solidFill>
            </a:endParaRPr>
          </a:p>
          <a:p>
            <a:endParaRPr lang="en-IN" dirty="0"/>
          </a:p>
        </p:txBody>
      </p:sp>
    </p:spTree>
    <p:extLst>
      <p:ext uri="{BB962C8B-B14F-4D97-AF65-F5344CB8AC3E}">
        <p14:creationId xmlns:p14="http://schemas.microsoft.com/office/powerpoint/2010/main" val="7581302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solidFill>
                  <a:srgbClr val="FF0000"/>
                </a:solidFill>
              </a:rPr>
              <a:t>Protecting Privacy in a Distributed Network</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Downloading </a:t>
            </a:r>
            <a:r>
              <a:rPr lang="en-IN" dirty="0"/>
              <a:t>of untrusted code are particularly in need of </a:t>
            </a:r>
            <a:r>
              <a:rPr lang="en-IN" dirty="0" smtClean="0"/>
              <a:t>a better </a:t>
            </a:r>
            <a:r>
              <a:rPr lang="en-IN" dirty="0"/>
              <a:t>security </a:t>
            </a:r>
            <a:r>
              <a:rPr lang="en-IN" dirty="0" smtClean="0"/>
              <a:t>model</a:t>
            </a:r>
          </a:p>
          <a:p>
            <a:r>
              <a:rPr lang="en-IN" dirty="0" smtClean="0">
                <a:solidFill>
                  <a:srgbClr val="7030A0"/>
                </a:solidFill>
              </a:rPr>
              <a:t>E.g., Java supports </a:t>
            </a:r>
            <a:r>
              <a:rPr lang="en-IN" dirty="0">
                <a:solidFill>
                  <a:srgbClr val="7030A0"/>
                </a:solidFill>
              </a:rPr>
              <a:t>downloading </a:t>
            </a:r>
            <a:r>
              <a:rPr lang="en-IN" dirty="0" smtClean="0">
                <a:solidFill>
                  <a:srgbClr val="7030A0"/>
                </a:solidFill>
              </a:rPr>
              <a:t>of code </a:t>
            </a:r>
            <a:r>
              <a:rPr lang="en-IN" dirty="0">
                <a:solidFill>
                  <a:srgbClr val="7030A0"/>
                </a:solidFill>
              </a:rPr>
              <a:t>from remote </a:t>
            </a:r>
            <a:r>
              <a:rPr lang="en-IN" dirty="0" smtClean="0">
                <a:solidFill>
                  <a:srgbClr val="7030A0"/>
                </a:solidFill>
              </a:rPr>
              <a:t>sites,</a:t>
            </a:r>
          </a:p>
          <a:p>
            <a:pPr lvl="1"/>
            <a:r>
              <a:rPr lang="en-IN" dirty="0" smtClean="0">
                <a:solidFill>
                  <a:srgbClr val="002060"/>
                </a:solidFill>
              </a:rPr>
              <a:t>possibility </a:t>
            </a:r>
            <a:r>
              <a:rPr lang="en-IN" dirty="0">
                <a:solidFill>
                  <a:srgbClr val="002060"/>
                </a:solidFill>
              </a:rPr>
              <a:t>that the downloaded code will </a:t>
            </a:r>
            <a:r>
              <a:rPr lang="en-IN" dirty="0" smtClean="0">
                <a:solidFill>
                  <a:srgbClr val="002060"/>
                </a:solidFill>
              </a:rPr>
              <a:t>transfer confidential </a:t>
            </a:r>
            <a:r>
              <a:rPr lang="en-IN" dirty="0">
                <a:solidFill>
                  <a:srgbClr val="002060"/>
                </a:solidFill>
              </a:rPr>
              <a:t>data to those sites. </a:t>
            </a:r>
            <a:endParaRPr lang="en-IN" dirty="0" smtClean="0">
              <a:solidFill>
                <a:srgbClr val="002060"/>
              </a:solidFill>
            </a:endParaRPr>
          </a:p>
          <a:p>
            <a:pPr lvl="1"/>
            <a:r>
              <a:rPr lang="en-IN" dirty="0" smtClean="0"/>
              <a:t>Java </a:t>
            </a:r>
            <a:r>
              <a:rPr lang="en-IN" dirty="0"/>
              <a:t>attempts to prevent these transfers by using </a:t>
            </a:r>
            <a:r>
              <a:rPr lang="en-IN" dirty="0" smtClean="0"/>
              <a:t>its compartmental </a:t>
            </a:r>
            <a:r>
              <a:rPr lang="en-IN" dirty="0"/>
              <a:t>sandbox security model, </a:t>
            </a:r>
            <a:endParaRPr lang="en-IN" dirty="0" smtClean="0"/>
          </a:p>
          <a:p>
            <a:pPr lvl="2"/>
            <a:r>
              <a:rPr lang="en-IN" dirty="0" smtClean="0">
                <a:solidFill>
                  <a:srgbClr val="002060"/>
                </a:solidFill>
              </a:rPr>
              <a:t>It largely </a:t>
            </a:r>
            <a:r>
              <a:rPr lang="en-IN" dirty="0">
                <a:solidFill>
                  <a:srgbClr val="002060"/>
                </a:solidFill>
              </a:rPr>
              <a:t>prevents </a:t>
            </a:r>
            <a:r>
              <a:rPr lang="en-IN" dirty="0" smtClean="0">
                <a:solidFill>
                  <a:srgbClr val="002060"/>
                </a:solidFill>
              </a:rPr>
              <a:t>applications from </a:t>
            </a:r>
            <a:r>
              <a:rPr lang="en-IN" dirty="0">
                <a:solidFill>
                  <a:srgbClr val="002060"/>
                </a:solidFill>
              </a:rPr>
              <a:t>sharing data. </a:t>
            </a:r>
            <a:endParaRPr lang="en-IN" dirty="0" smtClean="0">
              <a:solidFill>
                <a:srgbClr val="002060"/>
              </a:solidFill>
            </a:endParaRPr>
          </a:p>
          <a:p>
            <a:pPr lvl="2"/>
            <a:r>
              <a:rPr lang="en-IN" dirty="0" smtClean="0"/>
              <a:t>Different </a:t>
            </a:r>
            <a:r>
              <a:rPr lang="en-IN" dirty="0"/>
              <a:t>data manipulated by an application have different </a:t>
            </a:r>
            <a:r>
              <a:rPr lang="en-IN" dirty="0" smtClean="0"/>
              <a:t>security requirements</a:t>
            </a:r>
            <a:r>
              <a:rPr lang="en-IN" dirty="0"/>
              <a:t>, but a compartmental model restricts all data equally.</a:t>
            </a:r>
          </a:p>
        </p:txBody>
      </p:sp>
    </p:spTree>
    <p:extLst>
      <p:ext uri="{BB962C8B-B14F-4D97-AF65-F5344CB8AC3E}">
        <p14:creationId xmlns:p14="http://schemas.microsoft.com/office/powerpoint/2010/main" val="30861962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Decentralized Label Model</a:t>
            </a:r>
            <a:br>
              <a:rPr lang="en-IN" dirty="0" smtClean="0">
                <a:solidFill>
                  <a:srgbClr val="FF0000"/>
                </a:solidFill>
              </a:rPr>
            </a:br>
            <a:r>
              <a:rPr lang="en-IN" sz="3600" dirty="0" smtClean="0">
                <a:solidFill>
                  <a:srgbClr val="7030A0"/>
                </a:solidFill>
              </a:rPr>
              <a:t>Myers and </a:t>
            </a:r>
            <a:r>
              <a:rPr lang="en-IN" sz="3600" dirty="0" err="1" smtClean="0">
                <a:solidFill>
                  <a:srgbClr val="7030A0"/>
                </a:solidFill>
              </a:rPr>
              <a:t>Liskov</a:t>
            </a:r>
            <a:r>
              <a:rPr lang="en-IN" sz="3600" dirty="0" smtClean="0">
                <a:solidFill>
                  <a:srgbClr val="7030A0"/>
                </a:solidFill>
              </a:rPr>
              <a:t> (2000</a:t>
            </a:r>
            <a:r>
              <a:rPr lang="en-IN"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IN" dirty="0"/>
              <a:t>addresses the weaknesses of earlier approaches to </a:t>
            </a:r>
            <a:r>
              <a:rPr lang="en-IN" dirty="0" smtClean="0"/>
              <a:t>the protection </a:t>
            </a:r>
            <a:r>
              <a:rPr lang="en-IN" dirty="0"/>
              <a:t>of confidentiality in a system containing untrusted code or users, even in </a:t>
            </a:r>
            <a:r>
              <a:rPr lang="en-IN" dirty="0" smtClean="0"/>
              <a:t>situations of </a:t>
            </a:r>
            <a:r>
              <a:rPr lang="en-IN" dirty="0"/>
              <a:t>mutual distrust</a:t>
            </a:r>
            <a:r>
              <a:rPr lang="en-IN" dirty="0" smtClean="0"/>
              <a:t>.</a:t>
            </a:r>
          </a:p>
          <a:p>
            <a:r>
              <a:rPr lang="en-IN" dirty="0">
                <a:solidFill>
                  <a:srgbClr val="0070C0"/>
                </a:solidFill>
              </a:rPr>
              <a:t>allows users to control the flow of their </a:t>
            </a:r>
            <a:r>
              <a:rPr lang="en-IN" dirty="0" smtClean="0">
                <a:solidFill>
                  <a:srgbClr val="0070C0"/>
                </a:solidFill>
              </a:rPr>
              <a:t>information without </a:t>
            </a:r>
            <a:r>
              <a:rPr lang="en-IN" dirty="0">
                <a:solidFill>
                  <a:srgbClr val="0070C0"/>
                </a:solidFill>
              </a:rPr>
              <a:t>imposing the rigid constraints of a traditional </a:t>
            </a:r>
            <a:r>
              <a:rPr lang="en-IN" dirty="0" smtClean="0">
                <a:solidFill>
                  <a:srgbClr val="0070C0"/>
                </a:solidFill>
              </a:rPr>
              <a:t>MLS</a:t>
            </a:r>
          </a:p>
          <a:p>
            <a:r>
              <a:rPr lang="en-IN" dirty="0" smtClean="0">
                <a:solidFill>
                  <a:srgbClr val="7030A0"/>
                </a:solidFill>
              </a:rPr>
              <a:t>It defines </a:t>
            </a:r>
            <a:r>
              <a:rPr lang="en-IN" dirty="0">
                <a:solidFill>
                  <a:srgbClr val="7030A0"/>
                </a:solidFill>
              </a:rPr>
              <a:t>a set of rules that programs must follow in </a:t>
            </a:r>
            <a:r>
              <a:rPr lang="en-IN" dirty="0" smtClean="0">
                <a:solidFill>
                  <a:srgbClr val="7030A0"/>
                </a:solidFill>
              </a:rPr>
              <a:t>order to </a:t>
            </a:r>
            <a:r>
              <a:rPr lang="en-IN" dirty="0">
                <a:solidFill>
                  <a:srgbClr val="7030A0"/>
                </a:solidFill>
              </a:rPr>
              <a:t>avoid leaks of private information</a:t>
            </a:r>
            <a:endParaRPr lang="en-IN" dirty="0" smtClean="0">
              <a:solidFill>
                <a:srgbClr val="7030A0"/>
              </a:solidFill>
            </a:endParaRPr>
          </a:p>
          <a:p>
            <a:r>
              <a:rPr lang="en-IN" dirty="0" smtClean="0"/>
              <a:t>Protects confidentiality </a:t>
            </a:r>
            <a:r>
              <a:rPr lang="en-IN" dirty="0"/>
              <a:t>for users and groups rather than for a monolithic </a:t>
            </a:r>
            <a:r>
              <a:rPr lang="en-IN" dirty="0" smtClean="0"/>
              <a:t>organization</a:t>
            </a:r>
          </a:p>
          <a:p>
            <a:r>
              <a:rPr lang="en-IN" dirty="0">
                <a:solidFill>
                  <a:srgbClr val="0070C0"/>
                </a:solidFill>
              </a:rPr>
              <a:t>I</a:t>
            </a:r>
            <a:r>
              <a:rPr lang="en-IN" dirty="0" smtClean="0">
                <a:solidFill>
                  <a:srgbClr val="0070C0"/>
                </a:solidFill>
              </a:rPr>
              <a:t>ntroduces </a:t>
            </a:r>
            <a:r>
              <a:rPr lang="en-IN" dirty="0">
                <a:solidFill>
                  <a:srgbClr val="0070C0"/>
                </a:solidFill>
              </a:rPr>
              <a:t>a richer notion of </a:t>
            </a:r>
            <a:r>
              <a:rPr lang="en-IN" dirty="0">
                <a:solidFill>
                  <a:srgbClr val="FF0000"/>
                </a:solidFill>
              </a:rPr>
              <a:t>declassification</a:t>
            </a:r>
            <a:r>
              <a:rPr lang="en-IN" dirty="0" smtClean="0"/>
              <a:t>.</a:t>
            </a:r>
          </a:p>
          <a:p>
            <a:pPr lvl="1"/>
            <a:r>
              <a:rPr lang="en-IN" dirty="0" smtClean="0"/>
              <a:t>In the earlier models it was done by a trusted subject; in this model  principals </a:t>
            </a:r>
            <a:r>
              <a:rPr lang="en-IN" dirty="0"/>
              <a:t> </a:t>
            </a:r>
            <a:r>
              <a:rPr lang="en-IN" dirty="0" smtClean="0"/>
              <a:t>can declassify </a:t>
            </a:r>
            <a:r>
              <a:rPr lang="en-IN" dirty="0"/>
              <a:t>their own </a:t>
            </a:r>
            <a:r>
              <a:rPr lang="en-IN" dirty="0" smtClean="0"/>
              <a:t>data</a:t>
            </a:r>
            <a:endParaRPr lang="en-IN" dirty="0"/>
          </a:p>
        </p:txBody>
      </p:sp>
    </p:spTree>
    <p:extLst>
      <p:ext uri="{BB962C8B-B14F-4D97-AF65-F5344CB8AC3E}">
        <p14:creationId xmlns:p14="http://schemas.microsoft.com/office/powerpoint/2010/main" val="22284478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545" y="685800"/>
            <a:ext cx="7798912" cy="548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110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7030A0"/>
                </a:solidFill>
              </a:rPr>
              <a:t>Trusted Execution Model </a:t>
            </a:r>
            <a:endParaRPr lang="en-IN" dirty="0">
              <a:solidFill>
                <a:srgbClr val="7030A0"/>
              </a:solidFill>
            </a:endParaRPr>
          </a:p>
        </p:txBody>
      </p:sp>
      <p:sp>
        <p:nvSpPr>
          <p:cNvPr id="3" name="Content Placeholder 2"/>
          <p:cNvSpPr>
            <a:spLocks noGrp="1"/>
          </p:cNvSpPr>
          <p:nvPr>
            <p:ph idx="1"/>
          </p:nvPr>
        </p:nvSpPr>
        <p:spPr/>
        <p:txBody>
          <a:bodyPr/>
          <a:lstStyle/>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609" y="1447800"/>
            <a:ext cx="5481637" cy="481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2132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Confidentiality Example (</a:t>
            </a:r>
            <a:r>
              <a:rPr lang="en-IN" dirty="0" err="1" smtClean="0"/>
              <a:t>Contd</a:t>
            </a:r>
            <a:r>
              <a:rPr lang="en-IN" dirty="0" smtClean="0"/>
              <a:t>)</a:t>
            </a:r>
            <a:endParaRPr lang="en-IN" dirty="0"/>
          </a:p>
        </p:txBody>
      </p:sp>
      <p:sp>
        <p:nvSpPr>
          <p:cNvPr id="4" name="Content Placeholder 3"/>
          <p:cNvSpPr>
            <a:spLocks noGrp="1"/>
          </p:cNvSpPr>
          <p:nvPr>
            <p:ph sz="half" idx="2"/>
          </p:nvPr>
        </p:nvSpPr>
        <p:spPr/>
        <p:txBody>
          <a:bodyPr>
            <a:normAutofit fontScale="55000" lnSpcReduction="20000"/>
          </a:bodyPr>
          <a:lstStyle/>
          <a:p>
            <a:r>
              <a:rPr lang="en-IN" sz="3300" dirty="0"/>
              <a:t>P</a:t>
            </a:r>
            <a:r>
              <a:rPr lang="en-IN" sz="3300" dirty="0" smtClean="0"/>
              <a:t>rincipal  </a:t>
            </a:r>
            <a:r>
              <a:rPr lang="en-IN" sz="3300" dirty="0">
                <a:solidFill>
                  <a:srgbClr val="7030A0"/>
                </a:solidFill>
              </a:rPr>
              <a:t>Preparer</a:t>
            </a:r>
            <a:r>
              <a:rPr lang="en-IN" sz="3300" dirty="0"/>
              <a:t> </a:t>
            </a:r>
            <a:r>
              <a:rPr lang="en-IN" sz="3300" dirty="0" smtClean="0"/>
              <a:t>– distributor of </a:t>
            </a:r>
            <a:r>
              <a:rPr lang="en-IN" sz="3300" dirty="0" err="1" smtClean="0"/>
              <a:t>WebTax</a:t>
            </a:r>
            <a:r>
              <a:rPr lang="en-IN" sz="3300" dirty="0" smtClean="0"/>
              <a:t>-may have </a:t>
            </a:r>
            <a:r>
              <a:rPr lang="en-IN" sz="3300" dirty="0"/>
              <a:t>privacy </a:t>
            </a:r>
            <a:r>
              <a:rPr lang="en-IN" sz="3300" dirty="0" smtClean="0"/>
              <a:t>interests </a:t>
            </a:r>
          </a:p>
          <a:p>
            <a:r>
              <a:rPr lang="en-IN" sz="3300" dirty="0" err="1" smtClean="0">
                <a:solidFill>
                  <a:srgbClr val="0070C0"/>
                </a:solidFill>
              </a:rPr>
              <a:t>WebTax</a:t>
            </a:r>
            <a:r>
              <a:rPr lang="en-IN" sz="3300" dirty="0" smtClean="0">
                <a:solidFill>
                  <a:srgbClr val="0070C0"/>
                </a:solidFill>
              </a:rPr>
              <a:t> application </a:t>
            </a:r>
            <a:r>
              <a:rPr lang="en-IN" sz="3300" dirty="0">
                <a:solidFill>
                  <a:srgbClr val="0070C0"/>
                </a:solidFill>
              </a:rPr>
              <a:t>computes the final tax form using a proprietary </a:t>
            </a:r>
            <a:r>
              <a:rPr lang="en-IN" sz="3300" dirty="0"/>
              <a:t>database, </a:t>
            </a:r>
            <a:r>
              <a:rPr lang="en-IN" sz="3300" dirty="0">
                <a:solidFill>
                  <a:srgbClr val="7030A0"/>
                </a:solidFill>
              </a:rPr>
              <a:t>shown at the </a:t>
            </a:r>
            <a:r>
              <a:rPr lang="en-IN" sz="3300" dirty="0" smtClean="0">
                <a:solidFill>
                  <a:srgbClr val="7030A0"/>
                </a:solidFill>
              </a:rPr>
              <a:t>bottom</a:t>
            </a:r>
            <a:r>
              <a:rPr lang="en-IN" sz="3300" dirty="0"/>
              <a:t> </a:t>
            </a:r>
            <a:r>
              <a:rPr lang="en-IN" sz="3300" dirty="0" smtClean="0"/>
              <a:t>(</a:t>
            </a:r>
            <a:r>
              <a:rPr lang="en-IN" sz="3300" dirty="0" smtClean="0">
                <a:solidFill>
                  <a:srgbClr val="0070C0"/>
                </a:solidFill>
              </a:rPr>
              <a:t>owned </a:t>
            </a:r>
            <a:r>
              <a:rPr lang="en-IN" sz="3300" dirty="0">
                <a:solidFill>
                  <a:srgbClr val="0070C0"/>
                </a:solidFill>
              </a:rPr>
              <a:t>by </a:t>
            </a:r>
            <a:r>
              <a:rPr lang="en-IN" sz="3300" dirty="0" smtClean="0">
                <a:solidFill>
                  <a:srgbClr val="0070C0"/>
                </a:solidFill>
              </a:rPr>
              <a:t>Preparer</a:t>
            </a:r>
            <a:r>
              <a:rPr lang="en-IN" sz="3300" dirty="0" smtClean="0"/>
              <a:t>). </a:t>
            </a:r>
            <a:r>
              <a:rPr lang="en-IN" dirty="0" smtClean="0"/>
              <a:t>	</a:t>
            </a:r>
          </a:p>
          <a:p>
            <a:pPr lvl="1"/>
            <a:r>
              <a:rPr lang="en-IN" sz="3300" dirty="0"/>
              <a:t>t</a:t>
            </a:r>
            <a:r>
              <a:rPr lang="en-IN" sz="3300" dirty="0" smtClean="0"/>
              <a:t>his might</a:t>
            </a:r>
            <a:r>
              <a:rPr lang="en-IN" sz="3300" dirty="0"/>
              <a:t>, </a:t>
            </a:r>
            <a:r>
              <a:rPr lang="en-IN" sz="3300" dirty="0" smtClean="0"/>
              <a:t>contain </a:t>
            </a:r>
            <a:r>
              <a:rPr lang="en-IN" sz="3300" dirty="0"/>
              <a:t>secret </a:t>
            </a:r>
            <a:r>
              <a:rPr lang="en-IN" sz="3300" dirty="0" smtClean="0"/>
              <a:t>algorithms for </a:t>
            </a:r>
            <a:r>
              <a:rPr lang="en-IN" sz="3300" dirty="0"/>
              <a:t>minimizing tax payments. </a:t>
            </a:r>
            <a:endParaRPr lang="en-IN" sz="3300" dirty="0" smtClean="0"/>
          </a:p>
          <a:p>
            <a:pPr lvl="1"/>
            <a:r>
              <a:rPr lang="en-IN" sz="3300" dirty="0" smtClean="0">
                <a:solidFill>
                  <a:srgbClr val="7030A0"/>
                </a:solidFill>
              </a:rPr>
              <a:t>Since </a:t>
            </a:r>
            <a:r>
              <a:rPr lang="en-IN" sz="3300" dirty="0">
                <a:solidFill>
                  <a:srgbClr val="7030A0"/>
                </a:solidFill>
              </a:rPr>
              <a:t>this principal is the source of the </a:t>
            </a:r>
            <a:r>
              <a:rPr lang="en-IN" sz="3300" dirty="0" err="1">
                <a:solidFill>
                  <a:srgbClr val="7030A0"/>
                </a:solidFill>
              </a:rPr>
              <a:t>WebTax</a:t>
            </a:r>
            <a:r>
              <a:rPr lang="en-IN" sz="3300" dirty="0">
                <a:solidFill>
                  <a:srgbClr val="7030A0"/>
                </a:solidFill>
              </a:rPr>
              <a:t> </a:t>
            </a:r>
            <a:r>
              <a:rPr lang="en-IN" sz="3300" dirty="0" smtClean="0">
                <a:solidFill>
                  <a:srgbClr val="7030A0"/>
                </a:solidFill>
              </a:rPr>
              <a:t>software, </a:t>
            </a:r>
            <a:r>
              <a:rPr lang="en-IN" sz="3300" dirty="0" smtClean="0">
                <a:solidFill>
                  <a:srgbClr val="0070C0"/>
                </a:solidFill>
              </a:rPr>
              <a:t>it </a:t>
            </a:r>
            <a:r>
              <a:rPr lang="en-IN" sz="3300" dirty="0">
                <a:solidFill>
                  <a:srgbClr val="0070C0"/>
                </a:solidFill>
              </a:rPr>
              <a:t>trusts the program not to distribute the proprietary database through malicious </a:t>
            </a:r>
            <a:r>
              <a:rPr lang="en-IN" sz="3300" dirty="0" smtClean="0">
                <a:solidFill>
                  <a:srgbClr val="0070C0"/>
                </a:solidFill>
              </a:rPr>
              <a:t>action,</a:t>
            </a:r>
          </a:p>
          <a:p>
            <a:pPr lvl="1"/>
            <a:r>
              <a:rPr lang="en-IN" sz="3300" dirty="0" smtClean="0"/>
              <a:t>However, </a:t>
            </a:r>
            <a:r>
              <a:rPr lang="en-IN" sz="3300" dirty="0"/>
              <a:t>the program might leak information because it contains bugs.</a:t>
            </a:r>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8549" y="2201877"/>
            <a:ext cx="4035902" cy="332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4795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Confidentiality Example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Bob </a:t>
            </a:r>
            <a:r>
              <a:rPr lang="en-IN" dirty="0"/>
              <a:t>is preparing his tax form using </a:t>
            </a:r>
            <a:r>
              <a:rPr lang="en-IN" dirty="0" smtClean="0"/>
              <a:t>both a </a:t>
            </a:r>
            <a:r>
              <a:rPr lang="en-IN" dirty="0" err="1"/>
              <a:t>spreadsheet</a:t>
            </a:r>
            <a:r>
              <a:rPr lang="en-IN" dirty="0"/>
              <a:t> </a:t>
            </a:r>
            <a:r>
              <a:rPr lang="en-IN" dirty="0" smtClean="0"/>
              <a:t>program (trusted and he can give full authority)  </a:t>
            </a:r>
            <a:r>
              <a:rPr lang="en-IN" dirty="0"/>
              <a:t>and </a:t>
            </a:r>
            <a:r>
              <a:rPr lang="en-IN" dirty="0">
                <a:solidFill>
                  <a:srgbClr val="7030A0"/>
                </a:solidFill>
              </a:rPr>
              <a:t>a piece of software called “</a:t>
            </a:r>
            <a:r>
              <a:rPr lang="en-IN" dirty="0" err="1">
                <a:solidFill>
                  <a:srgbClr val="7030A0"/>
                </a:solidFill>
              </a:rPr>
              <a:t>WebTax</a:t>
            </a:r>
            <a:r>
              <a:rPr lang="en-IN" dirty="0">
                <a:solidFill>
                  <a:srgbClr val="7030A0"/>
                </a:solidFill>
              </a:rPr>
              <a:t>”  </a:t>
            </a:r>
            <a:r>
              <a:rPr lang="en-IN" dirty="0" smtClean="0">
                <a:solidFill>
                  <a:srgbClr val="7030A0"/>
                </a:solidFill>
              </a:rPr>
              <a:t>which he doesn’t </a:t>
            </a:r>
            <a:r>
              <a:rPr lang="en-IN" dirty="0">
                <a:solidFill>
                  <a:srgbClr val="7030A0"/>
                </a:solidFill>
              </a:rPr>
              <a:t>not trust </a:t>
            </a:r>
            <a:r>
              <a:rPr lang="en-IN" dirty="0" err="1">
                <a:solidFill>
                  <a:srgbClr val="7030A0"/>
                </a:solidFill>
              </a:rPr>
              <a:t>WebTax</a:t>
            </a:r>
            <a:r>
              <a:rPr lang="en-IN" dirty="0">
                <a:solidFill>
                  <a:srgbClr val="7030A0"/>
                </a:solidFill>
              </a:rPr>
              <a:t> to respect his privacy. </a:t>
            </a:r>
            <a:endParaRPr lang="en-IN" dirty="0" smtClean="0">
              <a:solidFill>
                <a:srgbClr val="7030A0"/>
              </a:solidFill>
            </a:endParaRPr>
          </a:p>
          <a:p>
            <a:r>
              <a:rPr lang="en-IN" dirty="0" smtClean="0">
                <a:solidFill>
                  <a:srgbClr val="0070C0"/>
                </a:solidFill>
              </a:rPr>
              <a:t>Bob  wants to </a:t>
            </a:r>
            <a:r>
              <a:rPr lang="en-IN" dirty="0">
                <a:solidFill>
                  <a:srgbClr val="0070C0"/>
                </a:solidFill>
              </a:rPr>
              <a:t>prepare his final tax form using </a:t>
            </a:r>
            <a:r>
              <a:rPr lang="en-IN" dirty="0" err="1">
                <a:solidFill>
                  <a:srgbClr val="0070C0"/>
                </a:solidFill>
              </a:rPr>
              <a:t>WebTax</a:t>
            </a:r>
            <a:r>
              <a:rPr lang="en-IN" dirty="0">
                <a:solidFill>
                  <a:srgbClr val="0070C0"/>
                </a:solidFill>
              </a:rPr>
              <a:t>, </a:t>
            </a:r>
            <a:r>
              <a:rPr lang="en-IN" dirty="0" smtClean="0">
                <a:solidFill>
                  <a:srgbClr val="0070C0"/>
                </a:solidFill>
              </a:rPr>
              <a:t>by transmitting </a:t>
            </a:r>
            <a:r>
              <a:rPr lang="en-IN" dirty="0">
                <a:solidFill>
                  <a:srgbClr val="0070C0"/>
                </a:solidFill>
              </a:rPr>
              <a:t>his tax data from the </a:t>
            </a:r>
            <a:r>
              <a:rPr lang="en-IN" dirty="0" err="1" smtClean="0">
                <a:solidFill>
                  <a:srgbClr val="0070C0"/>
                </a:solidFill>
              </a:rPr>
              <a:t>spreadsheet</a:t>
            </a:r>
            <a:r>
              <a:rPr lang="en-IN" dirty="0" smtClean="0">
                <a:solidFill>
                  <a:srgbClr val="0070C0"/>
                </a:solidFill>
              </a:rPr>
              <a:t>  to </a:t>
            </a:r>
            <a:r>
              <a:rPr lang="en-IN" dirty="0" err="1" smtClean="0">
                <a:solidFill>
                  <a:srgbClr val="0070C0"/>
                </a:solidFill>
              </a:rPr>
              <a:t>WebTax</a:t>
            </a:r>
            <a:r>
              <a:rPr lang="en-IN" dirty="0" smtClean="0">
                <a:solidFill>
                  <a:srgbClr val="0070C0"/>
                </a:solidFill>
              </a:rPr>
              <a:t> and receive </a:t>
            </a:r>
            <a:r>
              <a:rPr lang="en-IN" dirty="0">
                <a:solidFill>
                  <a:srgbClr val="0070C0"/>
                </a:solidFill>
              </a:rPr>
              <a:t>a final tax form as a result, </a:t>
            </a:r>
            <a:r>
              <a:rPr lang="en-IN" dirty="0">
                <a:solidFill>
                  <a:srgbClr val="7030A0"/>
                </a:solidFill>
              </a:rPr>
              <a:t>while being protected against </a:t>
            </a:r>
            <a:r>
              <a:rPr lang="en-IN" dirty="0" err="1">
                <a:solidFill>
                  <a:srgbClr val="7030A0"/>
                </a:solidFill>
              </a:rPr>
              <a:t>WebTax</a:t>
            </a:r>
            <a:r>
              <a:rPr lang="en-IN" dirty="0">
                <a:solidFill>
                  <a:srgbClr val="7030A0"/>
                </a:solidFill>
              </a:rPr>
              <a:t> leaking his </a:t>
            </a:r>
            <a:r>
              <a:rPr lang="en-IN" dirty="0" smtClean="0">
                <a:solidFill>
                  <a:srgbClr val="7030A0"/>
                </a:solidFill>
              </a:rPr>
              <a:t>tax information</a:t>
            </a:r>
            <a:r>
              <a:rPr lang="en-IN" dirty="0">
                <a:solidFill>
                  <a:srgbClr val="7030A0"/>
                </a:solidFill>
              </a:rPr>
              <a:t>.</a:t>
            </a:r>
            <a:endParaRPr lang="en-IN" dirty="0" smtClean="0">
              <a:solidFill>
                <a:srgbClr val="7030A0"/>
              </a:solidFill>
            </a:endParaRPr>
          </a:p>
        </p:txBody>
      </p:sp>
    </p:spTree>
    <p:extLst>
      <p:ext uri="{BB962C8B-B14F-4D97-AF65-F5344CB8AC3E}">
        <p14:creationId xmlns:p14="http://schemas.microsoft.com/office/powerpoint/2010/main" val="10517854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Confidentiality Example (</a:t>
            </a:r>
            <a:r>
              <a:rPr lang="en-IN" dirty="0" err="1" smtClean="0"/>
              <a:t>Contd</a:t>
            </a:r>
            <a:r>
              <a:rPr lang="en-IN" dirty="0" smtClean="0"/>
              <a:t>)</a:t>
            </a:r>
            <a:endParaRPr lang="en-IN" dirty="0"/>
          </a:p>
        </p:txBody>
      </p:sp>
      <p:sp>
        <p:nvSpPr>
          <p:cNvPr id="4" name="Content Placeholder 3"/>
          <p:cNvSpPr>
            <a:spLocks noGrp="1"/>
          </p:cNvSpPr>
          <p:nvPr>
            <p:ph sz="half" idx="2"/>
          </p:nvPr>
        </p:nvSpPr>
        <p:spPr/>
        <p:txBody>
          <a:bodyPr>
            <a:normAutofit fontScale="55000" lnSpcReduction="20000"/>
          </a:bodyPr>
          <a:lstStyle/>
          <a:p>
            <a:r>
              <a:rPr lang="en-IN" sz="3300" dirty="0"/>
              <a:t>P</a:t>
            </a:r>
            <a:r>
              <a:rPr lang="en-IN" sz="3300" dirty="0" smtClean="0"/>
              <a:t>rincipal  </a:t>
            </a:r>
            <a:r>
              <a:rPr lang="en-IN" sz="3300" dirty="0">
                <a:solidFill>
                  <a:srgbClr val="7030A0"/>
                </a:solidFill>
              </a:rPr>
              <a:t>Preparer</a:t>
            </a:r>
            <a:r>
              <a:rPr lang="en-IN" sz="3300" dirty="0"/>
              <a:t> </a:t>
            </a:r>
            <a:r>
              <a:rPr lang="en-IN" sz="3300" dirty="0" smtClean="0"/>
              <a:t>– distributor of </a:t>
            </a:r>
            <a:r>
              <a:rPr lang="en-IN" sz="3300" dirty="0" err="1" smtClean="0"/>
              <a:t>WebTax</a:t>
            </a:r>
            <a:r>
              <a:rPr lang="en-IN" sz="3300" dirty="0" smtClean="0"/>
              <a:t>-may have </a:t>
            </a:r>
            <a:r>
              <a:rPr lang="en-IN" sz="3300" dirty="0"/>
              <a:t>privacy </a:t>
            </a:r>
            <a:r>
              <a:rPr lang="en-IN" sz="3300" dirty="0" smtClean="0"/>
              <a:t>interests </a:t>
            </a:r>
          </a:p>
          <a:p>
            <a:r>
              <a:rPr lang="en-IN" sz="3300" dirty="0" err="1" smtClean="0">
                <a:solidFill>
                  <a:srgbClr val="0070C0"/>
                </a:solidFill>
              </a:rPr>
              <a:t>WebTax</a:t>
            </a:r>
            <a:r>
              <a:rPr lang="en-IN" sz="3300" dirty="0" smtClean="0">
                <a:solidFill>
                  <a:srgbClr val="0070C0"/>
                </a:solidFill>
              </a:rPr>
              <a:t> application </a:t>
            </a:r>
            <a:r>
              <a:rPr lang="en-IN" sz="3300" dirty="0">
                <a:solidFill>
                  <a:srgbClr val="0070C0"/>
                </a:solidFill>
              </a:rPr>
              <a:t>computes the final tax form using a proprietary </a:t>
            </a:r>
            <a:r>
              <a:rPr lang="en-IN" sz="3300" dirty="0"/>
              <a:t>database, </a:t>
            </a:r>
            <a:r>
              <a:rPr lang="en-IN" sz="3300" dirty="0">
                <a:solidFill>
                  <a:srgbClr val="7030A0"/>
                </a:solidFill>
              </a:rPr>
              <a:t>shown at the </a:t>
            </a:r>
            <a:r>
              <a:rPr lang="en-IN" sz="3300" dirty="0" smtClean="0">
                <a:solidFill>
                  <a:srgbClr val="7030A0"/>
                </a:solidFill>
              </a:rPr>
              <a:t>bottom</a:t>
            </a:r>
            <a:r>
              <a:rPr lang="en-IN" sz="3300" dirty="0"/>
              <a:t> </a:t>
            </a:r>
            <a:r>
              <a:rPr lang="en-IN" sz="3300" dirty="0" smtClean="0"/>
              <a:t>(</a:t>
            </a:r>
            <a:r>
              <a:rPr lang="en-IN" sz="3300" dirty="0" smtClean="0">
                <a:solidFill>
                  <a:srgbClr val="0070C0"/>
                </a:solidFill>
              </a:rPr>
              <a:t>owned </a:t>
            </a:r>
            <a:r>
              <a:rPr lang="en-IN" sz="3300" dirty="0">
                <a:solidFill>
                  <a:srgbClr val="0070C0"/>
                </a:solidFill>
              </a:rPr>
              <a:t>by </a:t>
            </a:r>
            <a:r>
              <a:rPr lang="en-IN" sz="3300" dirty="0" smtClean="0">
                <a:solidFill>
                  <a:srgbClr val="0070C0"/>
                </a:solidFill>
              </a:rPr>
              <a:t>Preparer</a:t>
            </a:r>
            <a:r>
              <a:rPr lang="en-IN" sz="3300" dirty="0" smtClean="0"/>
              <a:t>). </a:t>
            </a:r>
            <a:r>
              <a:rPr lang="en-IN" dirty="0" smtClean="0"/>
              <a:t>	</a:t>
            </a:r>
          </a:p>
          <a:p>
            <a:pPr lvl="1"/>
            <a:r>
              <a:rPr lang="en-IN" sz="3300" dirty="0"/>
              <a:t>t</a:t>
            </a:r>
            <a:r>
              <a:rPr lang="en-IN" sz="3300" dirty="0" smtClean="0"/>
              <a:t>his might</a:t>
            </a:r>
            <a:r>
              <a:rPr lang="en-IN" sz="3300" dirty="0"/>
              <a:t>, </a:t>
            </a:r>
            <a:r>
              <a:rPr lang="en-IN" sz="3300" dirty="0" smtClean="0"/>
              <a:t>contain </a:t>
            </a:r>
            <a:r>
              <a:rPr lang="en-IN" sz="3300" dirty="0"/>
              <a:t>secret </a:t>
            </a:r>
            <a:r>
              <a:rPr lang="en-IN" sz="3300" dirty="0" smtClean="0"/>
              <a:t>algorithms for </a:t>
            </a:r>
            <a:r>
              <a:rPr lang="en-IN" sz="3300" dirty="0"/>
              <a:t>minimizing tax payments. </a:t>
            </a:r>
            <a:endParaRPr lang="en-IN" sz="3300" dirty="0" smtClean="0"/>
          </a:p>
          <a:p>
            <a:pPr lvl="1"/>
            <a:r>
              <a:rPr lang="en-IN" sz="3300" dirty="0" smtClean="0">
                <a:solidFill>
                  <a:srgbClr val="7030A0"/>
                </a:solidFill>
              </a:rPr>
              <a:t>Since </a:t>
            </a:r>
            <a:r>
              <a:rPr lang="en-IN" sz="3300" dirty="0">
                <a:solidFill>
                  <a:srgbClr val="7030A0"/>
                </a:solidFill>
              </a:rPr>
              <a:t>this principal is the source of the </a:t>
            </a:r>
            <a:r>
              <a:rPr lang="en-IN" sz="3300" dirty="0" err="1">
                <a:solidFill>
                  <a:srgbClr val="7030A0"/>
                </a:solidFill>
              </a:rPr>
              <a:t>WebTax</a:t>
            </a:r>
            <a:r>
              <a:rPr lang="en-IN" sz="3300" dirty="0">
                <a:solidFill>
                  <a:srgbClr val="7030A0"/>
                </a:solidFill>
              </a:rPr>
              <a:t> </a:t>
            </a:r>
            <a:r>
              <a:rPr lang="en-IN" sz="3300" dirty="0" smtClean="0">
                <a:solidFill>
                  <a:srgbClr val="7030A0"/>
                </a:solidFill>
              </a:rPr>
              <a:t>software, </a:t>
            </a:r>
            <a:r>
              <a:rPr lang="en-IN" sz="3300" dirty="0" smtClean="0">
                <a:solidFill>
                  <a:srgbClr val="0070C0"/>
                </a:solidFill>
              </a:rPr>
              <a:t>it </a:t>
            </a:r>
            <a:r>
              <a:rPr lang="en-IN" sz="3300" dirty="0">
                <a:solidFill>
                  <a:srgbClr val="0070C0"/>
                </a:solidFill>
              </a:rPr>
              <a:t>trusts the program not to distribute the proprietary database through malicious </a:t>
            </a:r>
            <a:r>
              <a:rPr lang="en-IN" sz="3300" dirty="0" smtClean="0">
                <a:solidFill>
                  <a:srgbClr val="0070C0"/>
                </a:solidFill>
              </a:rPr>
              <a:t>action,</a:t>
            </a:r>
          </a:p>
          <a:p>
            <a:pPr lvl="1"/>
            <a:r>
              <a:rPr lang="en-IN" sz="3300" dirty="0" smtClean="0"/>
              <a:t>However, </a:t>
            </a:r>
            <a:r>
              <a:rPr lang="en-IN" sz="3300" dirty="0"/>
              <a:t>the program might leak information because it contains bugs.</a:t>
            </a:r>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8549" y="2201877"/>
            <a:ext cx="4035902" cy="332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09611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 it preserve confidentiality?</a:t>
            </a:r>
            <a:endParaRPr lang="en-IN" dirty="0"/>
          </a:p>
        </p:txBody>
      </p:sp>
      <p:sp>
        <p:nvSpPr>
          <p:cNvPr id="4" name="Content Placeholder 3"/>
          <p:cNvSpPr>
            <a:spLocks noGrp="1"/>
          </p:cNvSpPr>
          <p:nvPr>
            <p:ph sz="half" idx="1"/>
          </p:nvPr>
        </p:nvSpPr>
        <p:spPr/>
        <p:txBody>
          <a:bodyPr>
            <a:normAutofit fontScale="62500" lnSpcReduction="20000"/>
          </a:bodyPr>
          <a:lstStyle/>
          <a:p>
            <a:r>
              <a:rPr lang="en-IN" dirty="0"/>
              <a:t>D</a:t>
            </a:r>
            <a:r>
              <a:rPr lang="en-IN" dirty="0" smtClean="0"/>
              <a:t>ifficult </a:t>
            </a:r>
            <a:r>
              <a:rPr lang="en-IN" dirty="0"/>
              <a:t>to prevent some information about the database contents from </a:t>
            </a:r>
            <a:r>
              <a:rPr lang="en-IN" dirty="0" smtClean="0"/>
              <a:t>leaking back </a:t>
            </a:r>
            <a:r>
              <a:rPr lang="en-IN" dirty="0"/>
              <a:t>to Bob, particularly if Bob </a:t>
            </a:r>
            <a:r>
              <a:rPr lang="en-IN" dirty="0" smtClean="0"/>
              <a:t>makes a </a:t>
            </a:r>
            <a:r>
              <a:rPr lang="en-IN" dirty="0"/>
              <a:t>large number of requests and </a:t>
            </a:r>
            <a:r>
              <a:rPr lang="en-IN" dirty="0" smtClean="0"/>
              <a:t>then </a:t>
            </a:r>
            <a:r>
              <a:rPr lang="en-IN" dirty="0" smtClean="0">
                <a:solidFill>
                  <a:srgbClr val="0070C0"/>
                </a:solidFill>
              </a:rPr>
              <a:t>carefully </a:t>
            </a:r>
            <a:r>
              <a:rPr lang="en-IN" dirty="0" err="1">
                <a:solidFill>
                  <a:srgbClr val="0070C0"/>
                </a:solidFill>
              </a:rPr>
              <a:t>analyze</a:t>
            </a:r>
            <a:r>
              <a:rPr lang="en-IN" dirty="0">
                <a:solidFill>
                  <a:srgbClr val="0070C0"/>
                </a:solidFill>
              </a:rPr>
              <a:t> the resulting tax forms</a:t>
            </a:r>
            <a:r>
              <a:rPr lang="en-IN" dirty="0"/>
              <a:t>. </a:t>
            </a:r>
            <a:endParaRPr lang="en-IN" dirty="0" smtClean="0"/>
          </a:p>
          <a:p>
            <a:pPr lvl="1"/>
            <a:r>
              <a:rPr lang="en-IN" dirty="0" smtClean="0"/>
              <a:t>This leak </a:t>
            </a:r>
            <a:r>
              <a:rPr lang="en-IN" dirty="0"/>
              <a:t>is not a practical </a:t>
            </a:r>
            <a:r>
              <a:rPr lang="en-IN" dirty="0" smtClean="0"/>
              <a:t>problem if </a:t>
            </a:r>
            <a:r>
              <a:rPr lang="en-IN" dirty="0"/>
              <a:t>Preparer can charge Bob a per-form fee that exceeds the value of the information </a:t>
            </a:r>
            <a:r>
              <a:rPr lang="en-IN" dirty="0" smtClean="0"/>
              <a:t>Bob obtains </a:t>
            </a:r>
            <a:r>
              <a:rPr lang="en-IN" dirty="0"/>
              <a:t>through each form</a:t>
            </a:r>
            <a:r>
              <a:rPr lang="en-IN" dirty="0" smtClean="0"/>
              <a:t>.</a:t>
            </a:r>
          </a:p>
          <a:p>
            <a:r>
              <a:rPr lang="en-IN" dirty="0">
                <a:solidFill>
                  <a:srgbClr val="FF0000"/>
                </a:solidFill>
              </a:rPr>
              <a:t>Ensuring </a:t>
            </a:r>
            <a:r>
              <a:rPr lang="en-IN" dirty="0" smtClean="0">
                <a:solidFill>
                  <a:srgbClr val="FF0000"/>
                </a:solidFill>
              </a:rPr>
              <a:t>Confidentiality by preparer</a:t>
            </a:r>
          </a:p>
          <a:p>
            <a:pPr marL="514350" indent="-514350">
              <a:buFont typeface="+mj-lt"/>
              <a:buAutoNum type="arabicPeriod"/>
            </a:pPr>
            <a:r>
              <a:rPr lang="en-IN" dirty="0">
                <a:solidFill>
                  <a:srgbClr val="0070C0"/>
                </a:solidFill>
              </a:rPr>
              <a:t>It needs protection against accidental or malicious release of information from the database by paths other than through the final tax form. </a:t>
            </a:r>
          </a:p>
          <a:p>
            <a:endParaRPr lang="en-IN" dirty="0">
              <a:solidFill>
                <a:srgbClr val="FF0000"/>
              </a:solidFill>
            </a:endParaRPr>
          </a:p>
        </p:txBody>
      </p:sp>
      <p:sp>
        <p:nvSpPr>
          <p:cNvPr id="5" name="Content Placeholder 4"/>
          <p:cNvSpPr>
            <a:spLocks noGrp="1"/>
          </p:cNvSpPr>
          <p:nvPr>
            <p:ph sz="half" idx="2"/>
          </p:nvPr>
        </p:nvSpPr>
        <p:spPr/>
        <p:txBody>
          <a:bodyPr>
            <a:normAutofit fontScale="62500" lnSpcReduction="20000"/>
          </a:bodyPr>
          <a:lstStyle/>
          <a:p>
            <a:pPr marL="0" indent="0">
              <a:buNone/>
            </a:pPr>
            <a:r>
              <a:rPr lang="en-IN" dirty="0" smtClean="0">
                <a:solidFill>
                  <a:srgbClr val="0070C0"/>
                </a:solidFill>
              </a:rPr>
              <a:t>2. </a:t>
            </a:r>
            <a:r>
              <a:rPr lang="en-IN" dirty="0" smtClean="0">
                <a:solidFill>
                  <a:srgbClr val="7030A0"/>
                </a:solidFill>
              </a:rPr>
              <a:t>It </a:t>
            </a:r>
            <a:r>
              <a:rPr lang="en-IN" dirty="0">
                <a:solidFill>
                  <a:srgbClr val="7030A0"/>
                </a:solidFill>
              </a:rPr>
              <a:t>needs the ability to sign off on the </a:t>
            </a:r>
            <a:r>
              <a:rPr lang="en-IN" dirty="0" smtClean="0">
                <a:solidFill>
                  <a:srgbClr val="7030A0"/>
                </a:solidFill>
              </a:rPr>
              <a:t>final tax </a:t>
            </a:r>
            <a:r>
              <a:rPr lang="en-IN" dirty="0">
                <a:solidFill>
                  <a:srgbClr val="7030A0"/>
                </a:solidFill>
              </a:rPr>
              <a:t>form, confirming that the information leaked in the final tax form is sufficiently </a:t>
            </a:r>
            <a:r>
              <a:rPr lang="en-IN" dirty="0" smtClean="0">
                <a:solidFill>
                  <a:srgbClr val="7030A0"/>
                </a:solidFill>
              </a:rPr>
              <a:t>small or </a:t>
            </a:r>
            <a:r>
              <a:rPr lang="en-IN" dirty="0">
                <a:solidFill>
                  <a:srgbClr val="7030A0"/>
                </a:solidFill>
              </a:rPr>
              <a:t>scrambled by computation that the tax form may be released to </a:t>
            </a:r>
            <a:r>
              <a:rPr lang="en-IN" dirty="0" smtClean="0">
                <a:solidFill>
                  <a:srgbClr val="7030A0"/>
                </a:solidFill>
              </a:rPr>
              <a:t>Bob.</a:t>
            </a:r>
          </a:p>
          <a:p>
            <a:r>
              <a:rPr lang="en-IN" dirty="0" smtClean="0">
                <a:solidFill>
                  <a:srgbClr val="FF0000"/>
                </a:solidFill>
              </a:rPr>
              <a:t>Bob </a:t>
            </a:r>
            <a:r>
              <a:rPr lang="en-IN" dirty="0">
                <a:solidFill>
                  <a:srgbClr val="FF0000"/>
                </a:solidFill>
              </a:rPr>
              <a:t>and Preparer do need to </a:t>
            </a:r>
            <a:r>
              <a:rPr lang="en-IN" dirty="0" smtClean="0">
                <a:solidFill>
                  <a:srgbClr val="FF0000"/>
                </a:solidFill>
              </a:rPr>
              <a:t>trust the </a:t>
            </a:r>
            <a:r>
              <a:rPr lang="en-IN" dirty="0">
                <a:solidFill>
                  <a:srgbClr val="FF0000"/>
                </a:solidFill>
              </a:rPr>
              <a:t>execution </a:t>
            </a:r>
            <a:r>
              <a:rPr lang="en-IN" dirty="0" smtClean="0">
                <a:solidFill>
                  <a:srgbClr val="FF0000"/>
                </a:solidFill>
              </a:rPr>
              <a:t>platform</a:t>
            </a:r>
          </a:p>
          <a:p>
            <a:r>
              <a:rPr lang="en-IN" dirty="0" smtClean="0">
                <a:solidFill>
                  <a:srgbClr val="7030A0"/>
                </a:solidFill>
              </a:rPr>
              <a:t>Assuming the platform is trusted</a:t>
            </a:r>
            <a:r>
              <a:rPr lang="en-IN" dirty="0">
                <a:solidFill>
                  <a:srgbClr val="7030A0"/>
                </a:solidFill>
              </a:rPr>
              <a:t> </a:t>
            </a:r>
            <a:r>
              <a:rPr lang="en-IN" dirty="0" smtClean="0">
                <a:solidFill>
                  <a:srgbClr val="7030A0"/>
                </a:solidFill>
              </a:rPr>
              <a:t> </a:t>
            </a:r>
            <a:r>
              <a:rPr lang="en-IN" dirty="0" smtClean="0">
                <a:solidFill>
                  <a:srgbClr val="0070C0"/>
                </a:solidFill>
              </a:rPr>
              <a:t>Bob must check </a:t>
            </a:r>
            <a:r>
              <a:rPr lang="en-IN" dirty="0" err="1" smtClean="0">
                <a:solidFill>
                  <a:srgbClr val="0070C0"/>
                </a:solidFill>
              </a:rPr>
              <a:t>webtax</a:t>
            </a:r>
            <a:r>
              <a:rPr lang="en-IN" dirty="0" smtClean="0">
                <a:solidFill>
                  <a:srgbClr val="0070C0"/>
                </a:solidFill>
              </a:rPr>
              <a:t> code and ensure that it does not leak  - DIFFICULT</a:t>
            </a:r>
          </a:p>
          <a:p>
            <a:pPr marL="0" indent="0">
              <a:buNone/>
            </a:pPr>
            <a:r>
              <a:rPr lang="en-IN" dirty="0" smtClean="0">
                <a:solidFill>
                  <a:srgbClr val="7030A0"/>
                </a:solidFill>
              </a:rPr>
              <a:t>Label </a:t>
            </a:r>
            <a:r>
              <a:rPr lang="en-IN" dirty="0">
                <a:solidFill>
                  <a:srgbClr val="7030A0"/>
                </a:solidFill>
              </a:rPr>
              <a:t>Model: </a:t>
            </a:r>
            <a:r>
              <a:rPr lang="en-IN" b="1" dirty="0"/>
              <a:t>allows </a:t>
            </a:r>
            <a:r>
              <a:rPr lang="en-IN" b="1" dirty="0" smtClean="0"/>
              <a:t>Bob </a:t>
            </a:r>
            <a:r>
              <a:rPr lang="en-IN" b="1" dirty="0"/>
              <a:t>and</a:t>
            </a:r>
          </a:p>
          <a:p>
            <a:pPr marL="0" indent="0">
              <a:buNone/>
            </a:pPr>
            <a:r>
              <a:rPr lang="en-IN" b="1" dirty="0"/>
              <a:t>Preparer </a:t>
            </a:r>
            <a:r>
              <a:rPr lang="en-IN" b="1" dirty="0" smtClean="0"/>
              <a:t>to inspect </a:t>
            </a:r>
            <a:r>
              <a:rPr lang="en-IN" b="1" dirty="0"/>
              <a:t>the </a:t>
            </a:r>
            <a:r>
              <a:rPr lang="en-IN" b="1" dirty="0" err="1"/>
              <a:t>Webtax</a:t>
            </a:r>
            <a:r>
              <a:rPr lang="en-IN" b="1" dirty="0"/>
              <a:t> program efficiently and simply to determine whether </a:t>
            </a:r>
            <a:r>
              <a:rPr lang="en-IN" b="1" dirty="0" smtClean="0"/>
              <a:t>it violates </a:t>
            </a:r>
            <a:r>
              <a:rPr lang="en-IN" b="1" dirty="0"/>
              <a:t>their security requirements.</a:t>
            </a:r>
          </a:p>
        </p:txBody>
      </p:sp>
    </p:spTree>
    <p:extLst>
      <p:ext uri="{BB962C8B-B14F-4D97-AF65-F5344CB8AC3E}">
        <p14:creationId xmlns:p14="http://schemas.microsoft.com/office/powerpoint/2010/main" val="27922420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Label Model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solidFill>
                  <a:srgbClr val="7030A0"/>
                </a:solidFill>
              </a:rPr>
              <a:t>Principals</a:t>
            </a:r>
            <a:r>
              <a:rPr lang="en-IN" dirty="0">
                <a:solidFill>
                  <a:srgbClr val="7030A0"/>
                </a:solidFill>
              </a:rPr>
              <a:t>: </a:t>
            </a:r>
            <a:r>
              <a:rPr lang="en-IN" dirty="0"/>
              <a:t>users and other authority entities </a:t>
            </a:r>
            <a:r>
              <a:rPr lang="en-IN" dirty="0" smtClean="0"/>
              <a:t>such </a:t>
            </a:r>
            <a:r>
              <a:rPr lang="en-IN" dirty="0"/>
              <a:t>as groups or roles</a:t>
            </a:r>
            <a:r>
              <a:rPr lang="en-IN" dirty="0" smtClean="0"/>
              <a:t>.</a:t>
            </a:r>
          </a:p>
          <a:p>
            <a:pPr lvl="1"/>
            <a:r>
              <a:rPr lang="en-IN" dirty="0" smtClean="0"/>
              <a:t>users/groups </a:t>
            </a:r>
            <a:r>
              <a:rPr lang="en-IN" dirty="0"/>
              <a:t>in Unix </a:t>
            </a:r>
            <a:r>
              <a:rPr lang="en-IN" dirty="0" smtClean="0"/>
              <a:t>be </a:t>
            </a:r>
            <a:r>
              <a:rPr lang="en-IN" dirty="0"/>
              <a:t>represented by </a:t>
            </a:r>
            <a:r>
              <a:rPr lang="en-IN" dirty="0" smtClean="0"/>
              <a:t>principals</a:t>
            </a:r>
          </a:p>
          <a:p>
            <a:r>
              <a:rPr lang="en-IN" dirty="0" smtClean="0">
                <a:solidFill>
                  <a:srgbClr val="7030A0"/>
                </a:solidFill>
              </a:rPr>
              <a:t>p </a:t>
            </a:r>
            <a:r>
              <a:rPr lang="en-IN" dirty="0">
                <a:solidFill>
                  <a:srgbClr val="FF0000"/>
                </a:solidFill>
              </a:rPr>
              <a:t>acts for </a:t>
            </a:r>
            <a:r>
              <a:rPr lang="en-IN" dirty="0" smtClean="0">
                <a:solidFill>
                  <a:srgbClr val="7030A0"/>
                </a:solidFill>
              </a:rPr>
              <a:t>q</a:t>
            </a:r>
            <a:r>
              <a:rPr lang="en-IN" dirty="0" smtClean="0"/>
              <a:t> </a:t>
            </a:r>
            <a:r>
              <a:rPr lang="en-IN" dirty="0"/>
              <a:t>is written formally as </a:t>
            </a:r>
            <a:r>
              <a:rPr lang="en-IN" dirty="0" smtClean="0"/>
              <a:t>p≥ q.</a:t>
            </a:r>
          </a:p>
          <a:p>
            <a:pPr lvl="1"/>
            <a:r>
              <a:rPr lang="en-IN" dirty="0"/>
              <a:t>process has authority to act on behalf of some set of </a:t>
            </a:r>
            <a:r>
              <a:rPr lang="en-IN" dirty="0" smtClean="0"/>
              <a:t>principals</a:t>
            </a:r>
          </a:p>
          <a:p>
            <a:pPr lvl="1"/>
            <a:r>
              <a:rPr lang="en-IN" dirty="0"/>
              <a:t>The </a:t>
            </a:r>
            <a:r>
              <a:rPr lang="en-IN" dirty="0" smtClean="0">
                <a:solidFill>
                  <a:srgbClr val="FF0000"/>
                </a:solidFill>
              </a:rPr>
              <a:t>acts for </a:t>
            </a:r>
            <a:r>
              <a:rPr lang="en-IN" dirty="0"/>
              <a:t>relation is reflexive and transitive, defining a hierarchy or partial order of principals</a:t>
            </a:r>
            <a:r>
              <a:rPr lang="en-IN" dirty="0" smtClean="0"/>
              <a:t>.</a:t>
            </a:r>
          </a:p>
          <a:p>
            <a:pPr lvl="1"/>
            <a:r>
              <a:rPr lang="en-IN" dirty="0"/>
              <a:t>principal hierarchy changes </a:t>
            </a:r>
            <a:r>
              <a:rPr lang="en-IN" dirty="0" smtClean="0"/>
              <a:t>over time</a:t>
            </a:r>
            <a:r>
              <a:rPr lang="en-IN" dirty="0"/>
              <a:t>, revocation of </a:t>
            </a:r>
            <a:r>
              <a:rPr lang="en-IN" dirty="0">
                <a:solidFill>
                  <a:srgbClr val="FF0000"/>
                </a:solidFill>
              </a:rPr>
              <a:t>acts-for</a:t>
            </a:r>
            <a:r>
              <a:rPr lang="en-IN" dirty="0"/>
              <a:t> relations is assumed to occur infrequently</a:t>
            </a:r>
          </a:p>
        </p:txBody>
      </p:sp>
      <p:graphicFrame>
        <p:nvGraphicFramePr>
          <p:cNvPr id="4" name="Object 3"/>
          <p:cNvGraphicFramePr>
            <a:graphicFrameLocks noChangeAspect="1"/>
          </p:cNvGraphicFramePr>
          <p:nvPr>
            <p:extLst>
              <p:ext uri="{D42A27DB-BD31-4B8C-83A1-F6EECF244321}">
                <p14:modId xmlns:p14="http://schemas.microsoft.com/office/powerpoint/2010/main" val="864808685"/>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216" name="Equation" r:id="rId3" imgW="114120" imgH="215640" progId="Equation.3">
                  <p:embed/>
                </p:oleObj>
              </mc:Choice>
              <mc:Fallback>
                <p:oleObj name="Equation" r:id="rId3" imgW="114120" imgH="215640" progId="Equation.3">
                  <p:embed/>
                  <p:pic>
                    <p:nvPicPr>
                      <p:cNvPr id="0" name=""/>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28078869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Label </a:t>
            </a:r>
            <a:r>
              <a:rPr lang="en-IN" dirty="0" smtClean="0"/>
              <a:t>Model-Principle Hierarchy</a:t>
            </a:r>
            <a:endParaRPr lang="en-IN" dirty="0"/>
          </a:p>
        </p:txBody>
      </p:sp>
      <p:sp>
        <p:nvSpPr>
          <p:cNvPr id="5" name="Content Placeholder 4"/>
          <p:cNvSpPr>
            <a:spLocks noGrp="1"/>
          </p:cNvSpPr>
          <p:nvPr>
            <p:ph sz="half" idx="2"/>
          </p:nvPr>
        </p:nvSpPr>
        <p:spPr/>
        <p:txBody>
          <a:bodyPr>
            <a:normAutofit fontScale="70000" lnSpcReduction="20000"/>
          </a:bodyPr>
          <a:lstStyle/>
          <a:p>
            <a:r>
              <a:rPr lang="en-IN" dirty="0"/>
              <a:t>allows </a:t>
            </a:r>
            <a:r>
              <a:rPr lang="en-IN" dirty="0">
                <a:solidFill>
                  <a:srgbClr val="FF0000"/>
                </a:solidFill>
              </a:rPr>
              <a:t>Amy</a:t>
            </a:r>
            <a:r>
              <a:rPr lang="en-IN" dirty="0"/>
              <a:t> and </a:t>
            </a:r>
            <a:r>
              <a:rPr lang="en-IN" dirty="0">
                <a:solidFill>
                  <a:srgbClr val="FF0000"/>
                </a:solidFill>
              </a:rPr>
              <a:t>Bob</a:t>
            </a:r>
            <a:r>
              <a:rPr lang="en-IN" dirty="0"/>
              <a:t> to read data readable by the </a:t>
            </a:r>
            <a:r>
              <a:rPr lang="en-IN" dirty="0">
                <a:solidFill>
                  <a:srgbClr val="FF0000"/>
                </a:solidFill>
              </a:rPr>
              <a:t>group </a:t>
            </a:r>
            <a:r>
              <a:rPr lang="en-IN" dirty="0"/>
              <a:t>and to </a:t>
            </a:r>
            <a:r>
              <a:rPr lang="en-IN" dirty="0" smtClean="0"/>
              <a:t>control data </a:t>
            </a:r>
            <a:r>
              <a:rPr lang="en-IN" dirty="0"/>
              <a:t>controlled by the group. </a:t>
            </a:r>
            <a:endParaRPr lang="en-IN" dirty="0" smtClean="0"/>
          </a:p>
          <a:p>
            <a:r>
              <a:rPr lang="en-IN" dirty="0" smtClean="0"/>
              <a:t>A </a:t>
            </a:r>
            <a:r>
              <a:rPr lang="en-IN" dirty="0"/>
              <a:t>principal </a:t>
            </a:r>
            <a:r>
              <a:rPr lang="en-IN" dirty="0">
                <a:solidFill>
                  <a:srgbClr val="FF0000"/>
                </a:solidFill>
              </a:rPr>
              <a:t>manager </a:t>
            </a:r>
            <a:r>
              <a:rPr lang="en-IN" dirty="0"/>
              <a:t>representing Bob and Amy’s </a:t>
            </a:r>
            <a:r>
              <a:rPr lang="en-IN" dirty="0" smtClean="0"/>
              <a:t>manager is </a:t>
            </a:r>
            <a:r>
              <a:rPr lang="en-IN" dirty="0"/>
              <a:t>able to act for both </a:t>
            </a:r>
            <a:r>
              <a:rPr lang="en-IN" dirty="0" err="1"/>
              <a:t>amy</a:t>
            </a:r>
            <a:r>
              <a:rPr lang="en-IN" dirty="0"/>
              <a:t> and bob. </a:t>
            </a:r>
            <a:endParaRPr lang="en-IN" dirty="0" smtClean="0"/>
          </a:p>
          <a:p>
            <a:r>
              <a:rPr lang="en-IN" dirty="0" smtClean="0"/>
              <a:t>This </a:t>
            </a:r>
            <a:r>
              <a:rPr lang="en-IN" dirty="0"/>
              <a:t>principal is one of the roles that a third user, </a:t>
            </a:r>
            <a:r>
              <a:rPr lang="en-IN" dirty="0" smtClean="0">
                <a:solidFill>
                  <a:srgbClr val="FF0000"/>
                </a:solidFill>
              </a:rPr>
              <a:t>carl </a:t>
            </a:r>
            <a:r>
              <a:rPr lang="en-IN" dirty="0" smtClean="0"/>
              <a:t>is </a:t>
            </a:r>
            <a:r>
              <a:rPr lang="en-IN" dirty="0"/>
              <a:t>currently enabled to </a:t>
            </a:r>
            <a:r>
              <a:rPr lang="en-IN" dirty="0" err="1"/>
              <a:t>fulfill</a:t>
            </a:r>
            <a:r>
              <a:rPr lang="en-IN" dirty="0"/>
              <a:t>; </a:t>
            </a:r>
            <a:endParaRPr lang="en-IN" dirty="0" smtClean="0"/>
          </a:p>
          <a:p>
            <a:r>
              <a:rPr lang="en-IN" dirty="0">
                <a:solidFill>
                  <a:srgbClr val="FF0000"/>
                </a:solidFill>
              </a:rPr>
              <a:t>c</a:t>
            </a:r>
            <a:r>
              <a:rPr lang="en-IN" dirty="0" smtClean="0">
                <a:solidFill>
                  <a:srgbClr val="FF0000"/>
                </a:solidFill>
              </a:rPr>
              <a:t>arl</a:t>
            </a:r>
            <a:r>
              <a:rPr lang="en-IN" dirty="0" smtClean="0"/>
              <a:t> </a:t>
            </a:r>
            <a:r>
              <a:rPr lang="en-IN" dirty="0"/>
              <a:t>also has a separate role as a doctor. </a:t>
            </a:r>
            <a:endParaRPr lang="en-IN" dirty="0" smtClean="0"/>
          </a:p>
          <a:p>
            <a:r>
              <a:rPr lang="en-IN" dirty="0">
                <a:solidFill>
                  <a:srgbClr val="FF0000"/>
                </a:solidFill>
              </a:rPr>
              <a:t>c</a:t>
            </a:r>
            <a:r>
              <a:rPr lang="en-IN" dirty="0" smtClean="0">
                <a:solidFill>
                  <a:srgbClr val="FF0000"/>
                </a:solidFill>
              </a:rPr>
              <a:t>arl </a:t>
            </a:r>
            <a:r>
              <a:rPr lang="en-IN" dirty="0"/>
              <a:t>can </a:t>
            </a:r>
            <a:r>
              <a:rPr lang="en-IN" dirty="0" smtClean="0"/>
              <a:t>use his </a:t>
            </a:r>
            <a:r>
              <a:rPr lang="en-IN" dirty="0"/>
              <a:t>roles to prevent accidental leakage of information between data stores associated </a:t>
            </a:r>
            <a:r>
              <a:rPr lang="en-IN" dirty="0" smtClean="0"/>
              <a:t>with his </a:t>
            </a:r>
            <a:r>
              <a:rPr lang="en-IN" dirty="0"/>
              <a:t>different jobs.</a:t>
            </a:r>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59743" y="2599531"/>
            <a:ext cx="3833513"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4907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Label Model</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a:t>
            </a:r>
            <a:r>
              <a:rPr lang="en-IN" dirty="0">
                <a:solidFill>
                  <a:srgbClr val="FF0000"/>
                </a:solidFill>
              </a:rPr>
              <a:t>acts-for </a:t>
            </a:r>
            <a:r>
              <a:rPr lang="en-IN" dirty="0"/>
              <a:t>relation permits delegation of all of a </a:t>
            </a:r>
            <a:r>
              <a:rPr lang="en-IN" dirty="0">
                <a:solidFill>
                  <a:srgbClr val="FF0000"/>
                </a:solidFill>
              </a:rPr>
              <a:t>principal’s</a:t>
            </a:r>
            <a:r>
              <a:rPr lang="en-IN" dirty="0"/>
              <a:t> powers, or none. </a:t>
            </a:r>
            <a:endParaRPr lang="en-IN" dirty="0" smtClean="0"/>
          </a:p>
          <a:p>
            <a:r>
              <a:rPr lang="en-IN" dirty="0" smtClean="0"/>
              <a:t>However, the </a:t>
            </a:r>
            <a:r>
              <a:rPr lang="en-IN" dirty="0">
                <a:solidFill>
                  <a:srgbClr val="FF0000"/>
                </a:solidFill>
              </a:rPr>
              <a:t>principle of least privilege </a:t>
            </a:r>
            <a:r>
              <a:rPr lang="en-IN" dirty="0"/>
              <a:t>suggests that it is desirable to </a:t>
            </a:r>
            <a:r>
              <a:rPr lang="en-IN" dirty="0">
                <a:solidFill>
                  <a:srgbClr val="FF0000"/>
                </a:solidFill>
              </a:rPr>
              <a:t>separate </a:t>
            </a:r>
            <a:r>
              <a:rPr lang="en-IN" dirty="0"/>
              <a:t>out the various </a:t>
            </a:r>
            <a:r>
              <a:rPr lang="en-IN" dirty="0" smtClean="0"/>
              <a:t>powers that </a:t>
            </a:r>
            <a:r>
              <a:rPr lang="en-IN" dirty="0"/>
              <a:t>may be given by one </a:t>
            </a:r>
            <a:r>
              <a:rPr lang="en-IN" dirty="0">
                <a:solidFill>
                  <a:srgbClr val="FF0000"/>
                </a:solidFill>
              </a:rPr>
              <a:t>principal</a:t>
            </a:r>
            <a:r>
              <a:rPr lang="en-IN" dirty="0"/>
              <a:t> to </a:t>
            </a:r>
            <a:r>
              <a:rPr lang="en-IN" dirty="0">
                <a:solidFill>
                  <a:srgbClr val="FF0000"/>
                </a:solidFill>
              </a:rPr>
              <a:t>another</a:t>
            </a:r>
            <a:r>
              <a:rPr lang="en-IN" dirty="0"/>
              <a:t>. </a:t>
            </a:r>
            <a:endParaRPr lang="en-IN" dirty="0" smtClean="0"/>
          </a:p>
          <a:p>
            <a:pPr lvl="1"/>
            <a:r>
              <a:rPr lang="en-IN" dirty="0" err="1" smtClean="0"/>
              <a:t>Eg</a:t>
            </a:r>
            <a:r>
              <a:rPr lang="en-IN" dirty="0" smtClean="0"/>
              <a:t>., </a:t>
            </a:r>
            <a:r>
              <a:rPr lang="en-IN" dirty="0"/>
              <a:t>the </a:t>
            </a:r>
            <a:r>
              <a:rPr lang="en-IN" dirty="0">
                <a:solidFill>
                  <a:srgbClr val="FF0000"/>
                </a:solidFill>
              </a:rPr>
              <a:t>acts-for</a:t>
            </a:r>
            <a:r>
              <a:rPr lang="en-IN" dirty="0"/>
              <a:t> relation can </a:t>
            </a:r>
            <a:r>
              <a:rPr lang="en-IN" dirty="0" smtClean="0"/>
              <a:t>be separated </a:t>
            </a:r>
            <a:r>
              <a:rPr lang="en-IN" dirty="0"/>
              <a:t>into </a:t>
            </a:r>
            <a:r>
              <a:rPr lang="en-IN" dirty="0">
                <a:solidFill>
                  <a:srgbClr val="FF0000"/>
                </a:solidFill>
              </a:rPr>
              <a:t>declassifies-for</a:t>
            </a:r>
            <a:r>
              <a:rPr lang="en-IN" dirty="0"/>
              <a:t> and </a:t>
            </a:r>
            <a:r>
              <a:rPr lang="en-IN" dirty="0">
                <a:solidFill>
                  <a:srgbClr val="FF0000"/>
                </a:solidFill>
              </a:rPr>
              <a:t>reads-for</a:t>
            </a:r>
            <a:r>
              <a:rPr lang="en-IN" dirty="0"/>
              <a:t> relations between principals, as well as </a:t>
            </a:r>
            <a:r>
              <a:rPr lang="en-IN" dirty="0" smtClean="0"/>
              <a:t>other relations </a:t>
            </a:r>
            <a:r>
              <a:rPr lang="en-IN" dirty="0"/>
              <a:t>less directly connected to </a:t>
            </a:r>
            <a:r>
              <a:rPr lang="en-IN" dirty="0">
                <a:solidFill>
                  <a:srgbClr val="FF0000"/>
                </a:solidFill>
              </a:rPr>
              <a:t>information flow control</a:t>
            </a:r>
            <a:r>
              <a:rPr lang="en-IN" dirty="0"/>
              <a:t>.</a:t>
            </a:r>
          </a:p>
        </p:txBody>
      </p:sp>
    </p:spTree>
    <p:extLst>
      <p:ext uri="{BB962C8B-B14F-4D97-AF65-F5344CB8AC3E}">
        <p14:creationId xmlns:p14="http://schemas.microsoft.com/office/powerpoint/2010/main" val="163671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Labels</a:t>
            </a:r>
            <a:endParaRPr lang="en-IN" dirty="0"/>
          </a:p>
        </p:txBody>
      </p:sp>
      <p:sp>
        <p:nvSpPr>
          <p:cNvPr id="3" name="Content Placeholder 2"/>
          <p:cNvSpPr>
            <a:spLocks noGrp="1"/>
          </p:cNvSpPr>
          <p:nvPr>
            <p:ph idx="1"/>
          </p:nvPr>
        </p:nvSpPr>
        <p:spPr/>
        <p:txBody>
          <a:bodyPr>
            <a:normAutofit fontScale="55000" lnSpcReduction="20000"/>
          </a:bodyPr>
          <a:lstStyle/>
          <a:p>
            <a:r>
              <a:rPr lang="en-IN" dirty="0">
                <a:solidFill>
                  <a:srgbClr val="FF0000"/>
                </a:solidFill>
              </a:rPr>
              <a:t>Principals express their privacy concerns </a:t>
            </a:r>
            <a:r>
              <a:rPr lang="en-IN" dirty="0"/>
              <a:t>by </a:t>
            </a:r>
            <a:r>
              <a:rPr lang="en-IN" dirty="0">
                <a:solidFill>
                  <a:srgbClr val="FF0000"/>
                </a:solidFill>
              </a:rPr>
              <a:t>using labels </a:t>
            </a:r>
            <a:r>
              <a:rPr lang="en-IN" dirty="0" smtClean="0"/>
              <a:t>to </a:t>
            </a:r>
            <a:r>
              <a:rPr lang="en-IN" dirty="0"/>
              <a:t>annotate programs </a:t>
            </a:r>
            <a:r>
              <a:rPr lang="en-IN" dirty="0" smtClean="0"/>
              <a:t>&amp; data</a:t>
            </a:r>
          </a:p>
          <a:p>
            <a:r>
              <a:rPr lang="en-IN" dirty="0" smtClean="0">
                <a:solidFill>
                  <a:srgbClr val="FF0000"/>
                </a:solidFill>
              </a:rPr>
              <a:t>label</a:t>
            </a:r>
            <a:r>
              <a:rPr lang="en-IN" dirty="0" smtClean="0"/>
              <a:t> -- set </a:t>
            </a:r>
            <a:r>
              <a:rPr lang="en-IN" dirty="0"/>
              <a:t>of components that express privacy requirements stated by various principals.</a:t>
            </a:r>
          </a:p>
          <a:p>
            <a:r>
              <a:rPr lang="en-IN" dirty="0"/>
              <a:t>A </a:t>
            </a:r>
            <a:r>
              <a:rPr lang="en-IN" dirty="0">
                <a:solidFill>
                  <a:srgbClr val="FF0000"/>
                </a:solidFill>
              </a:rPr>
              <a:t>component</a:t>
            </a:r>
            <a:r>
              <a:rPr lang="en-IN" dirty="0"/>
              <a:t> has two parts, an </a:t>
            </a:r>
            <a:r>
              <a:rPr lang="en-IN" dirty="0">
                <a:solidFill>
                  <a:srgbClr val="FF0000"/>
                </a:solidFill>
              </a:rPr>
              <a:t>owner </a:t>
            </a:r>
            <a:r>
              <a:rPr lang="en-IN" dirty="0"/>
              <a:t>and </a:t>
            </a:r>
            <a:r>
              <a:rPr lang="en-IN" dirty="0">
                <a:solidFill>
                  <a:srgbClr val="FF0000"/>
                </a:solidFill>
              </a:rPr>
              <a:t>a set of readers</a:t>
            </a:r>
            <a:r>
              <a:rPr lang="en-IN" dirty="0"/>
              <a:t>, and is written in the </a:t>
            </a:r>
            <a:r>
              <a:rPr lang="en-IN" dirty="0" smtClean="0"/>
              <a:t>form </a:t>
            </a:r>
            <a:r>
              <a:rPr lang="en-IN" dirty="0" smtClean="0">
                <a:solidFill>
                  <a:srgbClr val="FF0000"/>
                </a:solidFill>
              </a:rPr>
              <a:t>owner</a:t>
            </a:r>
            <a:r>
              <a:rPr lang="en-IN" dirty="0">
                <a:solidFill>
                  <a:srgbClr val="FF0000"/>
                </a:solidFill>
              </a:rPr>
              <a:t>: readers</a:t>
            </a:r>
            <a:r>
              <a:rPr lang="en-IN" dirty="0"/>
              <a:t>. </a:t>
            </a:r>
            <a:endParaRPr lang="en-IN" dirty="0" smtClean="0"/>
          </a:p>
          <a:p>
            <a:r>
              <a:rPr lang="en-IN" dirty="0"/>
              <a:t>P</a:t>
            </a:r>
            <a:r>
              <a:rPr lang="en-IN" dirty="0" smtClean="0"/>
              <a:t>urpose </a:t>
            </a:r>
            <a:r>
              <a:rPr lang="en-IN" dirty="0"/>
              <a:t>of a label component is to protect </a:t>
            </a:r>
            <a:r>
              <a:rPr lang="en-IN" dirty="0" smtClean="0"/>
              <a:t>privacy </a:t>
            </a:r>
            <a:r>
              <a:rPr lang="en-IN" dirty="0"/>
              <a:t>of the </a:t>
            </a:r>
            <a:r>
              <a:rPr lang="en-IN" dirty="0" smtClean="0"/>
              <a:t>owner of component</a:t>
            </a:r>
            <a:r>
              <a:rPr lang="en-IN" dirty="0"/>
              <a:t>. </a:t>
            </a:r>
            <a:endParaRPr lang="en-IN" dirty="0" smtClean="0"/>
          </a:p>
          <a:p>
            <a:r>
              <a:rPr lang="en-IN" dirty="0" smtClean="0">
                <a:solidFill>
                  <a:srgbClr val="7030A0"/>
                </a:solidFill>
              </a:rPr>
              <a:t>The </a:t>
            </a:r>
            <a:r>
              <a:rPr lang="en-IN" dirty="0">
                <a:solidFill>
                  <a:srgbClr val="7030A0"/>
                </a:solidFill>
              </a:rPr>
              <a:t>readers of a component are the principals that this </a:t>
            </a:r>
            <a:r>
              <a:rPr lang="en-IN" dirty="0" smtClean="0">
                <a:solidFill>
                  <a:srgbClr val="7030A0"/>
                </a:solidFill>
              </a:rPr>
              <a:t>component permits </a:t>
            </a:r>
            <a:r>
              <a:rPr lang="en-IN" dirty="0">
                <a:solidFill>
                  <a:srgbClr val="7030A0"/>
                </a:solidFill>
              </a:rPr>
              <a:t>to read the data. </a:t>
            </a:r>
            <a:endParaRPr lang="en-IN" dirty="0" smtClean="0">
              <a:solidFill>
                <a:srgbClr val="7030A0"/>
              </a:solidFill>
            </a:endParaRPr>
          </a:p>
          <a:p>
            <a:r>
              <a:rPr lang="en-IN" dirty="0" smtClean="0"/>
              <a:t>Thus</a:t>
            </a:r>
            <a:r>
              <a:rPr lang="en-IN" dirty="0"/>
              <a:t>, the </a:t>
            </a:r>
            <a:r>
              <a:rPr lang="en-IN" dirty="0">
                <a:solidFill>
                  <a:srgbClr val="7030A0"/>
                </a:solidFill>
              </a:rPr>
              <a:t>owner is a source of data</a:t>
            </a:r>
            <a:r>
              <a:rPr lang="en-IN" dirty="0"/>
              <a:t>, and the </a:t>
            </a:r>
            <a:r>
              <a:rPr lang="en-IN" dirty="0">
                <a:solidFill>
                  <a:srgbClr val="7030A0"/>
                </a:solidFill>
              </a:rPr>
              <a:t>readers are </a:t>
            </a:r>
            <a:r>
              <a:rPr lang="en-IN" dirty="0" smtClean="0">
                <a:solidFill>
                  <a:srgbClr val="7030A0"/>
                </a:solidFill>
              </a:rPr>
              <a:t>possible destinations </a:t>
            </a:r>
            <a:r>
              <a:rPr lang="en-IN" dirty="0">
                <a:solidFill>
                  <a:srgbClr val="7030A0"/>
                </a:solidFill>
              </a:rPr>
              <a:t>for the data.</a:t>
            </a:r>
            <a:r>
              <a:rPr lang="en-IN" dirty="0"/>
              <a:t> </a:t>
            </a:r>
            <a:endParaRPr lang="en-IN" dirty="0" smtClean="0"/>
          </a:p>
          <a:p>
            <a:r>
              <a:rPr lang="en-IN" dirty="0" smtClean="0">
                <a:solidFill>
                  <a:srgbClr val="0070C0"/>
                </a:solidFill>
              </a:rPr>
              <a:t>Principals not </a:t>
            </a:r>
            <a:r>
              <a:rPr lang="en-IN" dirty="0">
                <a:solidFill>
                  <a:srgbClr val="0070C0"/>
                </a:solidFill>
              </a:rPr>
              <a:t>listed as readers are not permitted to read the data</a:t>
            </a:r>
            <a:r>
              <a:rPr lang="en-IN" dirty="0" smtClean="0">
                <a:solidFill>
                  <a:srgbClr val="0070C0"/>
                </a:solidFill>
              </a:rPr>
              <a:t>.</a:t>
            </a:r>
          </a:p>
          <a:p>
            <a:r>
              <a:rPr lang="en-IN" dirty="0"/>
              <a:t>a</a:t>
            </a:r>
            <a:r>
              <a:rPr lang="en-IN" dirty="0">
                <a:solidFill>
                  <a:srgbClr val="FF0000"/>
                </a:solidFill>
              </a:rPr>
              <a:t> </a:t>
            </a:r>
            <a:r>
              <a:rPr lang="en-IN" dirty="0" smtClean="0">
                <a:solidFill>
                  <a:srgbClr val="FF0000"/>
                </a:solidFill>
              </a:rPr>
              <a:t>label component </a:t>
            </a:r>
            <a:r>
              <a:rPr lang="en-IN" dirty="0"/>
              <a:t>is called </a:t>
            </a:r>
            <a:r>
              <a:rPr lang="en-IN" dirty="0">
                <a:solidFill>
                  <a:srgbClr val="FF0000"/>
                </a:solidFill>
              </a:rPr>
              <a:t>a policy  </a:t>
            </a:r>
            <a:r>
              <a:rPr lang="en-IN" dirty="0" smtClean="0">
                <a:solidFill>
                  <a:srgbClr val="FF0000"/>
                </a:solidFill>
              </a:rPr>
              <a:t> for use of the data (</a:t>
            </a:r>
            <a:r>
              <a:rPr lang="en-IN" dirty="0" smtClean="0"/>
              <a:t>not </a:t>
            </a:r>
            <a:r>
              <a:rPr lang="en-IN" dirty="0"/>
              <a:t>be confused with its use for the high-level specification of  information flows allowed within the system as a whole (e.g., non-interference </a:t>
            </a:r>
            <a:r>
              <a:rPr lang="en-IN" dirty="0" smtClean="0"/>
              <a:t>policies)</a:t>
            </a:r>
            <a:r>
              <a:rPr lang="en-IN" dirty="0" smtClean="0">
                <a:solidFill>
                  <a:srgbClr val="FF0000"/>
                </a:solidFill>
              </a:rPr>
              <a:t>)</a:t>
            </a:r>
          </a:p>
          <a:p>
            <a:r>
              <a:rPr lang="en-IN" dirty="0" smtClean="0">
                <a:solidFill>
                  <a:srgbClr val="FF0000"/>
                </a:solidFill>
              </a:rPr>
              <a:t>Policies </a:t>
            </a:r>
            <a:r>
              <a:rPr lang="en-IN" dirty="0"/>
              <a:t>in</a:t>
            </a:r>
            <a:r>
              <a:rPr lang="en-IN" dirty="0">
                <a:solidFill>
                  <a:srgbClr val="FF0000"/>
                </a:solidFill>
              </a:rPr>
              <a:t> </a:t>
            </a:r>
            <a:r>
              <a:rPr lang="en-IN" dirty="0"/>
              <a:t>decentralized labels</a:t>
            </a:r>
            <a:r>
              <a:rPr lang="en-IN" dirty="0">
                <a:solidFill>
                  <a:srgbClr val="FF0000"/>
                </a:solidFill>
              </a:rPr>
              <a:t>, by contrast, </a:t>
            </a:r>
            <a:r>
              <a:rPr lang="en-IN" dirty="0" smtClean="0"/>
              <a:t>apply only </a:t>
            </a:r>
            <a:r>
              <a:rPr lang="en-IN" dirty="0"/>
              <a:t>to a single data value</a:t>
            </a:r>
          </a:p>
        </p:txBody>
      </p:sp>
    </p:spTree>
    <p:extLst>
      <p:ext uri="{BB962C8B-B14F-4D97-AF65-F5344CB8AC3E}">
        <p14:creationId xmlns:p14="http://schemas.microsoft.com/office/powerpoint/2010/main" val="21723320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Label Model</a:t>
            </a:r>
            <a:endParaRPr lang="en-IN" dirty="0"/>
          </a:p>
        </p:txBody>
      </p:sp>
      <p:sp>
        <p:nvSpPr>
          <p:cNvPr id="3" name="Content Placeholder 2"/>
          <p:cNvSpPr>
            <a:spLocks noGrp="1"/>
          </p:cNvSpPr>
          <p:nvPr>
            <p:ph sz="half" idx="1"/>
          </p:nvPr>
        </p:nvSpPr>
        <p:spPr/>
        <p:txBody>
          <a:bodyPr>
            <a:normAutofit fontScale="77500" lnSpcReduction="20000"/>
          </a:bodyPr>
          <a:lstStyle/>
          <a:p>
            <a:r>
              <a:rPr lang="en-IN" dirty="0"/>
              <a:t>L = {o1 : r1, r2; o2 : r2, r3}. </a:t>
            </a:r>
            <a:endParaRPr lang="en-IN" dirty="0" smtClean="0"/>
          </a:p>
          <a:p>
            <a:r>
              <a:rPr lang="en-IN" dirty="0" smtClean="0"/>
              <a:t> </a:t>
            </a:r>
            <a:r>
              <a:rPr lang="en-IN" dirty="0">
                <a:solidFill>
                  <a:srgbClr val="0070C0"/>
                </a:solidFill>
              </a:rPr>
              <a:t>o1, o2, r1, r2 </a:t>
            </a:r>
            <a:r>
              <a:rPr lang="en-IN" dirty="0" smtClean="0">
                <a:solidFill>
                  <a:srgbClr val="0070C0"/>
                </a:solidFill>
              </a:rPr>
              <a:t>denote principals</a:t>
            </a:r>
            <a:r>
              <a:rPr lang="en-IN" dirty="0">
                <a:solidFill>
                  <a:srgbClr val="0070C0"/>
                </a:solidFill>
              </a:rPr>
              <a:t>. </a:t>
            </a:r>
            <a:endParaRPr lang="en-IN" dirty="0" smtClean="0">
              <a:solidFill>
                <a:srgbClr val="0070C0"/>
              </a:solidFill>
            </a:endParaRPr>
          </a:p>
          <a:p>
            <a:r>
              <a:rPr lang="en-IN" dirty="0" smtClean="0"/>
              <a:t>Semicolons </a:t>
            </a:r>
            <a:r>
              <a:rPr lang="en-IN" dirty="0"/>
              <a:t>separate two policies (components) within the label L. </a:t>
            </a:r>
            <a:endParaRPr lang="en-IN" dirty="0" smtClean="0"/>
          </a:p>
          <a:p>
            <a:r>
              <a:rPr lang="en-IN" dirty="0" smtClean="0">
                <a:solidFill>
                  <a:srgbClr val="0070C0"/>
                </a:solidFill>
              </a:rPr>
              <a:t>Owners of </a:t>
            </a:r>
            <a:r>
              <a:rPr lang="en-IN" dirty="0">
                <a:solidFill>
                  <a:srgbClr val="0070C0"/>
                </a:solidFill>
              </a:rPr>
              <a:t>these policies are o1 and o2, and the reader sets of the policies are {r1, r2} and {r2, r3</a:t>
            </a:r>
            <a:r>
              <a:rPr lang="en-IN" dirty="0" smtClean="0">
                <a:solidFill>
                  <a:srgbClr val="0070C0"/>
                </a:solidFill>
              </a:rPr>
              <a:t>}, respectively</a:t>
            </a:r>
            <a:r>
              <a:rPr lang="en-IN" dirty="0">
                <a:solidFill>
                  <a:srgbClr val="0070C0"/>
                </a:solidFill>
              </a:rPr>
              <a:t>.</a:t>
            </a:r>
          </a:p>
        </p:txBody>
      </p:sp>
      <p:sp>
        <p:nvSpPr>
          <p:cNvPr id="4" name="Content Placeholder 3"/>
          <p:cNvSpPr>
            <a:spLocks noGrp="1"/>
          </p:cNvSpPr>
          <p:nvPr>
            <p:ph sz="half" idx="2"/>
          </p:nvPr>
        </p:nvSpPr>
        <p:spPr/>
        <p:txBody>
          <a:bodyPr>
            <a:normAutofit fontScale="77500" lnSpcReduction="20000"/>
          </a:bodyPr>
          <a:lstStyle/>
          <a:p>
            <a:r>
              <a:rPr lang="en-IN" dirty="0" smtClean="0"/>
              <a:t>label </a:t>
            </a:r>
            <a:r>
              <a:rPr lang="en-IN" dirty="0"/>
              <a:t>structure allows each owner to specify an independent flow policy, and </a:t>
            </a:r>
            <a:r>
              <a:rPr lang="en-IN" dirty="0" smtClean="0"/>
              <a:t>thus retains </a:t>
            </a:r>
            <a:r>
              <a:rPr lang="en-IN" dirty="0"/>
              <a:t>control over the dissemination of its data. </a:t>
            </a:r>
            <a:endParaRPr lang="en-IN" dirty="0" smtClean="0"/>
          </a:p>
          <a:p>
            <a:r>
              <a:rPr lang="en-IN" dirty="0" smtClean="0"/>
              <a:t>Code </a:t>
            </a:r>
            <a:r>
              <a:rPr lang="en-IN" dirty="0"/>
              <a:t>running with the authority </a:t>
            </a:r>
            <a:r>
              <a:rPr lang="en-IN" dirty="0" smtClean="0"/>
              <a:t>of an </a:t>
            </a:r>
            <a:r>
              <a:rPr lang="en-IN" dirty="0"/>
              <a:t>owner can modify a policy with that owner; </a:t>
            </a:r>
            <a:endParaRPr lang="en-IN" dirty="0" smtClean="0"/>
          </a:p>
          <a:p>
            <a:pPr lvl="1"/>
            <a:r>
              <a:rPr lang="en-IN" dirty="0" smtClean="0"/>
              <a:t>in </a:t>
            </a:r>
            <a:r>
              <a:rPr lang="en-IN" dirty="0"/>
              <a:t>particular, the program can </a:t>
            </a:r>
            <a:r>
              <a:rPr lang="en-IN" dirty="0" smtClean="0"/>
              <a:t>declassify that </a:t>
            </a:r>
            <a:r>
              <a:rPr lang="en-IN" dirty="0"/>
              <a:t>data by adding additional readers. Since declassification applies on a per-owner </a:t>
            </a:r>
            <a:r>
              <a:rPr lang="en-IN" dirty="0" smtClean="0"/>
              <a:t>basis, no </a:t>
            </a:r>
            <a:r>
              <a:rPr lang="en-IN" dirty="0"/>
              <a:t>centralized declassification process is needed, as it is in systems that lack </a:t>
            </a:r>
            <a:r>
              <a:rPr lang="en-IN" dirty="0" smtClean="0"/>
              <a:t>ownership </a:t>
            </a:r>
            <a:r>
              <a:rPr lang="en-IN" dirty="0" err="1" smtClean="0"/>
              <a:t>labeling</a:t>
            </a:r>
            <a:r>
              <a:rPr lang="en-IN" dirty="0"/>
              <a:t>.</a:t>
            </a:r>
          </a:p>
        </p:txBody>
      </p:sp>
    </p:spTree>
    <p:extLst>
      <p:ext uri="{BB962C8B-B14F-4D97-AF65-F5344CB8AC3E}">
        <p14:creationId xmlns:p14="http://schemas.microsoft.com/office/powerpoint/2010/main" val="708542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Label Model</a:t>
            </a:r>
            <a:endParaRPr lang="en-IN" dirty="0"/>
          </a:p>
        </p:txBody>
      </p:sp>
      <p:sp>
        <p:nvSpPr>
          <p:cNvPr id="3" name="Content Placeholder 2"/>
          <p:cNvSpPr>
            <a:spLocks noGrp="1"/>
          </p:cNvSpPr>
          <p:nvPr>
            <p:ph sz="half" idx="1"/>
          </p:nvPr>
        </p:nvSpPr>
        <p:spPr/>
        <p:txBody>
          <a:bodyPr>
            <a:noAutofit/>
          </a:bodyPr>
          <a:lstStyle/>
          <a:p>
            <a:r>
              <a:rPr lang="en-IN" sz="1600" dirty="0"/>
              <a:t>Labels are used to control information flow within programs by annotating </a:t>
            </a:r>
            <a:r>
              <a:rPr lang="en-IN" sz="1600" dirty="0" smtClean="0"/>
              <a:t>program variables </a:t>
            </a:r>
            <a:r>
              <a:rPr lang="en-IN" sz="1600" dirty="0"/>
              <a:t>with labels. </a:t>
            </a:r>
            <a:endParaRPr lang="en-IN" sz="1600" dirty="0" smtClean="0"/>
          </a:p>
          <a:p>
            <a:r>
              <a:rPr lang="en-IN" sz="1600" dirty="0" smtClean="0">
                <a:solidFill>
                  <a:srgbClr val="0070C0"/>
                </a:solidFill>
              </a:rPr>
              <a:t>The </a:t>
            </a:r>
            <a:r>
              <a:rPr lang="en-IN" sz="1600" dirty="0">
                <a:solidFill>
                  <a:srgbClr val="0070C0"/>
                </a:solidFill>
              </a:rPr>
              <a:t>label of a variable controls how the data stored within </a:t>
            </a:r>
            <a:r>
              <a:rPr lang="en-IN" sz="1600" dirty="0" smtClean="0">
                <a:solidFill>
                  <a:srgbClr val="0070C0"/>
                </a:solidFill>
              </a:rPr>
              <a:t>that variable </a:t>
            </a:r>
            <a:r>
              <a:rPr lang="en-IN" sz="1600" dirty="0">
                <a:solidFill>
                  <a:srgbClr val="0070C0"/>
                </a:solidFill>
              </a:rPr>
              <a:t>can be disseminated. </a:t>
            </a:r>
            <a:endParaRPr lang="en-IN" sz="1600" dirty="0" smtClean="0">
              <a:solidFill>
                <a:srgbClr val="0070C0"/>
              </a:solidFill>
            </a:endParaRPr>
          </a:p>
          <a:p>
            <a:r>
              <a:rPr lang="en-IN" sz="1600" dirty="0" smtClean="0">
                <a:solidFill>
                  <a:srgbClr val="7030A0"/>
                </a:solidFill>
              </a:rPr>
              <a:t>The </a:t>
            </a:r>
            <a:r>
              <a:rPr lang="en-IN" sz="1600" dirty="0">
                <a:solidFill>
                  <a:srgbClr val="7030A0"/>
                </a:solidFill>
              </a:rPr>
              <a:t>key to protecting confidentiality is to ensure that as </a:t>
            </a:r>
            <a:r>
              <a:rPr lang="en-IN" sz="1600" dirty="0" smtClean="0">
                <a:solidFill>
                  <a:srgbClr val="7030A0"/>
                </a:solidFill>
              </a:rPr>
              <a:t>data </a:t>
            </a:r>
            <a:r>
              <a:rPr lang="en-IN" sz="1600" dirty="0" smtClean="0"/>
              <a:t>flows </a:t>
            </a:r>
            <a:r>
              <a:rPr lang="en-IN" sz="1600" dirty="0"/>
              <a:t>through the system during computation, </a:t>
            </a:r>
            <a:r>
              <a:rPr lang="en-IN" sz="1600" dirty="0">
                <a:solidFill>
                  <a:srgbClr val="FF0000"/>
                </a:solidFill>
              </a:rPr>
              <a:t>its labels only become more restrictive: </a:t>
            </a:r>
            <a:r>
              <a:rPr lang="en-IN" sz="1600" dirty="0" smtClean="0"/>
              <a:t>the labels </a:t>
            </a:r>
            <a:r>
              <a:rPr lang="en-IN" sz="1600" dirty="0"/>
              <a:t>have more owners, or particular owners allow fewer readers. </a:t>
            </a:r>
            <a:endParaRPr lang="en-IN" sz="1600" dirty="0" smtClean="0"/>
          </a:p>
          <a:p>
            <a:r>
              <a:rPr lang="en-IN" sz="1600" dirty="0" smtClean="0"/>
              <a:t>If </a:t>
            </a:r>
            <a:r>
              <a:rPr lang="en-IN" sz="1600" dirty="0"/>
              <a:t>the contents of </a:t>
            </a:r>
            <a:r>
              <a:rPr lang="en-IN" sz="1600" dirty="0" smtClean="0"/>
              <a:t>one variable </a:t>
            </a:r>
            <a:r>
              <a:rPr lang="en-IN" sz="1600" dirty="0"/>
              <a:t>affect the contents of another variable, there is an information flow from the </a:t>
            </a:r>
            <a:r>
              <a:rPr lang="en-IN" sz="1600" dirty="0" smtClean="0"/>
              <a:t>first variable </a:t>
            </a:r>
            <a:r>
              <a:rPr lang="en-IN" sz="1600" dirty="0"/>
              <a:t>to the second, and therefore, </a:t>
            </a:r>
            <a:r>
              <a:rPr lang="en-IN" sz="1600" dirty="0">
                <a:solidFill>
                  <a:srgbClr val="FF0000"/>
                </a:solidFill>
              </a:rPr>
              <a:t>the label of the second variable must be at least </a:t>
            </a:r>
            <a:r>
              <a:rPr lang="en-IN" sz="1600" dirty="0" smtClean="0">
                <a:solidFill>
                  <a:srgbClr val="FF0000"/>
                </a:solidFill>
              </a:rPr>
              <a:t>as restrictive </a:t>
            </a:r>
            <a:r>
              <a:rPr lang="en-IN" sz="1600" dirty="0">
                <a:solidFill>
                  <a:srgbClr val="FF0000"/>
                </a:solidFill>
              </a:rPr>
              <a:t>as the label of the first.</a:t>
            </a:r>
          </a:p>
        </p:txBody>
      </p:sp>
      <p:sp>
        <p:nvSpPr>
          <p:cNvPr id="4" name="Content Placeholder 3"/>
          <p:cNvSpPr>
            <a:spLocks noGrp="1"/>
          </p:cNvSpPr>
          <p:nvPr>
            <p:ph sz="half" idx="2"/>
          </p:nvPr>
        </p:nvSpPr>
        <p:spPr/>
        <p:txBody>
          <a:bodyPr>
            <a:normAutofit fontScale="55000" lnSpcReduction="20000"/>
          </a:bodyPr>
          <a:lstStyle/>
          <a:p>
            <a:r>
              <a:rPr lang="en-IN" sz="3300" dirty="0" smtClean="0"/>
              <a:t>The condition </a:t>
            </a:r>
            <a:r>
              <a:rPr lang="en-IN" sz="3300" dirty="0"/>
              <a:t>can be enforced at compile time by type checking, as long as the </a:t>
            </a:r>
            <a:r>
              <a:rPr lang="en-IN" sz="3300" dirty="0" smtClean="0"/>
              <a:t>label of </a:t>
            </a:r>
            <a:r>
              <a:rPr lang="en-IN" sz="3300" dirty="0"/>
              <a:t>each variable is known at compile time</a:t>
            </a:r>
            <a:r>
              <a:rPr lang="en-IN" sz="3300" dirty="0" smtClean="0"/>
              <a:t>.</a:t>
            </a:r>
          </a:p>
          <a:p>
            <a:r>
              <a:rPr lang="en-IN" sz="3300" dirty="0" smtClean="0">
                <a:solidFill>
                  <a:srgbClr val="0070C0"/>
                </a:solidFill>
              </a:rPr>
              <a:t> </a:t>
            </a:r>
            <a:r>
              <a:rPr lang="en-IN" sz="3300" dirty="0">
                <a:solidFill>
                  <a:srgbClr val="0070C0"/>
                </a:solidFill>
              </a:rPr>
              <a:t>In other words, the label of a variable </a:t>
            </a:r>
            <a:r>
              <a:rPr lang="en-IN" sz="3300" dirty="0" smtClean="0">
                <a:solidFill>
                  <a:srgbClr val="0070C0"/>
                </a:solidFill>
              </a:rPr>
              <a:t>cannot change </a:t>
            </a:r>
            <a:r>
              <a:rPr lang="en-IN" sz="3300" dirty="0">
                <a:solidFill>
                  <a:srgbClr val="0070C0"/>
                </a:solidFill>
              </a:rPr>
              <a:t>at run time, and the label of the data contained within a variable is always the </a:t>
            </a:r>
            <a:r>
              <a:rPr lang="en-IN" sz="3300" dirty="0" smtClean="0">
                <a:solidFill>
                  <a:srgbClr val="0070C0"/>
                </a:solidFill>
              </a:rPr>
              <a:t>same as </a:t>
            </a:r>
            <a:r>
              <a:rPr lang="en-IN" sz="3300" dirty="0">
                <a:solidFill>
                  <a:srgbClr val="0070C0"/>
                </a:solidFill>
              </a:rPr>
              <a:t>the label of the variable itself. </a:t>
            </a:r>
            <a:endParaRPr lang="en-IN" sz="3300" dirty="0" smtClean="0">
              <a:solidFill>
                <a:srgbClr val="0070C0"/>
              </a:solidFill>
            </a:endParaRPr>
          </a:p>
          <a:p>
            <a:r>
              <a:rPr lang="en-IN" sz="3300" dirty="0" smtClean="0"/>
              <a:t>If </a:t>
            </a:r>
            <a:r>
              <a:rPr lang="en-IN" sz="3300" dirty="0"/>
              <a:t>the label of a variable could change, the label </a:t>
            </a:r>
            <a:r>
              <a:rPr lang="en-IN" sz="3300" dirty="0" smtClean="0"/>
              <a:t>would need </a:t>
            </a:r>
            <a:r>
              <a:rPr lang="en-IN" sz="3300" dirty="0"/>
              <a:t>to be stored and checked at run time, creating an additional information channel </a:t>
            </a:r>
            <a:r>
              <a:rPr lang="en-IN" sz="3300" dirty="0" smtClean="0"/>
              <a:t>and leading </a:t>
            </a:r>
            <a:r>
              <a:rPr lang="en-IN" sz="3300" dirty="0"/>
              <a:t>to significant performance overhead. </a:t>
            </a:r>
            <a:endParaRPr lang="en-IN" sz="3300" dirty="0" smtClean="0"/>
          </a:p>
          <a:p>
            <a:r>
              <a:rPr lang="en-IN" sz="3300" dirty="0" smtClean="0">
                <a:solidFill>
                  <a:srgbClr val="0070C0"/>
                </a:solidFill>
              </a:rPr>
              <a:t>Immutable </a:t>
            </a:r>
            <a:r>
              <a:rPr lang="en-IN" sz="3300" dirty="0">
                <a:solidFill>
                  <a:srgbClr val="0070C0"/>
                </a:solidFill>
              </a:rPr>
              <a:t>variable labels might seem to </a:t>
            </a:r>
            <a:r>
              <a:rPr lang="en-IN" sz="3300" dirty="0" smtClean="0">
                <a:solidFill>
                  <a:srgbClr val="0070C0"/>
                </a:solidFill>
              </a:rPr>
              <a:t>be a </a:t>
            </a:r>
            <a:r>
              <a:rPr lang="en-IN" sz="3300" dirty="0">
                <a:solidFill>
                  <a:srgbClr val="0070C0"/>
                </a:solidFill>
              </a:rPr>
              <a:t>limitation, but </a:t>
            </a:r>
            <a:r>
              <a:rPr lang="en-IN" sz="3300" dirty="0" smtClean="0">
                <a:solidFill>
                  <a:srgbClr val="0070C0"/>
                </a:solidFill>
              </a:rPr>
              <a:t>there are mechanisms that would  </a:t>
            </a:r>
            <a:r>
              <a:rPr lang="en-IN" sz="3300" dirty="0">
                <a:solidFill>
                  <a:srgbClr val="0070C0"/>
                </a:solidFill>
              </a:rPr>
              <a:t>restore expressiveness</a:t>
            </a:r>
            <a:r>
              <a:rPr lang="en-IN" dirty="0">
                <a:solidFill>
                  <a:srgbClr val="0070C0"/>
                </a:solidFill>
              </a:rPr>
              <a:t>.</a:t>
            </a:r>
          </a:p>
        </p:txBody>
      </p:sp>
    </p:spTree>
    <p:extLst>
      <p:ext uri="{BB962C8B-B14F-4D97-AF65-F5344CB8AC3E}">
        <p14:creationId xmlns:p14="http://schemas.microsoft.com/office/powerpoint/2010/main" val="2073583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Label Model</a:t>
            </a:r>
            <a:endParaRPr lang="en-IN" dirty="0"/>
          </a:p>
        </p:txBody>
      </p:sp>
      <p:sp>
        <p:nvSpPr>
          <p:cNvPr id="3" name="Content Placeholder 2"/>
          <p:cNvSpPr>
            <a:spLocks noGrp="1"/>
          </p:cNvSpPr>
          <p:nvPr>
            <p:ph sz="half" idx="1"/>
          </p:nvPr>
        </p:nvSpPr>
        <p:spPr/>
        <p:txBody>
          <a:bodyPr>
            <a:normAutofit fontScale="62500" lnSpcReduction="20000"/>
          </a:bodyPr>
          <a:lstStyle/>
          <a:p>
            <a:r>
              <a:rPr lang="en-IN" dirty="0"/>
              <a:t>When a value is read from a variable x, the apparent label of the value is the label of </a:t>
            </a:r>
            <a:r>
              <a:rPr lang="en-IN" dirty="0" smtClean="0"/>
              <a:t>x; </a:t>
            </a:r>
            <a:r>
              <a:rPr lang="en-IN" dirty="0" smtClean="0">
                <a:solidFill>
                  <a:srgbClr val="0070C0"/>
                </a:solidFill>
              </a:rPr>
              <a:t>whatever </a:t>
            </a:r>
            <a:r>
              <a:rPr lang="en-IN" dirty="0">
                <a:solidFill>
                  <a:srgbClr val="0070C0"/>
                </a:solidFill>
              </a:rPr>
              <a:t>label that value had at the time it was written to x is no longer known when it </a:t>
            </a:r>
            <a:r>
              <a:rPr lang="en-IN" dirty="0" smtClean="0">
                <a:solidFill>
                  <a:srgbClr val="0070C0"/>
                </a:solidFill>
              </a:rPr>
              <a:t>is read</a:t>
            </a:r>
            <a:r>
              <a:rPr lang="en-IN" dirty="0">
                <a:solidFill>
                  <a:srgbClr val="0070C0"/>
                </a:solidFill>
              </a:rPr>
              <a:t>.</a:t>
            </a:r>
            <a:r>
              <a:rPr lang="en-IN" dirty="0"/>
              <a:t> </a:t>
            </a:r>
            <a:endParaRPr lang="en-IN" dirty="0" smtClean="0"/>
          </a:p>
          <a:p>
            <a:pPr lvl="1"/>
            <a:r>
              <a:rPr lang="en-IN" dirty="0" smtClean="0"/>
              <a:t>In </a:t>
            </a:r>
            <a:r>
              <a:rPr lang="en-IN" dirty="0"/>
              <a:t>other words, writing a value to a variable is a relabeling, and is allowed only </a:t>
            </a:r>
            <a:r>
              <a:rPr lang="en-IN" dirty="0" smtClean="0"/>
              <a:t>when </a:t>
            </a:r>
            <a:r>
              <a:rPr lang="en-IN" dirty="0" smtClean="0">
                <a:solidFill>
                  <a:srgbClr val="0070C0"/>
                </a:solidFill>
              </a:rPr>
              <a:t>the </a:t>
            </a:r>
            <a:r>
              <a:rPr lang="en-IN" dirty="0">
                <a:solidFill>
                  <a:srgbClr val="0070C0"/>
                </a:solidFill>
              </a:rPr>
              <a:t>label of the variable </a:t>
            </a:r>
            <a:r>
              <a:rPr lang="en-IN" dirty="0"/>
              <a:t>is </a:t>
            </a:r>
            <a:r>
              <a:rPr lang="en-IN" dirty="0">
                <a:solidFill>
                  <a:srgbClr val="0070C0"/>
                </a:solidFill>
              </a:rPr>
              <a:t>at least as restrictive </a:t>
            </a:r>
            <a:r>
              <a:rPr lang="en-IN" dirty="0"/>
              <a:t>as the apparent label of the value </a:t>
            </a:r>
            <a:r>
              <a:rPr lang="en-IN" dirty="0" smtClean="0"/>
              <a:t>being written.</a:t>
            </a:r>
          </a:p>
          <a:p>
            <a:endParaRPr lang="en-IN" dirty="0"/>
          </a:p>
          <a:p>
            <a:pPr marL="0" indent="0">
              <a:buNone/>
            </a:pPr>
            <a:r>
              <a:rPr lang="en-IN" dirty="0" smtClean="0">
                <a:solidFill>
                  <a:srgbClr val="FF0000"/>
                </a:solidFill>
              </a:rPr>
              <a:t>Information leak:</a:t>
            </a:r>
          </a:p>
          <a:p>
            <a:r>
              <a:rPr lang="en-IN" dirty="0">
                <a:solidFill>
                  <a:srgbClr val="7030A0"/>
                </a:solidFill>
              </a:rPr>
              <a:t>Giving private data to an untrusted program does not create an information leak—even if that program runs with the authority of another principal—as long as that program obeys all of the label rules </a:t>
            </a:r>
            <a:r>
              <a:rPr lang="en-IN" dirty="0" smtClean="0">
                <a:solidFill>
                  <a:srgbClr val="7030A0"/>
                </a:solidFill>
              </a:rPr>
              <a:t>described. </a:t>
            </a:r>
            <a:endParaRPr lang="en-IN" dirty="0">
              <a:solidFill>
                <a:srgbClr val="7030A0"/>
              </a:solidFill>
            </a:endParaRPr>
          </a:p>
          <a:p>
            <a:endParaRPr lang="en-IN" dirty="0"/>
          </a:p>
        </p:txBody>
      </p:sp>
      <p:sp>
        <p:nvSpPr>
          <p:cNvPr id="5" name="Content Placeholder 4"/>
          <p:cNvSpPr>
            <a:spLocks noGrp="1"/>
          </p:cNvSpPr>
          <p:nvPr>
            <p:ph sz="half" idx="2"/>
          </p:nvPr>
        </p:nvSpPr>
        <p:spPr/>
        <p:txBody>
          <a:bodyPr>
            <a:normAutofit fontScale="62500" lnSpcReduction="20000"/>
          </a:bodyPr>
          <a:lstStyle/>
          <a:p>
            <a:r>
              <a:rPr lang="en-IN" dirty="0" smtClean="0">
                <a:solidFill>
                  <a:srgbClr val="FF0000"/>
                </a:solidFill>
              </a:rPr>
              <a:t>Information </a:t>
            </a:r>
            <a:r>
              <a:rPr lang="en-IN" dirty="0">
                <a:solidFill>
                  <a:srgbClr val="FF0000"/>
                </a:solidFill>
              </a:rPr>
              <a:t>can be leaked only when it leaves the </a:t>
            </a:r>
            <a:r>
              <a:rPr lang="en-IN" dirty="0" smtClean="0">
                <a:solidFill>
                  <a:srgbClr val="FF0000"/>
                </a:solidFill>
              </a:rPr>
              <a:t>system through </a:t>
            </a:r>
            <a:r>
              <a:rPr lang="en-IN" dirty="0">
                <a:solidFill>
                  <a:srgbClr val="FF0000"/>
                </a:solidFill>
              </a:rPr>
              <a:t>an output channel, so output channels are </a:t>
            </a:r>
            <a:r>
              <a:rPr lang="en-IN" dirty="0" err="1">
                <a:solidFill>
                  <a:srgbClr val="FF0000"/>
                </a:solidFill>
              </a:rPr>
              <a:t>labeled</a:t>
            </a:r>
            <a:r>
              <a:rPr lang="en-IN" dirty="0">
                <a:solidFill>
                  <a:srgbClr val="FF0000"/>
                </a:solidFill>
              </a:rPr>
              <a:t> to prevent leaks</a:t>
            </a:r>
            <a:r>
              <a:rPr lang="en-IN" dirty="0"/>
              <a:t>. </a:t>
            </a:r>
            <a:endParaRPr lang="en-IN" dirty="0" smtClean="0"/>
          </a:p>
          <a:p>
            <a:r>
              <a:rPr lang="en-IN" dirty="0" smtClean="0"/>
              <a:t>Information can </a:t>
            </a:r>
            <a:r>
              <a:rPr lang="en-IN" dirty="0"/>
              <a:t>enter the system through an input channel, which also is </a:t>
            </a:r>
            <a:r>
              <a:rPr lang="en-IN" dirty="0" err="1"/>
              <a:t>labeled</a:t>
            </a:r>
            <a:r>
              <a:rPr lang="en-IN" dirty="0"/>
              <a:t> to prevent leaks </a:t>
            </a:r>
            <a:r>
              <a:rPr lang="en-IN" dirty="0" smtClean="0"/>
              <a:t>of data </a:t>
            </a:r>
            <a:r>
              <a:rPr lang="en-IN" dirty="0"/>
              <a:t>that enters</a:t>
            </a:r>
            <a:r>
              <a:rPr lang="en-IN" dirty="0" smtClean="0"/>
              <a:t>.</a:t>
            </a:r>
          </a:p>
          <a:p>
            <a:r>
              <a:rPr lang="en-IN" dirty="0">
                <a:solidFill>
                  <a:srgbClr val="7030A0"/>
                </a:solidFill>
              </a:rPr>
              <a:t>It is not necessarily an information leak for a process to manipulate </a:t>
            </a:r>
            <a:r>
              <a:rPr lang="en-IN" dirty="0" smtClean="0">
                <a:solidFill>
                  <a:srgbClr val="7030A0"/>
                </a:solidFill>
              </a:rPr>
              <a:t>data even </a:t>
            </a:r>
            <a:r>
              <a:rPr lang="en-IN" dirty="0">
                <a:solidFill>
                  <a:srgbClr val="7030A0"/>
                </a:solidFill>
              </a:rPr>
              <a:t>though no principal in its authority has the right to read it, because all the process </a:t>
            </a:r>
            <a:r>
              <a:rPr lang="en-IN" dirty="0" smtClean="0">
                <a:solidFill>
                  <a:srgbClr val="7030A0"/>
                </a:solidFill>
              </a:rPr>
              <a:t>can do </a:t>
            </a:r>
            <a:r>
              <a:rPr lang="en-IN" dirty="0">
                <a:solidFill>
                  <a:srgbClr val="7030A0"/>
                </a:solidFill>
              </a:rPr>
              <a:t>is write the data to a variable or a channel with a label that is at least as restrictive as </a:t>
            </a:r>
            <a:r>
              <a:rPr lang="en-IN" dirty="0" smtClean="0">
                <a:solidFill>
                  <a:srgbClr val="7030A0"/>
                </a:solidFill>
              </a:rPr>
              <a:t>the data’s </a:t>
            </a:r>
            <a:r>
              <a:rPr lang="en-IN" dirty="0">
                <a:solidFill>
                  <a:srgbClr val="7030A0"/>
                </a:solidFill>
              </a:rPr>
              <a:t>label.</a:t>
            </a:r>
          </a:p>
        </p:txBody>
      </p:sp>
    </p:spTree>
    <p:extLst>
      <p:ext uri="{BB962C8B-B14F-4D97-AF65-F5344CB8AC3E}">
        <p14:creationId xmlns:p14="http://schemas.microsoft.com/office/powerpoint/2010/main" val="32112662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70C0"/>
                </a:solidFill>
              </a:rPr>
              <a:t>Enforcing data </a:t>
            </a:r>
            <a:r>
              <a:rPr lang="en-IN" b="1" dirty="0">
                <a:solidFill>
                  <a:srgbClr val="0070C0"/>
                </a:solidFill>
              </a:rPr>
              <a:t>security policy </a:t>
            </a:r>
            <a:r>
              <a:rPr lang="en-IN" b="1" dirty="0" smtClean="0">
                <a:solidFill>
                  <a:srgbClr val="0070C0"/>
                </a:solidFill>
              </a:rPr>
              <a:t>while </a:t>
            </a:r>
            <a:r>
              <a:rPr lang="en-IN" b="1" dirty="0">
                <a:solidFill>
                  <a:srgbClr val="0070C0"/>
                </a:solidFill>
              </a:rPr>
              <a:t>executing </a:t>
            </a:r>
            <a:r>
              <a:rPr lang="en-IN" b="1" dirty="0" smtClean="0">
                <a:solidFill>
                  <a:srgbClr val="0070C0"/>
                </a:solidFill>
              </a:rPr>
              <a:t>untrusted code</a:t>
            </a:r>
            <a:endParaRPr lang="en-IN" b="1" dirty="0">
              <a:solidFill>
                <a:srgbClr val="0070C0"/>
              </a:solidFill>
            </a:endParaRPr>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654192" cy="223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09600" y="4572000"/>
            <a:ext cx="2614498" cy="923330"/>
          </a:xfrm>
          <a:prstGeom prst="rect">
            <a:avLst/>
          </a:prstGeom>
          <a:noFill/>
        </p:spPr>
        <p:txBody>
          <a:bodyPr wrap="none" rtlCol="0">
            <a:spAutoFit/>
          </a:bodyPr>
          <a:lstStyle/>
          <a:p>
            <a:pPr marL="285750" indent="-285750">
              <a:buFont typeface="Arial" pitchFamily="34" charset="0"/>
              <a:buChar char="•"/>
            </a:pPr>
            <a:r>
              <a:rPr lang="en-IN" dirty="0" smtClean="0"/>
              <a:t>Circles: Processes</a:t>
            </a:r>
          </a:p>
          <a:p>
            <a:pPr marL="285750" indent="-285750">
              <a:buFont typeface="Arial" pitchFamily="34" charset="0"/>
              <a:buChar char="•"/>
            </a:pPr>
            <a:r>
              <a:rPr lang="en-IN" dirty="0" smtClean="0"/>
              <a:t>Rectangles:  Files/</a:t>
            </a:r>
            <a:r>
              <a:rPr lang="en-IN" dirty="0" err="1" smtClean="0"/>
              <a:t>Dir</a:t>
            </a:r>
            <a:endParaRPr lang="en-IN" dirty="0" smtClean="0"/>
          </a:p>
          <a:p>
            <a:pPr marL="285750" indent="-285750">
              <a:buFont typeface="Arial" pitchFamily="34" charset="0"/>
              <a:buChar char="•"/>
            </a:pPr>
            <a:r>
              <a:rPr lang="en-IN" dirty="0" smtClean="0"/>
              <a:t>Rounded </a:t>
            </a:r>
            <a:r>
              <a:rPr lang="en-IN" dirty="0" err="1" smtClean="0"/>
              <a:t>Rect</a:t>
            </a:r>
            <a:r>
              <a:rPr lang="en-IN" dirty="0" smtClean="0"/>
              <a:t>: Devices</a:t>
            </a:r>
            <a:endParaRPr lang="en-IN" dirty="0"/>
          </a:p>
        </p:txBody>
      </p:sp>
      <p:pic>
        <p:nvPicPr>
          <p:cNvPr id="717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675440" y="3756313"/>
            <a:ext cx="5450975" cy="255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134708" y="1752600"/>
            <a:ext cx="3387146" cy="1477328"/>
          </a:xfrm>
          <a:prstGeom prst="rect">
            <a:avLst/>
          </a:prstGeom>
          <a:noFill/>
        </p:spPr>
        <p:txBody>
          <a:bodyPr wrap="none" rtlCol="0">
            <a:spAutoFit/>
          </a:bodyPr>
          <a:lstStyle/>
          <a:p>
            <a:pPr marL="285750" indent="-285750">
              <a:buFont typeface="Arial" pitchFamily="34" charset="0"/>
              <a:buChar char="•"/>
            </a:pPr>
            <a:r>
              <a:rPr lang="en-IN" dirty="0" smtClean="0"/>
              <a:t>Lightly Shaded – Confidential</a:t>
            </a:r>
          </a:p>
          <a:p>
            <a:pPr marL="285750" indent="-285750">
              <a:buFont typeface="Arial" pitchFamily="34" charset="0"/>
              <a:buChar char="•"/>
            </a:pPr>
            <a:r>
              <a:rPr lang="en-IN" dirty="0" err="1" smtClean="0"/>
              <a:t>Unshaded</a:t>
            </a:r>
            <a:r>
              <a:rPr lang="en-IN" dirty="0" smtClean="0"/>
              <a:t> – non-confidential</a:t>
            </a:r>
          </a:p>
          <a:p>
            <a:pPr marL="285750" indent="-285750">
              <a:buFont typeface="Arial" pitchFamily="34" charset="0"/>
              <a:buChar char="•"/>
            </a:pPr>
            <a:r>
              <a:rPr lang="en-IN" dirty="0" smtClean="0"/>
              <a:t>Dark Shaded- Special privileges</a:t>
            </a:r>
          </a:p>
          <a:p>
            <a:r>
              <a:rPr lang="en-IN" dirty="0"/>
              <a:t>t</a:t>
            </a:r>
            <a:r>
              <a:rPr lang="en-IN" dirty="0" smtClean="0"/>
              <a:t>o relay </a:t>
            </a:r>
            <a:r>
              <a:rPr lang="en-IN" dirty="0"/>
              <a:t>the scanner’s confidential</a:t>
            </a:r>
          </a:p>
          <a:p>
            <a:r>
              <a:rPr lang="en-IN" dirty="0"/>
              <a:t>output to the terminal.</a:t>
            </a:r>
          </a:p>
        </p:txBody>
      </p:sp>
    </p:spTree>
    <p:extLst>
      <p:ext uri="{BB962C8B-B14F-4D97-AF65-F5344CB8AC3E}">
        <p14:creationId xmlns:p14="http://schemas.microsoft.com/office/powerpoint/2010/main" val="10860666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Incremental Relabeling</a:t>
            </a:r>
            <a:endParaRPr lang="en-IN" dirty="0"/>
          </a:p>
        </p:txBody>
      </p:sp>
      <p:sp>
        <p:nvSpPr>
          <p:cNvPr id="4" name="Content Placeholder 3"/>
          <p:cNvSpPr>
            <a:spLocks noGrp="1"/>
          </p:cNvSpPr>
          <p:nvPr>
            <p:ph sz="half" idx="1"/>
          </p:nvPr>
        </p:nvSpPr>
        <p:spPr/>
        <p:txBody>
          <a:bodyPr>
            <a:normAutofit fontScale="47500" lnSpcReduction="20000"/>
          </a:bodyPr>
          <a:lstStyle/>
          <a:p>
            <a:r>
              <a:rPr lang="en-IN" dirty="0"/>
              <a:t>A value may be assigned to a variable only if the relabeling that occurs at this point </a:t>
            </a:r>
            <a:r>
              <a:rPr lang="en-IN" dirty="0" smtClean="0"/>
              <a:t>is  a </a:t>
            </a:r>
            <a:r>
              <a:rPr lang="en-IN" dirty="0"/>
              <a:t>restriction, a relabeling in which the set of readers permitted by the new label is in </a:t>
            </a:r>
            <a:r>
              <a:rPr lang="en-IN" dirty="0" smtClean="0"/>
              <a:t>all contexts </a:t>
            </a:r>
            <a:r>
              <a:rPr lang="en-IN" dirty="0"/>
              <a:t>a subset of the readers permitted by the original. </a:t>
            </a:r>
            <a:endParaRPr lang="en-IN" dirty="0" smtClean="0"/>
          </a:p>
          <a:p>
            <a:r>
              <a:rPr lang="en-IN" dirty="0">
                <a:solidFill>
                  <a:srgbClr val="7030A0"/>
                </a:solidFill>
              </a:rPr>
              <a:t>F</a:t>
            </a:r>
            <a:r>
              <a:rPr lang="en-IN" dirty="0" smtClean="0">
                <a:solidFill>
                  <a:srgbClr val="7030A0"/>
                </a:solidFill>
              </a:rPr>
              <a:t>or example</a:t>
            </a:r>
            <a:r>
              <a:rPr lang="en-IN" dirty="0">
                <a:solidFill>
                  <a:srgbClr val="7030A0"/>
                </a:solidFill>
              </a:rPr>
              <a:t>, if the two labels differ only in a single policy, and the readers of that policy </a:t>
            </a:r>
            <a:r>
              <a:rPr lang="en-IN" dirty="0" smtClean="0">
                <a:solidFill>
                  <a:srgbClr val="7030A0"/>
                </a:solidFill>
              </a:rPr>
              <a:t>in the </a:t>
            </a:r>
            <a:r>
              <a:rPr lang="en-IN" dirty="0">
                <a:solidFill>
                  <a:srgbClr val="7030A0"/>
                </a:solidFill>
              </a:rPr>
              <a:t>label of the variable are a subset of the readers of that policy in the label of the </a:t>
            </a:r>
            <a:r>
              <a:rPr lang="en-IN" dirty="0" smtClean="0">
                <a:solidFill>
                  <a:srgbClr val="7030A0"/>
                </a:solidFill>
              </a:rPr>
              <a:t>value.</a:t>
            </a:r>
          </a:p>
          <a:p>
            <a:pPr lvl="1"/>
            <a:r>
              <a:rPr lang="en-IN" dirty="0" err="1" smtClean="0">
                <a:solidFill>
                  <a:srgbClr val="0070C0"/>
                </a:solidFill>
              </a:rPr>
              <a:t>Eg</a:t>
            </a:r>
            <a:r>
              <a:rPr lang="en-IN" dirty="0" smtClean="0">
                <a:solidFill>
                  <a:srgbClr val="0070C0"/>
                </a:solidFill>
              </a:rPr>
              <a:t>, </a:t>
            </a:r>
            <a:r>
              <a:rPr lang="en-IN" dirty="0">
                <a:solidFill>
                  <a:srgbClr val="0070C0"/>
                </a:solidFill>
              </a:rPr>
              <a:t>a relabeling from {bob : </a:t>
            </a:r>
            <a:r>
              <a:rPr lang="en-IN" dirty="0" err="1">
                <a:solidFill>
                  <a:srgbClr val="0070C0"/>
                </a:solidFill>
              </a:rPr>
              <a:t>amy</a:t>
            </a:r>
            <a:r>
              <a:rPr lang="en-IN" dirty="0">
                <a:solidFill>
                  <a:srgbClr val="0070C0"/>
                </a:solidFill>
              </a:rPr>
              <a:t>, carl} to {bob : </a:t>
            </a:r>
            <a:r>
              <a:rPr lang="en-IN" dirty="0" err="1">
                <a:solidFill>
                  <a:srgbClr val="0070C0"/>
                </a:solidFill>
              </a:rPr>
              <a:t>amy</a:t>
            </a:r>
            <a:r>
              <a:rPr lang="en-IN" dirty="0">
                <a:solidFill>
                  <a:srgbClr val="0070C0"/>
                </a:solidFill>
              </a:rPr>
              <a:t>} is a restriction </a:t>
            </a:r>
            <a:r>
              <a:rPr lang="en-IN" dirty="0" smtClean="0">
                <a:solidFill>
                  <a:srgbClr val="0070C0"/>
                </a:solidFill>
              </a:rPr>
              <a:t>because the </a:t>
            </a:r>
            <a:r>
              <a:rPr lang="en-IN" dirty="0">
                <a:solidFill>
                  <a:srgbClr val="0070C0"/>
                </a:solidFill>
              </a:rPr>
              <a:t>set of readers allowed by bob becomes smaller. </a:t>
            </a:r>
            <a:endParaRPr lang="en-IN" dirty="0" smtClean="0">
              <a:solidFill>
                <a:srgbClr val="0070C0"/>
              </a:solidFill>
            </a:endParaRPr>
          </a:p>
          <a:p>
            <a:r>
              <a:rPr lang="en-IN" dirty="0" smtClean="0">
                <a:solidFill>
                  <a:srgbClr val="7030A0"/>
                </a:solidFill>
              </a:rPr>
              <a:t>If </a:t>
            </a:r>
            <a:r>
              <a:rPr lang="en-IN" dirty="0">
                <a:solidFill>
                  <a:srgbClr val="7030A0"/>
                </a:solidFill>
              </a:rPr>
              <a:t>a relabeling is a restriction, it </a:t>
            </a:r>
            <a:r>
              <a:rPr lang="en-IN" dirty="0" smtClean="0">
                <a:solidFill>
                  <a:srgbClr val="7030A0"/>
                </a:solidFill>
              </a:rPr>
              <a:t>is considered </a:t>
            </a:r>
            <a:r>
              <a:rPr lang="en-IN" dirty="0">
                <a:solidFill>
                  <a:srgbClr val="7030A0"/>
                </a:solidFill>
              </a:rPr>
              <a:t>to be </a:t>
            </a:r>
            <a:r>
              <a:rPr lang="en-IN" b="1" dirty="0">
                <a:solidFill>
                  <a:srgbClr val="FF0000"/>
                </a:solidFill>
              </a:rPr>
              <a:t>safe</a:t>
            </a:r>
            <a:r>
              <a:rPr lang="en-IN" b="1" dirty="0" smtClean="0">
                <a:solidFill>
                  <a:srgbClr val="FF0000"/>
                </a:solidFill>
              </a:rPr>
              <a:t>.</a:t>
            </a:r>
          </a:p>
          <a:p>
            <a:endParaRPr lang="en-IN" b="1" dirty="0" smtClean="0">
              <a:solidFill>
                <a:srgbClr val="FF0000"/>
              </a:solidFill>
            </a:endParaRPr>
          </a:p>
          <a:p>
            <a:endParaRPr lang="en-IN" b="1" dirty="0">
              <a:solidFill>
                <a:srgbClr val="FF0000"/>
              </a:solidFill>
            </a:endParaRPr>
          </a:p>
          <a:p>
            <a:r>
              <a:rPr lang="en-IN" b="1" dirty="0"/>
              <a:t>Clearly, a change to a label in which a reader r is removed cannot make the </a:t>
            </a:r>
            <a:r>
              <a:rPr lang="en-IN" b="1" dirty="0" smtClean="0"/>
              <a:t>changed policy </a:t>
            </a:r>
            <a:r>
              <a:rPr lang="en-IN" b="1" dirty="0"/>
              <a:t>any less restrictive, and therefore this change is safe</a:t>
            </a:r>
            <a:r>
              <a:rPr lang="en-IN" b="1" dirty="0" smtClean="0"/>
              <a:t>.</a:t>
            </a:r>
          </a:p>
          <a:p>
            <a:pPr lvl="1"/>
            <a:r>
              <a:rPr lang="en-IN" b="1" dirty="0" smtClean="0"/>
              <a:t> </a:t>
            </a:r>
            <a:r>
              <a:rPr lang="en-IN" b="1" dirty="0"/>
              <a:t>Note that the removal of </a:t>
            </a:r>
            <a:r>
              <a:rPr lang="en-IN" b="1" dirty="0" smtClean="0"/>
              <a:t>a reader </a:t>
            </a:r>
            <a:r>
              <a:rPr lang="en-IN" b="1" dirty="0"/>
              <a:t>does not necessarily make the policy more restrictive if there is another reader in </a:t>
            </a:r>
            <a:r>
              <a:rPr lang="en-IN" b="1" dirty="0" smtClean="0"/>
              <a:t>the policy </a:t>
            </a:r>
            <a:r>
              <a:rPr lang="en-IN" b="1" dirty="0"/>
              <a:t>for which r acts.</a:t>
            </a:r>
          </a:p>
        </p:txBody>
      </p:sp>
      <p:sp>
        <p:nvSpPr>
          <p:cNvPr id="5" name="Content Placeholder 4"/>
          <p:cNvSpPr>
            <a:spLocks noGrp="1"/>
          </p:cNvSpPr>
          <p:nvPr>
            <p:ph sz="half" idx="2"/>
          </p:nvPr>
        </p:nvSpPr>
        <p:spPr/>
        <p:txBody>
          <a:bodyPr>
            <a:normAutofit fontScale="47500" lnSpcReduction="20000"/>
          </a:bodyPr>
          <a:lstStyle/>
          <a:p>
            <a:r>
              <a:rPr lang="en-IN" dirty="0">
                <a:solidFill>
                  <a:srgbClr val="FF0000"/>
                </a:solidFill>
              </a:rPr>
              <a:t>Remove a reader</a:t>
            </a:r>
            <a:r>
              <a:rPr lang="en-IN" dirty="0"/>
              <a:t>. It is safe to remove a reader from some policy in the label, as </a:t>
            </a:r>
            <a:r>
              <a:rPr lang="en-IN" dirty="0" smtClean="0"/>
              <a:t>just described</a:t>
            </a:r>
            <a:r>
              <a:rPr lang="en-IN" dirty="0"/>
              <a:t>.</a:t>
            </a:r>
          </a:p>
          <a:p>
            <a:r>
              <a:rPr lang="en-IN" dirty="0" smtClean="0">
                <a:solidFill>
                  <a:srgbClr val="FF0000"/>
                </a:solidFill>
              </a:rPr>
              <a:t>Add </a:t>
            </a:r>
            <a:r>
              <a:rPr lang="en-IN" dirty="0">
                <a:solidFill>
                  <a:srgbClr val="FF0000"/>
                </a:solidFill>
              </a:rPr>
              <a:t>a policy</a:t>
            </a:r>
            <a:r>
              <a:rPr lang="en-IN" dirty="0"/>
              <a:t>. It is safe to add a new policy to a label; since all previous policies are </a:t>
            </a:r>
            <a:r>
              <a:rPr lang="en-IN" dirty="0" smtClean="0"/>
              <a:t>still enforced</a:t>
            </a:r>
            <a:r>
              <a:rPr lang="en-IN" dirty="0"/>
              <a:t>, the label cannot become less restrictive.</a:t>
            </a:r>
          </a:p>
          <a:p>
            <a:r>
              <a:rPr lang="en-IN" dirty="0" smtClean="0">
                <a:solidFill>
                  <a:srgbClr val="FF0000"/>
                </a:solidFill>
              </a:rPr>
              <a:t>Add </a:t>
            </a:r>
            <a:r>
              <a:rPr lang="en-IN" dirty="0">
                <a:solidFill>
                  <a:srgbClr val="FF0000"/>
                </a:solidFill>
              </a:rPr>
              <a:t>a reader</a:t>
            </a:r>
            <a:r>
              <a:rPr lang="en-IN" dirty="0"/>
              <a:t>. It is safe to add a reader </a:t>
            </a:r>
            <a:r>
              <a:rPr lang="en-IN" dirty="0" smtClean="0"/>
              <a:t>r’ </a:t>
            </a:r>
            <a:r>
              <a:rPr lang="en-IN" dirty="0"/>
              <a:t>to a policy if the policy already allows a </a:t>
            </a:r>
            <a:r>
              <a:rPr lang="en-IN" dirty="0" smtClean="0"/>
              <a:t>reader r </a:t>
            </a:r>
            <a:r>
              <a:rPr lang="en-IN" dirty="0"/>
              <a:t>that </a:t>
            </a:r>
            <a:r>
              <a:rPr lang="en-IN" dirty="0" smtClean="0"/>
              <a:t>r’ </a:t>
            </a:r>
            <a:r>
              <a:rPr lang="en-IN" dirty="0"/>
              <a:t>acts for. This change </a:t>
            </a:r>
            <a:r>
              <a:rPr lang="en-IN" dirty="0">
                <a:solidFill>
                  <a:srgbClr val="FF0000"/>
                </a:solidFill>
              </a:rPr>
              <a:t>is safe </a:t>
            </a:r>
            <a:r>
              <a:rPr lang="en-IN" dirty="0"/>
              <a:t>because if </a:t>
            </a:r>
            <a:r>
              <a:rPr lang="en-IN" dirty="0" err="1" smtClean="0"/>
              <a:t>r’acts</a:t>
            </a:r>
            <a:r>
              <a:rPr lang="en-IN" dirty="0" smtClean="0"/>
              <a:t> </a:t>
            </a:r>
            <a:r>
              <a:rPr lang="en-IN" dirty="0"/>
              <a:t>for r, it is already </a:t>
            </a:r>
            <a:r>
              <a:rPr lang="en-IN" dirty="0" smtClean="0"/>
              <a:t>effectively considered </a:t>
            </a:r>
            <a:r>
              <a:rPr lang="en-IN" dirty="0"/>
              <a:t>to be a reader: </a:t>
            </a:r>
            <a:r>
              <a:rPr lang="en-IN" dirty="0" err="1" smtClean="0"/>
              <a:t>r’has</a:t>
            </a:r>
            <a:r>
              <a:rPr lang="en-IN" dirty="0" smtClean="0"/>
              <a:t> </a:t>
            </a:r>
            <a:r>
              <a:rPr lang="en-IN" dirty="0"/>
              <a:t>all of the privileges of r anyway.</a:t>
            </a:r>
          </a:p>
          <a:p>
            <a:r>
              <a:rPr lang="en-IN" dirty="0" smtClean="0">
                <a:solidFill>
                  <a:srgbClr val="FF0000"/>
                </a:solidFill>
              </a:rPr>
              <a:t>Replace </a:t>
            </a:r>
            <a:r>
              <a:rPr lang="en-IN" dirty="0">
                <a:solidFill>
                  <a:srgbClr val="FF0000"/>
                </a:solidFill>
              </a:rPr>
              <a:t>an owner</a:t>
            </a:r>
            <a:r>
              <a:rPr lang="en-IN" dirty="0"/>
              <a:t>. It is safe to replace a policy owner o with some principal </a:t>
            </a:r>
            <a:r>
              <a:rPr lang="en-IN" dirty="0" smtClean="0"/>
              <a:t>o’ </a:t>
            </a:r>
            <a:r>
              <a:rPr lang="en-IN" dirty="0"/>
              <a:t>that </a:t>
            </a:r>
            <a:r>
              <a:rPr lang="en-IN" dirty="0" smtClean="0"/>
              <a:t>acts for </a:t>
            </a:r>
            <a:r>
              <a:rPr lang="en-IN" dirty="0"/>
              <a:t>o. This change is safe because the new policy allows only processes that act for </a:t>
            </a:r>
            <a:r>
              <a:rPr lang="en-IN" dirty="0" smtClean="0"/>
              <a:t>o’ </a:t>
            </a:r>
            <a:r>
              <a:rPr lang="en-IN" dirty="0"/>
              <a:t> </a:t>
            </a:r>
            <a:r>
              <a:rPr lang="en-IN" dirty="0" smtClean="0"/>
              <a:t>to weaken </a:t>
            </a:r>
            <a:r>
              <a:rPr lang="en-IN" dirty="0"/>
              <a:t>it through declassification, while the original policy also allows processes </a:t>
            </a:r>
            <a:r>
              <a:rPr lang="en-IN" dirty="0" smtClean="0"/>
              <a:t>with the </a:t>
            </a:r>
            <a:r>
              <a:rPr lang="en-IN" dirty="0"/>
              <a:t>weaker authority of o to declassify it.</a:t>
            </a:r>
          </a:p>
        </p:txBody>
      </p:sp>
    </p:spTree>
    <p:extLst>
      <p:ext uri="{BB962C8B-B14F-4D97-AF65-F5344CB8AC3E}">
        <p14:creationId xmlns:p14="http://schemas.microsoft.com/office/powerpoint/2010/main" val="4436690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Examples of policy relationships</a:t>
            </a:r>
            <a:br>
              <a:rPr lang="en-IN"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85000" lnSpcReduction="20000"/>
              </a:bodyPr>
              <a:lstStyle/>
              <a:p>
                <a:r>
                  <a:rPr lang="en-IN" dirty="0"/>
                  <a:t>1. {</a:t>
                </a:r>
                <a:r>
                  <a:rPr lang="en-IN" dirty="0" err="1"/>
                  <a:t>amy</a:t>
                </a:r>
                <a:r>
                  <a:rPr lang="en-IN" dirty="0"/>
                  <a:t> : bob, carl</a:t>
                </a:r>
                <a:r>
                  <a:rPr lang="en-IN" dirty="0" smtClean="0"/>
                  <a:t>} </a:t>
                </a:r>
                <a14:m>
                  <m:oMath xmlns="" xmlns:m="http://schemas.openxmlformats.org/officeDocument/2006/math">
                    <m:r>
                      <a:rPr lang="en-IN" i="1" smtClean="0">
                        <a:latin typeface="Cambria Math"/>
                        <a:ea typeface="Cambria Math"/>
                      </a:rPr>
                      <m:t>⊆</m:t>
                    </m:r>
                  </m:oMath>
                </a14:m>
                <a:r>
                  <a:rPr lang="en-IN" dirty="0" smtClean="0"/>
                  <a:t>{</a:t>
                </a:r>
                <a:r>
                  <a:rPr lang="en-IN" dirty="0" err="1"/>
                  <a:t>amy</a:t>
                </a:r>
                <a:r>
                  <a:rPr lang="en-IN" dirty="0"/>
                  <a:t> : carl}</a:t>
                </a:r>
              </a:p>
              <a:p>
                <a:r>
                  <a:rPr lang="en-IN" dirty="0"/>
                  <a:t>2. {</a:t>
                </a:r>
                <a:r>
                  <a:rPr lang="en-IN" dirty="0" err="1"/>
                  <a:t>amy</a:t>
                </a:r>
                <a:r>
                  <a:rPr lang="en-IN" dirty="0"/>
                  <a:t> : bob} </a:t>
                </a:r>
                <a:r>
                  <a:rPr lang="en-IN" dirty="0" smtClean="0"/>
                  <a:t>⊆ {</a:t>
                </a:r>
                <a:r>
                  <a:rPr lang="en-IN" dirty="0" err="1"/>
                  <a:t>amy</a:t>
                </a:r>
                <a:r>
                  <a:rPr lang="en-IN" dirty="0"/>
                  <a:t> : }</a:t>
                </a:r>
              </a:p>
              <a:p>
                <a:r>
                  <a:rPr lang="en-IN" dirty="0"/>
                  <a:t>3. {</a:t>
                </a:r>
                <a:r>
                  <a:rPr lang="en-IN" dirty="0" err="1"/>
                  <a:t>amy</a:t>
                </a:r>
                <a:r>
                  <a:rPr lang="en-IN" dirty="0"/>
                  <a:t> : manager} ⊆ {</a:t>
                </a:r>
                <a:r>
                  <a:rPr lang="en-IN" dirty="0" err="1"/>
                  <a:t>amy</a:t>
                </a:r>
                <a:r>
                  <a:rPr lang="en-IN" dirty="0"/>
                  <a:t> : carl}</a:t>
                </a:r>
              </a:p>
              <a:p>
                <a:r>
                  <a:rPr lang="en-IN" dirty="0"/>
                  <a:t>4. {manager : bob} </a:t>
                </a:r>
                <a:r>
                  <a:rPr lang="en-IN" dirty="0" smtClean="0"/>
                  <a:t>⊆ {</a:t>
                </a:r>
                <a:r>
                  <a:rPr lang="en-IN" dirty="0"/>
                  <a:t>carl : bob}</a:t>
                </a:r>
              </a:p>
              <a:p>
                <a:r>
                  <a:rPr lang="en-IN" dirty="0"/>
                  <a:t>5. {</a:t>
                </a:r>
                <a:r>
                  <a:rPr lang="en-IN" dirty="0" err="1"/>
                  <a:t>amy</a:t>
                </a:r>
                <a:r>
                  <a:rPr lang="en-IN" dirty="0"/>
                  <a:t> : </a:t>
                </a:r>
                <a:r>
                  <a:rPr lang="en-IN" dirty="0" smtClean="0"/>
                  <a:t>carl}</a:t>
                </a:r>
                <a14:m>
                  <m:oMath xmlns="" xmlns:m="http://schemas.openxmlformats.org/officeDocument/2006/math">
                    <m:r>
                      <a:rPr lang="en-IN" i="1" smtClean="0">
                        <a:latin typeface="Cambria Math"/>
                        <a:ea typeface="Cambria Math"/>
                      </a:rPr>
                      <m:t>≰</m:t>
                    </m:r>
                  </m:oMath>
                </a14:m>
                <a:r>
                  <a:rPr lang="en-IN" dirty="0" smtClean="0"/>
                  <a:t> {</a:t>
                </a:r>
                <a:r>
                  <a:rPr lang="en-IN" dirty="0" err="1" smtClean="0"/>
                  <a:t>amy</a:t>
                </a:r>
                <a:r>
                  <a:rPr lang="en-IN" dirty="0" smtClean="0"/>
                  <a:t> </a:t>
                </a:r>
                <a:r>
                  <a:rPr lang="en-IN" dirty="0"/>
                  <a:t>: bob}</a:t>
                </a:r>
              </a:p>
              <a:p>
                <a:r>
                  <a:rPr lang="en-IN" dirty="0"/>
                  <a:t>6. {</a:t>
                </a:r>
                <a:r>
                  <a:rPr lang="en-IN" dirty="0" err="1"/>
                  <a:t>amy</a:t>
                </a:r>
                <a:r>
                  <a:rPr lang="en-IN" dirty="0"/>
                  <a:t> : carl} ≰ {bob : carl}</a:t>
                </a:r>
              </a:p>
              <a:p>
                <a:r>
                  <a:rPr lang="en-IN" dirty="0"/>
                  <a:t>7. {</a:t>
                </a:r>
                <a:r>
                  <a:rPr lang="en-IN" dirty="0" err="1"/>
                  <a:t>amy</a:t>
                </a:r>
                <a:r>
                  <a:rPr lang="en-IN" dirty="0"/>
                  <a:t> : manager} ≰ {</a:t>
                </a:r>
                <a:r>
                  <a:rPr lang="en-IN" dirty="0" err="1"/>
                  <a:t>amy</a:t>
                </a:r>
                <a:r>
                  <a:rPr lang="en-IN" dirty="0"/>
                  <a:t> : bob}</a:t>
                </a:r>
              </a:p>
              <a:p>
                <a:r>
                  <a:rPr lang="en-IN" dirty="0"/>
                  <a:t>8. {manager : bob} ≰{bob : bob</a:t>
                </a:r>
                <a:r>
                  <a:rPr lang="en-IN" dirty="0" smtClean="0"/>
                  <a: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l="-1961" t="-2561" r="-2262" b="-539"/>
                </a:stretch>
              </a:blipFill>
            </p:spPr>
            <p:txBody>
              <a:bodyPr/>
              <a:lstStyle/>
              <a:p>
                <a:r>
                  <a:rPr lang="en-IN">
                    <a:noFill/>
                  </a:rPr>
                  <a:t> </a:t>
                </a:r>
              </a:p>
            </p:txBody>
          </p:sp>
        </mc:Fallback>
      </mc:AlternateContent>
      <p:pic>
        <p:nvPicPr>
          <p:cNvPr id="819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50142" y="2598152"/>
            <a:ext cx="3834716" cy="253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296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Complete Relabeling Rule</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8229600" cy="189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1617785"/>
            <a:ext cx="7047222" cy="1200329"/>
          </a:xfrm>
          <a:prstGeom prst="rect">
            <a:avLst/>
          </a:prstGeom>
        </p:spPr>
        <p:txBody>
          <a:bodyPr wrap="square">
            <a:spAutoFit/>
          </a:bodyPr>
          <a:lstStyle/>
          <a:p>
            <a:pPr marL="285750" indent="-285750">
              <a:buFont typeface="Arial" pitchFamily="34" charset="0"/>
              <a:buChar char="•"/>
            </a:pPr>
            <a:r>
              <a:rPr lang="en-IN" dirty="0"/>
              <a:t>o(I) denotes the owner of a policy </a:t>
            </a:r>
            <a:r>
              <a:rPr lang="en-IN" dirty="0" smtClean="0"/>
              <a:t>I  </a:t>
            </a:r>
          </a:p>
          <a:p>
            <a:pPr marL="285750" indent="-285750">
              <a:buFont typeface="Arial" pitchFamily="34" charset="0"/>
              <a:buChar char="•"/>
            </a:pPr>
            <a:r>
              <a:rPr lang="en-IN" dirty="0"/>
              <a:t>r(I) denotes the set of readers of </a:t>
            </a:r>
            <a:r>
              <a:rPr lang="en-IN" dirty="0" smtClean="0"/>
              <a:t>I</a:t>
            </a:r>
            <a:endParaRPr lang="en-IN" dirty="0"/>
          </a:p>
          <a:p>
            <a:pPr marL="285750" indent="-285750">
              <a:buFont typeface="Arial" pitchFamily="34" charset="0"/>
              <a:buChar char="•"/>
            </a:pPr>
            <a:r>
              <a:rPr lang="en-IN" dirty="0"/>
              <a:t>principal p1 acts for a principal p2 in the principal</a:t>
            </a:r>
          </a:p>
          <a:p>
            <a:endParaRPr lang="en-IN"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82" y="4724400"/>
            <a:ext cx="9073503" cy="171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4039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Join Rule for labels</a:t>
            </a:r>
            <a:endParaRPr lang="en-IN"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IN" dirty="0"/>
                  <a:t>L</a:t>
                </a:r>
                <a:r>
                  <a:rPr lang="en-IN" dirty="0" smtClean="0"/>
                  <a:t>east restrictive set </a:t>
                </a:r>
                <a:r>
                  <a:rPr lang="en-IN" dirty="0"/>
                  <a:t>of policies that enforces all the policies in L1 and L2 is simply the union of the two set </a:t>
                </a:r>
                <a:r>
                  <a:rPr lang="en-IN" dirty="0" smtClean="0"/>
                  <a:t>of policies</a:t>
                </a:r>
                <a:r>
                  <a:rPr lang="en-IN" dirty="0"/>
                  <a:t>. </a:t>
                </a:r>
                <a:endParaRPr lang="en-IN" dirty="0" smtClean="0"/>
              </a:p>
              <a:p>
                <a:r>
                  <a:rPr lang="en-IN" dirty="0" smtClean="0"/>
                  <a:t>The least </a:t>
                </a:r>
                <a:r>
                  <a:rPr lang="en-IN" dirty="0"/>
                  <a:t>restrictive label is the least upper bound or join of L1 and L2, written </a:t>
                </a:r>
                <a:r>
                  <a:rPr lang="en-IN" dirty="0" smtClean="0"/>
                  <a:t>as L1 </a:t>
                </a:r>
                <a14:m>
                  <m:oMath xmlns="" xmlns:m="http://schemas.openxmlformats.org/officeDocument/2006/math">
                    <m:r>
                      <a:rPr lang="en-IN" i="1" smtClean="0">
                        <a:latin typeface="Cambria Math"/>
                        <a:ea typeface="Cambria Math"/>
                      </a:rPr>
                      <m:t>⊔</m:t>
                    </m:r>
                  </m:oMath>
                </a14:m>
                <a:r>
                  <a:rPr lang="en-IN" dirty="0" smtClean="0"/>
                  <a:t> L2  (⊕ </a:t>
                </a:r>
                <a:r>
                  <a:rPr lang="en-IN" dirty="0"/>
                  <a:t>also has been used to denote the join of two </a:t>
                </a:r>
                <a:r>
                  <a:rPr lang="en-IN" dirty="0" smtClean="0"/>
                  <a:t>security classes)</a:t>
                </a:r>
              </a:p>
              <a:p>
                <a:endParaRPr lang="en-IN"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630" t="-1752" r="-2889"/>
                </a:stretch>
              </a:blipFill>
            </p:spPr>
            <p:txBody>
              <a:bodyPr/>
              <a:lstStyle/>
              <a:p>
                <a:r>
                  <a:rPr lang="en-IN">
                    <a:noFill/>
                  </a:rPr>
                  <a:t> </a:t>
                </a:r>
              </a:p>
            </p:txBody>
          </p:sp>
        </mc:Fallback>
      </mc:AlternateContent>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036" y="5257800"/>
            <a:ext cx="9597235" cy="153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163939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 of labels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a:t>
                </a:r>
                <a:r>
                  <a:rPr lang="en-IN" dirty="0" err="1"/>
                  <a:t>amy</a:t>
                </a:r>
                <a:r>
                  <a:rPr lang="en-IN" dirty="0"/>
                  <a:t> : bob</a:t>
                </a:r>
                <a:r>
                  <a:rPr lang="en-IN" dirty="0" smtClean="0"/>
                  <a:t>}  </a:t>
                </a:r>
                <a14:m>
                  <m:oMath xmlns="" xmlns:m="http://schemas.openxmlformats.org/officeDocument/2006/math">
                    <m:r>
                      <a:rPr lang="en-IN" i="1" smtClean="0">
                        <a:latin typeface="Cambria Math"/>
                        <a:ea typeface="Cambria Math"/>
                      </a:rPr>
                      <m:t>⊔</m:t>
                    </m:r>
                  </m:oMath>
                </a14:m>
                <a:endParaRPr lang="en-IN" dirty="0" smtClean="0">
                  <a:ea typeface="Cambria Math"/>
                </a:endParaRPr>
              </a:p>
              <a:p>
                <a:pPr marL="0" indent="0">
                  <a:buNone/>
                </a:pPr>
                <a:r>
                  <a:rPr lang="en-IN" dirty="0"/>
                  <a:t>    {</a:t>
                </a:r>
                <a:r>
                  <a:rPr lang="en-IN" dirty="0" err="1"/>
                  <a:t>amy</a:t>
                </a:r>
                <a:r>
                  <a:rPr lang="en-IN" dirty="0"/>
                  <a:t> : bob, carl</a:t>
                </a:r>
                <a:r>
                  <a:rPr lang="en-IN" dirty="0" smtClean="0"/>
                  <a:t>}  is</a:t>
                </a:r>
              </a:p>
              <a:p>
                <a:r>
                  <a:rPr lang="pl-PL" dirty="0"/>
                  <a:t>{amy : bob; amy : bob, carl</a:t>
                </a:r>
                <a:r>
                  <a:rPr lang="pl-PL" dirty="0" smtClean="0"/>
                  <a:t>},</a:t>
                </a:r>
                <a:endParaRPr lang="en-IN" dirty="0" smtClean="0"/>
              </a:p>
              <a:p>
                <a:pPr marL="0" indent="0">
                  <a:buNone/>
                </a:pPr>
                <a14:m>
                  <m:oMath xmlns="" xmlns:m="http://schemas.openxmlformats.org/officeDocument/2006/math">
                    <m:r>
                      <a:rPr lang="en-IN" i="1" smtClean="0">
                        <a:latin typeface="Cambria Math"/>
                        <a:ea typeface="Cambria Math"/>
                      </a:rPr>
                      <m:t>≡</m:t>
                    </m:r>
                  </m:oMath>
                </a14:m>
                <a:r>
                  <a:rPr lang="en-IN" dirty="0"/>
                  <a:t>{amy : bob</a:t>
                </a:r>
                <a:r>
                  <a:rPr lang="en-IN" dirty="0" smtClean="0"/>
                  <a:t>},</a:t>
                </a:r>
              </a:p>
              <a:p>
                <a:pPr lvl="1"/>
                <a:r>
                  <a:rPr lang="en-IN" dirty="0"/>
                  <a:t>the second policy in the union is covered by the first, regardless </a:t>
                </a:r>
                <a:r>
                  <a:rPr lang="en-IN" dirty="0" smtClean="0"/>
                  <a:t>of the </a:t>
                </a:r>
                <a:r>
                  <a:rPr lang="en-IN" dirty="0"/>
                  <a:t>principal hierarchy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Tree>
    <p:extLst>
      <p:ext uri="{BB962C8B-B14F-4D97-AF65-F5344CB8AC3E}">
        <p14:creationId xmlns:p14="http://schemas.microsoft.com/office/powerpoint/2010/main" val="209615056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Declassification</a:t>
            </a:r>
            <a:endParaRPr lang="en-IN"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IN" dirty="0" smtClean="0"/>
                  <a:t>Labels </a:t>
                </a:r>
                <a:r>
                  <a:rPr lang="en-IN" dirty="0"/>
                  <a:t>in this model contain information about the owners of </a:t>
                </a:r>
                <a:r>
                  <a:rPr lang="en-IN" dirty="0" err="1"/>
                  <a:t>labeled</a:t>
                </a:r>
                <a:r>
                  <a:rPr lang="en-IN" dirty="0"/>
                  <a:t> data, </a:t>
                </a:r>
                <a:r>
                  <a:rPr lang="en-IN" dirty="0" smtClean="0"/>
                  <a:t>these owners </a:t>
                </a:r>
                <a:r>
                  <a:rPr lang="en-IN" dirty="0"/>
                  <a:t>can retain control over the dissemination of their data, and relax overly </a:t>
                </a:r>
                <a:r>
                  <a:rPr lang="en-IN" dirty="0" smtClean="0"/>
                  <a:t>restrictive policies </a:t>
                </a:r>
                <a:r>
                  <a:rPr lang="en-IN" dirty="0"/>
                  <a:t>when appropriate. This second kind of relabeling is a selective form of </a:t>
                </a:r>
                <a:r>
                  <a:rPr lang="en-IN" dirty="0">
                    <a:solidFill>
                      <a:srgbClr val="0070C0"/>
                    </a:solidFill>
                  </a:rPr>
                  <a:t>declassification</a:t>
                </a:r>
                <a:r>
                  <a:rPr lang="en-IN" dirty="0" smtClean="0">
                    <a:solidFill>
                      <a:srgbClr val="0070C0"/>
                    </a:solidFill>
                  </a:rPr>
                  <a:t>.</a:t>
                </a:r>
              </a:p>
              <a:p>
                <a:r>
                  <a:rPr lang="en-IN" dirty="0">
                    <a:solidFill>
                      <a:srgbClr val="0070C0"/>
                    </a:solidFill>
                  </a:rPr>
                  <a:t>Code </a:t>
                </a:r>
                <a:r>
                  <a:rPr lang="en-IN" dirty="0" smtClean="0">
                    <a:solidFill>
                      <a:srgbClr val="0070C0"/>
                    </a:solidFill>
                  </a:rPr>
                  <a:t>running with </a:t>
                </a:r>
                <a:r>
                  <a:rPr lang="en-IN" dirty="0">
                    <a:solidFill>
                      <a:srgbClr val="0070C0"/>
                    </a:solidFill>
                  </a:rPr>
                  <a:t>the authority of a principal can declassify data by creating a copy in whose label </a:t>
                </a:r>
                <a:r>
                  <a:rPr lang="en-IN" dirty="0" smtClean="0">
                    <a:solidFill>
                      <a:srgbClr val="0070C0"/>
                    </a:solidFill>
                  </a:rPr>
                  <a:t>a policy </a:t>
                </a:r>
                <a:r>
                  <a:rPr lang="en-IN" dirty="0">
                    <a:solidFill>
                      <a:srgbClr val="0070C0"/>
                    </a:solidFill>
                  </a:rPr>
                  <a:t>owned by that principal is relaxed. In the label of the copy, readers may be </a:t>
                </a:r>
                <a:r>
                  <a:rPr lang="en-IN" dirty="0" smtClean="0">
                    <a:solidFill>
                      <a:srgbClr val="0070C0"/>
                    </a:solidFill>
                  </a:rPr>
                  <a:t>added to </a:t>
                </a:r>
                <a:r>
                  <a:rPr lang="en-IN" dirty="0">
                    <a:solidFill>
                      <a:srgbClr val="0070C0"/>
                    </a:solidFill>
                  </a:rPr>
                  <a:t>the reader set, or the policy may be removed entirely, which is effectively the same </a:t>
                </a:r>
                <a:r>
                  <a:rPr lang="en-IN" dirty="0" smtClean="0">
                    <a:solidFill>
                      <a:srgbClr val="0070C0"/>
                    </a:solidFill>
                  </a:rPr>
                  <a:t>as adding </a:t>
                </a:r>
                <a:r>
                  <a:rPr lang="en-IN" dirty="0">
                    <a:solidFill>
                      <a:srgbClr val="0070C0"/>
                    </a:solidFill>
                  </a:rPr>
                  <a:t>all principals as readers in the policy.</a:t>
                </a:r>
              </a:p>
              <a:p>
                <a:r>
                  <a:rPr lang="en-IN" dirty="0" smtClean="0"/>
                  <a:t>At </a:t>
                </a:r>
                <a:r>
                  <a:rPr lang="en-IN" dirty="0"/>
                  <a:t>any moment while executing a program, a process is authorized to act </a:t>
                </a:r>
                <a:r>
                  <a:rPr lang="en-IN" dirty="0" smtClean="0"/>
                  <a:t>on behalf </a:t>
                </a:r>
                <a:r>
                  <a:rPr lang="en-IN" dirty="0"/>
                  <a:t>of some (possibly empty) set of </a:t>
                </a:r>
                <a:r>
                  <a:rPr lang="en-IN" dirty="0" smtClean="0"/>
                  <a:t>principals, </a:t>
                </a:r>
                <a:r>
                  <a:rPr lang="en-IN" dirty="0" smtClean="0">
                    <a:sym typeface="Wingdings" pitchFamily="2" charset="2"/>
                  </a:rPr>
                  <a:t> </a:t>
                </a:r>
                <a:r>
                  <a:rPr lang="en-IN" dirty="0" smtClean="0"/>
                  <a:t>referred </a:t>
                </a:r>
                <a:r>
                  <a:rPr lang="en-IN" dirty="0"/>
                  <a:t>to </a:t>
                </a:r>
                <a:r>
                  <a:rPr lang="en-IN" dirty="0" smtClean="0"/>
                  <a:t>as the </a:t>
                </a:r>
                <a:r>
                  <a:rPr lang="en-IN" dirty="0"/>
                  <a:t>authority of the process</a:t>
                </a:r>
              </a:p>
              <a:p>
                <a:r>
                  <a:rPr lang="en-IN" dirty="0" smtClean="0">
                    <a:solidFill>
                      <a:srgbClr val="0070C0"/>
                    </a:solidFill>
                  </a:rPr>
                  <a:t>A process may weaken or remove any </a:t>
                </a:r>
                <a:r>
                  <a:rPr lang="en-IN" dirty="0">
                    <a:solidFill>
                      <a:srgbClr val="0070C0"/>
                    </a:solidFill>
                  </a:rPr>
                  <a:t>policies owned by principals that are part of its authority. Therefore, the label </a:t>
                </a:r>
                <a:r>
                  <a:rPr lang="en-IN" dirty="0" smtClean="0">
                    <a:solidFill>
                      <a:srgbClr val="0070C0"/>
                    </a:solidFill>
                  </a:rPr>
                  <a:t>L1 may </a:t>
                </a:r>
                <a:r>
                  <a:rPr lang="en-IN" dirty="0">
                    <a:solidFill>
                      <a:srgbClr val="0070C0"/>
                    </a:solidFill>
                  </a:rPr>
                  <a:t>be </a:t>
                </a:r>
                <a:r>
                  <a:rPr lang="en-IN" dirty="0" err="1">
                    <a:solidFill>
                      <a:srgbClr val="0070C0"/>
                    </a:solidFill>
                  </a:rPr>
                  <a:t>relabeled</a:t>
                </a:r>
                <a:r>
                  <a:rPr lang="en-IN" dirty="0">
                    <a:solidFill>
                      <a:srgbClr val="0070C0"/>
                    </a:solidFill>
                  </a:rPr>
                  <a:t> to L2 as long as L1 </a:t>
                </a:r>
                <a14:m>
                  <m:oMath xmlns="" xmlns:m="http://schemas.openxmlformats.org/officeDocument/2006/math">
                    <m:r>
                      <a:rPr lang="en-IN" i="1" smtClean="0">
                        <a:solidFill>
                          <a:srgbClr val="0070C0"/>
                        </a:solidFill>
                        <a:latin typeface="Cambria Math"/>
                        <a:ea typeface="Cambria Math"/>
                      </a:rPr>
                      <m:t>⊑</m:t>
                    </m:r>
                    <m:r>
                      <a:rPr lang="en-IN" b="0" i="1" smtClean="0">
                        <a:solidFill>
                          <a:srgbClr val="0070C0"/>
                        </a:solidFill>
                        <a:latin typeface="Cambria Math"/>
                        <a:ea typeface="Cambria Math"/>
                      </a:rPr>
                      <m:t> </m:t>
                    </m:r>
                  </m:oMath>
                </a14:m>
                <a:r>
                  <a:rPr lang="en-IN" dirty="0" smtClean="0">
                    <a:solidFill>
                      <a:srgbClr val="0070C0"/>
                    </a:solidFill>
                  </a:rPr>
                  <a:t>L2 </a:t>
                </a:r>
                <a14:m>
                  <m:oMath xmlns="" xmlns:m="http://schemas.openxmlformats.org/officeDocument/2006/math">
                    <m:r>
                      <a:rPr lang="en-IN" i="1" smtClean="0">
                        <a:solidFill>
                          <a:srgbClr val="0070C0"/>
                        </a:solidFill>
                        <a:latin typeface="Cambria Math"/>
                        <a:ea typeface="Cambria Math"/>
                      </a:rPr>
                      <m:t>⊔</m:t>
                    </m:r>
                    <m:r>
                      <a:rPr lang="en-IN" b="0" i="1" smtClean="0">
                        <a:solidFill>
                          <a:srgbClr val="0070C0"/>
                        </a:solidFill>
                        <a:latin typeface="Cambria Math"/>
                        <a:ea typeface="Cambria Math"/>
                      </a:rPr>
                      <m:t> </m:t>
                    </m:r>
                  </m:oMath>
                </a14:m>
                <a:r>
                  <a:rPr lang="en-IN" dirty="0" smtClean="0">
                    <a:solidFill>
                      <a:srgbClr val="0070C0"/>
                    </a:solidFill>
                  </a:rPr>
                  <a:t>LA</a:t>
                </a:r>
                <a:r>
                  <a:rPr lang="en-IN" dirty="0">
                    <a:solidFill>
                      <a:srgbClr val="0070C0"/>
                    </a:solidFill>
                  </a:rPr>
                  <a:t>, where LA is a label containing </a:t>
                </a:r>
                <a:r>
                  <a:rPr lang="en-IN" dirty="0" smtClean="0">
                    <a:solidFill>
                      <a:srgbClr val="0070C0"/>
                    </a:solidFill>
                  </a:rPr>
                  <a:t>exactly the </a:t>
                </a:r>
                <a:r>
                  <a:rPr lang="en-IN" dirty="0">
                    <a:solidFill>
                      <a:srgbClr val="0070C0"/>
                    </a:solidFill>
                  </a:rPr>
                  <a:t>policies of the form {p :} for every principal p in the current authority.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887" r="-1333"/>
                </a:stretch>
              </a:blipFill>
            </p:spPr>
            <p:txBody>
              <a:bodyPr/>
              <a:lstStyle/>
              <a:p>
                <a:r>
                  <a:rPr lang="en-IN">
                    <a:noFill/>
                  </a:rPr>
                  <a:t> </a:t>
                </a:r>
              </a:p>
            </p:txBody>
          </p:sp>
        </mc:Fallback>
      </mc:AlternateContent>
    </p:spTree>
    <p:extLst>
      <p:ext uri="{BB962C8B-B14F-4D97-AF65-F5344CB8AC3E}">
        <p14:creationId xmlns:p14="http://schemas.microsoft.com/office/powerpoint/2010/main" val="54571503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Declassification</a:t>
            </a:r>
            <a:endParaRPr lang="en-IN" dirty="0">
              <a:solidFill>
                <a:srgbClr val="FF0000"/>
              </a:solidFill>
            </a:endParaRP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315200" cy="2190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474785" y="3962400"/>
                <a:ext cx="8305800" cy="2308324"/>
              </a:xfrm>
              <a:prstGeom prst="rect">
                <a:avLst/>
              </a:prstGeom>
              <a:noFill/>
            </p:spPr>
            <p:txBody>
              <a:bodyPr wrap="square" rtlCol="0">
                <a:spAutoFit/>
              </a:bodyPr>
              <a:lstStyle/>
              <a:p>
                <a:pPr marL="285750" indent="-285750">
                  <a:buFont typeface="Arial" pitchFamily="34" charset="0"/>
                  <a:buChar char="•"/>
                </a:pPr>
                <a:r>
                  <a:rPr lang="en-IN" b="1" dirty="0" smtClean="0"/>
                  <a:t>For </a:t>
                </a:r>
                <a:r>
                  <a:rPr lang="en-IN" b="1" dirty="0"/>
                  <a:t>all policies J in L1, there must be a policy K in </a:t>
                </a:r>
                <a:r>
                  <a:rPr lang="en-IN" b="1" dirty="0" smtClean="0"/>
                  <a:t>L2 that </a:t>
                </a:r>
                <a:r>
                  <a:rPr lang="en-IN" b="1" dirty="0"/>
                  <a:t>is at least as restrictive</a:t>
                </a:r>
                <a:r>
                  <a:rPr lang="en-IN" b="1" dirty="0" smtClean="0"/>
                  <a:t>.</a:t>
                </a:r>
              </a:p>
              <a:p>
                <a:pPr marL="285750" indent="-285750">
                  <a:buFont typeface="Arial" pitchFamily="34" charset="0"/>
                  <a:buChar char="•"/>
                </a:pPr>
                <a:r>
                  <a:rPr lang="en-IN" b="1" dirty="0">
                    <a:solidFill>
                      <a:srgbClr val="0070C0"/>
                    </a:solidFill>
                  </a:rPr>
                  <a:t>declassification rule has the intended effect </a:t>
                </a:r>
                <a:r>
                  <a:rPr lang="en-IN" b="1" dirty="0" smtClean="0">
                    <a:solidFill>
                      <a:srgbClr val="0070C0"/>
                    </a:solidFill>
                  </a:rPr>
                  <a:t>as for policies </a:t>
                </a:r>
                <a:r>
                  <a:rPr lang="en-IN" b="1" dirty="0">
                    <a:solidFill>
                      <a:srgbClr val="0070C0"/>
                    </a:solidFill>
                  </a:rPr>
                  <a:t>J in L1 that </a:t>
                </a:r>
                <a:r>
                  <a:rPr lang="en-IN" b="1" dirty="0" smtClean="0">
                    <a:solidFill>
                      <a:srgbClr val="0070C0"/>
                    </a:solidFill>
                  </a:rPr>
                  <a:t>are owned</a:t>
                </a:r>
              </a:p>
              <a:p>
                <a:r>
                  <a:rPr lang="en-IN" b="1" dirty="0" smtClean="0">
                    <a:solidFill>
                      <a:srgbClr val="0070C0"/>
                    </a:solidFill>
                  </a:rPr>
                  <a:t>by </a:t>
                </a:r>
                <a:r>
                  <a:rPr lang="en-IN" b="1" dirty="0">
                    <a:solidFill>
                      <a:srgbClr val="0070C0"/>
                    </a:solidFill>
                  </a:rPr>
                  <a:t>a principal p in the current authority, a more </a:t>
                </a:r>
                <a:r>
                  <a:rPr lang="en-IN" b="1" dirty="0" smtClean="0">
                    <a:solidFill>
                      <a:srgbClr val="0070C0"/>
                    </a:solidFill>
                  </a:rPr>
                  <a:t>restrictive policy </a:t>
                </a:r>
                <a:r>
                  <a:rPr lang="en-IN" b="1" dirty="0">
                    <a:solidFill>
                      <a:srgbClr val="0070C0"/>
                    </a:solidFill>
                  </a:rPr>
                  <a:t>K is found in </a:t>
                </a:r>
                <a:r>
                  <a:rPr lang="en-IN" b="1" dirty="0" smtClean="0">
                    <a:solidFill>
                      <a:srgbClr val="0070C0"/>
                    </a:solidFill>
                  </a:rPr>
                  <a:t>LA</a:t>
                </a:r>
              </a:p>
              <a:p>
                <a:pPr marL="285750" indent="-285750">
                  <a:buFont typeface="Arial" pitchFamily="34" charset="0"/>
                  <a:buChar char="•"/>
                </a:pPr>
                <a:r>
                  <a:rPr lang="en-IN" b="1" dirty="0"/>
                  <a:t>For other policies J, the corresponding policy K must be found  in L2, since </a:t>
                </a:r>
                <a:r>
                  <a:rPr lang="en-IN" b="1" dirty="0" smtClean="0"/>
                  <a:t>the</a:t>
                </a:r>
              </a:p>
              <a:p>
                <a:r>
                  <a:rPr lang="en-IN" b="1" dirty="0" smtClean="0"/>
                  <a:t> </a:t>
                </a:r>
                <a:r>
                  <a:rPr lang="en-IN" b="1" dirty="0"/>
                  <a:t>current authority does not have the power to weaken them</a:t>
                </a:r>
                <a:r>
                  <a:rPr lang="en-IN" b="1" dirty="0" smtClean="0"/>
                  <a:t>.</a:t>
                </a:r>
              </a:p>
              <a:p>
                <a:pPr marL="285750" indent="-285750">
                  <a:buFont typeface="Arial" pitchFamily="34" charset="0"/>
                  <a:buChar char="•"/>
                </a:pPr>
                <a:r>
                  <a:rPr lang="en-IN" b="1" dirty="0" smtClean="0">
                    <a:solidFill>
                      <a:srgbClr val="0070C0"/>
                    </a:solidFill>
                  </a:rPr>
                  <a:t>This shows </a:t>
                </a:r>
                <a:r>
                  <a:rPr lang="en-IN" b="1" dirty="0">
                    <a:solidFill>
                      <a:srgbClr val="0070C0"/>
                    </a:solidFill>
                  </a:rPr>
                  <a:t>that a label L1 always may be declassified to a label that it could be </a:t>
                </a:r>
                <a:r>
                  <a:rPr lang="en-IN" b="1" dirty="0" err="1">
                    <a:solidFill>
                      <a:srgbClr val="0070C0"/>
                    </a:solidFill>
                  </a:rPr>
                  <a:t>relabeled</a:t>
                </a:r>
                <a:r>
                  <a:rPr lang="en-IN" b="1" dirty="0">
                    <a:solidFill>
                      <a:srgbClr val="0070C0"/>
                    </a:solidFill>
                  </a:rPr>
                  <a:t> to </a:t>
                </a:r>
                <a:r>
                  <a:rPr lang="en-IN" b="1" dirty="0" smtClean="0">
                    <a:solidFill>
                      <a:srgbClr val="0070C0"/>
                    </a:solidFill>
                  </a:rPr>
                  <a:t>by restriction</a:t>
                </a:r>
                <a:r>
                  <a:rPr lang="en-IN" b="1" dirty="0">
                    <a:solidFill>
                      <a:srgbClr val="0070C0"/>
                    </a:solidFill>
                  </a:rPr>
                  <a:t>, because the relabeling condition L1 </a:t>
                </a:r>
                <a:r>
                  <a:rPr lang="en-IN" b="1" dirty="0" smtClean="0">
                    <a:solidFill>
                      <a:srgbClr val="0070C0"/>
                    </a:solidFill>
                  </a:rPr>
                  <a:t> </a:t>
                </a:r>
                <a14:m>
                  <m:oMath xmlns="" xmlns:m="http://schemas.openxmlformats.org/officeDocument/2006/math">
                    <m:r>
                      <a:rPr lang="en-IN" b="1" i="1" smtClean="0">
                        <a:solidFill>
                          <a:srgbClr val="0070C0"/>
                        </a:solidFill>
                        <a:latin typeface="Cambria Math"/>
                        <a:ea typeface="Cambria Math"/>
                      </a:rPr>
                      <m:t>⊑ </m:t>
                    </m:r>
                  </m:oMath>
                </a14:m>
                <a:r>
                  <a:rPr lang="en-IN" b="1" dirty="0" smtClean="0">
                    <a:solidFill>
                      <a:srgbClr val="0070C0"/>
                    </a:solidFill>
                  </a:rPr>
                  <a:t>L2 </a:t>
                </a:r>
                <a:r>
                  <a:rPr lang="en-IN" b="1" dirty="0">
                    <a:solidFill>
                      <a:srgbClr val="0070C0"/>
                    </a:solidFill>
                  </a:rPr>
                  <a:t>implies the declassification condition L1 </a:t>
                </a:r>
                <a:r>
                  <a:rPr lang="en-IN" b="1" dirty="0" smtClean="0">
                    <a:solidFill>
                      <a:srgbClr val="0070C0"/>
                    </a:solidFill>
                  </a:rPr>
                  <a:t>⊑  L2  </a:t>
                </a:r>
                <a14:m>
                  <m:oMath xmlns="" xmlns:m="http://schemas.openxmlformats.org/officeDocument/2006/math">
                    <m:r>
                      <a:rPr lang="en-IN" b="1" i="1" smtClean="0">
                        <a:solidFill>
                          <a:srgbClr val="0070C0"/>
                        </a:solidFill>
                        <a:latin typeface="Cambria Math"/>
                        <a:ea typeface="Cambria Math"/>
                      </a:rPr>
                      <m:t>⊔</m:t>
                    </m:r>
                  </m:oMath>
                </a14:m>
                <a:r>
                  <a:rPr lang="en-IN" b="1" dirty="0" smtClean="0">
                    <a:solidFill>
                      <a:srgbClr val="0070C0"/>
                    </a:solidFill>
                  </a:rPr>
                  <a:t>LA</a:t>
                </a:r>
                <a:r>
                  <a:rPr lang="en-IN" b="1" dirty="0">
                    <a:solidFill>
                      <a:srgbClr val="0070C0"/>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474785" y="3962400"/>
                <a:ext cx="8305800" cy="2308324"/>
              </a:xfrm>
              <a:prstGeom prst="rect">
                <a:avLst/>
              </a:prstGeom>
              <a:blipFill rotWithShape="1">
                <a:blip r:embed="rId3"/>
                <a:stretch>
                  <a:fillRect l="-661" t="-1319" b="-3166"/>
                </a:stretch>
              </a:blipFill>
            </p:spPr>
            <p:txBody>
              <a:bodyPr/>
              <a:lstStyle/>
              <a:p>
                <a:r>
                  <a:rPr lang="en-IN">
                    <a:noFill/>
                  </a:rPr>
                  <a:t> </a:t>
                </a:r>
              </a:p>
            </p:txBody>
          </p:sp>
        </mc:Fallback>
      </mc:AlternateContent>
    </p:spTree>
    <p:extLst>
      <p:ext uri="{BB962C8B-B14F-4D97-AF65-F5344CB8AC3E}">
        <p14:creationId xmlns:p14="http://schemas.microsoft.com/office/powerpoint/2010/main" val="316229137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Channels</a:t>
            </a:r>
            <a:endParaRPr lang="en-IN" dirty="0"/>
          </a:p>
        </p:txBody>
      </p:sp>
      <p:sp>
        <p:nvSpPr>
          <p:cNvPr id="3" name="Content Placeholder 2"/>
          <p:cNvSpPr>
            <a:spLocks noGrp="1"/>
          </p:cNvSpPr>
          <p:nvPr>
            <p:ph idx="1"/>
          </p:nvPr>
        </p:nvSpPr>
        <p:spPr/>
        <p:txBody>
          <a:bodyPr>
            <a:normAutofit fontScale="85000" lnSpcReduction="20000"/>
          </a:bodyPr>
          <a:lstStyle/>
          <a:p>
            <a:r>
              <a:rPr lang="en-IN" dirty="0"/>
              <a:t>Input and output channels allow data to enter and leave the domain in which the label </a:t>
            </a:r>
            <a:r>
              <a:rPr lang="en-IN" dirty="0" smtClean="0"/>
              <a:t>rules are </a:t>
            </a:r>
            <a:r>
              <a:rPr lang="en-IN" dirty="0"/>
              <a:t>enforced. </a:t>
            </a:r>
            <a:endParaRPr lang="en-IN" dirty="0" smtClean="0"/>
          </a:p>
          <a:p>
            <a:r>
              <a:rPr lang="en-IN" dirty="0" smtClean="0">
                <a:solidFill>
                  <a:srgbClr val="7030A0"/>
                </a:solidFill>
              </a:rPr>
              <a:t>Channels </a:t>
            </a:r>
            <a:r>
              <a:rPr lang="en-IN" dirty="0">
                <a:solidFill>
                  <a:srgbClr val="7030A0"/>
                </a:solidFill>
              </a:rPr>
              <a:t>are </a:t>
            </a:r>
            <a:r>
              <a:rPr lang="en-IN" dirty="0">
                <a:solidFill>
                  <a:srgbClr val="FF0000"/>
                </a:solidFill>
              </a:rPr>
              <a:t>half-variables</a:t>
            </a:r>
            <a:r>
              <a:rPr lang="en-IN" dirty="0">
                <a:solidFill>
                  <a:srgbClr val="7030A0"/>
                </a:solidFill>
              </a:rPr>
              <a:t>; like variables, they have an associated label </a:t>
            </a:r>
            <a:r>
              <a:rPr lang="en-IN" dirty="0" smtClean="0">
                <a:solidFill>
                  <a:srgbClr val="7030A0"/>
                </a:solidFill>
              </a:rPr>
              <a:t>and can </a:t>
            </a:r>
            <a:r>
              <a:rPr lang="en-IN" dirty="0">
                <a:solidFill>
                  <a:srgbClr val="7030A0"/>
                </a:solidFill>
              </a:rPr>
              <a:t>be used as an information conduit. However, they provide only half the </a:t>
            </a:r>
            <a:r>
              <a:rPr lang="en-IN" dirty="0" smtClean="0">
                <a:solidFill>
                  <a:srgbClr val="7030A0"/>
                </a:solidFill>
              </a:rPr>
              <a:t>functionality that </a:t>
            </a:r>
            <a:r>
              <a:rPr lang="en-IN" dirty="0">
                <a:solidFill>
                  <a:srgbClr val="7030A0"/>
                </a:solidFill>
              </a:rPr>
              <a:t>a variable provides: either </a:t>
            </a:r>
            <a:r>
              <a:rPr lang="en-IN" dirty="0">
                <a:solidFill>
                  <a:srgbClr val="FF0000"/>
                </a:solidFill>
              </a:rPr>
              <a:t>input</a:t>
            </a:r>
            <a:r>
              <a:rPr lang="en-IN" dirty="0">
                <a:solidFill>
                  <a:srgbClr val="7030A0"/>
                </a:solidFill>
              </a:rPr>
              <a:t> or </a:t>
            </a:r>
            <a:r>
              <a:rPr lang="en-IN" dirty="0">
                <a:solidFill>
                  <a:srgbClr val="FF0000"/>
                </a:solidFill>
              </a:rPr>
              <a:t>output</a:t>
            </a:r>
            <a:r>
              <a:rPr lang="en-IN" dirty="0"/>
              <a:t>. </a:t>
            </a:r>
            <a:endParaRPr lang="en-IN" dirty="0" smtClean="0"/>
          </a:p>
          <a:p>
            <a:pPr lvl="1"/>
            <a:r>
              <a:rPr lang="en-IN" dirty="0" smtClean="0">
                <a:solidFill>
                  <a:srgbClr val="0070C0"/>
                </a:solidFill>
              </a:rPr>
              <a:t>As </a:t>
            </a:r>
            <a:r>
              <a:rPr lang="en-IN" dirty="0">
                <a:solidFill>
                  <a:srgbClr val="0070C0"/>
                </a:solidFill>
              </a:rPr>
              <a:t>with a variable, when a value is </a:t>
            </a:r>
            <a:r>
              <a:rPr lang="en-IN" dirty="0" smtClean="0">
                <a:solidFill>
                  <a:srgbClr val="0070C0"/>
                </a:solidFill>
              </a:rPr>
              <a:t>read from </a:t>
            </a:r>
            <a:r>
              <a:rPr lang="en-IN" dirty="0">
                <a:solidFill>
                  <a:srgbClr val="0070C0"/>
                </a:solidFill>
              </a:rPr>
              <a:t>an input channel, the value acquires the label of the input channel</a:t>
            </a:r>
            <a:r>
              <a:rPr lang="en-IN" dirty="0"/>
              <a:t>. </a:t>
            </a:r>
            <a:endParaRPr lang="en-IN" dirty="0" smtClean="0"/>
          </a:p>
          <a:p>
            <a:pPr lvl="1"/>
            <a:r>
              <a:rPr lang="en-IN" dirty="0" smtClean="0"/>
              <a:t>Similarly</a:t>
            </a:r>
            <a:r>
              <a:rPr lang="en-IN" dirty="0"/>
              <a:t>, a </a:t>
            </a:r>
            <a:r>
              <a:rPr lang="en-IN" dirty="0" smtClean="0"/>
              <a:t>value may </a:t>
            </a:r>
            <a:r>
              <a:rPr lang="en-IN" dirty="0"/>
              <a:t>be written to an output channel only if the label of the output channel is at least </a:t>
            </a:r>
            <a:r>
              <a:rPr lang="en-IN" dirty="0" smtClean="0"/>
              <a:t>as restrictive </a:t>
            </a:r>
            <a:r>
              <a:rPr lang="en-IN" dirty="0"/>
              <a:t>as the label on the value; </a:t>
            </a:r>
            <a:r>
              <a:rPr lang="en-IN" dirty="0">
                <a:solidFill>
                  <a:srgbClr val="0070C0"/>
                </a:solidFill>
              </a:rPr>
              <a:t>otherwise, an information leak is presumed to occur.</a:t>
            </a:r>
          </a:p>
        </p:txBody>
      </p:sp>
    </p:spTree>
    <p:extLst>
      <p:ext uri="{BB962C8B-B14F-4D97-AF65-F5344CB8AC3E}">
        <p14:creationId xmlns:p14="http://schemas.microsoft.com/office/powerpoint/2010/main" val="95621919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40874"/>
            <a:ext cx="8745607" cy="5268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 Brace 2"/>
          <p:cNvSpPr/>
          <p:nvPr/>
        </p:nvSpPr>
        <p:spPr>
          <a:xfrm>
            <a:off x="2149764" y="707795"/>
            <a:ext cx="577269"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5" name="Straight Arrow Connector 4"/>
          <p:cNvCxnSpPr/>
          <p:nvPr/>
        </p:nvCxnSpPr>
        <p:spPr>
          <a:xfrm>
            <a:off x="2438399" y="826532"/>
            <a:ext cx="2286001"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149764" y="1295400"/>
            <a:ext cx="2727036"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5381" y="778133"/>
            <a:ext cx="1074333" cy="369332"/>
          </a:xfrm>
          <a:prstGeom prst="rect">
            <a:avLst/>
          </a:prstGeom>
          <a:noFill/>
        </p:spPr>
        <p:txBody>
          <a:bodyPr wrap="none" rtlCol="0">
            <a:spAutoFit/>
          </a:bodyPr>
          <a:lstStyle/>
          <a:p>
            <a:r>
              <a:rPr lang="en-IN" dirty="0" smtClean="0"/>
              <a:t>Authority</a:t>
            </a:r>
            <a:endParaRPr lang="en-IN" dirty="0"/>
          </a:p>
        </p:txBody>
      </p:sp>
      <p:sp>
        <p:nvSpPr>
          <p:cNvPr id="9" name="TextBox 8">
            <a:hlinkClick r:id="rId3" action="ppaction://hlinkpres?slideindex=1&amp;slidetitle="/>
          </p:cNvPr>
          <p:cNvSpPr txBox="1"/>
          <p:nvPr/>
        </p:nvSpPr>
        <p:spPr>
          <a:xfrm>
            <a:off x="6934200" y="304800"/>
            <a:ext cx="1791131" cy="369332"/>
          </a:xfrm>
          <a:prstGeom prst="rect">
            <a:avLst/>
          </a:prstGeom>
          <a:noFill/>
        </p:spPr>
        <p:txBody>
          <a:bodyPr wrap="none" rtlCol="0">
            <a:spAutoFit/>
          </a:bodyPr>
          <a:lstStyle/>
          <a:p>
            <a:r>
              <a:rPr lang="en-IN" dirty="0" smtClean="0">
                <a:hlinkClick r:id="rId3" action="ppaction://hlinkpres?slideindex=1&amp;slidetitle="/>
              </a:rPr>
              <a:t>Info transmission</a:t>
            </a:r>
            <a:endParaRPr lang="en-IN" dirty="0"/>
          </a:p>
        </p:txBody>
      </p:sp>
      <p:cxnSp>
        <p:nvCxnSpPr>
          <p:cNvPr id="11" name="Straight Arrow Connector 10"/>
          <p:cNvCxnSpPr/>
          <p:nvPr/>
        </p:nvCxnSpPr>
        <p:spPr>
          <a:xfrm flipH="1">
            <a:off x="3200400" y="707795"/>
            <a:ext cx="4267200" cy="1806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67600" y="674132"/>
            <a:ext cx="0" cy="1916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67600" y="674132"/>
            <a:ext cx="762000" cy="3593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562600" y="707795"/>
            <a:ext cx="1905000" cy="4626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522807" y="6227933"/>
            <a:ext cx="2070631" cy="369332"/>
          </a:xfrm>
          <a:prstGeom prst="rect">
            <a:avLst/>
          </a:prstGeom>
          <a:noFill/>
        </p:spPr>
        <p:txBody>
          <a:bodyPr wrap="none" rtlCol="0">
            <a:spAutoFit/>
          </a:bodyPr>
          <a:lstStyle/>
          <a:p>
            <a:r>
              <a:rPr lang="en-US" b="1" dirty="0" smtClean="0">
                <a:solidFill>
                  <a:srgbClr val="FF0000"/>
                </a:solidFill>
              </a:rPr>
              <a:t>Policy Specification </a:t>
            </a:r>
            <a:endParaRPr lang="en-US" b="1" dirty="0">
              <a:solidFill>
                <a:srgbClr val="FF0000"/>
              </a:solidFill>
            </a:endParaRPr>
          </a:p>
        </p:txBody>
      </p:sp>
      <p:sp>
        <p:nvSpPr>
          <p:cNvPr id="4" name="TextBox 3"/>
          <p:cNvSpPr txBox="1"/>
          <p:nvPr/>
        </p:nvSpPr>
        <p:spPr>
          <a:xfrm>
            <a:off x="5486400" y="3777734"/>
            <a:ext cx="618631" cy="369332"/>
          </a:xfrm>
          <a:prstGeom prst="rect">
            <a:avLst/>
          </a:prstGeom>
          <a:noFill/>
        </p:spPr>
        <p:txBody>
          <a:bodyPr wrap="none" rtlCol="0">
            <a:spAutoFit/>
          </a:bodyPr>
          <a:lstStyle/>
          <a:p>
            <a:r>
              <a:rPr lang="en-US" dirty="0" smtClean="0">
                <a:hlinkClick r:id="rId4" action="ppaction://hlinkpres?slideindex=1&amp;slidetitle="/>
              </a:rPr>
              <a:t>Web</a:t>
            </a:r>
            <a:endParaRPr lang="en-US" dirty="0"/>
          </a:p>
        </p:txBody>
      </p:sp>
      <p:sp>
        <p:nvSpPr>
          <p:cNvPr id="6" name="TextBox 5"/>
          <p:cNvSpPr txBox="1"/>
          <p:nvPr/>
        </p:nvSpPr>
        <p:spPr>
          <a:xfrm>
            <a:off x="1295400" y="2514600"/>
            <a:ext cx="593432" cy="369332"/>
          </a:xfrm>
          <a:prstGeom prst="rect">
            <a:avLst/>
          </a:prstGeom>
          <a:noFill/>
        </p:spPr>
        <p:txBody>
          <a:bodyPr wrap="none" rtlCol="0">
            <a:spAutoFit/>
          </a:bodyPr>
          <a:lstStyle/>
          <a:p>
            <a:r>
              <a:rPr lang="en-US" dirty="0" smtClean="0">
                <a:hlinkClick r:id="rId5" action="ppaction://hlinkpres?slideindex=1&amp;slidetitle="/>
              </a:rPr>
              <a:t>final</a:t>
            </a:r>
            <a:endParaRPr lang="en-US" dirty="0"/>
          </a:p>
        </p:txBody>
      </p:sp>
    </p:spTree>
    <p:extLst>
      <p:ext uri="{BB962C8B-B14F-4D97-AF65-F5344CB8AC3E}">
        <p14:creationId xmlns:p14="http://schemas.microsoft.com/office/powerpoint/2010/main" val="3094349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04800" y="141139"/>
                <a:ext cx="8482387" cy="6740307"/>
              </a:xfrm>
              <a:prstGeom prst="rect">
                <a:avLst/>
              </a:prstGeom>
              <a:noFill/>
            </p:spPr>
            <p:txBody>
              <a:bodyPr wrap="none" rtlCol="0">
                <a:spAutoFit/>
              </a:bodyPr>
              <a:lstStyle/>
              <a:p>
                <a:pPr marL="285750" indent="-285750">
                  <a:buFont typeface="Arial" pitchFamily="34" charset="0"/>
                  <a:buChar char="•"/>
                </a:pPr>
                <a:r>
                  <a:rPr lang="en-IN" dirty="0" smtClean="0"/>
                  <a:t>Bob applies the label {Bob: Bob} to his tax data. This label allows no one to read</a:t>
                </a:r>
              </a:p>
              <a:p>
                <a:r>
                  <a:rPr lang="en-IN" dirty="0" smtClean="0"/>
                  <a:t>the </a:t>
                </a:r>
                <a:r>
                  <a:rPr lang="en-IN" dirty="0"/>
                  <a:t>data except Bob himself. With this label applied to it, tax data cannot be sent to an</a:t>
                </a:r>
              </a:p>
              <a:p>
                <a:r>
                  <a:rPr lang="en-IN" dirty="0"/>
                  <a:t>untrusted network location (</a:t>
                </a:r>
                <a:r>
                  <a:rPr lang="en-IN" dirty="0">
                    <a:solidFill>
                      <a:srgbClr val="7030A0"/>
                    </a:solidFill>
                  </a:rPr>
                  <a:t>represented as an output channel with the label {}</a:t>
                </a:r>
                <a:r>
                  <a:rPr lang="en-IN" dirty="0"/>
                  <a:t>) </a:t>
                </a:r>
                <a:endParaRPr lang="en-IN" dirty="0" smtClean="0"/>
              </a:p>
              <a:p>
                <a:r>
                  <a:rPr lang="en-IN" dirty="0" smtClean="0"/>
                  <a:t>because it is </a:t>
                </a:r>
                <a:r>
                  <a:rPr lang="en-IN" dirty="0"/>
                  <a:t>not the case that {Bob: Bob} ⊑ </a:t>
                </a:r>
                <a:r>
                  <a:rPr lang="en-IN" dirty="0" smtClean="0"/>
                  <a:t>{}.</a:t>
                </a:r>
                <a:endParaRPr lang="en-IN" dirty="0"/>
              </a:p>
              <a:p>
                <a:pPr marL="285750" indent="-285750">
                  <a:buFont typeface="Arial" pitchFamily="34" charset="0"/>
                  <a:buChar char="•"/>
                </a:pPr>
                <a:r>
                  <a:rPr lang="en-IN" dirty="0" smtClean="0">
                    <a:solidFill>
                      <a:srgbClr val="0070C0"/>
                    </a:solidFill>
                  </a:rPr>
                  <a:t>Bob can give this data to </a:t>
                </a:r>
                <a:r>
                  <a:rPr lang="en-IN" dirty="0" err="1" smtClean="0">
                    <a:solidFill>
                      <a:srgbClr val="0070C0"/>
                    </a:solidFill>
                  </a:rPr>
                  <a:t>theWebTax</a:t>
                </a:r>
                <a:r>
                  <a:rPr lang="en-IN" dirty="0" smtClean="0">
                    <a:solidFill>
                      <a:srgbClr val="0070C0"/>
                    </a:solidFill>
                  </a:rPr>
                  <a:t> program with confidence that it cannot be</a:t>
                </a:r>
              </a:p>
              <a:p>
                <a:r>
                  <a:rPr lang="en-IN" dirty="0" smtClean="0">
                    <a:solidFill>
                      <a:srgbClr val="0070C0"/>
                    </a:solidFill>
                  </a:rPr>
                  <a:t> </a:t>
                </a:r>
                <a:r>
                  <a:rPr lang="en-IN" dirty="0">
                    <a:solidFill>
                      <a:srgbClr val="0070C0"/>
                    </a:solidFill>
                  </a:rPr>
                  <a:t>leaked, because </a:t>
                </a:r>
                <a:r>
                  <a:rPr lang="en-IN" dirty="0" err="1">
                    <a:solidFill>
                      <a:srgbClr val="0070C0"/>
                    </a:solidFill>
                  </a:rPr>
                  <a:t>WebTax</a:t>
                </a:r>
                <a:r>
                  <a:rPr lang="en-IN" dirty="0">
                    <a:solidFill>
                      <a:srgbClr val="0070C0"/>
                    </a:solidFill>
                  </a:rPr>
                  <a:t> will be </a:t>
                </a:r>
                <a:r>
                  <a:rPr lang="en-IN" dirty="0">
                    <a:solidFill>
                      <a:srgbClr val="7030A0"/>
                    </a:solidFill>
                  </a:rPr>
                  <a:t>unable to remove the {</a:t>
                </a:r>
                <a:r>
                  <a:rPr lang="en-IN" dirty="0" smtClean="0">
                    <a:solidFill>
                      <a:srgbClr val="7030A0"/>
                    </a:solidFill>
                  </a:rPr>
                  <a:t>Bob: Bob</a:t>
                </a:r>
                <a:r>
                  <a:rPr lang="en-IN" dirty="0">
                    <a:solidFill>
                      <a:srgbClr val="7030A0"/>
                    </a:solidFill>
                  </a:rPr>
                  <a:t>} policy from the </a:t>
                </a:r>
                <a:r>
                  <a:rPr lang="en-IN" dirty="0" smtClean="0">
                    <a:solidFill>
                      <a:srgbClr val="7030A0"/>
                    </a:solidFill>
                  </a:rPr>
                  <a:t>tax</a:t>
                </a:r>
              </a:p>
              <a:p>
                <a:r>
                  <a:rPr lang="en-IN" dirty="0" smtClean="0">
                    <a:solidFill>
                      <a:srgbClr val="7030A0"/>
                    </a:solidFill>
                  </a:rPr>
                  <a:t>data </a:t>
                </a:r>
                <a:r>
                  <a:rPr lang="en-IN" dirty="0">
                    <a:solidFill>
                      <a:srgbClr val="7030A0"/>
                    </a:solidFill>
                  </a:rPr>
                  <a:t>or any data derived from it</a:t>
                </a:r>
                <a:r>
                  <a:rPr lang="en-IN" dirty="0" smtClean="0">
                    <a:solidFill>
                      <a:srgbClr val="7030A0"/>
                    </a:solidFill>
                  </a:rPr>
                  <a:t>.</a:t>
                </a:r>
                <a:endParaRPr lang="en-IN" dirty="0"/>
              </a:p>
              <a:p>
                <a:pPr marL="285750" indent="-285750">
                  <a:buFont typeface="Arial" pitchFamily="34" charset="0"/>
                  <a:buChar char="•"/>
                </a:pPr>
                <a:r>
                  <a:rPr lang="en-IN" dirty="0"/>
                  <a:t>The </a:t>
                </a:r>
                <a:r>
                  <a:rPr lang="en-IN" dirty="0" err="1"/>
                  <a:t>WebTax</a:t>
                </a:r>
                <a:r>
                  <a:rPr lang="en-IN" dirty="0"/>
                  <a:t> program uses Bob’s tax data and its private database to compute the </a:t>
                </a:r>
                <a:r>
                  <a:rPr lang="en-IN" dirty="0" smtClean="0"/>
                  <a:t>tax</a:t>
                </a:r>
              </a:p>
              <a:p>
                <a:r>
                  <a:rPr lang="en-IN" dirty="0" smtClean="0"/>
                  <a:t>form</a:t>
                </a:r>
                <a:r>
                  <a:rPr lang="en-IN" dirty="0"/>
                  <a:t>. Any intermediate results computed from these data sources will have </a:t>
                </a:r>
                <a:r>
                  <a:rPr lang="en-IN" dirty="0" smtClean="0"/>
                  <a:t>the</a:t>
                </a:r>
              </a:p>
              <a:p>
                <a:r>
                  <a:rPr lang="en-IN" dirty="0" smtClean="0"/>
                  <a:t> </a:t>
                </a:r>
                <a:r>
                  <a:rPr lang="en-IN" dirty="0"/>
                  <a:t>label {</a:t>
                </a:r>
                <a:r>
                  <a:rPr lang="en-IN" dirty="0" smtClean="0"/>
                  <a:t>Bob: Bob</a:t>
                </a:r>
                <a:r>
                  <a:rPr lang="en-IN" dirty="0"/>
                  <a:t>; Preparer: Preparer</a:t>
                </a:r>
                <a:r>
                  <a:rPr lang="en-IN" dirty="0" smtClean="0"/>
                  <a:t>}.</a:t>
                </a:r>
              </a:p>
              <a:p>
                <a:pPr marL="285750" indent="-285750">
                  <a:buFont typeface="Arial" pitchFamily="34" charset="0"/>
                  <a:buChar char="•"/>
                </a:pPr>
                <a:r>
                  <a:rPr lang="en-IN" dirty="0"/>
                  <a:t>Because the reader sets of this label disagree, the label </a:t>
                </a:r>
                <a:r>
                  <a:rPr lang="en-IN" dirty="0" smtClean="0"/>
                  <a:t>prevents both </a:t>
                </a:r>
                <a:r>
                  <a:rPr lang="en-IN" dirty="0"/>
                  <a:t>Bob </a:t>
                </a:r>
                <a:r>
                  <a:rPr lang="en-IN" dirty="0" smtClean="0"/>
                  <a:t>and</a:t>
                </a:r>
              </a:p>
              <a:p>
                <a:r>
                  <a:rPr lang="en-IN" dirty="0" smtClean="0"/>
                  <a:t> </a:t>
                </a:r>
                <a:r>
                  <a:rPr lang="en-IN" dirty="0"/>
                  <a:t>Preparer (and everyone else) from reading the intermediate results. This joint</a:t>
                </a:r>
              </a:p>
              <a:p>
                <a:r>
                  <a:rPr lang="en-IN" dirty="0"/>
                  <a:t>label is generated by the rule for join</a:t>
                </a:r>
                <a:r>
                  <a:rPr lang="en-IN" dirty="0" smtClean="0"/>
                  <a:t>:</a:t>
                </a:r>
                <a:endParaRPr lang="en-IN" dirty="0"/>
              </a:p>
              <a:p>
                <a:r>
                  <a:rPr lang="en-IN" b="1" dirty="0" smtClean="0">
                    <a:solidFill>
                      <a:srgbClr val="7030A0"/>
                    </a:solidFill>
                  </a:rPr>
                  <a:t>{Bob : Bob} </a:t>
                </a:r>
                <a14:m>
                  <m:oMath xmlns="" xmlns:m="http://schemas.openxmlformats.org/officeDocument/2006/math">
                    <m:r>
                      <a:rPr lang="en-IN" b="1" i="1" smtClean="0">
                        <a:solidFill>
                          <a:srgbClr val="7030A0"/>
                        </a:solidFill>
                        <a:latin typeface="Cambria Math"/>
                        <a:ea typeface="Cambria Math"/>
                      </a:rPr>
                      <m:t>⊔</m:t>
                    </m:r>
                  </m:oMath>
                </a14:m>
                <a:r>
                  <a:rPr lang="en-IN" b="1" dirty="0" smtClean="0">
                    <a:solidFill>
                      <a:srgbClr val="7030A0"/>
                    </a:solidFill>
                  </a:rPr>
                  <a:t>{</a:t>
                </a:r>
                <a:r>
                  <a:rPr lang="en-IN" b="1" dirty="0">
                    <a:solidFill>
                      <a:srgbClr val="7030A0"/>
                    </a:solidFill>
                  </a:rPr>
                  <a:t>Preparer : Preparer } ={Bob : Bob ; Preparer : Preparer </a:t>
                </a:r>
                <a:r>
                  <a:rPr lang="en-IN" b="1" dirty="0" smtClean="0">
                    <a:solidFill>
                      <a:srgbClr val="7030A0"/>
                    </a:solidFill>
                  </a:rPr>
                  <a:t>}</a:t>
                </a:r>
              </a:p>
              <a:p>
                <a:pPr marL="285750" indent="-285750">
                  <a:buFont typeface="Arial" pitchFamily="34" charset="0"/>
                  <a:buChar char="•"/>
                </a:pPr>
                <a:r>
                  <a:rPr lang="en-IN" dirty="0">
                    <a:solidFill>
                      <a:srgbClr val="7030A0"/>
                    </a:solidFill>
                  </a:rPr>
                  <a:t>This label protects Preparer against accidental disclosure of its private </a:t>
                </a:r>
                <a:r>
                  <a:rPr lang="en-IN" dirty="0" smtClean="0">
                    <a:solidFill>
                      <a:srgbClr val="7030A0"/>
                    </a:solidFill>
                  </a:rPr>
                  <a:t>database</a:t>
                </a:r>
              </a:p>
              <a:p>
                <a:r>
                  <a:rPr lang="en-IN" dirty="0" smtClean="0">
                    <a:solidFill>
                      <a:srgbClr val="7030A0"/>
                    </a:solidFill>
                  </a:rPr>
                  <a:t> through programming </a:t>
                </a:r>
                <a:r>
                  <a:rPr lang="en-IN" dirty="0">
                    <a:solidFill>
                      <a:srgbClr val="7030A0"/>
                    </a:solidFill>
                  </a:rPr>
                  <a:t>errors in the </a:t>
                </a:r>
                <a:r>
                  <a:rPr lang="en-IN" dirty="0" err="1">
                    <a:solidFill>
                      <a:srgbClr val="7030A0"/>
                    </a:solidFill>
                  </a:rPr>
                  <a:t>WebTax</a:t>
                </a:r>
                <a:r>
                  <a:rPr lang="en-IN" dirty="0">
                    <a:solidFill>
                      <a:srgbClr val="7030A0"/>
                    </a:solidFill>
                  </a:rPr>
                  <a:t> application</a:t>
                </a:r>
                <a:r>
                  <a:rPr lang="en-IN" dirty="0" smtClean="0"/>
                  <a:t>.</a:t>
                </a:r>
              </a:p>
              <a:p>
                <a:pPr marL="285750" indent="-285750">
                  <a:buFont typeface="Arial" pitchFamily="34" charset="0"/>
                  <a:buChar char="•"/>
                </a:pPr>
                <a:r>
                  <a:rPr lang="en-IN" dirty="0">
                    <a:solidFill>
                      <a:srgbClr val="00B0F0"/>
                    </a:solidFill>
                  </a:rPr>
                  <a:t>Before being released to Bob, the final tax form has the same label as </a:t>
                </a:r>
                <a:r>
                  <a:rPr lang="en-IN" dirty="0" smtClean="0">
                    <a:solidFill>
                      <a:srgbClr val="00B0F0"/>
                    </a:solidFill>
                  </a:rPr>
                  <a:t>the</a:t>
                </a:r>
              </a:p>
              <a:p>
                <a:r>
                  <a:rPr lang="en-IN" dirty="0" smtClean="0">
                    <a:solidFill>
                      <a:srgbClr val="00B0F0"/>
                    </a:solidFill>
                  </a:rPr>
                  <a:t> intermediate results</a:t>
                </a:r>
                <a:r>
                  <a:rPr lang="en-IN" dirty="0">
                    <a:solidFill>
                      <a:srgbClr val="00B0F0"/>
                    </a:solidFill>
                  </a:rPr>
                  <a:t>, and is not readable by Bob, appropriately</a:t>
                </a:r>
                <a:r>
                  <a:rPr lang="en-IN" dirty="0" smtClean="0">
                    <a:solidFill>
                      <a:srgbClr val="00B0F0"/>
                    </a:solidFill>
                  </a:rPr>
                  <a:t>.</a:t>
                </a:r>
              </a:p>
              <a:p>
                <a:pPr marL="285750" indent="-285750">
                  <a:buFont typeface="Arial" pitchFamily="34" charset="0"/>
                  <a:buChar char="•"/>
                </a:pPr>
                <a:r>
                  <a:rPr lang="en-IN" dirty="0">
                    <a:solidFill>
                      <a:srgbClr val="7030A0"/>
                    </a:solidFill>
                  </a:rPr>
                  <a:t>To make the tax form readable, the </a:t>
                </a:r>
                <a:r>
                  <a:rPr lang="en-IN" dirty="0" err="1">
                    <a:solidFill>
                      <a:srgbClr val="7030A0"/>
                    </a:solidFill>
                  </a:rPr>
                  <a:t>WebTax</a:t>
                </a:r>
                <a:r>
                  <a:rPr lang="en-IN" dirty="0">
                    <a:solidFill>
                      <a:srgbClr val="7030A0"/>
                    </a:solidFill>
                  </a:rPr>
                  <a:t> application declassifies the label by </a:t>
                </a:r>
                <a:endParaRPr lang="en-IN" dirty="0" smtClean="0">
                  <a:solidFill>
                    <a:srgbClr val="7030A0"/>
                  </a:solidFill>
                </a:endParaRPr>
              </a:p>
              <a:p>
                <a:r>
                  <a:rPr lang="en-IN" dirty="0" smtClean="0">
                    <a:solidFill>
                      <a:srgbClr val="7030A0"/>
                    </a:solidFill>
                  </a:rPr>
                  <a:t>removing </a:t>
                </a:r>
                <a:r>
                  <a:rPr lang="en-IN" dirty="0">
                    <a:solidFill>
                      <a:srgbClr val="7030A0"/>
                    </a:solidFill>
                  </a:rPr>
                  <a:t>the {Preparer: Preparer} </a:t>
                </a:r>
                <a:r>
                  <a:rPr lang="en-IN" dirty="0" smtClean="0">
                    <a:solidFill>
                      <a:srgbClr val="7030A0"/>
                    </a:solidFill>
                  </a:rPr>
                  <a:t>policy. The </a:t>
                </a:r>
                <a:r>
                  <a:rPr lang="en-IN" dirty="0">
                    <a:solidFill>
                      <a:srgbClr val="7030A0"/>
                    </a:solidFill>
                  </a:rPr>
                  <a:t>application can do this because the </a:t>
                </a:r>
                <a:endParaRPr lang="en-IN" dirty="0" smtClean="0">
                  <a:solidFill>
                    <a:srgbClr val="7030A0"/>
                  </a:solidFill>
                </a:endParaRPr>
              </a:p>
              <a:p>
                <a:r>
                  <a:rPr lang="en-IN" dirty="0" smtClean="0">
                    <a:solidFill>
                      <a:srgbClr val="7030A0"/>
                    </a:solidFill>
                  </a:rPr>
                  <a:t>Preparer </a:t>
                </a:r>
                <a:r>
                  <a:rPr lang="en-IN" dirty="0">
                    <a:solidFill>
                      <a:srgbClr val="7030A0"/>
                    </a:solidFill>
                  </a:rPr>
                  <a:t>principal has granted the application </a:t>
                </a:r>
                <a:r>
                  <a:rPr lang="en-IN" dirty="0" smtClean="0">
                    <a:solidFill>
                      <a:srgbClr val="7030A0"/>
                    </a:solidFill>
                  </a:rPr>
                  <a:t>its authority</a:t>
                </a:r>
                <a:r>
                  <a:rPr lang="en-IN" dirty="0">
                    <a:solidFill>
                      <a:srgbClr val="7030A0"/>
                    </a:solidFill>
                  </a:rPr>
                  <a:t>. </a:t>
                </a:r>
                <a:endParaRPr lang="en-IN" dirty="0" smtClean="0">
                  <a:solidFill>
                    <a:srgbClr val="7030A0"/>
                  </a:solidFill>
                </a:endParaRPr>
              </a:p>
              <a:p>
                <a:r>
                  <a:rPr lang="en-IN" dirty="0" smtClean="0">
                    <a:solidFill>
                      <a:srgbClr val="00B0F0"/>
                    </a:solidFill>
                  </a:rPr>
                  <a:t>--</a:t>
                </a:r>
                <a:r>
                  <a:rPr lang="en-IN" dirty="0" smtClean="0"/>
                  <a:t>This </a:t>
                </a:r>
                <a:r>
                  <a:rPr lang="en-IN" dirty="0"/>
                  <a:t>grant of authority is reasonable because Preparer supplied the </a:t>
                </a:r>
                <a:r>
                  <a:rPr lang="en-IN" dirty="0" smtClean="0"/>
                  <a:t>application</a:t>
                </a:r>
              </a:p>
              <a:p>
                <a:r>
                  <a:rPr lang="en-IN" dirty="0" smtClean="0"/>
                  <a:t>and </a:t>
                </a:r>
                <a:r>
                  <a:rPr lang="en-IN" dirty="0"/>
                  <a:t>presumably trusts that it will not use the power maliciously.</a:t>
                </a:r>
              </a:p>
              <a:p>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304800" y="141139"/>
                <a:ext cx="8482387" cy="6740307"/>
              </a:xfrm>
              <a:prstGeom prst="rect">
                <a:avLst/>
              </a:prstGeom>
              <a:blipFill rotWithShape="1">
                <a:blip r:embed="rId2"/>
                <a:stretch>
                  <a:fillRect l="-575" t="-452"/>
                </a:stretch>
              </a:blipFill>
            </p:spPr>
            <p:txBody>
              <a:bodyPr/>
              <a:lstStyle/>
              <a:p>
                <a:r>
                  <a:rPr lang="en-IN">
                    <a:noFill/>
                  </a:rPr>
                  <a:t> </a:t>
                </a:r>
              </a:p>
            </p:txBody>
          </p:sp>
        </mc:Fallback>
      </mc:AlternateContent>
    </p:spTree>
    <p:extLst>
      <p:ext uri="{BB962C8B-B14F-4D97-AF65-F5344CB8AC3E}">
        <p14:creationId xmlns:p14="http://schemas.microsoft.com/office/powerpoint/2010/main" val="287392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Security Guarantees with OS like </a:t>
            </a:r>
            <a:r>
              <a:rPr lang="en-IN" dirty="0" err="1" smtClean="0"/>
              <a:t>HiStar</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167707" cy="355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89510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982" y="990600"/>
            <a:ext cx="8882816" cy="2031325"/>
          </a:xfrm>
          <a:prstGeom prst="rect">
            <a:avLst/>
          </a:prstGeom>
          <a:noFill/>
        </p:spPr>
        <p:txBody>
          <a:bodyPr wrap="none" rtlCol="0">
            <a:spAutoFit/>
          </a:bodyPr>
          <a:lstStyle/>
          <a:p>
            <a:pPr marL="285750" indent="-285750">
              <a:buFont typeface="Arial" pitchFamily="34" charset="0"/>
              <a:buChar char="•"/>
            </a:pPr>
            <a:r>
              <a:rPr lang="en-IN" dirty="0"/>
              <a:t>The authority to act as Preparer need not be possessed by </a:t>
            </a:r>
            <a:r>
              <a:rPr lang="en-IN" dirty="0">
                <a:solidFill>
                  <a:srgbClr val="7030A0"/>
                </a:solidFill>
              </a:rPr>
              <a:t>the </a:t>
            </a:r>
            <a:r>
              <a:rPr lang="en-IN" dirty="0" smtClean="0">
                <a:solidFill>
                  <a:srgbClr val="7030A0"/>
                </a:solidFill>
              </a:rPr>
              <a:t>entire</a:t>
            </a:r>
          </a:p>
          <a:p>
            <a:r>
              <a:rPr lang="en-IN" dirty="0" err="1" smtClean="0">
                <a:solidFill>
                  <a:srgbClr val="7030A0"/>
                </a:solidFill>
              </a:rPr>
              <a:t>WebTax</a:t>
            </a:r>
            <a:r>
              <a:rPr lang="en-IN" dirty="0" smtClean="0">
                <a:solidFill>
                  <a:srgbClr val="7030A0"/>
                </a:solidFill>
              </a:rPr>
              <a:t> application, </a:t>
            </a:r>
            <a:r>
              <a:rPr lang="en-IN" dirty="0" smtClean="0">
                <a:solidFill>
                  <a:srgbClr val="FF0000"/>
                </a:solidFill>
              </a:rPr>
              <a:t>but </a:t>
            </a:r>
            <a:r>
              <a:rPr lang="en-IN" dirty="0">
                <a:solidFill>
                  <a:srgbClr val="FF0000"/>
                </a:solidFill>
              </a:rPr>
              <a:t>only by the part </a:t>
            </a:r>
            <a:r>
              <a:rPr lang="en-IN" dirty="0"/>
              <a:t>that performs the </a:t>
            </a:r>
            <a:r>
              <a:rPr lang="en-IN" dirty="0">
                <a:solidFill>
                  <a:srgbClr val="FF0000"/>
                </a:solidFill>
              </a:rPr>
              <a:t>final release of the tax form</a:t>
            </a:r>
            <a:r>
              <a:rPr lang="en-IN" dirty="0"/>
              <a:t>. </a:t>
            </a:r>
            <a:endParaRPr lang="en-IN" dirty="0" smtClean="0"/>
          </a:p>
          <a:p>
            <a:endParaRPr lang="en-IN" dirty="0"/>
          </a:p>
          <a:p>
            <a:pPr marL="285750" indent="-285750">
              <a:buFont typeface="Arial" pitchFamily="34" charset="0"/>
              <a:buChar char="•"/>
            </a:pPr>
            <a:r>
              <a:rPr lang="en-IN" dirty="0" smtClean="0"/>
              <a:t>By </a:t>
            </a:r>
            <a:r>
              <a:rPr lang="en-IN" dirty="0"/>
              <a:t>limiting this </a:t>
            </a:r>
            <a:r>
              <a:rPr lang="en-IN" dirty="0" smtClean="0"/>
              <a:t>authority to </a:t>
            </a:r>
            <a:r>
              <a:rPr lang="en-IN" dirty="0"/>
              <a:t>a small portion of the application, the risk of accidental </a:t>
            </a:r>
            <a:endParaRPr lang="en-IN" dirty="0" smtClean="0"/>
          </a:p>
          <a:p>
            <a:r>
              <a:rPr lang="en-IN" dirty="0" smtClean="0"/>
              <a:t>release </a:t>
            </a:r>
            <a:r>
              <a:rPr lang="en-IN" dirty="0"/>
              <a:t>of the database </a:t>
            </a:r>
            <a:r>
              <a:rPr lang="en-IN" dirty="0" smtClean="0"/>
              <a:t>is reduced</a:t>
            </a:r>
            <a:r>
              <a:rPr lang="en-IN" dirty="0"/>
              <a:t>. Thus the </a:t>
            </a:r>
            <a:r>
              <a:rPr lang="en-IN" dirty="0" err="1"/>
              <a:t>WebTax</a:t>
            </a:r>
            <a:r>
              <a:rPr lang="en-IN" dirty="0"/>
              <a:t> application might have a small </a:t>
            </a:r>
            <a:r>
              <a:rPr lang="en-IN" dirty="0" smtClean="0"/>
              <a:t>top-level</a:t>
            </a:r>
          </a:p>
          <a:p>
            <a:r>
              <a:rPr lang="en-IN" dirty="0" smtClean="0"/>
              <a:t> </a:t>
            </a:r>
            <a:r>
              <a:rPr lang="en-IN" dirty="0"/>
              <a:t>routine that runs </a:t>
            </a:r>
            <a:r>
              <a:rPr lang="en-IN" dirty="0" smtClean="0"/>
              <a:t>with the </a:t>
            </a:r>
            <a:r>
              <a:rPr lang="en-IN" dirty="0"/>
              <a:t>authority of Preparer, while the rest of its code runs with </a:t>
            </a:r>
            <a:r>
              <a:rPr lang="en-IN" dirty="0" smtClean="0"/>
              <a:t>no</a:t>
            </a:r>
          </a:p>
          <a:p>
            <a:r>
              <a:rPr lang="en-IN" dirty="0" smtClean="0"/>
              <a:t> </a:t>
            </a:r>
            <a:r>
              <a:rPr lang="en-IN" dirty="0"/>
              <a:t>authority.</a:t>
            </a:r>
          </a:p>
        </p:txBody>
      </p:sp>
    </p:spTree>
    <p:extLst>
      <p:ext uri="{BB962C8B-B14F-4D97-AF65-F5344CB8AC3E}">
        <p14:creationId xmlns:p14="http://schemas.microsoft.com/office/powerpoint/2010/main" val="169000720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p:cNvSpPr/>
          <p:nvPr/>
        </p:nvSpPr>
        <p:spPr>
          <a:xfrm>
            <a:off x="1143000" y="1600200"/>
            <a:ext cx="6858000" cy="28194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Integrity  Labels</a:t>
            </a:r>
          </a:p>
          <a:p>
            <a:pPr algn="ctr"/>
            <a:endParaRPr lang="en-IN" dirty="0"/>
          </a:p>
          <a:p>
            <a:pPr algn="ctr"/>
            <a:endParaRPr lang="en-IN" dirty="0" smtClean="0"/>
          </a:p>
          <a:p>
            <a:pPr algn="ctr"/>
            <a:r>
              <a:rPr lang="en-IN" dirty="0" smtClean="0"/>
              <a:t>DUAL</a:t>
            </a:r>
          </a:p>
          <a:p>
            <a:pPr algn="ctr"/>
            <a:endParaRPr lang="en-IN" dirty="0"/>
          </a:p>
          <a:p>
            <a:pPr algn="ctr"/>
            <a:r>
              <a:rPr lang="en-IN" dirty="0" smtClean="0"/>
              <a:t>Endorsement</a:t>
            </a:r>
            <a:endParaRPr lang="en-IN" dirty="0"/>
          </a:p>
        </p:txBody>
      </p:sp>
    </p:spTree>
    <p:extLst>
      <p:ext uri="{BB962C8B-B14F-4D97-AF65-F5344CB8AC3E}">
        <p14:creationId xmlns:p14="http://schemas.microsoft.com/office/powerpoint/2010/main" val="154235962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Decentralized declassification in PL (Jif)</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Jif </a:t>
            </a:r>
            <a:r>
              <a:rPr lang="en-IN" dirty="0"/>
              <a:t>can track information flow at the level of individual variables and perform most label </a:t>
            </a:r>
            <a:r>
              <a:rPr lang="en-IN" dirty="0" smtClean="0"/>
              <a:t>checks, at </a:t>
            </a:r>
            <a:r>
              <a:rPr lang="en-IN" dirty="0"/>
              <a:t>compile time. It also has the luxury of relying on the underlying operating system for </a:t>
            </a:r>
            <a:r>
              <a:rPr lang="en-IN" dirty="0" smtClean="0"/>
              <a:t>bootstrapping, storage</a:t>
            </a:r>
            <a:r>
              <a:rPr lang="en-IN" dirty="0"/>
              <a:t>, trusted input files, administration, etc., </a:t>
            </a:r>
            <a:endParaRPr lang="en-IN" dirty="0" smtClean="0"/>
          </a:p>
          <a:p>
            <a:r>
              <a:rPr lang="en-IN" dirty="0" smtClean="0"/>
              <a:t>Jif </a:t>
            </a:r>
            <a:r>
              <a:rPr lang="en-IN" dirty="0"/>
              <a:t>labels allow different principals to express their security concerns by specifying what other </a:t>
            </a:r>
            <a:r>
              <a:rPr lang="en-IN" dirty="0" smtClean="0"/>
              <a:t>principals are </a:t>
            </a:r>
            <a:r>
              <a:rPr lang="en-IN" dirty="0"/>
              <a:t>allowed to read or write certain </a:t>
            </a:r>
            <a:r>
              <a:rPr lang="en-IN" dirty="0" smtClean="0"/>
              <a:t>data.</a:t>
            </a:r>
          </a:p>
          <a:p>
            <a:r>
              <a:rPr lang="en-IN" dirty="0">
                <a:solidFill>
                  <a:srgbClr val="FF0000"/>
                </a:solidFill>
              </a:rPr>
              <a:t>Language-based techniques largely avoid addressing many </a:t>
            </a:r>
            <a:r>
              <a:rPr lang="en-IN" dirty="0" smtClean="0">
                <a:solidFill>
                  <a:srgbClr val="FF0000"/>
                </a:solidFill>
              </a:rPr>
              <a:t>practical issues such </a:t>
            </a:r>
            <a:r>
              <a:rPr lang="en-IN" dirty="0">
                <a:solidFill>
                  <a:srgbClr val="FF0000"/>
                </a:solidFill>
              </a:rPr>
              <a:t>as trust management, resource allocation, support for heterogeneous </a:t>
            </a:r>
            <a:r>
              <a:rPr lang="en-IN" dirty="0" smtClean="0">
                <a:solidFill>
                  <a:srgbClr val="FF0000"/>
                </a:solidFill>
              </a:rPr>
              <a:t>systems, and </a:t>
            </a:r>
            <a:r>
              <a:rPr lang="en-IN" dirty="0">
                <a:solidFill>
                  <a:srgbClr val="FF0000"/>
                </a:solidFill>
              </a:rPr>
              <a:t>execution of arbitrary machine code.</a:t>
            </a:r>
          </a:p>
        </p:txBody>
      </p:sp>
    </p:spTree>
    <p:extLst>
      <p:ext uri="{BB962C8B-B14F-4D97-AF65-F5344CB8AC3E}">
        <p14:creationId xmlns:p14="http://schemas.microsoft.com/office/powerpoint/2010/main" val="415080132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Securing Distributed Systems with Information Control</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smtClean="0"/>
              <a:t>Build secure applications from mostly untrusted code by using information flow control to enforce data security</a:t>
            </a:r>
          </a:p>
          <a:p>
            <a:r>
              <a:rPr lang="en-IN" dirty="0" err="1" smtClean="0"/>
              <a:t>Eg</a:t>
            </a:r>
            <a:r>
              <a:rPr lang="en-IN" dirty="0" smtClean="0"/>
              <a:t>. Enforce data security policy when executing untrusted code with access to sensitive data; </a:t>
            </a:r>
          </a:p>
          <a:p>
            <a:pPr lvl="1"/>
            <a:r>
              <a:rPr lang="en-IN" dirty="0" smtClean="0"/>
              <a:t>an untrusted application may be able to read some sensitive data, but it should not be able to </a:t>
            </a:r>
            <a:r>
              <a:rPr lang="en-IN" dirty="0" err="1" smtClean="0">
                <a:solidFill>
                  <a:srgbClr val="FF0000"/>
                </a:solidFill>
              </a:rPr>
              <a:t>surrepitiously</a:t>
            </a:r>
            <a:r>
              <a:rPr lang="en-IN" dirty="0" smtClean="0">
                <a:solidFill>
                  <a:srgbClr val="FF0000"/>
                </a:solidFill>
              </a:rPr>
              <a:t> </a:t>
            </a:r>
            <a:r>
              <a:rPr lang="en-IN" dirty="0" smtClean="0"/>
              <a:t>export this data from the system</a:t>
            </a:r>
          </a:p>
          <a:p>
            <a:pPr lvl="2"/>
            <a:r>
              <a:rPr lang="en-IN" dirty="0" smtClean="0"/>
              <a:t>Example: virus scanner: accesses all of user’s private data but should never their contents to anyone else (Symantec 10.x Anti-virus  wormhole (2006) placed  millions  at risk)</a:t>
            </a:r>
            <a:endParaRPr lang="en-IN" dirty="0"/>
          </a:p>
        </p:txBody>
      </p:sp>
    </p:spTree>
    <p:extLst>
      <p:ext uri="{BB962C8B-B14F-4D97-AF65-F5344CB8AC3E}">
        <p14:creationId xmlns:p14="http://schemas.microsoft.com/office/powerpoint/2010/main" val="416629583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Program Files (x86)\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2743200"/>
            <a:ext cx="1795462" cy="183356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33400" y="2766095"/>
            <a:ext cx="1676400" cy="840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sp>
        <p:nvSpPr>
          <p:cNvPr id="18" name="Rectangle 17"/>
          <p:cNvSpPr/>
          <p:nvPr/>
        </p:nvSpPr>
        <p:spPr>
          <a:xfrm>
            <a:off x="2667000" y="2819400"/>
            <a:ext cx="1676400" cy="69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Application programs</a:t>
            </a:r>
            <a:endParaRPr lang="en-IN" dirty="0"/>
          </a:p>
        </p:txBody>
      </p:sp>
      <p:sp>
        <p:nvSpPr>
          <p:cNvPr id="19" name="Rectangle 18"/>
          <p:cNvSpPr/>
          <p:nvPr/>
        </p:nvSpPr>
        <p:spPr>
          <a:xfrm>
            <a:off x="4829908" y="2766095"/>
            <a:ext cx="1143000" cy="828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Http front end </a:t>
            </a:r>
            <a:endParaRPr lang="en-IN" b="1" dirty="0"/>
          </a:p>
        </p:txBody>
      </p:sp>
      <p:sp>
        <p:nvSpPr>
          <p:cNvPr id="17" name="Left-Right Arrow 16"/>
          <p:cNvSpPr/>
          <p:nvPr/>
        </p:nvSpPr>
        <p:spPr>
          <a:xfrm>
            <a:off x="2215661" y="3186385"/>
            <a:ext cx="457200" cy="2423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Left-Right Arrow 23"/>
          <p:cNvSpPr/>
          <p:nvPr/>
        </p:nvSpPr>
        <p:spPr>
          <a:xfrm>
            <a:off x="4349262" y="3065227"/>
            <a:ext cx="457200" cy="2423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eft-Right Arrow 19"/>
          <p:cNvSpPr/>
          <p:nvPr/>
        </p:nvSpPr>
        <p:spPr>
          <a:xfrm>
            <a:off x="5972908" y="3186385"/>
            <a:ext cx="808892" cy="1211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914400" y="4419600"/>
            <a:ext cx="3969292" cy="1200329"/>
          </a:xfrm>
          <a:prstGeom prst="rect">
            <a:avLst/>
          </a:prstGeom>
          <a:noFill/>
        </p:spPr>
        <p:txBody>
          <a:bodyPr wrap="none" rtlCol="0">
            <a:spAutoFit/>
          </a:bodyPr>
          <a:lstStyle/>
          <a:p>
            <a:pPr marL="285750" indent="-285750">
              <a:buFont typeface="Arial" pitchFamily="34" charset="0"/>
              <a:buChar char="•"/>
            </a:pPr>
            <a:r>
              <a:rPr lang="en-IN" b="1" dirty="0" smtClean="0">
                <a:solidFill>
                  <a:srgbClr val="7030A0"/>
                </a:solidFill>
              </a:rPr>
              <a:t>Application is usually quite large</a:t>
            </a:r>
          </a:p>
          <a:p>
            <a:pPr marL="742950" lvl="1" indent="-285750">
              <a:buFont typeface="Arial" pitchFamily="34" charset="0"/>
              <a:buChar char="•"/>
            </a:pPr>
            <a:r>
              <a:rPr lang="en-IN" b="1" dirty="0" smtClean="0">
                <a:solidFill>
                  <a:srgbClr val="7030A0"/>
                </a:solidFill>
              </a:rPr>
              <a:t>It uses third party libraries</a:t>
            </a:r>
          </a:p>
          <a:p>
            <a:pPr marL="285750" indent="-285750">
              <a:buFont typeface="Arial" pitchFamily="34" charset="0"/>
              <a:buChar char="•"/>
            </a:pPr>
            <a:r>
              <a:rPr lang="en-IN" b="1" dirty="0" smtClean="0">
                <a:solidFill>
                  <a:srgbClr val="7030A0"/>
                </a:solidFill>
              </a:rPr>
              <a:t>It has access to  entire user database</a:t>
            </a:r>
          </a:p>
          <a:p>
            <a:pPr marL="285750" indent="-285750">
              <a:buFont typeface="Arial" pitchFamily="34" charset="0"/>
              <a:buChar char="•"/>
            </a:pPr>
            <a:endParaRPr lang="en-IN" dirty="0"/>
          </a:p>
        </p:txBody>
      </p:sp>
      <p:sp>
        <p:nvSpPr>
          <p:cNvPr id="22" name="TextBox 21"/>
          <p:cNvSpPr txBox="1"/>
          <p:nvPr/>
        </p:nvSpPr>
        <p:spPr>
          <a:xfrm>
            <a:off x="4038600" y="5410200"/>
            <a:ext cx="4870372" cy="1200329"/>
          </a:xfrm>
          <a:prstGeom prst="rect">
            <a:avLst/>
          </a:prstGeom>
          <a:noFill/>
        </p:spPr>
        <p:txBody>
          <a:bodyPr wrap="none" rtlCol="0">
            <a:spAutoFit/>
          </a:bodyPr>
          <a:lstStyle/>
          <a:p>
            <a:pPr marL="285750" indent="-285750">
              <a:buFont typeface="Arial" pitchFamily="34" charset="0"/>
              <a:buChar char="•"/>
            </a:pPr>
            <a:r>
              <a:rPr lang="en-IN" b="1" dirty="0" smtClean="0">
                <a:solidFill>
                  <a:srgbClr val="0070C0"/>
                </a:solidFill>
              </a:rPr>
              <a:t>Works properly if all the code is verified</a:t>
            </a:r>
          </a:p>
          <a:p>
            <a:pPr marL="742950" lvl="1" indent="-285750">
              <a:buFont typeface="Arial" pitchFamily="34" charset="0"/>
              <a:buChar char="•"/>
            </a:pPr>
            <a:r>
              <a:rPr lang="en-IN" b="1" dirty="0" smtClean="0">
                <a:solidFill>
                  <a:srgbClr val="0070C0"/>
                </a:solidFill>
              </a:rPr>
              <a:t>Which is impossible</a:t>
            </a:r>
          </a:p>
          <a:p>
            <a:pPr marL="285750" indent="-285750">
              <a:buFont typeface="Arial" pitchFamily="34" charset="0"/>
              <a:buChar char="•"/>
            </a:pPr>
            <a:r>
              <a:rPr lang="en-IN" b="1" dirty="0" smtClean="0">
                <a:solidFill>
                  <a:srgbClr val="0070C0"/>
                </a:solidFill>
              </a:rPr>
              <a:t>Bugs in application can enable data stealing</a:t>
            </a:r>
          </a:p>
          <a:p>
            <a:r>
              <a:rPr lang="en-IN" dirty="0">
                <a:solidFill>
                  <a:srgbClr val="0070C0"/>
                </a:solidFill>
              </a:rPr>
              <a:t> (</a:t>
            </a:r>
            <a:r>
              <a:rPr lang="en-IN" dirty="0" err="1"/>
              <a:t>PayMaxx</a:t>
            </a:r>
            <a:r>
              <a:rPr lang="en-IN" dirty="0"/>
              <a:t> app code exposed 100,000 users' </a:t>
            </a:r>
            <a:r>
              <a:rPr lang="en-IN" dirty="0" smtClean="0"/>
              <a:t>SSNs</a:t>
            </a:r>
            <a:r>
              <a:rPr lang="en-IN" dirty="0" smtClean="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94604579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How do we work in untrusted environments?</a:t>
            </a:r>
            <a:endParaRPr lang="en-IN"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IN" dirty="0" smtClean="0"/>
              <a:t>Eliminating bug in all application is impossible</a:t>
            </a:r>
          </a:p>
          <a:p>
            <a:r>
              <a:rPr lang="en-IN" dirty="0" smtClean="0">
                <a:solidFill>
                  <a:srgbClr val="7030A0"/>
                </a:solidFill>
              </a:rPr>
              <a:t>Can user data be kept secure even if applications are malicious?</a:t>
            </a:r>
          </a:p>
          <a:p>
            <a:pPr marL="0" indent="0">
              <a:buNone/>
            </a:pPr>
            <a:r>
              <a:rPr lang="en-IN" dirty="0" smtClean="0">
                <a:solidFill>
                  <a:srgbClr val="FF0000"/>
                </a:solidFill>
              </a:rPr>
              <a:t>YES:</a:t>
            </a:r>
            <a:endParaRPr lang="en-IN" dirty="0">
              <a:solidFill>
                <a:srgbClr val="FF0000"/>
              </a:solidFill>
            </a:endParaRPr>
          </a:p>
          <a:p>
            <a:r>
              <a:rPr lang="en-IN" dirty="0" smtClean="0">
                <a:solidFill>
                  <a:srgbClr val="0070C0"/>
                </a:solidFill>
              </a:rPr>
              <a:t>Track </a:t>
            </a:r>
            <a:r>
              <a:rPr lang="en-IN" dirty="0">
                <a:solidFill>
                  <a:srgbClr val="0070C0"/>
                </a:solidFill>
              </a:rPr>
              <a:t>flow of user's data through system</a:t>
            </a:r>
          </a:p>
          <a:p>
            <a:r>
              <a:rPr lang="en-IN" dirty="0" smtClean="0"/>
              <a:t>Only </a:t>
            </a:r>
            <a:r>
              <a:rPr lang="en-IN" dirty="0"/>
              <a:t>send user's data to that user's browser</a:t>
            </a:r>
          </a:p>
          <a:p>
            <a:r>
              <a:rPr lang="en-IN" dirty="0" smtClean="0">
                <a:solidFill>
                  <a:srgbClr val="0070C0"/>
                </a:solidFill>
              </a:rPr>
              <a:t>No need </a:t>
            </a:r>
            <a:r>
              <a:rPr lang="en-IN" dirty="0">
                <a:solidFill>
                  <a:srgbClr val="0070C0"/>
                </a:solidFill>
              </a:rPr>
              <a:t>to audit/understand application </a:t>
            </a:r>
            <a:r>
              <a:rPr lang="en-IN" dirty="0" smtClean="0">
                <a:solidFill>
                  <a:srgbClr val="0070C0"/>
                </a:solidFill>
              </a:rPr>
              <a:t>code</a:t>
            </a:r>
            <a:endParaRPr lang="en-IN" dirty="0" smtClean="0"/>
          </a:p>
          <a:p>
            <a:pPr marL="0" indent="0">
              <a:buNone/>
            </a:pPr>
            <a:r>
              <a:rPr lang="en-IN" dirty="0" smtClean="0">
                <a:solidFill>
                  <a:srgbClr val="FF0000"/>
                </a:solidFill>
              </a:rPr>
              <a:t>HOW:</a:t>
            </a:r>
            <a:r>
              <a:rPr lang="en-IN" dirty="0" smtClean="0"/>
              <a:t> </a:t>
            </a:r>
            <a:r>
              <a:rPr lang="en-IN" dirty="0" err="1" smtClean="0"/>
              <a:t>OS'es</a:t>
            </a:r>
            <a:r>
              <a:rPr lang="en-IN" dirty="0" smtClean="0"/>
              <a:t> </a:t>
            </a:r>
            <a:r>
              <a:rPr lang="en-IN" dirty="0"/>
              <a:t>like Asbestos, </a:t>
            </a:r>
            <a:r>
              <a:rPr lang="en-IN" dirty="0" err="1"/>
              <a:t>HiStar</a:t>
            </a:r>
            <a:r>
              <a:rPr lang="en-IN" dirty="0"/>
              <a:t>, Flume </a:t>
            </a:r>
            <a:endParaRPr lang="en-IN" dirty="0" smtClean="0"/>
          </a:p>
          <a:p>
            <a:pPr marL="0" indent="0">
              <a:buNone/>
            </a:pPr>
            <a:r>
              <a:rPr lang="en-IN" dirty="0">
                <a:solidFill>
                  <a:srgbClr val="FF0000"/>
                </a:solidFill>
              </a:rPr>
              <a:t>Limitation: </a:t>
            </a:r>
            <a:r>
              <a:rPr lang="en-IN" dirty="0"/>
              <a:t>works only on one machine</a:t>
            </a:r>
          </a:p>
          <a:p>
            <a:pPr marL="0" indent="0">
              <a:buNone/>
            </a:pPr>
            <a:r>
              <a:rPr lang="en-IN" dirty="0"/>
              <a:t>– </a:t>
            </a:r>
            <a:r>
              <a:rPr lang="en-IN" dirty="0">
                <a:solidFill>
                  <a:srgbClr val="7030A0"/>
                </a:solidFill>
              </a:rPr>
              <a:t>Web applications need multiple machines for scale</a:t>
            </a:r>
          </a:p>
        </p:txBody>
      </p:sp>
    </p:spTree>
    <p:extLst>
      <p:ext uri="{BB962C8B-B14F-4D97-AF65-F5344CB8AC3E}">
        <p14:creationId xmlns:p14="http://schemas.microsoft.com/office/powerpoint/2010/main" val="82924675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4610100"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443" y="3221892"/>
            <a:ext cx="4976813"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79268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0999"/>
            <a:ext cx="6629400" cy="351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6-Point Star 1"/>
          <p:cNvSpPr/>
          <p:nvPr/>
        </p:nvSpPr>
        <p:spPr>
          <a:xfrm>
            <a:off x="2104292" y="1239715"/>
            <a:ext cx="609600" cy="533400"/>
          </a:xfrm>
          <a:prstGeom prst="star6">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6-Point Star 2"/>
          <p:cNvSpPr/>
          <p:nvPr/>
        </p:nvSpPr>
        <p:spPr>
          <a:xfrm>
            <a:off x="1805354" y="2122922"/>
            <a:ext cx="914400" cy="91440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6-Point Star 3"/>
          <p:cNvSpPr/>
          <p:nvPr/>
        </p:nvSpPr>
        <p:spPr>
          <a:xfrm>
            <a:off x="1494692" y="1491762"/>
            <a:ext cx="914400" cy="914400"/>
          </a:xfrm>
          <a:prstGeom prst="star6">
            <a:avLst/>
          </a:prstGeom>
          <a:solidFill>
            <a:srgbClr val="8F19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6773" y="4572000"/>
            <a:ext cx="8956041" cy="1569660"/>
          </a:xfrm>
          <a:prstGeom prst="rect">
            <a:avLst/>
          </a:prstGeom>
          <a:noFill/>
        </p:spPr>
        <p:txBody>
          <a:bodyPr wrap="none" rtlCol="0">
            <a:spAutoFit/>
          </a:bodyPr>
          <a:lstStyle/>
          <a:p>
            <a:pPr marL="285750" indent="-285750">
              <a:buFont typeface="Arial" pitchFamily="34" charset="0"/>
              <a:buChar char="•"/>
            </a:pPr>
            <a:r>
              <a:rPr lang="en-IN" sz="2400" b="1" dirty="0" smtClean="0"/>
              <a:t>Separate colour for each users data</a:t>
            </a:r>
          </a:p>
          <a:p>
            <a:pPr marL="285750" indent="-285750">
              <a:buFont typeface="Arial" pitchFamily="34" charset="0"/>
              <a:buChar char="•"/>
            </a:pPr>
            <a:r>
              <a:rPr lang="en-IN" sz="2400" b="1" dirty="0" smtClean="0">
                <a:solidFill>
                  <a:srgbClr val="0070C0"/>
                </a:solidFill>
              </a:rPr>
              <a:t>Track </a:t>
            </a:r>
            <a:r>
              <a:rPr lang="en-IN" sz="2400" b="1" dirty="0">
                <a:solidFill>
                  <a:srgbClr val="0070C0"/>
                </a:solidFill>
              </a:rPr>
              <a:t>each user's data in </a:t>
            </a:r>
            <a:r>
              <a:rPr lang="en-IN" sz="2400" b="1" dirty="0" smtClean="0">
                <a:solidFill>
                  <a:srgbClr val="0070C0"/>
                </a:solidFill>
              </a:rPr>
              <a:t>app</a:t>
            </a:r>
          </a:p>
          <a:p>
            <a:pPr marL="285750" indent="-285750">
              <a:buFont typeface="Arial" pitchFamily="34" charset="0"/>
              <a:buChar char="•"/>
            </a:pPr>
            <a:r>
              <a:rPr lang="en-IN" sz="2400" b="1" dirty="0"/>
              <a:t>Labels prevent application </a:t>
            </a:r>
            <a:r>
              <a:rPr lang="en-IN" sz="2400" b="1" dirty="0" smtClean="0"/>
              <a:t>code from </a:t>
            </a:r>
            <a:r>
              <a:rPr lang="en-IN" sz="2400" b="1" dirty="0"/>
              <a:t>disclosing data onto </a:t>
            </a:r>
            <a:r>
              <a:rPr lang="en-IN" sz="2400" b="1" dirty="0" smtClean="0"/>
              <a:t>network</a:t>
            </a:r>
          </a:p>
          <a:p>
            <a:pPr marL="285750" indent="-285750">
              <a:buFont typeface="Arial" pitchFamily="34" charset="0"/>
              <a:buChar char="•"/>
            </a:pPr>
            <a:r>
              <a:rPr lang="en-IN" sz="2400" b="1" dirty="0">
                <a:solidFill>
                  <a:srgbClr val="0070C0"/>
                </a:solidFill>
              </a:rPr>
              <a:t>Front-end uses ownership </a:t>
            </a:r>
            <a:r>
              <a:rPr lang="en-IN" sz="2400" b="1" dirty="0" smtClean="0">
                <a:solidFill>
                  <a:srgbClr val="0070C0"/>
                </a:solidFill>
              </a:rPr>
              <a:t>to send </a:t>
            </a:r>
            <a:r>
              <a:rPr lang="en-IN" sz="2400" b="1" dirty="0">
                <a:solidFill>
                  <a:srgbClr val="0070C0"/>
                </a:solidFill>
              </a:rPr>
              <a:t>data only to user's browser</a:t>
            </a:r>
          </a:p>
        </p:txBody>
      </p:sp>
    </p:spTree>
    <p:extLst>
      <p:ext uri="{BB962C8B-B14F-4D97-AF65-F5344CB8AC3E}">
        <p14:creationId xmlns:p14="http://schemas.microsoft.com/office/powerpoint/2010/main" val="10841309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76783"/>
            <a:ext cx="6629400" cy="351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owchart: Collate 5"/>
          <p:cNvSpPr/>
          <p:nvPr/>
        </p:nvSpPr>
        <p:spPr>
          <a:xfrm>
            <a:off x="4439335" y="2507691"/>
            <a:ext cx="175846" cy="228600"/>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Flowchart: Collate 7"/>
          <p:cNvSpPr/>
          <p:nvPr/>
        </p:nvSpPr>
        <p:spPr>
          <a:xfrm>
            <a:off x="4407876" y="2057400"/>
            <a:ext cx="175846" cy="228600"/>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Flowchart: Collate 8"/>
          <p:cNvSpPr/>
          <p:nvPr/>
        </p:nvSpPr>
        <p:spPr>
          <a:xfrm>
            <a:off x="4381462" y="3103685"/>
            <a:ext cx="175846" cy="228600"/>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Flowchart: Collate 9"/>
          <p:cNvSpPr/>
          <p:nvPr/>
        </p:nvSpPr>
        <p:spPr>
          <a:xfrm>
            <a:off x="6084944" y="2057400"/>
            <a:ext cx="175846" cy="228600"/>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Flowchart: Collate 10"/>
          <p:cNvSpPr/>
          <p:nvPr/>
        </p:nvSpPr>
        <p:spPr>
          <a:xfrm>
            <a:off x="6084944" y="2621991"/>
            <a:ext cx="175846" cy="228600"/>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Flowchart: Collate 11"/>
          <p:cNvSpPr/>
          <p:nvPr/>
        </p:nvSpPr>
        <p:spPr>
          <a:xfrm>
            <a:off x="6084944" y="3138632"/>
            <a:ext cx="175846" cy="228600"/>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1881451" y="457200"/>
            <a:ext cx="6037487" cy="369332"/>
          </a:xfrm>
          <a:prstGeom prst="rect">
            <a:avLst/>
          </a:prstGeom>
          <a:noFill/>
        </p:spPr>
        <p:txBody>
          <a:bodyPr wrap="none" rtlCol="0">
            <a:spAutoFit/>
          </a:bodyPr>
          <a:lstStyle/>
          <a:p>
            <a:pPr marL="285750" indent="-285750">
              <a:buFont typeface="Arial" pitchFamily="34" charset="0"/>
              <a:buChar char="•"/>
            </a:pPr>
            <a:r>
              <a:rPr lang="en-IN" dirty="0" smtClean="0">
                <a:solidFill>
                  <a:srgbClr val="0070C0"/>
                </a:solidFill>
              </a:rPr>
              <a:t>When the server gets overloaded  -- No flow of information</a:t>
            </a:r>
            <a:endParaRPr lang="en-IN" dirty="0">
              <a:solidFill>
                <a:srgbClr val="0070C0"/>
              </a:solidFill>
            </a:endParaRPr>
          </a:p>
        </p:txBody>
      </p:sp>
      <p:sp>
        <p:nvSpPr>
          <p:cNvPr id="13" name="TextBox 12"/>
          <p:cNvSpPr txBox="1"/>
          <p:nvPr/>
        </p:nvSpPr>
        <p:spPr>
          <a:xfrm>
            <a:off x="1092268" y="4800600"/>
            <a:ext cx="6603932" cy="2031325"/>
          </a:xfrm>
          <a:prstGeom prst="rect">
            <a:avLst/>
          </a:prstGeom>
          <a:noFill/>
        </p:spPr>
        <p:txBody>
          <a:bodyPr wrap="square" rtlCol="0">
            <a:spAutoFit/>
          </a:bodyPr>
          <a:lstStyle/>
          <a:p>
            <a:r>
              <a:rPr lang="en-IN" b="1" dirty="0" smtClean="0">
                <a:solidFill>
                  <a:srgbClr val="0070C0"/>
                </a:solidFill>
              </a:rPr>
              <a:t>Is there Limitation?</a:t>
            </a:r>
          </a:p>
          <a:p>
            <a:pPr marL="285750" indent="-285750">
              <a:buFont typeface="Arial" pitchFamily="34" charset="0"/>
              <a:buChar char="•"/>
            </a:pPr>
            <a:r>
              <a:rPr lang="en-IN" b="1" dirty="0" smtClean="0">
                <a:solidFill>
                  <a:srgbClr val="FF0000"/>
                </a:solidFill>
              </a:rPr>
              <a:t> OS alone cannot control information flow in distributed system</a:t>
            </a:r>
          </a:p>
          <a:p>
            <a:pPr marL="285750" indent="-285750">
              <a:buFont typeface="Arial" pitchFamily="34" charset="0"/>
              <a:buChar char="•"/>
            </a:pPr>
            <a:endParaRPr lang="en-IN" b="1" dirty="0" smtClean="0">
              <a:solidFill>
                <a:srgbClr val="FF0000"/>
              </a:solidFill>
            </a:endParaRPr>
          </a:p>
          <a:p>
            <a:pPr marL="285750" indent="-285750">
              <a:buFont typeface="Arial" pitchFamily="34" charset="0"/>
              <a:buChar char="•"/>
            </a:pPr>
            <a:endParaRPr lang="en-IN" b="1" dirty="0" smtClean="0">
              <a:solidFill>
                <a:srgbClr val="FF0000"/>
              </a:solidFill>
            </a:endParaRPr>
          </a:p>
          <a:p>
            <a:pPr marL="285750" indent="-285750">
              <a:buFont typeface="Arial" pitchFamily="34" charset="0"/>
              <a:buChar char="•"/>
            </a:pPr>
            <a:r>
              <a:rPr lang="en-IN" b="1" dirty="0" smtClean="0">
                <a:solidFill>
                  <a:srgbClr val="00B050"/>
                </a:solidFill>
              </a:rPr>
              <a:t>Find a </a:t>
            </a:r>
            <a:r>
              <a:rPr lang="en-IN" b="1" i="1" dirty="0" smtClean="0">
                <a:solidFill>
                  <a:srgbClr val="00B050"/>
                </a:solidFill>
              </a:rPr>
              <a:t>safe protocol  </a:t>
            </a:r>
            <a:r>
              <a:rPr lang="en-IN" b="1" dirty="0" smtClean="0">
                <a:solidFill>
                  <a:srgbClr val="00B050"/>
                </a:solidFill>
              </a:rPr>
              <a:t>for processes to communicate </a:t>
            </a:r>
            <a:r>
              <a:rPr lang="en-IN" b="1" dirty="0" smtClean="0"/>
              <a:t>noting that</a:t>
            </a:r>
            <a:r>
              <a:rPr lang="en-IN" b="1" dirty="0" smtClean="0">
                <a:solidFill>
                  <a:srgbClr val="00B050"/>
                </a:solidFill>
              </a:rPr>
              <a:t> </a:t>
            </a:r>
          </a:p>
          <a:p>
            <a:r>
              <a:rPr lang="en-IN" b="1" dirty="0" smtClean="0">
                <a:solidFill>
                  <a:srgbClr val="00B050"/>
                </a:solidFill>
              </a:rPr>
              <a:t>      </a:t>
            </a:r>
            <a:r>
              <a:rPr lang="en-IN" b="1" dirty="0" smtClean="0"/>
              <a:t>there is no </a:t>
            </a:r>
            <a:r>
              <a:rPr lang="en-IN" b="1" dirty="0"/>
              <a:t>equivalent of a fully-trusted </a:t>
            </a:r>
            <a:r>
              <a:rPr lang="en-IN" b="1" dirty="0" smtClean="0"/>
              <a:t>OS kernel </a:t>
            </a:r>
            <a:r>
              <a:rPr lang="en-IN" b="1" dirty="0"/>
              <a:t>that can make all decisions</a:t>
            </a:r>
          </a:p>
        </p:txBody>
      </p:sp>
      <p:sp>
        <p:nvSpPr>
          <p:cNvPr id="14" name="Down Arrow 13"/>
          <p:cNvSpPr/>
          <p:nvPr/>
        </p:nvSpPr>
        <p:spPr>
          <a:xfrm>
            <a:off x="4077637" y="5600700"/>
            <a:ext cx="242316"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216360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905000"/>
            <a:ext cx="80295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8200" y="609600"/>
            <a:ext cx="6753452" cy="830997"/>
          </a:xfrm>
          <a:prstGeom prst="rect">
            <a:avLst/>
          </a:prstGeom>
          <a:noFill/>
        </p:spPr>
        <p:txBody>
          <a:bodyPr wrap="none" rtlCol="0">
            <a:spAutoFit/>
          </a:bodyPr>
          <a:lstStyle/>
          <a:p>
            <a:pPr marL="285750" indent="-285750">
              <a:buFont typeface="Arial" pitchFamily="34" charset="0"/>
              <a:buChar char="•"/>
            </a:pPr>
            <a:r>
              <a:rPr lang="en-IN" sz="2400" b="1" dirty="0" smtClean="0"/>
              <a:t>Label the data</a:t>
            </a:r>
          </a:p>
          <a:p>
            <a:pPr marL="285750" indent="-285750">
              <a:buFont typeface="Arial" pitchFamily="34" charset="0"/>
              <a:buChar char="•"/>
            </a:pPr>
            <a:r>
              <a:rPr lang="en-IN" sz="2400" b="1" dirty="0" smtClean="0"/>
              <a:t>Each Machine uses its OS to enforce labels locally</a:t>
            </a:r>
            <a:endParaRPr lang="en-IN" sz="2400" b="1" dirty="0"/>
          </a:p>
        </p:txBody>
      </p:sp>
    </p:spTree>
    <p:extLst>
      <p:ext uri="{BB962C8B-B14F-4D97-AF65-F5344CB8AC3E}">
        <p14:creationId xmlns:p14="http://schemas.microsoft.com/office/powerpoint/2010/main" val="4005404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Access Control</a:t>
            </a:r>
            <a:endParaRPr lang="en-IN"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r>
              <a:rPr lang="en-IN" dirty="0" smtClean="0"/>
              <a:t>Matrix Model</a:t>
            </a:r>
          </a:p>
          <a:p>
            <a:pPr lvl="1"/>
            <a:r>
              <a:rPr lang="en-IN" dirty="0" smtClean="0"/>
              <a:t>Evolution of access control in traditional  OS</a:t>
            </a:r>
          </a:p>
          <a:p>
            <a:r>
              <a:rPr lang="en-IN" dirty="0" smtClean="0">
                <a:solidFill>
                  <a:srgbClr val="0070C0"/>
                </a:solidFill>
              </a:rPr>
              <a:t>Discretionary Access Control</a:t>
            </a:r>
          </a:p>
          <a:p>
            <a:pPr lvl="1"/>
            <a:r>
              <a:rPr lang="en-IN" dirty="0">
                <a:solidFill>
                  <a:srgbClr val="0070C0"/>
                </a:solidFill>
              </a:rPr>
              <a:t>controlling accesses to resources </a:t>
            </a:r>
            <a:r>
              <a:rPr lang="en-IN" dirty="0" smtClean="0">
                <a:solidFill>
                  <a:srgbClr val="0070C0"/>
                </a:solidFill>
              </a:rPr>
              <a:t>: traditional operating systems</a:t>
            </a:r>
          </a:p>
          <a:p>
            <a:pPr lvl="1"/>
            <a:r>
              <a:rPr lang="en-IN" dirty="0" smtClean="0">
                <a:solidFill>
                  <a:srgbClr val="0070C0"/>
                </a:solidFill>
              </a:rPr>
              <a:t>Role based access control</a:t>
            </a:r>
          </a:p>
          <a:p>
            <a:r>
              <a:rPr lang="en-IN" dirty="0" smtClean="0"/>
              <a:t>Mandatory Access Control</a:t>
            </a:r>
          </a:p>
          <a:p>
            <a:pPr lvl="1"/>
            <a:r>
              <a:rPr lang="en-IN" dirty="0"/>
              <a:t>the control </a:t>
            </a:r>
            <a:r>
              <a:rPr lang="en-IN" dirty="0" smtClean="0"/>
              <a:t>of information </a:t>
            </a:r>
            <a:r>
              <a:rPr lang="en-IN" dirty="0"/>
              <a:t>flow between distributed nodes on a system </a:t>
            </a:r>
            <a:r>
              <a:rPr lang="en-IN" dirty="0" smtClean="0"/>
              <a:t>wide basis </a:t>
            </a:r>
            <a:r>
              <a:rPr lang="en-IN" dirty="0"/>
              <a:t>rather than only individual basis like </a:t>
            </a:r>
            <a:r>
              <a:rPr lang="en-IN" dirty="0" smtClean="0"/>
              <a:t>discretionary control</a:t>
            </a:r>
          </a:p>
          <a:p>
            <a:r>
              <a:rPr lang="en-IN" dirty="0" smtClean="0">
                <a:solidFill>
                  <a:srgbClr val="0070C0"/>
                </a:solidFill>
              </a:rPr>
              <a:t>Information Flow Control</a:t>
            </a:r>
          </a:p>
          <a:p>
            <a:pPr lvl="1"/>
            <a:r>
              <a:rPr lang="en-IN" dirty="0">
                <a:solidFill>
                  <a:srgbClr val="7030A0"/>
                </a:solidFill>
              </a:rPr>
              <a:t>how information is </a:t>
            </a:r>
            <a:r>
              <a:rPr lang="en-IN" dirty="0" smtClean="0">
                <a:solidFill>
                  <a:srgbClr val="7030A0"/>
                </a:solidFill>
              </a:rPr>
              <a:t>disseminated or </a:t>
            </a:r>
            <a:r>
              <a:rPr lang="en-IN" dirty="0">
                <a:solidFill>
                  <a:srgbClr val="7030A0"/>
                </a:solidFill>
              </a:rPr>
              <a:t>propagated from one object to </a:t>
            </a:r>
            <a:r>
              <a:rPr lang="en-IN" dirty="0" smtClean="0">
                <a:solidFill>
                  <a:srgbClr val="7030A0"/>
                </a:solidFill>
              </a:rPr>
              <a:t>another</a:t>
            </a:r>
          </a:p>
          <a:p>
            <a:pPr lvl="1"/>
            <a:r>
              <a:rPr lang="en-IN" dirty="0"/>
              <a:t>security classes of all entities must be </a:t>
            </a:r>
            <a:r>
              <a:rPr lang="en-IN" dirty="0" smtClean="0"/>
              <a:t>specified clearly </a:t>
            </a:r>
            <a:r>
              <a:rPr lang="en-IN" dirty="0"/>
              <a:t>and class of an entity never changes after </a:t>
            </a:r>
            <a:r>
              <a:rPr lang="en-IN" dirty="0" smtClean="0"/>
              <a:t>it has </a:t>
            </a:r>
            <a:r>
              <a:rPr lang="en-IN" dirty="0"/>
              <a:t>been </a:t>
            </a:r>
            <a:r>
              <a:rPr lang="en-IN" dirty="0" smtClean="0"/>
              <a:t>created</a:t>
            </a:r>
          </a:p>
          <a:p>
            <a:pPr lvl="1"/>
            <a:r>
              <a:rPr lang="en-IN" dirty="0">
                <a:solidFill>
                  <a:srgbClr val="7030A0"/>
                </a:solidFill>
              </a:rPr>
              <a:t>All permissible information flow paths among </a:t>
            </a:r>
            <a:r>
              <a:rPr lang="en-IN" dirty="0" smtClean="0">
                <a:solidFill>
                  <a:srgbClr val="7030A0"/>
                </a:solidFill>
              </a:rPr>
              <a:t>them are </a:t>
            </a:r>
            <a:r>
              <a:rPr lang="en-IN" dirty="0">
                <a:solidFill>
                  <a:srgbClr val="7030A0"/>
                </a:solidFill>
              </a:rPr>
              <a:t>regulated using unambiguous security rules</a:t>
            </a:r>
            <a:endParaRPr lang="en-IN" dirty="0" smtClean="0">
              <a:solidFill>
                <a:srgbClr val="7030A0"/>
              </a:solidFill>
            </a:endParaRPr>
          </a:p>
          <a:p>
            <a:pPr lvl="1"/>
            <a:r>
              <a:rPr lang="en-IN" dirty="0" smtClean="0"/>
              <a:t>Distributed Information Control</a:t>
            </a:r>
          </a:p>
          <a:p>
            <a:pPr lvl="2"/>
            <a:r>
              <a:rPr lang="en-IN" dirty="0" smtClean="0">
                <a:solidFill>
                  <a:srgbClr val="002060"/>
                </a:solidFill>
              </a:rPr>
              <a:t>Language Based</a:t>
            </a:r>
          </a:p>
          <a:p>
            <a:pPr lvl="2"/>
            <a:r>
              <a:rPr lang="en-IN" dirty="0" smtClean="0">
                <a:solidFill>
                  <a:srgbClr val="00B050"/>
                </a:solidFill>
              </a:rPr>
              <a:t>OS based – distribution across nodes</a:t>
            </a:r>
          </a:p>
        </p:txBody>
      </p:sp>
    </p:spTree>
    <p:extLst>
      <p:ext uri="{BB962C8B-B14F-4D97-AF65-F5344CB8AC3E}">
        <p14:creationId xmlns:p14="http://schemas.microsoft.com/office/powerpoint/2010/main" val="122980837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Trust: Decentralized</a:t>
            </a:r>
            <a:endParaRPr lang="en-IN" dirty="0">
              <a:solidFill>
                <a:srgbClr val="FF0000"/>
              </a:solidFill>
            </a:endParaRPr>
          </a:p>
        </p:txBody>
      </p:sp>
      <p:sp>
        <p:nvSpPr>
          <p:cNvPr id="3" name="Content Placeholder 2"/>
          <p:cNvSpPr>
            <a:spLocks noGrp="1"/>
          </p:cNvSpPr>
          <p:nvPr>
            <p:ph idx="1"/>
          </p:nvPr>
        </p:nvSpPr>
        <p:spPr/>
        <p:txBody>
          <a:bodyPr/>
          <a:lstStyle/>
          <a:p>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50" y="1676400"/>
            <a:ext cx="69469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98550" y="5486400"/>
            <a:ext cx="5921686" cy="461665"/>
          </a:xfrm>
          <a:prstGeom prst="rect">
            <a:avLst/>
          </a:prstGeom>
          <a:noFill/>
        </p:spPr>
        <p:txBody>
          <a:bodyPr wrap="none" rtlCol="0">
            <a:spAutoFit/>
          </a:bodyPr>
          <a:lstStyle/>
          <a:p>
            <a:pPr marL="342900" indent="-342900">
              <a:buFont typeface="Arial" pitchFamily="34" charset="0"/>
              <a:buChar char="•"/>
            </a:pPr>
            <a:r>
              <a:rPr lang="en-IN" sz="2400" b="1" dirty="0" smtClean="0">
                <a:solidFill>
                  <a:srgbClr val="0070C0"/>
                </a:solidFill>
              </a:rPr>
              <a:t>Need to trust the recipient of the message</a:t>
            </a:r>
            <a:endParaRPr lang="en-IN" sz="2400" b="1" dirty="0">
              <a:solidFill>
                <a:srgbClr val="0070C0"/>
              </a:solidFill>
            </a:endParaRPr>
          </a:p>
        </p:txBody>
      </p:sp>
    </p:spTree>
    <p:extLst>
      <p:ext uri="{BB962C8B-B14F-4D97-AF65-F5344CB8AC3E}">
        <p14:creationId xmlns:p14="http://schemas.microsoft.com/office/powerpoint/2010/main" val="232498436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8516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5334000"/>
            <a:ext cx="7512249" cy="830997"/>
          </a:xfrm>
          <a:prstGeom prst="rect">
            <a:avLst/>
          </a:prstGeom>
          <a:noFill/>
        </p:spPr>
        <p:txBody>
          <a:bodyPr wrap="none" rtlCol="0">
            <a:spAutoFit/>
          </a:bodyPr>
          <a:lstStyle/>
          <a:p>
            <a:pPr marL="285750" indent="-285750">
              <a:buFont typeface="Arial" pitchFamily="34" charset="0"/>
              <a:buChar char="•"/>
            </a:pPr>
            <a:r>
              <a:rPr lang="en-IN" sz="2400" b="1" dirty="0" smtClean="0">
                <a:solidFill>
                  <a:srgbClr val="7030A0"/>
                </a:solidFill>
              </a:rPr>
              <a:t>DB does not trust the application code</a:t>
            </a:r>
          </a:p>
          <a:p>
            <a:pPr marL="285750" indent="-285750">
              <a:buFont typeface="Arial" pitchFamily="34" charset="0"/>
              <a:buChar char="•"/>
            </a:pPr>
            <a:r>
              <a:rPr lang="en-IN" sz="2400" b="1" dirty="0" smtClean="0">
                <a:solidFill>
                  <a:srgbClr val="7030A0"/>
                </a:solidFill>
              </a:rPr>
              <a:t>DB trusts front app servers  with a particular users data</a:t>
            </a:r>
            <a:endParaRPr lang="en-IN" sz="2400" b="1" dirty="0">
              <a:solidFill>
                <a:srgbClr val="7030A0"/>
              </a:solidFill>
            </a:endParaRPr>
          </a:p>
        </p:txBody>
      </p:sp>
    </p:spTree>
    <p:extLst>
      <p:ext uri="{BB962C8B-B14F-4D97-AF65-F5344CB8AC3E}">
        <p14:creationId xmlns:p14="http://schemas.microsoft.com/office/powerpoint/2010/main" val="95713520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696595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90600" y="5715000"/>
            <a:ext cx="6927409" cy="830997"/>
          </a:xfrm>
          <a:prstGeom prst="rect">
            <a:avLst/>
          </a:prstGeom>
          <a:noFill/>
        </p:spPr>
        <p:txBody>
          <a:bodyPr wrap="none" rtlCol="0">
            <a:spAutoFit/>
          </a:bodyPr>
          <a:lstStyle/>
          <a:p>
            <a:pPr marL="285750" indent="-285750">
              <a:buFont typeface="Arial" pitchFamily="34" charset="0"/>
              <a:buChar char="•"/>
            </a:pPr>
            <a:r>
              <a:rPr lang="en-IN" sz="2400" b="1" dirty="0" smtClean="0"/>
              <a:t>Database does not trust the application code</a:t>
            </a:r>
          </a:p>
          <a:p>
            <a:pPr marL="285750" indent="-285750">
              <a:buFont typeface="Arial" pitchFamily="34" charset="0"/>
              <a:buChar char="•"/>
            </a:pPr>
            <a:r>
              <a:rPr lang="en-IN" sz="2400" b="1" dirty="0" smtClean="0"/>
              <a:t>Trusts the Exporter to contain the application code</a:t>
            </a:r>
            <a:endParaRPr lang="en-IN" sz="2400" b="1" dirty="0"/>
          </a:p>
        </p:txBody>
      </p:sp>
    </p:spTree>
    <p:extLst>
      <p:ext uri="{BB962C8B-B14F-4D97-AF65-F5344CB8AC3E}">
        <p14:creationId xmlns:p14="http://schemas.microsoft.com/office/powerpoint/2010/main" val="262426212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29400" y="6324600"/>
            <a:ext cx="1200008" cy="369332"/>
          </a:xfrm>
          <a:prstGeom prst="rect">
            <a:avLst/>
          </a:prstGeom>
          <a:noFill/>
        </p:spPr>
        <p:txBody>
          <a:bodyPr wrap="none" rtlCol="0">
            <a:spAutoFit/>
          </a:bodyPr>
          <a:lstStyle/>
          <a:p>
            <a:r>
              <a:rPr lang="en-IN" b="1" dirty="0" smtClean="0"/>
              <a:t> </a:t>
            </a:r>
            <a:r>
              <a:rPr lang="en-IN" b="1" dirty="0" err="1" smtClean="0"/>
              <a:t>Zeldovich</a:t>
            </a:r>
            <a:r>
              <a:rPr lang="en-IN" b="1" dirty="0" smtClean="0"/>
              <a:t> </a:t>
            </a:r>
            <a:endParaRPr lang="en-IN" b="1" dirty="0"/>
          </a:p>
        </p:txBody>
      </p:sp>
      <p:sp>
        <p:nvSpPr>
          <p:cNvPr id="3" name="Rectangle 2"/>
          <p:cNvSpPr/>
          <p:nvPr/>
        </p:nvSpPr>
        <p:spPr>
          <a:xfrm>
            <a:off x="421640" y="2967335"/>
            <a:ext cx="8300734" cy="1754326"/>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Information Flow Control In </a:t>
            </a:r>
          </a:p>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Operating Systems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41925538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70C0"/>
                </a:solidFill>
              </a:rPr>
              <a:t>Enforcing data </a:t>
            </a:r>
            <a:r>
              <a:rPr lang="en-IN" b="1" dirty="0">
                <a:solidFill>
                  <a:srgbClr val="0070C0"/>
                </a:solidFill>
              </a:rPr>
              <a:t>security policy </a:t>
            </a:r>
            <a:r>
              <a:rPr lang="en-IN" b="1" dirty="0" smtClean="0">
                <a:solidFill>
                  <a:srgbClr val="0070C0"/>
                </a:solidFill>
              </a:rPr>
              <a:t>while </a:t>
            </a:r>
            <a:r>
              <a:rPr lang="en-IN" b="1" dirty="0">
                <a:solidFill>
                  <a:srgbClr val="0070C0"/>
                </a:solidFill>
              </a:rPr>
              <a:t>executing </a:t>
            </a:r>
            <a:r>
              <a:rPr lang="en-IN" b="1" dirty="0" smtClean="0">
                <a:solidFill>
                  <a:srgbClr val="0070C0"/>
                </a:solidFill>
              </a:rPr>
              <a:t>untrusted code</a:t>
            </a:r>
            <a:endParaRPr lang="en-IN" b="1" dirty="0">
              <a:solidFill>
                <a:srgbClr val="0070C0"/>
              </a:solidFill>
            </a:endParaRPr>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654192" cy="223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09600" y="4572000"/>
            <a:ext cx="2614498" cy="923330"/>
          </a:xfrm>
          <a:prstGeom prst="rect">
            <a:avLst/>
          </a:prstGeom>
          <a:noFill/>
        </p:spPr>
        <p:txBody>
          <a:bodyPr wrap="none" rtlCol="0">
            <a:spAutoFit/>
          </a:bodyPr>
          <a:lstStyle/>
          <a:p>
            <a:pPr marL="285750" indent="-285750">
              <a:buFont typeface="Arial" pitchFamily="34" charset="0"/>
              <a:buChar char="•"/>
            </a:pPr>
            <a:r>
              <a:rPr lang="en-IN" dirty="0" smtClean="0"/>
              <a:t>Circles: Processes</a:t>
            </a:r>
          </a:p>
          <a:p>
            <a:pPr marL="285750" indent="-285750">
              <a:buFont typeface="Arial" pitchFamily="34" charset="0"/>
              <a:buChar char="•"/>
            </a:pPr>
            <a:r>
              <a:rPr lang="en-IN" dirty="0" smtClean="0"/>
              <a:t>Rectangles:  Files/</a:t>
            </a:r>
            <a:r>
              <a:rPr lang="en-IN" dirty="0" err="1" smtClean="0"/>
              <a:t>Dir</a:t>
            </a:r>
            <a:endParaRPr lang="en-IN" dirty="0" smtClean="0"/>
          </a:p>
          <a:p>
            <a:pPr marL="285750" indent="-285750">
              <a:buFont typeface="Arial" pitchFamily="34" charset="0"/>
              <a:buChar char="•"/>
            </a:pPr>
            <a:r>
              <a:rPr lang="en-IN" dirty="0" smtClean="0"/>
              <a:t>Rounded </a:t>
            </a:r>
            <a:r>
              <a:rPr lang="en-IN" dirty="0" err="1" smtClean="0"/>
              <a:t>Rect</a:t>
            </a:r>
            <a:r>
              <a:rPr lang="en-IN" dirty="0" smtClean="0"/>
              <a:t>: Devices</a:t>
            </a:r>
            <a:endParaRPr lang="en-IN" dirty="0"/>
          </a:p>
        </p:txBody>
      </p:sp>
      <p:pic>
        <p:nvPicPr>
          <p:cNvPr id="717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675440" y="3756313"/>
            <a:ext cx="5450975" cy="255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134708" y="1752600"/>
            <a:ext cx="3387146" cy="1477328"/>
          </a:xfrm>
          <a:prstGeom prst="rect">
            <a:avLst/>
          </a:prstGeom>
          <a:noFill/>
        </p:spPr>
        <p:txBody>
          <a:bodyPr wrap="none" rtlCol="0">
            <a:spAutoFit/>
          </a:bodyPr>
          <a:lstStyle/>
          <a:p>
            <a:pPr marL="285750" indent="-285750">
              <a:buFont typeface="Arial" pitchFamily="34" charset="0"/>
              <a:buChar char="•"/>
            </a:pPr>
            <a:r>
              <a:rPr lang="en-IN" dirty="0" smtClean="0"/>
              <a:t>Lightly Shaded – Confidential</a:t>
            </a:r>
          </a:p>
          <a:p>
            <a:pPr marL="285750" indent="-285750">
              <a:buFont typeface="Arial" pitchFamily="34" charset="0"/>
              <a:buChar char="•"/>
            </a:pPr>
            <a:r>
              <a:rPr lang="en-IN" dirty="0" err="1" smtClean="0"/>
              <a:t>Unshaded</a:t>
            </a:r>
            <a:r>
              <a:rPr lang="en-IN" dirty="0" smtClean="0"/>
              <a:t> – non-confidential</a:t>
            </a:r>
          </a:p>
          <a:p>
            <a:pPr marL="285750" indent="-285750">
              <a:buFont typeface="Arial" pitchFamily="34" charset="0"/>
              <a:buChar char="•"/>
            </a:pPr>
            <a:r>
              <a:rPr lang="en-IN" dirty="0" smtClean="0"/>
              <a:t>Dark Shaded- Special privileges</a:t>
            </a:r>
          </a:p>
          <a:p>
            <a:r>
              <a:rPr lang="en-IN" dirty="0"/>
              <a:t>t</a:t>
            </a:r>
            <a:r>
              <a:rPr lang="en-IN" dirty="0" smtClean="0"/>
              <a:t>o relay </a:t>
            </a:r>
            <a:r>
              <a:rPr lang="en-IN" dirty="0"/>
              <a:t>the scanner’s confidential</a:t>
            </a:r>
          </a:p>
          <a:p>
            <a:r>
              <a:rPr lang="en-IN" dirty="0"/>
              <a:t>output to the terminal.</a:t>
            </a:r>
          </a:p>
        </p:txBody>
      </p:sp>
    </p:spTree>
    <p:extLst>
      <p:ext uri="{BB962C8B-B14F-4D97-AF65-F5344CB8AC3E}">
        <p14:creationId xmlns:p14="http://schemas.microsoft.com/office/powerpoint/2010/main" val="271549567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14400"/>
            <a:ext cx="6062662" cy="3234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889" y="561974"/>
            <a:ext cx="38100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6643" y="4124293"/>
            <a:ext cx="9077357" cy="2862322"/>
          </a:xfrm>
          <a:prstGeom prst="rect">
            <a:avLst/>
          </a:prstGeom>
          <a:noFill/>
        </p:spPr>
        <p:txBody>
          <a:bodyPr wrap="none" rtlCol="0">
            <a:spAutoFit/>
          </a:bodyPr>
          <a:lstStyle/>
          <a:p>
            <a:pPr marL="285750" indent="-285750">
              <a:buFont typeface="Arial" pitchFamily="34" charset="0"/>
              <a:buChar char="•"/>
            </a:pPr>
            <a:r>
              <a:rPr lang="en-IN" dirty="0"/>
              <a:t>all objects containing private user data are </a:t>
            </a:r>
            <a:r>
              <a:rPr lang="en-IN" dirty="0" err="1"/>
              <a:t>labeled</a:t>
            </a:r>
            <a:r>
              <a:rPr lang="en-IN" dirty="0"/>
              <a:t> confidential, </a:t>
            </a:r>
          </a:p>
          <a:p>
            <a:pPr marL="285750" indent="-285750">
              <a:buFont typeface="Arial" pitchFamily="34" charset="0"/>
              <a:buChar char="•"/>
            </a:pPr>
            <a:r>
              <a:rPr lang="en-IN" dirty="0"/>
              <a:t>kernel prevents any information flow from confidential to non-confidential objects. </a:t>
            </a:r>
            <a:endParaRPr lang="en-IN" dirty="0" smtClean="0"/>
          </a:p>
          <a:p>
            <a:pPr marL="285750" indent="-285750">
              <a:buFont typeface="Arial" pitchFamily="34" charset="0"/>
              <a:buChar char="•"/>
            </a:pPr>
            <a:r>
              <a:rPr lang="en-IN" dirty="0" smtClean="0"/>
              <a:t>Initially</a:t>
            </a:r>
            <a:r>
              <a:rPr lang="en-IN" dirty="0"/>
              <a:t>, the </a:t>
            </a:r>
            <a:r>
              <a:rPr lang="en-IN" dirty="0" smtClean="0"/>
              <a:t>scanner process </a:t>
            </a:r>
            <a:r>
              <a:rPr lang="en-IN" dirty="0"/>
              <a:t>is not </a:t>
            </a:r>
            <a:r>
              <a:rPr lang="en-IN" dirty="0" err="1"/>
              <a:t>labeled</a:t>
            </a:r>
            <a:r>
              <a:rPr lang="en-IN" dirty="0"/>
              <a:t> </a:t>
            </a:r>
            <a:r>
              <a:rPr lang="en-IN" dirty="0">
                <a:solidFill>
                  <a:srgbClr val="0070C0"/>
                </a:solidFill>
              </a:rPr>
              <a:t>confidentia</a:t>
            </a:r>
            <a:r>
              <a:rPr lang="en-IN" dirty="0"/>
              <a:t>l, and the kernel prevents it from </a:t>
            </a:r>
            <a:endParaRPr lang="en-IN" dirty="0" smtClean="0"/>
          </a:p>
          <a:p>
            <a:r>
              <a:rPr lang="en-IN" dirty="0"/>
              <a:t> </a:t>
            </a:r>
            <a:r>
              <a:rPr lang="en-IN" dirty="0" smtClean="0"/>
              <a:t>    reading any </a:t>
            </a:r>
            <a:r>
              <a:rPr lang="en-IN" dirty="0"/>
              <a:t>confidential </a:t>
            </a:r>
            <a:r>
              <a:rPr lang="en-IN" dirty="0" smtClean="0"/>
              <a:t>object,  as per flow </a:t>
            </a:r>
            <a:r>
              <a:rPr lang="en-IN" dirty="0"/>
              <a:t>policy specified by the labels.</a:t>
            </a:r>
          </a:p>
          <a:p>
            <a:pPr marL="285750" indent="-285750">
              <a:buFont typeface="Arial" pitchFamily="34" charset="0"/>
              <a:buChar char="•"/>
            </a:pPr>
            <a:r>
              <a:rPr lang="en-IN" dirty="0"/>
              <a:t>If </a:t>
            </a:r>
            <a:r>
              <a:rPr lang="en-IN" dirty="0" smtClean="0"/>
              <a:t>scanner </a:t>
            </a:r>
            <a:r>
              <a:rPr lang="en-IN" dirty="0"/>
              <a:t>changes </a:t>
            </a:r>
            <a:r>
              <a:rPr lang="en-IN" dirty="0" smtClean="0"/>
              <a:t>to  </a:t>
            </a:r>
            <a:r>
              <a:rPr lang="en-IN" dirty="0">
                <a:solidFill>
                  <a:srgbClr val="0070C0"/>
                </a:solidFill>
              </a:rPr>
              <a:t>confidentia</a:t>
            </a:r>
            <a:r>
              <a:rPr lang="en-IN" dirty="0"/>
              <a:t>l, the kernel will allow it to read  </a:t>
            </a:r>
            <a:r>
              <a:rPr lang="en-IN" dirty="0" smtClean="0"/>
              <a:t> </a:t>
            </a:r>
            <a:r>
              <a:rPr lang="en-IN" dirty="0" smtClean="0">
                <a:solidFill>
                  <a:srgbClr val="0070C0"/>
                </a:solidFill>
              </a:rPr>
              <a:t>confidential</a:t>
            </a:r>
            <a:r>
              <a:rPr lang="en-IN" dirty="0" smtClean="0"/>
              <a:t> </a:t>
            </a:r>
            <a:r>
              <a:rPr lang="en-IN" dirty="0"/>
              <a:t>objects. </a:t>
            </a:r>
            <a:endParaRPr lang="en-IN" dirty="0" smtClean="0"/>
          </a:p>
          <a:p>
            <a:pPr marL="285750" indent="-285750">
              <a:buFont typeface="Arial" pitchFamily="34" charset="0"/>
              <a:buChar char="•"/>
            </a:pPr>
            <a:r>
              <a:rPr lang="en-IN" dirty="0" smtClean="0"/>
              <a:t>However</a:t>
            </a:r>
            <a:r>
              <a:rPr lang="en-IN" dirty="0"/>
              <a:t>, by changing its label to </a:t>
            </a:r>
            <a:r>
              <a:rPr lang="en-IN" dirty="0">
                <a:solidFill>
                  <a:srgbClr val="0070C0"/>
                </a:solidFill>
              </a:rPr>
              <a:t>confidentia</a:t>
            </a:r>
            <a:r>
              <a:rPr lang="en-IN" dirty="0"/>
              <a:t>l, the scanner </a:t>
            </a:r>
            <a:r>
              <a:rPr lang="en-IN" dirty="0" smtClean="0"/>
              <a:t> </a:t>
            </a:r>
            <a:r>
              <a:rPr lang="en-IN" dirty="0"/>
              <a:t>loses </a:t>
            </a:r>
            <a:r>
              <a:rPr lang="en-IN" dirty="0" smtClean="0"/>
              <a:t>its </a:t>
            </a:r>
            <a:r>
              <a:rPr lang="en-IN" dirty="0" smtClean="0">
                <a:solidFill>
                  <a:srgbClr val="0070C0"/>
                </a:solidFill>
              </a:rPr>
              <a:t>ability </a:t>
            </a:r>
            <a:r>
              <a:rPr lang="en-IN" dirty="0">
                <a:solidFill>
                  <a:srgbClr val="0070C0"/>
                </a:solidFill>
              </a:rPr>
              <a:t>to write any </a:t>
            </a:r>
            <a:r>
              <a:rPr lang="en-IN" dirty="0" smtClean="0">
                <a:solidFill>
                  <a:srgbClr val="0070C0"/>
                </a:solidFill>
              </a:rPr>
              <a:t>data</a:t>
            </a:r>
          </a:p>
          <a:p>
            <a:r>
              <a:rPr lang="en-IN" dirty="0" smtClean="0">
                <a:solidFill>
                  <a:srgbClr val="0070C0"/>
                </a:solidFill>
              </a:rPr>
              <a:t> </a:t>
            </a:r>
            <a:r>
              <a:rPr lang="en-IN" dirty="0">
                <a:solidFill>
                  <a:srgbClr val="0070C0"/>
                </a:solidFill>
              </a:rPr>
              <a:t>to </a:t>
            </a:r>
            <a:r>
              <a:rPr lang="en-IN" dirty="0" err="1" smtClean="0">
                <a:solidFill>
                  <a:srgbClr val="0070C0"/>
                </a:solidFill>
              </a:rPr>
              <a:t>nonconfidential</a:t>
            </a:r>
            <a:r>
              <a:rPr lang="en-IN" dirty="0" smtClean="0">
                <a:solidFill>
                  <a:srgbClr val="0070C0"/>
                </a:solidFill>
              </a:rPr>
              <a:t> objects</a:t>
            </a:r>
            <a:r>
              <a:rPr lang="en-IN" dirty="0"/>
              <a:t>, or to change its label back to  </a:t>
            </a:r>
            <a:r>
              <a:rPr lang="en-IN" dirty="0" smtClean="0">
                <a:solidFill>
                  <a:srgbClr val="0070C0"/>
                </a:solidFill>
              </a:rPr>
              <a:t>non-confidentia</a:t>
            </a:r>
            <a:r>
              <a:rPr lang="en-IN" dirty="0" smtClean="0"/>
              <a:t>l</a:t>
            </a:r>
            <a:r>
              <a:rPr lang="en-IN" dirty="0"/>
              <a:t>, since threads are </a:t>
            </a:r>
            <a:endParaRPr lang="en-IN" dirty="0" smtClean="0"/>
          </a:p>
          <a:p>
            <a:r>
              <a:rPr lang="en-IN" dirty="0" smtClean="0"/>
              <a:t>only </a:t>
            </a:r>
            <a:r>
              <a:rPr lang="en-IN" dirty="0"/>
              <a:t>allowed </a:t>
            </a:r>
            <a:r>
              <a:rPr lang="en-IN" dirty="0" smtClean="0"/>
              <a:t>to change </a:t>
            </a:r>
            <a:r>
              <a:rPr lang="en-IN" dirty="0"/>
              <a:t>their label in a way consistent with information flow restrictions. </a:t>
            </a:r>
            <a:endParaRPr lang="en-IN" dirty="0" smtClean="0"/>
          </a:p>
          <a:p>
            <a:pPr marL="285750" indent="-285750">
              <a:buFont typeface="Arial" pitchFamily="34" charset="0"/>
              <a:buChar char="•"/>
            </a:pPr>
            <a:r>
              <a:rPr lang="en-IN" dirty="0" smtClean="0"/>
              <a:t>Thus</a:t>
            </a:r>
            <a:r>
              <a:rPr lang="en-IN" dirty="0"/>
              <a:t>, regardless of the </a:t>
            </a:r>
            <a:r>
              <a:rPr lang="en-IN" dirty="0" smtClean="0"/>
              <a:t>scanner’s actions</a:t>
            </a:r>
            <a:r>
              <a:rPr lang="en-IN" dirty="0"/>
              <a:t>, </a:t>
            </a:r>
            <a:r>
              <a:rPr lang="en-IN" dirty="0" smtClean="0"/>
              <a:t>kernel </a:t>
            </a:r>
            <a:r>
              <a:rPr lang="en-IN" dirty="0"/>
              <a:t>ensures that </a:t>
            </a:r>
            <a:r>
              <a:rPr lang="en-IN" dirty="0">
                <a:solidFill>
                  <a:srgbClr val="0070C0"/>
                </a:solidFill>
              </a:rPr>
              <a:t>confidential data cannot </a:t>
            </a:r>
            <a:r>
              <a:rPr lang="en-IN" dirty="0" smtClean="0">
                <a:solidFill>
                  <a:srgbClr val="0070C0"/>
                </a:solidFill>
              </a:rPr>
              <a:t>reach</a:t>
            </a:r>
          </a:p>
          <a:p>
            <a:r>
              <a:rPr lang="en-IN" dirty="0" smtClean="0">
                <a:solidFill>
                  <a:srgbClr val="0070C0"/>
                </a:solidFill>
              </a:rPr>
              <a:t> </a:t>
            </a:r>
            <a:r>
              <a:rPr lang="en-IN" dirty="0">
                <a:solidFill>
                  <a:srgbClr val="0070C0"/>
                </a:solidFill>
              </a:rPr>
              <a:t>non-confidential objects,</a:t>
            </a:r>
            <a:r>
              <a:rPr lang="en-IN" dirty="0"/>
              <a:t> </a:t>
            </a:r>
            <a:r>
              <a:rPr lang="en-IN" dirty="0" smtClean="0"/>
              <a:t>including </a:t>
            </a:r>
            <a:r>
              <a:rPr lang="en-IN" dirty="0" smtClean="0">
                <a:solidFill>
                  <a:srgbClr val="FF0000"/>
                </a:solidFill>
              </a:rPr>
              <a:t>the </a:t>
            </a:r>
            <a:r>
              <a:rPr lang="en-IN" dirty="0">
                <a:solidFill>
                  <a:srgbClr val="FF0000"/>
                </a:solidFill>
              </a:rPr>
              <a:t>network and the colluding update process.</a:t>
            </a:r>
          </a:p>
        </p:txBody>
      </p:sp>
    </p:spTree>
    <p:extLst>
      <p:ext uri="{BB962C8B-B14F-4D97-AF65-F5344CB8AC3E}">
        <p14:creationId xmlns:p14="http://schemas.microsoft.com/office/powerpoint/2010/main" val="304984744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Guarantees with </a:t>
            </a:r>
            <a:r>
              <a:rPr lang="en-IN" dirty="0" err="1" smtClean="0"/>
              <a:t>HiStar</a:t>
            </a:r>
            <a:endParaRPr lang="en-IN" dirty="0"/>
          </a:p>
        </p:txBody>
      </p:sp>
      <p:sp>
        <p:nvSpPr>
          <p:cNvPr id="3" name="Content Placeholder 2"/>
          <p:cNvSpPr>
            <a:spLocks noGrp="1"/>
          </p:cNvSpPr>
          <p:nvPr>
            <p:ph idx="1"/>
          </p:nvPr>
        </p:nvSpPr>
        <p:spPr/>
        <p:txBody>
          <a:bodyPr/>
          <a:lstStyle/>
          <a:p>
            <a:r>
              <a:rPr lang="en-IN" dirty="0" smtClean="0"/>
              <a:t>Anti Virus Software</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4" y="2238374"/>
            <a:ext cx="6167707" cy="355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20277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4588"/>
            <a:ext cx="7010399" cy="68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745814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VPN Isolation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a:t>N</a:t>
            </a:r>
            <a:r>
              <a:rPr lang="en-IN" dirty="0" smtClean="0"/>
              <a:t>etworks </a:t>
            </a:r>
            <a:r>
              <a:rPr lang="en-IN" dirty="0"/>
              <a:t>rely </a:t>
            </a:r>
            <a:r>
              <a:rPr lang="en-IN" dirty="0" smtClean="0"/>
              <a:t>heavily </a:t>
            </a:r>
            <a:r>
              <a:rPr lang="en-IN" dirty="0"/>
              <a:t>on firewalls for security </a:t>
            </a:r>
            <a:r>
              <a:rPr lang="en-IN" dirty="0" smtClean="0"/>
              <a:t>	</a:t>
            </a:r>
          </a:p>
          <a:p>
            <a:pPr lvl="1"/>
            <a:r>
              <a:rPr lang="en-IN" dirty="0" smtClean="0"/>
              <a:t> </a:t>
            </a:r>
            <a:r>
              <a:rPr lang="en-IN" dirty="0"/>
              <a:t>bridging them to the </a:t>
            </a:r>
            <a:r>
              <a:rPr lang="en-IN" dirty="0" smtClean="0"/>
              <a:t>open Internet </a:t>
            </a:r>
            <a:r>
              <a:rPr lang="en-IN" dirty="0"/>
              <a:t>poses a serious </a:t>
            </a:r>
            <a:r>
              <a:rPr lang="en-IN" dirty="0" smtClean="0"/>
              <a:t>danger</a:t>
            </a:r>
            <a:r>
              <a:rPr lang="en-IN" dirty="0"/>
              <a:t> </a:t>
            </a:r>
            <a:r>
              <a:rPr lang="en-IN" dirty="0" smtClean="0"/>
              <a:t>(</a:t>
            </a:r>
            <a:r>
              <a:rPr lang="en-IN" dirty="0" err="1" smtClean="0"/>
              <a:t>eg</a:t>
            </a:r>
            <a:r>
              <a:rPr lang="en-IN" dirty="0" smtClean="0"/>
              <a:t>.,  Slammer </a:t>
            </a:r>
            <a:r>
              <a:rPr lang="en-IN" dirty="0"/>
              <a:t>worm disabled a safety </a:t>
            </a:r>
            <a:r>
              <a:rPr lang="en-IN" dirty="0" smtClean="0"/>
              <a:t>monitoring system </a:t>
            </a:r>
            <a:r>
              <a:rPr lang="en-IN" dirty="0"/>
              <a:t>at a nuclear power plant in </a:t>
            </a:r>
            <a:r>
              <a:rPr lang="en-IN" dirty="0" smtClean="0"/>
              <a:t>2003)</a:t>
            </a:r>
            <a:endParaRPr lang="en-IN" dirty="0"/>
          </a:p>
          <a:p>
            <a:r>
              <a:rPr lang="en-IN" dirty="0" smtClean="0"/>
              <a:t>Usual to </a:t>
            </a:r>
            <a:r>
              <a:rPr lang="en-IN" dirty="0"/>
              <a:t>connect home machines and laptops to otherwise firewalled networks through encrypted virtual </a:t>
            </a:r>
            <a:r>
              <a:rPr lang="en-IN" dirty="0" smtClean="0"/>
              <a:t>private networks </a:t>
            </a:r>
            <a:r>
              <a:rPr lang="en-IN" dirty="0"/>
              <a:t>(VPNs). </a:t>
            </a:r>
            <a:endParaRPr lang="en-IN" dirty="0" smtClean="0"/>
          </a:p>
          <a:p>
            <a:pPr lvl="1"/>
            <a:r>
              <a:rPr lang="en-IN" dirty="0" smtClean="0"/>
              <a:t>When </a:t>
            </a:r>
            <a:r>
              <a:rPr lang="en-IN" dirty="0"/>
              <a:t>VPNs let the same machine connect to either side of a firewall, </a:t>
            </a:r>
            <a:r>
              <a:rPr lang="en-IN" dirty="0" smtClean="0"/>
              <a:t>there is a risk  having malware </a:t>
            </a:r>
            <a:r>
              <a:rPr lang="en-IN" dirty="0"/>
              <a:t>either infect internal machines or </a:t>
            </a:r>
            <a:r>
              <a:rPr lang="en-IN" dirty="0" smtClean="0"/>
              <a:t>(</a:t>
            </a:r>
            <a:r>
              <a:rPr lang="en-IN" dirty="0" err="1" smtClean="0"/>
              <a:t>eg</a:t>
            </a:r>
            <a:r>
              <a:rPr lang="en-IN" dirty="0" smtClean="0"/>
              <a:t>., </a:t>
            </a:r>
            <a:r>
              <a:rPr lang="en-IN" dirty="0" err="1" smtClean="0"/>
              <a:t>Sircam</a:t>
            </a:r>
            <a:r>
              <a:rPr lang="en-IN" dirty="0" smtClean="0"/>
              <a:t> worm) </a:t>
            </a:r>
            <a:r>
              <a:rPr lang="en-IN" dirty="0"/>
              <a:t>divulge sensitive documents to </a:t>
            </a:r>
            <a:r>
              <a:rPr lang="en-IN" dirty="0" smtClean="0"/>
              <a:t>the world.</a:t>
            </a:r>
          </a:p>
          <a:p>
            <a:r>
              <a:rPr lang="en-IN" dirty="0" smtClean="0"/>
              <a:t>Track origin of data with label and control flow of inf.</a:t>
            </a:r>
          </a:p>
          <a:p>
            <a:pPr lvl="1"/>
            <a:r>
              <a:rPr lang="en-IN" dirty="0" smtClean="0"/>
              <a:t>Tainting anything received from Internet </a:t>
            </a:r>
            <a:endParaRPr lang="en-IN" dirty="0"/>
          </a:p>
        </p:txBody>
      </p:sp>
    </p:spTree>
    <p:extLst>
      <p:ext uri="{BB962C8B-B14F-4D97-AF65-F5344CB8AC3E}">
        <p14:creationId xmlns:p14="http://schemas.microsoft.com/office/powerpoint/2010/main" val="370831663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VPN Client</a:t>
            </a:r>
            <a:endParaRPr lang="en-IN" dirty="0"/>
          </a:p>
        </p:txBody>
      </p:sp>
      <p:sp>
        <p:nvSpPr>
          <p:cNvPr id="3" name="Content Placeholder 2"/>
          <p:cNvSpPr>
            <a:spLocks noGrp="1"/>
          </p:cNvSpPr>
          <p:nvPr>
            <p:ph idx="1"/>
          </p:nvPr>
        </p:nvSpPr>
        <p:spPr/>
        <p:txBody>
          <a:bodyPr/>
          <a:lstStyle/>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897752"/>
            <a:ext cx="6241376" cy="4045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5106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a:t>
            </a:r>
            <a:r>
              <a:rPr lang="en-IN" dirty="0"/>
              <a:t>Matrix model (AMM)</a:t>
            </a:r>
          </a:p>
        </p:txBody>
      </p:sp>
      <p:sp>
        <p:nvSpPr>
          <p:cNvPr id="3" name="Content Placeholder 2"/>
          <p:cNvSpPr>
            <a:spLocks noGrp="1"/>
          </p:cNvSpPr>
          <p:nvPr>
            <p:ph sz="half" idx="1"/>
          </p:nvPr>
        </p:nvSpPr>
        <p:spPr/>
        <p:txBody>
          <a:bodyPr>
            <a:noAutofit/>
          </a:bodyPr>
          <a:lstStyle/>
          <a:p>
            <a:r>
              <a:rPr lang="en-IN" sz="2000" dirty="0">
                <a:solidFill>
                  <a:srgbClr val="0070C0"/>
                </a:solidFill>
              </a:rPr>
              <a:t>The access matrix model provides a framework for describing discretionary access control</a:t>
            </a:r>
          </a:p>
          <a:p>
            <a:r>
              <a:rPr lang="en-IN" sz="2000" dirty="0">
                <a:solidFill>
                  <a:srgbClr val="00B050"/>
                </a:solidFill>
              </a:rPr>
              <a:t>First proposed by Lampson for the protection of resources within the context of operating systems, and later refined by Graham and Denning, the model was subsequently formalized by Harrison, </a:t>
            </a:r>
            <a:r>
              <a:rPr lang="en-IN" sz="2000" dirty="0" err="1">
                <a:solidFill>
                  <a:srgbClr val="00B050"/>
                </a:solidFill>
              </a:rPr>
              <a:t>Ruzzo</a:t>
            </a:r>
            <a:r>
              <a:rPr lang="en-IN" sz="2000" dirty="0">
                <a:solidFill>
                  <a:srgbClr val="00B050"/>
                </a:solidFill>
              </a:rPr>
              <a:t>, and </a:t>
            </a:r>
            <a:r>
              <a:rPr lang="en-IN" sz="2000" dirty="0" smtClean="0">
                <a:solidFill>
                  <a:srgbClr val="00B050"/>
                </a:solidFill>
              </a:rPr>
              <a:t>Ullman </a:t>
            </a:r>
            <a:r>
              <a:rPr lang="en-IN" sz="2000" dirty="0">
                <a:solidFill>
                  <a:srgbClr val="00B050"/>
                </a:solidFill>
              </a:rPr>
              <a:t>(HRU model), who developed the access control model proposed by Lampson to the goal of </a:t>
            </a:r>
            <a:r>
              <a:rPr lang="en-IN" sz="2000" dirty="0" err="1">
                <a:solidFill>
                  <a:srgbClr val="00B050"/>
                </a:solidFill>
              </a:rPr>
              <a:t>analyzing</a:t>
            </a:r>
            <a:r>
              <a:rPr lang="en-IN" sz="2000" dirty="0">
                <a:solidFill>
                  <a:srgbClr val="00B050"/>
                </a:solidFill>
              </a:rPr>
              <a:t> the complexity of determining an access control policy</a:t>
            </a:r>
          </a:p>
          <a:p>
            <a:endParaRPr lang="en-IN" sz="2000" dirty="0"/>
          </a:p>
        </p:txBody>
      </p:sp>
      <p:sp>
        <p:nvSpPr>
          <p:cNvPr id="4" name="Content Placeholder 3"/>
          <p:cNvSpPr>
            <a:spLocks noGrp="1"/>
          </p:cNvSpPr>
          <p:nvPr>
            <p:ph sz="half" idx="2"/>
          </p:nvPr>
        </p:nvSpPr>
        <p:spPr/>
        <p:txBody>
          <a:bodyPr>
            <a:normAutofit fontScale="62500" lnSpcReduction="20000"/>
          </a:bodyPr>
          <a:lstStyle/>
          <a:p>
            <a:r>
              <a:rPr lang="en-IN" sz="4000" dirty="0">
                <a:solidFill>
                  <a:srgbClr val="7030A0"/>
                </a:solidFill>
              </a:rPr>
              <a:t>The original model is called access matrix since the authorization state, meaning the authorizations holding at a given time in the system, is represented as a matrix</a:t>
            </a:r>
          </a:p>
          <a:p>
            <a:endParaRPr lang="en-IN" sz="4000" dirty="0"/>
          </a:p>
          <a:p>
            <a:r>
              <a:rPr lang="en-IN" sz="4000" dirty="0"/>
              <a:t>The matrix therefore gives an abstract representation of </a:t>
            </a:r>
            <a:r>
              <a:rPr lang="en-IN" sz="4000" b="1" dirty="0"/>
              <a:t>protection</a:t>
            </a:r>
            <a:r>
              <a:rPr lang="en-IN" sz="4000" dirty="0"/>
              <a:t> </a:t>
            </a:r>
            <a:r>
              <a:rPr lang="en-IN" sz="4000" dirty="0" smtClean="0"/>
              <a:t>in systems</a:t>
            </a:r>
          </a:p>
          <a:p>
            <a:pPr marL="0" indent="0">
              <a:buNone/>
            </a:pPr>
            <a:endParaRPr lang="en-IN" sz="4000" dirty="0"/>
          </a:p>
          <a:p>
            <a:pPr marL="0" indent="0">
              <a:buNone/>
            </a:pPr>
            <a:r>
              <a:rPr lang="en-IN" dirty="0" smtClean="0">
                <a:hlinkClick r:id="rId2" action="ppaction://hlinkpres?slideindex=1&amp;slidetitle="/>
              </a:rPr>
              <a:t>mac-ifip.pptx</a:t>
            </a:r>
            <a:endParaRPr lang="en-IN" dirty="0"/>
          </a:p>
        </p:txBody>
      </p:sp>
    </p:spTree>
    <p:extLst>
      <p:ext uri="{BB962C8B-B14F-4D97-AF65-F5344CB8AC3E}">
        <p14:creationId xmlns:p14="http://schemas.microsoft.com/office/powerpoint/2010/main" val="264058107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80" y="914400"/>
            <a:ext cx="8897220" cy="5468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57400" y="228600"/>
            <a:ext cx="2667000" cy="523220"/>
          </a:xfrm>
          <a:prstGeom prst="rect">
            <a:avLst/>
          </a:prstGeom>
          <a:noFill/>
        </p:spPr>
        <p:txBody>
          <a:bodyPr wrap="square" rtlCol="0">
            <a:spAutoFit/>
          </a:bodyPr>
          <a:lstStyle/>
          <a:p>
            <a:r>
              <a:rPr lang="en-IN" sz="2800" b="1" dirty="0" smtClean="0">
                <a:solidFill>
                  <a:srgbClr val="002060"/>
                </a:solidFill>
              </a:rPr>
              <a:t>Web Server</a:t>
            </a:r>
            <a:endParaRPr lang="en-IN" sz="2800" b="1" dirty="0">
              <a:solidFill>
                <a:srgbClr val="002060"/>
              </a:solidFill>
            </a:endParaRPr>
          </a:p>
        </p:txBody>
      </p:sp>
      <p:sp>
        <p:nvSpPr>
          <p:cNvPr id="3" name="TextBox 2"/>
          <p:cNvSpPr txBox="1"/>
          <p:nvPr/>
        </p:nvSpPr>
        <p:spPr>
          <a:xfrm>
            <a:off x="4321471" y="751820"/>
            <a:ext cx="4092467" cy="646331"/>
          </a:xfrm>
          <a:prstGeom prst="rect">
            <a:avLst/>
          </a:prstGeom>
          <a:noFill/>
        </p:spPr>
        <p:txBody>
          <a:bodyPr wrap="none" rtlCol="0">
            <a:spAutoFit/>
          </a:bodyPr>
          <a:lstStyle/>
          <a:p>
            <a:pPr marL="285750" indent="-285750">
              <a:buFont typeface="Arial" pitchFamily="34" charset="0"/>
              <a:buChar char="•"/>
            </a:pPr>
            <a:r>
              <a:rPr lang="en-IN" dirty="0" smtClean="0"/>
              <a:t>Isolate Different user’s data to tolerate</a:t>
            </a:r>
          </a:p>
          <a:p>
            <a:r>
              <a:rPr lang="en-IN" dirty="0"/>
              <a:t>b</a:t>
            </a:r>
            <a:r>
              <a:rPr lang="en-IN" dirty="0" smtClean="0"/>
              <a:t>uggy or malicious web service code</a:t>
            </a:r>
            <a:endParaRPr lang="en-IN" dirty="0"/>
          </a:p>
        </p:txBody>
      </p:sp>
      <p:sp>
        <p:nvSpPr>
          <p:cNvPr id="4" name="TextBox 3"/>
          <p:cNvSpPr txBox="1"/>
          <p:nvPr/>
        </p:nvSpPr>
        <p:spPr>
          <a:xfrm>
            <a:off x="3948292" y="1780759"/>
            <a:ext cx="4550285" cy="646331"/>
          </a:xfrm>
          <a:prstGeom prst="rect">
            <a:avLst/>
          </a:prstGeom>
          <a:noFill/>
        </p:spPr>
        <p:txBody>
          <a:bodyPr wrap="none" rtlCol="0">
            <a:spAutoFit/>
          </a:bodyPr>
          <a:lstStyle/>
          <a:p>
            <a:pPr marL="285750" indent="-285750">
              <a:buFont typeface="Arial" pitchFamily="34" charset="0"/>
              <a:buChar char="•"/>
            </a:pPr>
            <a:r>
              <a:rPr lang="en-IN" dirty="0" smtClean="0">
                <a:solidFill>
                  <a:srgbClr val="002060"/>
                </a:solidFill>
              </a:rPr>
              <a:t>SSL code untrusted and does not even have</a:t>
            </a:r>
          </a:p>
          <a:p>
            <a:r>
              <a:rPr lang="en-IN" dirty="0">
                <a:solidFill>
                  <a:srgbClr val="002060"/>
                </a:solidFill>
              </a:rPr>
              <a:t> </a:t>
            </a:r>
            <a:r>
              <a:rPr lang="en-IN" dirty="0" smtClean="0">
                <a:solidFill>
                  <a:srgbClr val="002060"/>
                </a:solidFill>
              </a:rPr>
              <a:t> access to SSL certificate private key </a:t>
            </a:r>
            <a:endParaRPr lang="en-IN" dirty="0">
              <a:solidFill>
                <a:srgbClr val="002060"/>
              </a:solidFill>
            </a:endParaRPr>
          </a:p>
        </p:txBody>
      </p:sp>
      <p:sp>
        <p:nvSpPr>
          <p:cNvPr id="6" name="TextBox 5"/>
          <p:cNvSpPr txBox="1"/>
          <p:nvPr/>
        </p:nvSpPr>
        <p:spPr>
          <a:xfrm>
            <a:off x="4542990" y="5029200"/>
            <a:ext cx="3655040" cy="369332"/>
          </a:xfrm>
          <a:prstGeom prst="rect">
            <a:avLst/>
          </a:prstGeom>
          <a:noFill/>
        </p:spPr>
        <p:txBody>
          <a:bodyPr wrap="none" rtlCol="0">
            <a:spAutoFit/>
          </a:bodyPr>
          <a:lstStyle/>
          <a:p>
            <a:pPr marL="285750" indent="-285750">
              <a:buFont typeface="Arial" pitchFamily="34" charset="0"/>
              <a:buChar char="•"/>
            </a:pPr>
            <a:r>
              <a:rPr lang="en-IN" dirty="0" smtClean="0"/>
              <a:t>Built from several  untrusted code</a:t>
            </a:r>
            <a:endParaRPr lang="en-IN" dirty="0"/>
          </a:p>
        </p:txBody>
      </p:sp>
    </p:spTree>
    <p:extLst>
      <p:ext uri="{BB962C8B-B14F-4D97-AF65-F5344CB8AC3E}">
        <p14:creationId xmlns:p14="http://schemas.microsoft.com/office/powerpoint/2010/main" val="313336244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1"/>
            <a:ext cx="8229600" cy="2862322"/>
          </a:xfrm>
          <a:prstGeom prst="rect">
            <a:avLst/>
          </a:prstGeom>
        </p:spPr>
        <p:txBody>
          <a:bodyPr wrap="square">
            <a:spAutoFit/>
          </a:bodyPr>
          <a:lstStyle/>
          <a:p>
            <a:pPr marL="285750" indent="-285750">
              <a:buFont typeface="Arial" pitchFamily="34" charset="0"/>
              <a:buChar char="•"/>
            </a:pPr>
            <a:r>
              <a:rPr lang="en-IN" dirty="0"/>
              <a:t>User connections are initially handled by the launcher process, which listens for incoming </a:t>
            </a:r>
            <a:r>
              <a:rPr lang="en-IN" dirty="0" smtClean="0"/>
              <a:t>connections from </a:t>
            </a:r>
            <a:r>
              <a:rPr lang="en-IN" dirty="0"/>
              <a:t>web browsers and </a:t>
            </a:r>
            <a:r>
              <a:rPr lang="en-IN" dirty="0" smtClean="0"/>
              <a:t>allocates resources </a:t>
            </a:r>
            <a:r>
              <a:rPr lang="en-IN" dirty="0"/>
              <a:t>to handle each request. </a:t>
            </a:r>
            <a:endParaRPr lang="en-IN" dirty="0" smtClean="0"/>
          </a:p>
          <a:p>
            <a:pPr marL="285750" indent="-285750">
              <a:buFont typeface="Arial" pitchFamily="34" charset="0"/>
              <a:buChar char="•"/>
            </a:pPr>
            <a:r>
              <a:rPr lang="en-IN" dirty="0" smtClean="0"/>
              <a:t>For </a:t>
            </a:r>
            <a:r>
              <a:rPr lang="en-IN" dirty="0"/>
              <a:t>each request, the </a:t>
            </a:r>
            <a:r>
              <a:rPr lang="en-IN" dirty="0" smtClean="0"/>
              <a:t>launcher spawns </a:t>
            </a:r>
            <a:r>
              <a:rPr lang="en-IN" dirty="0"/>
              <a:t>an </a:t>
            </a:r>
            <a:r>
              <a:rPr lang="en-IN" dirty="0" err="1"/>
              <a:t>SSLd</a:t>
            </a:r>
            <a:r>
              <a:rPr lang="en-IN" dirty="0"/>
              <a:t> daemon to handle the SSL connection with the user’s web browser, and an </a:t>
            </a:r>
            <a:r>
              <a:rPr lang="en-IN" dirty="0" err="1"/>
              <a:t>httpd</a:t>
            </a:r>
            <a:r>
              <a:rPr lang="en-IN" dirty="0"/>
              <a:t> </a:t>
            </a:r>
            <a:r>
              <a:rPr lang="en-IN" dirty="0" smtClean="0"/>
              <a:t>daemon to </a:t>
            </a:r>
            <a:r>
              <a:rPr lang="en-IN" dirty="0"/>
              <a:t>process the user’s plaintext HTTP request. </a:t>
            </a:r>
            <a:endParaRPr lang="en-IN" dirty="0" smtClean="0"/>
          </a:p>
          <a:p>
            <a:pPr marL="285750" indent="-285750">
              <a:buFont typeface="Arial" pitchFamily="34" charset="0"/>
              <a:buChar char="•"/>
            </a:pPr>
            <a:r>
              <a:rPr lang="en-IN" dirty="0" smtClean="0"/>
              <a:t>The </a:t>
            </a:r>
            <a:r>
              <a:rPr lang="en-IN" dirty="0"/>
              <a:t>launcher then proxies data between </a:t>
            </a:r>
            <a:r>
              <a:rPr lang="en-IN" dirty="0" err="1"/>
              <a:t>SSLd</a:t>
            </a:r>
            <a:r>
              <a:rPr lang="en-IN" dirty="0"/>
              <a:t> and </a:t>
            </a:r>
            <a:r>
              <a:rPr lang="en-IN" dirty="0" smtClean="0"/>
              <a:t>the TCP </a:t>
            </a:r>
            <a:r>
              <a:rPr lang="en-IN" dirty="0"/>
              <a:t>connection to the user’s browser. </a:t>
            </a:r>
            <a:r>
              <a:rPr lang="en-IN" dirty="0" err="1"/>
              <a:t>SSLd</a:t>
            </a:r>
            <a:r>
              <a:rPr lang="en-IN" dirty="0"/>
              <a:t>, in turn, uses the </a:t>
            </a:r>
            <a:r>
              <a:rPr lang="en-IN" dirty="0" err="1"/>
              <a:t>RSAd</a:t>
            </a:r>
            <a:r>
              <a:rPr lang="en-IN" dirty="0"/>
              <a:t> daemon to establish an SSL </a:t>
            </a:r>
            <a:r>
              <a:rPr lang="en-IN" dirty="0" smtClean="0"/>
              <a:t>session key </a:t>
            </a:r>
            <a:r>
              <a:rPr lang="en-IN" dirty="0"/>
              <a:t>with the web browser, by generating an RSA signature using the SSL certificate private key kept </a:t>
            </a:r>
            <a:r>
              <a:rPr lang="en-IN" dirty="0" smtClean="0"/>
              <a:t>by </a:t>
            </a:r>
            <a:r>
              <a:rPr lang="en-IN" dirty="0" err="1" smtClean="0"/>
              <a:t>RSAd</a:t>
            </a:r>
            <a:r>
              <a:rPr lang="en-IN" dirty="0"/>
              <a:t>.</a:t>
            </a:r>
          </a:p>
        </p:txBody>
      </p:sp>
    </p:spTree>
    <p:extLst>
      <p:ext uri="{BB962C8B-B14F-4D97-AF65-F5344CB8AC3E}">
        <p14:creationId xmlns:p14="http://schemas.microsoft.com/office/powerpoint/2010/main" val="348805019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Distributed Web Server  &amp; security </a:t>
            </a:r>
            <a:endParaRPr lang="en-IN" dirty="0"/>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3" y="2671763"/>
            <a:ext cx="47910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83481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7045434" cy="450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49301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09" y="685800"/>
            <a:ext cx="9252726" cy="1477328"/>
          </a:xfrm>
          <a:prstGeom prst="rect">
            <a:avLst/>
          </a:prstGeom>
          <a:noFill/>
        </p:spPr>
        <p:txBody>
          <a:bodyPr wrap="none" rtlCol="0">
            <a:spAutoFit/>
          </a:bodyPr>
          <a:lstStyle/>
          <a:p>
            <a:pPr marL="285750" indent="-285750">
              <a:buFont typeface="Arial" pitchFamily="34" charset="0"/>
              <a:buChar char="•"/>
            </a:pPr>
            <a:r>
              <a:rPr lang="en-IN" dirty="0"/>
              <a:t>The first tier, the HTTP front-end servers, </a:t>
            </a:r>
            <a:r>
              <a:rPr lang="en-IN" dirty="0" smtClean="0"/>
              <a:t>run components </a:t>
            </a:r>
            <a:r>
              <a:rPr lang="en-IN" dirty="0"/>
              <a:t>responsible for accepting client </a:t>
            </a:r>
            <a:endParaRPr lang="en-IN" dirty="0" smtClean="0"/>
          </a:p>
          <a:p>
            <a:r>
              <a:rPr lang="en-IN" dirty="0"/>
              <a:t> </a:t>
            </a:r>
            <a:r>
              <a:rPr lang="en-IN" dirty="0" smtClean="0"/>
              <a:t>      connections </a:t>
            </a:r>
            <a:r>
              <a:rPr lang="en-IN" dirty="0"/>
              <a:t>and handling the HTTP protocol: the </a:t>
            </a:r>
            <a:r>
              <a:rPr lang="en-IN" dirty="0" smtClean="0"/>
              <a:t>launcher, </a:t>
            </a:r>
            <a:r>
              <a:rPr lang="en-IN" dirty="0" err="1" smtClean="0"/>
              <a:t>SSLd</a:t>
            </a:r>
            <a:r>
              <a:rPr lang="en-IN" dirty="0"/>
              <a:t>, </a:t>
            </a:r>
            <a:r>
              <a:rPr lang="en-IN" dirty="0" err="1"/>
              <a:t>RSAd</a:t>
            </a:r>
            <a:r>
              <a:rPr lang="en-IN" dirty="0"/>
              <a:t>, and </a:t>
            </a:r>
            <a:r>
              <a:rPr lang="en-IN" dirty="0" err="1"/>
              <a:t>httpd</a:t>
            </a:r>
            <a:r>
              <a:rPr lang="en-IN" dirty="0"/>
              <a:t>. </a:t>
            </a:r>
            <a:endParaRPr lang="en-IN" dirty="0" smtClean="0"/>
          </a:p>
          <a:p>
            <a:pPr marL="285750" indent="-285750">
              <a:buFont typeface="Arial" pitchFamily="34" charset="0"/>
              <a:buChar char="•"/>
            </a:pPr>
            <a:r>
              <a:rPr lang="en-IN" dirty="0" smtClean="0"/>
              <a:t>The </a:t>
            </a:r>
            <a:r>
              <a:rPr lang="en-IN" dirty="0"/>
              <a:t>second tier, or application servers, run application-specific logic to handle user</a:t>
            </a:r>
          </a:p>
          <a:p>
            <a:r>
              <a:rPr lang="en-IN" dirty="0" smtClean="0"/>
              <a:t>      requests</a:t>
            </a:r>
            <a:r>
              <a:rPr lang="en-IN" dirty="0"/>
              <a:t>. </a:t>
            </a:r>
            <a:endParaRPr lang="en-IN" dirty="0" smtClean="0"/>
          </a:p>
          <a:p>
            <a:pPr marL="285750" indent="-285750">
              <a:buFont typeface="Arial" pitchFamily="34" charset="0"/>
              <a:buChar char="•"/>
            </a:pPr>
            <a:r>
              <a:rPr lang="en-IN" dirty="0" smtClean="0"/>
              <a:t>Finally</a:t>
            </a:r>
            <a:r>
              <a:rPr lang="en-IN" dirty="0"/>
              <a:t>, the third tier, user data servers, store private user data  </a:t>
            </a:r>
            <a:r>
              <a:rPr lang="en-IN" dirty="0" smtClean="0"/>
              <a:t>&amp; perform </a:t>
            </a:r>
            <a:r>
              <a:rPr lang="en-IN" dirty="0"/>
              <a:t>user authentication.</a:t>
            </a:r>
          </a:p>
        </p:txBody>
      </p:sp>
      <p:sp>
        <p:nvSpPr>
          <p:cNvPr id="3" name="TextBox 2"/>
          <p:cNvSpPr txBox="1"/>
          <p:nvPr/>
        </p:nvSpPr>
        <p:spPr>
          <a:xfrm>
            <a:off x="27709" y="3134810"/>
            <a:ext cx="9059340" cy="2308324"/>
          </a:xfrm>
          <a:prstGeom prst="rect">
            <a:avLst/>
          </a:prstGeom>
          <a:noFill/>
        </p:spPr>
        <p:txBody>
          <a:bodyPr wrap="none" rtlCol="0">
            <a:spAutoFit/>
          </a:bodyPr>
          <a:lstStyle/>
          <a:p>
            <a:pPr marL="285750" indent="-285750">
              <a:buFont typeface="Arial" pitchFamily="34" charset="0"/>
              <a:buChar char="•"/>
            </a:pPr>
            <a:r>
              <a:rPr lang="en-IN" dirty="0"/>
              <a:t>Servers in the first two tiers are largely stateless, making it easy to improve overall </a:t>
            </a:r>
            <a:endParaRPr lang="en-IN" dirty="0" smtClean="0"/>
          </a:p>
          <a:p>
            <a:r>
              <a:rPr lang="en-IN" dirty="0"/>
              <a:t> </a:t>
            </a:r>
            <a:r>
              <a:rPr lang="en-IN" dirty="0" smtClean="0"/>
              <a:t>     performance by adding </a:t>
            </a:r>
            <a:r>
              <a:rPr lang="en-IN" dirty="0"/>
              <a:t>more physical machines. </a:t>
            </a:r>
            <a:endParaRPr lang="en-IN" dirty="0" smtClean="0"/>
          </a:p>
          <a:p>
            <a:r>
              <a:rPr lang="en-IN" dirty="0"/>
              <a:t> </a:t>
            </a:r>
            <a:r>
              <a:rPr lang="en-IN" dirty="0" smtClean="0"/>
              <a:t>    This </a:t>
            </a:r>
            <a:r>
              <a:rPr lang="en-IN" dirty="0"/>
              <a:t>is an important consideration for complex web applications, </a:t>
            </a:r>
            <a:r>
              <a:rPr lang="en-IN" dirty="0" smtClean="0"/>
              <a:t>where simple </a:t>
            </a:r>
            <a:r>
              <a:rPr lang="en-IN" dirty="0"/>
              <a:t>tasks such </a:t>
            </a:r>
            <a:r>
              <a:rPr lang="en-IN" dirty="0" smtClean="0"/>
              <a:t>as</a:t>
            </a:r>
          </a:p>
          <a:p>
            <a:r>
              <a:rPr lang="en-IN" dirty="0"/>
              <a:t> </a:t>
            </a:r>
            <a:r>
              <a:rPr lang="en-IN" dirty="0" smtClean="0"/>
              <a:t>     </a:t>
            </a:r>
            <a:r>
              <a:rPr lang="en-IN" dirty="0"/>
              <a:t>generating a PDF document can easily consume 100 milliseconds of CPU time, </a:t>
            </a:r>
            <a:r>
              <a:rPr lang="en-IN" dirty="0" smtClean="0"/>
              <a:t>when using</a:t>
            </a:r>
          </a:p>
          <a:p>
            <a:r>
              <a:rPr lang="en-IN" dirty="0"/>
              <a:t> </a:t>
            </a:r>
            <a:r>
              <a:rPr lang="en-IN" dirty="0" smtClean="0"/>
              <a:t>    </a:t>
            </a:r>
            <a:r>
              <a:rPr lang="en-IN" dirty="0"/>
              <a:t>GNU </a:t>
            </a:r>
            <a:r>
              <a:rPr lang="en-IN" dirty="0" err="1"/>
              <a:t>ghostscript</a:t>
            </a:r>
            <a:r>
              <a:rPr lang="en-IN" dirty="0"/>
              <a:t> for this purpose. </a:t>
            </a:r>
            <a:endParaRPr lang="en-IN" dirty="0" smtClean="0"/>
          </a:p>
          <a:p>
            <a:pPr marL="285750" indent="-285750">
              <a:buFont typeface="Arial" pitchFamily="34" charset="0"/>
              <a:buChar char="•"/>
            </a:pPr>
            <a:r>
              <a:rPr lang="en-IN" dirty="0" smtClean="0"/>
              <a:t>The </a:t>
            </a:r>
            <a:r>
              <a:rPr lang="en-IN" dirty="0"/>
              <a:t>third tier, the user data servers, can also be partitioned over multiple machines, </a:t>
            </a:r>
            <a:r>
              <a:rPr lang="en-IN" dirty="0" smtClean="0"/>
              <a:t>by</a:t>
            </a:r>
          </a:p>
          <a:p>
            <a:r>
              <a:rPr lang="en-IN" dirty="0"/>
              <a:t> </a:t>
            </a:r>
            <a:r>
              <a:rPr lang="en-IN" dirty="0" smtClean="0"/>
              <a:t>     </a:t>
            </a:r>
            <a:r>
              <a:rPr lang="en-IN" dirty="0"/>
              <a:t>keeping a consistent mapping from each individual user to the particular user </a:t>
            </a:r>
            <a:r>
              <a:rPr lang="en-IN" dirty="0" smtClean="0"/>
              <a:t>data server </a:t>
            </a:r>
          </a:p>
          <a:p>
            <a:r>
              <a:rPr lang="en-IN" dirty="0"/>
              <a:t> </a:t>
            </a:r>
            <a:r>
              <a:rPr lang="en-IN" dirty="0" smtClean="0"/>
              <a:t>     responsible </a:t>
            </a:r>
            <a:r>
              <a:rPr lang="en-IN" dirty="0"/>
              <a:t>for his data.</a:t>
            </a:r>
          </a:p>
        </p:txBody>
      </p:sp>
    </p:spTree>
    <p:extLst>
      <p:ext uri="{BB962C8B-B14F-4D97-AF65-F5344CB8AC3E}">
        <p14:creationId xmlns:p14="http://schemas.microsoft.com/office/powerpoint/2010/main" val="19245301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7030A0"/>
                </a:solidFill>
              </a:rPr>
              <a:t>Main issues with AMM </a:t>
            </a:r>
            <a:endParaRPr lang="en-IN"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IN" dirty="0">
                <a:solidFill>
                  <a:srgbClr val="FF0000"/>
                </a:solidFill>
              </a:rPr>
              <a:t>Confinement problem</a:t>
            </a:r>
            <a:r>
              <a:rPr lang="en-IN" dirty="0"/>
              <a:t>: </a:t>
            </a:r>
            <a:endParaRPr lang="en-IN" dirty="0" smtClean="0"/>
          </a:p>
          <a:p>
            <a:r>
              <a:rPr lang="en-IN" dirty="0" smtClean="0"/>
              <a:t>How </a:t>
            </a:r>
            <a:r>
              <a:rPr lang="en-IN" dirty="0"/>
              <a:t>to determine whether there is any mechanism by which a subject authorized to access an object may leak information contained in that object to some other subjects not authorized to access that object.</a:t>
            </a:r>
          </a:p>
          <a:p>
            <a:pPr marL="0" indent="0">
              <a:buNone/>
            </a:pPr>
            <a:r>
              <a:rPr lang="en-IN" dirty="0">
                <a:solidFill>
                  <a:srgbClr val="FF0000"/>
                </a:solidFill>
              </a:rPr>
              <a:t>Another </a:t>
            </a:r>
            <a:r>
              <a:rPr lang="en-IN" dirty="0" smtClean="0">
                <a:solidFill>
                  <a:srgbClr val="FF0000"/>
                </a:solidFill>
              </a:rPr>
              <a:t>disadvantage:  </a:t>
            </a:r>
            <a:endParaRPr lang="en-IN" dirty="0"/>
          </a:p>
          <a:p>
            <a:pPr lvl="1"/>
            <a:r>
              <a:rPr lang="en-IN" dirty="0" smtClean="0"/>
              <a:t>No </a:t>
            </a:r>
            <a:r>
              <a:rPr lang="en-IN" dirty="0"/>
              <a:t>semantics of information in the objects are considered; </a:t>
            </a:r>
            <a:endParaRPr lang="en-IN" dirty="0" smtClean="0"/>
          </a:p>
          <a:p>
            <a:pPr lvl="2"/>
            <a:r>
              <a:rPr lang="en-IN" dirty="0" smtClean="0"/>
              <a:t>thus </a:t>
            </a:r>
            <a:r>
              <a:rPr lang="en-IN" dirty="0"/>
              <a:t>the security sensitivity of an object is hardly expressed by that model.</a:t>
            </a:r>
          </a:p>
          <a:p>
            <a:endParaRPr lang="en-IN" dirty="0"/>
          </a:p>
        </p:txBody>
      </p:sp>
    </p:spTree>
    <p:extLst>
      <p:ext uri="{BB962C8B-B14F-4D97-AF65-F5344CB8AC3E}">
        <p14:creationId xmlns:p14="http://schemas.microsoft.com/office/powerpoint/2010/main" val="16938053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FF0000"/>
                </a:solidFill>
              </a:rPr>
              <a:t>Discretionary Access Control</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smtClean="0">
                <a:solidFill>
                  <a:srgbClr val="7030A0"/>
                </a:solidFill>
              </a:rPr>
              <a:t>Discretionary Access Control (DAC)</a:t>
            </a:r>
          </a:p>
          <a:p>
            <a:r>
              <a:rPr lang="en-IN" dirty="0"/>
              <a:t>Discretionary policies enforce access control on the basis of the identity of the requestors and explicit access rules that establish who can, or cannot, execute which actions on which resources</a:t>
            </a:r>
          </a:p>
          <a:p>
            <a:r>
              <a:rPr lang="en-IN" dirty="0">
                <a:solidFill>
                  <a:srgbClr val="0070C0"/>
                </a:solidFill>
              </a:rPr>
              <a:t>They are called discretionary as users can be given the ability of passing on their privileges to other users, where granting and revocation of privileges is regulated by an administrative policy</a:t>
            </a:r>
          </a:p>
          <a:p>
            <a:endParaRPr lang="en-IN" dirty="0" smtClean="0">
              <a:solidFill>
                <a:srgbClr val="0070C0"/>
              </a:solidFill>
            </a:endParaRPr>
          </a:p>
          <a:p>
            <a:pPr lvl="1"/>
            <a:endParaRPr lang="en-IN" dirty="0"/>
          </a:p>
        </p:txBody>
      </p:sp>
    </p:spTree>
    <p:extLst>
      <p:ext uri="{BB962C8B-B14F-4D97-AF65-F5344CB8AC3E}">
        <p14:creationId xmlns:p14="http://schemas.microsoft.com/office/powerpoint/2010/main" val="42711440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DAC: </a:t>
            </a:r>
            <a:r>
              <a:rPr lang="en-IN" dirty="0" err="1" smtClean="0"/>
              <a:t>Vunerabilities</a:t>
            </a:r>
            <a:endParaRPr lang="en-IN" dirty="0"/>
          </a:p>
        </p:txBody>
      </p:sp>
      <p:sp>
        <p:nvSpPr>
          <p:cNvPr id="4" name="Content Placeholder 3"/>
          <p:cNvSpPr>
            <a:spLocks noGrp="1"/>
          </p:cNvSpPr>
          <p:nvPr>
            <p:ph sz="half" idx="1"/>
          </p:nvPr>
        </p:nvSpPr>
        <p:spPr/>
        <p:txBody>
          <a:bodyPr>
            <a:normAutofit fontScale="62500" lnSpcReduction="20000"/>
          </a:bodyPr>
          <a:lstStyle/>
          <a:p>
            <a:r>
              <a:rPr lang="en-IN" dirty="0"/>
              <a:t>In defining the basic concepts of discretionary policies, we have referred to access requests on objects submitted by users, which are then checked against the users’ </a:t>
            </a:r>
            <a:r>
              <a:rPr lang="en-IN" dirty="0" smtClean="0"/>
              <a:t>authorizations</a:t>
            </a:r>
            <a:endParaRPr lang="en-IN" dirty="0"/>
          </a:p>
          <a:p>
            <a:r>
              <a:rPr lang="en-IN" dirty="0">
                <a:solidFill>
                  <a:srgbClr val="0070C0"/>
                </a:solidFill>
              </a:rPr>
              <a:t>Although it is true that each request is originated because of some user’s actions, a more precise examination of the access control problem shows the utility of separating users from </a:t>
            </a:r>
            <a:r>
              <a:rPr lang="en-IN" dirty="0" smtClean="0">
                <a:solidFill>
                  <a:srgbClr val="0070C0"/>
                </a:solidFill>
              </a:rPr>
              <a:t>subjects</a:t>
            </a:r>
          </a:p>
          <a:p>
            <a:endParaRPr lang="en-IN" dirty="0"/>
          </a:p>
          <a:p>
            <a:r>
              <a:rPr lang="en-IN" dirty="0"/>
              <a:t>Users are passive entities for whom authorizations can be specified and who can connect to the system</a:t>
            </a:r>
          </a:p>
          <a:p>
            <a:endParaRPr lang="en-IN" dirty="0"/>
          </a:p>
        </p:txBody>
      </p:sp>
      <p:sp>
        <p:nvSpPr>
          <p:cNvPr id="5" name="Content Placeholder 4"/>
          <p:cNvSpPr>
            <a:spLocks noGrp="1"/>
          </p:cNvSpPr>
          <p:nvPr>
            <p:ph sz="half" idx="2"/>
          </p:nvPr>
        </p:nvSpPr>
        <p:spPr/>
        <p:txBody>
          <a:bodyPr>
            <a:normAutofit fontScale="62500" lnSpcReduction="20000"/>
          </a:bodyPr>
          <a:lstStyle/>
          <a:p>
            <a:r>
              <a:rPr lang="en-IN" dirty="0" smtClean="0"/>
              <a:t>Once </a:t>
            </a:r>
            <a:r>
              <a:rPr lang="en-IN" dirty="0"/>
              <a:t>connected to the system, users originate processes (subjects) that execute on their behalf and, accordingly, submit requests to the system</a:t>
            </a:r>
          </a:p>
          <a:p>
            <a:r>
              <a:rPr lang="en-IN" dirty="0">
                <a:solidFill>
                  <a:srgbClr val="0070C0"/>
                </a:solidFill>
              </a:rPr>
              <a:t>Discretionary policies ignore this distinction and evaluate all requests submitted by a process running on behalf of some user against the authorizations of the user</a:t>
            </a:r>
          </a:p>
          <a:p>
            <a:r>
              <a:rPr lang="en-IN" dirty="0"/>
              <a:t>This aspect makes discretionary policies vulnerable from processes executing malicious programs exploiting the authorizations of the user on behalf of whom they are executing</a:t>
            </a:r>
          </a:p>
          <a:p>
            <a:endParaRPr lang="en-IN" dirty="0"/>
          </a:p>
        </p:txBody>
      </p:sp>
    </p:spTree>
    <p:extLst>
      <p:ext uri="{BB962C8B-B14F-4D97-AF65-F5344CB8AC3E}">
        <p14:creationId xmlns:p14="http://schemas.microsoft.com/office/powerpoint/2010/main" val="27198384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14421</TotalTime>
  <Words>5300</Words>
  <Application>Microsoft Macintosh PowerPoint</Application>
  <PresentationFormat>On-screen Show (4:3)</PresentationFormat>
  <Paragraphs>376</Paragraphs>
  <Slides>64</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Office Theme</vt:lpstr>
      <vt:lpstr>Equation</vt:lpstr>
      <vt:lpstr>Decentralized Information Flow Control</vt:lpstr>
      <vt:lpstr>Confidentiality Example (Contd)</vt:lpstr>
      <vt:lpstr>Enforcing data security policy while executing untrusted code</vt:lpstr>
      <vt:lpstr>Security Guarantees with OS like HiStar</vt:lpstr>
      <vt:lpstr>Access Control</vt:lpstr>
      <vt:lpstr>Access Matrix model (AMM)</vt:lpstr>
      <vt:lpstr>Main issues with AMM </vt:lpstr>
      <vt:lpstr>Discretionary Access Control</vt:lpstr>
      <vt:lpstr>DAC: Vunerabilities</vt:lpstr>
      <vt:lpstr>DAC: Vulnerabilities</vt:lpstr>
      <vt:lpstr>Discretionary and Mandatory Access Control</vt:lpstr>
      <vt:lpstr>MAC vs DAC</vt:lpstr>
      <vt:lpstr>Security Classifications</vt:lpstr>
      <vt:lpstr>Information Flow Control</vt:lpstr>
      <vt:lpstr>Lattice Model</vt:lpstr>
      <vt:lpstr> Protecting Privacy in a Distributed Network </vt:lpstr>
      <vt:lpstr>Decentralized Label Model Myers and Liskov (2000)</vt:lpstr>
      <vt:lpstr>PowerPoint Presentation</vt:lpstr>
      <vt:lpstr>Trusted Execution Model </vt:lpstr>
      <vt:lpstr>Confidentiality Example</vt:lpstr>
      <vt:lpstr>Confidentiality Example (Contd)</vt:lpstr>
      <vt:lpstr>Can it preserve confidentiality?</vt:lpstr>
      <vt:lpstr>Label Model </vt:lpstr>
      <vt:lpstr>Label Model-Principle Hierarchy</vt:lpstr>
      <vt:lpstr>Label Model</vt:lpstr>
      <vt:lpstr>Labels</vt:lpstr>
      <vt:lpstr>Label Model</vt:lpstr>
      <vt:lpstr>Label Model</vt:lpstr>
      <vt:lpstr>Label Model</vt:lpstr>
      <vt:lpstr>Incremental Relabeling</vt:lpstr>
      <vt:lpstr>Examples of policy relationships </vt:lpstr>
      <vt:lpstr>Complete Relabeling Rule</vt:lpstr>
      <vt:lpstr>Join Rule for labels</vt:lpstr>
      <vt:lpstr>Join of labels</vt:lpstr>
      <vt:lpstr>Declassification</vt:lpstr>
      <vt:lpstr>Declassification</vt:lpstr>
      <vt:lpstr>Channels</vt:lpstr>
      <vt:lpstr>PowerPoint Presentation</vt:lpstr>
      <vt:lpstr>PowerPoint Presentation</vt:lpstr>
      <vt:lpstr>PowerPoint Presentation</vt:lpstr>
      <vt:lpstr>PowerPoint Presentation</vt:lpstr>
      <vt:lpstr>Decentralized declassification in PL (Jif)</vt:lpstr>
      <vt:lpstr>Securing Distributed Systems with Information Control</vt:lpstr>
      <vt:lpstr>PowerPoint Presentation</vt:lpstr>
      <vt:lpstr>How do we work in untrusted environments?</vt:lpstr>
      <vt:lpstr>PowerPoint Presentation</vt:lpstr>
      <vt:lpstr>PowerPoint Presentation</vt:lpstr>
      <vt:lpstr>PowerPoint Presentation</vt:lpstr>
      <vt:lpstr>PowerPoint Presentation</vt:lpstr>
      <vt:lpstr>Trust: Decentralized</vt:lpstr>
      <vt:lpstr>PowerPoint Presentation</vt:lpstr>
      <vt:lpstr>PowerPoint Presentation</vt:lpstr>
      <vt:lpstr>PowerPoint Presentation</vt:lpstr>
      <vt:lpstr>Enforcing data security policy while executing untrusted code</vt:lpstr>
      <vt:lpstr>PowerPoint Presentation</vt:lpstr>
      <vt:lpstr>Security Guarantees with HiStar</vt:lpstr>
      <vt:lpstr>PowerPoint Presentation</vt:lpstr>
      <vt:lpstr>VPN Isolation</vt:lpstr>
      <vt:lpstr>VPN Client</vt:lpstr>
      <vt:lpstr>PowerPoint Presentation</vt:lpstr>
      <vt:lpstr>PowerPoint Presentation</vt:lpstr>
      <vt:lpstr>Distributed Web Server  &amp; security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Information Flow Control</dc:title>
  <dc:creator>rks</dc:creator>
  <cp:lastModifiedBy>R K Shyamasundar</cp:lastModifiedBy>
  <cp:revision>98</cp:revision>
  <dcterms:created xsi:type="dcterms:W3CDTF">2006-08-16T00:00:00Z</dcterms:created>
  <dcterms:modified xsi:type="dcterms:W3CDTF">2018-03-15T11:45:42Z</dcterms:modified>
</cp:coreProperties>
</file>