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3"/>
  </p:notesMasterIdLst>
  <p:sldIdLst>
    <p:sldId id="256" r:id="rId2"/>
    <p:sldId id="285" r:id="rId3"/>
    <p:sldId id="257" r:id="rId4"/>
    <p:sldId id="258" r:id="rId5"/>
    <p:sldId id="259" r:id="rId6"/>
    <p:sldId id="260" r:id="rId7"/>
    <p:sldId id="261" r:id="rId8"/>
    <p:sldId id="262" r:id="rId9"/>
    <p:sldId id="263" r:id="rId10"/>
    <p:sldId id="286" r:id="rId11"/>
    <p:sldId id="287" r:id="rId12"/>
    <p:sldId id="264" r:id="rId13"/>
    <p:sldId id="265" r:id="rId14"/>
    <p:sldId id="274" r:id="rId15"/>
    <p:sldId id="305" r:id="rId16"/>
    <p:sldId id="307" r:id="rId17"/>
    <p:sldId id="308" r:id="rId18"/>
    <p:sldId id="309" r:id="rId19"/>
    <p:sldId id="310" r:id="rId20"/>
    <p:sldId id="311" r:id="rId21"/>
    <p:sldId id="312" r:id="rId22"/>
    <p:sldId id="313" r:id="rId23"/>
    <p:sldId id="314" r:id="rId24"/>
    <p:sldId id="275" r:id="rId25"/>
    <p:sldId id="276" r:id="rId26"/>
    <p:sldId id="281" r:id="rId27"/>
    <p:sldId id="296" r:id="rId28"/>
    <p:sldId id="297" r:id="rId29"/>
    <p:sldId id="298" r:id="rId30"/>
    <p:sldId id="299" r:id="rId31"/>
    <p:sldId id="300" r:id="rId32"/>
    <p:sldId id="301" r:id="rId33"/>
    <p:sldId id="302" r:id="rId34"/>
    <p:sldId id="304" r:id="rId35"/>
    <p:sldId id="303" r:id="rId36"/>
    <p:sldId id="277" r:id="rId37"/>
    <p:sldId id="284" r:id="rId38"/>
    <p:sldId id="269" r:id="rId39"/>
    <p:sldId id="271" r:id="rId40"/>
    <p:sldId id="306" r:id="rId41"/>
    <p:sldId id="272" r:id="rId42"/>
    <p:sldId id="273" r:id="rId43"/>
    <p:sldId id="278" r:id="rId44"/>
    <p:sldId id="279" r:id="rId45"/>
    <p:sldId id="315" r:id="rId46"/>
    <p:sldId id="316" r:id="rId47"/>
    <p:sldId id="317" r:id="rId48"/>
    <p:sldId id="318" r:id="rId49"/>
    <p:sldId id="319" r:id="rId50"/>
    <p:sldId id="320" r:id="rId51"/>
    <p:sldId id="321" r:id="rId52"/>
    <p:sldId id="322" r:id="rId53"/>
    <p:sldId id="323" r:id="rId54"/>
    <p:sldId id="324" r:id="rId55"/>
    <p:sldId id="325" r:id="rId56"/>
    <p:sldId id="326" r:id="rId57"/>
    <p:sldId id="327" r:id="rId58"/>
    <p:sldId id="328" r:id="rId59"/>
    <p:sldId id="329" r:id="rId60"/>
    <p:sldId id="330" r:id="rId61"/>
    <p:sldId id="331" r:id="rId62"/>
    <p:sldId id="332" r:id="rId63"/>
    <p:sldId id="333" r:id="rId64"/>
    <p:sldId id="280" r:id="rId65"/>
    <p:sldId id="266" r:id="rId66"/>
    <p:sldId id="282" r:id="rId67"/>
    <p:sldId id="267" r:id="rId68"/>
    <p:sldId id="283" r:id="rId69"/>
    <p:sldId id="268" r:id="rId70"/>
    <p:sldId id="349" r:id="rId71"/>
    <p:sldId id="350" r:id="rId7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624"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7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notesMaster" Target="notesMasters/notesMaster1.xml"/><Relationship Id="rId74" Type="http://schemas.openxmlformats.org/officeDocument/2006/relationships/printerSettings" Target="printerSettings/printerSettings1.bin"/><Relationship Id="rId75" Type="http://schemas.openxmlformats.org/officeDocument/2006/relationships/presProps" Target="presProps.xml"/><Relationship Id="rId76" Type="http://schemas.openxmlformats.org/officeDocument/2006/relationships/viewProps" Target="viewProps.xml"/><Relationship Id="rId77" Type="http://schemas.openxmlformats.org/officeDocument/2006/relationships/theme" Target="theme/theme1.xml"/><Relationship Id="rId78"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14136F-E46C-224F-86BC-E82BA85B523F}" type="datetimeFigureOut">
              <a:rPr lang="en-US" smtClean="0"/>
              <a:t>01/04/18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2BD358-B955-AD49-BD0A-A206D37553FE}" type="slidenum">
              <a:rPr lang="en-US" smtClean="0"/>
              <a:t>‹#›</a:t>
            </a:fld>
            <a:endParaRPr lang="en-US"/>
          </a:p>
        </p:txBody>
      </p:sp>
    </p:spTree>
    <p:extLst>
      <p:ext uri="{BB962C8B-B14F-4D97-AF65-F5344CB8AC3E}">
        <p14:creationId xmlns:p14="http://schemas.microsoft.com/office/powerpoint/2010/main" val="118775969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 Id="rId3" Type="http://schemas.openxmlformats.org/officeDocument/2006/relationships/hyperlink" Target="http://www.microsoft.com/whdc/system/platform/virtual/CPUVirtExt.mspx"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run web server inside of jail.    If web</a:t>
            </a:r>
            <a:r>
              <a:rPr lang="en-US" baseline="0" dirty="0" smtClean="0"/>
              <a:t> server is compromised, damage is limited.</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21</a:t>
            </a:fld>
            <a:endParaRPr lang="en-US" dirty="0"/>
          </a:p>
        </p:txBody>
      </p:sp>
    </p:spTree>
    <p:extLst>
      <p:ext uri="{BB962C8B-B14F-4D97-AF65-F5344CB8AC3E}">
        <p14:creationId xmlns:p14="http://schemas.microsoft.com/office/powerpoint/2010/main" val="3099193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www.usenix.org</a:t>
            </a:r>
            <a:r>
              <a:rPr lang="en-US" dirty="0" smtClean="0"/>
              <a:t>/event/hotos07/tech/</a:t>
            </a:r>
            <a:r>
              <a:rPr lang="en-US" dirty="0" err="1" smtClean="0"/>
              <a:t>full_papers</a:t>
            </a:r>
            <a:r>
              <a:rPr lang="en-US" dirty="0" smtClean="0"/>
              <a:t>/</a:t>
            </a:r>
            <a:r>
              <a:rPr lang="en-US" dirty="0" err="1" smtClean="0"/>
              <a:t>garfinkel</a:t>
            </a:r>
            <a:r>
              <a:rPr lang="en-US" dirty="0" smtClean="0"/>
              <a:t>/</a:t>
            </a:r>
            <a:r>
              <a:rPr lang="en-US" dirty="0" err="1" smtClean="0"/>
              <a:t>garfinkel.pdf</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62</a:t>
            </a:fld>
            <a:endParaRPr lang="en-US" dirty="0"/>
          </a:p>
        </p:txBody>
      </p:sp>
    </p:spTree>
    <p:extLst>
      <p:ext uri="{BB962C8B-B14F-4D97-AF65-F5344CB8AC3E}">
        <p14:creationId xmlns:p14="http://schemas.microsoft.com/office/powerpoint/2010/main" val="1689093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VertLeftWhiteCheck1</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solidFill>
                  <a:prstClr val="black"/>
                </a:solidFill>
              </a:rPr>
              <a:pPr/>
              <a:t>22</a:t>
            </a:fld>
            <a:endParaRPr 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GSWTK:   generic software wrapper toolkit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Efficiency:    saves</a:t>
            </a:r>
            <a:r>
              <a:rPr lang="en-US" baseline="0" dirty="0" smtClean="0"/>
              <a:t> context switches</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31</a:t>
            </a:fld>
            <a:endParaRPr lang="en-US" dirty="0"/>
          </a:p>
        </p:txBody>
      </p:sp>
    </p:spTree>
    <p:extLst>
      <p:ext uri="{BB962C8B-B14F-4D97-AF65-F5344CB8AC3E}">
        <p14:creationId xmlns:p14="http://schemas.microsoft.com/office/powerpoint/2010/main" val="2478328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Direct sys-calls</a:t>
            </a:r>
            <a:r>
              <a:rPr lang="en-US" baseline="0" dirty="0" smtClean="0"/>
              <a:t> are blocked.    </a:t>
            </a:r>
            <a:r>
              <a:rPr lang="en-US" dirty="0" smtClean="0"/>
              <a:t>open(…) request forwarded to agent who makes the request and returns the </a:t>
            </a:r>
            <a:r>
              <a:rPr lang="en-US" dirty="0" err="1" smtClean="0"/>
              <a:t>fd</a:t>
            </a:r>
            <a:r>
              <a:rPr lang="en-US" dirty="0" smtClean="0"/>
              <a:t> to the app.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32</a:t>
            </a:fld>
            <a:endParaRPr lang="en-US" dirty="0"/>
          </a:p>
        </p:txBody>
      </p:sp>
    </p:spTree>
    <p:extLst>
      <p:ext uri="{BB962C8B-B14F-4D97-AF65-F5344CB8AC3E}">
        <p14:creationId xmlns:p14="http://schemas.microsoft.com/office/powerpoint/2010/main" val="1993987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More info on NaCl:   http://nativeclient.googlecode.com/svn/data/docs_tarball/nacl/googleclient/native_client/documentation/nacl_paper.pdf</a:t>
            </a:r>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a:solidFill>
                  <a:schemeClr val="tx1"/>
                </a:solidFill>
                <a:latin typeface="Tahoma" charset="0"/>
                <a:ea typeface="ＭＳ Ｐゴシック" charset="0"/>
                <a:cs typeface="ＭＳ Ｐゴシック" charset="0"/>
              </a:defRPr>
            </a:lvl1pPr>
            <a:lvl2pPr marL="35879619" indent="-35447153" defTabSz="912983" eaLnBrk="0" hangingPunct="0">
              <a:defRPr sz="1900">
                <a:solidFill>
                  <a:schemeClr val="tx1"/>
                </a:solidFill>
                <a:latin typeface="Tahoma" charset="0"/>
                <a:ea typeface="ＭＳ Ｐゴシック" charset="0"/>
              </a:defRPr>
            </a:lvl2pPr>
            <a:lvl3pPr eaLnBrk="0" hangingPunct="0">
              <a:defRPr sz="1900">
                <a:solidFill>
                  <a:schemeClr val="tx1"/>
                </a:solidFill>
                <a:latin typeface="Tahoma" charset="0"/>
                <a:ea typeface="ＭＳ Ｐゴシック" charset="0"/>
              </a:defRPr>
            </a:lvl3pPr>
            <a:lvl4pPr eaLnBrk="0" hangingPunct="0">
              <a:defRPr sz="1900">
                <a:solidFill>
                  <a:schemeClr val="tx1"/>
                </a:solidFill>
                <a:latin typeface="Tahoma" charset="0"/>
                <a:ea typeface="ＭＳ Ｐゴシック" charset="0"/>
              </a:defRPr>
            </a:lvl4pPr>
            <a:lvl5pPr eaLnBrk="0" hangingPunct="0">
              <a:defRPr sz="1900">
                <a:solidFill>
                  <a:schemeClr val="tx1"/>
                </a:solidFill>
                <a:latin typeface="Tahoma" charset="0"/>
                <a:ea typeface="ＭＳ Ｐゴシック" charset="0"/>
              </a:defRPr>
            </a:lvl5pPr>
            <a:lvl6pPr marL="432465" eaLnBrk="0" fontAlgn="base" hangingPunct="0">
              <a:spcBef>
                <a:spcPct val="0"/>
              </a:spcBef>
              <a:spcAft>
                <a:spcPct val="0"/>
              </a:spcAft>
              <a:defRPr sz="1900">
                <a:solidFill>
                  <a:schemeClr val="tx1"/>
                </a:solidFill>
                <a:latin typeface="Tahoma" charset="0"/>
                <a:ea typeface="ＭＳ Ｐゴシック" charset="0"/>
              </a:defRPr>
            </a:lvl6pPr>
            <a:lvl7pPr marL="864931" eaLnBrk="0" fontAlgn="base" hangingPunct="0">
              <a:spcBef>
                <a:spcPct val="0"/>
              </a:spcBef>
              <a:spcAft>
                <a:spcPct val="0"/>
              </a:spcAft>
              <a:defRPr sz="1900">
                <a:solidFill>
                  <a:schemeClr val="tx1"/>
                </a:solidFill>
                <a:latin typeface="Tahoma" charset="0"/>
                <a:ea typeface="ＭＳ Ｐゴシック" charset="0"/>
              </a:defRPr>
            </a:lvl7pPr>
            <a:lvl8pPr marL="1297396" eaLnBrk="0" fontAlgn="base" hangingPunct="0">
              <a:spcBef>
                <a:spcPct val="0"/>
              </a:spcBef>
              <a:spcAft>
                <a:spcPct val="0"/>
              </a:spcAft>
              <a:defRPr sz="1900">
                <a:solidFill>
                  <a:schemeClr val="tx1"/>
                </a:solidFill>
                <a:latin typeface="Tahoma" charset="0"/>
                <a:ea typeface="ＭＳ Ｐゴシック" charset="0"/>
              </a:defRPr>
            </a:lvl8pPr>
            <a:lvl9pPr marL="1729862" eaLnBrk="0" fontAlgn="base" hangingPunct="0">
              <a:spcBef>
                <a:spcPct val="0"/>
              </a:spcBef>
              <a:spcAft>
                <a:spcPct val="0"/>
              </a:spcAft>
              <a:defRPr sz="1900">
                <a:solidFill>
                  <a:schemeClr val="tx1"/>
                </a:solidFill>
                <a:latin typeface="Tahoma" charset="0"/>
                <a:ea typeface="ＭＳ Ｐゴシック" charset="0"/>
              </a:defRPr>
            </a:lvl9pPr>
          </a:lstStyle>
          <a:p>
            <a:fld id="{C6CE272F-B932-9840-BC31-5A5EB7EC94CF}" type="slidenum">
              <a:rPr lang="en-US" sz="1200">
                <a:latin typeface="Times New Roman" charset="0"/>
              </a:rPr>
              <a:pPr/>
              <a:t>34</a:t>
            </a:fld>
            <a:endParaRPr lang="en-US" sz="1200">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382588" y="684213"/>
            <a:ext cx="6094412" cy="3429000"/>
          </a:xfrm>
          <a:ln/>
        </p:spPr>
      </p:sp>
      <p:sp>
        <p:nvSpPr>
          <p:cNvPr id="38915" name="Rectangle 3"/>
          <p:cNvSpPr>
            <a:spLocks noGrp="1" noChangeArrowheads="1"/>
          </p:cNvSpPr>
          <p:nvPr>
            <p:ph type="body" idx="1"/>
          </p:nvPr>
        </p:nvSpPr>
        <p:spPr>
          <a:xfrm>
            <a:off x="915294" y="4343703"/>
            <a:ext cx="5027414" cy="41154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IDS = Intrusion Detection System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Tahoma" charset="0"/>
                <a:hlinkClick r:id="rId3"/>
              </a:rPr>
              <a:t>http://www.microsoft.com/whdc/system/platform/virtual/CPUVirtExt.mspx</a:t>
            </a:r>
            <a:endParaRPr lang="en-US" sz="1200" b="1" dirty="0" smtClean="0">
              <a:latin typeface="Tahoma" charset="0"/>
            </a:endParaRPr>
          </a:p>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60</a:t>
            </a:fld>
            <a:endParaRPr lang="en-US" dirty="0"/>
          </a:p>
        </p:txBody>
      </p:sp>
    </p:spTree>
    <p:extLst>
      <p:ext uri="{BB962C8B-B14F-4D97-AF65-F5344CB8AC3E}">
        <p14:creationId xmlns:p14="http://schemas.microsoft.com/office/powerpoint/2010/main" val="1250943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C20B4D-DA78-E24B-A3EA-660C5651F079}" type="datetimeFigureOut">
              <a:rPr lang="en-US" smtClean="0"/>
              <a:t>01/04/18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D87F4-EA34-6540-8E9C-6DC40B745C75}" type="slidenum">
              <a:rPr lang="en-US" smtClean="0"/>
              <a:t>‹#›</a:t>
            </a:fld>
            <a:endParaRPr lang="en-US"/>
          </a:p>
        </p:txBody>
      </p:sp>
    </p:spTree>
    <p:extLst>
      <p:ext uri="{BB962C8B-B14F-4D97-AF65-F5344CB8AC3E}">
        <p14:creationId xmlns:p14="http://schemas.microsoft.com/office/powerpoint/2010/main" val="2671314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C20B4D-DA78-E24B-A3EA-660C5651F079}" type="datetimeFigureOut">
              <a:rPr lang="en-US" smtClean="0"/>
              <a:t>01/04/18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D87F4-EA34-6540-8E9C-6DC40B745C75}" type="slidenum">
              <a:rPr lang="en-US" smtClean="0"/>
              <a:t>‹#›</a:t>
            </a:fld>
            <a:endParaRPr lang="en-US"/>
          </a:p>
        </p:txBody>
      </p:sp>
    </p:spTree>
    <p:extLst>
      <p:ext uri="{BB962C8B-B14F-4D97-AF65-F5344CB8AC3E}">
        <p14:creationId xmlns:p14="http://schemas.microsoft.com/office/powerpoint/2010/main" val="2785934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C20B4D-DA78-E24B-A3EA-660C5651F079}" type="datetimeFigureOut">
              <a:rPr lang="en-US" smtClean="0"/>
              <a:t>01/04/18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D87F4-EA34-6540-8E9C-6DC40B745C75}" type="slidenum">
              <a:rPr lang="en-US" smtClean="0"/>
              <a:t>‹#›</a:t>
            </a:fld>
            <a:endParaRPr lang="en-US"/>
          </a:p>
        </p:txBody>
      </p:sp>
    </p:spTree>
    <p:extLst>
      <p:ext uri="{BB962C8B-B14F-4D97-AF65-F5344CB8AC3E}">
        <p14:creationId xmlns:p14="http://schemas.microsoft.com/office/powerpoint/2010/main" val="556868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703869"/>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C20B4D-DA78-E24B-A3EA-660C5651F079}" type="datetimeFigureOut">
              <a:rPr lang="en-US" smtClean="0"/>
              <a:t>01/04/18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D87F4-EA34-6540-8E9C-6DC40B745C75}" type="slidenum">
              <a:rPr lang="en-US" smtClean="0"/>
              <a:t>‹#›</a:t>
            </a:fld>
            <a:endParaRPr lang="en-US"/>
          </a:p>
        </p:txBody>
      </p:sp>
    </p:spTree>
    <p:extLst>
      <p:ext uri="{BB962C8B-B14F-4D97-AF65-F5344CB8AC3E}">
        <p14:creationId xmlns:p14="http://schemas.microsoft.com/office/powerpoint/2010/main" val="2918354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C20B4D-DA78-E24B-A3EA-660C5651F079}" type="datetimeFigureOut">
              <a:rPr lang="en-US" smtClean="0"/>
              <a:t>01/04/18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D87F4-EA34-6540-8E9C-6DC40B745C75}" type="slidenum">
              <a:rPr lang="en-US" smtClean="0"/>
              <a:t>‹#›</a:t>
            </a:fld>
            <a:endParaRPr lang="en-US"/>
          </a:p>
        </p:txBody>
      </p:sp>
    </p:spTree>
    <p:extLst>
      <p:ext uri="{BB962C8B-B14F-4D97-AF65-F5344CB8AC3E}">
        <p14:creationId xmlns:p14="http://schemas.microsoft.com/office/powerpoint/2010/main" val="1629087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C20B4D-DA78-E24B-A3EA-660C5651F079}" type="datetimeFigureOut">
              <a:rPr lang="en-US" smtClean="0"/>
              <a:t>01/04/18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0D87F4-EA34-6540-8E9C-6DC40B745C75}" type="slidenum">
              <a:rPr lang="en-US" smtClean="0"/>
              <a:t>‹#›</a:t>
            </a:fld>
            <a:endParaRPr lang="en-US"/>
          </a:p>
        </p:txBody>
      </p:sp>
    </p:spTree>
    <p:extLst>
      <p:ext uri="{BB962C8B-B14F-4D97-AF65-F5344CB8AC3E}">
        <p14:creationId xmlns:p14="http://schemas.microsoft.com/office/powerpoint/2010/main" val="3693740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C20B4D-DA78-E24B-A3EA-660C5651F079}" type="datetimeFigureOut">
              <a:rPr lang="en-US" smtClean="0"/>
              <a:t>01/04/18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0D87F4-EA34-6540-8E9C-6DC40B745C75}" type="slidenum">
              <a:rPr lang="en-US" smtClean="0"/>
              <a:t>‹#›</a:t>
            </a:fld>
            <a:endParaRPr lang="en-US"/>
          </a:p>
        </p:txBody>
      </p:sp>
    </p:spTree>
    <p:extLst>
      <p:ext uri="{BB962C8B-B14F-4D97-AF65-F5344CB8AC3E}">
        <p14:creationId xmlns:p14="http://schemas.microsoft.com/office/powerpoint/2010/main" val="4235618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C20B4D-DA78-E24B-A3EA-660C5651F079}" type="datetimeFigureOut">
              <a:rPr lang="en-US" smtClean="0"/>
              <a:t>01/04/18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0D87F4-EA34-6540-8E9C-6DC40B745C75}" type="slidenum">
              <a:rPr lang="en-US" smtClean="0"/>
              <a:t>‹#›</a:t>
            </a:fld>
            <a:endParaRPr lang="en-US"/>
          </a:p>
        </p:txBody>
      </p:sp>
    </p:spTree>
    <p:extLst>
      <p:ext uri="{BB962C8B-B14F-4D97-AF65-F5344CB8AC3E}">
        <p14:creationId xmlns:p14="http://schemas.microsoft.com/office/powerpoint/2010/main" val="1132265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C20B4D-DA78-E24B-A3EA-660C5651F079}" type="datetimeFigureOut">
              <a:rPr lang="en-US" smtClean="0"/>
              <a:t>01/04/18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0D87F4-EA34-6540-8E9C-6DC40B745C75}" type="slidenum">
              <a:rPr lang="en-US" smtClean="0"/>
              <a:t>‹#›</a:t>
            </a:fld>
            <a:endParaRPr lang="en-US"/>
          </a:p>
        </p:txBody>
      </p:sp>
    </p:spTree>
    <p:extLst>
      <p:ext uri="{BB962C8B-B14F-4D97-AF65-F5344CB8AC3E}">
        <p14:creationId xmlns:p14="http://schemas.microsoft.com/office/powerpoint/2010/main" val="3763959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C20B4D-DA78-E24B-A3EA-660C5651F079}" type="datetimeFigureOut">
              <a:rPr lang="en-US" smtClean="0"/>
              <a:t>01/04/18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0D87F4-EA34-6540-8E9C-6DC40B745C75}" type="slidenum">
              <a:rPr lang="en-US" smtClean="0"/>
              <a:t>‹#›</a:t>
            </a:fld>
            <a:endParaRPr lang="en-US"/>
          </a:p>
        </p:txBody>
      </p:sp>
    </p:spTree>
    <p:extLst>
      <p:ext uri="{BB962C8B-B14F-4D97-AF65-F5344CB8AC3E}">
        <p14:creationId xmlns:p14="http://schemas.microsoft.com/office/powerpoint/2010/main" val="362323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C20B4D-DA78-E24B-A3EA-660C5651F079}" type="datetimeFigureOut">
              <a:rPr lang="en-US" smtClean="0"/>
              <a:t>01/04/18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0D87F4-EA34-6540-8E9C-6DC40B745C75}" type="slidenum">
              <a:rPr lang="en-US" smtClean="0"/>
              <a:t>‹#›</a:t>
            </a:fld>
            <a:endParaRPr lang="en-US"/>
          </a:p>
        </p:txBody>
      </p:sp>
    </p:spTree>
    <p:extLst>
      <p:ext uri="{BB962C8B-B14F-4D97-AF65-F5344CB8AC3E}">
        <p14:creationId xmlns:p14="http://schemas.microsoft.com/office/powerpoint/2010/main" val="42006299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C20B4D-DA78-E24B-A3EA-660C5651F079}" type="datetimeFigureOut">
              <a:rPr lang="en-US" smtClean="0"/>
              <a:t>01/04/18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0D87F4-EA34-6540-8E9C-6DC40B745C75}" type="slidenum">
              <a:rPr lang="en-US" smtClean="0"/>
              <a:t>‹#›</a:t>
            </a:fld>
            <a:endParaRPr lang="en-US"/>
          </a:p>
        </p:txBody>
      </p:sp>
    </p:spTree>
    <p:extLst>
      <p:ext uri="{BB962C8B-B14F-4D97-AF65-F5344CB8AC3E}">
        <p14:creationId xmlns:p14="http://schemas.microsoft.com/office/powerpoint/2010/main" val="3987604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file://localhost/Users/RKS/Desktop/Security%20Course/CourseSlides-RKS/SFI-Dan%20Boneh.pptx"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Protection from Untrusted Interaction </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Vulnerabilities</a:t>
            </a:r>
          </a:p>
          <a:p>
            <a:r>
              <a:rPr lang="en-US" dirty="0" smtClean="0"/>
              <a:t>Malware</a:t>
            </a:r>
          </a:p>
          <a:p>
            <a:r>
              <a:rPr lang="en-US" dirty="0" smtClean="0"/>
              <a:t>Insufficient Control</a:t>
            </a:r>
          </a:p>
          <a:p>
            <a:r>
              <a:rPr lang="en-IN" dirty="0">
                <a:solidFill>
                  <a:srgbClr val="0000FF"/>
                </a:solidFill>
              </a:rPr>
              <a:t>U</a:t>
            </a:r>
            <a:r>
              <a:rPr lang="en-IN" dirty="0" smtClean="0">
                <a:solidFill>
                  <a:srgbClr val="0000FF"/>
                </a:solidFill>
              </a:rPr>
              <a:t>ser-oriented access control (DAC, MAC, RBAC, … ):  it is typical for active entities (known as ‘subjects’) to have access to all the user's privileges regardless of the privileges actually required by the program running. </a:t>
            </a:r>
          </a:p>
          <a:p>
            <a:pPr marL="0" indent="0">
              <a:buNone/>
            </a:pPr>
            <a:r>
              <a:rPr lang="en-US" b="0" i="0" dirty="0" smtClean="0">
                <a:latin typeface="Wingdings"/>
                <a:ea typeface="Wingdings"/>
                <a:cs typeface="Wingdings"/>
              </a:rPr>
              <a:t>	</a:t>
            </a:r>
            <a:endParaRPr lang="en-US" dirty="0"/>
          </a:p>
        </p:txBody>
      </p:sp>
    </p:spTree>
    <p:extLst>
      <p:ext uri="{BB962C8B-B14F-4D97-AF65-F5344CB8AC3E}">
        <p14:creationId xmlns:p14="http://schemas.microsoft.com/office/powerpoint/2010/main" val="15855783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Confinement (1)</a:t>
            </a:r>
            <a:endParaRPr lang="en-US" dirty="0"/>
          </a:p>
        </p:txBody>
      </p:sp>
      <p:sp>
        <p:nvSpPr>
          <p:cNvPr id="3" name="Content Placeholder 2"/>
          <p:cNvSpPr>
            <a:spLocks noGrp="1"/>
          </p:cNvSpPr>
          <p:nvPr>
            <p:ph idx="1"/>
          </p:nvPr>
        </p:nvSpPr>
        <p:spPr/>
        <p:txBody>
          <a:bodyPr>
            <a:normAutofit fontScale="92500"/>
          </a:bodyPr>
          <a:lstStyle/>
          <a:p>
            <a:r>
              <a:rPr lang="en-US" dirty="0" smtClean="0">
                <a:latin typeface="Tahoma" charset="0"/>
              </a:rPr>
              <a:t>Ensure </a:t>
            </a:r>
            <a:r>
              <a:rPr lang="en-US" dirty="0">
                <a:latin typeface="Tahoma" charset="0"/>
              </a:rPr>
              <a:t>misbehaving </a:t>
            </a:r>
            <a:r>
              <a:rPr lang="en-US" dirty="0" smtClean="0">
                <a:latin typeface="Tahoma" charset="0"/>
              </a:rPr>
              <a:t>Application (app) </a:t>
            </a:r>
            <a:r>
              <a:rPr lang="en-US" dirty="0">
                <a:latin typeface="Tahoma" charset="0"/>
              </a:rPr>
              <a:t>cannot harm rest of </a:t>
            </a:r>
            <a:r>
              <a:rPr lang="en-US" dirty="0" smtClean="0">
                <a:latin typeface="Tahoma" charset="0"/>
              </a:rPr>
              <a:t>system</a:t>
            </a:r>
          </a:p>
          <a:p>
            <a:r>
              <a:rPr lang="en-US" dirty="0" smtClean="0">
                <a:latin typeface="Tahoma" charset="0"/>
              </a:rPr>
              <a:t>Various levels of Implementation</a:t>
            </a:r>
          </a:p>
          <a:p>
            <a:pPr lvl="1"/>
            <a:r>
              <a:rPr lang="en-US" b="1" dirty="0">
                <a:latin typeface="Tahoma" charset="0"/>
                <a:ea typeface="ＭＳ Ｐゴシック" charset="0"/>
              </a:rPr>
              <a:t>Hardware</a:t>
            </a:r>
            <a:r>
              <a:rPr lang="en-US" dirty="0">
                <a:latin typeface="Tahoma" charset="0"/>
                <a:ea typeface="ＭＳ Ｐゴシック" charset="0"/>
              </a:rPr>
              <a:t>:   run application on isolated </a:t>
            </a:r>
            <a:r>
              <a:rPr lang="en-US" dirty="0" err="1">
                <a:latin typeface="Tahoma" charset="0"/>
                <a:ea typeface="ＭＳ Ｐゴシック" charset="0"/>
              </a:rPr>
              <a:t>hw</a:t>
            </a:r>
            <a:r>
              <a:rPr lang="en-US" dirty="0">
                <a:latin typeface="Tahoma" charset="0"/>
                <a:ea typeface="ＭＳ Ｐゴシック" charset="0"/>
              </a:rPr>
              <a:t> </a:t>
            </a:r>
            <a:endParaRPr lang="en-US" dirty="0" smtClean="0">
              <a:latin typeface="Tahoma" charset="0"/>
              <a:ea typeface="ＭＳ Ｐゴシック" charset="0"/>
            </a:endParaRPr>
          </a:p>
          <a:p>
            <a:pPr lvl="2"/>
            <a:r>
              <a:rPr lang="en-US" dirty="0" smtClean="0">
                <a:latin typeface="Tahoma" charset="0"/>
                <a:ea typeface="ＭＳ Ｐゴシック" charset="0"/>
              </a:rPr>
              <a:t>Difficult to manage (with network needs)</a:t>
            </a:r>
          </a:p>
          <a:p>
            <a:pPr lvl="1"/>
            <a:r>
              <a:rPr lang="en-US" b="1" dirty="0">
                <a:latin typeface="Tahoma" charset="0"/>
                <a:ea typeface="ＭＳ Ｐゴシック" charset="0"/>
              </a:rPr>
              <a:t>Virtual machines</a:t>
            </a:r>
            <a:r>
              <a:rPr lang="en-US" dirty="0">
                <a:latin typeface="Tahoma" charset="0"/>
                <a:ea typeface="ＭＳ Ｐゴシック" charset="0"/>
              </a:rPr>
              <a:t>:   isolate OS’s on a single machine  </a:t>
            </a:r>
            <a:endParaRPr lang="en-US" dirty="0" smtClean="0">
              <a:latin typeface="Tahoma" charset="0"/>
              <a:ea typeface="ＭＳ Ｐゴシック" charset="0"/>
            </a:endParaRPr>
          </a:p>
          <a:p>
            <a:pPr lvl="1"/>
            <a:r>
              <a:rPr lang="en-US" b="1" dirty="0">
                <a:latin typeface="Tahoma" charset="0"/>
                <a:ea typeface="ＭＳ Ｐゴシック" charset="0"/>
              </a:rPr>
              <a:t>Process:     </a:t>
            </a:r>
            <a:r>
              <a:rPr lang="en-US" dirty="0">
                <a:latin typeface="Tahoma" charset="0"/>
                <a:ea typeface="ＭＳ Ｐゴシック" charset="0"/>
              </a:rPr>
              <a:t>System Call </a:t>
            </a:r>
            <a:r>
              <a:rPr lang="en-US" dirty="0" smtClean="0">
                <a:latin typeface="Tahoma" charset="0"/>
                <a:ea typeface="ＭＳ Ｐゴシック" charset="0"/>
              </a:rPr>
              <a:t>Interposition--</a:t>
            </a:r>
            <a:endParaRPr lang="en-US" dirty="0">
              <a:latin typeface="Tahoma" charset="0"/>
              <a:ea typeface="ＭＳ Ｐゴシック" charset="0"/>
            </a:endParaRPr>
          </a:p>
          <a:p>
            <a:pPr marL="457200" lvl="1" indent="0">
              <a:buNone/>
            </a:pPr>
            <a:r>
              <a:rPr lang="en-US" dirty="0">
                <a:latin typeface="Tahoma" charset="0"/>
                <a:ea typeface="ＭＳ Ｐゴシック" charset="0"/>
              </a:rPr>
              <a:t>	  </a:t>
            </a:r>
            <a:r>
              <a:rPr lang="en-US" dirty="0" smtClean="0">
                <a:latin typeface="Tahoma" charset="0"/>
                <a:ea typeface="ＭＳ Ｐゴシック" charset="0"/>
              </a:rPr>
              <a:t> </a:t>
            </a:r>
            <a:r>
              <a:rPr lang="en-US" dirty="0">
                <a:latin typeface="Tahoma" charset="0"/>
                <a:ea typeface="ＭＳ Ｐゴシック" charset="0"/>
              </a:rPr>
              <a:t>Isolate a process in a single operating system</a:t>
            </a:r>
          </a:p>
          <a:p>
            <a:pPr lvl="1"/>
            <a:endParaRPr lang="en-US" dirty="0">
              <a:latin typeface="Tahoma" charset="0"/>
              <a:ea typeface="ＭＳ Ｐゴシック" charset="0"/>
            </a:endParaRPr>
          </a:p>
          <a:p>
            <a:pPr lvl="1"/>
            <a:endParaRPr lang="en-US" dirty="0">
              <a:latin typeface="Tahoma" charset="0"/>
            </a:endParaRPr>
          </a:p>
          <a:p>
            <a:endParaRPr lang="en-US" dirty="0"/>
          </a:p>
        </p:txBody>
      </p:sp>
    </p:spTree>
    <p:extLst>
      <p:ext uri="{BB962C8B-B14F-4D97-AF65-F5344CB8AC3E}">
        <p14:creationId xmlns:p14="http://schemas.microsoft.com/office/powerpoint/2010/main" val="396199791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Confinement (2)</a:t>
            </a:r>
            <a:endParaRPr lang="en-US" dirty="0"/>
          </a:p>
        </p:txBody>
      </p:sp>
      <p:sp>
        <p:nvSpPr>
          <p:cNvPr id="3" name="Content Placeholder 2"/>
          <p:cNvSpPr>
            <a:spLocks noGrp="1"/>
          </p:cNvSpPr>
          <p:nvPr>
            <p:ph idx="1"/>
          </p:nvPr>
        </p:nvSpPr>
        <p:spPr/>
        <p:txBody>
          <a:bodyPr/>
          <a:lstStyle/>
          <a:p>
            <a:pPr>
              <a:spcBef>
                <a:spcPts val="1200"/>
              </a:spcBef>
            </a:pPr>
            <a:r>
              <a:rPr lang="en-US" b="1" dirty="0">
                <a:latin typeface="Tahoma" charset="0"/>
                <a:ea typeface="ＭＳ Ｐゴシック" charset="0"/>
              </a:rPr>
              <a:t>Threads:</a:t>
            </a:r>
            <a:r>
              <a:rPr lang="en-US" dirty="0">
                <a:latin typeface="Tahoma" charset="0"/>
                <a:ea typeface="ＭＳ Ｐゴシック" charset="0"/>
              </a:rPr>
              <a:t>      Software Fault Isolation (SFI)</a:t>
            </a:r>
          </a:p>
          <a:p>
            <a:pPr lvl="1">
              <a:spcBef>
                <a:spcPts val="1200"/>
              </a:spcBef>
            </a:pPr>
            <a:r>
              <a:rPr lang="en-US" dirty="0">
                <a:latin typeface="Tahoma" charset="0"/>
                <a:ea typeface="ＭＳ Ｐゴシック" charset="0"/>
              </a:rPr>
              <a:t>Isolating threads sharing same address space  </a:t>
            </a:r>
          </a:p>
          <a:p>
            <a:pPr>
              <a:spcBef>
                <a:spcPts val="1200"/>
              </a:spcBef>
            </a:pPr>
            <a:endParaRPr lang="en-US" dirty="0">
              <a:latin typeface="Tahoma" charset="0"/>
              <a:ea typeface="ＭＳ Ｐゴシック" charset="0"/>
            </a:endParaRPr>
          </a:p>
          <a:p>
            <a:pPr>
              <a:spcBef>
                <a:spcPts val="1200"/>
              </a:spcBef>
            </a:pPr>
            <a:r>
              <a:rPr lang="en-US" b="1" dirty="0">
                <a:latin typeface="Tahoma" charset="0"/>
                <a:ea typeface="ＭＳ Ｐゴシック" charset="0"/>
              </a:rPr>
              <a:t>Application</a:t>
            </a:r>
            <a:r>
              <a:rPr lang="en-US" dirty="0">
                <a:latin typeface="Tahoma" charset="0"/>
                <a:ea typeface="ＭＳ Ｐゴシック" charset="0"/>
              </a:rPr>
              <a:t>:  e.g.   browser-based confinement</a:t>
            </a:r>
          </a:p>
          <a:p>
            <a:endParaRPr lang="en-US" dirty="0"/>
          </a:p>
        </p:txBody>
      </p:sp>
    </p:spTree>
    <p:extLst>
      <p:ext uri="{BB962C8B-B14F-4D97-AF65-F5344CB8AC3E}">
        <p14:creationId xmlns:p14="http://schemas.microsoft.com/office/powerpoint/2010/main" val="349798432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Isolation (Confinement) : </a:t>
            </a:r>
            <a:r>
              <a:rPr lang="en-US" dirty="0"/>
              <a:t>S</a:t>
            </a:r>
            <a:r>
              <a:rPr lang="en-US" dirty="0" smtClean="0"/>
              <a:t>andboxes and </a:t>
            </a:r>
            <a:r>
              <a:rPr lang="en-US" dirty="0" err="1"/>
              <a:t>V</a:t>
            </a:r>
            <a:r>
              <a:rPr lang="en-US" dirty="0" err="1" smtClean="0"/>
              <a:t>irtualisation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One way to restrict a program's ability to access resources is to run it in an environment where the application can only access objects within their so-called ‘sandbox’.</a:t>
            </a:r>
          </a:p>
          <a:p>
            <a:r>
              <a:rPr lang="en-US" dirty="0" smtClean="0"/>
              <a:t>Typically sandboxes only apply to programs explicitly launched into or from within a sandbox. </a:t>
            </a:r>
          </a:p>
          <a:p>
            <a:pPr lvl="1"/>
            <a:r>
              <a:rPr lang="en-US" dirty="0" smtClean="0"/>
              <a:t>In most cases no security context changes take place when a new process is started, and all programs in a particular sandbox run with the same set of rights. </a:t>
            </a:r>
          </a:p>
          <a:p>
            <a:r>
              <a:rPr lang="en-US" dirty="0" smtClean="0"/>
              <a:t>Sandboxes can either be permanent where resource changes persist after the programs finish running, or ephemeral where changes are discarded after the sandbox is no longer in use</a:t>
            </a:r>
            <a:endParaRPr lang="en-US" dirty="0"/>
          </a:p>
        </p:txBody>
      </p:sp>
    </p:spTree>
    <p:extLst>
      <p:ext uri="{BB962C8B-B14F-4D97-AF65-F5344CB8AC3E}">
        <p14:creationId xmlns:p14="http://schemas.microsoft.com/office/powerpoint/2010/main" val="229347296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Isolation Based Sandbox</a:t>
            </a:r>
            <a:endParaRPr lang="en-IN" dirty="0"/>
          </a:p>
        </p:txBody>
      </p:sp>
      <p:pic>
        <p:nvPicPr>
          <p:cNvPr id="1026" name="Picture 2"/>
          <p:cNvPicPr>
            <a:picLocks noGrp="1" noChangeAspect="1" noChangeArrowheads="1"/>
          </p:cNvPicPr>
          <p:nvPr>
            <p:ph idx="1"/>
          </p:nvPr>
        </p:nvPicPr>
        <p:blipFill>
          <a:blip r:embed="rId2"/>
          <a:stretch>
            <a:fillRect/>
          </a:stretch>
        </p:blipFill>
        <p:spPr bwMode="auto">
          <a:xfrm>
            <a:off x="1002694" y="1437040"/>
            <a:ext cx="6662334" cy="4528545"/>
          </a:xfrm>
          <a:prstGeom prst="rect">
            <a:avLst/>
          </a:prstGeom>
          <a:noFill/>
          <a:ln w="9525">
            <a:noFill/>
            <a:miter lim="800000"/>
            <a:headEnd/>
            <a:tailEnd/>
          </a:ln>
          <a:effectLst/>
        </p:spPr>
      </p:pic>
      <p:sp>
        <p:nvSpPr>
          <p:cNvPr id="2" name="TextBox 1"/>
          <p:cNvSpPr txBox="1"/>
          <p:nvPr/>
        </p:nvSpPr>
        <p:spPr>
          <a:xfrm>
            <a:off x="155918" y="1940836"/>
            <a:ext cx="3245973" cy="4893647"/>
          </a:xfrm>
          <a:prstGeom prst="rect">
            <a:avLst/>
          </a:prstGeom>
          <a:noFill/>
        </p:spPr>
        <p:txBody>
          <a:bodyPr wrap="square" rtlCol="0">
            <a:spAutoFit/>
          </a:bodyPr>
          <a:lstStyle/>
          <a:p>
            <a:r>
              <a:rPr lang="en-US" sz="2400" dirty="0" smtClean="0"/>
              <a:t>Applications (such as Application A in the figure) that are not within the sandbox are typically outside the scope of the sandbox access controls, and are therefore </a:t>
            </a:r>
          </a:p>
          <a:p>
            <a:r>
              <a:rPr lang="en-US" sz="2400" dirty="0" smtClean="0"/>
              <a:t>(other security controls permitting) free to access any resources, including those within a sandbox.</a:t>
            </a:r>
            <a:endParaRPr lang="en-US" sz="24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Based Sandboxes</a:t>
            </a:r>
            <a:endParaRPr lang="en-US" dirty="0"/>
          </a:p>
        </p:txBody>
      </p:sp>
      <p:sp>
        <p:nvSpPr>
          <p:cNvPr id="3" name="Content Placeholder 2"/>
          <p:cNvSpPr>
            <a:spLocks noGrp="1"/>
          </p:cNvSpPr>
          <p:nvPr>
            <p:ph idx="1"/>
          </p:nvPr>
        </p:nvSpPr>
        <p:spPr/>
        <p:txBody>
          <a:bodyPr/>
          <a:lstStyle/>
          <a:p>
            <a:r>
              <a:rPr lang="en-US" dirty="0" smtClean="0"/>
              <a:t>Share the kernel but have separate user-space resources.</a:t>
            </a:r>
          </a:p>
          <a:p>
            <a:r>
              <a:rPr lang="en-US" dirty="0" smtClean="0"/>
              <a:t>More efficient system level virtualization</a:t>
            </a:r>
          </a:p>
          <a:p>
            <a:r>
              <a:rPr lang="en-US" dirty="0" err="1" smtClean="0"/>
              <a:t>Chroot</a:t>
            </a:r>
            <a:r>
              <a:rPr lang="en-US" dirty="0" smtClean="0"/>
              <a:t>, jails,  </a:t>
            </a:r>
            <a:r>
              <a:rPr lang="en-US" dirty="0" err="1" smtClean="0"/>
              <a:t>linux</a:t>
            </a:r>
            <a:r>
              <a:rPr lang="en-US" dirty="0" smtClean="0"/>
              <a:t> containers </a:t>
            </a:r>
          </a:p>
          <a:p>
            <a:pPr marL="0" indent="0">
              <a:buNone/>
            </a:pPr>
            <a:r>
              <a:rPr lang="en-US" dirty="0"/>
              <a:t> </a:t>
            </a:r>
            <a:r>
              <a:rPr lang="en-US" dirty="0" smtClean="0"/>
              <a:t>   (Discussed already)</a:t>
            </a:r>
            <a:endParaRPr lang="en-US" dirty="0"/>
          </a:p>
        </p:txBody>
      </p:sp>
    </p:spTree>
    <p:extLst>
      <p:ext uri="{BB962C8B-B14F-4D97-AF65-F5344CB8AC3E}">
        <p14:creationId xmlns:p14="http://schemas.microsoft.com/office/powerpoint/2010/main" val="262236096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15808" y="2967335"/>
            <a:ext cx="2912388"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Examples</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TextBox 2"/>
          <p:cNvSpPr txBox="1"/>
          <p:nvPr/>
        </p:nvSpPr>
        <p:spPr>
          <a:xfrm>
            <a:off x="6028196" y="4523248"/>
            <a:ext cx="1760255" cy="369332"/>
          </a:xfrm>
          <a:prstGeom prst="rect">
            <a:avLst/>
          </a:prstGeom>
          <a:noFill/>
        </p:spPr>
        <p:txBody>
          <a:bodyPr wrap="none" rtlCol="0">
            <a:spAutoFit/>
          </a:bodyPr>
          <a:lstStyle/>
          <a:p>
            <a:r>
              <a:rPr lang="en-US" dirty="0" smtClean="0"/>
              <a:t>From Dan </a:t>
            </a:r>
            <a:r>
              <a:rPr lang="en-US" dirty="0" err="1" smtClean="0"/>
              <a:t>Boneh</a:t>
            </a:r>
            <a:endParaRPr lang="en-US" dirty="0"/>
          </a:p>
        </p:txBody>
      </p:sp>
    </p:spTree>
    <p:extLst>
      <p:ext uri="{BB962C8B-B14F-4D97-AF65-F5344CB8AC3E}">
        <p14:creationId xmlns:p14="http://schemas.microsoft.com/office/powerpoint/2010/main" val="202822485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5400"/>
            <a:ext cx="8229600" cy="1143000"/>
          </a:xfrm>
        </p:spPr>
        <p:txBody>
          <a:bodyPr/>
          <a:lstStyle/>
          <a:p>
            <a:r>
              <a:rPr lang="en-US" sz="4400" dirty="0">
                <a:latin typeface="Tahoma" charset="0"/>
              </a:rPr>
              <a:t>Implementing confinement</a:t>
            </a:r>
          </a:p>
        </p:txBody>
      </p:sp>
      <p:sp>
        <p:nvSpPr>
          <p:cNvPr id="19459" name="Rectangle 3" descr="Rectangle: Click to edit Master text styles&#10;Second level&#10;Third level&#10;Fourth level&#10;Fifth level"/>
          <p:cNvSpPr>
            <a:spLocks noGrp="1" noChangeArrowheads="1"/>
          </p:cNvSpPr>
          <p:nvPr>
            <p:ph type="body" idx="1"/>
          </p:nvPr>
        </p:nvSpPr>
        <p:spPr>
          <a:xfrm>
            <a:off x="457200" y="1371600"/>
            <a:ext cx="8382000" cy="5334000"/>
          </a:xfrm>
        </p:spPr>
        <p:txBody>
          <a:bodyPr>
            <a:normAutofit/>
          </a:bodyPr>
          <a:lstStyle/>
          <a:p>
            <a:pPr marL="0" indent="0">
              <a:buNone/>
            </a:pPr>
            <a:r>
              <a:rPr lang="en-US" sz="2800" dirty="0">
                <a:latin typeface="Tahoma" charset="0"/>
              </a:rPr>
              <a:t>Key component:    </a:t>
            </a:r>
            <a:r>
              <a:rPr lang="en-US" sz="2800" b="1" dirty="0">
                <a:latin typeface="Tahoma" charset="0"/>
              </a:rPr>
              <a:t>reference monitor</a:t>
            </a:r>
          </a:p>
          <a:p>
            <a:pPr lvl="1">
              <a:spcBef>
                <a:spcPct val="50000"/>
              </a:spcBef>
            </a:pPr>
            <a:r>
              <a:rPr lang="en-US" b="1" dirty="0">
                <a:latin typeface="Tahoma" charset="0"/>
                <a:ea typeface="ＭＳ Ｐゴシック" charset="0"/>
              </a:rPr>
              <a:t>Mediates requests</a:t>
            </a:r>
            <a:r>
              <a:rPr lang="en-US" dirty="0">
                <a:latin typeface="Tahoma" charset="0"/>
                <a:ea typeface="ＭＳ Ｐゴシック" charset="0"/>
              </a:rPr>
              <a:t> from applications</a:t>
            </a:r>
          </a:p>
          <a:p>
            <a:pPr lvl="2"/>
            <a:r>
              <a:rPr lang="en-US" sz="2400" dirty="0">
                <a:latin typeface="Tahoma" charset="0"/>
                <a:ea typeface="ＭＳ Ｐゴシック" charset="0"/>
              </a:rPr>
              <a:t>Implements protection policy</a:t>
            </a:r>
          </a:p>
          <a:p>
            <a:pPr lvl="2"/>
            <a:r>
              <a:rPr lang="en-US" sz="2400" dirty="0">
                <a:latin typeface="Tahoma" charset="0"/>
                <a:ea typeface="ＭＳ Ｐゴシック" charset="0"/>
              </a:rPr>
              <a:t>Enforces isolation and confinement</a:t>
            </a:r>
          </a:p>
          <a:p>
            <a:pPr lvl="1">
              <a:spcBef>
                <a:spcPct val="50000"/>
              </a:spcBef>
            </a:pPr>
            <a:r>
              <a:rPr lang="en-US" dirty="0">
                <a:latin typeface="Tahoma" charset="0"/>
                <a:ea typeface="ＭＳ Ｐゴシック" charset="0"/>
              </a:rPr>
              <a:t>Must </a:t>
            </a:r>
            <a:r>
              <a:rPr lang="en-US" b="1" u="sng" dirty="0">
                <a:latin typeface="Tahoma" charset="0"/>
                <a:ea typeface="ＭＳ Ｐゴシック" charset="0"/>
              </a:rPr>
              <a:t>always</a:t>
            </a:r>
            <a:r>
              <a:rPr lang="en-US" dirty="0">
                <a:latin typeface="Tahoma" charset="0"/>
                <a:ea typeface="ＭＳ Ｐゴシック" charset="0"/>
              </a:rPr>
              <a:t> be invoked:</a:t>
            </a:r>
          </a:p>
          <a:p>
            <a:pPr lvl="2"/>
            <a:r>
              <a:rPr lang="en-US" sz="2400" dirty="0">
                <a:latin typeface="Tahoma" charset="0"/>
                <a:ea typeface="ＭＳ Ｐゴシック" charset="0"/>
              </a:rPr>
              <a:t>Every application request must be mediated</a:t>
            </a:r>
          </a:p>
          <a:p>
            <a:pPr lvl="1">
              <a:spcBef>
                <a:spcPct val="50000"/>
              </a:spcBef>
            </a:pPr>
            <a:r>
              <a:rPr lang="en-US" b="1" dirty="0">
                <a:latin typeface="Tahoma" charset="0"/>
                <a:ea typeface="ＭＳ Ｐゴシック" charset="0"/>
              </a:rPr>
              <a:t>Tamperproof</a:t>
            </a:r>
            <a:r>
              <a:rPr lang="en-US" dirty="0">
                <a:latin typeface="Tahoma" charset="0"/>
                <a:ea typeface="ＭＳ Ｐゴシック" charset="0"/>
              </a:rPr>
              <a:t>:</a:t>
            </a:r>
          </a:p>
          <a:p>
            <a:pPr lvl="2"/>
            <a:r>
              <a:rPr lang="en-US" sz="2400" dirty="0">
                <a:latin typeface="Tahoma" charset="0"/>
                <a:ea typeface="ＭＳ Ｐゴシック" charset="0"/>
              </a:rPr>
              <a:t>Reference monitor cannot be killed</a:t>
            </a:r>
          </a:p>
          <a:p>
            <a:pPr lvl="2"/>
            <a:r>
              <a:rPr lang="en-US" sz="2400" dirty="0">
                <a:latin typeface="Tahoma" charset="0"/>
                <a:ea typeface="ＭＳ Ｐゴシック" charset="0"/>
              </a:rPr>
              <a:t>… or if killed, then monitored process is killed too</a:t>
            </a:r>
          </a:p>
          <a:p>
            <a:pPr lvl="1">
              <a:spcBef>
                <a:spcPct val="50000"/>
              </a:spcBef>
            </a:pPr>
            <a:r>
              <a:rPr lang="en-US" b="1" dirty="0">
                <a:latin typeface="Tahoma" charset="0"/>
                <a:ea typeface="ＭＳ Ｐゴシック" charset="0"/>
              </a:rPr>
              <a:t>Small</a:t>
            </a:r>
            <a:r>
              <a:rPr lang="en-US" dirty="0">
                <a:latin typeface="Tahoma" charset="0"/>
                <a:ea typeface="ＭＳ Ｐゴシック" charset="0"/>
              </a:rPr>
              <a:t> enough to be analyzed and validated</a:t>
            </a:r>
          </a:p>
        </p:txBody>
      </p:sp>
    </p:spTree>
    <p:extLst>
      <p:ext uri="{BB962C8B-B14F-4D97-AF65-F5344CB8AC3E}">
        <p14:creationId xmlns:p14="http://schemas.microsoft.com/office/powerpoint/2010/main" val="378309381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ChangeArrowheads="1"/>
          </p:cNvSpPr>
          <p:nvPr/>
        </p:nvSpPr>
        <p:spPr bwMode="auto">
          <a:xfrm>
            <a:off x="381000" y="2997200"/>
            <a:ext cx="3810000" cy="1346200"/>
          </a:xfrm>
          <a:prstGeom prst="rect">
            <a:avLst/>
          </a:prstGeom>
          <a:solidFill>
            <a:schemeClr val="bg1">
              <a:lumMod val="75000"/>
            </a:schemeClr>
          </a:solidFill>
          <a:ln>
            <a:noFill/>
          </a:ln>
          <a:extLst/>
        </p:spPr>
        <p:txBody>
          <a:bodyPr wrap="none" anchor="ctr"/>
          <a:lstStyle/>
          <a:p>
            <a:endParaRPr lang="en-US"/>
          </a:p>
        </p:txBody>
      </p:sp>
      <p:sp>
        <p:nvSpPr>
          <p:cNvPr id="20483" name="Rectangle 2"/>
          <p:cNvSpPr>
            <a:spLocks noGrp="1" noChangeArrowheads="1"/>
          </p:cNvSpPr>
          <p:nvPr>
            <p:ph type="title"/>
          </p:nvPr>
        </p:nvSpPr>
        <p:spPr>
          <a:xfrm>
            <a:off x="457200" y="-127000"/>
            <a:ext cx="8229600" cy="1143000"/>
          </a:xfrm>
        </p:spPr>
        <p:txBody>
          <a:bodyPr/>
          <a:lstStyle/>
          <a:p>
            <a:r>
              <a:rPr lang="en-US" sz="4400" dirty="0">
                <a:latin typeface="Tahoma" charset="0"/>
              </a:rPr>
              <a:t>A </a:t>
            </a:r>
            <a:r>
              <a:rPr lang="en-US" sz="4400" dirty="0" smtClean="0">
                <a:latin typeface="Tahoma" charset="0"/>
              </a:rPr>
              <a:t>old example</a:t>
            </a:r>
            <a:r>
              <a:rPr lang="en-US" sz="4400" dirty="0">
                <a:latin typeface="Tahoma" charset="0"/>
              </a:rPr>
              <a:t>:    </a:t>
            </a:r>
            <a:r>
              <a:rPr lang="en-US" sz="4400" dirty="0" err="1">
                <a:latin typeface="Tahoma" charset="0"/>
              </a:rPr>
              <a:t>chroot</a:t>
            </a:r>
            <a:endParaRPr lang="en-US" sz="4400" dirty="0">
              <a:latin typeface="Tahoma" charset="0"/>
            </a:endParaRPr>
          </a:p>
        </p:txBody>
      </p:sp>
      <p:sp>
        <p:nvSpPr>
          <p:cNvPr id="20484" name="Rectangle 3" descr="Rectangle: Click to edit Master text styles&#10;Second level&#10;Third level&#10;Fourth level&#10;Fifth level"/>
          <p:cNvSpPr>
            <a:spLocks noGrp="1" noChangeArrowheads="1"/>
          </p:cNvSpPr>
          <p:nvPr>
            <p:ph type="body" idx="1"/>
          </p:nvPr>
        </p:nvSpPr>
        <p:spPr>
          <a:xfrm>
            <a:off x="228600" y="1219200"/>
            <a:ext cx="8686800" cy="5638800"/>
          </a:xfrm>
        </p:spPr>
        <p:txBody>
          <a:bodyPr>
            <a:normAutofit fontScale="92500" lnSpcReduction="10000"/>
          </a:bodyPr>
          <a:lstStyle/>
          <a:p>
            <a:pPr marL="0" indent="0">
              <a:buNone/>
            </a:pPr>
            <a:r>
              <a:rPr lang="en-US" sz="2400" dirty="0">
                <a:latin typeface="Tahoma" charset="0"/>
              </a:rPr>
              <a:t>Often used for </a:t>
            </a:r>
            <a:r>
              <a:rPr lang="ja-JP" altLang="en-US" sz="2400" dirty="0">
                <a:latin typeface="Tahoma" charset="0"/>
              </a:rPr>
              <a:t>“</a:t>
            </a:r>
            <a:r>
              <a:rPr lang="en-US" sz="2400" dirty="0">
                <a:latin typeface="Tahoma" charset="0"/>
              </a:rPr>
              <a:t>guest</a:t>
            </a:r>
            <a:r>
              <a:rPr lang="ja-JP" altLang="en-US" sz="2400" dirty="0">
                <a:latin typeface="Tahoma" charset="0"/>
              </a:rPr>
              <a:t>”</a:t>
            </a:r>
            <a:r>
              <a:rPr lang="en-US" sz="2400" dirty="0">
                <a:latin typeface="Tahoma" charset="0"/>
              </a:rPr>
              <a:t> accounts on ftp sites</a:t>
            </a:r>
          </a:p>
          <a:p>
            <a:endParaRPr lang="en-US" sz="2400" dirty="0">
              <a:latin typeface="Tahoma" charset="0"/>
            </a:endParaRPr>
          </a:p>
          <a:p>
            <a:pPr marL="0" indent="0">
              <a:buNone/>
            </a:pPr>
            <a:r>
              <a:rPr lang="en-US" sz="2400" dirty="0">
                <a:latin typeface="Tahoma" charset="0"/>
              </a:rPr>
              <a:t>To use do:   (must be root)</a:t>
            </a:r>
          </a:p>
          <a:p>
            <a:pPr lvl="1">
              <a:buFont typeface="Wingdings" charset="0"/>
              <a:buNone/>
            </a:pPr>
            <a:r>
              <a:rPr lang="en-US" dirty="0">
                <a:latin typeface="Tahoma" charset="0"/>
                <a:ea typeface="ＭＳ Ｐゴシック" charset="0"/>
              </a:rPr>
              <a:t>	</a:t>
            </a:r>
          </a:p>
          <a:p>
            <a:pPr lvl="1">
              <a:buFont typeface="Wingdings" charset="0"/>
              <a:buNone/>
            </a:pPr>
            <a:r>
              <a:rPr lang="en-US" dirty="0">
                <a:latin typeface="Tahoma" charset="0"/>
                <a:ea typeface="ＭＳ Ｐゴシック" charset="0"/>
              </a:rPr>
              <a:t>	</a:t>
            </a:r>
            <a:r>
              <a:rPr lang="en-US" dirty="0" err="1">
                <a:latin typeface="Tahoma" charset="0"/>
                <a:ea typeface="ＭＳ Ｐゴシック" charset="0"/>
              </a:rPr>
              <a:t>chroot</a:t>
            </a:r>
            <a:r>
              <a:rPr lang="en-US" dirty="0">
                <a:latin typeface="Tahoma" charset="0"/>
                <a:ea typeface="ＭＳ Ｐゴシック" charset="0"/>
              </a:rPr>
              <a:t>   /</a:t>
            </a:r>
            <a:r>
              <a:rPr lang="en-US" dirty="0" err="1">
                <a:latin typeface="Tahoma" charset="0"/>
                <a:ea typeface="ＭＳ Ｐゴシック" charset="0"/>
              </a:rPr>
              <a:t>tmp</a:t>
            </a:r>
            <a:r>
              <a:rPr lang="en-US" dirty="0">
                <a:latin typeface="Tahoma" charset="0"/>
                <a:ea typeface="ＭＳ Ｐゴシック" charset="0"/>
              </a:rPr>
              <a:t>/guest	    root </a:t>
            </a:r>
            <a:r>
              <a:rPr lang="en-US" dirty="0" err="1">
                <a:latin typeface="Tahoma" charset="0"/>
                <a:ea typeface="ＭＳ Ｐゴシック" charset="0"/>
              </a:rPr>
              <a:t>dir</a:t>
            </a:r>
            <a:r>
              <a:rPr lang="en-US" dirty="0">
                <a:latin typeface="Tahoma" charset="0"/>
                <a:ea typeface="ＭＳ Ｐゴシック" charset="0"/>
              </a:rPr>
              <a:t> </a:t>
            </a:r>
            <a:r>
              <a:rPr lang="ja-JP" altLang="en-US" dirty="0">
                <a:latin typeface="Tahoma" charset="0"/>
                <a:ea typeface="ＭＳ Ｐゴシック" charset="0"/>
              </a:rPr>
              <a:t>“</a:t>
            </a:r>
            <a:r>
              <a:rPr lang="en-US" dirty="0">
                <a:latin typeface="Tahoma" charset="0"/>
                <a:ea typeface="ＭＳ Ｐゴシック" charset="0"/>
              </a:rPr>
              <a:t>/</a:t>
            </a:r>
            <a:r>
              <a:rPr lang="ja-JP" altLang="en-US" dirty="0">
                <a:latin typeface="Tahoma" charset="0"/>
                <a:ea typeface="ＭＳ Ｐゴシック" charset="0"/>
              </a:rPr>
              <a:t>”</a:t>
            </a:r>
            <a:r>
              <a:rPr lang="en-US" dirty="0">
                <a:latin typeface="Tahoma" charset="0"/>
                <a:ea typeface="ＭＳ Ｐゴシック" charset="0"/>
              </a:rPr>
              <a:t> is now </a:t>
            </a:r>
            <a:r>
              <a:rPr lang="ja-JP" altLang="en-US" dirty="0">
                <a:latin typeface="Tahoma" charset="0"/>
                <a:ea typeface="ＭＳ Ｐゴシック" charset="0"/>
              </a:rPr>
              <a:t>“</a:t>
            </a:r>
            <a:r>
              <a:rPr lang="en-US" dirty="0">
                <a:latin typeface="Tahoma" charset="0"/>
                <a:ea typeface="ＭＳ Ｐゴシック" charset="0"/>
              </a:rPr>
              <a:t>/</a:t>
            </a:r>
            <a:r>
              <a:rPr lang="en-US" dirty="0" err="1">
                <a:latin typeface="Tahoma" charset="0"/>
                <a:ea typeface="ＭＳ Ｐゴシック" charset="0"/>
              </a:rPr>
              <a:t>tmp</a:t>
            </a:r>
            <a:r>
              <a:rPr lang="en-US" dirty="0">
                <a:latin typeface="Tahoma" charset="0"/>
                <a:ea typeface="ＭＳ Ｐゴシック" charset="0"/>
              </a:rPr>
              <a:t>/guest</a:t>
            </a:r>
            <a:r>
              <a:rPr lang="ja-JP" altLang="en-US" dirty="0">
                <a:latin typeface="Tahoma" charset="0"/>
                <a:ea typeface="ＭＳ Ｐゴシック" charset="0"/>
              </a:rPr>
              <a:t>”</a:t>
            </a:r>
            <a:endParaRPr lang="en-US" dirty="0">
              <a:latin typeface="Tahoma" charset="0"/>
              <a:ea typeface="ＭＳ Ｐゴシック" charset="0"/>
            </a:endParaRPr>
          </a:p>
          <a:p>
            <a:pPr lvl="1">
              <a:buFont typeface="Wingdings" charset="0"/>
              <a:buNone/>
            </a:pPr>
            <a:r>
              <a:rPr lang="en-US" dirty="0">
                <a:latin typeface="Tahoma" charset="0"/>
                <a:ea typeface="ＭＳ Ｐゴシック" charset="0"/>
              </a:rPr>
              <a:t>	</a:t>
            </a:r>
            <a:r>
              <a:rPr lang="en-US" dirty="0" err="1">
                <a:latin typeface="Tahoma" charset="0"/>
                <a:ea typeface="ＭＳ Ｐゴシック" charset="0"/>
              </a:rPr>
              <a:t>su</a:t>
            </a:r>
            <a:r>
              <a:rPr lang="en-US" dirty="0">
                <a:latin typeface="Tahoma" charset="0"/>
                <a:ea typeface="ＭＳ Ｐゴシック" charset="0"/>
              </a:rPr>
              <a:t> guest		    EUID set to </a:t>
            </a:r>
            <a:r>
              <a:rPr lang="ja-JP" altLang="en-US" dirty="0">
                <a:latin typeface="Tahoma" charset="0"/>
                <a:ea typeface="ＭＳ Ｐゴシック" charset="0"/>
              </a:rPr>
              <a:t>“</a:t>
            </a:r>
            <a:r>
              <a:rPr lang="en-US" dirty="0">
                <a:latin typeface="Tahoma" charset="0"/>
                <a:ea typeface="ＭＳ Ｐゴシック" charset="0"/>
              </a:rPr>
              <a:t>guest</a:t>
            </a:r>
            <a:r>
              <a:rPr lang="ja-JP" altLang="en-US" dirty="0">
                <a:latin typeface="Tahoma" charset="0"/>
                <a:ea typeface="ＭＳ Ｐゴシック" charset="0"/>
              </a:rPr>
              <a:t>”</a:t>
            </a:r>
            <a:endParaRPr lang="en-US" dirty="0">
              <a:latin typeface="Tahoma" charset="0"/>
              <a:ea typeface="ＭＳ Ｐゴシック" charset="0"/>
            </a:endParaRPr>
          </a:p>
          <a:p>
            <a:endParaRPr lang="en-US" sz="2400" dirty="0">
              <a:latin typeface="Tahoma" charset="0"/>
            </a:endParaRPr>
          </a:p>
          <a:p>
            <a:pPr marL="0" indent="0">
              <a:buNone/>
            </a:pPr>
            <a:r>
              <a:rPr lang="en-US" sz="2400" dirty="0">
                <a:latin typeface="Tahoma" charset="0"/>
              </a:rPr>
              <a:t>Now  </a:t>
            </a:r>
            <a:r>
              <a:rPr lang="ja-JP" altLang="en-US" sz="2400" dirty="0">
                <a:latin typeface="Tahoma" charset="0"/>
              </a:rPr>
              <a:t>“</a:t>
            </a:r>
            <a:r>
              <a:rPr lang="en-US" sz="2400" dirty="0">
                <a:latin typeface="Tahoma" charset="0"/>
              </a:rPr>
              <a:t>/</a:t>
            </a:r>
            <a:r>
              <a:rPr lang="en-US" sz="2400" dirty="0" err="1">
                <a:latin typeface="Tahoma" charset="0"/>
              </a:rPr>
              <a:t>tmp</a:t>
            </a:r>
            <a:r>
              <a:rPr lang="en-US" sz="2400" dirty="0">
                <a:latin typeface="Tahoma" charset="0"/>
              </a:rPr>
              <a:t>/guest</a:t>
            </a:r>
            <a:r>
              <a:rPr lang="ja-JP" altLang="en-US" sz="2400" dirty="0">
                <a:latin typeface="Tahoma" charset="0"/>
              </a:rPr>
              <a:t>”</a:t>
            </a:r>
            <a:r>
              <a:rPr lang="en-US" sz="2400" dirty="0">
                <a:latin typeface="Tahoma" charset="0"/>
              </a:rPr>
              <a:t>  is added to file system accesses for applications in jail</a:t>
            </a:r>
          </a:p>
          <a:p>
            <a:pPr>
              <a:spcBef>
                <a:spcPct val="0"/>
              </a:spcBef>
              <a:buFont typeface="Wingdings" charset="0"/>
              <a:buNone/>
            </a:pPr>
            <a:r>
              <a:rPr lang="en-US" sz="2400" dirty="0">
                <a:latin typeface="Tahoma" charset="0"/>
              </a:rPr>
              <a:t>		</a:t>
            </a:r>
            <a:r>
              <a:rPr lang="en-US" sz="2400" b="1" dirty="0">
                <a:solidFill>
                  <a:srgbClr val="CC3399"/>
                </a:solidFill>
                <a:latin typeface="Tahoma" charset="0"/>
              </a:rPr>
              <a:t>open(</a:t>
            </a:r>
            <a:r>
              <a:rPr lang="ja-JP" altLang="en-US" sz="2400" b="1" dirty="0">
                <a:solidFill>
                  <a:srgbClr val="CC3399"/>
                </a:solidFill>
                <a:latin typeface="Tahoma" charset="0"/>
              </a:rPr>
              <a:t>“</a:t>
            </a:r>
            <a:r>
              <a:rPr lang="en-US" sz="2400" b="1" dirty="0">
                <a:solidFill>
                  <a:srgbClr val="CC3399"/>
                </a:solidFill>
                <a:latin typeface="Tahoma" charset="0"/>
              </a:rPr>
              <a:t>/</a:t>
            </a:r>
            <a:r>
              <a:rPr lang="en-US" sz="2400" b="1" dirty="0" err="1">
                <a:solidFill>
                  <a:srgbClr val="CC3399"/>
                </a:solidFill>
                <a:latin typeface="Tahoma" charset="0"/>
              </a:rPr>
              <a:t>etc</a:t>
            </a:r>
            <a:r>
              <a:rPr lang="en-US" sz="2400" b="1" dirty="0">
                <a:solidFill>
                  <a:srgbClr val="CC3399"/>
                </a:solidFill>
                <a:latin typeface="Tahoma" charset="0"/>
              </a:rPr>
              <a:t>/</a:t>
            </a:r>
            <a:r>
              <a:rPr lang="en-US" sz="2400" b="1" dirty="0" err="1">
                <a:solidFill>
                  <a:srgbClr val="CC3399"/>
                </a:solidFill>
                <a:latin typeface="Tahoma" charset="0"/>
              </a:rPr>
              <a:t>passwd</a:t>
            </a:r>
            <a:r>
              <a:rPr lang="ja-JP" altLang="en-US" sz="2400" b="1" dirty="0">
                <a:solidFill>
                  <a:srgbClr val="CC3399"/>
                </a:solidFill>
                <a:latin typeface="Tahoma" charset="0"/>
              </a:rPr>
              <a:t>”</a:t>
            </a:r>
            <a:r>
              <a:rPr lang="en-US" sz="2400" b="1" dirty="0">
                <a:solidFill>
                  <a:srgbClr val="CC3399"/>
                </a:solidFill>
                <a:latin typeface="Tahoma" charset="0"/>
              </a:rPr>
              <a:t>,   </a:t>
            </a:r>
            <a:r>
              <a:rPr lang="ja-JP" altLang="en-US" sz="2400" b="1" dirty="0">
                <a:solidFill>
                  <a:srgbClr val="CC3399"/>
                </a:solidFill>
                <a:latin typeface="Tahoma" charset="0"/>
              </a:rPr>
              <a:t>“</a:t>
            </a:r>
            <a:r>
              <a:rPr lang="en-US" sz="2400" b="1" dirty="0">
                <a:solidFill>
                  <a:srgbClr val="CC3399"/>
                </a:solidFill>
                <a:latin typeface="Tahoma" charset="0"/>
              </a:rPr>
              <a:t>r</a:t>
            </a:r>
            <a:r>
              <a:rPr lang="ja-JP" altLang="en-US" sz="2400" b="1" dirty="0">
                <a:solidFill>
                  <a:srgbClr val="CC3399"/>
                </a:solidFill>
                <a:latin typeface="Tahoma" charset="0"/>
              </a:rPr>
              <a:t>”</a:t>
            </a:r>
            <a:r>
              <a:rPr lang="en-US" sz="2400" b="1" dirty="0">
                <a:solidFill>
                  <a:srgbClr val="CC3399"/>
                </a:solidFill>
                <a:latin typeface="Tahoma" charset="0"/>
              </a:rPr>
              <a:t>)    </a:t>
            </a:r>
            <a:r>
              <a:rPr lang="en-US" sz="3200" b="1" dirty="0">
                <a:solidFill>
                  <a:srgbClr val="CC3399"/>
                </a:solidFill>
                <a:latin typeface="Tahoma" charset="0"/>
                <a:sym typeface="Symbol" charset="0"/>
              </a:rPr>
              <a:t></a:t>
            </a:r>
            <a:br>
              <a:rPr lang="en-US" sz="3200" b="1" dirty="0">
                <a:solidFill>
                  <a:srgbClr val="CC3399"/>
                </a:solidFill>
                <a:latin typeface="Tahoma" charset="0"/>
                <a:sym typeface="Symbol" charset="0"/>
              </a:rPr>
            </a:br>
            <a:r>
              <a:rPr lang="en-US" sz="3200" b="1" dirty="0">
                <a:solidFill>
                  <a:srgbClr val="CC3399"/>
                </a:solidFill>
                <a:latin typeface="Tahoma" charset="0"/>
                <a:sym typeface="Symbol" charset="0"/>
              </a:rPr>
              <a:t>		    </a:t>
            </a:r>
            <a:r>
              <a:rPr lang="en-US" sz="2400" b="1" dirty="0">
                <a:solidFill>
                  <a:srgbClr val="CC3399"/>
                </a:solidFill>
                <a:latin typeface="Tahoma" charset="0"/>
                <a:sym typeface="Symbol" charset="0"/>
              </a:rPr>
              <a:t>open(</a:t>
            </a:r>
            <a:r>
              <a:rPr lang="ja-JP" altLang="en-US" sz="2400" b="1" dirty="0">
                <a:solidFill>
                  <a:srgbClr val="CC3399"/>
                </a:solidFill>
                <a:latin typeface="Tahoma" charset="0"/>
                <a:sym typeface="Symbol" charset="0"/>
              </a:rPr>
              <a:t>“</a:t>
            </a:r>
            <a:r>
              <a:rPr lang="en-US" sz="2400" b="1" dirty="0">
                <a:solidFill>
                  <a:srgbClr val="CC3399"/>
                </a:solidFill>
                <a:latin typeface="Tahoma" charset="0"/>
                <a:sym typeface="Symbol" charset="0"/>
              </a:rPr>
              <a:t>/</a:t>
            </a:r>
            <a:r>
              <a:rPr lang="en-US" sz="2400" b="1" dirty="0" err="1">
                <a:solidFill>
                  <a:srgbClr val="CC3399"/>
                </a:solidFill>
                <a:latin typeface="Tahoma" charset="0"/>
                <a:sym typeface="Symbol" charset="0"/>
              </a:rPr>
              <a:t>tmp</a:t>
            </a:r>
            <a:r>
              <a:rPr lang="en-US" sz="2400" b="1" dirty="0">
                <a:solidFill>
                  <a:srgbClr val="CC3399"/>
                </a:solidFill>
                <a:latin typeface="Tahoma" charset="0"/>
                <a:sym typeface="Symbol" charset="0"/>
              </a:rPr>
              <a:t>/guest/etc/</a:t>
            </a:r>
            <a:r>
              <a:rPr lang="en-US" sz="2400" b="1" dirty="0" err="1">
                <a:solidFill>
                  <a:srgbClr val="CC3399"/>
                </a:solidFill>
                <a:latin typeface="Tahoma" charset="0"/>
                <a:sym typeface="Symbol" charset="0"/>
              </a:rPr>
              <a:t>passwd</a:t>
            </a:r>
            <a:r>
              <a:rPr lang="ja-JP" altLang="en-US" sz="2400" b="1" smtClean="0">
                <a:solidFill>
                  <a:srgbClr val="CC3399"/>
                </a:solidFill>
                <a:latin typeface="Tahoma" charset="0"/>
                <a:sym typeface="Symbol" charset="0"/>
              </a:rPr>
              <a:t>” </a:t>
            </a:r>
            <a:r>
              <a:rPr lang="en-US" sz="2400" b="1" dirty="0" smtClean="0">
                <a:solidFill>
                  <a:srgbClr val="CC3399"/>
                </a:solidFill>
                <a:latin typeface="Tahoma" charset="0"/>
                <a:sym typeface="Symbol" charset="0"/>
              </a:rPr>
              <a:t>,   </a:t>
            </a:r>
            <a:r>
              <a:rPr lang="ja-JP" altLang="en-US" sz="2400" b="1" dirty="0">
                <a:solidFill>
                  <a:srgbClr val="CC3399"/>
                </a:solidFill>
                <a:latin typeface="Tahoma" charset="0"/>
                <a:sym typeface="Symbol" charset="0"/>
              </a:rPr>
              <a:t>“</a:t>
            </a:r>
            <a:r>
              <a:rPr lang="en-US" sz="2400" b="1" dirty="0">
                <a:solidFill>
                  <a:srgbClr val="CC3399"/>
                </a:solidFill>
                <a:latin typeface="Tahoma" charset="0"/>
                <a:sym typeface="Symbol" charset="0"/>
              </a:rPr>
              <a:t>r</a:t>
            </a:r>
            <a:r>
              <a:rPr lang="ja-JP" altLang="en-US" sz="2400" b="1" dirty="0">
                <a:solidFill>
                  <a:srgbClr val="CC3399"/>
                </a:solidFill>
                <a:latin typeface="Tahoma" charset="0"/>
                <a:sym typeface="Symbol" charset="0"/>
              </a:rPr>
              <a:t>”</a:t>
            </a:r>
            <a:r>
              <a:rPr lang="en-US" sz="2400" b="1" dirty="0">
                <a:solidFill>
                  <a:srgbClr val="CC3399"/>
                </a:solidFill>
                <a:latin typeface="Tahoma" charset="0"/>
                <a:sym typeface="Symbol" charset="0"/>
              </a:rPr>
              <a:t>)</a:t>
            </a:r>
          </a:p>
          <a:p>
            <a:pPr lvl="1">
              <a:spcBef>
                <a:spcPct val="50000"/>
              </a:spcBef>
              <a:buSzTx/>
              <a:buFont typeface="Symbol" charset="0"/>
              <a:buChar char="Þ"/>
            </a:pPr>
            <a:r>
              <a:rPr lang="en-US" dirty="0">
                <a:latin typeface="Tahoma" charset="0"/>
                <a:ea typeface="ＭＳ Ｐゴシック" charset="0"/>
              </a:rPr>
              <a:t>  application cannot access files outside of jail</a:t>
            </a:r>
          </a:p>
        </p:txBody>
      </p:sp>
    </p:spTree>
    <p:extLst>
      <p:ext uri="{BB962C8B-B14F-4D97-AF65-F5344CB8AC3E}">
        <p14:creationId xmlns:p14="http://schemas.microsoft.com/office/powerpoint/2010/main" val="32498870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4">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4">
                                            <p:txEl>
                                              <p:pRg st="8" end="8"/>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2048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5400"/>
            <a:ext cx="8229600" cy="1143000"/>
          </a:xfrm>
        </p:spPr>
        <p:txBody>
          <a:bodyPr/>
          <a:lstStyle/>
          <a:p>
            <a:r>
              <a:rPr lang="en-US" sz="4400" dirty="0" err="1">
                <a:latin typeface="Tahoma" charset="0"/>
              </a:rPr>
              <a:t>Jailkit</a:t>
            </a:r>
            <a:endParaRPr lang="en-US" sz="4400" dirty="0">
              <a:latin typeface="Tahoma" charset="0"/>
            </a:endParaRPr>
          </a:p>
        </p:txBody>
      </p:sp>
      <p:sp>
        <p:nvSpPr>
          <p:cNvPr id="21507" name="Rectangle 3" descr="Rectangle: Click to edit Master text styles&#10;Second level&#10;Third level&#10;Fourth level&#10;Fifth level"/>
          <p:cNvSpPr>
            <a:spLocks noGrp="1" noChangeArrowheads="1"/>
          </p:cNvSpPr>
          <p:nvPr>
            <p:ph type="body" idx="1"/>
          </p:nvPr>
        </p:nvSpPr>
        <p:spPr>
          <a:xfrm>
            <a:off x="152400" y="1295400"/>
            <a:ext cx="8839200" cy="5334000"/>
          </a:xfrm>
        </p:spPr>
        <p:txBody>
          <a:bodyPr>
            <a:normAutofit lnSpcReduction="10000"/>
          </a:bodyPr>
          <a:lstStyle/>
          <a:p>
            <a:pPr>
              <a:buSzTx/>
              <a:buFont typeface="Symbol" charset="0"/>
              <a:buNone/>
            </a:pPr>
            <a:r>
              <a:rPr lang="en-US" sz="2400" dirty="0">
                <a:latin typeface="Tahoma" charset="0"/>
              </a:rPr>
              <a:t>Problem:   all utility </a:t>
            </a:r>
            <a:r>
              <a:rPr lang="en-US" sz="2400" dirty="0" err="1">
                <a:latin typeface="Tahoma" charset="0"/>
              </a:rPr>
              <a:t>progs</a:t>
            </a:r>
            <a:r>
              <a:rPr lang="en-US" sz="2400" dirty="0">
                <a:latin typeface="Tahoma" charset="0"/>
              </a:rPr>
              <a:t> (</a:t>
            </a:r>
            <a:r>
              <a:rPr lang="en-US" sz="2400" dirty="0" err="1">
                <a:latin typeface="Tahoma" charset="0"/>
              </a:rPr>
              <a:t>ls</a:t>
            </a:r>
            <a:r>
              <a:rPr lang="en-US" sz="2400" dirty="0">
                <a:latin typeface="Tahoma" charset="0"/>
              </a:rPr>
              <a:t>, </a:t>
            </a:r>
            <a:r>
              <a:rPr lang="en-US" sz="2400" dirty="0" err="1">
                <a:latin typeface="Tahoma" charset="0"/>
              </a:rPr>
              <a:t>ps</a:t>
            </a:r>
            <a:r>
              <a:rPr lang="en-US" sz="2400" dirty="0">
                <a:latin typeface="Tahoma" charset="0"/>
              </a:rPr>
              <a:t>, vi) must live inside jail</a:t>
            </a:r>
          </a:p>
          <a:p>
            <a:pPr lvl="1">
              <a:buSzTx/>
              <a:buFontTx/>
              <a:buNone/>
            </a:pPr>
            <a:endParaRPr lang="en-US" b="1" dirty="0">
              <a:latin typeface="Tahoma" charset="0"/>
              <a:ea typeface="ＭＳ Ｐゴシック" charset="0"/>
            </a:endParaRPr>
          </a:p>
          <a:p>
            <a:pPr>
              <a:buSzTx/>
              <a:buFontTx/>
              <a:buChar char="•"/>
            </a:pPr>
            <a:r>
              <a:rPr lang="en-US" sz="2400" b="1" dirty="0" err="1">
                <a:latin typeface="Tahoma" charset="0"/>
              </a:rPr>
              <a:t>jailkit</a:t>
            </a:r>
            <a:r>
              <a:rPr lang="en-US" sz="2400" dirty="0">
                <a:latin typeface="Tahoma" charset="0"/>
              </a:rPr>
              <a:t> project:    auto builds files, libs, and </a:t>
            </a:r>
            <a:r>
              <a:rPr lang="en-US" sz="2400" dirty="0" err="1">
                <a:latin typeface="Tahoma" charset="0"/>
              </a:rPr>
              <a:t>dirs</a:t>
            </a:r>
            <a:r>
              <a:rPr lang="en-US" sz="2400" dirty="0">
                <a:latin typeface="Tahoma" charset="0"/>
              </a:rPr>
              <a:t> needed in jail </a:t>
            </a:r>
            <a:r>
              <a:rPr lang="en-US" sz="2400" dirty="0" err="1" smtClean="0">
                <a:latin typeface="Tahoma" charset="0"/>
              </a:rPr>
              <a:t>env</a:t>
            </a:r>
            <a:endParaRPr lang="en-US" sz="2400" dirty="0">
              <a:latin typeface="Tahoma" charset="0"/>
            </a:endParaRPr>
          </a:p>
          <a:p>
            <a:pPr lvl="1">
              <a:spcBef>
                <a:spcPts val="1224"/>
              </a:spcBef>
              <a:buSzTx/>
              <a:buFontTx/>
              <a:buChar char="•"/>
            </a:pPr>
            <a:r>
              <a:rPr lang="en-US" b="1" dirty="0" err="1">
                <a:latin typeface="Tahoma" charset="0"/>
                <a:ea typeface="ＭＳ Ｐゴシック" charset="0"/>
              </a:rPr>
              <a:t>jk_init</a:t>
            </a:r>
            <a:r>
              <a:rPr lang="en-US" dirty="0">
                <a:latin typeface="Tahoma" charset="0"/>
                <a:ea typeface="ＭＳ Ｐゴシック" charset="0"/>
              </a:rPr>
              <a:t>:    creates jail environment</a:t>
            </a:r>
          </a:p>
          <a:p>
            <a:pPr lvl="1">
              <a:spcBef>
                <a:spcPts val="1224"/>
              </a:spcBef>
              <a:buSzTx/>
              <a:buFontTx/>
              <a:buChar char="•"/>
            </a:pPr>
            <a:r>
              <a:rPr lang="en-US" b="1" dirty="0" err="1">
                <a:latin typeface="Tahoma" charset="0"/>
                <a:ea typeface="ＭＳ Ｐゴシック" charset="0"/>
              </a:rPr>
              <a:t>jk_check</a:t>
            </a:r>
            <a:r>
              <a:rPr lang="en-US" b="1" dirty="0">
                <a:latin typeface="Tahoma" charset="0"/>
                <a:ea typeface="ＭＳ Ｐゴシック" charset="0"/>
              </a:rPr>
              <a:t>:</a:t>
            </a:r>
            <a:r>
              <a:rPr lang="en-US" dirty="0">
                <a:latin typeface="Tahoma" charset="0"/>
                <a:ea typeface="ＭＳ Ｐゴシック" charset="0"/>
              </a:rPr>
              <a:t>   checks jail </a:t>
            </a:r>
            <a:r>
              <a:rPr lang="en-US" dirty="0" err="1">
                <a:latin typeface="Tahoma" charset="0"/>
                <a:ea typeface="ＭＳ Ｐゴシック" charset="0"/>
              </a:rPr>
              <a:t>env</a:t>
            </a:r>
            <a:r>
              <a:rPr lang="en-US" dirty="0">
                <a:latin typeface="Tahoma" charset="0"/>
                <a:ea typeface="ＭＳ Ｐゴシック" charset="0"/>
              </a:rPr>
              <a:t> for security problems</a:t>
            </a:r>
          </a:p>
          <a:p>
            <a:pPr lvl="2">
              <a:buSzTx/>
              <a:buFontTx/>
              <a:buChar char="•"/>
            </a:pPr>
            <a:r>
              <a:rPr lang="en-US" sz="2400" dirty="0">
                <a:latin typeface="Tahoma" charset="0"/>
                <a:ea typeface="ＭＳ Ｐゴシック" charset="0"/>
              </a:rPr>
              <a:t>checks for any modified programs,</a:t>
            </a:r>
          </a:p>
          <a:p>
            <a:pPr lvl="2">
              <a:buSzTx/>
              <a:buFontTx/>
              <a:buChar char="•"/>
            </a:pPr>
            <a:r>
              <a:rPr lang="en-US" sz="2400" dirty="0">
                <a:latin typeface="Tahoma" charset="0"/>
                <a:ea typeface="ＭＳ Ｐゴシック" charset="0"/>
              </a:rPr>
              <a:t>checks for world writable directories, etc.</a:t>
            </a:r>
          </a:p>
          <a:p>
            <a:pPr lvl="1">
              <a:spcBef>
                <a:spcPts val="1224"/>
              </a:spcBef>
              <a:buSzTx/>
              <a:buFontTx/>
              <a:buChar char="•"/>
            </a:pPr>
            <a:r>
              <a:rPr lang="en-US" b="1" dirty="0" err="1">
                <a:latin typeface="Tahoma" charset="0"/>
                <a:ea typeface="ＭＳ Ｐゴシック" charset="0"/>
              </a:rPr>
              <a:t>jk_lsh</a:t>
            </a:r>
            <a:r>
              <a:rPr lang="en-US" dirty="0">
                <a:latin typeface="Tahoma" charset="0"/>
                <a:ea typeface="ＭＳ Ｐゴシック" charset="0"/>
              </a:rPr>
              <a:t>:   restricted shell to be used inside jail</a:t>
            </a:r>
          </a:p>
          <a:p>
            <a:pPr lvl="1">
              <a:buSzTx/>
              <a:buFontTx/>
              <a:buChar char="•"/>
            </a:pPr>
            <a:endParaRPr lang="en-US" dirty="0">
              <a:latin typeface="Tahoma" charset="0"/>
              <a:ea typeface="ＭＳ Ｐゴシック" charset="0"/>
            </a:endParaRPr>
          </a:p>
          <a:p>
            <a:pPr>
              <a:buSzTx/>
              <a:buFontTx/>
              <a:buChar char="•"/>
            </a:pPr>
            <a:r>
              <a:rPr lang="en-US" sz="2400" b="1" dirty="0">
                <a:latin typeface="Tahoma" charset="0"/>
              </a:rPr>
              <a:t>note:  </a:t>
            </a:r>
            <a:r>
              <a:rPr lang="en-US" sz="2400" dirty="0">
                <a:latin typeface="Tahoma" charset="0"/>
              </a:rPr>
              <a:t>simple </a:t>
            </a:r>
            <a:r>
              <a:rPr lang="en-US" sz="2400" dirty="0" err="1">
                <a:latin typeface="Tahoma" charset="0"/>
              </a:rPr>
              <a:t>chroot</a:t>
            </a:r>
            <a:r>
              <a:rPr lang="en-US" sz="2400" dirty="0">
                <a:latin typeface="Tahoma" charset="0"/>
              </a:rPr>
              <a:t> jail does not limit network access</a:t>
            </a:r>
            <a:endParaRPr lang="en-US" sz="2400" b="1" dirty="0">
              <a:latin typeface="Tahoma" charset="0"/>
            </a:endParaRPr>
          </a:p>
          <a:p>
            <a:endParaRPr lang="en-US" sz="2400" dirty="0">
              <a:latin typeface="Tahoma" charset="0"/>
            </a:endParaRPr>
          </a:p>
        </p:txBody>
      </p:sp>
    </p:spTree>
    <p:extLst>
      <p:ext uri="{BB962C8B-B14F-4D97-AF65-F5344CB8AC3E}">
        <p14:creationId xmlns:p14="http://schemas.microsoft.com/office/powerpoint/2010/main" val="37094810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5400"/>
            <a:ext cx="8229600" cy="1143000"/>
          </a:xfrm>
        </p:spPr>
        <p:txBody>
          <a:bodyPr/>
          <a:lstStyle/>
          <a:p>
            <a:r>
              <a:rPr lang="en-US" sz="4400" dirty="0">
                <a:latin typeface="Tahoma" charset="0"/>
              </a:rPr>
              <a:t>Escaping from jails</a:t>
            </a:r>
          </a:p>
        </p:txBody>
      </p:sp>
      <p:sp>
        <p:nvSpPr>
          <p:cNvPr id="122883" name="Rectangle 3" descr="Rectangle: Click to edit Master text styles&#10;Second level&#10;Third level&#10;Fourth level&#10;Fifth level"/>
          <p:cNvSpPr>
            <a:spLocks noGrp="1" noChangeArrowheads="1"/>
          </p:cNvSpPr>
          <p:nvPr>
            <p:ph type="body" idx="1"/>
          </p:nvPr>
        </p:nvSpPr>
        <p:spPr>
          <a:xfrm>
            <a:off x="228600" y="1295400"/>
            <a:ext cx="8382000" cy="5334000"/>
          </a:xfrm>
        </p:spPr>
        <p:txBody>
          <a:bodyPr>
            <a:normAutofit/>
          </a:bodyPr>
          <a:lstStyle/>
          <a:p>
            <a:pPr marL="0" indent="0">
              <a:buNone/>
            </a:pPr>
            <a:r>
              <a:rPr lang="en-US" sz="2400" dirty="0">
                <a:latin typeface="Tahoma" charset="0"/>
              </a:rPr>
              <a:t>Early escapes:    relative paths</a:t>
            </a:r>
          </a:p>
          <a:p>
            <a:pPr>
              <a:lnSpc>
                <a:spcPct val="150000"/>
              </a:lnSpc>
              <a:spcBef>
                <a:spcPts val="0"/>
              </a:spcBef>
              <a:buFont typeface="Wingdings" charset="0"/>
              <a:buNone/>
            </a:pPr>
            <a:r>
              <a:rPr lang="en-US" sz="2400" dirty="0">
                <a:latin typeface="Tahoma" charset="0"/>
              </a:rPr>
              <a:t>	    </a:t>
            </a:r>
            <a:r>
              <a:rPr lang="en-US" sz="2400" b="1" dirty="0">
                <a:solidFill>
                  <a:srgbClr val="CC3399"/>
                </a:solidFill>
                <a:latin typeface="Tahoma" charset="0"/>
              </a:rPr>
              <a:t>open( </a:t>
            </a:r>
            <a:r>
              <a:rPr lang="ja-JP" altLang="en-US" sz="2400" b="1" dirty="0">
                <a:solidFill>
                  <a:srgbClr val="CC3399"/>
                </a:solidFill>
                <a:latin typeface="Tahoma" charset="0"/>
              </a:rPr>
              <a:t>“</a:t>
            </a:r>
            <a:r>
              <a:rPr lang="en-US" sz="2400" b="1" dirty="0">
                <a:solidFill>
                  <a:srgbClr val="CC3399"/>
                </a:solidFill>
                <a:latin typeface="Tahoma" charset="0"/>
              </a:rPr>
              <a:t>../../</a:t>
            </a:r>
            <a:r>
              <a:rPr lang="en-US" sz="2400" b="1" dirty="0" err="1">
                <a:solidFill>
                  <a:srgbClr val="CC3399"/>
                </a:solidFill>
                <a:latin typeface="Tahoma" charset="0"/>
              </a:rPr>
              <a:t>etc</a:t>
            </a:r>
            <a:r>
              <a:rPr lang="en-US" sz="2400" b="1" dirty="0">
                <a:solidFill>
                  <a:srgbClr val="CC3399"/>
                </a:solidFill>
                <a:latin typeface="Tahoma" charset="0"/>
              </a:rPr>
              <a:t>/</a:t>
            </a:r>
            <a:r>
              <a:rPr lang="en-US" sz="2400" b="1" dirty="0" err="1">
                <a:solidFill>
                  <a:srgbClr val="CC3399"/>
                </a:solidFill>
                <a:latin typeface="Tahoma" charset="0"/>
              </a:rPr>
              <a:t>passwd</a:t>
            </a:r>
            <a:r>
              <a:rPr lang="ja-JP" altLang="en-US" sz="2400" b="1" dirty="0">
                <a:solidFill>
                  <a:srgbClr val="CC3399"/>
                </a:solidFill>
                <a:latin typeface="Tahoma" charset="0"/>
              </a:rPr>
              <a:t>”</a:t>
            </a:r>
            <a:r>
              <a:rPr lang="en-US" sz="2400" b="1" dirty="0">
                <a:solidFill>
                  <a:srgbClr val="CC3399"/>
                </a:solidFill>
                <a:latin typeface="Tahoma" charset="0"/>
              </a:rPr>
              <a:t>,   </a:t>
            </a:r>
            <a:r>
              <a:rPr lang="ja-JP" altLang="en-US" sz="2400" b="1" dirty="0">
                <a:solidFill>
                  <a:srgbClr val="CC3399"/>
                </a:solidFill>
                <a:latin typeface="Tahoma" charset="0"/>
              </a:rPr>
              <a:t>“</a:t>
            </a:r>
            <a:r>
              <a:rPr lang="en-US" sz="2400" b="1" dirty="0">
                <a:solidFill>
                  <a:srgbClr val="CC3399"/>
                </a:solidFill>
                <a:latin typeface="Tahoma" charset="0"/>
              </a:rPr>
              <a:t>r</a:t>
            </a:r>
            <a:r>
              <a:rPr lang="ja-JP" altLang="en-US" sz="2400" b="1" dirty="0">
                <a:solidFill>
                  <a:srgbClr val="CC3399"/>
                </a:solidFill>
                <a:latin typeface="Tahoma" charset="0"/>
              </a:rPr>
              <a:t>”</a:t>
            </a:r>
            <a:r>
              <a:rPr lang="en-US" sz="2400" b="1" dirty="0">
                <a:solidFill>
                  <a:srgbClr val="CC3399"/>
                </a:solidFill>
                <a:latin typeface="Tahoma" charset="0"/>
              </a:rPr>
              <a:t>)   </a:t>
            </a:r>
            <a:r>
              <a:rPr lang="en-US" b="1" dirty="0">
                <a:solidFill>
                  <a:srgbClr val="CC3399"/>
                </a:solidFill>
                <a:latin typeface="Tahoma" charset="0"/>
                <a:sym typeface="Symbol" charset="0"/>
              </a:rPr>
              <a:t></a:t>
            </a:r>
            <a:br>
              <a:rPr lang="en-US" b="1" dirty="0">
                <a:solidFill>
                  <a:srgbClr val="CC3399"/>
                </a:solidFill>
                <a:latin typeface="Tahoma" charset="0"/>
                <a:sym typeface="Symbol" charset="0"/>
              </a:rPr>
            </a:br>
            <a:r>
              <a:rPr lang="en-US" sz="3200" b="1" dirty="0">
                <a:solidFill>
                  <a:srgbClr val="CC3399"/>
                </a:solidFill>
                <a:latin typeface="Tahoma" charset="0"/>
                <a:sym typeface="Symbol" charset="0"/>
              </a:rPr>
              <a:t>	     </a:t>
            </a:r>
            <a:r>
              <a:rPr lang="en-US" sz="2400" b="1" dirty="0">
                <a:solidFill>
                  <a:srgbClr val="CC3399"/>
                </a:solidFill>
                <a:latin typeface="Tahoma" charset="0"/>
                <a:sym typeface="Symbol" charset="0"/>
              </a:rPr>
              <a:t>open(</a:t>
            </a:r>
            <a:r>
              <a:rPr lang="ja-JP" altLang="en-US" sz="2400" b="1" dirty="0">
                <a:solidFill>
                  <a:srgbClr val="CC3399"/>
                </a:solidFill>
                <a:latin typeface="Tahoma" charset="0"/>
                <a:sym typeface="Symbol" charset="0"/>
              </a:rPr>
              <a:t>“</a:t>
            </a:r>
            <a:r>
              <a:rPr lang="en-US" sz="2400" b="1" dirty="0">
                <a:solidFill>
                  <a:srgbClr val="CC3399"/>
                </a:solidFill>
                <a:latin typeface="Tahoma" charset="0"/>
                <a:sym typeface="Symbol" charset="0"/>
              </a:rPr>
              <a:t>/</a:t>
            </a:r>
            <a:r>
              <a:rPr lang="en-US" sz="2400" b="1" dirty="0" err="1">
                <a:solidFill>
                  <a:srgbClr val="CC3399"/>
                </a:solidFill>
                <a:latin typeface="Tahoma" charset="0"/>
                <a:sym typeface="Symbol" charset="0"/>
              </a:rPr>
              <a:t>tmp</a:t>
            </a:r>
            <a:r>
              <a:rPr lang="en-US" sz="2400" b="1" dirty="0">
                <a:solidFill>
                  <a:srgbClr val="CC3399"/>
                </a:solidFill>
                <a:latin typeface="Tahoma" charset="0"/>
                <a:sym typeface="Symbol" charset="0"/>
              </a:rPr>
              <a:t>/guest/../../</a:t>
            </a:r>
            <a:r>
              <a:rPr lang="en-US" sz="2400" b="1" dirty="0" err="1">
                <a:solidFill>
                  <a:srgbClr val="CC3399"/>
                </a:solidFill>
                <a:latin typeface="Tahoma" charset="0"/>
                <a:sym typeface="Symbol" charset="0"/>
              </a:rPr>
              <a:t>etc</a:t>
            </a:r>
            <a:r>
              <a:rPr lang="en-US" sz="2400" b="1" dirty="0">
                <a:solidFill>
                  <a:srgbClr val="CC3399"/>
                </a:solidFill>
                <a:latin typeface="Tahoma" charset="0"/>
                <a:sym typeface="Symbol" charset="0"/>
              </a:rPr>
              <a:t>/</a:t>
            </a:r>
            <a:r>
              <a:rPr lang="en-US" sz="2400" b="1" dirty="0" err="1">
                <a:solidFill>
                  <a:srgbClr val="CC3399"/>
                </a:solidFill>
                <a:latin typeface="Tahoma" charset="0"/>
                <a:sym typeface="Symbol" charset="0"/>
              </a:rPr>
              <a:t>passwd</a:t>
            </a:r>
            <a:r>
              <a:rPr lang="ja-JP" altLang="en-US" sz="2400" b="1" dirty="0">
                <a:solidFill>
                  <a:srgbClr val="CC3399"/>
                </a:solidFill>
                <a:latin typeface="Tahoma" charset="0"/>
                <a:sym typeface="Symbol" charset="0"/>
              </a:rPr>
              <a:t>”</a:t>
            </a:r>
            <a:r>
              <a:rPr lang="en-US" sz="2400" b="1" dirty="0">
                <a:solidFill>
                  <a:srgbClr val="CC3399"/>
                </a:solidFill>
                <a:latin typeface="Tahoma" charset="0"/>
                <a:sym typeface="Symbol" charset="0"/>
              </a:rPr>
              <a:t>,   </a:t>
            </a:r>
            <a:r>
              <a:rPr lang="ja-JP" altLang="en-US" sz="2400" b="1" dirty="0">
                <a:solidFill>
                  <a:srgbClr val="CC3399"/>
                </a:solidFill>
                <a:latin typeface="Tahoma" charset="0"/>
                <a:sym typeface="Symbol" charset="0"/>
              </a:rPr>
              <a:t>“</a:t>
            </a:r>
            <a:r>
              <a:rPr lang="en-US" sz="2400" b="1" dirty="0">
                <a:solidFill>
                  <a:srgbClr val="CC3399"/>
                </a:solidFill>
                <a:latin typeface="Tahoma" charset="0"/>
                <a:sym typeface="Symbol" charset="0"/>
              </a:rPr>
              <a:t>r</a:t>
            </a:r>
            <a:r>
              <a:rPr lang="ja-JP" altLang="en-US" sz="2400" b="1" dirty="0">
                <a:solidFill>
                  <a:srgbClr val="CC3399"/>
                </a:solidFill>
                <a:latin typeface="Tahoma" charset="0"/>
                <a:sym typeface="Symbol" charset="0"/>
              </a:rPr>
              <a:t>”</a:t>
            </a:r>
            <a:r>
              <a:rPr lang="en-US" sz="2400" b="1" dirty="0">
                <a:solidFill>
                  <a:srgbClr val="CC3399"/>
                </a:solidFill>
                <a:latin typeface="Tahoma" charset="0"/>
                <a:sym typeface="Symbol" charset="0"/>
              </a:rPr>
              <a:t>)</a:t>
            </a:r>
          </a:p>
          <a:p>
            <a:pPr marL="0" indent="0">
              <a:buNone/>
            </a:pPr>
            <a:endParaRPr lang="en-US" sz="2400" b="1" dirty="0">
              <a:solidFill>
                <a:srgbClr val="CC3399"/>
              </a:solidFill>
              <a:latin typeface="Tahoma" charset="0"/>
              <a:sym typeface="Symbol" charset="0"/>
            </a:endParaRPr>
          </a:p>
          <a:p>
            <a:pPr marL="0" indent="0">
              <a:buNone/>
            </a:pPr>
            <a:r>
              <a:rPr lang="en-US" sz="2600" b="1" dirty="0" err="1">
                <a:solidFill>
                  <a:srgbClr val="CC3399"/>
                </a:solidFill>
                <a:latin typeface="Tahoma" charset="0"/>
                <a:sym typeface="Symbol" charset="0"/>
              </a:rPr>
              <a:t>chroot</a:t>
            </a:r>
            <a:r>
              <a:rPr lang="en-US" sz="2600" b="1" dirty="0">
                <a:solidFill>
                  <a:srgbClr val="CC3399"/>
                </a:solidFill>
                <a:latin typeface="Tahoma" charset="0"/>
                <a:sym typeface="Symbol" charset="0"/>
              </a:rPr>
              <a:t> </a:t>
            </a:r>
            <a:r>
              <a:rPr lang="en-US" sz="2600" dirty="0">
                <a:latin typeface="Tahoma" charset="0"/>
                <a:sym typeface="Symbol" charset="0"/>
              </a:rPr>
              <a:t> should only be executable by </a:t>
            </a:r>
            <a:r>
              <a:rPr lang="en-US" sz="2600" dirty="0" smtClean="0">
                <a:latin typeface="Tahoma" charset="0"/>
                <a:sym typeface="Symbol" charset="0"/>
              </a:rPr>
              <a:t>root.</a:t>
            </a:r>
            <a:endParaRPr lang="en-US" sz="2600" dirty="0">
              <a:latin typeface="Tahoma" charset="0"/>
              <a:sym typeface="Symbol" charset="0"/>
            </a:endParaRPr>
          </a:p>
          <a:p>
            <a:pPr lvl="1">
              <a:spcBef>
                <a:spcPts val="1176"/>
              </a:spcBef>
            </a:pPr>
            <a:r>
              <a:rPr lang="en-US" sz="2600" dirty="0">
                <a:latin typeface="Tahoma" charset="0"/>
                <a:ea typeface="ＭＳ Ｐゴシック" charset="0"/>
                <a:sym typeface="Symbol" charset="0"/>
              </a:rPr>
              <a:t>otherwise jailed app can do:</a:t>
            </a:r>
          </a:p>
          <a:p>
            <a:pPr lvl="2">
              <a:spcBef>
                <a:spcPts val="1176"/>
              </a:spcBef>
            </a:pPr>
            <a:r>
              <a:rPr lang="en-US" sz="2600" dirty="0">
                <a:latin typeface="Tahoma" charset="0"/>
                <a:ea typeface="ＭＳ Ｐゴシック" charset="0"/>
                <a:sym typeface="Symbol" charset="0"/>
              </a:rPr>
              <a:t>create dummy file   </a:t>
            </a:r>
            <a:r>
              <a:rPr lang="ja-JP" altLang="en-US" sz="2600" dirty="0">
                <a:latin typeface="Tahoma" charset="0"/>
                <a:ea typeface="ＭＳ Ｐゴシック" charset="0"/>
                <a:sym typeface="Symbol" charset="0"/>
              </a:rPr>
              <a:t>“</a:t>
            </a:r>
            <a:r>
              <a:rPr lang="en-US" sz="2600" dirty="0">
                <a:latin typeface="Tahoma" charset="0"/>
                <a:ea typeface="ＭＳ Ｐゴシック" charset="0"/>
                <a:sym typeface="Symbol" charset="0"/>
              </a:rPr>
              <a:t>/</a:t>
            </a:r>
            <a:r>
              <a:rPr lang="en-US" sz="2600" dirty="0" err="1">
                <a:latin typeface="Tahoma" charset="0"/>
                <a:ea typeface="ＭＳ Ｐゴシック" charset="0"/>
                <a:sym typeface="Symbol" charset="0"/>
              </a:rPr>
              <a:t>aaa</a:t>
            </a:r>
            <a:r>
              <a:rPr lang="en-US" sz="2600" dirty="0">
                <a:latin typeface="Tahoma" charset="0"/>
                <a:ea typeface="ＭＳ Ｐゴシック" charset="0"/>
                <a:sym typeface="Symbol" charset="0"/>
              </a:rPr>
              <a:t>/</a:t>
            </a:r>
            <a:r>
              <a:rPr lang="en-US" sz="2600" dirty="0" err="1">
                <a:latin typeface="Tahoma" charset="0"/>
                <a:ea typeface="ＭＳ Ｐゴシック" charset="0"/>
                <a:sym typeface="Symbol" charset="0"/>
              </a:rPr>
              <a:t>etc</a:t>
            </a:r>
            <a:r>
              <a:rPr lang="en-US" sz="2600" dirty="0">
                <a:latin typeface="Tahoma" charset="0"/>
                <a:ea typeface="ＭＳ Ｐゴシック" charset="0"/>
                <a:sym typeface="Symbol" charset="0"/>
              </a:rPr>
              <a:t>/</a:t>
            </a:r>
            <a:r>
              <a:rPr lang="en-US" sz="2600" dirty="0" err="1">
                <a:latin typeface="Tahoma" charset="0"/>
                <a:ea typeface="ＭＳ Ｐゴシック" charset="0"/>
                <a:sym typeface="Symbol" charset="0"/>
              </a:rPr>
              <a:t>passwd</a:t>
            </a:r>
            <a:r>
              <a:rPr lang="ja-JP" altLang="en-US" sz="2600" dirty="0">
                <a:latin typeface="Tahoma" charset="0"/>
                <a:ea typeface="ＭＳ Ｐゴシック" charset="0"/>
                <a:sym typeface="Symbol" charset="0"/>
              </a:rPr>
              <a:t>”</a:t>
            </a:r>
            <a:endParaRPr lang="en-US" sz="2600" dirty="0">
              <a:latin typeface="Tahoma" charset="0"/>
              <a:ea typeface="ＭＳ Ｐゴシック" charset="0"/>
              <a:sym typeface="Symbol" charset="0"/>
            </a:endParaRPr>
          </a:p>
          <a:p>
            <a:pPr lvl="2"/>
            <a:r>
              <a:rPr lang="en-US" sz="2600" dirty="0">
                <a:latin typeface="Tahoma" charset="0"/>
                <a:ea typeface="ＭＳ Ｐゴシック" charset="0"/>
                <a:sym typeface="Symbol" charset="0"/>
              </a:rPr>
              <a:t>run    </a:t>
            </a:r>
            <a:r>
              <a:rPr lang="en-US" sz="2600" dirty="0" err="1">
                <a:solidFill>
                  <a:srgbClr val="CC3399"/>
                </a:solidFill>
                <a:latin typeface="Tahoma" charset="0"/>
                <a:ea typeface="ＭＳ Ｐゴシック" charset="0"/>
                <a:sym typeface="Symbol" charset="0"/>
              </a:rPr>
              <a:t>chroot</a:t>
            </a:r>
            <a:r>
              <a:rPr lang="en-US" sz="2600" dirty="0">
                <a:solidFill>
                  <a:srgbClr val="CC3399"/>
                </a:solidFill>
                <a:latin typeface="Tahoma" charset="0"/>
                <a:ea typeface="ＭＳ Ｐゴシック" charset="0"/>
                <a:sym typeface="Symbol" charset="0"/>
              </a:rPr>
              <a:t>   </a:t>
            </a:r>
            <a:r>
              <a:rPr lang="ja-JP" altLang="en-US" sz="2600" dirty="0">
                <a:solidFill>
                  <a:srgbClr val="CC3399"/>
                </a:solidFill>
                <a:latin typeface="Tahoma" charset="0"/>
                <a:ea typeface="ＭＳ Ｐゴシック" charset="0"/>
                <a:sym typeface="Symbol" charset="0"/>
              </a:rPr>
              <a:t>“</a:t>
            </a:r>
            <a:r>
              <a:rPr lang="en-US" sz="2600" dirty="0">
                <a:solidFill>
                  <a:srgbClr val="CC3399"/>
                </a:solidFill>
                <a:latin typeface="Tahoma" charset="0"/>
                <a:ea typeface="ＭＳ Ｐゴシック" charset="0"/>
                <a:sym typeface="Symbol" charset="0"/>
              </a:rPr>
              <a:t>/</a:t>
            </a:r>
            <a:r>
              <a:rPr lang="en-US" sz="2600" dirty="0" err="1">
                <a:solidFill>
                  <a:srgbClr val="CC3399"/>
                </a:solidFill>
                <a:latin typeface="Tahoma" charset="0"/>
                <a:ea typeface="ＭＳ Ｐゴシック" charset="0"/>
                <a:sym typeface="Symbol" charset="0"/>
              </a:rPr>
              <a:t>aaa</a:t>
            </a:r>
            <a:r>
              <a:rPr lang="ja-JP" altLang="en-US" sz="2600" dirty="0">
                <a:solidFill>
                  <a:srgbClr val="CC3399"/>
                </a:solidFill>
                <a:latin typeface="Tahoma" charset="0"/>
                <a:ea typeface="ＭＳ Ｐゴシック" charset="0"/>
                <a:sym typeface="Symbol" charset="0"/>
              </a:rPr>
              <a:t>”</a:t>
            </a:r>
            <a:endParaRPr lang="en-US" sz="2600" dirty="0">
              <a:solidFill>
                <a:srgbClr val="CC3399"/>
              </a:solidFill>
              <a:latin typeface="Tahoma" charset="0"/>
              <a:ea typeface="ＭＳ Ｐゴシック" charset="0"/>
              <a:sym typeface="Symbol" charset="0"/>
            </a:endParaRPr>
          </a:p>
          <a:p>
            <a:pPr lvl="2"/>
            <a:r>
              <a:rPr lang="en-US" sz="2600" dirty="0">
                <a:latin typeface="Tahoma" charset="0"/>
                <a:ea typeface="ＭＳ Ｐゴシック" charset="0"/>
                <a:sym typeface="Symbol" charset="0"/>
              </a:rPr>
              <a:t>run    </a:t>
            </a:r>
            <a:r>
              <a:rPr lang="en-US" sz="2600" dirty="0" err="1">
                <a:solidFill>
                  <a:srgbClr val="CC3399"/>
                </a:solidFill>
                <a:latin typeface="Tahoma" charset="0"/>
                <a:ea typeface="ＭＳ Ｐゴシック" charset="0"/>
                <a:sym typeface="Symbol" charset="0"/>
              </a:rPr>
              <a:t>su</a:t>
            </a:r>
            <a:r>
              <a:rPr lang="en-US" sz="2600" dirty="0">
                <a:solidFill>
                  <a:srgbClr val="CC3399"/>
                </a:solidFill>
                <a:latin typeface="Tahoma" charset="0"/>
                <a:ea typeface="ＭＳ Ｐゴシック" charset="0"/>
                <a:sym typeface="Symbol" charset="0"/>
              </a:rPr>
              <a:t>  root    </a:t>
            </a:r>
            <a:r>
              <a:rPr lang="en-US" sz="2600" dirty="0">
                <a:latin typeface="Tahoma" charset="0"/>
                <a:ea typeface="ＭＳ Ｐゴシック" charset="0"/>
                <a:sym typeface="Symbol" charset="0"/>
              </a:rPr>
              <a:t>to become </a:t>
            </a:r>
            <a:r>
              <a:rPr lang="en-US" sz="2600" dirty="0" smtClean="0">
                <a:latin typeface="Tahoma" charset="0"/>
                <a:ea typeface="ＭＳ Ｐゴシック" charset="0"/>
                <a:sym typeface="Symbol" charset="0"/>
              </a:rPr>
              <a:t>root</a:t>
            </a:r>
            <a:endParaRPr lang="en-US" sz="2600" dirty="0">
              <a:latin typeface="Tahoma" charset="0"/>
              <a:ea typeface="ＭＳ Ｐゴシック" charset="0"/>
              <a:sym typeface="Symbol" charset="0"/>
            </a:endParaRPr>
          </a:p>
        </p:txBody>
      </p:sp>
      <p:sp>
        <p:nvSpPr>
          <p:cNvPr id="122884" name="Line 4"/>
          <p:cNvSpPr>
            <a:spLocks noChangeShapeType="1"/>
          </p:cNvSpPr>
          <p:nvPr/>
        </p:nvSpPr>
        <p:spPr bwMode="auto">
          <a:xfrm>
            <a:off x="0" y="3632200"/>
            <a:ext cx="9144000" cy="0"/>
          </a:xfrm>
          <a:prstGeom prst="line">
            <a:avLst/>
          </a:prstGeom>
          <a:noFill/>
          <a:ln w="127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n-US"/>
          </a:p>
        </p:txBody>
      </p:sp>
      <p:sp>
        <p:nvSpPr>
          <p:cNvPr id="2" name="TextBox 1"/>
          <p:cNvSpPr txBox="1"/>
          <p:nvPr/>
        </p:nvSpPr>
        <p:spPr>
          <a:xfrm>
            <a:off x="6324600" y="6172200"/>
            <a:ext cx="2195934" cy="400110"/>
          </a:xfrm>
          <a:prstGeom prst="rect">
            <a:avLst/>
          </a:prstGeom>
          <a:noFill/>
        </p:spPr>
        <p:txBody>
          <a:bodyPr wrap="none" rtlCol="0">
            <a:spAutoFit/>
          </a:bodyPr>
          <a:lstStyle/>
          <a:p>
            <a:pPr marL="0" lvl="1"/>
            <a:r>
              <a:rPr lang="en-US" sz="2000" dirty="0">
                <a:latin typeface="Tahoma" charset="0"/>
                <a:ea typeface="ＭＳ Ｐゴシック" charset="0"/>
              </a:rPr>
              <a:t>(bug in Ultrix 4.0</a:t>
            </a:r>
            <a:r>
              <a:rPr lang="en-US" sz="2000" dirty="0" smtClean="0">
                <a:latin typeface="Tahoma" charset="0"/>
                <a:ea typeface="ＭＳ Ｐゴシック" charset="0"/>
              </a:rPr>
              <a:t>)</a:t>
            </a:r>
            <a:endParaRPr lang="en-US" sz="2000" dirty="0">
              <a:latin typeface="Tahoma" charset="0"/>
              <a:ea typeface="ＭＳ Ｐゴシック" charset="0"/>
            </a:endParaRPr>
          </a:p>
        </p:txBody>
      </p:sp>
    </p:spTree>
    <p:extLst>
      <p:ext uri="{BB962C8B-B14F-4D97-AF65-F5344CB8AC3E}">
        <p14:creationId xmlns:p14="http://schemas.microsoft.com/office/powerpoint/2010/main" val="17816024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88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88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88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88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883">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28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50800"/>
            <a:ext cx="8229600" cy="1143000"/>
          </a:xfrm>
        </p:spPr>
        <p:txBody>
          <a:bodyPr/>
          <a:lstStyle/>
          <a:p>
            <a:r>
              <a:rPr lang="en-US" sz="4400" dirty="0">
                <a:latin typeface="Tahoma" charset="0"/>
              </a:rPr>
              <a:t>Running untrusted code</a:t>
            </a:r>
          </a:p>
        </p:txBody>
      </p:sp>
      <p:sp>
        <p:nvSpPr>
          <p:cNvPr id="17411" name="Rectangle 3" descr="Rectangle: Click to edit Master text styles&#10;Second level&#10;Third level&#10;Fourth level&#10;Fifth level"/>
          <p:cNvSpPr>
            <a:spLocks noGrp="1" noChangeArrowheads="1"/>
          </p:cNvSpPr>
          <p:nvPr>
            <p:ph type="body" idx="1"/>
          </p:nvPr>
        </p:nvSpPr>
        <p:spPr>
          <a:xfrm>
            <a:off x="457200" y="1371600"/>
            <a:ext cx="8382000" cy="5334000"/>
          </a:xfrm>
        </p:spPr>
        <p:txBody>
          <a:bodyPr>
            <a:normAutofit/>
          </a:bodyPr>
          <a:lstStyle/>
          <a:p>
            <a:pPr marL="0" indent="0">
              <a:buNone/>
            </a:pPr>
            <a:r>
              <a:rPr lang="en-US" sz="2800" dirty="0">
                <a:latin typeface="Tahoma" charset="0"/>
              </a:rPr>
              <a:t>N</a:t>
            </a:r>
            <a:r>
              <a:rPr lang="en-US" sz="2800" dirty="0" smtClean="0">
                <a:latin typeface="Tahoma" charset="0"/>
              </a:rPr>
              <a:t>eed </a:t>
            </a:r>
            <a:r>
              <a:rPr lang="en-US" sz="2800" dirty="0">
                <a:latin typeface="Tahoma" charset="0"/>
              </a:rPr>
              <a:t>to run buggy/</a:t>
            </a:r>
            <a:r>
              <a:rPr lang="en-US" sz="2800" dirty="0" err="1">
                <a:latin typeface="Tahoma" charset="0"/>
              </a:rPr>
              <a:t>unstrusted</a:t>
            </a:r>
            <a:r>
              <a:rPr lang="en-US" sz="2800" dirty="0">
                <a:latin typeface="Tahoma" charset="0"/>
              </a:rPr>
              <a:t> code:</a:t>
            </a:r>
          </a:p>
          <a:p>
            <a:pPr lvl="1">
              <a:lnSpc>
                <a:spcPct val="160000"/>
              </a:lnSpc>
            </a:pPr>
            <a:r>
              <a:rPr lang="en-US" sz="2400" dirty="0">
                <a:latin typeface="Tahoma" charset="0"/>
                <a:ea typeface="ＭＳ Ｐゴシック" charset="0"/>
              </a:rPr>
              <a:t>programs from untrusted Internet sites:</a:t>
            </a:r>
          </a:p>
          <a:p>
            <a:pPr lvl="2">
              <a:lnSpc>
                <a:spcPct val="120000"/>
              </a:lnSpc>
            </a:pPr>
            <a:r>
              <a:rPr lang="en-US" sz="2200" dirty="0" smtClean="0">
                <a:latin typeface="Tahoma" charset="0"/>
                <a:ea typeface="ＭＳ Ｐゴシック" charset="0"/>
              </a:rPr>
              <a:t>apps,   extensions,   plug-ins,   codecs </a:t>
            </a:r>
            <a:r>
              <a:rPr lang="en-US" sz="2200" dirty="0">
                <a:latin typeface="Tahoma" charset="0"/>
                <a:ea typeface="ＭＳ Ｐゴシック" charset="0"/>
              </a:rPr>
              <a:t>for media player</a:t>
            </a:r>
          </a:p>
          <a:p>
            <a:pPr lvl="1">
              <a:lnSpc>
                <a:spcPct val="160000"/>
              </a:lnSpc>
            </a:pPr>
            <a:r>
              <a:rPr lang="en-US" sz="2400" dirty="0">
                <a:latin typeface="Tahoma" charset="0"/>
                <a:ea typeface="ＭＳ Ｐゴシック" charset="0"/>
              </a:rPr>
              <a:t>e</a:t>
            </a:r>
            <a:r>
              <a:rPr lang="en-US" sz="2400" dirty="0" smtClean="0">
                <a:latin typeface="Tahoma" charset="0"/>
                <a:ea typeface="ＭＳ Ｐゴシック" charset="0"/>
              </a:rPr>
              <a:t>xposed applications:    </a:t>
            </a:r>
            <a:r>
              <a:rPr lang="en-US" sz="2400" dirty="0" err="1" smtClean="0">
                <a:latin typeface="Tahoma" charset="0"/>
                <a:ea typeface="ＭＳ Ｐゴシック" charset="0"/>
              </a:rPr>
              <a:t>pdf</a:t>
            </a:r>
            <a:r>
              <a:rPr lang="en-US" sz="2400" dirty="0" smtClean="0">
                <a:latin typeface="Tahoma" charset="0"/>
                <a:ea typeface="ＭＳ Ｐゴシック" charset="0"/>
              </a:rPr>
              <a:t> viewers,  outlook</a:t>
            </a:r>
            <a:endParaRPr lang="en-US" sz="2400" dirty="0">
              <a:latin typeface="Tahoma" charset="0"/>
              <a:ea typeface="ＭＳ Ｐゴシック" charset="0"/>
            </a:endParaRPr>
          </a:p>
          <a:p>
            <a:pPr lvl="1">
              <a:lnSpc>
                <a:spcPct val="160000"/>
              </a:lnSpc>
            </a:pPr>
            <a:r>
              <a:rPr lang="en-US" sz="2400" dirty="0">
                <a:latin typeface="Tahoma" charset="0"/>
                <a:ea typeface="ＭＳ Ｐゴシック" charset="0"/>
              </a:rPr>
              <a:t>legacy daemons:   </a:t>
            </a:r>
            <a:r>
              <a:rPr lang="en-US" sz="2400" dirty="0" err="1">
                <a:latin typeface="Tahoma" charset="0"/>
                <a:ea typeface="ＭＳ Ｐゴシック" charset="0"/>
              </a:rPr>
              <a:t>sendmail</a:t>
            </a:r>
            <a:r>
              <a:rPr lang="en-US" sz="2400" dirty="0">
                <a:latin typeface="Tahoma" charset="0"/>
                <a:ea typeface="ＭＳ Ｐゴシック" charset="0"/>
              </a:rPr>
              <a:t>,  bind</a:t>
            </a:r>
          </a:p>
          <a:p>
            <a:pPr lvl="1">
              <a:lnSpc>
                <a:spcPct val="160000"/>
              </a:lnSpc>
            </a:pPr>
            <a:r>
              <a:rPr lang="en-US" sz="2400" dirty="0">
                <a:latin typeface="Tahoma" charset="0"/>
                <a:ea typeface="ＭＳ Ｐゴシック" charset="0"/>
              </a:rPr>
              <a:t>honeypots</a:t>
            </a:r>
          </a:p>
          <a:p>
            <a:pPr lvl="1"/>
            <a:endParaRPr lang="en-US" dirty="0">
              <a:latin typeface="Tahoma" charset="0"/>
              <a:ea typeface="ＭＳ Ｐゴシック" charset="0"/>
            </a:endParaRPr>
          </a:p>
          <a:p>
            <a:pPr marL="0" indent="0">
              <a:buNone/>
            </a:pPr>
            <a:r>
              <a:rPr lang="en-US" sz="2800" u="sng" dirty="0">
                <a:latin typeface="Tahoma" charset="0"/>
              </a:rPr>
              <a:t>Goal</a:t>
            </a:r>
            <a:r>
              <a:rPr lang="en-US" sz="2800" dirty="0">
                <a:latin typeface="Tahoma" charset="0"/>
              </a:rPr>
              <a:t>:    if application </a:t>
            </a:r>
            <a:r>
              <a:rPr lang="ja-JP" altLang="en-US" sz="2800" dirty="0">
                <a:latin typeface="Tahoma" charset="0"/>
              </a:rPr>
              <a:t>“</a:t>
            </a:r>
            <a:r>
              <a:rPr lang="en-US" sz="2800" dirty="0" smtClean="0">
                <a:latin typeface="Tahoma" charset="0"/>
              </a:rPr>
              <a:t>misbehaves</a:t>
            </a:r>
            <a:r>
              <a:rPr lang="ja-JP" altLang="en-US" sz="2800" dirty="0" smtClean="0">
                <a:latin typeface="Tahoma" charset="0"/>
              </a:rPr>
              <a:t>”</a:t>
            </a:r>
            <a:r>
              <a:rPr lang="en-US" sz="2800" dirty="0" smtClean="0">
                <a:latin typeface="Tahoma" charset="0"/>
              </a:rPr>
              <a:t>  ⇒  kill </a:t>
            </a:r>
            <a:r>
              <a:rPr lang="en-US" sz="2800" dirty="0">
                <a:latin typeface="Tahoma" charset="0"/>
              </a:rPr>
              <a:t>it</a:t>
            </a:r>
          </a:p>
        </p:txBody>
      </p:sp>
      <p:sp>
        <p:nvSpPr>
          <p:cNvPr id="17412" name="AutoShape 4"/>
          <p:cNvSpPr>
            <a:spLocks/>
          </p:cNvSpPr>
          <p:nvPr/>
        </p:nvSpPr>
        <p:spPr bwMode="auto">
          <a:xfrm>
            <a:off x="609600" y="2209800"/>
            <a:ext cx="228600" cy="3124200"/>
          </a:xfrm>
          <a:prstGeom prst="leftBracket">
            <a:avLst>
              <a:gd name="adj" fmla="val 102778"/>
            </a:avLst>
          </a:prstGeom>
          <a:noFill/>
          <a:ln w="12700">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27959581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atin typeface="Tahoma" charset="0"/>
              </a:rPr>
              <a:t>Many ways to escape jail as root</a:t>
            </a:r>
          </a:p>
        </p:txBody>
      </p:sp>
      <p:sp>
        <p:nvSpPr>
          <p:cNvPr id="23555" name="Rectangle 3" descr="Rectangle: Click to edit Master text styles&#10;Second level&#10;Third level&#10;Fourth level&#10;Fifth level"/>
          <p:cNvSpPr>
            <a:spLocks noGrp="1" noChangeArrowheads="1"/>
          </p:cNvSpPr>
          <p:nvPr>
            <p:ph type="body" idx="1"/>
          </p:nvPr>
        </p:nvSpPr>
        <p:spPr>
          <a:xfrm>
            <a:off x="457200" y="1371600"/>
            <a:ext cx="8382000" cy="5334000"/>
          </a:xfrm>
        </p:spPr>
        <p:txBody>
          <a:bodyPr/>
          <a:lstStyle/>
          <a:p>
            <a:endParaRPr lang="en-US" sz="2400">
              <a:latin typeface="Tahoma" charset="0"/>
            </a:endParaRPr>
          </a:p>
          <a:p>
            <a:r>
              <a:rPr lang="en-US" sz="2400">
                <a:latin typeface="Tahoma" charset="0"/>
              </a:rPr>
              <a:t>Create device that lets you access raw disk</a:t>
            </a:r>
          </a:p>
          <a:p>
            <a:endParaRPr lang="en-US" sz="2400">
              <a:latin typeface="Tahoma" charset="0"/>
            </a:endParaRPr>
          </a:p>
          <a:p>
            <a:r>
              <a:rPr lang="en-US" sz="2400">
                <a:latin typeface="Tahoma" charset="0"/>
              </a:rPr>
              <a:t>Send signals to non chrooted process</a:t>
            </a:r>
          </a:p>
          <a:p>
            <a:endParaRPr lang="en-US" sz="2400">
              <a:latin typeface="Tahoma" charset="0"/>
            </a:endParaRPr>
          </a:p>
          <a:p>
            <a:r>
              <a:rPr lang="en-US" sz="2400">
                <a:latin typeface="Tahoma" charset="0"/>
              </a:rPr>
              <a:t>Reboot system</a:t>
            </a:r>
          </a:p>
          <a:p>
            <a:endParaRPr lang="en-US" sz="2400">
              <a:latin typeface="Tahoma" charset="0"/>
            </a:endParaRPr>
          </a:p>
          <a:p>
            <a:r>
              <a:rPr lang="en-US" sz="2400">
                <a:latin typeface="Tahoma" charset="0"/>
              </a:rPr>
              <a:t>Bind to privileged ports</a:t>
            </a:r>
          </a:p>
          <a:p>
            <a:pPr>
              <a:buFont typeface="Wingdings" charset="0"/>
              <a:buNone/>
            </a:pPr>
            <a:endParaRPr lang="en-US" sz="2400">
              <a:latin typeface="Tahoma" charset="0"/>
            </a:endParaRPr>
          </a:p>
        </p:txBody>
      </p:sp>
    </p:spTree>
    <p:extLst>
      <p:ext uri="{BB962C8B-B14F-4D97-AF65-F5344CB8AC3E}">
        <p14:creationId xmlns:p14="http://schemas.microsoft.com/office/powerpoint/2010/main" val="48185498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25400"/>
            <a:ext cx="8229600" cy="1143000"/>
          </a:xfrm>
        </p:spPr>
        <p:txBody>
          <a:bodyPr/>
          <a:lstStyle/>
          <a:p>
            <a:r>
              <a:rPr lang="en-US" sz="4400" dirty="0" err="1">
                <a:latin typeface="Tahoma" charset="0"/>
              </a:rPr>
              <a:t>Freebsd</a:t>
            </a:r>
            <a:r>
              <a:rPr lang="en-US" sz="4400" dirty="0">
                <a:latin typeface="Tahoma" charset="0"/>
              </a:rPr>
              <a:t> jail</a:t>
            </a:r>
          </a:p>
        </p:txBody>
      </p:sp>
      <p:sp>
        <p:nvSpPr>
          <p:cNvPr id="24579" name="Rectangle 3" descr="Rectangle: Click to edit Master text styles&#10;Second level&#10;Third level&#10;Fourth level&#10;Fifth level"/>
          <p:cNvSpPr>
            <a:spLocks noGrp="1" noChangeArrowheads="1"/>
          </p:cNvSpPr>
          <p:nvPr>
            <p:ph type="body" idx="1"/>
          </p:nvPr>
        </p:nvSpPr>
        <p:spPr>
          <a:xfrm>
            <a:off x="457200" y="1295400"/>
            <a:ext cx="8382000" cy="5334000"/>
          </a:xfrm>
        </p:spPr>
        <p:txBody>
          <a:bodyPr>
            <a:noAutofit/>
          </a:bodyPr>
          <a:lstStyle/>
          <a:p>
            <a:pPr marL="0" indent="0">
              <a:buNone/>
            </a:pPr>
            <a:r>
              <a:rPr lang="en-US" sz="2400" dirty="0">
                <a:latin typeface="Tahoma" charset="0"/>
              </a:rPr>
              <a:t>Stronger mechanism than simple   </a:t>
            </a:r>
            <a:r>
              <a:rPr lang="en-US" sz="2400" dirty="0" err="1">
                <a:latin typeface="Tahoma" charset="0"/>
              </a:rPr>
              <a:t>chroot</a:t>
            </a:r>
            <a:endParaRPr lang="en-US" sz="2400" dirty="0">
              <a:latin typeface="Tahoma" charset="0"/>
            </a:endParaRPr>
          </a:p>
          <a:p>
            <a:endParaRPr lang="en-US" sz="2400" dirty="0">
              <a:latin typeface="Tahoma" charset="0"/>
            </a:endParaRPr>
          </a:p>
          <a:p>
            <a:pPr marL="0" indent="0">
              <a:buNone/>
            </a:pPr>
            <a:r>
              <a:rPr lang="en-US" sz="2400" b="1" u="sng" dirty="0">
                <a:latin typeface="Tahoma" charset="0"/>
              </a:rPr>
              <a:t>To </a:t>
            </a:r>
            <a:r>
              <a:rPr lang="en-US" sz="2400" b="1" u="sng" dirty="0" smtClean="0">
                <a:latin typeface="Tahoma" charset="0"/>
              </a:rPr>
              <a:t>run</a:t>
            </a:r>
            <a:r>
              <a:rPr lang="en-US" sz="2400" dirty="0" smtClean="0">
                <a:latin typeface="Tahoma" charset="0"/>
              </a:rPr>
              <a:t>:      </a:t>
            </a:r>
            <a:r>
              <a:rPr lang="en-US" sz="2400" b="1" dirty="0" smtClean="0">
                <a:solidFill>
                  <a:srgbClr val="CC3399"/>
                </a:solidFill>
                <a:latin typeface="Tahoma" charset="0"/>
              </a:rPr>
              <a:t>jail   </a:t>
            </a:r>
            <a:r>
              <a:rPr lang="en-US" sz="2400" b="1" dirty="0">
                <a:solidFill>
                  <a:srgbClr val="CC3399"/>
                </a:solidFill>
                <a:latin typeface="Tahoma" charset="0"/>
              </a:rPr>
              <a:t>jail-path   hostname  IP-</a:t>
            </a:r>
            <a:r>
              <a:rPr lang="en-US" sz="2400" b="1" dirty="0" err="1">
                <a:solidFill>
                  <a:srgbClr val="CC3399"/>
                </a:solidFill>
                <a:latin typeface="Tahoma" charset="0"/>
              </a:rPr>
              <a:t>addr</a:t>
            </a:r>
            <a:r>
              <a:rPr lang="en-US" sz="2400" b="1" dirty="0">
                <a:solidFill>
                  <a:srgbClr val="CC3399"/>
                </a:solidFill>
                <a:latin typeface="Tahoma" charset="0"/>
              </a:rPr>
              <a:t>   </a:t>
            </a:r>
            <a:r>
              <a:rPr lang="en-US" sz="2400" b="1" dirty="0" err="1">
                <a:solidFill>
                  <a:srgbClr val="CC3399"/>
                </a:solidFill>
                <a:latin typeface="Tahoma" charset="0"/>
              </a:rPr>
              <a:t>cmd</a:t>
            </a:r>
            <a:endParaRPr lang="en-US" sz="2400" b="1" dirty="0">
              <a:solidFill>
                <a:srgbClr val="CC3399"/>
              </a:solidFill>
              <a:latin typeface="Tahoma" charset="0"/>
            </a:endParaRPr>
          </a:p>
          <a:p>
            <a:pPr lvl="1">
              <a:spcBef>
                <a:spcPct val="60000"/>
              </a:spcBef>
            </a:pPr>
            <a:r>
              <a:rPr lang="en-US" sz="2400" dirty="0">
                <a:latin typeface="Tahoma" charset="0"/>
                <a:ea typeface="ＭＳ Ｐゴシック" charset="0"/>
              </a:rPr>
              <a:t>calls hardened  </a:t>
            </a:r>
            <a:r>
              <a:rPr lang="en-US" sz="2400" dirty="0" err="1">
                <a:latin typeface="Tahoma" charset="0"/>
                <a:ea typeface="ＭＳ Ｐゴシック" charset="0"/>
              </a:rPr>
              <a:t>chroot</a:t>
            </a:r>
            <a:r>
              <a:rPr lang="en-US" sz="2400" dirty="0">
                <a:latin typeface="Tahoma" charset="0"/>
                <a:ea typeface="ＭＳ Ｐゴシック" charset="0"/>
              </a:rPr>
              <a:t>    (no  </a:t>
            </a:r>
            <a:r>
              <a:rPr lang="ja-JP" altLang="en-US" sz="2400" dirty="0">
                <a:latin typeface="Tahoma" charset="0"/>
                <a:ea typeface="ＭＳ Ｐゴシック" charset="0"/>
              </a:rPr>
              <a:t>“</a:t>
            </a:r>
            <a:r>
              <a:rPr lang="en-US" sz="2400" dirty="0">
                <a:latin typeface="Tahoma" charset="0"/>
                <a:ea typeface="ＭＳ Ｐゴシック" charset="0"/>
              </a:rPr>
              <a:t>../../</a:t>
            </a:r>
            <a:r>
              <a:rPr lang="ja-JP" altLang="en-US" sz="2400" dirty="0">
                <a:latin typeface="Tahoma" charset="0"/>
                <a:ea typeface="ＭＳ Ｐゴシック" charset="0"/>
              </a:rPr>
              <a:t>”</a:t>
            </a:r>
            <a:r>
              <a:rPr lang="en-US" sz="2400" dirty="0">
                <a:latin typeface="Tahoma" charset="0"/>
                <a:ea typeface="ＭＳ Ｐゴシック" charset="0"/>
              </a:rPr>
              <a:t>  escape)</a:t>
            </a:r>
          </a:p>
          <a:p>
            <a:pPr lvl="1">
              <a:spcBef>
                <a:spcPct val="60000"/>
              </a:spcBef>
            </a:pPr>
            <a:r>
              <a:rPr lang="en-US" sz="2400" dirty="0">
                <a:latin typeface="Tahoma" charset="0"/>
                <a:ea typeface="ＭＳ Ｐゴシック" charset="0"/>
              </a:rPr>
              <a:t>can only bind to sockets with specified IP address </a:t>
            </a:r>
            <a:br>
              <a:rPr lang="en-US" sz="2400" dirty="0">
                <a:latin typeface="Tahoma" charset="0"/>
                <a:ea typeface="ＭＳ Ｐゴシック" charset="0"/>
              </a:rPr>
            </a:br>
            <a:r>
              <a:rPr lang="en-US" sz="2400" dirty="0">
                <a:latin typeface="Tahoma" charset="0"/>
                <a:ea typeface="ＭＳ Ｐゴシック" charset="0"/>
              </a:rPr>
              <a:t>and authorized ports</a:t>
            </a:r>
          </a:p>
          <a:p>
            <a:pPr lvl="1">
              <a:spcBef>
                <a:spcPct val="60000"/>
              </a:spcBef>
            </a:pPr>
            <a:r>
              <a:rPr lang="en-US" sz="2400" dirty="0">
                <a:latin typeface="Tahoma" charset="0"/>
                <a:ea typeface="ＭＳ Ｐゴシック" charset="0"/>
              </a:rPr>
              <a:t>can only communicate with </a:t>
            </a:r>
            <a:r>
              <a:rPr lang="en-US" sz="2400" dirty="0" smtClean="0">
                <a:latin typeface="Tahoma" charset="0"/>
                <a:ea typeface="ＭＳ Ｐゴシック" charset="0"/>
              </a:rPr>
              <a:t>processes </a:t>
            </a:r>
            <a:r>
              <a:rPr lang="en-US" sz="2400" dirty="0">
                <a:latin typeface="Tahoma" charset="0"/>
                <a:ea typeface="ＭＳ Ｐゴシック" charset="0"/>
              </a:rPr>
              <a:t>inside jail</a:t>
            </a:r>
          </a:p>
          <a:p>
            <a:pPr lvl="1">
              <a:spcBef>
                <a:spcPct val="60000"/>
              </a:spcBef>
            </a:pPr>
            <a:r>
              <a:rPr lang="en-US" sz="2400" dirty="0">
                <a:latin typeface="Tahoma" charset="0"/>
                <a:ea typeface="ＭＳ Ｐゴシック" charset="0"/>
              </a:rPr>
              <a:t>root is limited, e.g. cannot load kernel </a:t>
            </a:r>
            <a:r>
              <a:rPr lang="en-US" sz="2400" dirty="0" smtClean="0">
                <a:latin typeface="Tahoma" charset="0"/>
                <a:ea typeface="ＭＳ Ｐゴシック" charset="0"/>
              </a:rPr>
              <a:t>modules</a:t>
            </a:r>
            <a:endParaRPr lang="en-US" sz="2400" dirty="0">
              <a:latin typeface="Tahoma" charset="0"/>
              <a:ea typeface="ＭＳ Ｐゴシック" charset="0"/>
            </a:endParaRPr>
          </a:p>
        </p:txBody>
      </p:sp>
    </p:spTree>
    <p:extLst>
      <p:ext uri="{BB962C8B-B14F-4D97-AF65-F5344CB8AC3E}">
        <p14:creationId xmlns:p14="http://schemas.microsoft.com/office/powerpoint/2010/main" val="265202877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Not all programs can run in a jail</a:t>
            </a:r>
            <a:endParaRPr lang="en-US" dirty="0"/>
          </a:p>
        </p:txBody>
      </p:sp>
      <p:sp>
        <p:nvSpPr>
          <p:cNvPr id="5" name="Content Placeholder 4"/>
          <p:cNvSpPr>
            <a:spLocks noGrp="1"/>
          </p:cNvSpPr>
          <p:nvPr>
            <p:ph idx="1"/>
          </p:nvPr>
        </p:nvSpPr>
        <p:spPr/>
        <p:txBody>
          <a:bodyPr>
            <a:normAutofit/>
          </a:bodyPr>
          <a:lstStyle/>
          <a:p>
            <a:pPr marL="0" indent="0">
              <a:spcBef>
                <a:spcPts val="600"/>
              </a:spcBef>
              <a:buNone/>
            </a:pPr>
            <a:r>
              <a:rPr lang="en-US" sz="2400" dirty="0" smtClean="0"/>
              <a:t>Programs </a:t>
            </a:r>
            <a:r>
              <a:rPr lang="en-US" sz="2400" dirty="0"/>
              <a:t>that can run in jail:      </a:t>
            </a:r>
          </a:p>
          <a:p>
            <a:pPr>
              <a:spcBef>
                <a:spcPts val="600"/>
              </a:spcBef>
              <a:buFont typeface="Arial"/>
              <a:buChar char="•"/>
            </a:pPr>
            <a:r>
              <a:rPr lang="en-US" sz="2400" dirty="0"/>
              <a:t>audio player</a:t>
            </a:r>
          </a:p>
          <a:p>
            <a:pPr>
              <a:spcBef>
                <a:spcPts val="600"/>
              </a:spcBef>
              <a:buFont typeface="Arial"/>
              <a:buChar char="•"/>
            </a:pPr>
            <a:r>
              <a:rPr lang="en-US" sz="2400" dirty="0"/>
              <a:t>web server</a:t>
            </a:r>
          </a:p>
          <a:p>
            <a:pPr marL="0" indent="0">
              <a:buNone/>
            </a:pPr>
            <a:endParaRPr lang="en-US" sz="2400" dirty="0"/>
          </a:p>
          <a:p>
            <a:pPr marL="0" indent="0">
              <a:spcBef>
                <a:spcPts val="600"/>
              </a:spcBef>
              <a:buNone/>
            </a:pPr>
            <a:r>
              <a:rPr lang="en-US" sz="2400" dirty="0"/>
              <a:t>Programs that cannot:    </a:t>
            </a:r>
          </a:p>
          <a:p>
            <a:pPr>
              <a:spcBef>
                <a:spcPts val="600"/>
              </a:spcBef>
              <a:buFont typeface="Arial"/>
              <a:buChar char="•"/>
            </a:pPr>
            <a:r>
              <a:rPr lang="en-US" sz="2400" dirty="0"/>
              <a:t>web browser</a:t>
            </a:r>
          </a:p>
          <a:p>
            <a:pPr>
              <a:spcBef>
                <a:spcPts val="600"/>
              </a:spcBef>
              <a:buFont typeface="Arial"/>
              <a:buChar char="•"/>
            </a:pPr>
            <a:r>
              <a:rPr lang="en-US" sz="2400" dirty="0"/>
              <a:t>mail </a:t>
            </a:r>
            <a:r>
              <a:rPr lang="en-US" sz="2400" dirty="0" smtClean="0"/>
              <a:t>client</a:t>
            </a:r>
            <a:endParaRPr lang="en-US" sz="2400" dirty="0"/>
          </a:p>
        </p:txBody>
      </p:sp>
    </p:spTree>
    <p:extLst>
      <p:ext uri="{BB962C8B-B14F-4D97-AF65-F5344CB8AC3E}">
        <p14:creationId xmlns:p14="http://schemas.microsoft.com/office/powerpoint/2010/main" val="74820242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5400"/>
            <a:ext cx="8229600" cy="1143000"/>
          </a:xfrm>
        </p:spPr>
        <p:txBody>
          <a:bodyPr/>
          <a:lstStyle/>
          <a:p>
            <a:r>
              <a:rPr lang="en-US" sz="4400" dirty="0">
                <a:latin typeface="Tahoma" charset="0"/>
              </a:rPr>
              <a:t>Problems with </a:t>
            </a:r>
            <a:r>
              <a:rPr lang="en-US" sz="4400" dirty="0" err="1" smtClean="0">
                <a:latin typeface="Tahoma" charset="0"/>
              </a:rPr>
              <a:t>chroot</a:t>
            </a:r>
            <a:r>
              <a:rPr lang="en-US" sz="4400" dirty="0" smtClean="0">
                <a:latin typeface="Tahoma" charset="0"/>
              </a:rPr>
              <a:t> </a:t>
            </a:r>
            <a:r>
              <a:rPr lang="en-US" sz="4400" dirty="0">
                <a:latin typeface="Tahoma" charset="0"/>
              </a:rPr>
              <a:t>and jail</a:t>
            </a:r>
          </a:p>
        </p:txBody>
      </p:sp>
      <p:sp>
        <p:nvSpPr>
          <p:cNvPr id="25603" name="Rectangle 3" descr="Rectangle: Click to edit Master text styles&#10;Second level&#10;Third level&#10;Fourth level&#10;Fifth level"/>
          <p:cNvSpPr>
            <a:spLocks noGrp="1" noChangeArrowheads="1"/>
          </p:cNvSpPr>
          <p:nvPr>
            <p:ph type="body" idx="1"/>
          </p:nvPr>
        </p:nvSpPr>
        <p:spPr>
          <a:xfrm>
            <a:off x="457200" y="1295400"/>
            <a:ext cx="8382000" cy="5334000"/>
          </a:xfrm>
        </p:spPr>
        <p:txBody>
          <a:bodyPr>
            <a:normAutofit/>
          </a:bodyPr>
          <a:lstStyle/>
          <a:p>
            <a:pPr marL="0" indent="0">
              <a:buNone/>
            </a:pPr>
            <a:r>
              <a:rPr lang="en-US" sz="2600" u="sng" dirty="0" smtClean="0">
                <a:latin typeface="Tahoma" charset="0"/>
              </a:rPr>
              <a:t>Coarse </a:t>
            </a:r>
            <a:r>
              <a:rPr lang="en-US" sz="2600" u="sng" dirty="0">
                <a:latin typeface="Tahoma" charset="0"/>
              </a:rPr>
              <a:t>policies</a:t>
            </a:r>
            <a:r>
              <a:rPr lang="en-US" sz="2600" dirty="0">
                <a:latin typeface="Tahoma" charset="0"/>
              </a:rPr>
              <a:t>:</a:t>
            </a:r>
          </a:p>
          <a:p>
            <a:pPr lvl="1"/>
            <a:r>
              <a:rPr lang="en-US" sz="2600" dirty="0">
                <a:latin typeface="Tahoma" charset="0"/>
                <a:ea typeface="ＭＳ Ｐゴシック" charset="0"/>
              </a:rPr>
              <a:t>All or nothing access to </a:t>
            </a:r>
            <a:r>
              <a:rPr lang="en-US" sz="2600" smtClean="0">
                <a:latin typeface="Tahoma" charset="0"/>
                <a:ea typeface="ＭＳ Ｐゴシック" charset="0"/>
              </a:rPr>
              <a:t>parts of file </a:t>
            </a:r>
            <a:r>
              <a:rPr lang="en-US" sz="2600" dirty="0">
                <a:latin typeface="Tahoma" charset="0"/>
                <a:ea typeface="ＭＳ Ｐゴシック" charset="0"/>
              </a:rPr>
              <a:t>system</a:t>
            </a:r>
          </a:p>
          <a:p>
            <a:pPr lvl="1"/>
            <a:r>
              <a:rPr lang="en-US" sz="2600" dirty="0">
                <a:latin typeface="Tahoma" charset="0"/>
                <a:ea typeface="ＭＳ Ｐゴシック" charset="0"/>
              </a:rPr>
              <a:t>Inappropriate for apps like </a:t>
            </a:r>
            <a:r>
              <a:rPr lang="en-US" sz="2600" dirty="0" smtClean="0">
                <a:latin typeface="Tahoma" charset="0"/>
                <a:ea typeface="ＭＳ Ｐゴシック" charset="0"/>
              </a:rPr>
              <a:t>a web </a:t>
            </a:r>
            <a:r>
              <a:rPr lang="en-US" sz="2600" dirty="0">
                <a:latin typeface="Tahoma" charset="0"/>
                <a:ea typeface="ＭＳ Ｐゴシック" charset="0"/>
              </a:rPr>
              <a:t>browser</a:t>
            </a:r>
          </a:p>
          <a:p>
            <a:pPr lvl="2"/>
            <a:r>
              <a:rPr lang="en-US" dirty="0">
                <a:latin typeface="Tahoma" charset="0"/>
                <a:ea typeface="ＭＳ Ｐゴシック" charset="0"/>
              </a:rPr>
              <a:t>Needs read access to files outside jail </a:t>
            </a:r>
            <a:br>
              <a:rPr lang="en-US" dirty="0">
                <a:latin typeface="Tahoma" charset="0"/>
                <a:ea typeface="ＭＳ Ｐゴシック" charset="0"/>
              </a:rPr>
            </a:br>
            <a:r>
              <a:rPr lang="en-US" dirty="0">
                <a:latin typeface="Tahoma" charset="0"/>
                <a:ea typeface="ＭＳ Ｐゴシック" charset="0"/>
              </a:rPr>
              <a:t>	(e.g. for sending attachments in G</a:t>
            </a:r>
            <a:r>
              <a:rPr lang="en-US" dirty="0" smtClean="0">
                <a:latin typeface="Tahoma" charset="0"/>
                <a:ea typeface="ＭＳ Ｐゴシック" charset="0"/>
              </a:rPr>
              <a:t>mail</a:t>
            </a:r>
            <a:r>
              <a:rPr lang="en-US" dirty="0">
                <a:latin typeface="Tahoma" charset="0"/>
                <a:ea typeface="ＭＳ Ｐゴシック" charset="0"/>
              </a:rPr>
              <a:t>)</a:t>
            </a:r>
          </a:p>
          <a:p>
            <a:pPr lvl="2"/>
            <a:endParaRPr lang="en-US" sz="2600" dirty="0">
              <a:latin typeface="Tahoma" charset="0"/>
              <a:ea typeface="ＭＳ Ｐゴシック" charset="0"/>
            </a:endParaRPr>
          </a:p>
          <a:p>
            <a:pPr marL="0" indent="0">
              <a:buNone/>
            </a:pPr>
            <a:r>
              <a:rPr lang="en-US" sz="2600" dirty="0" smtClean="0">
                <a:latin typeface="Tahoma" charset="0"/>
              </a:rPr>
              <a:t>Does </a:t>
            </a:r>
            <a:r>
              <a:rPr lang="en-US" sz="2600" dirty="0">
                <a:latin typeface="Tahoma" charset="0"/>
              </a:rPr>
              <a:t>not prevent malicious apps from:</a:t>
            </a:r>
          </a:p>
          <a:p>
            <a:pPr lvl="1"/>
            <a:r>
              <a:rPr lang="en-US" sz="2600" dirty="0">
                <a:latin typeface="Tahoma" charset="0"/>
                <a:ea typeface="ＭＳ Ｐゴシック" charset="0"/>
              </a:rPr>
              <a:t>Accessing network and messing with other machines</a:t>
            </a:r>
          </a:p>
          <a:p>
            <a:pPr lvl="1"/>
            <a:r>
              <a:rPr lang="en-US" sz="2600" dirty="0">
                <a:latin typeface="Tahoma" charset="0"/>
                <a:ea typeface="ＭＳ Ｐゴシック" charset="0"/>
              </a:rPr>
              <a:t>Trying to crash host OS</a:t>
            </a:r>
          </a:p>
        </p:txBody>
      </p:sp>
    </p:spTree>
    <p:extLst>
      <p:ext uri="{BB962C8B-B14F-4D97-AF65-F5344CB8AC3E}">
        <p14:creationId xmlns:p14="http://schemas.microsoft.com/office/powerpoint/2010/main" val="393508297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Chroot</a:t>
            </a:r>
            <a:r>
              <a:rPr lang="en-US" dirty="0" smtClean="0"/>
              <a:t>()</a:t>
            </a:r>
            <a:endParaRPr lang="en-US" dirty="0"/>
          </a:p>
        </p:txBody>
      </p:sp>
      <p:sp>
        <p:nvSpPr>
          <p:cNvPr id="3" name="Content Placeholder 2"/>
          <p:cNvSpPr>
            <a:spLocks noGrp="1"/>
          </p:cNvSpPr>
          <p:nvPr>
            <p:ph idx="1"/>
          </p:nvPr>
        </p:nvSpPr>
        <p:spPr/>
        <p:txBody>
          <a:bodyPr/>
          <a:lstStyle/>
          <a:p>
            <a:r>
              <a:rPr lang="en-US" dirty="0" smtClean="0"/>
              <a:t>Changes root directory for a process and its children</a:t>
            </a:r>
          </a:p>
          <a:p>
            <a:r>
              <a:rPr lang="en-US" dirty="0" smtClean="0"/>
              <a:t>The namespaces of the application limits it to only access files inside specified directory tree</a:t>
            </a:r>
          </a:p>
          <a:p>
            <a:r>
              <a:rPr lang="en-US" dirty="0" smtClean="0"/>
              <a:t>A wrapper program “</a:t>
            </a:r>
            <a:r>
              <a:rPr lang="en-US" dirty="0" err="1" smtClean="0"/>
              <a:t>chroot</a:t>
            </a:r>
            <a:r>
              <a:rPr lang="en-US" dirty="0" smtClean="0"/>
              <a:t>” can be used to launch programs into a “</a:t>
            </a:r>
            <a:r>
              <a:rPr lang="en-US" dirty="0" err="1" smtClean="0"/>
              <a:t>chroot</a:t>
            </a:r>
            <a:r>
              <a:rPr lang="en-US" dirty="0" smtClean="0"/>
              <a:t> jail”</a:t>
            </a:r>
            <a:endParaRPr lang="en-US" dirty="0"/>
          </a:p>
        </p:txBody>
      </p:sp>
    </p:spTree>
    <p:extLst>
      <p:ext uri="{BB962C8B-B14F-4D97-AF65-F5344CB8AC3E}">
        <p14:creationId xmlns:p14="http://schemas.microsoft.com/office/powerpoint/2010/main" val="317916040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Chroot</a:t>
            </a:r>
            <a:r>
              <a:rPr lang="en-US" dirty="0" smtClean="0"/>
              <a:t>()</a:t>
            </a:r>
            <a:endParaRPr lang="en-US" dirty="0"/>
          </a:p>
        </p:txBody>
      </p:sp>
      <p:sp>
        <p:nvSpPr>
          <p:cNvPr id="3" name="Content Placeholder 2"/>
          <p:cNvSpPr>
            <a:spLocks noGrp="1"/>
          </p:cNvSpPr>
          <p:nvPr>
            <p:ph idx="1"/>
          </p:nvPr>
        </p:nvSpPr>
        <p:spPr/>
        <p:txBody>
          <a:bodyPr/>
          <a:lstStyle/>
          <a:p>
            <a:r>
              <a:rPr lang="en-US" dirty="0" smtClean="0"/>
              <a:t>Only root can perform but should change identity as soon as possible</a:t>
            </a:r>
          </a:p>
          <a:p>
            <a:r>
              <a:rPr lang="en-US" dirty="0" smtClean="0"/>
              <a:t>Root an escape a </a:t>
            </a:r>
            <a:r>
              <a:rPr lang="en-US" dirty="0" err="1" smtClean="0"/>
              <a:t>chroot</a:t>
            </a:r>
            <a:r>
              <a:rPr lang="en-US" dirty="0" smtClean="0"/>
              <a:t> jail by another </a:t>
            </a:r>
            <a:r>
              <a:rPr lang="en-US" dirty="0" err="1" smtClean="0"/>
              <a:t>chroot</a:t>
            </a:r>
            <a:r>
              <a:rPr lang="en-US" dirty="0" smtClean="0"/>
              <a:t>()</a:t>
            </a:r>
          </a:p>
          <a:p>
            <a:r>
              <a:rPr lang="en-US" dirty="0" smtClean="0"/>
              <a:t>There are resources such as process controls and networking that are not mediated</a:t>
            </a:r>
          </a:p>
          <a:p>
            <a:r>
              <a:rPr lang="en-US" dirty="0" smtClean="0"/>
              <a:t>Mechanisms like FreeBSD jails solve some of these problems.</a:t>
            </a:r>
            <a:endParaRPr lang="en-US" dirty="0"/>
          </a:p>
        </p:txBody>
      </p:sp>
    </p:spTree>
    <p:extLst>
      <p:ext uri="{BB962C8B-B14F-4D97-AF65-F5344CB8AC3E}">
        <p14:creationId xmlns:p14="http://schemas.microsoft.com/office/powerpoint/2010/main" val="75635200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Call interposition</a:t>
            </a:r>
            <a:endParaRPr lang="en-US" dirty="0"/>
          </a:p>
        </p:txBody>
      </p:sp>
      <p:sp>
        <p:nvSpPr>
          <p:cNvPr id="3" name="Content Placeholder 2"/>
          <p:cNvSpPr>
            <a:spLocks noGrp="1"/>
          </p:cNvSpPr>
          <p:nvPr>
            <p:ph idx="1"/>
          </p:nvPr>
        </p:nvSpPr>
        <p:spPr/>
        <p:txBody>
          <a:bodyPr/>
          <a:lstStyle/>
          <a:p>
            <a:r>
              <a:rPr lang="en-US" dirty="0" smtClean="0"/>
              <a:t>These schemes filter system calls</a:t>
            </a:r>
          </a:p>
          <a:p>
            <a:pPr lvl="1"/>
            <a:r>
              <a:rPr lang="en-US" dirty="0" err="1" smtClean="0"/>
              <a:t>Systrace</a:t>
            </a:r>
            <a:r>
              <a:rPr lang="en-US" dirty="0" smtClean="0"/>
              <a:t>, </a:t>
            </a:r>
            <a:r>
              <a:rPr lang="en-US" dirty="0" err="1" smtClean="0"/>
              <a:t>janus</a:t>
            </a:r>
            <a:r>
              <a:rPr lang="en-US" dirty="0" smtClean="0"/>
              <a:t>, </a:t>
            </a:r>
            <a:r>
              <a:rPr lang="en-US" dirty="0" err="1" smtClean="0"/>
              <a:t>Etrace</a:t>
            </a:r>
            <a:r>
              <a:rPr lang="en-US" dirty="0" smtClean="0"/>
              <a:t>, TRON</a:t>
            </a:r>
          </a:p>
          <a:p>
            <a:r>
              <a:rPr lang="en-US" dirty="0" err="1" smtClean="0"/>
              <a:t>MAPbox</a:t>
            </a:r>
            <a:r>
              <a:rPr lang="en-US" dirty="0" smtClean="0"/>
              <a:t>: Confines programs based on </a:t>
            </a:r>
            <a:r>
              <a:rPr lang="en-US" dirty="0" err="1" smtClean="0"/>
              <a:t>behaviour</a:t>
            </a:r>
            <a:r>
              <a:rPr lang="en-US" dirty="0" smtClean="0"/>
              <a:t> classes</a:t>
            </a:r>
          </a:p>
          <a:p>
            <a:r>
              <a:rPr lang="en-US" dirty="0" smtClean="0"/>
              <a:t>De-Merits: System calls can be complex</a:t>
            </a:r>
          </a:p>
          <a:p>
            <a:pPr lvl="1"/>
            <a:r>
              <a:rPr lang="en-US" dirty="0" smtClean="0"/>
              <a:t>Combined in various ways as they were not designed as a security interface.</a:t>
            </a:r>
            <a:endParaRPr lang="en-US" dirty="0"/>
          </a:p>
        </p:txBody>
      </p:sp>
    </p:spTree>
    <p:extLst>
      <p:ext uri="{BB962C8B-B14F-4D97-AF65-F5344CB8AC3E}">
        <p14:creationId xmlns:p14="http://schemas.microsoft.com/office/powerpoint/2010/main" val="57931473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5400"/>
            <a:ext cx="8229600" cy="1143000"/>
          </a:xfrm>
        </p:spPr>
        <p:txBody>
          <a:bodyPr/>
          <a:lstStyle/>
          <a:p>
            <a:r>
              <a:rPr lang="en-US" sz="4400" dirty="0" smtClean="0">
                <a:latin typeface="Tahoma" charset="0"/>
              </a:rPr>
              <a:t>System </a:t>
            </a:r>
            <a:r>
              <a:rPr lang="en-US" sz="4400" dirty="0">
                <a:latin typeface="Tahoma" charset="0"/>
              </a:rPr>
              <a:t>call interposition</a:t>
            </a:r>
          </a:p>
        </p:txBody>
      </p:sp>
      <p:sp>
        <p:nvSpPr>
          <p:cNvPr id="27651" name="Rectangle 3" descr="Rectangle: Click to edit Master text styles&#10;Second level&#10;Third level&#10;Fourth level&#10;Fifth level"/>
          <p:cNvSpPr>
            <a:spLocks noGrp="1" noChangeArrowheads="1"/>
          </p:cNvSpPr>
          <p:nvPr>
            <p:ph type="body" idx="1"/>
          </p:nvPr>
        </p:nvSpPr>
        <p:spPr>
          <a:xfrm>
            <a:off x="304800" y="1295400"/>
            <a:ext cx="8610600" cy="5562600"/>
          </a:xfrm>
        </p:spPr>
        <p:txBody>
          <a:bodyPr>
            <a:noAutofit/>
          </a:bodyPr>
          <a:lstStyle/>
          <a:p>
            <a:pPr marL="0" indent="0">
              <a:buNone/>
              <a:tabLst>
                <a:tab pos="4114800" algn="l"/>
              </a:tabLst>
            </a:pPr>
            <a:r>
              <a:rPr lang="en-US" sz="2200" dirty="0">
                <a:latin typeface="Tahoma" charset="0"/>
              </a:rPr>
              <a:t>Observation:   to damage host system </a:t>
            </a:r>
            <a:r>
              <a:rPr lang="en-US" sz="2200" dirty="0" smtClean="0">
                <a:latin typeface="Tahoma" charset="0"/>
              </a:rPr>
              <a:t>(e.g. persistent </a:t>
            </a:r>
            <a:r>
              <a:rPr lang="en-US" sz="2200" dirty="0">
                <a:latin typeface="Tahoma" charset="0"/>
              </a:rPr>
              <a:t>changes)  </a:t>
            </a:r>
            <a:r>
              <a:rPr lang="en-US" sz="2200" dirty="0" smtClean="0">
                <a:latin typeface="Tahoma" charset="0"/>
              </a:rPr>
              <a:t/>
            </a:r>
            <a:br>
              <a:rPr lang="en-US" sz="2200" dirty="0" smtClean="0">
                <a:latin typeface="Tahoma" charset="0"/>
              </a:rPr>
            </a:br>
            <a:r>
              <a:rPr lang="en-US" sz="2200" dirty="0" smtClean="0">
                <a:latin typeface="Tahoma" charset="0"/>
              </a:rPr>
              <a:t>app </a:t>
            </a:r>
            <a:r>
              <a:rPr lang="en-US" sz="2200" dirty="0">
                <a:latin typeface="Tahoma" charset="0"/>
              </a:rPr>
              <a:t>must make system </a:t>
            </a:r>
            <a:r>
              <a:rPr lang="en-US" sz="2200" dirty="0" smtClean="0">
                <a:latin typeface="Tahoma" charset="0"/>
              </a:rPr>
              <a:t>calls:</a:t>
            </a:r>
            <a:endParaRPr lang="en-US" sz="2200" dirty="0">
              <a:latin typeface="Tahoma" charset="0"/>
            </a:endParaRPr>
          </a:p>
          <a:p>
            <a:pPr lvl="1">
              <a:tabLst>
                <a:tab pos="4114800" algn="l"/>
              </a:tabLst>
            </a:pPr>
            <a:r>
              <a:rPr lang="en-US" sz="2200" dirty="0">
                <a:latin typeface="Tahoma" charset="0"/>
                <a:ea typeface="ＭＳ Ｐゴシック" charset="0"/>
              </a:rPr>
              <a:t>To delete/overwrite </a:t>
            </a:r>
            <a:r>
              <a:rPr lang="en-US" sz="2200" dirty="0" smtClean="0">
                <a:latin typeface="Tahoma" charset="0"/>
                <a:ea typeface="ＭＳ Ｐゴシック" charset="0"/>
              </a:rPr>
              <a:t>files:	</a:t>
            </a:r>
            <a:r>
              <a:rPr lang="en-US" sz="2200" dirty="0" smtClean="0">
                <a:solidFill>
                  <a:srgbClr val="CC3399"/>
                </a:solidFill>
                <a:latin typeface="Tahoma" charset="0"/>
                <a:ea typeface="ＭＳ Ｐゴシック" charset="0"/>
              </a:rPr>
              <a:t>unlink</a:t>
            </a:r>
            <a:r>
              <a:rPr lang="en-US" sz="2200" dirty="0">
                <a:solidFill>
                  <a:srgbClr val="CC3399"/>
                </a:solidFill>
                <a:latin typeface="Tahoma" charset="0"/>
                <a:ea typeface="ＭＳ Ｐゴシック" charset="0"/>
              </a:rPr>
              <a:t>, open, write</a:t>
            </a:r>
          </a:p>
          <a:p>
            <a:pPr lvl="1">
              <a:tabLst>
                <a:tab pos="4114800" algn="l"/>
              </a:tabLst>
            </a:pPr>
            <a:r>
              <a:rPr lang="en-US" sz="2200" dirty="0">
                <a:latin typeface="Tahoma" charset="0"/>
                <a:ea typeface="ＭＳ Ｐゴシック" charset="0"/>
              </a:rPr>
              <a:t>To do network </a:t>
            </a:r>
            <a:r>
              <a:rPr lang="en-US" sz="2200" dirty="0" smtClean="0">
                <a:latin typeface="Tahoma"/>
                <a:ea typeface="ＭＳ Ｐゴシック" charset="0"/>
                <a:cs typeface="Tahoma"/>
              </a:rPr>
              <a:t>attacks:	</a:t>
            </a:r>
            <a:r>
              <a:rPr lang="en-US" sz="2200" dirty="0" smtClean="0">
                <a:solidFill>
                  <a:srgbClr val="CC3399"/>
                </a:solidFill>
                <a:latin typeface="Tahoma"/>
                <a:ea typeface="ＭＳ Ｐゴシック" charset="0"/>
                <a:cs typeface="Tahoma"/>
              </a:rPr>
              <a:t>socket</a:t>
            </a:r>
            <a:r>
              <a:rPr lang="en-US" sz="2200" dirty="0">
                <a:solidFill>
                  <a:srgbClr val="CC3399"/>
                </a:solidFill>
                <a:latin typeface="Tahoma" charset="0"/>
                <a:ea typeface="ＭＳ Ｐゴシック" charset="0"/>
              </a:rPr>
              <a:t>, bind, connect, </a:t>
            </a:r>
            <a:r>
              <a:rPr lang="en-US" sz="2200" dirty="0" smtClean="0">
                <a:solidFill>
                  <a:srgbClr val="CC3399"/>
                </a:solidFill>
                <a:latin typeface="Tahoma" charset="0"/>
                <a:ea typeface="ＭＳ Ｐゴシック" charset="0"/>
              </a:rPr>
              <a:t>send</a:t>
            </a:r>
            <a:endParaRPr lang="en-US" sz="2200" dirty="0">
              <a:solidFill>
                <a:srgbClr val="CC3399"/>
              </a:solidFill>
              <a:latin typeface="Tahoma" charset="0"/>
            </a:endParaRPr>
          </a:p>
          <a:p>
            <a:pPr marL="0" indent="0">
              <a:spcBef>
                <a:spcPts val="2328"/>
              </a:spcBef>
              <a:buNone/>
            </a:pPr>
            <a:r>
              <a:rPr lang="en-US" sz="2200" dirty="0">
                <a:latin typeface="Tahoma" charset="0"/>
              </a:rPr>
              <a:t>Idea:   </a:t>
            </a:r>
            <a:r>
              <a:rPr lang="en-US" sz="2200" dirty="0" smtClean="0">
                <a:latin typeface="Tahoma" charset="0"/>
              </a:rPr>
              <a:t> </a:t>
            </a:r>
            <a:r>
              <a:rPr lang="en-US" sz="2200" dirty="0" smtClean="0">
                <a:latin typeface="Tahoma" charset="0"/>
                <a:ea typeface="ＭＳ Ｐゴシック" charset="0"/>
              </a:rPr>
              <a:t>monitor app’s </a:t>
            </a:r>
            <a:r>
              <a:rPr lang="en-US" sz="2200" dirty="0">
                <a:latin typeface="Tahoma" charset="0"/>
                <a:ea typeface="ＭＳ Ｐゴシック" charset="0"/>
              </a:rPr>
              <a:t>system calls and block unauthorized </a:t>
            </a:r>
            <a:r>
              <a:rPr lang="en-US" sz="2200" dirty="0" smtClean="0">
                <a:latin typeface="Tahoma" charset="0"/>
                <a:ea typeface="ＭＳ Ｐゴシック" charset="0"/>
              </a:rPr>
              <a:t>calls</a:t>
            </a:r>
            <a:endParaRPr lang="en-US" sz="2200" dirty="0">
              <a:latin typeface="Tahoma" charset="0"/>
              <a:ea typeface="ＭＳ Ｐゴシック" charset="0"/>
            </a:endParaRPr>
          </a:p>
          <a:p>
            <a:pPr marL="0" indent="0">
              <a:spcBef>
                <a:spcPts val="2328"/>
              </a:spcBef>
              <a:buNone/>
            </a:pPr>
            <a:r>
              <a:rPr lang="en-US" sz="2200" b="1" dirty="0">
                <a:latin typeface="Tahoma" charset="0"/>
              </a:rPr>
              <a:t>I</a:t>
            </a:r>
            <a:r>
              <a:rPr lang="en-US" sz="2200" b="1" dirty="0" smtClean="0">
                <a:latin typeface="Tahoma" charset="0"/>
              </a:rPr>
              <a:t>mplementation </a:t>
            </a:r>
            <a:r>
              <a:rPr lang="en-US" sz="2200" b="1" dirty="0">
                <a:latin typeface="Tahoma" charset="0"/>
              </a:rPr>
              <a:t>options:</a:t>
            </a:r>
          </a:p>
          <a:p>
            <a:pPr lvl="1"/>
            <a:r>
              <a:rPr lang="en-US" sz="2200" dirty="0">
                <a:latin typeface="Tahoma" charset="0"/>
                <a:ea typeface="ＭＳ Ｐゴシック" charset="0"/>
              </a:rPr>
              <a:t>Completely kernel space (e.g. </a:t>
            </a:r>
            <a:r>
              <a:rPr lang="en-US" sz="2000" dirty="0">
                <a:latin typeface="Tahoma" charset="0"/>
                <a:ea typeface="ＭＳ Ｐゴシック" charset="0"/>
              </a:rPr>
              <a:t>GSWTK</a:t>
            </a:r>
            <a:r>
              <a:rPr lang="en-US" sz="2200" dirty="0">
                <a:latin typeface="Tahoma" charset="0"/>
                <a:ea typeface="ＭＳ Ｐゴシック" charset="0"/>
              </a:rPr>
              <a:t>)</a:t>
            </a:r>
          </a:p>
          <a:p>
            <a:pPr lvl="1"/>
            <a:r>
              <a:rPr lang="en-US" sz="2200" dirty="0">
                <a:latin typeface="Tahoma" charset="0"/>
                <a:ea typeface="ＭＳ Ｐゴシック" charset="0"/>
              </a:rPr>
              <a:t>Completely user space (e.g.  program shepherding)</a:t>
            </a:r>
          </a:p>
          <a:p>
            <a:pPr lvl="1"/>
            <a:r>
              <a:rPr lang="en-US" sz="2200" dirty="0">
                <a:latin typeface="Tahoma" charset="0"/>
                <a:ea typeface="ＭＳ Ｐゴシック" charset="0"/>
              </a:rPr>
              <a:t>Hybrid  (e.g.  </a:t>
            </a:r>
            <a:r>
              <a:rPr lang="en-US" sz="2200" dirty="0" err="1" smtClean="0">
                <a:latin typeface="Tahoma" charset="0"/>
                <a:ea typeface="ＭＳ Ｐゴシック" charset="0"/>
              </a:rPr>
              <a:t>Systrace</a:t>
            </a:r>
            <a:r>
              <a:rPr lang="en-US" sz="2200" dirty="0">
                <a:latin typeface="Tahoma" charset="0"/>
                <a:ea typeface="ＭＳ Ｐゴシック" charset="0"/>
              </a:rPr>
              <a:t>)</a:t>
            </a:r>
          </a:p>
        </p:txBody>
      </p:sp>
    </p:spTree>
    <p:extLst>
      <p:ext uri="{BB962C8B-B14F-4D97-AF65-F5344CB8AC3E}">
        <p14:creationId xmlns:p14="http://schemas.microsoft.com/office/powerpoint/2010/main" val="36240254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27000"/>
            <a:ext cx="8458200" cy="1143000"/>
          </a:xfrm>
        </p:spPr>
        <p:txBody>
          <a:bodyPr>
            <a:normAutofit/>
          </a:bodyPr>
          <a:lstStyle/>
          <a:p>
            <a:r>
              <a:rPr lang="en-US" sz="4400" dirty="0">
                <a:latin typeface="Tahoma" charset="0"/>
              </a:rPr>
              <a:t>Initial implementation  </a:t>
            </a:r>
            <a:r>
              <a:rPr lang="en-US" sz="2800" dirty="0">
                <a:latin typeface="Tahoma" charset="0"/>
              </a:rPr>
              <a:t>(Janus</a:t>
            </a:r>
            <a:r>
              <a:rPr lang="en-US" sz="2800" dirty="0" smtClean="0">
                <a:latin typeface="Tahoma" charset="0"/>
              </a:rPr>
              <a:t>)      </a:t>
            </a:r>
            <a:r>
              <a:rPr lang="en-US" sz="2000" dirty="0" smtClean="0">
                <a:latin typeface="Tahoma" charset="0"/>
              </a:rPr>
              <a:t>[GWTB’96]</a:t>
            </a:r>
            <a:endParaRPr lang="en-US" sz="2000" dirty="0">
              <a:latin typeface="Tahoma" charset="0"/>
            </a:endParaRPr>
          </a:p>
        </p:txBody>
      </p:sp>
      <p:sp>
        <p:nvSpPr>
          <p:cNvPr id="130051" name="Rectangle 3" descr="Rectangle: Click to edit Master text styles&#10;Second level&#10;Third level&#10;Fourth level&#10;Fifth level"/>
          <p:cNvSpPr>
            <a:spLocks noGrp="1" noChangeArrowheads="1"/>
          </p:cNvSpPr>
          <p:nvPr>
            <p:ph type="body" idx="1"/>
          </p:nvPr>
        </p:nvSpPr>
        <p:spPr>
          <a:xfrm>
            <a:off x="457200" y="1219200"/>
            <a:ext cx="8382000" cy="5638800"/>
          </a:xfrm>
        </p:spPr>
        <p:txBody>
          <a:bodyPr>
            <a:noAutofit/>
          </a:bodyPr>
          <a:lstStyle/>
          <a:p>
            <a:pPr marL="0" indent="0">
              <a:buNone/>
            </a:pPr>
            <a:r>
              <a:rPr lang="en-US" sz="2400" dirty="0">
                <a:latin typeface="Tahoma" charset="0"/>
              </a:rPr>
              <a:t>Linux </a:t>
            </a:r>
            <a:r>
              <a:rPr lang="en-US" sz="2400" b="1" dirty="0" err="1">
                <a:latin typeface="Tahoma" charset="0"/>
              </a:rPr>
              <a:t>ptrace</a:t>
            </a:r>
            <a:r>
              <a:rPr lang="en-US" sz="2400" dirty="0">
                <a:latin typeface="Tahoma" charset="0"/>
              </a:rPr>
              <a:t>:    process tracing</a:t>
            </a:r>
          </a:p>
          <a:p>
            <a:pPr lvl="1">
              <a:buFont typeface="Wingdings" charset="0"/>
              <a:buNone/>
            </a:pPr>
            <a:r>
              <a:rPr lang="en-US" sz="2400" dirty="0">
                <a:latin typeface="Tahoma" charset="0"/>
                <a:ea typeface="ＭＳ Ｐゴシック" charset="0"/>
              </a:rPr>
              <a:t>	</a:t>
            </a:r>
            <a:r>
              <a:rPr lang="en-US" sz="2400" dirty="0" smtClean="0">
                <a:latin typeface="Tahoma" charset="0"/>
                <a:ea typeface="ＭＳ Ｐゴシック" charset="0"/>
              </a:rPr>
              <a:t>process </a:t>
            </a:r>
            <a:r>
              <a:rPr lang="en-US" sz="2400" dirty="0">
                <a:latin typeface="Tahoma" charset="0"/>
                <a:ea typeface="ＭＳ Ｐゴシック" charset="0"/>
              </a:rPr>
              <a:t>calls:     </a:t>
            </a:r>
            <a:r>
              <a:rPr lang="en-US" sz="2400" b="1" dirty="0" err="1">
                <a:solidFill>
                  <a:srgbClr val="CC3399"/>
                </a:solidFill>
                <a:latin typeface="Tahoma" charset="0"/>
                <a:ea typeface="ＭＳ Ｐゴシック" charset="0"/>
              </a:rPr>
              <a:t>ptrace</a:t>
            </a:r>
            <a:r>
              <a:rPr lang="en-US" sz="2400" b="1" dirty="0">
                <a:solidFill>
                  <a:srgbClr val="CC3399"/>
                </a:solidFill>
                <a:latin typeface="Tahoma" charset="0"/>
                <a:ea typeface="ＭＳ Ｐゴシック" charset="0"/>
              </a:rPr>
              <a:t> (… ,  </a:t>
            </a:r>
            <a:r>
              <a:rPr lang="en-US" sz="2400" b="1" dirty="0" err="1">
                <a:solidFill>
                  <a:srgbClr val="CC3399"/>
                </a:solidFill>
                <a:latin typeface="Tahoma" charset="0"/>
                <a:ea typeface="ＭＳ Ｐゴシック" charset="0"/>
              </a:rPr>
              <a:t>pid_t</a:t>
            </a:r>
            <a:r>
              <a:rPr lang="en-US" sz="2400" b="1" dirty="0">
                <a:solidFill>
                  <a:srgbClr val="CC3399"/>
                </a:solidFill>
                <a:latin typeface="Tahoma" charset="0"/>
                <a:ea typeface="ＭＳ Ｐゴシック" charset="0"/>
              </a:rPr>
              <a:t>  </a:t>
            </a:r>
            <a:r>
              <a:rPr lang="en-US" sz="2400" b="1" dirty="0" err="1">
                <a:solidFill>
                  <a:srgbClr val="CC3399"/>
                </a:solidFill>
                <a:latin typeface="Tahoma" charset="0"/>
                <a:ea typeface="ＭＳ Ｐゴシック" charset="0"/>
              </a:rPr>
              <a:t>pid</a:t>
            </a:r>
            <a:r>
              <a:rPr lang="en-US" sz="2400" b="1" dirty="0">
                <a:solidFill>
                  <a:srgbClr val="CC3399"/>
                </a:solidFill>
                <a:latin typeface="Tahoma" charset="0"/>
                <a:ea typeface="ＭＳ Ｐゴシック" charset="0"/>
              </a:rPr>
              <a:t> ,  …)</a:t>
            </a:r>
          </a:p>
          <a:p>
            <a:pPr lvl="1">
              <a:buFont typeface="Wingdings" charset="0"/>
              <a:buNone/>
            </a:pPr>
            <a:r>
              <a:rPr lang="en-US" sz="2400" b="1" dirty="0">
                <a:solidFill>
                  <a:srgbClr val="CC3399"/>
                </a:solidFill>
                <a:latin typeface="Tahoma" charset="0"/>
                <a:ea typeface="ＭＳ Ｐゴシック" charset="0"/>
              </a:rPr>
              <a:t>	</a:t>
            </a:r>
            <a:r>
              <a:rPr lang="en-US" sz="2400" dirty="0">
                <a:latin typeface="Tahoma" charset="0"/>
                <a:ea typeface="ＭＳ Ｐゴシック" charset="0"/>
              </a:rPr>
              <a:t>and wakes up when  </a:t>
            </a:r>
            <a:r>
              <a:rPr lang="en-US" sz="2400" b="1" dirty="0" err="1">
                <a:latin typeface="Tahoma" charset="0"/>
                <a:ea typeface="ＭＳ Ｐゴシック" charset="0"/>
              </a:rPr>
              <a:t>pid</a:t>
            </a:r>
            <a:r>
              <a:rPr lang="en-US" sz="2400" dirty="0">
                <a:latin typeface="Tahoma" charset="0"/>
                <a:ea typeface="ＭＳ Ｐゴシック" charset="0"/>
              </a:rPr>
              <a:t>  makes sys call.</a:t>
            </a:r>
          </a:p>
          <a:p>
            <a:pPr lvl="1">
              <a:buFont typeface="Wingdings" charset="0"/>
              <a:buNone/>
            </a:pPr>
            <a:endParaRPr lang="en-US" sz="2400" dirty="0">
              <a:latin typeface="Tahoma" charset="0"/>
              <a:ea typeface="ＭＳ Ｐゴシック" charset="0"/>
            </a:endParaRPr>
          </a:p>
          <a:p>
            <a:pPr lvl="1">
              <a:buFont typeface="Wingdings" charset="0"/>
              <a:buNone/>
            </a:pPr>
            <a:endParaRPr lang="en-US" sz="2400" dirty="0">
              <a:latin typeface="Tahoma" charset="0"/>
              <a:ea typeface="ＭＳ Ｐゴシック" charset="0"/>
            </a:endParaRPr>
          </a:p>
          <a:p>
            <a:pPr lvl="1">
              <a:buFont typeface="Wingdings" charset="0"/>
              <a:buNone/>
            </a:pPr>
            <a:endParaRPr lang="en-US" sz="2400" dirty="0">
              <a:latin typeface="Tahoma" charset="0"/>
              <a:ea typeface="ＭＳ Ｐゴシック" charset="0"/>
            </a:endParaRPr>
          </a:p>
          <a:p>
            <a:pPr lvl="1">
              <a:buFont typeface="Wingdings" charset="0"/>
              <a:buNone/>
            </a:pPr>
            <a:endParaRPr lang="en-US" sz="2400" dirty="0">
              <a:latin typeface="Tahoma" charset="0"/>
              <a:ea typeface="ＭＳ Ｐゴシック" charset="0"/>
            </a:endParaRPr>
          </a:p>
          <a:p>
            <a:pPr lvl="1">
              <a:buFont typeface="Wingdings" charset="0"/>
              <a:buNone/>
            </a:pPr>
            <a:endParaRPr lang="en-US" sz="2400" dirty="0">
              <a:latin typeface="Tahoma" charset="0"/>
              <a:ea typeface="ＭＳ Ｐゴシック" charset="0"/>
            </a:endParaRPr>
          </a:p>
          <a:p>
            <a:pPr marL="0" indent="0">
              <a:spcBef>
                <a:spcPts val="1920"/>
              </a:spcBef>
              <a:buNone/>
            </a:pPr>
            <a:r>
              <a:rPr lang="en-US" sz="2400" dirty="0">
                <a:latin typeface="Tahoma" charset="0"/>
              </a:rPr>
              <a:t>Monitor kills application if request is disallowed</a:t>
            </a:r>
          </a:p>
        </p:txBody>
      </p:sp>
      <p:sp>
        <p:nvSpPr>
          <p:cNvPr id="29700" name="Rectangle 4"/>
          <p:cNvSpPr>
            <a:spLocks noChangeArrowheads="1"/>
          </p:cNvSpPr>
          <p:nvPr/>
        </p:nvSpPr>
        <p:spPr bwMode="auto">
          <a:xfrm>
            <a:off x="609600" y="3124200"/>
            <a:ext cx="7772400" cy="2819400"/>
          </a:xfrm>
          <a:prstGeom prst="rect">
            <a:avLst/>
          </a:prstGeom>
          <a:solidFill>
            <a:schemeClr val="accent1"/>
          </a:solidFill>
          <a:ln w="12700">
            <a:solidFill>
              <a:schemeClr val="tx1"/>
            </a:solidFill>
            <a:miter lim="800000"/>
            <a:headEnd/>
            <a:tailEnd type="none" w="lg" len="med"/>
          </a:ln>
        </p:spPr>
        <p:txBody>
          <a:bodyPr wrap="none" anchor="ctr"/>
          <a:lstStyle/>
          <a:p>
            <a:pPr algn="ctr"/>
            <a:endParaRPr lang="en-US"/>
          </a:p>
        </p:txBody>
      </p:sp>
      <p:sp>
        <p:nvSpPr>
          <p:cNvPr id="29701" name="Rectangle 5"/>
          <p:cNvSpPr>
            <a:spLocks noChangeArrowheads="1"/>
          </p:cNvSpPr>
          <p:nvPr/>
        </p:nvSpPr>
        <p:spPr bwMode="auto">
          <a:xfrm>
            <a:off x="609600" y="5257800"/>
            <a:ext cx="7772400" cy="685800"/>
          </a:xfrm>
          <a:prstGeom prst="rect">
            <a:avLst/>
          </a:prstGeom>
          <a:solidFill>
            <a:schemeClr val="accent1"/>
          </a:solidFill>
          <a:ln w="12700">
            <a:solidFill>
              <a:schemeClr val="tx1"/>
            </a:solidFill>
            <a:miter lim="800000"/>
            <a:headEnd/>
            <a:tailEnd type="none" w="lg" len="med"/>
          </a:ln>
        </p:spPr>
        <p:txBody>
          <a:bodyPr wrap="none" anchor="b"/>
          <a:lstStyle/>
          <a:p>
            <a:pPr algn="r"/>
            <a:r>
              <a:rPr lang="en-US" sz="2400" b="1"/>
              <a:t>OS Kernel</a:t>
            </a:r>
          </a:p>
        </p:txBody>
      </p:sp>
      <p:sp>
        <p:nvSpPr>
          <p:cNvPr id="29702" name="Rectangle 6"/>
          <p:cNvSpPr>
            <a:spLocks noChangeArrowheads="1"/>
          </p:cNvSpPr>
          <p:nvPr/>
        </p:nvSpPr>
        <p:spPr bwMode="auto">
          <a:xfrm>
            <a:off x="1143000" y="3429000"/>
            <a:ext cx="1676400" cy="1143000"/>
          </a:xfrm>
          <a:prstGeom prst="rect">
            <a:avLst/>
          </a:prstGeom>
          <a:solidFill>
            <a:schemeClr val="accent2"/>
          </a:solidFill>
          <a:ln w="12700">
            <a:solidFill>
              <a:schemeClr val="tx1"/>
            </a:solidFill>
            <a:miter lim="800000"/>
            <a:headEnd/>
            <a:tailEnd type="none" w="lg" len="med"/>
          </a:ln>
        </p:spPr>
        <p:txBody>
          <a:bodyPr wrap="none" anchor="ctr"/>
          <a:lstStyle/>
          <a:p>
            <a:pPr algn="ctr"/>
            <a:r>
              <a:rPr lang="en-US" b="1" dirty="0"/>
              <a:t>monitored</a:t>
            </a:r>
          </a:p>
          <a:p>
            <a:pPr algn="ctr"/>
            <a:r>
              <a:rPr lang="en-US" b="1" dirty="0"/>
              <a:t>application</a:t>
            </a:r>
          </a:p>
          <a:p>
            <a:pPr algn="ctr"/>
            <a:r>
              <a:rPr lang="en-US" dirty="0" smtClean="0"/>
              <a:t>(browser)</a:t>
            </a:r>
            <a:endParaRPr lang="en-US" dirty="0"/>
          </a:p>
        </p:txBody>
      </p:sp>
      <p:sp>
        <p:nvSpPr>
          <p:cNvPr id="29703" name="Rectangle 7"/>
          <p:cNvSpPr>
            <a:spLocks noChangeArrowheads="1"/>
          </p:cNvSpPr>
          <p:nvPr/>
        </p:nvSpPr>
        <p:spPr bwMode="auto">
          <a:xfrm>
            <a:off x="4953000" y="3429000"/>
            <a:ext cx="1600200" cy="1143000"/>
          </a:xfrm>
          <a:prstGeom prst="rect">
            <a:avLst/>
          </a:prstGeom>
          <a:solidFill>
            <a:schemeClr val="accent2"/>
          </a:solidFill>
          <a:ln w="12700">
            <a:solidFill>
              <a:schemeClr val="tx1"/>
            </a:solidFill>
            <a:miter lim="800000"/>
            <a:headEnd/>
            <a:tailEnd type="none" w="lg" len="med"/>
          </a:ln>
        </p:spPr>
        <p:txBody>
          <a:bodyPr wrap="none" anchor="ctr"/>
          <a:lstStyle/>
          <a:p>
            <a:pPr algn="ctr"/>
            <a:r>
              <a:rPr lang="en-US" b="1"/>
              <a:t>monitor</a:t>
            </a:r>
          </a:p>
        </p:txBody>
      </p:sp>
      <p:sp>
        <p:nvSpPr>
          <p:cNvPr id="29704" name="Text Box 8"/>
          <p:cNvSpPr txBox="1">
            <a:spLocks noChangeArrowheads="1"/>
          </p:cNvSpPr>
          <p:nvPr/>
        </p:nvSpPr>
        <p:spPr bwMode="auto">
          <a:xfrm>
            <a:off x="7002464" y="3124201"/>
            <a:ext cx="13939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me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user space</a:t>
            </a:r>
          </a:p>
        </p:txBody>
      </p:sp>
      <p:grpSp>
        <p:nvGrpSpPr>
          <p:cNvPr id="2" name="Group 16"/>
          <p:cNvGrpSpPr>
            <a:grpSpLocks/>
          </p:cNvGrpSpPr>
          <p:nvPr/>
        </p:nvGrpSpPr>
        <p:grpSpPr bwMode="auto">
          <a:xfrm>
            <a:off x="1905000" y="4572000"/>
            <a:ext cx="3810000" cy="990600"/>
            <a:chOff x="1200" y="2592"/>
            <a:chExt cx="2400" cy="624"/>
          </a:xfrm>
        </p:grpSpPr>
        <p:sp>
          <p:nvSpPr>
            <p:cNvPr id="29707" name="Line 9"/>
            <p:cNvSpPr>
              <a:spLocks noChangeShapeType="1"/>
            </p:cNvSpPr>
            <p:nvPr/>
          </p:nvSpPr>
          <p:spPr bwMode="auto">
            <a:xfrm>
              <a:off x="1200" y="2592"/>
              <a:ext cx="0" cy="432"/>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
          <p:nvSpPr>
            <p:cNvPr id="29708" name="Text Box 11"/>
            <p:cNvSpPr txBox="1">
              <a:spLocks noChangeArrowheads="1"/>
            </p:cNvSpPr>
            <p:nvPr/>
          </p:nvSpPr>
          <p:spPr bwMode="auto">
            <a:xfrm>
              <a:off x="1200" y="2688"/>
              <a:ext cx="224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me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b="1" dirty="0"/>
                <a:t>open(</a:t>
              </a:r>
              <a:r>
                <a:rPr lang="ja-JP" altLang="en-US" b="1" dirty="0" smtClean="0"/>
                <a:t>“</a:t>
              </a:r>
              <a:r>
                <a:rPr lang="en-US" altLang="ja-JP" b="1" dirty="0" smtClean="0"/>
                <a:t>/</a:t>
              </a:r>
              <a:r>
                <a:rPr lang="en-US" b="1" dirty="0" err="1" smtClean="0"/>
                <a:t>etc</a:t>
              </a:r>
              <a:r>
                <a:rPr lang="en-US" b="1" dirty="0" smtClean="0"/>
                <a:t>/</a:t>
              </a:r>
              <a:r>
                <a:rPr lang="en-US" b="1" dirty="0" err="1" smtClean="0"/>
                <a:t>passwd</a:t>
              </a:r>
              <a:r>
                <a:rPr lang="ja-JP" altLang="en-US" b="1" dirty="0"/>
                <a:t>”</a:t>
              </a:r>
              <a:r>
                <a:rPr lang="en-US" b="1" dirty="0"/>
                <a:t>,  </a:t>
              </a:r>
              <a:r>
                <a:rPr lang="ja-JP" altLang="en-US" b="1" dirty="0"/>
                <a:t>“</a:t>
              </a:r>
              <a:r>
                <a:rPr lang="en-US" b="1" dirty="0"/>
                <a:t>r</a:t>
              </a:r>
              <a:r>
                <a:rPr lang="ja-JP" altLang="en-US" b="1" dirty="0"/>
                <a:t>”</a:t>
              </a:r>
              <a:r>
                <a:rPr lang="en-US" b="1" dirty="0"/>
                <a:t>)</a:t>
              </a:r>
            </a:p>
          </p:txBody>
        </p:sp>
        <p:sp>
          <p:nvSpPr>
            <p:cNvPr id="29709" name="Freeform 13"/>
            <p:cNvSpPr>
              <a:spLocks/>
            </p:cNvSpPr>
            <p:nvPr/>
          </p:nvSpPr>
          <p:spPr bwMode="auto">
            <a:xfrm>
              <a:off x="1200" y="2592"/>
              <a:ext cx="2400" cy="624"/>
            </a:xfrm>
            <a:custGeom>
              <a:avLst/>
              <a:gdLst>
                <a:gd name="T0" fmla="*/ 0 w 2256"/>
                <a:gd name="T1" fmla="*/ 511 h 528"/>
                <a:gd name="T2" fmla="*/ 0 w 2256"/>
                <a:gd name="T3" fmla="*/ 624 h 528"/>
                <a:gd name="T4" fmla="*/ 2400 w 2256"/>
                <a:gd name="T5" fmla="*/ 624 h 528"/>
                <a:gd name="T6" fmla="*/ 2400 w 2256"/>
                <a:gd name="T7" fmla="*/ 0 h 528"/>
                <a:gd name="T8" fmla="*/ 0 60000 65536"/>
                <a:gd name="T9" fmla="*/ 0 60000 65536"/>
                <a:gd name="T10" fmla="*/ 0 60000 65536"/>
                <a:gd name="T11" fmla="*/ 0 60000 65536"/>
                <a:gd name="T12" fmla="*/ 0 w 2256"/>
                <a:gd name="T13" fmla="*/ 0 h 528"/>
                <a:gd name="T14" fmla="*/ 2256 w 2256"/>
                <a:gd name="T15" fmla="*/ 528 h 528"/>
              </a:gdLst>
              <a:ahLst/>
              <a:cxnLst>
                <a:cxn ang="T8">
                  <a:pos x="T0" y="T1"/>
                </a:cxn>
                <a:cxn ang="T9">
                  <a:pos x="T2" y="T3"/>
                </a:cxn>
                <a:cxn ang="T10">
                  <a:pos x="T4" y="T5"/>
                </a:cxn>
                <a:cxn ang="T11">
                  <a:pos x="T6" y="T7"/>
                </a:cxn>
              </a:cxnLst>
              <a:rect l="T12" t="T13" r="T14" b="T15"/>
              <a:pathLst>
                <a:path w="2256" h="528">
                  <a:moveTo>
                    <a:pt x="0" y="432"/>
                  </a:moveTo>
                  <a:lnTo>
                    <a:pt x="0" y="528"/>
                  </a:lnTo>
                  <a:lnTo>
                    <a:pt x="2256" y="528"/>
                  </a:lnTo>
                  <a:lnTo>
                    <a:pt x="2256" y="0"/>
                  </a:lnTo>
                </a:path>
              </a:pathLst>
            </a:custGeom>
            <a:noFill/>
            <a:ln w="12700">
              <a:solidFill>
                <a:schemeClr val="tx1"/>
              </a:solidFill>
              <a:prstDash val="dash"/>
              <a:round/>
              <a:headEnd/>
              <a:tailEnd type="triangle" w="lg"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sp>
        <p:nvSpPr>
          <p:cNvPr id="29706" name="Line 14"/>
          <p:cNvSpPr>
            <a:spLocks noChangeShapeType="1"/>
          </p:cNvSpPr>
          <p:nvPr/>
        </p:nvSpPr>
        <p:spPr bwMode="auto">
          <a:xfrm>
            <a:off x="609600" y="5257800"/>
            <a:ext cx="7772400" cy="0"/>
          </a:xfrm>
          <a:prstGeom prst="line">
            <a:avLst/>
          </a:prstGeom>
          <a:noFill/>
          <a:ln w="381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8762075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00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76200"/>
            <a:ext cx="8229600" cy="1143000"/>
          </a:xfrm>
        </p:spPr>
        <p:txBody>
          <a:bodyPr/>
          <a:lstStyle/>
          <a:p>
            <a:r>
              <a:rPr lang="en-US" sz="4400" dirty="0">
                <a:latin typeface="Tahoma" charset="0"/>
              </a:rPr>
              <a:t>Complications</a:t>
            </a:r>
          </a:p>
        </p:txBody>
      </p:sp>
      <p:sp>
        <p:nvSpPr>
          <p:cNvPr id="30723" name="Rectangle 3" descr="Rectangle: Click to edit Master text styles&#10;Second level&#10;Third level&#10;Fourth level&#10;Fifth level"/>
          <p:cNvSpPr>
            <a:spLocks noGrp="1" noChangeArrowheads="1"/>
          </p:cNvSpPr>
          <p:nvPr>
            <p:ph type="body" idx="1"/>
          </p:nvPr>
        </p:nvSpPr>
        <p:spPr>
          <a:xfrm>
            <a:off x="228600" y="1371600"/>
            <a:ext cx="8534400" cy="5334000"/>
          </a:xfrm>
        </p:spPr>
        <p:txBody>
          <a:bodyPr>
            <a:noAutofit/>
          </a:bodyPr>
          <a:lstStyle/>
          <a:p>
            <a:r>
              <a:rPr lang="en-US" sz="2400" dirty="0">
                <a:latin typeface="Tahoma" charset="0"/>
              </a:rPr>
              <a:t>If app forks, monitor must also fork</a:t>
            </a:r>
          </a:p>
          <a:p>
            <a:pPr lvl="1"/>
            <a:r>
              <a:rPr lang="en-US" sz="2400" dirty="0">
                <a:latin typeface="Tahoma" charset="0"/>
                <a:ea typeface="ＭＳ Ｐゴシック" charset="0"/>
              </a:rPr>
              <a:t>f</a:t>
            </a:r>
            <a:r>
              <a:rPr lang="en-US" sz="2400" dirty="0" smtClean="0">
                <a:latin typeface="Tahoma" charset="0"/>
                <a:ea typeface="ＭＳ Ｐゴシック" charset="0"/>
              </a:rPr>
              <a:t>orked </a:t>
            </a:r>
            <a:r>
              <a:rPr lang="en-US" sz="2400" dirty="0">
                <a:latin typeface="Tahoma" charset="0"/>
                <a:ea typeface="ＭＳ Ｐゴシック" charset="0"/>
              </a:rPr>
              <a:t>monitor monitors forked </a:t>
            </a:r>
            <a:r>
              <a:rPr lang="en-US" sz="2400" dirty="0" smtClean="0">
                <a:latin typeface="Tahoma" charset="0"/>
                <a:ea typeface="ＭＳ Ｐゴシック" charset="0"/>
              </a:rPr>
              <a:t>app</a:t>
            </a:r>
            <a:endParaRPr lang="en-US" sz="2400" dirty="0">
              <a:latin typeface="Tahoma" charset="0"/>
              <a:ea typeface="ＭＳ Ｐゴシック" charset="0"/>
            </a:endParaRPr>
          </a:p>
          <a:p>
            <a:pPr>
              <a:spcBef>
                <a:spcPts val="2376"/>
              </a:spcBef>
            </a:pPr>
            <a:r>
              <a:rPr lang="en-US" sz="2400" dirty="0">
                <a:latin typeface="Tahoma" charset="0"/>
              </a:rPr>
              <a:t>If monitor crashes, app must be </a:t>
            </a:r>
            <a:r>
              <a:rPr lang="en-US" sz="2400" dirty="0" smtClean="0">
                <a:latin typeface="Tahoma" charset="0"/>
              </a:rPr>
              <a:t>killed</a:t>
            </a:r>
            <a:endParaRPr lang="en-US" sz="2400" dirty="0">
              <a:latin typeface="Tahoma" charset="0"/>
            </a:endParaRPr>
          </a:p>
          <a:p>
            <a:pPr>
              <a:spcBef>
                <a:spcPts val="2376"/>
              </a:spcBef>
            </a:pPr>
            <a:r>
              <a:rPr lang="en-US" sz="2400" dirty="0">
                <a:latin typeface="Tahoma" charset="0"/>
              </a:rPr>
              <a:t>Monitor must maintain all OS state associated with app</a:t>
            </a:r>
          </a:p>
          <a:p>
            <a:pPr lvl="1">
              <a:spcBef>
                <a:spcPts val="1776"/>
              </a:spcBef>
            </a:pPr>
            <a:r>
              <a:rPr lang="en-US" sz="2400" dirty="0">
                <a:latin typeface="Tahoma" charset="0"/>
                <a:ea typeface="ＭＳ Ｐゴシック" charset="0"/>
              </a:rPr>
              <a:t>current-working-</a:t>
            </a:r>
            <a:r>
              <a:rPr lang="en-US" sz="2400" dirty="0" err="1">
                <a:latin typeface="Tahoma" charset="0"/>
                <a:ea typeface="ＭＳ Ｐゴシック" charset="0"/>
              </a:rPr>
              <a:t>dir</a:t>
            </a:r>
            <a:r>
              <a:rPr lang="en-US" sz="2400" dirty="0">
                <a:latin typeface="Tahoma" charset="0"/>
                <a:ea typeface="ＭＳ Ｐゴシック" charset="0"/>
              </a:rPr>
              <a:t> (</a:t>
            </a:r>
            <a:r>
              <a:rPr lang="en-US" sz="2400" b="1" dirty="0">
                <a:latin typeface="Tahoma" charset="0"/>
                <a:ea typeface="ＭＳ Ｐゴシック" charset="0"/>
              </a:rPr>
              <a:t>CWD</a:t>
            </a:r>
            <a:r>
              <a:rPr lang="en-US" sz="2400" dirty="0">
                <a:latin typeface="Tahoma" charset="0"/>
                <a:ea typeface="ＭＳ Ｐゴシック" charset="0"/>
              </a:rPr>
              <a:t>),    </a:t>
            </a:r>
            <a:r>
              <a:rPr lang="en-US" sz="2400" b="1" dirty="0">
                <a:latin typeface="Tahoma" charset="0"/>
                <a:ea typeface="ＭＳ Ｐゴシック" charset="0"/>
              </a:rPr>
              <a:t>UID,   EUID,   GID</a:t>
            </a:r>
          </a:p>
          <a:p>
            <a:pPr lvl="1">
              <a:spcBef>
                <a:spcPts val="1776"/>
              </a:spcBef>
            </a:pPr>
            <a:r>
              <a:rPr lang="en-US" sz="2400" dirty="0" smtClean="0">
                <a:latin typeface="Tahoma" charset="0"/>
                <a:ea typeface="ＭＳ Ｐゴシック" charset="0"/>
              </a:rPr>
              <a:t>When </a:t>
            </a:r>
            <a:r>
              <a:rPr lang="en-US" sz="2400" dirty="0">
                <a:latin typeface="Tahoma" charset="0"/>
                <a:ea typeface="ＭＳ Ｐゴシック" charset="0"/>
              </a:rPr>
              <a:t>app does </a:t>
            </a:r>
            <a:r>
              <a:rPr lang="ja-JP" altLang="en-US" sz="2400" dirty="0">
                <a:latin typeface="Tahoma" charset="0"/>
                <a:ea typeface="ＭＳ Ｐゴシック" charset="0"/>
              </a:rPr>
              <a:t>“</a:t>
            </a:r>
            <a:r>
              <a:rPr lang="en-US" sz="2400" dirty="0">
                <a:latin typeface="Tahoma" charset="0"/>
                <a:ea typeface="ＭＳ Ｐゴシック" charset="0"/>
              </a:rPr>
              <a:t>cd path</a:t>
            </a:r>
            <a:r>
              <a:rPr lang="ja-JP" altLang="en-US" sz="2400" dirty="0">
                <a:latin typeface="Tahoma" charset="0"/>
                <a:ea typeface="ＭＳ Ｐゴシック" charset="0"/>
              </a:rPr>
              <a:t>”</a:t>
            </a:r>
            <a:r>
              <a:rPr lang="en-US" sz="2400" dirty="0">
                <a:latin typeface="Tahoma" charset="0"/>
                <a:ea typeface="ＭＳ Ｐゴシック" charset="0"/>
              </a:rPr>
              <a:t> monitor must </a:t>
            </a:r>
            <a:r>
              <a:rPr lang="en-US" sz="2400" dirty="0" smtClean="0">
                <a:latin typeface="Tahoma" charset="0"/>
                <a:ea typeface="ＭＳ Ｐゴシック" charset="0"/>
              </a:rPr>
              <a:t>update </a:t>
            </a:r>
            <a:r>
              <a:rPr lang="en-US" sz="2400" dirty="0">
                <a:latin typeface="Tahoma" charset="0"/>
                <a:ea typeface="ＭＳ Ｐゴシック" charset="0"/>
              </a:rPr>
              <a:t>its CWD</a:t>
            </a:r>
          </a:p>
          <a:p>
            <a:pPr lvl="2"/>
            <a:r>
              <a:rPr lang="en-US" sz="2000" dirty="0">
                <a:latin typeface="Tahoma" charset="0"/>
                <a:ea typeface="ＭＳ Ｐゴシック" charset="0"/>
              </a:rPr>
              <a:t>otherwise:   relative path requests interpreted incorrectly  </a:t>
            </a:r>
          </a:p>
        </p:txBody>
      </p:sp>
      <p:sp>
        <p:nvSpPr>
          <p:cNvPr id="2" name="Rectangle 1"/>
          <p:cNvSpPr/>
          <p:nvPr/>
        </p:nvSpPr>
        <p:spPr>
          <a:xfrm>
            <a:off x="4648200" y="5473700"/>
            <a:ext cx="4267200" cy="40640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6751346" y="584200"/>
            <a:ext cx="2182020" cy="2185214"/>
          </a:xfrm>
          <a:prstGeom prst="rect">
            <a:avLst/>
          </a:prstGeom>
          <a:noFill/>
          <a:ln>
            <a:solidFill>
              <a:schemeClr val="accent2"/>
            </a:solidFill>
          </a:ln>
        </p:spPr>
        <p:txBody>
          <a:bodyPr wrap="none" rtlCol="0">
            <a:spAutoFit/>
          </a:bodyPr>
          <a:lstStyle/>
          <a:p>
            <a:r>
              <a:rPr lang="en-US" b="1" dirty="0" smtClean="0">
                <a:solidFill>
                  <a:srgbClr val="0070C0"/>
                </a:solidFill>
              </a:rPr>
              <a:t>cd(“/</a:t>
            </a:r>
            <a:r>
              <a:rPr lang="en-US" b="1" dirty="0" err="1" smtClean="0">
                <a:solidFill>
                  <a:srgbClr val="0070C0"/>
                </a:solidFill>
              </a:rPr>
              <a:t>tmp</a:t>
            </a:r>
            <a:r>
              <a:rPr lang="en-US" b="1" dirty="0" smtClean="0">
                <a:solidFill>
                  <a:srgbClr val="0070C0"/>
                </a:solidFill>
              </a:rPr>
              <a:t>”)</a:t>
            </a:r>
          </a:p>
          <a:p>
            <a:r>
              <a:rPr lang="en-US" b="1" dirty="0" smtClean="0">
                <a:solidFill>
                  <a:srgbClr val="0070C0"/>
                </a:solidFill>
              </a:rPr>
              <a:t>open(“</a:t>
            </a:r>
            <a:r>
              <a:rPr lang="en-US" b="1" dirty="0" err="1" smtClean="0">
                <a:solidFill>
                  <a:srgbClr val="0070C0"/>
                </a:solidFill>
              </a:rPr>
              <a:t>passwd</a:t>
            </a:r>
            <a:r>
              <a:rPr lang="en-US" b="1" dirty="0" smtClean="0">
                <a:solidFill>
                  <a:srgbClr val="0070C0"/>
                </a:solidFill>
              </a:rPr>
              <a:t>”,  “r”)</a:t>
            </a:r>
          </a:p>
          <a:p>
            <a:endParaRPr lang="en-US" b="1" dirty="0">
              <a:solidFill>
                <a:srgbClr val="FF0000"/>
              </a:solidFill>
            </a:endParaRPr>
          </a:p>
          <a:p>
            <a:pPr>
              <a:spcBef>
                <a:spcPts val="1200"/>
              </a:spcBef>
            </a:pPr>
            <a:r>
              <a:rPr lang="en-US" b="1" dirty="0">
                <a:solidFill>
                  <a:srgbClr val="0070C0"/>
                </a:solidFill>
              </a:rPr>
              <a:t>c</a:t>
            </a:r>
            <a:r>
              <a:rPr lang="en-US" b="1" dirty="0" smtClean="0">
                <a:solidFill>
                  <a:srgbClr val="0070C0"/>
                </a:solidFill>
              </a:rPr>
              <a:t>d(“/</a:t>
            </a:r>
            <a:r>
              <a:rPr lang="en-US" b="1" dirty="0" err="1" smtClean="0">
                <a:solidFill>
                  <a:srgbClr val="0070C0"/>
                </a:solidFill>
              </a:rPr>
              <a:t>etc</a:t>
            </a:r>
            <a:r>
              <a:rPr lang="en-US" b="1" dirty="0" smtClean="0">
                <a:solidFill>
                  <a:srgbClr val="0070C0"/>
                </a:solidFill>
              </a:rPr>
              <a:t>”)</a:t>
            </a:r>
          </a:p>
          <a:p>
            <a:r>
              <a:rPr lang="en-US" b="1" dirty="0">
                <a:solidFill>
                  <a:srgbClr val="0070C0"/>
                </a:solidFill>
              </a:rPr>
              <a:t>open(“</a:t>
            </a:r>
            <a:r>
              <a:rPr lang="en-US" b="1" dirty="0" err="1">
                <a:solidFill>
                  <a:srgbClr val="0070C0"/>
                </a:solidFill>
              </a:rPr>
              <a:t>passwd</a:t>
            </a:r>
            <a:r>
              <a:rPr lang="en-US" b="1" dirty="0">
                <a:solidFill>
                  <a:srgbClr val="0070C0"/>
                </a:solidFill>
              </a:rPr>
              <a:t>”,  “r</a:t>
            </a:r>
            <a:r>
              <a:rPr lang="en-US" b="1" dirty="0" smtClean="0">
                <a:solidFill>
                  <a:srgbClr val="0070C0"/>
                </a:solidFill>
              </a:rPr>
              <a:t>”)</a:t>
            </a:r>
          </a:p>
          <a:p>
            <a:endParaRPr lang="en-US" b="1" dirty="0">
              <a:solidFill>
                <a:srgbClr val="0070C0"/>
              </a:solidFill>
            </a:endParaRPr>
          </a:p>
          <a:p>
            <a:endParaRPr lang="en-US" b="1" dirty="0" smtClean="0">
              <a:solidFill>
                <a:srgbClr val="0070C0"/>
              </a:solidFill>
            </a:endParaRPr>
          </a:p>
        </p:txBody>
      </p:sp>
    </p:spTree>
    <p:extLst>
      <p:ext uri="{BB962C8B-B14F-4D97-AF65-F5344CB8AC3E}">
        <p14:creationId xmlns:p14="http://schemas.microsoft.com/office/powerpoint/2010/main" val="4317895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Oriented Control</a:t>
            </a:r>
            <a:endParaRPr lang="en-US" dirty="0"/>
          </a:p>
        </p:txBody>
      </p:sp>
      <p:sp>
        <p:nvSpPr>
          <p:cNvPr id="3" name="Content Placeholder 2"/>
          <p:cNvSpPr>
            <a:spLocks noGrp="1"/>
          </p:cNvSpPr>
          <p:nvPr>
            <p:ph idx="1"/>
          </p:nvPr>
        </p:nvSpPr>
        <p:spPr/>
        <p:txBody>
          <a:bodyPr>
            <a:normAutofit fontScale="92500" lnSpcReduction="20000"/>
          </a:bodyPr>
          <a:lstStyle/>
          <a:p>
            <a:r>
              <a:rPr lang="en-IN" dirty="0"/>
              <a:t>U</a:t>
            </a:r>
            <a:r>
              <a:rPr lang="en-IN" dirty="0" smtClean="0"/>
              <a:t>ser-oriented access controls do not sufficiently mitigate malware threat</a:t>
            </a:r>
          </a:p>
          <a:p>
            <a:pPr lvl="1"/>
            <a:r>
              <a:rPr lang="en-IN" dirty="0" smtClean="0"/>
              <a:t>Man-in-the-middle attacks can intercept communications between hosts and insert malware via trusted websites and hosts.</a:t>
            </a:r>
          </a:p>
          <a:p>
            <a:pPr lvl="2"/>
            <a:r>
              <a:rPr lang="en-IN" dirty="0" smtClean="0"/>
              <a:t>  even intercept “secure” encrypted communications .</a:t>
            </a:r>
          </a:p>
          <a:p>
            <a:pPr lvl="1"/>
            <a:r>
              <a:rPr lang="en-IN" dirty="0" smtClean="0"/>
              <a:t>Viruses copy themselves to other programs.</a:t>
            </a:r>
          </a:p>
          <a:p>
            <a:pPr lvl="1"/>
            <a:r>
              <a:rPr lang="en-IN" dirty="0" smtClean="0"/>
              <a:t>Worms propagate across networks, often by exploiting software vulnerabilities.</a:t>
            </a:r>
          </a:p>
          <a:p>
            <a:pPr lvl="1"/>
            <a:r>
              <a:rPr lang="en-IN" dirty="0" smtClean="0"/>
              <a:t>Trojan horses pose as legitimate programs.</a:t>
            </a:r>
          </a:p>
          <a:p>
            <a:pPr lvl="1"/>
            <a:r>
              <a:rPr lang="en-IN" dirty="0" smtClean="0"/>
              <a:t>Malware can be sent via email in targeted attacks.</a:t>
            </a:r>
            <a:endParaRPr lang="en-US" dirty="0"/>
          </a:p>
        </p:txBody>
      </p:sp>
    </p:spTree>
    <p:extLst>
      <p:ext uri="{BB962C8B-B14F-4D97-AF65-F5344CB8AC3E}">
        <p14:creationId xmlns:p14="http://schemas.microsoft.com/office/powerpoint/2010/main" val="354678010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82" name="Rectangle 10"/>
          <p:cNvSpPr>
            <a:spLocks noChangeArrowheads="1"/>
          </p:cNvSpPr>
          <p:nvPr/>
        </p:nvSpPr>
        <p:spPr bwMode="auto">
          <a:xfrm>
            <a:off x="1348433" y="4411133"/>
            <a:ext cx="4800600" cy="167640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type="none" w="lg" len="med"/>
              </a14:hiddenLine>
            </a:ext>
          </a:extLst>
        </p:spPr>
        <p:txBody>
          <a:bodyPr wrap="none" anchor="ctr"/>
          <a:lstStyle/>
          <a:p>
            <a:endParaRPr lang="en-US"/>
          </a:p>
        </p:txBody>
      </p:sp>
      <p:sp>
        <p:nvSpPr>
          <p:cNvPr id="31747" name="Rectangle 2"/>
          <p:cNvSpPr>
            <a:spLocks noGrp="1" noChangeArrowheads="1"/>
          </p:cNvSpPr>
          <p:nvPr>
            <p:ph type="title"/>
          </p:nvPr>
        </p:nvSpPr>
        <p:spPr>
          <a:xfrm>
            <a:off x="457200" y="-228600"/>
            <a:ext cx="8229600" cy="1143000"/>
          </a:xfrm>
        </p:spPr>
        <p:txBody>
          <a:bodyPr/>
          <a:lstStyle/>
          <a:p>
            <a:r>
              <a:rPr lang="en-US" sz="4400" dirty="0">
                <a:latin typeface="Tahoma" charset="0"/>
              </a:rPr>
              <a:t>Problems with </a:t>
            </a:r>
            <a:r>
              <a:rPr lang="en-US" sz="4400" dirty="0" err="1">
                <a:latin typeface="Tahoma" charset="0"/>
              </a:rPr>
              <a:t>ptrace</a:t>
            </a:r>
            <a:endParaRPr lang="en-US" sz="4400" dirty="0">
              <a:latin typeface="Tahoma" charset="0"/>
            </a:endParaRPr>
          </a:p>
        </p:txBody>
      </p:sp>
      <p:sp>
        <p:nvSpPr>
          <p:cNvPr id="131075" name="Rectangle 3" descr="Rectangle: Click to edit Master text styles&#10;Second level&#10;Third level&#10;Fourth level&#10;Fifth level"/>
          <p:cNvSpPr>
            <a:spLocks noGrp="1" noChangeArrowheads="1"/>
          </p:cNvSpPr>
          <p:nvPr>
            <p:ph type="body" idx="1"/>
          </p:nvPr>
        </p:nvSpPr>
        <p:spPr>
          <a:xfrm>
            <a:off x="304800" y="990600"/>
            <a:ext cx="8382000" cy="5867400"/>
          </a:xfrm>
        </p:spPr>
        <p:txBody>
          <a:bodyPr>
            <a:normAutofit fontScale="92500"/>
          </a:bodyPr>
          <a:lstStyle/>
          <a:p>
            <a:pPr marL="0" indent="0">
              <a:buNone/>
            </a:pPr>
            <a:r>
              <a:rPr lang="en-US" sz="2800" b="1" dirty="0" err="1">
                <a:latin typeface="Tahoma" charset="0"/>
              </a:rPr>
              <a:t>Ptrace</a:t>
            </a:r>
            <a:r>
              <a:rPr lang="en-US" sz="2800" dirty="0">
                <a:latin typeface="Tahoma" charset="0"/>
              </a:rPr>
              <a:t> </a:t>
            </a:r>
            <a:r>
              <a:rPr lang="en-US" sz="2800" dirty="0" smtClean="0">
                <a:latin typeface="Tahoma" charset="0"/>
              </a:rPr>
              <a:t>is not well suited for </a:t>
            </a:r>
            <a:r>
              <a:rPr lang="en-US" sz="2800" dirty="0">
                <a:latin typeface="Tahoma" charset="0"/>
              </a:rPr>
              <a:t>this </a:t>
            </a:r>
            <a:r>
              <a:rPr lang="en-US" sz="2800" dirty="0" smtClean="0">
                <a:latin typeface="Tahoma" charset="0"/>
              </a:rPr>
              <a:t>application:</a:t>
            </a:r>
            <a:endParaRPr lang="en-US" sz="2800" dirty="0">
              <a:latin typeface="Tahoma" charset="0"/>
            </a:endParaRPr>
          </a:p>
          <a:p>
            <a:pPr lvl="1"/>
            <a:r>
              <a:rPr lang="en-US" dirty="0">
                <a:latin typeface="Tahoma" charset="0"/>
                <a:ea typeface="ＭＳ Ｐゴシック" charset="0"/>
              </a:rPr>
              <a:t>Trace all system calls or none</a:t>
            </a:r>
          </a:p>
          <a:p>
            <a:pPr marL="1371600" lvl="3" indent="0">
              <a:lnSpc>
                <a:spcPct val="120000"/>
              </a:lnSpc>
              <a:buNone/>
            </a:pPr>
            <a:r>
              <a:rPr lang="en-US" sz="2400" dirty="0">
                <a:latin typeface="Tahoma" charset="0"/>
                <a:ea typeface="ＭＳ Ｐゴシック" charset="0"/>
              </a:rPr>
              <a:t>i</a:t>
            </a:r>
            <a:r>
              <a:rPr lang="en-US" sz="2400" dirty="0" smtClean="0">
                <a:latin typeface="Tahoma" charset="0"/>
                <a:ea typeface="ＭＳ Ｐゴシック" charset="0"/>
              </a:rPr>
              <a:t>nefficient:   no </a:t>
            </a:r>
            <a:r>
              <a:rPr lang="en-US" sz="2400" dirty="0">
                <a:latin typeface="Tahoma" charset="0"/>
                <a:ea typeface="ＭＳ Ｐゴシック" charset="0"/>
              </a:rPr>
              <a:t>need to trace </a:t>
            </a:r>
            <a:r>
              <a:rPr lang="ja-JP" altLang="en-US" sz="2400" dirty="0">
                <a:latin typeface="Tahoma" charset="0"/>
                <a:ea typeface="ＭＳ Ｐゴシック" charset="0"/>
              </a:rPr>
              <a:t>“</a:t>
            </a:r>
            <a:r>
              <a:rPr lang="en-US" sz="2400" dirty="0">
                <a:latin typeface="Tahoma" charset="0"/>
                <a:ea typeface="ＭＳ Ｐゴシック" charset="0"/>
              </a:rPr>
              <a:t>close</a:t>
            </a:r>
            <a:r>
              <a:rPr lang="ja-JP" altLang="en-US" sz="2400" dirty="0">
                <a:latin typeface="Tahoma" charset="0"/>
                <a:ea typeface="ＭＳ Ｐゴシック" charset="0"/>
              </a:rPr>
              <a:t>”</a:t>
            </a:r>
            <a:r>
              <a:rPr lang="en-US" sz="2400" dirty="0">
                <a:latin typeface="Tahoma" charset="0"/>
                <a:ea typeface="ＭＳ Ｐゴシック" charset="0"/>
              </a:rPr>
              <a:t> system call </a:t>
            </a:r>
          </a:p>
          <a:p>
            <a:pPr lvl="1"/>
            <a:r>
              <a:rPr lang="en-US" dirty="0">
                <a:latin typeface="Tahoma" charset="0"/>
                <a:ea typeface="ＭＳ Ｐゴシック" charset="0"/>
              </a:rPr>
              <a:t>Monitor cannot abort sys-call without killing app</a:t>
            </a:r>
          </a:p>
          <a:p>
            <a:pPr marL="0" indent="0">
              <a:spcBef>
                <a:spcPct val="100000"/>
              </a:spcBef>
              <a:buNone/>
            </a:pPr>
            <a:r>
              <a:rPr lang="en-US" sz="2800" dirty="0">
                <a:latin typeface="Tahoma" charset="0"/>
              </a:rPr>
              <a:t>Security problems:   </a:t>
            </a:r>
            <a:r>
              <a:rPr lang="en-US" sz="2800" b="1" dirty="0">
                <a:latin typeface="Tahoma" charset="0"/>
              </a:rPr>
              <a:t>race conditions</a:t>
            </a:r>
          </a:p>
          <a:p>
            <a:pPr lvl="1"/>
            <a:r>
              <a:rPr lang="en-US" u="sng" dirty="0">
                <a:latin typeface="Tahoma" charset="0"/>
                <a:ea typeface="ＭＳ Ｐゴシック" charset="0"/>
              </a:rPr>
              <a:t>Example</a:t>
            </a:r>
            <a:r>
              <a:rPr lang="en-US" dirty="0">
                <a:latin typeface="Tahoma" charset="0"/>
                <a:ea typeface="ＭＳ Ｐゴシック" charset="0"/>
              </a:rPr>
              <a:t>:	</a:t>
            </a:r>
            <a:r>
              <a:rPr lang="en-US" dirty="0" err="1">
                <a:latin typeface="Tahoma" charset="0"/>
                <a:ea typeface="ＭＳ Ｐゴシック" charset="0"/>
              </a:rPr>
              <a:t>symlink</a:t>
            </a:r>
            <a:r>
              <a:rPr lang="en-US" dirty="0">
                <a:latin typeface="Tahoma" charset="0"/>
                <a:ea typeface="ＭＳ Ｐゴシック" charset="0"/>
              </a:rPr>
              <a:t>:    me  </a:t>
            </a:r>
            <a:r>
              <a:rPr lang="en-US" dirty="0" smtClean="0">
                <a:latin typeface="Tahoma" charset="0"/>
                <a:ea typeface="ＭＳ Ｐゴシック" charset="0"/>
              </a:rPr>
              <a:t>⟶  </a:t>
            </a:r>
            <a:r>
              <a:rPr lang="en-US" dirty="0" err="1">
                <a:latin typeface="Tahoma" charset="0"/>
                <a:ea typeface="ＭＳ Ｐゴシック" charset="0"/>
              </a:rPr>
              <a:t>mydata.dat</a:t>
            </a:r>
            <a:endParaRPr lang="en-US" dirty="0">
              <a:latin typeface="Tahoma" charset="0"/>
              <a:ea typeface="ＭＳ Ｐゴシック" charset="0"/>
            </a:endParaRPr>
          </a:p>
          <a:p>
            <a:pPr lvl="2">
              <a:spcBef>
                <a:spcPts val="1224"/>
              </a:spcBef>
              <a:buFont typeface="Wingdings" charset="0"/>
              <a:buNone/>
            </a:pPr>
            <a:r>
              <a:rPr lang="en-US" sz="2400" dirty="0">
                <a:latin typeface="Tahoma" charset="0"/>
                <a:ea typeface="ＭＳ Ｐゴシック" charset="0"/>
              </a:rPr>
              <a:t>	</a:t>
            </a:r>
            <a:r>
              <a:rPr lang="en-US" sz="2400" dirty="0" err="1">
                <a:latin typeface="Tahoma" charset="0"/>
                <a:ea typeface="ＭＳ Ｐゴシック" charset="0"/>
              </a:rPr>
              <a:t>proc</a:t>
            </a:r>
            <a:r>
              <a:rPr lang="en-US" sz="2400" dirty="0">
                <a:latin typeface="Tahoma" charset="0"/>
                <a:ea typeface="ＭＳ Ｐゴシック" charset="0"/>
              </a:rPr>
              <a:t> 1:   open(</a:t>
            </a:r>
            <a:r>
              <a:rPr lang="ja-JP" altLang="en-US" sz="2400" dirty="0">
                <a:latin typeface="Tahoma" charset="0"/>
                <a:ea typeface="ＭＳ Ｐゴシック" charset="0"/>
              </a:rPr>
              <a:t>“</a:t>
            </a:r>
            <a:r>
              <a:rPr lang="en-US" sz="2400" dirty="0">
                <a:latin typeface="Tahoma" charset="0"/>
                <a:ea typeface="ＭＳ Ｐゴシック" charset="0"/>
              </a:rPr>
              <a:t>me</a:t>
            </a:r>
            <a:r>
              <a:rPr lang="ja-JP" altLang="en-US" sz="2400" dirty="0">
                <a:latin typeface="Tahoma" charset="0"/>
                <a:ea typeface="ＭＳ Ｐゴシック" charset="0"/>
              </a:rPr>
              <a:t>”</a:t>
            </a:r>
            <a:r>
              <a:rPr lang="en-US" sz="2400" dirty="0">
                <a:latin typeface="Tahoma" charset="0"/>
                <a:ea typeface="ＭＳ Ｐゴシック" charset="0"/>
              </a:rPr>
              <a:t>)</a:t>
            </a:r>
          </a:p>
          <a:p>
            <a:pPr lvl="2">
              <a:buFont typeface="Wingdings" charset="0"/>
              <a:buNone/>
            </a:pPr>
            <a:r>
              <a:rPr lang="en-US" sz="2400" dirty="0">
                <a:latin typeface="Tahoma" charset="0"/>
                <a:ea typeface="ＭＳ Ｐゴシック" charset="0"/>
              </a:rPr>
              <a:t>	monitor checks and authorizes</a:t>
            </a:r>
          </a:p>
          <a:p>
            <a:pPr lvl="2">
              <a:buFont typeface="Wingdings" charset="0"/>
              <a:buNone/>
            </a:pPr>
            <a:r>
              <a:rPr lang="en-US" sz="2400" dirty="0">
                <a:latin typeface="Tahoma" charset="0"/>
                <a:ea typeface="ＭＳ Ｐゴシック" charset="0"/>
              </a:rPr>
              <a:t>	</a:t>
            </a:r>
            <a:r>
              <a:rPr lang="en-US" sz="2400" dirty="0" err="1">
                <a:latin typeface="Tahoma" charset="0"/>
                <a:ea typeface="ＭＳ Ｐゴシック" charset="0"/>
              </a:rPr>
              <a:t>proc</a:t>
            </a:r>
            <a:r>
              <a:rPr lang="en-US" sz="2400" dirty="0">
                <a:latin typeface="Tahoma" charset="0"/>
                <a:ea typeface="ＭＳ Ｐゴシック" charset="0"/>
              </a:rPr>
              <a:t> 2:   me  </a:t>
            </a:r>
            <a:r>
              <a:rPr lang="en-US" dirty="0">
                <a:latin typeface="Tahoma" charset="0"/>
                <a:ea typeface="ＭＳ Ｐゴシック" charset="0"/>
              </a:rPr>
              <a:t>⟶</a:t>
            </a:r>
            <a:r>
              <a:rPr lang="en-US" sz="2400" dirty="0" smtClean="0">
                <a:latin typeface="Tahoma" charset="0"/>
                <a:ea typeface="ＭＳ Ｐゴシック" charset="0"/>
              </a:rPr>
              <a:t>  </a:t>
            </a:r>
            <a:r>
              <a:rPr lang="en-US" sz="2400" dirty="0">
                <a:latin typeface="Tahoma" charset="0"/>
                <a:ea typeface="ＭＳ Ｐゴシック" charset="0"/>
              </a:rPr>
              <a:t>/</a:t>
            </a:r>
            <a:r>
              <a:rPr lang="en-US" sz="2400" dirty="0" err="1">
                <a:latin typeface="Tahoma" charset="0"/>
                <a:ea typeface="ＭＳ Ｐゴシック" charset="0"/>
              </a:rPr>
              <a:t>etc</a:t>
            </a:r>
            <a:r>
              <a:rPr lang="en-US" sz="2400" dirty="0">
                <a:latin typeface="Tahoma" charset="0"/>
                <a:ea typeface="ＭＳ Ｐゴシック" charset="0"/>
              </a:rPr>
              <a:t>/</a:t>
            </a:r>
            <a:r>
              <a:rPr lang="en-US" sz="2400" dirty="0" err="1">
                <a:latin typeface="Tahoma" charset="0"/>
                <a:ea typeface="ＭＳ Ｐゴシック" charset="0"/>
              </a:rPr>
              <a:t>passwd</a:t>
            </a:r>
            <a:endParaRPr lang="en-US" sz="2400" dirty="0">
              <a:latin typeface="Tahoma" charset="0"/>
              <a:ea typeface="ＭＳ Ｐゴシック" charset="0"/>
            </a:endParaRPr>
          </a:p>
          <a:p>
            <a:pPr lvl="2">
              <a:buFont typeface="Wingdings" charset="0"/>
              <a:buNone/>
            </a:pPr>
            <a:r>
              <a:rPr lang="en-US" sz="2400" dirty="0">
                <a:latin typeface="Tahoma" charset="0"/>
                <a:ea typeface="ＭＳ Ｐゴシック" charset="0"/>
              </a:rPr>
              <a:t>	OS executes    open(</a:t>
            </a:r>
            <a:r>
              <a:rPr lang="ja-JP" altLang="en-US" sz="2400" dirty="0">
                <a:latin typeface="Tahoma" charset="0"/>
                <a:ea typeface="ＭＳ Ｐゴシック" charset="0"/>
              </a:rPr>
              <a:t>“</a:t>
            </a:r>
            <a:r>
              <a:rPr lang="en-US" sz="2400" dirty="0">
                <a:latin typeface="Tahoma" charset="0"/>
                <a:ea typeface="ＭＳ Ｐゴシック" charset="0"/>
              </a:rPr>
              <a:t>me</a:t>
            </a:r>
            <a:r>
              <a:rPr lang="ja-JP" altLang="en-US" sz="2400" dirty="0">
                <a:latin typeface="Tahoma" charset="0"/>
                <a:ea typeface="ＭＳ Ｐゴシック" charset="0"/>
              </a:rPr>
              <a:t>”</a:t>
            </a:r>
            <a:r>
              <a:rPr lang="en-US" sz="2400" dirty="0">
                <a:latin typeface="Tahoma" charset="0"/>
                <a:ea typeface="ＭＳ Ｐゴシック" charset="0"/>
              </a:rPr>
              <a:t>) </a:t>
            </a:r>
          </a:p>
          <a:p>
            <a:pPr marL="457200" lvl="1" indent="0">
              <a:spcBef>
                <a:spcPct val="60000"/>
              </a:spcBef>
              <a:buNone/>
            </a:pPr>
            <a:r>
              <a:rPr lang="en-US" dirty="0">
                <a:latin typeface="Tahoma" charset="0"/>
                <a:ea typeface="ＭＳ Ｐゴシック" charset="0"/>
              </a:rPr>
              <a:t>Classic </a:t>
            </a:r>
            <a:r>
              <a:rPr lang="en-US" b="1" dirty="0">
                <a:latin typeface="Tahoma" charset="0"/>
                <a:ea typeface="ＭＳ Ｐゴシック" charset="0"/>
              </a:rPr>
              <a:t>TOCTOU bug</a:t>
            </a:r>
            <a:r>
              <a:rPr lang="en-US" dirty="0">
                <a:latin typeface="Tahoma" charset="0"/>
                <a:ea typeface="ＭＳ Ｐゴシック" charset="0"/>
              </a:rPr>
              <a:t>:   time-of-check /  time-of-use</a:t>
            </a:r>
          </a:p>
        </p:txBody>
      </p:sp>
      <p:sp>
        <p:nvSpPr>
          <p:cNvPr id="131076" name="Line 4"/>
          <p:cNvSpPr>
            <a:spLocks noChangeShapeType="1"/>
          </p:cNvSpPr>
          <p:nvPr/>
        </p:nvSpPr>
        <p:spPr bwMode="auto">
          <a:xfrm>
            <a:off x="1048396" y="4480984"/>
            <a:ext cx="0" cy="1447800"/>
          </a:xfrm>
          <a:prstGeom prst="line">
            <a:avLst/>
          </a:prstGeom>
          <a:noFill/>
          <a:ln w="5715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
        <p:nvSpPr>
          <p:cNvPr id="131077" name="Text Box 5"/>
          <p:cNvSpPr txBox="1">
            <a:spLocks noChangeArrowheads="1"/>
          </p:cNvSpPr>
          <p:nvPr/>
        </p:nvSpPr>
        <p:spPr bwMode="auto">
          <a:xfrm rot="16200000">
            <a:off x="425819" y="4840704"/>
            <a:ext cx="7784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me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time</a:t>
            </a:r>
          </a:p>
        </p:txBody>
      </p:sp>
      <p:grpSp>
        <p:nvGrpSpPr>
          <p:cNvPr id="2" name="Group 9"/>
          <p:cNvGrpSpPr>
            <a:grpSpLocks/>
          </p:cNvGrpSpPr>
          <p:nvPr/>
        </p:nvGrpSpPr>
        <p:grpSpPr bwMode="auto">
          <a:xfrm>
            <a:off x="4876800" y="5043488"/>
            <a:ext cx="3013076" cy="823912"/>
            <a:chOff x="3279" y="2969"/>
            <a:chExt cx="1898" cy="519"/>
          </a:xfrm>
        </p:grpSpPr>
        <p:sp>
          <p:nvSpPr>
            <p:cNvPr id="31752" name="Line 6"/>
            <p:cNvSpPr>
              <a:spLocks noChangeShapeType="1"/>
            </p:cNvSpPr>
            <p:nvPr/>
          </p:nvSpPr>
          <p:spPr bwMode="auto">
            <a:xfrm>
              <a:off x="3375" y="2969"/>
              <a:ext cx="934" cy="21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31753" name="Line 7"/>
            <p:cNvSpPr>
              <a:spLocks noChangeShapeType="1"/>
            </p:cNvSpPr>
            <p:nvPr/>
          </p:nvSpPr>
          <p:spPr bwMode="auto">
            <a:xfrm flipH="1">
              <a:off x="3279" y="3349"/>
              <a:ext cx="1041" cy="13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754" name="Text Box 8"/>
            <p:cNvSpPr txBox="1">
              <a:spLocks noChangeArrowheads="1"/>
            </p:cNvSpPr>
            <p:nvPr/>
          </p:nvSpPr>
          <p:spPr bwMode="auto">
            <a:xfrm>
              <a:off x="4305" y="3130"/>
              <a:ext cx="872" cy="252"/>
            </a:xfrm>
            <a:prstGeom prst="rect">
              <a:avLst/>
            </a:prstGeom>
            <a:noFill/>
            <a:ln w="12700">
              <a:solidFill>
                <a:schemeClr val="tx1"/>
              </a:solidFill>
              <a:miter lim="800000"/>
              <a:headEnd/>
              <a:tailEnd type="none" w="lg" len="me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not atomic</a:t>
              </a:r>
            </a:p>
          </p:txBody>
        </p:sp>
      </p:grpSp>
    </p:spTree>
    <p:extLst>
      <p:ext uri="{BB962C8B-B14F-4D97-AF65-F5344CB8AC3E}">
        <p14:creationId xmlns:p14="http://schemas.microsoft.com/office/powerpoint/2010/main" val="6107699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107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107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107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1075">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107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1075">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107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107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108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107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82" grpId="0" animBg="1"/>
      <p:bldP spid="131076" grpId="0" animBg="1"/>
      <p:bldP spid="13107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81000" y="-127000"/>
            <a:ext cx="8229600" cy="1143000"/>
          </a:xfrm>
        </p:spPr>
        <p:txBody>
          <a:bodyPr>
            <a:normAutofit/>
          </a:bodyPr>
          <a:lstStyle/>
          <a:p>
            <a:r>
              <a:rPr lang="en-US" sz="4400" dirty="0">
                <a:latin typeface="Tahoma" charset="0"/>
              </a:rPr>
              <a:t>Alternate design:  </a:t>
            </a:r>
            <a:r>
              <a:rPr lang="en-US" sz="4400" dirty="0" err="1" smtClean="0">
                <a:latin typeface="Tahoma" charset="0"/>
              </a:rPr>
              <a:t>systrace</a:t>
            </a:r>
            <a:r>
              <a:rPr lang="en-US" sz="4400" dirty="0" smtClean="0">
                <a:latin typeface="Tahoma" charset="0"/>
              </a:rPr>
              <a:t>    </a:t>
            </a:r>
            <a:r>
              <a:rPr lang="en-US" sz="2000" dirty="0" smtClean="0">
                <a:latin typeface="Tahoma" charset="0"/>
              </a:rPr>
              <a:t>[P’02]</a:t>
            </a:r>
            <a:endParaRPr lang="en-US" sz="2000" dirty="0">
              <a:latin typeface="Tahoma" charset="0"/>
            </a:endParaRPr>
          </a:p>
        </p:txBody>
      </p:sp>
      <p:sp>
        <p:nvSpPr>
          <p:cNvPr id="139267" name="Rectangle 3" descr="Rectangle: Click to edit Master text styles&#10;Second level&#10;Third level&#10;Fourth level&#10;Fifth level"/>
          <p:cNvSpPr>
            <a:spLocks noGrp="1" noChangeArrowheads="1"/>
          </p:cNvSpPr>
          <p:nvPr>
            <p:ph type="body" idx="1"/>
          </p:nvPr>
        </p:nvSpPr>
        <p:spPr>
          <a:xfrm>
            <a:off x="457200" y="4546600"/>
            <a:ext cx="8534400" cy="2235200"/>
          </a:xfrm>
        </p:spPr>
        <p:txBody>
          <a:bodyPr>
            <a:noAutofit/>
          </a:bodyPr>
          <a:lstStyle/>
          <a:p>
            <a:r>
              <a:rPr lang="en-US" sz="2000" dirty="0" err="1">
                <a:latin typeface="Tahoma" charset="0"/>
              </a:rPr>
              <a:t>systrace</a:t>
            </a:r>
            <a:r>
              <a:rPr lang="en-US" sz="2000" dirty="0">
                <a:latin typeface="Tahoma" charset="0"/>
              </a:rPr>
              <a:t> only forwards monitored sys-calls to monitor  </a:t>
            </a:r>
            <a:r>
              <a:rPr lang="en-US" sz="1800" dirty="0" smtClean="0">
                <a:latin typeface="Tahoma" charset="0"/>
              </a:rPr>
              <a:t>(efficiency)</a:t>
            </a:r>
            <a:endParaRPr lang="en-US" sz="1800" dirty="0">
              <a:latin typeface="Tahoma" charset="0"/>
            </a:endParaRPr>
          </a:p>
          <a:p>
            <a:pPr>
              <a:spcBef>
                <a:spcPts val="1680"/>
              </a:spcBef>
            </a:pPr>
            <a:r>
              <a:rPr lang="en-US" sz="2000" dirty="0" err="1">
                <a:latin typeface="Tahoma" charset="0"/>
              </a:rPr>
              <a:t>systrace</a:t>
            </a:r>
            <a:r>
              <a:rPr lang="en-US" sz="2000" dirty="0">
                <a:latin typeface="Tahoma" charset="0"/>
              </a:rPr>
              <a:t> resolves </a:t>
            </a:r>
            <a:r>
              <a:rPr lang="en-US" sz="2000" dirty="0" err="1">
                <a:latin typeface="Tahoma" charset="0"/>
              </a:rPr>
              <a:t>sym</a:t>
            </a:r>
            <a:r>
              <a:rPr lang="en-US" sz="2000" dirty="0">
                <a:latin typeface="Tahoma" charset="0"/>
              </a:rPr>
              <a:t>-links and replaces sys-call </a:t>
            </a:r>
            <a:br>
              <a:rPr lang="en-US" sz="2000" dirty="0">
                <a:latin typeface="Tahoma" charset="0"/>
              </a:rPr>
            </a:br>
            <a:r>
              <a:rPr lang="en-US" sz="2000" dirty="0">
                <a:latin typeface="Tahoma" charset="0"/>
              </a:rPr>
              <a:t>path arguments by full path to target</a:t>
            </a:r>
          </a:p>
          <a:p>
            <a:pPr>
              <a:spcBef>
                <a:spcPts val="1680"/>
              </a:spcBef>
            </a:pPr>
            <a:r>
              <a:rPr lang="en-US" sz="2000" dirty="0">
                <a:latin typeface="Tahoma" charset="0"/>
              </a:rPr>
              <a:t>When app calls  </a:t>
            </a:r>
            <a:r>
              <a:rPr lang="en-US" sz="2000" dirty="0" err="1">
                <a:solidFill>
                  <a:srgbClr val="CC3399"/>
                </a:solidFill>
                <a:latin typeface="Tahoma" charset="0"/>
              </a:rPr>
              <a:t>execve</a:t>
            </a:r>
            <a:r>
              <a:rPr lang="en-US" sz="2000" dirty="0">
                <a:latin typeface="Tahoma" charset="0"/>
              </a:rPr>
              <a:t>,  monitor loads new policy file</a:t>
            </a:r>
          </a:p>
        </p:txBody>
      </p:sp>
      <p:sp>
        <p:nvSpPr>
          <p:cNvPr id="32772" name="Rectangle 4"/>
          <p:cNvSpPr>
            <a:spLocks noChangeArrowheads="1"/>
          </p:cNvSpPr>
          <p:nvPr/>
        </p:nvSpPr>
        <p:spPr bwMode="auto">
          <a:xfrm>
            <a:off x="533400" y="1092200"/>
            <a:ext cx="8077200" cy="2946400"/>
          </a:xfrm>
          <a:prstGeom prst="rect">
            <a:avLst/>
          </a:prstGeom>
          <a:solidFill>
            <a:schemeClr val="accent1"/>
          </a:solidFill>
          <a:ln w="12700">
            <a:solidFill>
              <a:schemeClr val="tx1"/>
            </a:solidFill>
            <a:miter lim="800000"/>
            <a:headEnd/>
            <a:tailEnd type="none" w="lg" len="med"/>
          </a:ln>
        </p:spPr>
        <p:txBody>
          <a:bodyPr wrap="none" anchor="ctr"/>
          <a:lstStyle/>
          <a:p>
            <a:pPr algn="ctr"/>
            <a:endParaRPr lang="en-US"/>
          </a:p>
        </p:txBody>
      </p:sp>
      <p:sp>
        <p:nvSpPr>
          <p:cNvPr id="32773" name="Rectangle 5"/>
          <p:cNvSpPr>
            <a:spLocks noChangeArrowheads="1"/>
          </p:cNvSpPr>
          <p:nvPr/>
        </p:nvSpPr>
        <p:spPr bwMode="auto">
          <a:xfrm>
            <a:off x="533400" y="3124200"/>
            <a:ext cx="8077200" cy="1320800"/>
          </a:xfrm>
          <a:prstGeom prst="rect">
            <a:avLst/>
          </a:prstGeom>
          <a:solidFill>
            <a:schemeClr val="accent1"/>
          </a:solidFill>
          <a:ln w="12700">
            <a:solidFill>
              <a:schemeClr val="tx1"/>
            </a:solidFill>
            <a:miter lim="800000"/>
            <a:headEnd/>
            <a:tailEnd type="none" w="lg" len="med"/>
          </a:ln>
        </p:spPr>
        <p:txBody>
          <a:bodyPr wrap="none" anchor="b"/>
          <a:lstStyle/>
          <a:p>
            <a:pPr algn="r"/>
            <a:r>
              <a:rPr lang="en-US" sz="2400" b="1"/>
              <a:t>OS Kernel</a:t>
            </a:r>
          </a:p>
        </p:txBody>
      </p:sp>
      <p:sp>
        <p:nvSpPr>
          <p:cNvPr id="32774" name="Rectangle 6"/>
          <p:cNvSpPr>
            <a:spLocks noChangeArrowheads="1"/>
          </p:cNvSpPr>
          <p:nvPr/>
        </p:nvSpPr>
        <p:spPr bwMode="auto">
          <a:xfrm>
            <a:off x="1066800" y="1295400"/>
            <a:ext cx="1676400" cy="1143000"/>
          </a:xfrm>
          <a:prstGeom prst="rect">
            <a:avLst/>
          </a:prstGeom>
          <a:solidFill>
            <a:schemeClr val="accent2"/>
          </a:solidFill>
          <a:ln w="12700">
            <a:solidFill>
              <a:schemeClr val="tx1"/>
            </a:solidFill>
            <a:miter lim="800000"/>
            <a:headEnd/>
            <a:tailEnd type="none" w="lg" len="med"/>
          </a:ln>
        </p:spPr>
        <p:txBody>
          <a:bodyPr wrap="none" anchor="ctr"/>
          <a:lstStyle/>
          <a:p>
            <a:pPr algn="ctr"/>
            <a:r>
              <a:rPr lang="en-US" b="1" dirty="0"/>
              <a:t>monitored</a:t>
            </a:r>
          </a:p>
          <a:p>
            <a:pPr algn="ctr"/>
            <a:r>
              <a:rPr lang="en-US" b="1" dirty="0"/>
              <a:t>application</a:t>
            </a:r>
          </a:p>
          <a:p>
            <a:pPr algn="ctr"/>
            <a:r>
              <a:rPr lang="en-US" dirty="0" smtClean="0"/>
              <a:t>(browser)</a:t>
            </a:r>
            <a:endParaRPr lang="en-US" dirty="0"/>
          </a:p>
        </p:txBody>
      </p:sp>
      <p:sp>
        <p:nvSpPr>
          <p:cNvPr id="32775" name="Rectangle 7"/>
          <p:cNvSpPr>
            <a:spLocks noChangeArrowheads="1"/>
          </p:cNvSpPr>
          <p:nvPr/>
        </p:nvSpPr>
        <p:spPr bwMode="auto">
          <a:xfrm>
            <a:off x="4876800" y="1295400"/>
            <a:ext cx="1600200" cy="1143000"/>
          </a:xfrm>
          <a:prstGeom prst="rect">
            <a:avLst/>
          </a:prstGeom>
          <a:solidFill>
            <a:schemeClr val="accent2"/>
          </a:solidFill>
          <a:ln w="12700">
            <a:solidFill>
              <a:schemeClr val="tx1"/>
            </a:solidFill>
            <a:miter lim="800000"/>
            <a:headEnd/>
            <a:tailEnd type="none" w="lg" len="med"/>
          </a:ln>
        </p:spPr>
        <p:txBody>
          <a:bodyPr wrap="none" anchor="ctr"/>
          <a:lstStyle/>
          <a:p>
            <a:pPr algn="ctr"/>
            <a:r>
              <a:rPr lang="en-US" b="1"/>
              <a:t>monitor</a:t>
            </a:r>
          </a:p>
        </p:txBody>
      </p:sp>
      <p:sp>
        <p:nvSpPr>
          <p:cNvPr id="32776" name="Text Box 8"/>
          <p:cNvSpPr txBox="1">
            <a:spLocks noChangeArrowheads="1"/>
          </p:cNvSpPr>
          <p:nvPr/>
        </p:nvSpPr>
        <p:spPr bwMode="auto">
          <a:xfrm>
            <a:off x="6926265" y="990600"/>
            <a:ext cx="13939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me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user space</a:t>
            </a:r>
          </a:p>
        </p:txBody>
      </p:sp>
      <p:sp>
        <p:nvSpPr>
          <p:cNvPr id="32777" name="Line 10"/>
          <p:cNvSpPr>
            <a:spLocks noChangeShapeType="1"/>
          </p:cNvSpPr>
          <p:nvPr/>
        </p:nvSpPr>
        <p:spPr bwMode="auto">
          <a:xfrm>
            <a:off x="1828800" y="2438400"/>
            <a:ext cx="0" cy="9906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
        <p:nvSpPr>
          <p:cNvPr id="32778" name="Text Box 11"/>
          <p:cNvSpPr txBox="1">
            <a:spLocks noChangeArrowheads="1"/>
          </p:cNvSpPr>
          <p:nvPr/>
        </p:nvSpPr>
        <p:spPr bwMode="auto">
          <a:xfrm>
            <a:off x="1828800" y="2590801"/>
            <a:ext cx="34191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me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b="1"/>
              <a:t>open(</a:t>
            </a:r>
            <a:r>
              <a:rPr lang="ja-JP" altLang="en-US" b="1"/>
              <a:t>“</a:t>
            </a:r>
            <a:r>
              <a:rPr lang="en-US" b="1"/>
              <a:t>etc/passwd</a:t>
            </a:r>
            <a:r>
              <a:rPr lang="ja-JP" altLang="en-US" b="1"/>
              <a:t>”</a:t>
            </a:r>
            <a:r>
              <a:rPr lang="en-US" b="1"/>
              <a:t>,  </a:t>
            </a:r>
            <a:r>
              <a:rPr lang="ja-JP" altLang="en-US" b="1"/>
              <a:t>“</a:t>
            </a:r>
            <a:r>
              <a:rPr lang="en-US" b="1"/>
              <a:t>r</a:t>
            </a:r>
            <a:r>
              <a:rPr lang="ja-JP" altLang="en-US" b="1"/>
              <a:t>”</a:t>
            </a:r>
            <a:r>
              <a:rPr lang="en-US" b="1"/>
              <a:t>)</a:t>
            </a:r>
          </a:p>
        </p:txBody>
      </p:sp>
      <p:sp>
        <p:nvSpPr>
          <p:cNvPr id="32779" name="Line 13"/>
          <p:cNvSpPr>
            <a:spLocks noChangeShapeType="1"/>
          </p:cNvSpPr>
          <p:nvPr/>
        </p:nvSpPr>
        <p:spPr bwMode="auto">
          <a:xfrm>
            <a:off x="533400" y="3124201"/>
            <a:ext cx="8077200" cy="1588"/>
          </a:xfrm>
          <a:prstGeom prst="line">
            <a:avLst/>
          </a:prstGeom>
          <a:noFill/>
          <a:ln w="381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n-US"/>
          </a:p>
        </p:txBody>
      </p:sp>
      <p:sp>
        <p:nvSpPr>
          <p:cNvPr id="32780" name="Rectangle 14"/>
          <p:cNvSpPr>
            <a:spLocks noChangeArrowheads="1"/>
          </p:cNvSpPr>
          <p:nvPr/>
        </p:nvSpPr>
        <p:spPr bwMode="auto">
          <a:xfrm>
            <a:off x="1066800" y="3429000"/>
            <a:ext cx="1600200" cy="736600"/>
          </a:xfrm>
          <a:prstGeom prst="rect">
            <a:avLst/>
          </a:prstGeom>
          <a:solidFill>
            <a:schemeClr val="accent2"/>
          </a:solidFill>
          <a:ln w="12700">
            <a:solidFill>
              <a:schemeClr val="tx1"/>
            </a:solidFill>
            <a:miter lim="800000"/>
            <a:headEnd/>
            <a:tailEnd type="none" w="lg" len="med"/>
          </a:ln>
        </p:spPr>
        <p:txBody>
          <a:bodyPr wrap="none" anchor="ctr"/>
          <a:lstStyle/>
          <a:p>
            <a:pPr algn="ctr"/>
            <a:r>
              <a:rPr lang="en-US" b="1"/>
              <a:t>sys-call</a:t>
            </a:r>
          </a:p>
          <a:p>
            <a:pPr algn="ctr"/>
            <a:r>
              <a:rPr lang="en-US" b="1"/>
              <a:t>gateway</a:t>
            </a:r>
          </a:p>
        </p:txBody>
      </p:sp>
      <p:sp>
        <p:nvSpPr>
          <p:cNvPr id="32781" name="Rectangle 15"/>
          <p:cNvSpPr>
            <a:spLocks noChangeArrowheads="1"/>
          </p:cNvSpPr>
          <p:nvPr/>
        </p:nvSpPr>
        <p:spPr bwMode="auto">
          <a:xfrm>
            <a:off x="5029200" y="3429000"/>
            <a:ext cx="1447800" cy="609600"/>
          </a:xfrm>
          <a:prstGeom prst="rect">
            <a:avLst/>
          </a:prstGeom>
          <a:solidFill>
            <a:schemeClr val="accent2"/>
          </a:solidFill>
          <a:ln w="12700">
            <a:solidFill>
              <a:schemeClr val="tx1"/>
            </a:solidFill>
            <a:miter lim="800000"/>
            <a:headEnd/>
            <a:tailEnd type="none" w="lg" len="med"/>
          </a:ln>
        </p:spPr>
        <p:txBody>
          <a:bodyPr wrap="none" anchor="ctr"/>
          <a:lstStyle/>
          <a:p>
            <a:pPr algn="ctr"/>
            <a:r>
              <a:rPr lang="en-US" b="1"/>
              <a:t>systrace</a:t>
            </a:r>
          </a:p>
        </p:txBody>
      </p:sp>
      <p:sp>
        <p:nvSpPr>
          <p:cNvPr id="139280" name="Line 16"/>
          <p:cNvSpPr>
            <a:spLocks noChangeShapeType="1"/>
          </p:cNvSpPr>
          <p:nvPr/>
        </p:nvSpPr>
        <p:spPr bwMode="auto">
          <a:xfrm>
            <a:off x="2667000" y="3581400"/>
            <a:ext cx="2286000" cy="0"/>
          </a:xfrm>
          <a:prstGeom prst="line">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
        <p:nvSpPr>
          <p:cNvPr id="139282" name="Line 18"/>
          <p:cNvSpPr>
            <a:spLocks noChangeShapeType="1"/>
          </p:cNvSpPr>
          <p:nvPr/>
        </p:nvSpPr>
        <p:spPr bwMode="auto">
          <a:xfrm flipV="1">
            <a:off x="5638800" y="2438400"/>
            <a:ext cx="0" cy="990600"/>
          </a:xfrm>
          <a:prstGeom prst="line">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
        <p:nvSpPr>
          <p:cNvPr id="139283" name="Line 19"/>
          <p:cNvSpPr>
            <a:spLocks noChangeShapeType="1"/>
          </p:cNvSpPr>
          <p:nvPr/>
        </p:nvSpPr>
        <p:spPr bwMode="auto">
          <a:xfrm>
            <a:off x="6096000" y="2438400"/>
            <a:ext cx="0" cy="990600"/>
          </a:xfrm>
          <a:prstGeom prst="line">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grpSp>
        <p:nvGrpSpPr>
          <p:cNvPr id="2" name="Group 21"/>
          <p:cNvGrpSpPr>
            <a:grpSpLocks/>
          </p:cNvGrpSpPr>
          <p:nvPr/>
        </p:nvGrpSpPr>
        <p:grpSpPr bwMode="auto">
          <a:xfrm>
            <a:off x="2743200" y="3886205"/>
            <a:ext cx="2286000" cy="400050"/>
            <a:chOff x="1872" y="2592"/>
            <a:chExt cx="1440" cy="252"/>
          </a:xfrm>
        </p:grpSpPr>
        <p:sp>
          <p:nvSpPr>
            <p:cNvPr id="32788" name="Line 17"/>
            <p:cNvSpPr>
              <a:spLocks noChangeShapeType="1"/>
            </p:cNvSpPr>
            <p:nvPr/>
          </p:nvSpPr>
          <p:spPr bwMode="auto">
            <a:xfrm flipH="1">
              <a:off x="1872" y="2592"/>
              <a:ext cx="1440" cy="0"/>
            </a:xfrm>
            <a:prstGeom prst="line">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
          <p:nvSpPr>
            <p:cNvPr id="32789" name="Text Box 20"/>
            <p:cNvSpPr txBox="1">
              <a:spLocks noChangeArrowheads="1"/>
            </p:cNvSpPr>
            <p:nvPr/>
          </p:nvSpPr>
          <p:spPr bwMode="auto">
            <a:xfrm>
              <a:off x="2112" y="2592"/>
              <a:ext cx="98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me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permit/deny</a:t>
              </a:r>
            </a:p>
          </p:txBody>
        </p:sp>
      </p:grpSp>
      <p:sp>
        <p:nvSpPr>
          <p:cNvPr id="32786" name="Text Box 22"/>
          <p:cNvSpPr txBox="1">
            <a:spLocks noChangeArrowheads="1"/>
          </p:cNvSpPr>
          <p:nvPr/>
        </p:nvSpPr>
        <p:spPr bwMode="auto">
          <a:xfrm>
            <a:off x="6936325" y="1676401"/>
            <a:ext cx="1243524" cy="707886"/>
          </a:xfrm>
          <a:prstGeom prst="rect">
            <a:avLst/>
          </a:prstGeom>
          <a:noFill/>
          <a:ln w="12700">
            <a:solidFill>
              <a:schemeClr val="tx1"/>
            </a:solidFill>
            <a:miter lim="800000"/>
            <a:headEnd/>
            <a:tailEnd type="none" w="lg" len="me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eaLnBrk="1" hangingPunct="1"/>
            <a:r>
              <a:rPr lang="en-US"/>
              <a:t>policy file</a:t>
            </a:r>
          </a:p>
          <a:p>
            <a:pPr algn="ctr" eaLnBrk="1" hangingPunct="1"/>
            <a:r>
              <a:rPr lang="en-US"/>
              <a:t>for app</a:t>
            </a:r>
          </a:p>
        </p:txBody>
      </p:sp>
      <p:sp>
        <p:nvSpPr>
          <p:cNvPr id="32787" name="Line 23"/>
          <p:cNvSpPr>
            <a:spLocks noChangeShapeType="1"/>
          </p:cNvSpPr>
          <p:nvPr/>
        </p:nvSpPr>
        <p:spPr bwMode="auto">
          <a:xfrm flipH="1">
            <a:off x="6477002" y="1981200"/>
            <a:ext cx="449263" cy="0"/>
          </a:xfrm>
          <a:prstGeom prst="line">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32771966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80"/>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200"/>
                                  </p:stCondLst>
                                  <p:childTnLst>
                                    <p:set>
                                      <p:cBhvr>
                                        <p:cTn id="9" dur="1" fill="hold">
                                          <p:stCondLst>
                                            <p:cond delay="0"/>
                                          </p:stCondLst>
                                        </p:cTn>
                                        <p:tgtEl>
                                          <p:spTgt spid="139282"/>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39283"/>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20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P spid="139280" grpId="0" animBg="1"/>
      <p:bldP spid="139282" grpId="0" animBg="1"/>
      <p:bldP spid="13928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0"/>
            <a:ext cx="8229600" cy="1143000"/>
          </a:xfrm>
        </p:spPr>
        <p:txBody>
          <a:bodyPr>
            <a:normAutofit/>
          </a:bodyPr>
          <a:lstStyle/>
          <a:p>
            <a:r>
              <a:rPr lang="en-US" dirty="0" smtClean="0"/>
              <a:t>Ostia:  a delegation architecture    </a:t>
            </a:r>
            <a:r>
              <a:rPr lang="en-US" sz="2000" dirty="0" smtClean="0"/>
              <a:t>[GPR’04]</a:t>
            </a:r>
            <a:endParaRPr lang="en-US" sz="2000" dirty="0"/>
          </a:p>
        </p:txBody>
      </p:sp>
      <p:sp>
        <p:nvSpPr>
          <p:cNvPr id="3" name="Content Placeholder 2"/>
          <p:cNvSpPr>
            <a:spLocks noGrp="1"/>
          </p:cNvSpPr>
          <p:nvPr>
            <p:ph idx="1"/>
          </p:nvPr>
        </p:nvSpPr>
        <p:spPr>
          <a:xfrm>
            <a:off x="228600" y="1295400"/>
            <a:ext cx="8763000" cy="5562600"/>
          </a:xfrm>
        </p:spPr>
        <p:txBody>
          <a:bodyPr>
            <a:normAutofit/>
          </a:bodyPr>
          <a:lstStyle/>
          <a:p>
            <a:pPr marL="0" indent="0">
              <a:buNone/>
            </a:pPr>
            <a:r>
              <a:rPr lang="en-US" sz="2400" dirty="0" smtClean="0"/>
              <a:t>Previous designs use filtering:</a:t>
            </a:r>
          </a:p>
          <a:p>
            <a:r>
              <a:rPr lang="en-US" sz="2400" dirty="0" smtClean="0"/>
              <a:t>Filter examines sys-calls and decides whether to block</a:t>
            </a:r>
          </a:p>
          <a:p>
            <a:r>
              <a:rPr lang="en-US" sz="2400" dirty="0" smtClean="0"/>
              <a:t>Difficulty with syncing state between app and monitor  </a:t>
            </a:r>
            <a:r>
              <a:rPr lang="en-US" sz="1600" dirty="0" smtClean="0"/>
              <a:t>(CWD,  UID,  ..)</a:t>
            </a:r>
          </a:p>
          <a:p>
            <a:pPr lvl="1"/>
            <a:r>
              <a:rPr lang="en-US" sz="1800" dirty="0" smtClean="0"/>
              <a:t>Incorrect syncing results in security vulnerabilities (e.g. disallowed file opened)</a:t>
            </a:r>
            <a:endParaRPr lang="en-US" sz="2400" dirty="0"/>
          </a:p>
          <a:p>
            <a:pPr marL="0" indent="0">
              <a:spcBef>
                <a:spcPts val="1776"/>
              </a:spcBef>
              <a:buNone/>
            </a:pPr>
            <a:r>
              <a:rPr lang="en-US" sz="2400" dirty="0" smtClean="0"/>
              <a:t>A delegation architecture:</a:t>
            </a:r>
          </a:p>
        </p:txBody>
      </p:sp>
      <p:sp>
        <p:nvSpPr>
          <p:cNvPr id="4" name="Rectangle 4"/>
          <p:cNvSpPr>
            <a:spLocks noChangeArrowheads="1"/>
          </p:cNvSpPr>
          <p:nvPr/>
        </p:nvSpPr>
        <p:spPr bwMode="auto">
          <a:xfrm>
            <a:off x="533400" y="4445000"/>
            <a:ext cx="8077200" cy="2311400"/>
          </a:xfrm>
          <a:prstGeom prst="rect">
            <a:avLst/>
          </a:prstGeom>
          <a:solidFill>
            <a:schemeClr val="accent1"/>
          </a:solidFill>
          <a:ln w="12700">
            <a:solidFill>
              <a:schemeClr val="tx1"/>
            </a:solidFill>
            <a:miter lim="800000"/>
            <a:headEnd/>
            <a:tailEnd type="none" w="lg" len="med"/>
          </a:ln>
        </p:spPr>
        <p:txBody>
          <a:bodyPr wrap="none" anchor="ctr"/>
          <a:lstStyle/>
          <a:p>
            <a:pPr algn="ctr"/>
            <a:endParaRPr lang="en-US"/>
          </a:p>
        </p:txBody>
      </p:sp>
      <p:sp>
        <p:nvSpPr>
          <p:cNvPr id="5" name="Rectangle 5"/>
          <p:cNvSpPr>
            <a:spLocks noChangeArrowheads="1"/>
          </p:cNvSpPr>
          <p:nvPr/>
        </p:nvSpPr>
        <p:spPr bwMode="auto">
          <a:xfrm>
            <a:off x="533400" y="6172200"/>
            <a:ext cx="8077200" cy="584200"/>
          </a:xfrm>
          <a:prstGeom prst="rect">
            <a:avLst/>
          </a:prstGeom>
          <a:solidFill>
            <a:schemeClr val="accent1"/>
          </a:solidFill>
          <a:ln w="12700">
            <a:solidFill>
              <a:schemeClr val="tx1"/>
            </a:solidFill>
            <a:miter lim="800000"/>
            <a:headEnd/>
            <a:tailEnd type="none" w="lg" len="med"/>
          </a:ln>
        </p:spPr>
        <p:txBody>
          <a:bodyPr wrap="none" anchor="b"/>
          <a:lstStyle/>
          <a:p>
            <a:pPr algn="r"/>
            <a:r>
              <a:rPr lang="en-US" sz="2400" b="1"/>
              <a:t>OS Kernel</a:t>
            </a:r>
          </a:p>
        </p:txBody>
      </p:sp>
      <p:sp>
        <p:nvSpPr>
          <p:cNvPr id="6" name="Rectangle 6"/>
          <p:cNvSpPr>
            <a:spLocks noChangeArrowheads="1"/>
          </p:cNvSpPr>
          <p:nvPr/>
        </p:nvSpPr>
        <p:spPr bwMode="auto">
          <a:xfrm>
            <a:off x="1066800" y="4648200"/>
            <a:ext cx="1676400" cy="812800"/>
          </a:xfrm>
          <a:prstGeom prst="rect">
            <a:avLst/>
          </a:prstGeom>
          <a:solidFill>
            <a:schemeClr val="accent2"/>
          </a:solidFill>
          <a:ln w="12700">
            <a:solidFill>
              <a:schemeClr val="tx1"/>
            </a:solidFill>
            <a:miter lim="800000"/>
            <a:headEnd/>
            <a:tailEnd type="none" w="lg" len="med"/>
          </a:ln>
        </p:spPr>
        <p:txBody>
          <a:bodyPr wrap="none" anchor="ctr"/>
          <a:lstStyle/>
          <a:p>
            <a:pPr algn="ctr"/>
            <a:r>
              <a:rPr lang="en-US" b="1" dirty="0"/>
              <a:t>m</a:t>
            </a:r>
            <a:r>
              <a:rPr lang="en-US" b="1" dirty="0" smtClean="0"/>
              <a:t>onitored</a:t>
            </a:r>
            <a:endParaRPr lang="en-US" b="1" dirty="0"/>
          </a:p>
          <a:p>
            <a:pPr algn="ctr"/>
            <a:r>
              <a:rPr lang="en-US" b="1" dirty="0"/>
              <a:t>a</a:t>
            </a:r>
            <a:r>
              <a:rPr lang="en-US" b="1" dirty="0" smtClean="0"/>
              <a:t>pplication</a:t>
            </a:r>
            <a:endParaRPr lang="en-US" b="1" dirty="0"/>
          </a:p>
        </p:txBody>
      </p:sp>
      <p:sp>
        <p:nvSpPr>
          <p:cNvPr id="7" name="Rectangle 7"/>
          <p:cNvSpPr>
            <a:spLocks noChangeArrowheads="1"/>
          </p:cNvSpPr>
          <p:nvPr/>
        </p:nvSpPr>
        <p:spPr bwMode="auto">
          <a:xfrm>
            <a:off x="4876800" y="4648200"/>
            <a:ext cx="1600200" cy="812800"/>
          </a:xfrm>
          <a:prstGeom prst="rect">
            <a:avLst/>
          </a:prstGeom>
          <a:solidFill>
            <a:schemeClr val="accent2"/>
          </a:solidFill>
          <a:ln w="12700">
            <a:solidFill>
              <a:schemeClr val="tx1"/>
            </a:solidFill>
            <a:miter lim="800000"/>
            <a:headEnd/>
            <a:tailEnd type="none" w="lg" len="med"/>
          </a:ln>
        </p:spPr>
        <p:txBody>
          <a:bodyPr wrap="none" anchor="ctr"/>
          <a:lstStyle/>
          <a:p>
            <a:pPr algn="ctr"/>
            <a:r>
              <a:rPr lang="en-US" b="1" dirty="0" smtClean="0"/>
              <a:t>agent</a:t>
            </a:r>
            <a:endParaRPr lang="en-US" b="1" dirty="0"/>
          </a:p>
        </p:txBody>
      </p:sp>
      <p:sp>
        <p:nvSpPr>
          <p:cNvPr id="8" name="Text Box 8"/>
          <p:cNvSpPr txBox="1">
            <a:spLocks noChangeArrowheads="1"/>
          </p:cNvSpPr>
          <p:nvPr/>
        </p:nvSpPr>
        <p:spPr bwMode="auto">
          <a:xfrm>
            <a:off x="6926265" y="4343400"/>
            <a:ext cx="13939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me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user space</a:t>
            </a:r>
          </a:p>
        </p:txBody>
      </p:sp>
      <p:sp>
        <p:nvSpPr>
          <p:cNvPr id="11" name="Line 13"/>
          <p:cNvSpPr>
            <a:spLocks noChangeShapeType="1"/>
          </p:cNvSpPr>
          <p:nvPr/>
        </p:nvSpPr>
        <p:spPr bwMode="auto">
          <a:xfrm>
            <a:off x="533400" y="6172201"/>
            <a:ext cx="8077200" cy="1588"/>
          </a:xfrm>
          <a:prstGeom prst="line">
            <a:avLst/>
          </a:prstGeom>
          <a:noFill/>
          <a:ln w="381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n-US"/>
          </a:p>
        </p:txBody>
      </p:sp>
      <p:sp>
        <p:nvSpPr>
          <p:cNvPr id="20" name="Text Box 22"/>
          <p:cNvSpPr txBox="1">
            <a:spLocks noChangeArrowheads="1"/>
          </p:cNvSpPr>
          <p:nvPr/>
        </p:nvSpPr>
        <p:spPr bwMode="auto">
          <a:xfrm>
            <a:off x="6936325" y="5029201"/>
            <a:ext cx="1243524" cy="707886"/>
          </a:xfrm>
          <a:prstGeom prst="rect">
            <a:avLst/>
          </a:prstGeom>
          <a:noFill/>
          <a:ln w="12700">
            <a:solidFill>
              <a:schemeClr val="tx1"/>
            </a:solidFill>
            <a:miter lim="800000"/>
            <a:headEnd/>
            <a:tailEnd type="none" w="lg" len="me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eaLnBrk="1" hangingPunct="1"/>
            <a:r>
              <a:rPr lang="en-US"/>
              <a:t>policy file</a:t>
            </a:r>
          </a:p>
          <a:p>
            <a:pPr algn="ctr" eaLnBrk="1" hangingPunct="1"/>
            <a:r>
              <a:rPr lang="en-US"/>
              <a:t>for app</a:t>
            </a:r>
          </a:p>
        </p:txBody>
      </p:sp>
      <p:sp>
        <p:nvSpPr>
          <p:cNvPr id="21" name="Line 23"/>
          <p:cNvSpPr>
            <a:spLocks noChangeShapeType="1"/>
          </p:cNvSpPr>
          <p:nvPr/>
        </p:nvSpPr>
        <p:spPr bwMode="auto">
          <a:xfrm flipH="1">
            <a:off x="6477002" y="5334000"/>
            <a:ext cx="449263" cy="0"/>
          </a:xfrm>
          <a:prstGeom prst="line">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grpSp>
        <p:nvGrpSpPr>
          <p:cNvPr id="37" name="Group 36"/>
          <p:cNvGrpSpPr/>
          <p:nvPr/>
        </p:nvGrpSpPr>
        <p:grpSpPr>
          <a:xfrm>
            <a:off x="1828801" y="5461000"/>
            <a:ext cx="3095657" cy="1117600"/>
            <a:chOff x="1828800" y="4095750"/>
            <a:chExt cx="3095657" cy="838200"/>
          </a:xfrm>
        </p:grpSpPr>
        <p:sp>
          <p:nvSpPr>
            <p:cNvPr id="9" name="Line 10"/>
            <p:cNvSpPr>
              <a:spLocks noChangeShapeType="1"/>
            </p:cNvSpPr>
            <p:nvPr/>
          </p:nvSpPr>
          <p:spPr bwMode="auto">
            <a:xfrm>
              <a:off x="1828800" y="4095750"/>
              <a:ext cx="0" cy="8382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
          <p:nvSpPr>
            <p:cNvPr id="10" name="Text Box 11"/>
            <p:cNvSpPr txBox="1">
              <a:spLocks noChangeArrowheads="1"/>
            </p:cNvSpPr>
            <p:nvPr/>
          </p:nvSpPr>
          <p:spPr bwMode="auto">
            <a:xfrm>
              <a:off x="1828800" y="4171950"/>
              <a:ext cx="309565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me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800" b="1" dirty="0"/>
                <a:t>open(</a:t>
              </a:r>
              <a:r>
                <a:rPr lang="ja-JP" altLang="en-US" sz="1800" b="1" dirty="0"/>
                <a:t>“</a:t>
              </a:r>
              <a:r>
                <a:rPr lang="en-US" sz="1800" b="1" dirty="0" err="1"/>
                <a:t>etc</a:t>
              </a:r>
              <a:r>
                <a:rPr lang="en-US" sz="1800" b="1" dirty="0"/>
                <a:t>/</a:t>
              </a:r>
              <a:r>
                <a:rPr lang="en-US" sz="1800" b="1" dirty="0" err="1"/>
                <a:t>passwd</a:t>
              </a:r>
              <a:r>
                <a:rPr lang="ja-JP" altLang="en-US" sz="1800" b="1" dirty="0"/>
                <a:t>”</a:t>
              </a:r>
              <a:r>
                <a:rPr lang="en-US" sz="1800" b="1" dirty="0"/>
                <a:t>,  </a:t>
              </a:r>
              <a:r>
                <a:rPr lang="ja-JP" altLang="en-US" sz="1800" b="1" dirty="0"/>
                <a:t>“</a:t>
              </a:r>
              <a:r>
                <a:rPr lang="en-US" sz="1800" b="1" dirty="0"/>
                <a:t>r</a:t>
              </a:r>
              <a:r>
                <a:rPr lang="ja-JP" altLang="en-US" sz="1800" b="1" dirty="0"/>
                <a:t>”</a:t>
              </a:r>
              <a:r>
                <a:rPr lang="en-US" sz="1800" b="1" dirty="0"/>
                <a:t>)</a:t>
              </a:r>
            </a:p>
          </p:txBody>
        </p:sp>
      </p:grpSp>
    </p:spTree>
    <p:extLst>
      <p:ext uri="{BB962C8B-B14F-4D97-AF65-F5344CB8AC3E}">
        <p14:creationId xmlns:p14="http://schemas.microsoft.com/office/powerpoint/2010/main" val="11237817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11" grpId="0" animBg="1"/>
      <p:bldP spid="20" grpId="0" animBg="1"/>
      <p:bldP spid="2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0"/>
            <a:ext cx="8229600" cy="1143000"/>
          </a:xfrm>
        </p:spPr>
        <p:txBody>
          <a:bodyPr>
            <a:normAutofit/>
          </a:bodyPr>
          <a:lstStyle/>
          <a:p>
            <a:r>
              <a:rPr lang="en-US" dirty="0" smtClean="0"/>
              <a:t>Ostia:  a delegation architecture    </a:t>
            </a:r>
            <a:r>
              <a:rPr lang="en-US" sz="2000" dirty="0" smtClean="0"/>
              <a:t>[GPR’04]</a:t>
            </a:r>
            <a:endParaRPr lang="en-US" sz="2000" dirty="0"/>
          </a:p>
        </p:txBody>
      </p:sp>
      <p:sp>
        <p:nvSpPr>
          <p:cNvPr id="3" name="Content Placeholder 2"/>
          <p:cNvSpPr>
            <a:spLocks noGrp="1"/>
          </p:cNvSpPr>
          <p:nvPr>
            <p:ph idx="1"/>
          </p:nvPr>
        </p:nvSpPr>
        <p:spPr>
          <a:xfrm>
            <a:off x="228600" y="1193800"/>
            <a:ext cx="8763000" cy="5664200"/>
          </a:xfrm>
        </p:spPr>
        <p:txBody>
          <a:bodyPr>
            <a:normAutofit/>
          </a:bodyPr>
          <a:lstStyle/>
          <a:p>
            <a:r>
              <a:rPr lang="en-US" sz="2400" dirty="0"/>
              <a:t>Monitored app disallowed from making </a:t>
            </a:r>
            <a:r>
              <a:rPr lang="en-US" sz="2400" dirty="0" smtClean="0"/>
              <a:t>monitored sys calls</a:t>
            </a:r>
          </a:p>
          <a:p>
            <a:pPr lvl="1"/>
            <a:r>
              <a:rPr lang="en-US" sz="2000" dirty="0" smtClean="0"/>
              <a:t>Minimal kernel change     (… but app can call </a:t>
            </a:r>
            <a:r>
              <a:rPr lang="en-US" sz="2000" b="1" dirty="0" smtClean="0"/>
              <a:t>close</a:t>
            </a:r>
            <a:r>
              <a:rPr lang="en-US" sz="2000" dirty="0" smtClean="0"/>
              <a:t>() itself )</a:t>
            </a:r>
            <a:endParaRPr lang="en-US" sz="2000" dirty="0"/>
          </a:p>
          <a:p>
            <a:pPr>
              <a:spcBef>
                <a:spcPts val="2376"/>
              </a:spcBef>
            </a:pPr>
            <a:r>
              <a:rPr lang="en-US" sz="2400" dirty="0" smtClean="0"/>
              <a:t>Sys-call delegated to </a:t>
            </a:r>
            <a:r>
              <a:rPr lang="en-US" sz="2400" dirty="0"/>
              <a:t>an agent that decides </a:t>
            </a:r>
            <a:r>
              <a:rPr lang="en-US" sz="2400" dirty="0" smtClean="0"/>
              <a:t>if call is allowed</a:t>
            </a:r>
          </a:p>
          <a:p>
            <a:pPr lvl="1">
              <a:spcBef>
                <a:spcPts val="576"/>
              </a:spcBef>
            </a:pPr>
            <a:r>
              <a:rPr lang="en-US" sz="2000" dirty="0" smtClean="0"/>
              <a:t>Can be done without changing app</a:t>
            </a:r>
          </a:p>
          <a:p>
            <a:pPr marL="457200" lvl="1" indent="0">
              <a:spcBef>
                <a:spcPts val="576"/>
              </a:spcBef>
              <a:buNone/>
            </a:pPr>
            <a:r>
              <a:rPr lang="en-US" sz="2000" dirty="0" smtClean="0"/>
              <a:t>		(requires an emulation layer in monitored process)</a:t>
            </a:r>
            <a:endParaRPr lang="en-US" sz="2000" dirty="0"/>
          </a:p>
          <a:p>
            <a:pPr>
              <a:spcBef>
                <a:spcPts val="2376"/>
              </a:spcBef>
            </a:pPr>
            <a:r>
              <a:rPr lang="en-US" sz="2400" dirty="0" smtClean="0"/>
              <a:t>Incorrect state </a:t>
            </a:r>
            <a:r>
              <a:rPr lang="en-US" sz="2400" dirty="0"/>
              <a:t>syncing </a:t>
            </a:r>
            <a:r>
              <a:rPr lang="en-US" sz="2400" dirty="0" smtClean="0"/>
              <a:t>will not result in policy violation</a:t>
            </a:r>
          </a:p>
          <a:p>
            <a:pPr>
              <a:spcBef>
                <a:spcPts val="2376"/>
              </a:spcBef>
            </a:pPr>
            <a:r>
              <a:rPr lang="en-US" sz="2400" dirty="0" smtClean="0"/>
              <a:t>What should agent do when app calls </a:t>
            </a:r>
            <a:r>
              <a:rPr lang="en-US" sz="2400" b="1" dirty="0" err="1" smtClean="0"/>
              <a:t>execve</a:t>
            </a:r>
            <a:r>
              <a:rPr lang="en-US" sz="2400" b="1" dirty="0" smtClean="0"/>
              <a:t>?</a:t>
            </a:r>
          </a:p>
          <a:p>
            <a:pPr lvl="1" indent="-342900">
              <a:spcBef>
                <a:spcPts val="576"/>
              </a:spcBef>
            </a:pPr>
            <a:r>
              <a:rPr lang="en-US" sz="2000" dirty="0" smtClean="0"/>
              <a:t>Process can make the call directly.   </a:t>
            </a:r>
            <a:r>
              <a:rPr lang="en-US" sz="2000" dirty="0"/>
              <a:t>A</a:t>
            </a:r>
            <a:r>
              <a:rPr lang="en-US" sz="2000" dirty="0" smtClean="0"/>
              <a:t>gent loads new policy file.</a:t>
            </a:r>
            <a:endParaRPr lang="en-US" sz="2000" dirty="0"/>
          </a:p>
        </p:txBody>
      </p:sp>
      <p:sp>
        <p:nvSpPr>
          <p:cNvPr id="4" name="Rectangle 3"/>
          <p:cNvSpPr/>
          <p:nvPr/>
        </p:nvSpPr>
        <p:spPr>
          <a:xfrm>
            <a:off x="914400" y="5969000"/>
            <a:ext cx="6934200" cy="71120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39738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ounded Rectangle 6"/>
          <p:cNvSpPr>
            <a:spLocks noChangeArrowheads="1"/>
          </p:cNvSpPr>
          <p:nvPr/>
        </p:nvSpPr>
        <p:spPr bwMode="auto">
          <a:xfrm>
            <a:off x="5562600" y="1143000"/>
            <a:ext cx="2971800" cy="2667000"/>
          </a:xfrm>
          <a:prstGeom prst="roundRect">
            <a:avLst>
              <a:gd name="adj" fmla="val 16667"/>
            </a:avLst>
          </a:prstGeom>
          <a:solidFill>
            <a:schemeClr val="accent1"/>
          </a:solidFill>
          <a:ln w="12700">
            <a:solidFill>
              <a:schemeClr val="tx1"/>
            </a:solidFill>
            <a:round/>
            <a:headEnd/>
            <a:tailEnd type="triangle" w="lg" len="med"/>
          </a:ln>
        </p:spPr>
        <p:txBody>
          <a:bodyPr wrap="none"/>
          <a:lstStyle/>
          <a:p>
            <a:endParaRPr lang="en-US"/>
          </a:p>
        </p:txBody>
      </p:sp>
      <p:sp>
        <p:nvSpPr>
          <p:cNvPr id="34819" name="Rounded Rectangle 16"/>
          <p:cNvSpPr>
            <a:spLocks noChangeArrowheads="1"/>
          </p:cNvSpPr>
          <p:nvPr/>
        </p:nvSpPr>
        <p:spPr bwMode="auto">
          <a:xfrm>
            <a:off x="5943600" y="1339851"/>
            <a:ext cx="2395538" cy="1046163"/>
          </a:xfrm>
          <a:prstGeom prst="roundRect">
            <a:avLst>
              <a:gd name="adj" fmla="val 16667"/>
            </a:avLst>
          </a:prstGeom>
          <a:solidFill>
            <a:srgbClr val="000090"/>
          </a:solidFill>
          <a:ln w="12700">
            <a:solidFill>
              <a:schemeClr val="tx1"/>
            </a:solidFill>
            <a:round/>
            <a:headEnd/>
            <a:tailEnd type="triangle" w="lg" len="med"/>
          </a:ln>
        </p:spPr>
        <p:txBody>
          <a:bodyPr wrap="none"/>
          <a:lstStyle/>
          <a:p>
            <a:endParaRPr lang="en-US"/>
          </a:p>
        </p:txBody>
      </p:sp>
      <p:sp>
        <p:nvSpPr>
          <p:cNvPr id="34820" name="Title 3"/>
          <p:cNvSpPr>
            <a:spLocks noGrp="1"/>
          </p:cNvSpPr>
          <p:nvPr>
            <p:ph type="title"/>
          </p:nvPr>
        </p:nvSpPr>
        <p:spPr>
          <a:xfrm>
            <a:off x="457200" y="-127000"/>
            <a:ext cx="8229600" cy="1143000"/>
          </a:xfrm>
        </p:spPr>
        <p:txBody>
          <a:bodyPr/>
          <a:lstStyle/>
          <a:p>
            <a:r>
              <a:rPr lang="en-US" dirty="0" err="1">
                <a:latin typeface="Tahoma" charset="0"/>
              </a:rPr>
              <a:t>NaCl</a:t>
            </a:r>
            <a:r>
              <a:rPr lang="en-US" dirty="0">
                <a:latin typeface="Tahoma" charset="0"/>
              </a:rPr>
              <a:t>:  a modern day example</a:t>
            </a:r>
          </a:p>
        </p:txBody>
      </p:sp>
      <p:sp>
        <p:nvSpPr>
          <p:cNvPr id="34821" name="Content Placeholder 14" descr="Rectangle: Click to edit Master text styles&#10;Second level&#10;Third level&#10;Fourth level&#10;Fifth level"/>
          <p:cNvSpPr>
            <a:spLocks noGrp="1"/>
          </p:cNvSpPr>
          <p:nvPr>
            <p:ph idx="1"/>
          </p:nvPr>
        </p:nvSpPr>
        <p:spPr>
          <a:xfrm>
            <a:off x="457200" y="3835400"/>
            <a:ext cx="8229600" cy="3022600"/>
          </a:xfrm>
        </p:spPr>
        <p:txBody>
          <a:bodyPr>
            <a:normAutofit/>
          </a:bodyPr>
          <a:lstStyle/>
          <a:p>
            <a:r>
              <a:rPr lang="en-US" sz="2400" dirty="0" smtClean="0">
                <a:latin typeface="Tahoma" charset="0"/>
              </a:rPr>
              <a:t>game:  </a:t>
            </a:r>
            <a:r>
              <a:rPr lang="en-US" sz="2400" dirty="0">
                <a:latin typeface="Tahoma" charset="0"/>
              </a:rPr>
              <a:t>untrusted x86 code</a:t>
            </a:r>
          </a:p>
          <a:p>
            <a:pPr>
              <a:spcBef>
                <a:spcPts val="2425"/>
              </a:spcBef>
            </a:pPr>
            <a:r>
              <a:rPr lang="en-US" sz="2400" dirty="0">
                <a:latin typeface="Tahoma" charset="0"/>
              </a:rPr>
              <a:t>Two sandboxes:</a:t>
            </a:r>
          </a:p>
          <a:p>
            <a:pPr lvl="1">
              <a:spcBef>
                <a:spcPts val="1675"/>
              </a:spcBef>
            </a:pPr>
            <a:r>
              <a:rPr lang="en-US" sz="2000" dirty="0">
                <a:latin typeface="Tahoma" charset="0"/>
                <a:ea typeface="ＭＳ Ｐゴシック" charset="0"/>
              </a:rPr>
              <a:t>outer sandbox:  restricts capabilities using </a:t>
            </a:r>
            <a:r>
              <a:rPr lang="en-US" sz="2000" dirty="0" smtClean="0">
                <a:latin typeface="Tahoma" charset="0"/>
                <a:ea typeface="ＭＳ Ｐゴシック" charset="0"/>
              </a:rPr>
              <a:t>system </a:t>
            </a:r>
            <a:r>
              <a:rPr lang="en-US" sz="2000" dirty="0">
                <a:latin typeface="Tahoma" charset="0"/>
                <a:ea typeface="ＭＳ Ｐゴシック" charset="0"/>
              </a:rPr>
              <a:t>call interposition</a:t>
            </a:r>
          </a:p>
          <a:p>
            <a:pPr lvl="1">
              <a:lnSpc>
                <a:spcPct val="120000"/>
              </a:lnSpc>
              <a:spcBef>
                <a:spcPts val="1675"/>
              </a:spcBef>
            </a:pPr>
            <a:r>
              <a:rPr lang="en-US" sz="2000" dirty="0">
                <a:latin typeface="Tahoma" charset="0"/>
                <a:ea typeface="ＭＳ Ｐゴシック" charset="0"/>
              </a:rPr>
              <a:t>Inner sandbox: uses x86 memory segmentation to isolate</a:t>
            </a:r>
            <a:br>
              <a:rPr lang="en-US" sz="2000" dirty="0">
                <a:latin typeface="Tahoma" charset="0"/>
                <a:ea typeface="ＭＳ Ｐゴシック" charset="0"/>
              </a:rPr>
            </a:br>
            <a:r>
              <a:rPr lang="en-US" sz="2000" dirty="0">
                <a:latin typeface="Tahoma" charset="0"/>
                <a:ea typeface="ＭＳ Ｐゴシック" charset="0"/>
              </a:rPr>
              <a:t>	application memory </a:t>
            </a:r>
            <a:r>
              <a:rPr lang="en-US" sz="2000" dirty="0" smtClean="0">
                <a:latin typeface="Tahoma" charset="0"/>
                <a:ea typeface="ＭＳ Ｐゴシック" charset="0"/>
              </a:rPr>
              <a:t>among apps</a:t>
            </a:r>
            <a:endParaRPr lang="en-US" sz="2000" dirty="0">
              <a:latin typeface="Tahoma" charset="0"/>
              <a:ea typeface="ＭＳ Ｐゴシック" charset="0"/>
            </a:endParaRPr>
          </a:p>
        </p:txBody>
      </p:sp>
      <p:sp>
        <p:nvSpPr>
          <p:cNvPr id="34822" name="Rounded Rectangle 5"/>
          <p:cNvSpPr>
            <a:spLocks noChangeArrowheads="1"/>
          </p:cNvSpPr>
          <p:nvPr/>
        </p:nvSpPr>
        <p:spPr bwMode="auto">
          <a:xfrm>
            <a:off x="762000" y="1600200"/>
            <a:ext cx="1600200" cy="1828800"/>
          </a:xfrm>
          <a:prstGeom prst="roundRect">
            <a:avLst>
              <a:gd name="adj" fmla="val 16667"/>
            </a:avLst>
          </a:prstGeom>
          <a:solidFill>
            <a:schemeClr val="accent1"/>
          </a:solidFill>
          <a:ln w="12700">
            <a:solidFill>
              <a:schemeClr val="tx1"/>
            </a:solidFill>
            <a:round/>
            <a:headEnd/>
            <a:tailEnd type="triangle" w="lg" len="med"/>
          </a:ln>
        </p:spPr>
        <p:txBody>
          <a:bodyPr wrap="none"/>
          <a:lstStyle/>
          <a:p>
            <a:pPr algn="ctr"/>
            <a:r>
              <a:rPr lang="en-US" u="sng"/>
              <a:t>Browser</a:t>
            </a:r>
          </a:p>
          <a:p>
            <a:pPr algn="ctr"/>
            <a:endParaRPr lang="en-US"/>
          </a:p>
          <a:p>
            <a:pPr algn="ctr"/>
            <a:r>
              <a:rPr lang="en-US"/>
              <a:t>HTML</a:t>
            </a:r>
          </a:p>
          <a:p>
            <a:pPr algn="ctr"/>
            <a:r>
              <a:rPr lang="en-US"/>
              <a:t>JavaScript</a:t>
            </a:r>
          </a:p>
        </p:txBody>
      </p:sp>
      <p:sp>
        <p:nvSpPr>
          <p:cNvPr id="34823" name="Left-Right Arrow 7"/>
          <p:cNvSpPr>
            <a:spLocks noChangeArrowheads="1"/>
          </p:cNvSpPr>
          <p:nvPr/>
        </p:nvSpPr>
        <p:spPr bwMode="auto">
          <a:xfrm>
            <a:off x="2819400" y="2286000"/>
            <a:ext cx="2438400" cy="381000"/>
          </a:xfrm>
          <a:prstGeom prst="leftRightArrow">
            <a:avLst>
              <a:gd name="adj1" fmla="val 50000"/>
              <a:gd name="adj2" fmla="val 50015"/>
            </a:avLst>
          </a:prstGeom>
          <a:solidFill>
            <a:schemeClr val="accent1"/>
          </a:solidFill>
          <a:ln w="12700">
            <a:solidFill>
              <a:schemeClr val="tx1"/>
            </a:solidFill>
            <a:round/>
            <a:headEnd/>
            <a:tailEnd type="triangle" w="lg" len="med"/>
          </a:ln>
        </p:spPr>
        <p:txBody>
          <a:bodyPr wrap="none"/>
          <a:lstStyle/>
          <a:p>
            <a:endParaRPr lang="en-US"/>
          </a:p>
        </p:txBody>
      </p:sp>
      <p:sp>
        <p:nvSpPr>
          <p:cNvPr id="34824" name="TextBox 8"/>
          <p:cNvSpPr txBox="1">
            <a:spLocks noChangeArrowheads="1"/>
          </p:cNvSpPr>
          <p:nvPr/>
        </p:nvSpPr>
        <p:spPr bwMode="auto">
          <a:xfrm>
            <a:off x="3581401" y="1905000"/>
            <a:ext cx="8822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dirty="0"/>
              <a:t>NPAPI</a:t>
            </a:r>
          </a:p>
        </p:txBody>
      </p:sp>
      <p:sp>
        <p:nvSpPr>
          <p:cNvPr id="34825" name="Rounded Rectangle 10"/>
          <p:cNvSpPr>
            <a:spLocks noChangeArrowheads="1"/>
          </p:cNvSpPr>
          <p:nvPr/>
        </p:nvSpPr>
        <p:spPr bwMode="auto">
          <a:xfrm>
            <a:off x="5867400" y="3200400"/>
            <a:ext cx="2438400" cy="533400"/>
          </a:xfrm>
          <a:prstGeom prst="roundRect">
            <a:avLst>
              <a:gd name="adj" fmla="val 16667"/>
            </a:avLst>
          </a:prstGeom>
          <a:solidFill>
            <a:srgbClr val="9999FF"/>
          </a:solidFill>
          <a:ln w="12700">
            <a:solidFill>
              <a:schemeClr val="tx1"/>
            </a:solidFill>
            <a:round/>
            <a:headEnd/>
            <a:tailEnd type="triangle" w="lg" len="med"/>
          </a:ln>
        </p:spPr>
        <p:txBody>
          <a:bodyPr wrap="none" anchor="ctr"/>
          <a:lstStyle/>
          <a:p>
            <a:pPr algn="ctr"/>
            <a:r>
              <a:rPr lang="en-US"/>
              <a:t>NaCl runtime</a:t>
            </a:r>
          </a:p>
        </p:txBody>
      </p:sp>
      <p:sp>
        <p:nvSpPr>
          <p:cNvPr id="34826" name="Up-Down Arrow 11"/>
          <p:cNvSpPr>
            <a:spLocks noChangeArrowheads="1"/>
          </p:cNvSpPr>
          <p:nvPr/>
        </p:nvSpPr>
        <p:spPr bwMode="auto">
          <a:xfrm>
            <a:off x="6934202" y="2533651"/>
            <a:ext cx="354013" cy="563563"/>
          </a:xfrm>
          <a:prstGeom prst="upDownArrow">
            <a:avLst>
              <a:gd name="adj1" fmla="val 50000"/>
              <a:gd name="adj2" fmla="val 49910"/>
            </a:avLst>
          </a:prstGeom>
          <a:solidFill>
            <a:srgbClr val="9999FF"/>
          </a:solidFill>
          <a:ln w="12700">
            <a:solidFill>
              <a:schemeClr val="tx1"/>
            </a:solidFill>
            <a:round/>
            <a:headEnd/>
            <a:tailEnd type="triangle" w="lg" len="med"/>
          </a:ln>
        </p:spPr>
        <p:txBody>
          <a:bodyPr/>
          <a:lstStyle/>
          <a:p>
            <a:endParaRPr lang="en-US"/>
          </a:p>
        </p:txBody>
      </p:sp>
      <p:sp>
        <p:nvSpPr>
          <p:cNvPr id="16" name="Rounded Rectangle 15"/>
          <p:cNvSpPr/>
          <p:nvPr/>
        </p:nvSpPr>
        <p:spPr bwMode="auto">
          <a:xfrm>
            <a:off x="6019800" y="1417637"/>
            <a:ext cx="2209800" cy="882651"/>
          </a:xfrm>
          <a:prstGeom prst="roundRect">
            <a:avLst/>
          </a:prstGeom>
          <a:solidFill>
            <a:schemeClr val="tx2">
              <a:lumMod val="40000"/>
              <a:lumOff val="60000"/>
            </a:schemeClr>
          </a:solidFill>
          <a:ln w="12700" cap="flat" cmpd="sng" algn="ctr">
            <a:solidFill>
              <a:schemeClr val="tx1"/>
            </a:solidFill>
            <a:prstDash val="solid"/>
            <a:round/>
            <a:headEnd type="none" w="med" len="med"/>
            <a:tailEnd type="triangle" w="lg" len="med"/>
          </a:ln>
          <a:effectLst/>
        </p:spPr>
        <p:txBody>
          <a:bodyPr wrap="none"/>
          <a:lstStyle/>
          <a:p>
            <a:pPr>
              <a:defRPr/>
            </a:pPr>
            <a:endParaRPr lang="en-US">
              <a:latin typeface="Tahoma" pitchFamily="34" charset="0"/>
              <a:ea typeface="+mn-ea"/>
              <a:cs typeface="+mn-cs"/>
            </a:endParaRPr>
          </a:p>
        </p:txBody>
      </p:sp>
      <p:sp>
        <p:nvSpPr>
          <p:cNvPr id="34828" name="Rounded Rectangle 9"/>
          <p:cNvSpPr>
            <a:spLocks noChangeArrowheads="1"/>
          </p:cNvSpPr>
          <p:nvPr/>
        </p:nvSpPr>
        <p:spPr bwMode="auto">
          <a:xfrm>
            <a:off x="6172200" y="1524000"/>
            <a:ext cx="1905000" cy="685800"/>
          </a:xfrm>
          <a:prstGeom prst="roundRect">
            <a:avLst>
              <a:gd name="adj" fmla="val 16667"/>
            </a:avLst>
          </a:prstGeom>
          <a:solidFill>
            <a:srgbClr val="CC3300"/>
          </a:solidFill>
          <a:ln w="12700">
            <a:solidFill>
              <a:schemeClr val="tx1"/>
            </a:solidFill>
            <a:round/>
            <a:headEnd/>
            <a:tailEnd type="triangle" w="lg" len="med"/>
          </a:ln>
        </p:spPr>
        <p:txBody>
          <a:bodyPr wrap="none" anchor="ctr"/>
          <a:lstStyle/>
          <a:p>
            <a:pPr algn="ctr"/>
            <a:r>
              <a:rPr lang="en-US" dirty="0" smtClean="0">
                <a:solidFill>
                  <a:schemeClr val="bg1"/>
                </a:solidFill>
              </a:rPr>
              <a:t>game</a:t>
            </a:r>
            <a:endParaRPr lang="en-US" dirty="0">
              <a:solidFill>
                <a:schemeClr val="bg1"/>
              </a:solidFill>
            </a:endParaRPr>
          </a:p>
        </p:txBody>
      </p:sp>
    </p:spTree>
    <p:extLst>
      <p:ext uri="{BB962C8B-B14F-4D97-AF65-F5344CB8AC3E}">
        <p14:creationId xmlns:p14="http://schemas.microsoft.com/office/powerpoint/2010/main" val="78506231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ChangeArrowheads="1"/>
          </p:cNvSpPr>
          <p:nvPr/>
        </p:nvSpPr>
        <p:spPr bwMode="auto">
          <a:xfrm>
            <a:off x="2057400" y="1600200"/>
            <a:ext cx="3810000" cy="137160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type="none" w="lg" len="med"/>
              </a14:hiddenLine>
            </a:ext>
          </a:extLst>
        </p:spPr>
        <p:txBody>
          <a:bodyPr wrap="none" anchor="ctr"/>
          <a:lstStyle/>
          <a:p>
            <a:endParaRPr lang="en-US"/>
          </a:p>
        </p:txBody>
      </p:sp>
      <p:sp>
        <p:nvSpPr>
          <p:cNvPr id="33795" name="Rectangle 2"/>
          <p:cNvSpPr>
            <a:spLocks noGrp="1" noChangeArrowheads="1"/>
          </p:cNvSpPr>
          <p:nvPr>
            <p:ph type="title"/>
          </p:nvPr>
        </p:nvSpPr>
        <p:spPr>
          <a:xfrm>
            <a:off x="457200" y="-25400"/>
            <a:ext cx="8229600" cy="1143000"/>
          </a:xfrm>
        </p:spPr>
        <p:txBody>
          <a:bodyPr/>
          <a:lstStyle/>
          <a:p>
            <a:r>
              <a:rPr lang="en-US" sz="4400" dirty="0">
                <a:latin typeface="Tahoma" charset="0"/>
              </a:rPr>
              <a:t>Policy</a:t>
            </a:r>
          </a:p>
        </p:txBody>
      </p:sp>
      <p:sp>
        <p:nvSpPr>
          <p:cNvPr id="33796" name="Rectangle 3" descr="Rectangle: Click to edit Master text styles&#10;Second level&#10;Third level&#10;Fourth level&#10;Fifth level"/>
          <p:cNvSpPr>
            <a:spLocks noGrp="1" noChangeArrowheads="1"/>
          </p:cNvSpPr>
          <p:nvPr>
            <p:ph type="body" idx="1"/>
          </p:nvPr>
        </p:nvSpPr>
        <p:spPr>
          <a:xfrm>
            <a:off x="457200" y="1092200"/>
            <a:ext cx="8382000" cy="5765800"/>
          </a:xfrm>
        </p:spPr>
        <p:txBody>
          <a:bodyPr>
            <a:normAutofit fontScale="92500"/>
          </a:bodyPr>
          <a:lstStyle/>
          <a:p>
            <a:pPr marL="0" indent="0">
              <a:buNone/>
            </a:pPr>
            <a:r>
              <a:rPr lang="en-US" sz="2800" dirty="0">
                <a:latin typeface="Tahoma" charset="0"/>
              </a:rPr>
              <a:t>Sample policy file:</a:t>
            </a:r>
          </a:p>
          <a:p>
            <a:pPr>
              <a:spcBef>
                <a:spcPts val="1080"/>
              </a:spcBef>
              <a:buFont typeface="Wingdings" charset="0"/>
              <a:buNone/>
            </a:pPr>
            <a:r>
              <a:rPr lang="en-US" sz="2400" dirty="0">
                <a:latin typeface="Tahoma" charset="0"/>
              </a:rPr>
              <a:t>			path allow  /</a:t>
            </a:r>
            <a:r>
              <a:rPr lang="en-US" sz="2400" dirty="0" err="1">
                <a:latin typeface="Tahoma" charset="0"/>
              </a:rPr>
              <a:t>tmp</a:t>
            </a:r>
            <a:r>
              <a:rPr lang="en-US" sz="2400" dirty="0">
                <a:latin typeface="Tahoma" charset="0"/>
              </a:rPr>
              <a:t>/*</a:t>
            </a:r>
          </a:p>
          <a:p>
            <a:pPr>
              <a:buFont typeface="Wingdings" charset="0"/>
              <a:buNone/>
            </a:pPr>
            <a:r>
              <a:rPr lang="en-US" sz="2400" dirty="0">
                <a:latin typeface="Tahoma" charset="0"/>
              </a:rPr>
              <a:t>			path deny  /</a:t>
            </a:r>
            <a:r>
              <a:rPr lang="en-US" sz="2400" dirty="0" err="1">
                <a:latin typeface="Tahoma" charset="0"/>
              </a:rPr>
              <a:t>etc</a:t>
            </a:r>
            <a:r>
              <a:rPr lang="en-US" sz="2400" dirty="0">
                <a:latin typeface="Tahoma" charset="0"/>
              </a:rPr>
              <a:t>/</a:t>
            </a:r>
            <a:r>
              <a:rPr lang="en-US" sz="2400" dirty="0" err="1">
                <a:latin typeface="Tahoma" charset="0"/>
              </a:rPr>
              <a:t>passwd</a:t>
            </a:r>
            <a:endParaRPr lang="en-US" sz="2400" dirty="0">
              <a:latin typeface="Tahoma" charset="0"/>
            </a:endParaRPr>
          </a:p>
          <a:p>
            <a:pPr>
              <a:buFont typeface="Wingdings" charset="0"/>
              <a:buNone/>
            </a:pPr>
            <a:r>
              <a:rPr lang="en-US" sz="2400" dirty="0">
                <a:latin typeface="Tahoma" charset="0"/>
              </a:rPr>
              <a:t>			network deny all</a:t>
            </a:r>
          </a:p>
          <a:p>
            <a:pPr>
              <a:buFont typeface="Wingdings" charset="0"/>
              <a:buNone/>
            </a:pPr>
            <a:endParaRPr lang="en-US" sz="2400" dirty="0">
              <a:latin typeface="Tahoma" charset="0"/>
            </a:endParaRPr>
          </a:p>
          <a:p>
            <a:pPr marL="0" indent="0">
              <a:buNone/>
            </a:pPr>
            <a:r>
              <a:rPr lang="en-US" sz="2800" dirty="0" smtClean="0">
                <a:latin typeface="Tahoma" charset="0"/>
              </a:rPr>
              <a:t>Manually specifying </a:t>
            </a:r>
            <a:r>
              <a:rPr lang="en-US" sz="2800" dirty="0">
                <a:latin typeface="Tahoma" charset="0"/>
              </a:rPr>
              <a:t>policy for an app </a:t>
            </a:r>
            <a:r>
              <a:rPr lang="en-US" sz="2800" dirty="0" smtClean="0">
                <a:latin typeface="Tahoma" charset="0"/>
              </a:rPr>
              <a:t>can be difficult:</a:t>
            </a:r>
            <a:endParaRPr lang="en-US" sz="2800" dirty="0">
              <a:latin typeface="Tahoma" charset="0"/>
            </a:endParaRPr>
          </a:p>
          <a:p>
            <a:pPr lvl="1">
              <a:lnSpc>
                <a:spcPct val="120000"/>
              </a:lnSpc>
              <a:spcBef>
                <a:spcPts val="1080"/>
              </a:spcBef>
            </a:pPr>
            <a:r>
              <a:rPr lang="en-US" sz="2600" dirty="0" err="1" smtClean="0">
                <a:latin typeface="Tahoma" charset="0"/>
                <a:ea typeface="ＭＳ Ｐゴシック" charset="0"/>
              </a:rPr>
              <a:t>Systrace</a:t>
            </a:r>
            <a:r>
              <a:rPr lang="en-US" sz="2600" dirty="0" smtClean="0">
                <a:latin typeface="Tahoma" charset="0"/>
                <a:ea typeface="ＭＳ Ｐゴシック" charset="0"/>
              </a:rPr>
              <a:t> can auto-generate policy by learning how app </a:t>
            </a:r>
            <a:br>
              <a:rPr lang="en-US" sz="2600" dirty="0" smtClean="0">
                <a:latin typeface="Tahoma" charset="0"/>
                <a:ea typeface="ＭＳ Ｐゴシック" charset="0"/>
              </a:rPr>
            </a:br>
            <a:r>
              <a:rPr lang="en-US" sz="2600" dirty="0" smtClean="0">
                <a:latin typeface="Tahoma" charset="0"/>
                <a:ea typeface="ＭＳ Ｐゴシック" charset="0"/>
              </a:rPr>
              <a:t>behaves on </a:t>
            </a:r>
            <a:r>
              <a:rPr lang="ja-JP" altLang="en-US" sz="2600" dirty="0" smtClean="0">
                <a:latin typeface="Tahoma" charset="0"/>
                <a:ea typeface="ＭＳ Ｐゴシック" charset="0"/>
              </a:rPr>
              <a:t>“</a:t>
            </a:r>
            <a:r>
              <a:rPr lang="en-US" sz="2600" dirty="0" smtClean="0">
                <a:latin typeface="Tahoma" charset="0"/>
                <a:ea typeface="ＭＳ Ｐゴシック" charset="0"/>
              </a:rPr>
              <a:t>good</a:t>
            </a:r>
            <a:r>
              <a:rPr lang="ja-JP" altLang="en-US" sz="2600" dirty="0" smtClean="0">
                <a:latin typeface="Tahoma" charset="0"/>
                <a:ea typeface="ＭＳ Ｐゴシック" charset="0"/>
              </a:rPr>
              <a:t>”</a:t>
            </a:r>
            <a:r>
              <a:rPr lang="en-US" sz="2600" dirty="0" smtClean="0">
                <a:latin typeface="Tahoma" charset="0"/>
                <a:ea typeface="ＭＳ Ｐゴシック" charset="0"/>
              </a:rPr>
              <a:t> inputs</a:t>
            </a:r>
          </a:p>
          <a:p>
            <a:pPr lvl="1">
              <a:lnSpc>
                <a:spcPct val="120000"/>
              </a:lnSpc>
              <a:spcBef>
                <a:spcPts val="1080"/>
              </a:spcBef>
            </a:pPr>
            <a:r>
              <a:rPr lang="en-US" sz="2600" dirty="0" smtClean="0">
                <a:latin typeface="Tahoma" charset="0"/>
                <a:ea typeface="ＭＳ Ｐゴシック" charset="0"/>
              </a:rPr>
              <a:t>If policy does not cover a specific sys-call, ask user</a:t>
            </a:r>
          </a:p>
          <a:p>
            <a:pPr lvl="2">
              <a:lnSpc>
                <a:spcPct val="120000"/>
              </a:lnSpc>
              <a:buFont typeface="Wingdings" charset="0"/>
              <a:buNone/>
            </a:pPr>
            <a:r>
              <a:rPr lang="en-US" dirty="0" smtClean="0">
                <a:latin typeface="Tahoma" charset="0"/>
                <a:ea typeface="ＭＳ Ｐゴシック" charset="0"/>
              </a:rPr>
              <a:t>… but user has no way to decide</a:t>
            </a:r>
          </a:p>
          <a:p>
            <a:pPr marL="0" indent="0">
              <a:spcBef>
                <a:spcPct val="100000"/>
              </a:spcBef>
              <a:buNone/>
            </a:pPr>
            <a:r>
              <a:rPr lang="en-US" sz="2400" dirty="0" smtClean="0">
                <a:latin typeface="Tahoma" charset="0"/>
              </a:rPr>
              <a:t>Difficulty </a:t>
            </a:r>
            <a:r>
              <a:rPr lang="en-US" sz="2400" dirty="0">
                <a:latin typeface="Tahoma" charset="0"/>
              </a:rPr>
              <a:t>with choosing policy for specific apps (e.g. browser) is </a:t>
            </a:r>
            <a:r>
              <a:rPr lang="en-US" sz="2400" dirty="0" smtClean="0">
                <a:latin typeface="Tahoma" charset="0"/>
              </a:rPr>
              <a:t/>
            </a:r>
            <a:br>
              <a:rPr lang="en-US" sz="2400" dirty="0" smtClean="0">
                <a:latin typeface="Tahoma" charset="0"/>
              </a:rPr>
            </a:br>
            <a:r>
              <a:rPr lang="en-US" sz="2400" dirty="0" smtClean="0">
                <a:latin typeface="Tahoma" charset="0"/>
              </a:rPr>
              <a:t>the main </a:t>
            </a:r>
            <a:r>
              <a:rPr lang="en-US" sz="2400" dirty="0">
                <a:latin typeface="Tahoma" charset="0"/>
              </a:rPr>
              <a:t>reason this approach is not widely used</a:t>
            </a:r>
          </a:p>
        </p:txBody>
      </p:sp>
    </p:spTree>
    <p:extLst>
      <p:ext uri="{BB962C8B-B14F-4D97-AF65-F5344CB8AC3E}">
        <p14:creationId xmlns:p14="http://schemas.microsoft.com/office/powerpoint/2010/main" val="15649059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6">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796">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796">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79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 on write Sandboxes</a:t>
            </a:r>
            <a:endParaRPr lang="en-US" dirty="0"/>
          </a:p>
        </p:txBody>
      </p:sp>
      <p:sp>
        <p:nvSpPr>
          <p:cNvPr id="3" name="Content Placeholder 2"/>
          <p:cNvSpPr>
            <a:spLocks noGrp="1"/>
          </p:cNvSpPr>
          <p:nvPr>
            <p:ph idx="1"/>
          </p:nvPr>
        </p:nvSpPr>
        <p:spPr/>
        <p:txBody>
          <a:bodyPr/>
          <a:lstStyle/>
          <a:p>
            <a:r>
              <a:rPr lang="en-US" dirty="0" smtClean="0"/>
              <a:t>Allow applications to read all files and all writes are written to a separate area.</a:t>
            </a:r>
          </a:p>
          <a:p>
            <a:r>
              <a:rPr lang="en-US" dirty="0" smtClean="0"/>
              <a:t>Upon termination ask for writes that are to be kept</a:t>
            </a:r>
          </a:p>
          <a:p>
            <a:r>
              <a:rPr lang="en-US" dirty="0" smtClean="0"/>
              <a:t>Examples Alcatraz</a:t>
            </a:r>
            <a:endParaRPr lang="en-US" dirty="0"/>
          </a:p>
        </p:txBody>
      </p:sp>
    </p:spTree>
    <p:extLst>
      <p:ext uri="{BB962C8B-B14F-4D97-AF65-F5344CB8AC3E}">
        <p14:creationId xmlns:p14="http://schemas.microsoft.com/office/powerpoint/2010/main" val="414562744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Capabilities</a:t>
            </a:r>
            <a:endParaRPr lang="en-US" dirty="0"/>
          </a:p>
        </p:txBody>
      </p:sp>
      <p:sp>
        <p:nvSpPr>
          <p:cNvPr id="3" name="Content Placeholder 2"/>
          <p:cNvSpPr>
            <a:spLocks noGrp="1"/>
          </p:cNvSpPr>
          <p:nvPr>
            <p:ph idx="1"/>
          </p:nvPr>
        </p:nvSpPr>
        <p:spPr/>
        <p:txBody>
          <a:bodyPr/>
          <a:lstStyle/>
          <a:p>
            <a:r>
              <a:rPr lang="en-US" dirty="0" smtClean="0"/>
              <a:t>On Unix two types of users</a:t>
            </a:r>
          </a:p>
          <a:p>
            <a:pPr lvl="1"/>
            <a:r>
              <a:rPr lang="en-US" dirty="0" smtClean="0"/>
              <a:t>Privileges (</a:t>
            </a:r>
            <a:r>
              <a:rPr lang="en-US" dirty="0" err="1" smtClean="0"/>
              <a:t>uid</a:t>
            </a:r>
            <a:r>
              <a:rPr lang="en-US" dirty="0" smtClean="0"/>
              <a:t> =0)</a:t>
            </a:r>
          </a:p>
          <a:p>
            <a:pPr lvl="1"/>
            <a:r>
              <a:rPr lang="en-US" dirty="0" err="1" smtClean="0"/>
              <a:t>Unpriv</a:t>
            </a:r>
            <a:r>
              <a:rPr lang="en-US" dirty="0" smtClean="0"/>
              <a:t> (</a:t>
            </a:r>
            <a:r>
              <a:rPr lang="en-US" dirty="0" err="1" smtClean="0"/>
              <a:t>uid</a:t>
            </a:r>
            <a:r>
              <a:rPr lang="en-US" dirty="0" smtClean="0"/>
              <a:t> != 0)</a:t>
            </a:r>
          </a:p>
          <a:p>
            <a:r>
              <a:rPr lang="en-US" dirty="0" smtClean="0"/>
              <a:t>Root(0) can do anything</a:t>
            </a:r>
          </a:p>
          <a:p>
            <a:pPr lvl="1"/>
            <a:r>
              <a:rPr lang="en-US" dirty="0" smtClean="0"/>
              <a:t>Bypasses all kernel permission checks</a:t>
            </a:r>
          </a:p>
          <a:p>
            <a:r>
              <a:rPr lang="en-US" dirty="0" smtClean="0"/>
              <a:t>Capabilities divide these privileges</a:t>
            </a:r>
          </a:p>
          <a:p>
            <a:r>
              <a:rPr lang="en-US" smtClean="0"/>
              <a:t>Include CAP_CHROOT</a:t>
            </a:r>
          </a:p>
          <a:p>
            <a:endParaRPr lang="en-US"/>
          </a:p>
        </p:txBody>
      </p:sp>
    </p:spTree>
    <p:extLst>
      <p:ext uri="{BB962C8B-B14F-4D97-AF65-F5344CB8AC3E}">
        <p14:creationId xmlns:p14="http://schemas.microsoft.com/office/powerpoint/2010/main" val="316123287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Sandboxes </a:t>
            </a:r>
            <a:r>
              <a:rPr lang="en-US" dirty="0" smtClean="0">
                <a:sym typeface="Wingdings"/>
              </a:rPr>
              <a:t> VM</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Most sandboxes provide an isolation-based approach where the effect of programs run inside a sandbox is entirely isolated from resources outside the sandbox's authority. However, due to practical requirements, sandboxing schemes often provide ways of circumventing this isolation in order to copy data into and out of sandboxes.</a:t>
            </a:r>
          </a:p>
          <a:p>
            <a:endParaRPr lang="en-US" dirty="0" smtClean="0"/>
          </a:p>
          <a:p>
            <a:r>
              <a:rPr lang="en-US" dirty="0" smtClean="0"/>
              <a:t>System-level sandboxes provide complete operating environments to confined applications. One way of achieving this is through the use of hardware-level virtual machines (VMs). A virtual machine monitor (VMM) can be used to multiplex the physical hardware between multiple self-contained fully </a:t>
            </a:r>
            <a:r>
              <a:rPr lang="en-US" dirty="0" err="1" smtClean="0"/>
              <a:t>virtualised</a:t>
            </a:r>
            <a:r>
              <a:rPr lang="en-US" dirty="0" smtClean="0"/>
              <a:t> VM operating environments, each containing a complete operating system.</a:t>
            </a:r>
            <a:endParaRPr lang="en-US" dirty="0"/>
          </a:p>
        </p:txBody>
      </p:sp>
    </p:spTree>
    <p:extLst>
      <p:ext uri="{BB962C8B-B14F-4D97-AF65-F5344CB8AC3E}">
        <p14:creationId xmlns:p14="http://schemas.microsoft.com/office/powerpoint/2010/main" val="220921151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System Level Sandboxes</a:t>
            </a:r>
            <a:endParaRPr lang="en-US" dirty="0"/>
          </a:p>
        </p:txBody>
      </p:sp>
      <p:sp>
        <p:nvSpPr>
          <p:cNvPr id="3" name="Content Placeholder 2"/>
          <p:cNvSpPr>
            <a:spLocks noGrp="1"/>
          </p:cNvSpPr>
          <p:nvPr>
            <p:ph idx="1"/>
          </p:nvPr>
        </p:nvSpPr>
        <p:spPr/>
        <p:txBody>
          <a:bodyPr/>
          <a:lstStyle/>
          <a:p>
            <a:r>
              <a:rPr lang="en-US" dirty="0" smtClean="0"/>
              <a:t>System level sandboxes provide a complete environment for OS</a:t>
            </a:r>
          </a:p>
          <a:p>
            <a:r>
              <a:rPr lang="en-US" dirty="0" smtClean="0"/>
              <a:t>Virtualization: A hypervisor (virtual machine monitor (VMM), can multiplex hardware to run hardware level virtual machines (VM)</a:t>
            </a:r>
            <a:endParaRPr lang="en-US" dirty="0"/>
          </a:p>
        </p:txBody>
      </p:sp>
    </p:spTree>
    <p:extLst>
      <p:ext uri="{BB962C8B-B14F-4D97-AF65-F5344CB8AC3E}">
        <p14:creationId xmlns:p14="http://schemas.microsoft.com/office/powerpoint/2010/main" val="237952297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Trust Based Execution (1)</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One of the simplest access control techniques to mitigate the risk of running programs with all of the user's authority is to only allow particular programs to run.</a:t>
            </a:r>
          </a:p>
          <a:p>
            <a:pPr lvl="1"/>
            <a:r>
              <a:rPr lang="en-US" dirty="0" smtClean="0"/>
              <a:t>Microsoft </a:t>
            </a:r>
            <a:r>
              <a:rPr lang="en-US" dirty="0" err="1" smtClean="0"/>
              <a:t>AppLocker</a:t>
            </a:r>
            <a:r>
              <a:rPr lang="en-US" dirty="0" smtClean="0"/>
              <a:t> and Microsoft Software Restriction Policies (SRP)</a:t>
            </a:r>
          </a:p>
          <a:p>
            <a:pPr lvl="1"/>
            <a:r>
              <a:rPr lang="en-US" dirty="0" smtClean="0"/>
              <a:t>White list, black list</a:t>
            </a:r>
          </a:p>
          <a:p>
            <a:r>
              <a:rPr lang="en-US" dirty="0" smtClean="0"/>
              <a:t> Using this approach, processes typically still have all the authority of the user;</a:t>
            </a:r>
          </a:p>
          <a:p>
            <a:pPr lvl="1"/>
            <a:r>
              <a:rPr lang="en-US" dirty="0" smtClean="0"/>
              <a:t> however, only those programs deemed trustworthy (or not “untrusted”) are allowed to run. </a:t>
            </a:r>
            <a:endParaRPr lang="en-US" dirty="0"/>
          </a:p>
        </p:txBody>
      </p:sp>
    </p:spTree>
    <p:extLst>
      <p:ext uri="{BB962C8B-B14F-4D97-AF65-F5344CB8AC3E}">
        <p14:creationId xmlns:p14="http://schemas.microsoft.com/office/powerpoint/2010/main" val="207497056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exagon 4"/>
          <p:cNvSpPr/>
          <p:nvPr/>
        </p:nvSpPr>
        <p:spPr>
          <a:xfrm>
            <a:off x="1611851" y="3842108"/>
            <a:ext cx="1693258" cy="914400"/>
          </a:xfrm>
          <a:prstGeom prst="hex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HW</a:t>
            </a:r>
            <a:endParaRPr lang="en-US" dirty="0"/>
          </a:p>
        </p:txBody>
      </p:sp>
      <p:sp>
        <p:nvSpPr>
          <p:cNvPr id="6" name="Hexagon 5"/>
          <p:cNvSpPr/>
          <p:nvPr/>
        </p:nvSpPr>
        <p:spPr>
          <a:xfrm>
            <a:off x="5134485" y="3842108"/>
            <a:ext cx="1693258" cy="914400"/>
          </a:xfrm>
          <a:prstGeom prst="hex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HW</a:t>
            </a:r>
            <a:endParaRPr lang="en-US" dirty="0"/>
          </a:p>
        </p:txBody>
      </p:sp>
      <p:cxnSp>
        <p:nvCxnSpPr>
          <p:cNvPr id="12" name="Straight Connector 11"/>
          <p:cNvCxnSpPr/>
          <p:nvPr/>
        </p:nvCxnSpPr>
        <p:spPr>
          <a:xfrm flipV="1">
            <a:off x="2425918" y="3158343"/>
            <a:ext cx="0" cy="683765"/>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6046241" y="3158343"/>
            <a:ext cx="0" cy="683765"/>
          </a:xfrm>
          <a:prstGeom prst="line">
            <a:avLst/>
          </a:prstGeom>
        </p:spPr>
        <p:style>
          <a:lnRef idx="2">
            <a:schemeClr val="accent1"/>
          </a:lnRef>
          <a:fillRef idx="0">
            <a:schemeClr val="accent1"/>
          </a:fillRef>
          <a:effectRef idx="1">
            <a:schemeClr val="accent1"/>
          </a:effectRef>
          <a:fontRef idx="minor">
            <a:schemeClr val="tx1"/>
          </a:fontRef>
        </p:style>
      </p:cxnSp>
      <p:sp>
        <p:nvSpPr>
          <p:cNvPr id="14" name="Trapezoid 13"/>
          <p:cNvSpPr/>
          <p:nvPr/>
        </p:nvSpPr>
        <p:spPr>
          <a:xfrm>
            <a:off x="1611851" y="2344337"/>
            <a:ext cx="1693258" cy="667485"/>
          </a:xfrm>
          <a:prstGeom prst="trapezoi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Hypervisor</a:t>
            </a:r>
            <a:endParaRPr lang="en-US" dirty="0"/>
          </a:p>
        </p:txBody>
      </p:sp>
      <p:cxnSp>
        <p:nvCxnSpPr>
          <p:cNvPr id="16" name="Straight Connector 15"/>
          <p:cNvCxnSpPr>
            <a:endCxn id="14" idx="0"/>
          </p:cNvCxnSpPr>
          <p:nvPr/>
        </p:nvCxnSpPr>
        <p:spPr>
          <a:xfrm>
            <a:off x="1758383" y="1709412"/>
            <a:ext cx="700097" cy="634925"/>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4" idx="0"/>
          </p:cNvCxnSpPr>
          <p:nvPr/>
        </p:nvCxnSpPr>
        <p:spPr>
          <a:xfrm flipV="1">
            <a:off x="2458480" y="1709412"/>
            <a:ext cx="634972" cy="634925"/>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4" idx="0"/>
          </p:cNvCxnSpPr>
          <p:nvPr/>
        </p:nvCxnSpPr>
        <p:spPr>
          <a:xfrm flipV="1">
            <a:off x="2458480" y="1448931"/>
            <a:ext cx="0" cy="895406"/>
          </a:xfrm>
          <a:prstGeom prst="line">
            <a:avLst/>
          </a:prstGeom>
        </p:spPr>
        <p:style>
          <a:lnRef idx="2">
            <a:schemeClr val="accent1"/>
          </a:lnRef>
          <a:fillRef idx="0">
            <a:schemeClr val="accent1"/>
          </a:fillRef>
          <a:effectRef idx="1">
            <a:schemeClr val="accent1"/>
          </a:effectRef>
          <a:fontRef idx="minor">
            <a:schemeClr val="tx1"/>
          </a:fontRef>
        </p:style>
      </p:cxnSp>
      <p:sp>
        <p:nvSpPr>
          <p:cNvPr id="21" name="8-Point Star 20"/>
          <p:cNvSpPr/>
          <p:nvPr/>
        </p:nvSpPr>
        <p:spPr>
          <a:xfrm>
            <a:off x="2001280" y="534531"/>
            <a:ext cx="914400" cy="914400"/>
          </a:xfrm>
          <a:prstGeom prst="star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OS</a:t>
            </a:r>
            <a:endParaRPr lang="en-US" dirty="0"/>
          </a:p>
        </p:txBody>
      </p:sp>
      <p:sp>
        <p:nvSpPr>
          <p:cNvPr id="22" name="8-Point Star 21"/>
          <p:cNvSpPr/>
          <p:nvPr/>
        </p:nvSpPr>
        <p:spPr>
          <a:xfrm>
            <a:off x="2915680" y="991731"/>
            <a:ext cx="914400" cy="914400"/>
          </a:xfrm>
          <a:prstGeom prst="star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OS</a:t>
            </a:r>
            <a:endParaRPr lang="en-US" dirty="0"/>
          </a:p>
        </p:txBody>
      </p:sp>
      <p:sp>
        <p:nvSpPr>
          <p:cNvPr id="23" name="8-Point Star 22"/>
          <p:cNvSpPr/>
          <p:nvPr/>
        </p:nvSpPr>
        <p:spPr>
          <a:xfrm>
            <a:off x="1086880" y="1252212"/>
            <a:ext cx="914400" cy="914400"/>
          </a:xfrm>
          <a:prstGeom prst="star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OS</a:t>
            </a:r>
            <a:endParaRPr lang="en-US" dirty="0"/>
          </a:p>
        </p:txBody>
      </p:sp>
      <p:sp>
        <p:nvSpPr>
          <p:cNvPr id="24" name="Parallelogram 23"/>
          <p:cNvSpPr/>
          <p:nvPr/>
        </p:nvSpPr>
        <p:spPr>
          <a:xfrm>
            <a:off x="5297300" y="2229020"/>
            <a:ext cx="1216152" cy="914400"/>
          </a:xfrm>
          <a:prstGeom prst="parallelogra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OS</a:t>
            </a:r>
            <a:endParaRPr lang="en-US" dirty="0"/>
          </a:p>
        </p:txBody>
      </p:sp>
      <p:cxnSp>
        <p:nvCxnSpPr>
          <p:cNvPr id="26" name="Straight Connector 25"/>
          <p:cNvCxnSpPr>
            <a:stCxn id="24" idx="0"/>
          </p:cNvCxnSpPr>
          <p:nvPr/>
        </p:nvCxnSpPr>
        <p:spPr>
          <a:xfrm flipV="1">
            <a:off x="5905376" y="991731"/>
            <a:ext cx="314091" cy="1237289"/>
          </a:xfrm>
          <a:prstGeom prst="line">
            <a:avLst/>
          </a:prstGeom>
        </p:spPr>
        <p:style>
          <a:lnRef idx="2">
            <a:schemeClr val="accent1"/>
          </a:lnRef>
          <a:fillRef idx="0">
            <a:schemeClr val="accent1"/>
          </a:fillRef>
          <a:effectRef idx="1">
            <a:schemeClr val="accent1"/>
          </a:effectRef>
          <a:fontRef idx="minor">
            <a:schemeClr val="tx1"/>
          </a:fontRef>
        </p:style>
      </p:cxnSp>
      <p:sp>
        <p:nvSpPr>
          <p:cNvPr id="27" name="Oval 26"/>
          <p:cNvSpPr/>
          <p:nvPr/>
        </p:nvSpPr>
        <p:spPr>
          <a:xfrm>
            <a:off x="5762267" y="450417"/>
            <a:ext cx="1065476" cy="9985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Hypervisor</a:t>
            </a:r>
            <a:endParaRPr lang="en-US" dirty="0"/>
          </a:p>
        </p:txBody>
      </p:sp>
      <p:cxnSp>
        <p:nvCxnSpPr>
          <p:cNvPr id="29" name="Straight Connector 28"/>
          <p:cNvCxnSpPr>
            <a:stCxn id="27" idx="6"/>
          </p:cNvCxnSpPr>
          <p:nvPr/>
        </p:nvCxnSpPr>
        <p:spPr>
          <a:xfrm flipV="1">
            <a:off x="6827743" y="450417"/>
            <a:ext cx="938450" cy="499257"/>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27" idx="6"/>
          </p:cNvCxnSpPr>
          <p:nvPr/>
        </p:nvCxnSpPr>
        <p:spPr>
          <a:xfrm>
            <a:off x="6827743" y="949674"/>
            <a:ext cx="1052419" cy="3025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27" idx="6"/>
          </p:cNvCxnSpPr>
          <p:nvPr/>
        </p:nvCxnSpPr>
        <p:spPr>
          <a:xfrm>
            <a:off x="6827743" y="949674"/>
            <a:ext cx="824480" cy="956457"/>
          </a:xfrm>
          <a:prstGeom prst="line">
            <a:avLst/>
          </a:prstGeom>
        </p:spPr>
        <p:style>
          <a:lnRef idx="2">
            <a:schemeClr val="accent1"/>
          </a:lnRef>
          <a:fillRef idx="0">
            <a:schemeClr val="accent1"/>
          </a:fillRef>
          <a:effectRef idx="1">
            <a:schemeClr val="accent1"/>
          </a:effectRef>
          <a:fontRef idx="minor">
            <a:schemeClr val="tx1"/>
          </a:fontRef>
        </p:style>
      </p:cxnSp>
      <p:sp>
        <p:nvSpPr>
          <p:cNvPr id="34" name="8-Point Star 33"/>
          <p:cNvSpPr/>
          <p:nvPr/>
        </p:nvSpPr>
        <p:spPr>
          <a:xfrm>
            <a:off x="7422962" y="7236"/>
            <a:ext cx="914400" cy="914400"/>
          </a:xfrm>
          <a:prstGeom prst="star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OS</a:t>
            </a:r>
            <a:endParaRPr lang="en-US" dirty="0"/>
          </a:p>
        </p:txBody>
      </p:sp>
      <p:sp>
        <p:nvSpPr>
          <p:cNvPr id="35" name="8-Point Star 34"/>
          <p:cNvSpPr/>
          <p:nvPr/>
        </p:nvSpPr>
        <p:spPr>
          <a:xfrm>
            <a:off x="7766193" y="949674"/>
            <a:ext cx="914400" cy="914400"/>
          </a:xfrm>
          <a:prstGeom prst="star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OS</a:t>
            </a:r>
            <a:endParaRPr lang="en-US" dirty="0"/>
          </a:p>
        </p:txBody>
      </p:sp>
      <p:sp>
        <p:nvSpPr>
          <p:cNvPr id="36" name="TextBox 35"/>
          <p:cNvSpPr txBox="1"/>
          <p:nvPr/>
        </p:nvSpPr>
        <p:spPr>
          <a:xfrm>
            <a:off x="2001280" y="5567801"/>
            <a:ext cx="1211189" cy="584776"/>
          </a:xfrm>
          <a:prstGeom prst="rect">
            <a:avLst/>
          </a:prstGeom>
          <a:noFill/>
        </p:spPr>
        <p:txBody>
          <a:bodyPr wrap="none" rtlCol="0">
            <a:spAutoFit/>
          </a:bodyPr>
          <a:lstStyle/>
          <a:p>
            <a:r>
              <a:rPr lang="en-US" sz="3200" dirty="0" smtClean="0"/>
              <a:t>Type I</a:t>
            </a:r>
            <a:endParaRPr lang="en-US" sz="3200" dirty="0"/>
          </a:p>
        </p:txBody>
      </p:sp>
      <p:sp>
        <p:nvSpPr>
          <p:cNvPr id="37" name="TextBox 36"/>
          <p:cNvSpPr txBox="1"/>
          <p:nvPr/>
        </p:nvSpPr>
        <p:spPr>
          <a:xfrm>
            <a:off x="5471358" y="5529656"/>
            <a:ext cx="1320594" cy="584776"/>
          </a:xfrm>
          <a:prstGeom prst="rect">
            <a:avLst/>
          </a:prstGeom>
          <a:noFill/>
        </p:spPr>
        <p:txBody>
          <a:bodyPr wrap="none" rtlCol="0">
            <a:spAutoFit/>
          </a:bodyPr>
          <a:lstStyle/>
          <a:p>
            <a:r>
              <a:rPr lang="en-US" sz="3200" b="1" dirty="0" smtClean="0"/>
              <a:t>Type II</a:t>
            </a:r>
            <a:endParaRPr lang="en-US" sz="3200" b="1" dirty="0"/>
          </a:p>
        </p:txBody>
      </p:sp>
      <p:sp>
        <p:nvSpPr>
          <p:cNvPr id="38" name="TextBox 37"/>
          <p:cNvSpPr txBox="1"/>
          <p:nvPr/>
        </p:nvSpPr>
        <p:spPr>
          <a:xfrm>
            <a:off x="2263104" y="5242198"/>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85832384"/>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System Level Sandboxes</a:t>
            </a:r>
            <a:endParaRPr lang="en-US" dirty="0"/>
          </a:p>
        </p:txBody>
      </p:sp>
      <p:sp>
        <p:nvSpPr>
          <p:cNvPr id="3" name="Content Placeholder 2"/>
          <p:cNvSpPr>
            <a:spLocks noGrp="1"/>
          </p:cNvSpPr>
          <p:nvPr>
            <p:ph idx="1"/>
          </p:nvPr>
        </p:nvSpPr>
        <p:spPr/>
        <p:txBody>
          <a:bodyPr>
            <a:normAutofit lnSpcReduction="10000"/>
          </a:bodyPr>
          <a:lstStyle/>
          <a:p>
            <a:r>
              <a:rPr lang="en-US" dirty="0" smtClean="0"/>
              <a:t>HW Emulation Base: The guest OS need not know it is being virtualized</a:t>
            </a:r>
          </a:p>
          <a:p>
            <a:pPr lvl="1"/>
            <a:r>
              <a:rPr lang="en-US" dirty="0" err="1" smtClean="0"/>
              <a:t>Vmware</a:t>
            </a:r>
            <a:r>
              <a:rPr lang="en-US" dirty="0" smtClean="0"/>
              <a:t>, </a:t>
            </a:r>
            <a:r>
              <a:rPr lang="en-US" dirty="0" err="1" smtClean="0"/>
              <a:t>VirtualBox</a:t>
            </a:r>
            <a:endParaRPr lang="en-US" dirty="0" smtClean="0"/>
          </a:p>
          <a:p>
            <a:r>
              <a:rPr lang="en-US" dirty="0" smtClean="0"/>
              <a:t>Para-</a:t>
            </a:r>
            <a:r>
              <a:rPr lang="en-US" dirty="0" err="1" smtClean="0"/>
              <a:t>virtulaization</a:t>
            </a:r>
            <a:r>
              <a:rPr lang="en-US" dirty="0" smtClean="0"/>
              <a:t> (Software emulation)</a:t>
            </a:r>
          </a:p>
          <a:p>
            <a:pPr lvl="1"/>
            <a:r>
              <a:rPr lang="en-US" dirty="0" smtClean="0"/>
              <a:t>The guest knows they are being virtualized and used the API provided by the virtualization</a:t>
            </a:r>
          </a:p>
          <a:p>
            <a:pPr lvl="1"/>
            <a:r>
              <a:rPr lang="en-US" dirty="0" smtClean="0"/>
              <a:t>Can be more efficient since work can be done by the host</a:t>
            </a:r>
          </a:p>
          <a:p>
            <a:pPr lvl="1"/>
            <a:r>
              <a:rPr lang="en-US" dirty="0" err="1" smtClean="0"/>
              <a:t>Xen</a:t>
            </a:r>
            <a:r>
              <a:rPr lang="en-US" dirty="0" smtClean="0"/>
              <a:t>, User-mode Linux</a:t>
            </a:r>
            <a:endParaRPr lang="en-US" dirty="0"/>
          </a:p>
        </p:txBody>
      </p:sp>
    </p:spTree>
    <p:extLst>
      <p:ext uri="{BB962C8B-B14F-4D97-AF65-F5344CB8AC3E}">
        <p14:creationId xmlns:p14="http://schemas.microsoft.com/office/powerpoint/2010/main" val="260720069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System Level Sandboxes</a:t>
            </a:r>
            <a:endParaRPr lang="en-US" dirty="0"/>
          </a:p>
        </p:txBody>
      </p:sp>
      <p:sp>
        <p:nvSpPr>
          <p:cNvPr id="3" name="Content Placeholder 2"/>
          <p:cNvSpPr>
            <a:spLocks noGrp="1"/>
          </p:cNvSpPr>
          <p:nvPr>
            <p:ph idx="1"/>
          </p:nvPr>
        </p:nvSpPr>
        <p:spPr/>
        <p:txBody>
          <a:bodyPr>
            <a:normAutofit lnSpcReduction="10000"/>
          </a:bodyPr>
          <a:lstStyle/>
          <a:p>
            <a:r>
              <a:rPr lang="en-US" dirty="0" err="1" smtClean="0"/>
              <a:t>Qubes</a:t>
            </a:r>
            <a:endParaRPr lang="en-US" dirty="0" smtClean="0"/>
          </a:p>
          <a:p>
            <a:pPr lvl="1"/>
            <a:r>
              <a:rPr lang="en-US" dirty="0" smtClean="0"/>
              <a:t>A VM for each different task</a:t>
            </a:r>
          </a:p>
          <a:p>
            <a:r>
              <a:rPr lang="en-US" dirty="0" smtClean="0"/>
              <a:t>From Security Perspective lot of uses</a:t>
            </a:r>
          </a:p>
          <a:p>
            <a:pPr lvl="1"/>
            <a:r>
              <a:rPr lang="en-US" dirty="0" smtClean="0"/>
              <a:t>Separation, isolation, high availability, disaster recovery, multiple OS’s etc.</a:t>
            </a:r>
          </a:p>
          <a:p>
            <a:r>
              <a:rPr lang="en-US" dirty="0" smtClean="0"/>
              <a:t>Can hardware emulation VMs be used to confine </a:t>
            </a:r>
            <a:r>
              <a:rPr lang="en-US" smtClean="0"/>
              <a:t>individual </a:t>
            </a:r>
            <a:r>
              <a:rPr lang="en-US" smtClean="0"/>
              <a:t>application?</a:t>
            </a:r>
            <a:endParaRPr lang="en-US" dirty="0" smtClean="0"/>
          </a:p>
          <a:p>
            <a:r>
              <a:rPr lang="en-US" dirty="0" smtClean="0"/>
              <a:t>From an end-user perspective, hard to manage</a:t>
            </a:r>
            <a:endParaRPr lang="en-US" dirty="0"/>
          </a:p>
        </p:txBody>
      </p:sp>
    </p:spTree>
    <p:extLst>
      <p:ext uri="{BB962C8B-B14F-4D97-AF65-F5344CB8AC3E}">
        <p14:creationId xmlns:p14="http://schemas.microsoft.com/office/powerpoint/2010/main" val="292164629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Contained App</a:t>
            </a:r>
            <a:endParaRPr lang="en-US" dirty="0"/>
          </a:p>
        </p:txBody>
      </p:sp>
      <p:sp>
        <p:nvSpPr>
          <p:cNvPr id="3" name="Content Placeholder 2"/>
          <p:cNvSpPr>
            <a:spLocks noGrp="1"/>
          </p:cNvSpPr>
          <p:nvPr>
            <p:ph idx="1"/>
          </p:nvPr>
        </p:nvSpPr>
        <p:spPr/>
        <p:txBody>
          <a:bodyPr/>
          <a:lstStyle/>
          <a:p>
            <a:r>
              <a:rPr lang="en-US" dirty="0" smtClean="0"/>
              <a:t>Force each app to be self contained with no ambient authority to other resources (authorized via user intervention)</a:t>
            </a:r>
          </a:p>
          <a:p>
            <a:r>
              <a:rPr lang="en-US" dirty="0" err="1" smtClean="0"/>
              <a:t>Eg</a:t>
            </a:r>
            <a:r>
              <a:rPr lang="en-US" dirty="0" smtClean="0"/>
              <a:t>., Java applets, </a:t>
            </a:r>
            <a:r>
              <a:rPr lang="en-US" dirty="0" err="1" smtClean="0"/>
              <a:t>google</a:t>
            </a:r>
            <a:r>
              <a:rPr lang="en-US" dirty="0" smtClean="0"/>
              <a:t> native code</a:t>
            </a:r>
            <a:endParaRPr lang="en-US" dirty="0"/>
          </a:p>
        </p:txBody>
      </p:sp>
    </p:spTree>
    <p:extLst>
      <p:ext uri="{BB962C8B-B14F-4D97-AF65-F5344CB8AC3E}">
        <p14:creationId xmlns:p14="http://schemas.microsoft.com/office/powerpoint/2010/main" val="417515165"/>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a:t>
            </a:r>
            <a:endParaRPr lang="en-US" dirty="0"/>
          </a:p>
        </p:txBody>
      </p:sp>
      <p:sp>
        <p:nvSpPr>
          <p:cNvPr id="3" name="Content Placeholder 2"/>
          <p:cNvSpPr>
            <a:spLocks noGrp="1"/>
          </p:cNvSpPr>
          <p:nvPr>
            <p:ph idx="1"/>
          </p:nvPr>
        </p:nvSpPr>
        <p:spPr/>
        <p:txBody>
          <a:bodyPr/>
          <a:lstStyle/>
          <a:p>
            <a:r>
              <a:rPr lang="en-US" dirty="0" err="1" smtClean="0"/>
              <a:t>Adv</a:t>
            </a:r>
            <a:r>
              <a:rPr lang="en-US" dirty="0" smtClean="0"/>
              <a:t>: Good for shared servers, isolating completely separate systems</a:t>
            </a:r>
          </a:p>
          <a:p>
            <a:r>
              <a:rPr lang="en-US" dirty="0" smtClean="0"/>
              <a:t>De-Merits:</a:t>
            </a:r>
          </a:p>
          <a:p>
            <a:pPr lvl="1"/>
            <a:r>
              <a:rPr lang="en-US" dirty="0" smtClean="0"/>
              <a:t>Redundancy of resources (say OS)</a:t>
            </a:r>
          </a:p>
          <a:p>
            <a:pPr lvl="1"/>
            <a:r>
              <a:rPr lang="en-US" dirty="0" smtClean="0"/>
              <a:t>Inhibit sharing</a:t>
            </a:r>
          </a:p>
          <a:p>
            <a:pPr lvl="1"/>
            <a:r>
              <a:rPr lang="en-US" dirty="0" err="1" smtClean="0"/>
              <a:t>Worlflow</a:t>
            </a:r>
            <a:r>
              <a:rPr lang="en-US" dirty="0" smtClean="0"/>
              <a:t> and usability</a:t>
            </a:r>
            <a:endParaRPr lang="en-US" dirty="0"/>
          </a:p>
        </p:txBody>
      </p:sp>
    </p:spTree>
    <p:extLst>
      <p:ext uri="{BB962C8B-B14F-4D97-AF65-F5344CB8AC3E}">
        <p14:creationId xmlns:p14="http://schemas.microsoft.com/office/powerpoint/2010/main" val="223579217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8886" y="2929793"/>
            <a:ext cx="2157336" cy="369332"/>
          </a:xfrm>
          <a:prstGeom prst="rect">
            <a:avLst/>
          </a:prstGeom>
          <a:noFill/>
        </p:spPr>
        <p:txBody>
          <a:bodyPr wrap="none" rtlCol="0">
            <a:spAutoFit/>
          </a:bodyPr>
          <a:lstStyle/>
          <a:p>
            <a:r>
              <a:rPr lang="en-US" dirty="0" smtClean="0"/>
              <a:t>VM  from Dan </a:t>
            </a:r>
            <a:r>
              <a:rPr lang="en-US" dirty="0" err="1" smtClean="0"/>
              <a:t>Boneh</a:t>
            </a:r>
            <a:endParaRPr lang="en-US" dirty="0"/>
          </a:p>
        </p:txBody>
      </p:sp>
    </p:spTree>
    <p:extLst>
      <p:ext uri="{BB962C8B-B14F-4D97-AF65-F5344CB8AC3E}">
        <p14:creationId xmlns:p14="http://schemas.microsoft.com/office/powerpoint/2010/main" val="2799583680"/>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atin typeface="Tahoma" charset="0"/>
              </a:rPr>
              <a:t>Virtual Machines</a:t>
            </a:r>
          </a:p>
        </p:txBody>
      </p:sp>
      <p:sp>
        <p:nvSpPr>
          <p:cNvPr id="37891" name="Rectangle 3"/>
          <p:cNvSpPr>
            <a:spLocks noChangeArrowheads="1"/>
          </p:cNvSpPr>
          <p:nvPr/>
        </p:nvSpPr>
        <p:spPr bwMode="auto">
          <a:xfrm>
            <a:off x="1219200" y="3733800"/>
            <a:ext cx="6553200" cy="457200"/>
          </a:xfrm>
          <a:prstGeom prst="rect">
            <a:avLst/>
          </a:prstGeom>
          <a:solidFill>
            <a:schemeClr val="folHlink"/>
          </a:solidFill>
          <a:ln w="9525">
            <a:solidFill>
              <a:schemeClr val="tx1"/>
            </a:solidFill>
            <a:miter lim="800000"/>
            <a:headEnd/>
            <a:tailEnd/>
          </a:ln>
        </p:spPr>
        <p:txBody>
          <a:bodyPr wrap="none" anchor="ctr"/>
          <a:lstStyle/>
          <a:p>
            <a:pPr algn="ctr"/>
            <a:r>
              <a:rPr lang="en-US" sz="1800" b="1">
                <a:latin typeface="Arial" charset="0"/>
              </a:rPr>
              <a:t>Virtual Machine Monitor (VMM)</a:t>
            </a:r>
          </a:p>
        </p:txBody>
      </p:sp>
      <p:grpSp>
        <p:nvGrpSpPr>
          <p:cNvPr id="2" name="Group 4"/>
          <p:cNvGrpSpPr>
            <a:grpSpLocks/>
          </p:cNvGrpSpPr>
          <p:nvPr/>
        </p:nvGrpSpPr>
        <p:grpSpPr bwMode="auto">
          <a:xfrm>
            <a:off x="1219200" y="1371600"/>
            <a:ext cx="3276600" cy="2362200"/>
            <a:chOff x="768" y="1152"/>
            <a:chExt cx="2064" cy="1776"/>
          </a:xfrm>
        </p:grpSpPr>
        <p:sp>
          <p:nvSpPr>
            <p:cNvPr id="37904" name="Rectangle 5"/>
            <p:cNvSpPr>
              <a:spLocks noChangeArrowheads="1"/>
            </p:cNvSpPr>
            <p:nvPr/>
          </p:nvSpPr>
          <p:spPr bwMode="auto">
            <a:xfrm>
              <a:off x="768" y="2592"/>
              <a:ext cx="2064" cy="336"/>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a:latin typeface="Times" charset="0"/>
                </a:rPr>
                <a:t>Guest OS 2</a:t>
              </a:r>
            </a:p>
          </p:txBody>
        </p:sp>
        <p:sp>
          <p:nvSpPr>
            <p:cNvPr id="37905" name="Rectangle 6"/>
            <p:cNvSpPr>
              <a:spLocks noChangeArrowheads="1"/>
            </p:cNvSpPr>
            <p:nvPr/>
          </p:nvSpPr>
          <p:spPr bwMode="auto">
            <a:xfrm>
              <a:off x="768" y="1152"/>
              <a:ext cx="2064" cy="1776"/>
            </a:xfrm>
            <a:prstGeom prst="rect">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6" name="Oval 7"/>
            <p:cNvSpPr>
              <a:spLocks noChangeArrowheads="1"/>
            </p:cNvSpPr>
            <p:nvPr/>
          </p:nvSpPr>
          <p:spPr bwMode="auto">
            <a:xfrm>
              <a:off x="1104" y="1584"/>
              <a:ext cx="1248" cy="528"/>
            </a:xfrm>
            <a:prstGeom prst="ellipse">
              <a:avLst/>
            </a:prstGeom>
            <a:solidFill>
              <a:schemeClr val="accent1"/>
            </a:solidFill>
            <a:ln w="9525">
              <a:solidFill>
                <a:schemeClr val="tx1"/>
              </a:solidFill>
              <a:round/>
              <a:headEnd/>
              <a:tailEnd/>
            </a:ln>
          </p:spPr>
          <p:txBody>
            <a:bodyPr wrap="none" anchor="ctr"/>
            <a:lstStyle/>
            <a:p>
              <a:pPr algn="ctr" eaLnBrk="0" hangingPunct="0"/>
              <a:r>
                <a:rPr lang="en-US" sz="2400">
                  <a:latin typeface="Times" charset="0"/>
                </a:rPr>
                <a:t>Apps</a:t>
              </a:r>
            </a:p>
          </p:txBody>
        </p:sp>
      </p:grpSp>
      <p:grpSp>
        <p:nvGrpSpPr>
          <p:cNvPr id="3" name="Group 8"/>
          <p:cNvGrpSpPr>
            <a:grpSpLocks/>
          </p:cNvGrpSpPr>
          <p:nvPr/>
        </p:nvGrpSpPr>
        <p:grpSpPr bwMode="auto">
          <a:xfrm>
            <a:off x="4495800" y="1371600"/>
            <a:ext cx="3276600" cy="2362200"/>
            <a:chOff x="2832" y="1152"/>
            <a:chExt cx="2064" cy="1776"/>
          </a:xfrm>
        </p:grpSpPr>
        <p:sp>
          <p:nvSpPr>
            <p:cNvPr id="37901" name="Rectangle 9"/>
            <p:cNvSpPr>
              <a:spLocks noChangeArrowheads="1"/>
            </p:cNvSpPr>
            <p:nvPr/>
          </p:nvSpPr>
          <p:spPr bwMode="auto">
            <a:xfrm>
              <a:off x="2832" y="2592"/>
              <a:ext cx="2064" cy="336"/>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a:latin typeface="Times" charset="0"/>
                </a:rPr>
                <a:t>Guest OS 1</a:t>
              </a:r>
            </a:p>
          </p:txBody>
        </p:sp>
        <p:sp>
          <p:nvSpPr>
            <p:cNvPr id="37902" name="Rectangle 10"/>
            <p:cNvSpPr>
              <a:spLocks noChangeArrowheads="1"/>
            </p:cNvSpPr>
            <p:nvPr/>
          </p:nvSpPr>
          <p:spPr bwMode="auto">
            <a:xfrm>
              <a:off x="2832" y="1152"/>
              <a:ext cx="2064" cy="1776"/>
            </a:xfrm>
            <a:prstGeom prst="rect">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3" name="Oval 11"/>
            <p:cNvSpPr>
              <a:spLocks noChangeArrowheads="1"/>
            </p:cNvSpPr>
            <p:nvPr/>
          </p:nvSpPr>
          <p:spPr bwMode="auto">
            <a:xfrm>
              <a:off x="3264" y="1584"/>
              <a:ext cx="1248" cy="528"/>
            </a:xfrm>
            <a:prstGeom prst="ellipse">
              <a:avLst/>
            </a:prstGeom>
            <a:solidFill>
              <a:schemeClr val="accent1"/>
            </a:solidFill>
            <a:ln w="9525">
              <a:solidFill>
                <a:schemeClr val="tx1"/>
              </a:solidFill>
              <a:round/>
              <a:headEnd/>
              <a:tailEnd/>
            </a:ln>
          </p:spPr>
          <p:txBody>
            <a:bodyPr wrap="none" anchor="ctr"/>
            <a:lstStyle/>
            <a:p>
              <a:pPr algn="ctr" eaLnBrk="0" hangingPunct="0"/>
              <a:r>
                <a:rPr lang="en-US" sz="2400">
                  <a:latin typeface="Times" charset="0"/>
                </a:rPr>
                <a:t>Apps</a:t>
              </a:r>
            </a:p>
          </p:txBody>
        </p:sp>
      </p:grpSp>
      <p:sp>
        <p:nvSpPr>
          <p:cNvPr id="37894" name="Rectangle 12"/>
          <p:cNvSpPr>
            <a:spLocks noChangeArrowheads="1"/>
          </p:cNvSpPr>
          <p:nvPr/>
        </p:nvSpPr>
        <p:spPr bwMode="auto">
          <a:xfrm>
            <a:off x="1219200" y="4648200"/>
            <a:ext cx="6553200" cy="457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a:latin typeface="Times" charset="0"/>
              </a:rPr>
              <a:t>Hardware</a:t>
            </a:r>
          </a:p>
        </p:txBody>
      </p:sp>
      <p:sp>
        <p:nvSpPr>
          <p:cNvPr id="37895" name="Rectangle 13"/>
          <p:cNvSpPr>
            <a:spLocks noChangeArrowheads="1"/>
          </p:cNvSpPr>
          <p:nvPr/>
        </p:nvSpPr>
        <p:spPr bwMode="auto">
          <a:xfrm>
            <a:off x="1219200" y="1371600"/>
            <a:ext cx="6553200" cy="3276600"/>
          </a:xfrm>
          <a:prstGeom prst="rect">
            <a:avLst/>
          </a:prstGeom>
          <a:solidFill>
            <a:schemeClr val="folHlink">
              <a:alpha val="20000"/>
            </a:schemeClr>
          </a:solidFill>
          <a:ln w="38100">
            <a:solidFill>
              <a:schemeClr val="tx1"/>
            </a:solidFill>
            <a:miter lim="800000"/>
            <a:headEnd/>
            <a:tailEnd/>
          </a:ln>
        </p:spPr>
        <p:txBody>
          <a:bodyPr wrap="none" anchor="ctr"/>
          <a:lstStyle/>
          <a:p>
            <a:pPr algn="ctr" eaLnBrk="0" hangingPunct="0"/>
            <a:endParaRPr lang="en-US" sz="2400">
              <a:latin typeface="Times" charset="0"/>
            </a:endParaRPr>
          </a:p>
        </p:txBody>
      </p:sp>
      <p:sp>
        <p:nvSpPr>
          <p:cNvPr id="37896" name="Text Box 14"/>
          <p:cNvSpPr txBox="1">
            <a:spLocks noChangeArrowheads="1"/>
          </p:cNvSpPr>
          <p:nvPr/>
        </p:nvSpPr>
        <p:spPr bwMode="auto">
          <a:xfrm>
            <a:off x="3962400" y="4106334"/>
            <a:ext cx="1236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r>
              <a:rPr lang="en-US" sz="2400" dirty="0">
                <a:latin typeface="Times" charset="0"/>
              </a:rPr>
              <a:t>Host OS</a:t>
            </a:r>
          </a:p>
        </p:txBody>
      </p:sp>
      <p:sp>
        <p:nvSpPr>
          <p:cNvPr id="37897" name="Rectangle 15"/>
          <p:cNvSpPr>
            <a:spLocks noChangeArrowheads="1"/>
          </p:cNvSpPr>
          <p:nvPr/>
        </p:nvSpPr>
        <p:spPr bwMode="auto">
          <a:xfrm>
            <a:off x="1219200" y="1371600"/>
            <a:ext cx="6553200" cy="2819400"/>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6272" name="Text Box 16"/>
          <p:cNvSpPr txBox="1">
            <a:spLocks noChangeArrowheads="1"/>
          </p:cNvSpPr>
          <p:nvPr/>
        </p:nvSpPr>
        <p:spPr bwMode="auto">
          <a:xfrm>
            <a:off x="1216298" y="1371601"/>
            <a:ext cx="8344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2400">
                <a:latin typeface="Times" charset="0"/>
              </a:rPr>
              <a:t>VM2</a:t>
            </a:r>
          </a:p>
        </p:txBody>
      </p:sp>
      <p:sp>
        <p:nvSpPr>
          <p:cNvPr id="96273" name="Text Box 17"/>
          <p:cNvSpPr txBox="1">
            <a:spLocks noChangeArrowheads="1"/>
          </p:cNvSpPr>
          <p:nvPr/>
        </p:nvSpPr>
        <p:spPr bwMode="auto">
          <a:xfrm>
            <a:off x="6940823" y="1371601"/>
            <a:ext cx="8344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2400">
                <a:latin typeface="Times" charset="0"/>
              </a:rPr>
              <a:t>VM1</a:t>
            </a:r>
          </a:p>
        </p:txBody>
      </p:sp>
      <p:sp>
        <p:nvSpPr>
          <p:cNvPr id="37900" name="Text Box 18"/>
          <p:cNvSpPr txBox="1">
            <a:spLocks noChangeArrowheads="1"/>
          </p:cNvSpPr>
          <p:nvPr/>
        </p:nvSpPr>
        <p:spPr bwMode="auto">
          <a:xfrm>
            <a:off x="381000" y="5257801"/>
            <a:ext cx="8458200" cy="101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med"/>
              </a14:hiddenLine>
            </a:ext>
          </a:extLst>
        </p:spPr>
        <p:txBody>
          <a:bodyPr wrap="square">
            <a:spAutoFit/>
          </a:bodyPr>
          <a:lstStyle>
            <a:lvl1pPr eaLnBrk="0" hangingPunct="0">
              <a:defRPr sz="2000">
                <a:solidFill>
                  <a:schemeClr val="tx1"/>
                </a:solidFill>
                <a:latin typeface="Tahoma" charset="0"/>
                <a:ea typeface="ＭＳ Ｐゴシック" charset="0"/>
                <a:cs typeface="ＭＳ Ｐゴシック" charset="0"/>
              </a:defRPr>
            </a:lvl1pPr>
            <a:lvl2pPr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lnSpc>
                <a:spcPct val="110000"/>
              </a:lnSpc>
            </a:pPr>
            <a:r>
              <a:rPr lang="en-US" sz="2400" dirty="0"/>
              <a:t>Example:    </a:t>
            </a:r>
            <a:r>
              <a:rPr lang="en-US" sz="2400" b="1" dirty="0"/>
              <a:t>NSA  </a:t>
            </a:r>
            <a:r>
              <a:rPr lang="en-US" sz="2400" b="1" dirty="0" err="1" smtClean="0"/>
              <a:t>NetTop</a:t>
            </a:r>
            <a:endParaRPr lang="en-US" sz="2400" b="1" dirty="0"/>
          </a:p>
          <a:p>
            <a:pPr lvl="1" eaLnBrk="1" hangingPunct="1">
              <a:lnSpc>
                <a:spcPct val="180000"/>
              </a:lnSpc>
            </a:pPr>
            <a:r>
              <a:rPr lang="en-US" dirty="0" smtClean="0"/>
              <a:t>single </a:t>
            </a:r>
            <a:r>
              <a:rPr lang="en-US" dirty="0"/>
              <a:t>HW platform used for both classified </a:t>
            </a:r>
            <a:r>
              <a:rPr lang="en-US" dirty="0" smtClean="0"/>
              <a:t>and </a:t>
            </a:r>
            <a:r>
              <a:rPr lang="en-US" dirty="0"/>
              <a:t>unclassified data</a:t>
            </a:r>
          </a:p>
        </p:txBody>
      </p:sp>
    </p:spTree>
    <p:extLst>
      <p:ext uri="{BB962C8B-B14F-4D97-AF65-F5344CB8AC3E}">
        <p14:creationId xmlns:p14="http://schemas.microsoft.com/office/powerpoint/2010/main" val="33355120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27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2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72" grpId="0"/>
      <p:bldP spid="9627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127000"/>
            <a:ext cx="8229600" cy="1143000"/>
          </a:xfrm>
        </p:spPr>
        <p:txBody>
          <a:bodyPr/>
          <a:lstStyle/>
          <a:p>
            <a:r>
              <a:rPr lang="en-US" sz="4400" dirty="0">
                <a:latin typeface="Tahoma" charset="0"/>
              </a:rPr>
              <a:t>Why so popular now?</a:t>
            </a:r>
          </a:p>
        </p:txBody>
      </p:sp>
      <p:sp>
        <p:nvSpPr>
          <p:cNvPr id="98307" name="Rectangle 3" descr="Rectangle: Click to edit Master text styles&#10;Second level&#10;Third level&#10;Fourth level&#10;Fifth level"/>
          <p:cNvSpPr>
            <a:spLocks noGrp="1" noChangeArrowheads="1"/>
          </p:cNvSpPr>
          <p:nvPr>
            <p:ph type="body" idx="1"/>
          </p:nvPr>
        </p:nvSpPr>
        <p:spPr>
          <a:xfrm>
            <a:off x="457200" y="1143000"/>
            <a:ext cx="8534400" cy="5638800"/>
          </a:xfrm>
        </p:spPr>
        <p:txBody>
          <a:bodyPr>
            <a:normAutofit fontScale="92500"/>
          </a:bodyPr>
          <a:lstStyle/>
          <a:p>
            <a:pPr marL="0" indent="0">
              <a:buNone/>
            </a:pPr>
            <a:r>
              <a:rPr lang="en-US" sz="2800" b="1" dirty="0">
                <a:latin typeface="Tahoma" charset="0"/>
              </a:rPr>
              <a:t>VMs in the 1960</a:t>
            </a:r>
            <a:r>
              <a:rPr lang="ja-JP" altLang="en-US" sz="2800" b="1" dirty="0">
                <a:latin typeface="Tahoma" charset="0"/>
              </a:rPr>
              <a:t>’</a:t>
            </a:r>
            <a:r>
              <a:rPr lang="en-US" sz="2800" b="1" dirty="0">
                <a:latin typeface="Tahoma" charset="0"/>
              </a:rPr>
              <a:t>s</a:t>
            </a:r>
            <a:r>
              <a:rPr lang="en-US" sz="2800" dirty="0">
                <a:latin typeface="Tahoma" charset="0"/>
              </a:rPr>
              <a:t>:</a:t>
            </a:r>
          </a:p>
          <a:p>
            <a:pPr lvl="1"/>
            <a:r>
              <a:rPr lang="en-US" dirty="0">
                <a:latin typeface="Tahoma" charset="0"/>
                <a:ea typeface="ＭＳ Ｐゴシック" charset="0"/>
              </a:rPr>
              <a:t>Few computers,  lots of users</a:t>
            </a:r>
          </a:p>
          <a:p>
            <a:pPr lvl="1"/>
            <a:r>
              <a:rPr lang="en-US" dirty="0">
                <a:latin typeface="Tahoma" charset="0"/>
                <a:ea typeface="ＭＳ Ｐゴシック" charset="0"/>
              </a:rPr>
              <a:t>VMs allow many users to shares a single computer</a:t>
            </a:r>
          </a:p>
          <a:p>
            <a:pPr marL="0" indent="0">
              <a:spcBef>
                <a:spcPct val="80000"/>
              </a:spcBef>
              <a:buNone/>
            </a:pPr>
            <a:r>
              <a:rPr lang="en-US" sz="2800" b="1" dirty="0">
                <a:latin typeface="Tahoma" charset="0"/>
              </a:rPr>
              <a:t>VMs  1970</a:t>
            </a:r>
            <a:r>
              <a:rPr lang="ja-JP" altLang="en-US" sz="2800" b="1" dirty="0">
                <a:latin typeface="Tahoma" charset="0"/>
              </a:rPr>
              <a:t>’</a:t>
            </a:r>
            <a:r>
              <a:rPr lang="en-US" sz="2800" b="1" dirty="0">
                <a:latin typeface="Tahoma" charset="0"/>
              </a:rPr>
              <a:t>s – 2000</a:t>
            </a:r>
            <a:r>
              <a:rPr lang="en-US" sz="2800" dirty="0">
                <a:latin typeface="Tahoma" charset="0"/>
              </a:rPr>
              <a:t>:    non-existent</a:t>
            </a:r>
          </a:p>
          <a:p>
            <a:pPr marL="0" indent="0">
              <a:spcBef>
                <a:spcPct val="80000"/>
              </a:spcBef>
              <a:buNone/>
            </a:pPr>
            <a:r>
              <a:rPr lang="en-US" sz="2600" b="1" dirty="0">
                <a:latin typeface="Tahoma" charset="0"/>
              </a:rPr>
              <a:t>VMs since 2000</a:t>
            </a:r>
            <a:r>
              <a:rPr lang="en-US" sz="2600" dirty="0">
                <a:latin typeface="Tahoma" charset="0"/>
              </a:rPr>
              <a:t>:</a:t>
            </a:r>
          </a:p>
          <a:p>
            <a:pPr lvl="1"/>
            <a:r>
              <a:rPr lang="en-US" dirty="0">
                <a:latin typeface="Tahoma" charset="0"/>
                <a:ea typeface="ＭＳ Ｐゴシック" charset="0"/>
              </a:rPr>
              <a:t>Too many computers, too few users</a:t>
            </a:r>
          </a:p>
          <a:p>
            <a:pPr lvl="2"/>
            <a:r>
              <a:rPr lang="en-US" sz="2400" dirty="0">
                <a:latin typeface="Tahoma" charset="0"/>
                <a:ea typeface="ＭＳ Ｐゴシック" charset="0"/>
              </a:rPr>
              <a:t> Print server,  Mail server,  Web server, </a:t>
            </a:r>
            <a:r>
              <a:rPr lang="en-US" sz="2400" dirty="0" smtClean="0">
                <a:latin typeface="Tahoma" charset="0"/>
                <a:ea typeface="ＭＳ Ｐゴシック" charset="0"/>
              </a:rPr>
              <a:t>File </a:t>
            </a:r>
            <a:r>
              <a:rPr lang="en-US" sz="2400" dirty="0">
                <a:latin typeface="Tahoma" charset="0"/>
                <a:ea typeface="ＭＳ Ｐゴシック" charset="0"/>
              </a:rPr>
              <a:t>server,  Database </a:t>
            </a:r>
            <a:r>
              <a:rPr lang="en-US" sz="2400" dirty="0" smtClean="0">
                <a:latin typeface="Tahoma" charset="0"/>
                <a:ea typeface="ＭＳ Ｐゴシック" charset="0"/>
              </a:rPr>
              <a:t>, </a:t>
            </a:r>
            <a:r>
              <a:rPr lang="en-US" sz="2400" dirty="0">
                <a:latin typeface="Tahoma" charset="0"/>
                <a:ea typeface="ＭＳ Ｐゴシック" charset="0"/>
              </a:rPr>
              <a:t>…</a:t>
            </a:r>
          </a:p>
          <a:p>
            <a:pPr lvl="1"/>
            <a:r>
              <a:rPr lang="en-US" dirty="0">
                <a:latin typeface="Tahoma" charset="0"/>
                <a:ea typeface="ＭＳ Ｐゴシック" charset="0"/>
              </a:rPr>
              <a:t>Wasteful to run each service </a:t>
            </a:r>
            <a:r>
              <a:rPr lang="en-US" dirty="0" smtClean="0">
                <a:latin typeface="Tahoma" charset="0"/>
                <a:ea typeface="ＭＳ Ｐゴシック" charset="0"/>
              </a:rPr>
              <a:t>on </a:t>
            </a:r>
            <a:r>
              <a:rPr lang="en-US" dirty="0">
                <a:latin typeface="Tahoma" charset="0"/>
                <a:ea typeface="ＭＳ Ｐゴシック" charset="0"/>
              </a:rPr>
              <a:t>different </a:t>
            </a:r>
            <a:r>
              <a:rPr lang="en-US" dirty="0" smtClean="0">
                <a:latin typeface="Tahoma" charset="0"/>
                <a:ea typeface="ＭＳ Ｐゴシック" charset="0"/>
              </a:rPr>
              <a:t>hardware</a:t>
            </a:r>
            <a:endParaRPr lang="en-US" dirty="0">
              <a:latin typeface="Tahoma" charset="0"/>
              <a:ea typeface="ＭＳ Ｐゴシック" charset="0"/>
            </a:endParaRPr>
          </a:p>
          <a:p>
            <a:pPr lvl="1"/>
            <a:r>
              <a:rPr lang="en-US" dirty="0" smtClean="0">
                <a:latin typeface="Tahoma" charset="0"/>
                <a:ea typeface="ＭＳ Ｐゴシック" charset="0"/>
              </a:rPr>
              <a:t>More </a:t>
            </a:r>
            <a:r>
              <a:rPr lang="en-US" dirty="0">
                <a:latin typeface="Tahoma" charset="0"/>
                <a:ea typeface="ＭＳ Ｐゴシック" charset="0"/>
              </a:rPr>
              <a:t>generally:   VMs heavily used in cloud computing</a:t>
            </a:r>
          </a:p>
        </p:txBody>
      </p:sp>
    </p:spTree>
    <p:extLst>
      <p:ext uri="{BB962C8B-B14F-4D97-AF65-F5344CB8AC3E}">
        <p14:creationId xmlns:p14="http://schemas.microsoft.com/office/powerpoint/2010/main" val="29321374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30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30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830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830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83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1193800"/>
            <a:ext cx="8458200" cy="3251200"/>
          </a:xfrm>
          <a:prstGeom prst="round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962" name="Rectangle 2"/>
          <p:cNvSpPr>
            <a:spLocks noGrp="1" noChangeArrowheads="1"/>
          </p:cNvSpPr>
          <p:nvPr>
            <p:ph type="title"/>
          </p:nvPr>
        </p:nvSpPr>
        <p:spPr>
          <a:xfrm>
            <a:off x="457200" y="-127000"/>
            <a:ext cx="8229600" cy="1143000"/>
          </a:xfrm>
        </p:spPr>
        <p:txBody>
          <a:bodyPr/>
          <a:lstStyle/>
          <a:p>
            <a:r>
              <a:rPr lang="en-US" sz="4400" dirty="0">
                <a:latin typeface="Tahoma" charset="0"/>
              </a:rPr>
              <a:t>VMM security assumption</a:t>
            </a:r>
          </a:p>
        </p:txBody>
      </p:sp>
      <p:sp>
        <p:nvSpPr>
          <p:cNvPr id="40963" name="Rectangle 3" descr="Rectangle: Click to edit Master text styles&#10;Second level&#10;Third level&#10;Fourth level&#10;Fifth level"/>
          <p:cNvSpPr>
            <a:spLocks noGrp="1" noChangeArrowheads="1"/>
          </p:cNvSpPr>
          <p:nvPr>
            <p:ph type="body" idx="1"/>
          </p:nvPr>
        </p:nvSpPr>
        <p:spPr>
          <a:xfrm>
            <a:off x="457200" y="1371600"/>
            <a:ext cx="8382000" cy="5486400"/>
          </a:xfrm>
        </p:spPr>
        <p:txBody>
          <a:bodyPr>
            <a:normAutofit/>
          </a:bodyPr>
          <a:lstStyle/>
          <a:p>
            <a:pPr marL="0" indent="0">
              <a:buNone/>
            </a:pPr>
            <a:r>
              <a:rPr lang="en-US" sz="2400" b="1" dirty="0">
                <a:latin typeface="Tahoma" charset="0"/>
              </a:rPr>
              <a:t>VMM Security assumption</a:t>
            </a:r>
            <a:r>
              <a:rPr lang="en-US" sz="2400" dirty="0">
                <a:latin typeface="Tahoma" charset="0"/>
              </a:rPr>
              <a:t>:</a:t>
            </a:r>
          </a:p>
          <a:p>
            <a:pPr lvl="1">
              <a:spcBef>
                <a:spcPct val="40000"/>
              </a:spcBef>
            </a:pPr>
            <a:r>
              <a:rPr lang="en-US" sz="2600" dirty="0">
                <a:latin typeface="Tahoma" charset="0"/>
                <a:ea typeface="ＭＳ Ｐゴシック" charset="0"/>
              </a:rPr>
              <a:t>Malware can infect </a:t>
            </a:r>
            <a:r>
              <a:rPr lang="en-US" sz="2600" u="sng" dirty="0">
                <a:latin typeface="Tahoma" charset="0"/>
                <a:ea typeface="ＭＳ Ｐゴシック" charset="0"/>
              </a:rPr>
              <a:t>guest</a:t>
            </a:r>
            <a:r>
              <a:rPr lang="en-US" sz="2600" dirty="0">
                <a:latin typeface="Tahoma" charset="0"/>
                <a:ea typeface="ＭＳ Ｐゴシック" charset="0"/>
              </a:rPr>
              <a:t> OS and guest apps</a:t>
            </a:r>
          </a:p>
          <a:p>
            <a:pPr lvl="1">
              <a:spcBef>
                <a:spcPct val="40000"/>
              </a:spcBef>
            </a:pPr>
            <a:r>
              <a:rPr lang="en-US" sz="2600" dirty="0">
                <a:latin typeface="Tahoma" charset="0"/>
                <a:ea typeface="ＭＳ Ｐゴシック" charset="0"/>
              </a:rPr>
              <a:t>But malware cannot escape from the infected V</a:t>
            </a:r>
            <a:r>
              <a:rPr lang="en-US" dirty="0">
                <a:latin typeface="Tahoma" charset="0"/>
                <a:ea typeface="ＭＳ Ｐゴシック" charset="0"/>
              </a:rPr>
              <a:t>M</a:t>
            </a:r>
          </a:p>
          <a:p>
            <a:pPr lvl="2">
              <a:spcBef>
                <a:spcPct val="40000"/>
              </a:spcBef>
            </a:pPr>
            <a:r>
              <a:rPr lang="en-US" sz="2800" dirty="0">
                <a:latin typeface="Tahoma" charset="0"/>
                <a:ea typeface="ＭＳ Ｐゴシック" charset="0"/>
              </a:rPr>
              <a:t>  </a:t>
            </a:r>
            <a:r>
              <a:rPr lang="en-US" sz="2400" dirty="0">
                <a:latin typeface="Tahoma" charset="0"/>
                <a:ea typeface="ＭＳ Ｐゴシック" charset="0"/>
              </a:rPr>
              <a:t>Cannot infect </a:t>
            </a:r>
            <a:r>
              <a:rPr lang="en-US" sz="2400" u="sng" dirty="0">
                <a:latin typeface="Tahoma" charset="0"/>
                <a:ea typeface="ＭＳ Ｐゴシック" charset="0"/>
              </a:rPr>
              <a:t>host</a:t>
            </a:r>
            <a:r>
              <a:rPr lang="en-US" sz="2400" dirty="0">
                <a:latin typeface="Tahoma" charset="0"/>
                <a:ea typeface="ＭＳ Ｐゴシック" charset="0"/>
              </a:rPr>
              <a:t> OS</a:t>
            </a:r>
          </a:p>
          <a:p>
            <a:pPr lvl="2">
              <a:spcBef>
                <a:spcPct val="40000"/>
              </a:spcBef>
            </a:pPr>
            <a:r>
              <a:rPr lang="en-US" sz="2400" dirty="0">
                <a:latin typeface="Tahoma" charset="0"/>
                <a:ea typeface="ＭＳ Ｐゴシック" charset="0"/>
              </a:rPr>
              <a:t>  Cannot infect other VMs on the same hardware </a:t>
            </a:r>
          </a:p>
          <a:p>
            <a:pPr lvl="2">
              <a:spcBef>
                <a:spcPct val="40000"/>
              </a:spcBef>
            </a:pPr>
            <a:endParaRPr lang="en-US" sz="2400" dirty="0">
              <a:latin typeface="Tahoma" charset="0"/>
              <a:ea typeface="ＭＳ Ｐゴシック" charset="0"/>
            </a:endParaRPr>
          </a:p>
          <a:p>
            <a:pPr marL="0" indent="0">
              <a:spcBef>
                <a:spcPct val="40000"/>
              </a:spcBef>
              <a:buNone/>
            </a:pPr>
            <a:r>
              <a:rPr lang="en-US" sz="2400" dirty="0">
                <a:latin typeface="Tahoma" charset="0"/>
                <a:sym typeface="Symbol" charset="0"/>
              </a:rPr>
              <a:t>Requires that VMM protect itself and is not buggy</a:t>
            </a:r>
            <a:r>
              <a:rPr lang="en-US" dirty="0">
                <a:latin typeface="Tahoma" charset="0"/>
              </a:rPr>
              <a:t> </a:t>
            </a:r>
          </a:p>
          <a:p>
            <a:pPr lvl="1"/>
            <a:r>
              <a:rPr lang="en-US" sz="2600" dirty="0">
                <a:latin typeface="Tahoma" charset="0"/>
                <a:ea typeface="ＭＳ Ｐゴシック" charset="0"/>
              </a:rPr>
              <a:t>VMM is much simpler than full OS </a:t>
            </a:r>
          </a:p>
          <a:p>
            <a:pPr marL="457200" lvl="1" indent="0">
              <a:buNone/>
            </a:pPr>
            <a:r>
              <a:rPr lang="en-US" sz="2600" dirty="0" smtClean="0">
                <a:latin typeface="Tahoma" charset="0"/>
                <a:ea typeface="ＭＳ Ｐゴシック" charset="0"/>
              </a:rPr>
              <a:t>       … </a:t>
            </a:r>
            <a:r>
              <a:rPr lang="en-US" sz="2600" dirty="0">
                <a:latin typeface="Tahoma" charset="0"/>
                <a:ea typeface="ＭＳ Ｐゴシック" charset="0"/>
              </a:rPr>
              <a:t>but device drivers run in Host OS</a:t>
            </a:r>
          </a:p>
        </p:txBody>
      </p:sp>
    </p:spTree>
    <p:extLst>
      <p:ext uri="{BB962C8B-B14F-4D97-AF65-F5344CB8AC3E}">
        <p14:creationId xmlns:p14="http://schemas.microsoft.com/office/powerpoint/2010/main" val="2962124689"/>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127000"/>
            <a:ext cx="8229600" cy="1143000"/>
          </a:xfrm>
        </p:spPr>
        <p:txBody>
          <a:bodyPr/>
          <a:lstStyle/>
          <a:p>
            <a:r>
              <a:rPr lang="en-US" sz="4400" dirty="0">
                <a:latin typeface="Tahoma" charset="0"/>
              </a:rPr>
              <a:t>Problem:   covert channels</a:t>
            </a:r>
          </a:p>
        </p:txBody>
      </p:sp>
      <p:sp>
        <p:nvSpPr>
          <p:cNvPr id="41987" name="Rectangle 3" descr="Rectangle: Click to edit Master text styles&#10;Second level&#10;Third level&#10;Fourth level&#10;Fifth level"/>
          <p:cNvSpPr>
            <a:spLocks noGrp="1" noChangeArrowheads="1"/>
          </p:cNvSpPr>
          <p:nvPr>
            <p:ph type="body" idx="1"/>
          </p:nvPr>
        </p:nvSpPr>
        <p:spPr>
          <a:xfrm>
            <a:off x="304800" y="990600"/>
            <a:ext cx="8686800" cy="5334000"/>
          </a:xfrm>
        </p:spPr>
        <p:txBody>
          <a:bodyPr>
            <a:normAutofit/>
          </a:bodyPr>
          <a:lstStyle/>
          <a:p>
            <a:r>
              <a:rPr lang="en-US" sz="2400" b="1" dirty="0">
                <a:latin typeface="Tahoma" charset="0"/>
              </a:rPr>
              <a:t>Covert channel</a:t>
            </a:r>
            <a:r>
              <a:rPr lang="en-US" sz="2400" dirty="0">
                <a:latin typeface="Tahoma" charset="0"/>
              </a:rPr>
              <a:t>:    unintended communication channel between isolated components</a:t>
            </a:r>
          </a:p>
          <a:p>
            <a:pPr lvl="1"/>
            <a:r>
              <a:rPr lang="en-US" sz="2400" dirty="0">
                <a:latin typeface="Tahoma" charset="0"/>
                <a:ea typeface="ＭＳ Ｐゴシック" charset="0"/>
              </a:rPr>
              <a:t>Can be used to leak classified data from secure component to public component</a:t>
            </a:r>
          </a:p>
        </p:txBody>
      </p:sp>
      <p:sp>
        <p:nvSpPr>
          <p:cNvPr id="41988" name="Rectangle 4"/>
          <p:cNvSpPr>
            <a:spLocks noChangeArrowheads="1"/>
          </p:cNvSpPr>
          <p:nvPr/>
        </p:nvSpPr>
        <p:spPr bwMode="auto">
          <a:xfrm>
            <a:off x="609600" y="3429000"/>
            <a:ext cx="7162800" cy="2895600"/>
          </a:xfrm>
          <a:prstGeom prst="rect">
            <a:avLst/>
          </a:prstGeom>
          <a:solidFill>
            <a:schemeClr val="accent1"/>
          </a:solidFill>
          <a:ln w="57150">
            <a:solidFill>
              <a:schemeClr val="tx1"/>
            </a:solidFill>
            <a:miter lim="800000"/>
            <a:headEnd/>
            <a:tailEnd type="none" w="lg" len="med"/>
          </a:ln>
        </p:spPr>
        <p:txBody>
          <a:bodyPr wrap="none" anchor="ctr"/>
          <a:lstStyle/>
          <a:p>
            <a:endParaRPr lang="en-US"/>
          </a:p>
        </p:txBody>
      </p:sp>
      <p:sp>
        <p:nvSpPr>
          <p:cNvPr id="41989" name="Rectangle 15"/>
          <p:cNvSpPr>
            <a:spLocks noChangeArrowheads="1"/>
          </p:cNvSpPr>
          <p:nvPr/>
        </p:nvSpPr>
        <p:spPr bwMode="auto">
          <a:xfrm>
            <a:off x="3429000" y="3429000"/>
            <a:ext cx="1524000" cy="2362200"/>
          </a:xfrm>
          <a:prstGeom prst="rect">
            <a:avLst/>
          </a:prstGeom>
          <a:solidFill>
            <a:schemeClr val="bg1"/>
          </a:solidFill>
          <a:ln w="12700">
            <a:solidFill>
              <a:schemeClr val="tx1"/>
            </a:solidFill>
            <a:miter lim="800000"/>
            <a:headEnd/>
            <a:tailEnd type="none" w="lg" len="med"/>
          </a:ln>
        </p:spPr>
        <p:txBody>
          <a:bodyPr wrap="none" anchor="ctr"/>
          <a:lstStyle/>
          <a:p>
            <a:endParaRPr lang="en-US"/>
          </a:p>
        </p:txBody>
      </p:sp>
      <p:sp>
        <p:nvSpPr>
          <p:cNvPr id="41990" name="Rectangle 6"/>
          <p:cNvSpPr>
            <a:spLocks noChangeArrowheads="1"/>
          </p:cNvSpPr>
          <p:nvPr/>
        </p:nvSpPr>
        <p:spPr bwMode="auto">
          <a:xfrm>
            <a:off x="609600" y="3429000"/>
            <a:ext cx="2819400" cy="2362200"/>
          </a:xfrm>
          <a:prstGeom prst="rect">
            <a:avLst/>
          </a:prstGeom>
          <a:solidFill>
            <a:schemeClr val="accent1"/>
          </a:solidFill>
          <a:ln w="76200">
            <a:solidFill>
              <a:schemeClr val="tx1"/>
            </a:solidFill>
            <a:miter lim="800000"/>
            <a:headEnd/>
            <a:tailEnd type="none" w="lg" len="med"/>
          </a:ln>
        </p:spPr>
        <p:txBody>
          <a:bodyPr wrap="none"/>
          <a:lstStyle/>
          <a:p>
            <a:pPr algn="ctr"/>
            <a:r>
              <a:rPr lang="en-US" sz="2400" b="1">
                <a:solidFill>
                  <a:schemeClr val="tx2"/>
                </a:solidFill>
              </a:rPr>
              <a:t>Classified VM</a:t>
            </a:r>
          </a:p>
        </p:txBody>
      </p:sp>
      <p:sp>
        <p:nvSpPr>
          <p:cNvPr id="41991" name="Rectangle 7"/>
          <p:cNvSpPr>
            <a:spLocks noChangeArrowheads="1"/>
          </p:cNvSpPr>
          <p:nvPr/>
        </p:nvSpPr>
        <p:spPr bwMode="auto">
          <a:xfrm>
            <a:off x="4953000" y="3429000"/>
            <a:ext cx="2819400" cy="2362200"/>
          </a:xfrm>
          <a:prstGeom prst="rect">
            <a:avLst/>
          </a:prstGeom>
          <a:solidFill>
            <a:schemeClr val="accent1"/>
          </a:solidFill>
          <a:ln w="76200">
            <a:solidFill>
              <a:schemeClr val="tx1"/>
            </a:solidFill>
            <a:miter lim="800000"/>
            <a:headEnd/>
            <a:tailEnd type="none" w="lg" len="med"/>
          </a:ln>
        </p:spPr>
        <p:txBody>
          <a:bodyPr wrap="none"/>
          <a:lstStyle/>
          <a:p>
            <a:pPr algn="ctr"/>
            <a:r>
              <a:rPr lang="en-US" sz="2400" b="1">
                <a:solidFill>
                  <a:schemeClr val="tx2"/>
                </a:solidFill>
              </a:rPr>
              <a:t>Public VM</a:t>
            </a:r>
          </a:p>
        </p:txBody>
      </p:sp>
      <p:sp>
        <p:nvSpPr>
          <p:cNvPr id="41992" name="Rectangle 8"/>
          <p:cNvSpPr>
            <a:spLocks noChangeArrowheads="1"/>
          </p:cNvSpPr>
          <p:nvPr/>
        </p:nvSpPr>
        <p:spPr bwMode="auto">
          <a:xfrm>
            <a:off x="990600" y="4191000"/>
            <a:ext cx="762000" cy="838200"/>
          </a:xfrm>
          <a:prstGeom prst="rect">
            <a:avLst/>
          </a:prstGeom>
          <a:solidFill>
            <a:srgbClr val="9999FF"/>
          </a:solidFill>
          <a:ln w="12700">
            <a:solidFill>
              <a:schemeClr val="tx1"/>
            </a:solidFill>
            <a:miter lim="800000"/>
            <a:headEnd/>
            <a:tailEnd type="none" w="lg" len="med"/>
          </a:ln>
        </p:spPr>
        <p:txBody>
          <a:bodyPr wrap="none" anchor="ctr"/>
          <a:lstStyle/>
          <a:p>
            <a:pPr algn="ctr"/>
            <a:r>
              <a:rPr lang="en-US"/>
              <a:t>secret</a:t>
            </a:r>
          </a:p>
          <a:p>
            <a:pPr algn="ctr"/>
            <a:r>
              <a:rPr lang="en-US"/>
              <a:t>doc</a:t>
            </a:r>
          </a:p>
        </p:txBody>
      </p:sp>
      <p:grpSp>
        <p:nvGrpSpPr>
          <p:cNvPr id="2" name="Group 18"/>
          <p:cNvGrpSpPr>
            <a:grpSpLocks/>
          </p:cNvGrpSpPr>
          <p:nvPr/>
        </p:nvGrpSpPr>
        <p:grpSpPr bwMode="auto">
          <a:xfrm>
            <a:off x="1752600" y="4191000"/>
            <a:ext cx="1219200" cy="1371600"/>
            <a:chOff x="1104" y="2592"/>
            <a:chExt cx="768" cy="864"/>
          </a:xfrm>
        </p:grpSpPr>
        <p:sp>
          <p:nvSpPr>
            <p:cNvPr id="42000" name="Oval 9"/>
            <p:cNvSpPr>
              <a:spLocks noChangeArrowheads="1"/>
            </p:cNvSpPr>
            <p:nvPr/>
          </p:nvSpPr>
          <p:spPr bwMode="auto">
            <a:xfrm>
              <a:off x="1440" y="2592"/>
              <a:ext cx="432" cy="864"/>
            </a:xfrm>
            <a:prstGeom prst="ellipse">
              <a:avLst/>
            </a:prstGeom>
            <a:solidFill>
              <a:srgbClr val="CC3300"/>
            </a:solidFill>
            <a:ln w="12700">
              <a:solidFill>
                <a:schemeClr val="tx1"/>
              </a:solidFill>
              <a:round/>
              <a:headEnd/>
              <a:tailEnd type="none" w="lg" len="med"/>
            </a:ln>
          </p:spPr>
          <p:txBody>
            <a:bodyPr vert="eaVert" wrap="none" anchor="ctr"/>
            <a:lstStyle/>
            <a:p>
              <a:pPr algn="ctr"/>
              <a:r>
                <a:rPr lang="en-US" sz="2200" dirty="0">
                  <a:solidFill>
                    <a:schemeClr val="bg1"/>
                  </a:solidFill>
                </a:rPr>
                <a:t>malware</a:t>
              </a:r>
            </a:p>
          </p:txBody>
        </p:sp>
        <p:sp>
          <p:nvSpPr>
            <p:cNvPr id="42001" name="Line 10"/>
            <p:cNvSpPr>
              <a:spLocks noChangeShapeType="1"/>
            </p:cNvSpPr>
            <p:nvPr/>
          </p:nvSpPr>
          <p:spPr bwMode="auto">
            <a:xfrm>
              <a:off x="1104" y="2976"/>
              <a:ext cx="336" cy="0"/>
            </a:xfrm>
            <a:prstGeom prst="line">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grpSp>
      <p:sp>
        <p:nvSpPr>
          <p:cNvPr id="41994" name="Oval 12"/>
          <p:cNvSpPr>
            <a:spLocks noChangeArrowheads="1"/>
          </p:cNvSpPr>
          <p:nvPr/>
        </p:nvSpPr>
        <p:spPr bwMode="auto">
          <a:xfrm rot="-5400000">
            <a:off x="6134100" y="4114800"/>
            <a:ext cx="685800" cy="1371600"/>
          </a:xfrm>
          <a:prstGeom prst="ellipse">
            <a:avLst/>
          </a:prstGeom>
          <a:solidFill>
            <a:srgbClr val="CC3300"/>
          </a:solidFill>
          <a:ln w="12700">
            <a:solidFill>
              <a:schemeClr val="tx1"/>
            </a:solidFill>
            <a:round/>
            <a:headEnd/>
            <a:tailEnd type="none" w="lg" len="med"/>
          </a:ln>
        </p:spPr>
        <p:txBody>
          <a:bodyPr vert="eaVert" wrap="none" anchor="ctr"/>
          <a:lstStyle/>
          <a:p>
            <a:pPr algn="ctr"/>
            <a:r>
              <a:rPr lang="en-US" sz="2400">
                <a:solidFill>
                  <a:schemeClr val="bg1"/>
                </a:solidFill>
              </a:rPr>
              <a:t>listener</a:t>
            </a:r>
          </a:p>
        </p:txBody>
      </p:sp>
      <p:grpSp>
        <p:nvGrpSpPr>
          <p:cNvPr id="3" name="Group 16"/>
          <p:cNvGrpSpPr>
            <a:grpSpLocks/>
          </p:cNvGrpSpPr>
          <p:nvPr/>
        </p:nvGrpSpPr>
        <p:grpSpPr bwMode="auto">
          <a:xfrm>
            <a:off x="2971800" y="4216402"/>
            <a:ext cx="2895600" cy="830263"/>
            <a:chOff x="1872" y="2608"/>
            <a:chExt cx="1824" cy="523"/>
          </a:xfrm>
        </p:grpSpPr>
        <p:sp>
          <p:nvSpPr>
            <p:cNvPr id="41998" name="Line 11"/>
            <p:cNvSpPr>
              <a:spLocks noChangeShapeType="1"/>
            </p:cNvSpPr>
            <p:nvPr/>
          </p:nvSpPr>
          <p:spPr bwMode="auto">
            <a:xfrm>
              <a:off x="1872" y="2976"/>
              <a:ext cx="1824" cy="0"/>
            </a:xfrm>
            <a:prstGeom prst="line">
              <a:avLst/>
            </a:prstGeom>
            <a:noFill/>
            <a:ln w="57150">
              <a:solidFill>
                <a:schemeClr val="tx1"/>
              </a:solidFill>
              <a:prstDash val="sysDot"/>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
          <p:nvSpPr>
            <p:cNvPr id="41999" name="Text Box 14"/>
            <p:cNvSpPr txBox="1">
              <a:spLocks noChangeArrowheads="1"/>
            </p:cNvSpPr>
            <p:nvPr/>
          </p:nvSpPr>
          <p:spPr bwMode="auto">
            <a:xfrm>
              <a:off x="2195" y="2608"/>
              <a:ext cx="881"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me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eaLnBrk="1" hangingPunct="1"/>
              <a:r>
                <a:rPr lang="en-US" sz="2400" b="1" dirty="0">
                  <a:solidFill>
                    <a:schemeClr val="tx2"/>
                  </a:solidFill>
                </a:rPr>
                <a:t>covert</a:t>
              </a:r>
            </a:p>
            <a:p>
              <a:pPr algn="ctr" eaLnBrk="1" hangingPunct="1"/>
              <a:r>
                <a:rPr lang="en-US" sz="2400" b="1" dirty="0">
                  <a:solidFill>
                    <a:schemeClr val="tx2"/>
                  </a:solidFill>
                </a:rPr>
                <a:t>channel</a:t>
              </a:r>
            </a:p>
          </p:txBody>
        </p:sp>
      </p:grpSp>
      <p:sp>
        <p:nvSpPr>
          <p:cNvPr id="41996" name="Rectangle 5"/>
          <p:cNvSpPr>
            <a:spLocks noChangeArrowheads="1"/>
          </p:cNvSpPr>
          <p:nvPr/>
        </p:nvSpPr>
        <p:spPr bwMode="auto">
          <a:xfrm>
            <a:off x="609600" y="5791200"/>
            <a:ext cx="7162800" cy="533400"/>
          </a:xfrm>
          <a:prstGeom prst="rect">
            <a:avLst/>
          </a:prstGeom>
          <a:solidFill>
            <a:schemeClr val="accent1"/>
          </a:solidFill>
          <a:ln w="38100">
            <a:solidFill>
              <a:schemeClr val="tx1"/>
            </a:solidFill>
            <a:miter lim="800000"/>
            <a:headEnd/>
            <a:tailEnd type="none" w="lg" len="med"/>
          </a:ln>
        </p:spPr>
        <p:txBody>
          <a:bodyPr wrap="none" anchor="ctr"/>
          <a:lstStyle/>
          <a:p>
            <a:pPr algn="ctr"/>
            <a:r>
              <a:rPr lang="en-US" sz="2400" b="1"/>
              <a:t>VMM</a:t>
            </a:r>
          </a:p>
        </p:txBody>
      </p:sp>
      <p:sp>
        <p:nvSpPr>
          <p:cNvPr id="151565" name="Line 13"/>
          <p:cNvSpPr>
            <a:spLocks noChangeShapeType="1"/>
          </p:cNvSpPr>
          <p:nvPr/>
        </p:nvSpPr>
        <p:spPr bwMode="auto">
          <a:xfrm>
            <a:off x="7162800" y="4800600"/>
            <a:ext cx="1219200" cy="0"/>
          </a:xfrm>
          <a:prstGeom prst="line">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9554677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6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Trust Based Execution (2)</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analyse</a:t>
            </a:r>
            <a:r>
              <a:rPr lang="en-US" dirty="0" smtClean="0"/>
              <a:t> source code or binary files to decide whether the program is trusted to run.</a:t>
            </a:r>
          </a:p>
          <a:p>
            <a:r>
              <a:rPr lang="en-US" dirty="0" smtClean="0"/>
              <a:t>used by many of the current generation of anti-malware suites, typically based on attributes that identify code as untrusted.</a:t>
            </a:r>
          </a:p>
          <a:p>
            <a:r>
              <a:rPr lang="en-US" dirty="0" smtClean="0"/>
              <a:t> Signature-based and heuristic lists identify programs based on characteristics of executable files and are typically used to specify black lists to prevent known types of malware from running. </a:t>
            </a:r>
          </a:p>
          <a:p>
            <a:r>
              <a:rPr lang="en-US" dirty="0" smtClean="0"/>
              <a:t>The techniques used to identify malware have become increasingly sophisticated, as have the various techniques employed by malware to avoid detection</a:t>
            </a:r>
            <a:endParaRPr lang="en-US" dirty="0"/>
          </a:p>
        </p:txBody>
      </p:sp>
    </p:spTree>
    <p:extLst>
      <p:ext uri="{BB962C8B-B14F-4D97-AF65-F5344CB8AC3E}">
        <p14:creationId xmlns:p14="http://schemas.microsoft.com/office/powerpoint/2010/main" val="2275066206"/>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127000"/>
            <a:ext cx="8229600" cy="1143000"/>
          </a:xfrm>
        </p:spPr>
        <p:txBody>
          <a:bodyPr/>
          <a:lstStyle/>
          <a:p>
            <a:r>
              <a:rPr lang="en-US" sz="4400" dirty="0">
                <a:latin typeface="Tahoma" charset="0"/>
              </a:rPr>
              <a:t>An example covert channel</a:t>
            </a:r>
          </a:p>
        </p:txBody>
      </p:sp>
      <p:sp>
        <p:nvSpPr>
          <p:cNvPr id="43011" name="Rectangle 3" descr="Rectangle: Click to edit Master text styles&#10;Second level&#10;Third level&#10;Fourth level&#10;Fifth level"/>
          <p:cNvSpPr>
            <a:spLocks noGrp="1" noChangeArrowheads="1"/>
          </p:cNvSpPr>
          <p:nvPr>
            <p:ph type="body" idx="1"/>
          </p:nvPr>
        </p:nvSpPr>
        <p:spPr>
          <a:xfrm>
            <a:off x="304800" y="1092200"/>
            <a:ext cx="8686800" cy="5638800"/>
          </a:xfrm>
        </p:spPr>
        <p:txBody>
          <a:bodyPr>
            <a:normAutofit fontScale="92500" lnSpcReduction="10000"/>
          </a:bodyPr>
          <a:lstStyle/>
          <a:p>
            <a:pPr marL="0" indent="0">
              <a:buNone/>
            </a:pPr>
            <a:r>
              <a:rPr lang="en-US" sz="2400" dirty="0">
                <a:latin typeface="Tahoma" charset="0"/>
              </a:rPr>
              <a:t>Both VMs use the same underlying hardware</a:t>
            </a:r>
          </a:p>
          <a:p>
            <a:pPr marL="0" indent="0">
              <a:spcBef>
                <a:spcPct val="100000"/>
              </a:spcBef>
              <a:buNone/>
            </a:pPr>
            <a:r>
              <a:rPr lang="en-US" sz="2800" dirty="0">
                <a:latin typeface="Tahoma" charset="0"/>
              </a:rPr>
              <a:t>To send a bit   b </a:t>
            </a:r>
            <a:r>
              <a:rPr lang="en-US" sz="2800" dirty="0">
                <a:latin typeface="Tahoma" charset="0"/>
                <a:sym typeface="Symbol" charset="0"/>
              </a:rPr>
              <a:t> {0,1}   malware does:</a:t>
            </a:r>
          </a:p>
          <a:p>
            <a:pPr lvl="1">
              <a:lnSpc>
                <a:spcPct val="140000"/>
              </a:lnSpc>
            </a:pPr>
            <a:r>
              <a:rPr lang="en-US" sz="2400" dirty="0">
                <a:latin typeface="Tahoma" charset="0"/>
                <a:ea typeface="ＭＳ Ｐゴシック" charset="0"/>
                <a:sym typeface="Symbol" charset="0"/>
              </a:rPr>
              <a:t>b= 1:   at  1</a:t>
            </a:r>
            <a:r>
              <a:rPr lang="en-US" sz="2400" dirty="0" smtClean="0">
                <a:latin typeface="Tahoma" charset="0"/>
                <a:ea typeface="ＭＳ Ｐゴシック" charset="0"/>
                <a:sym typeface="Symbol" charset="0"/>
              </a:rPr>
              <a:t>:00am  </a:t>
            </a:r>
            <a:r>
              <a:rPr lang="en-US" sz="2400" dirty="0">
                <a:latin typeface="Tahoma" charset="0"/>
                <a:ea typeface="ＭＳ Ｐゴシック" charset="0"/>
                <a:sym typeface="Symbol" charset="0"/>
              </a:rPr>
              <a:t>do CPU intensive calculation</a:t>
            </a:r>
          </a:p>
          <a:p>
            <a:pPr lvl="1">
              <a:lnSpc>
                <a:spcPct val="140000"/>
              </a:lnSpc>
            </a:pPr>
            <a:r>
              <a:rPr lang="en-US" sz="2400" dirty="0">
                <a:latin typeface="Tahoma" charset="0"/>
                <a:ea typeface="ＭＳ Ｐゴシック" charset="0"/>
                <a:sym typeface="Symbol" charset="0"/>
              </a:rPr>
              <a:t>b= 0:   at  1</a:t>
            </a:r>
            <a:r>
              <a:rPr lang="en-US" sz="2400" dirty="0" smtClean="0">
                <a:latin typeface="Tahoma" charset="0"/>
                <a:ea typeface="ＭＳ Ｐゴシック" charset="0"/>
                <a:sym typeface="Symbol" charset="0"/>
              </a:rPr>
              <a:t>:00am  </a:t>
            </a:r>
            <a:r>
              <a:rPr lang="en-US" sz="2400" dirty="0">
                <a:latin typeface="Tahoma" charset="0"/>
                <a:ea typeface="ＭＳ Ｐゴシック" charset="0"/>
                <a:sym typeface="Symbol" charset="0"/>
              </a:rPr>
              <a:t>do nothing</a:t>
            </a:r>
          </a:p>
          <a:p>
            <a:pPr marL="0" indent="0">
              <a:spcBef>
                <a:spcPct val="100000"/>
              </a:spcBef>
              <a:buNone/>
            </a:pPr>
            <a:r>
              <a:rPr lang="en-US" sz="2600" dirty="0">
                <a:latin typeface="Tahoma" charset="0"/>
                <a:sym typeface="Symbol" charset="0"/>
              </a:rPr>
              <a:t>At  1</a:t>
            </a:r>
            <a:r>
              <a:rPr lang="en-US" sz="2600" dirty="0" smtClean="0">
                <a:latin typeface="Tahoma" charset="0"/>
                <a:sym typeface="Symbol" charset="0"/>
              </a:rPr>
              <a:t>:00am listener does </a:t>
            </a:r>
            <a:r>
              <a:rPr lang="en-US" sz="2600" dirty="0">
                <a:latin typeface="Tahoma" charset="0"/>
                <a:sym typeface="Symbol" charset="0"/>
              </a:rPr>
              <a:t>CPU intensive </a:t>
            </a:r>
            <a:r>
              <a:rPr lang="en-US" sz="2600" dirty="0" smtClean="0">
                <a:latin typeface="Tahoma" charset="0"/>
                <a:sym typeface="Symbol" charset="0"/>
              </a:rPr>
              <a:t>calc. </a:t>
            </a:r>
            <a:r>
              <a:rPr lang="en-US" sz="2600" dirty="0">
                <a:latin typeface="Tahoma" charset="0"/>
                <a:sym typeface="Symbol" charset="0"/>
              </a:rPr>
              <a:t>and measures completion time</a:t>
            </a:r>
          </a:p>
          <a:p>
            <a:pPr marL="457200" lvl="1" indent="0">
              <a:spcBef>
                <a:spcPts val="1728"/>
              </a:spcBef>
              <a:buNone/>
            </a:pPr>
            <a:r>
              <a:rPr lang="en-US" dirty="0">
                <a:latin typeface="Tahoma" charset="0"/>
                <a:ea typeface="ＭＳ Ｐゴシック" charset="0"/>
                <a:sym typeface="Symbol" charset="0"/>
              </a:rPr>
              <a:t> </a:t>
            </a:r>
            <a:r>
              <a:rPr lang="en-US" dirty="0" smtClean="0">
                <a:latin typeface="Tahoma" charset="0"/>
                <a:ea typeface="ＭＳ Ｐゴシック" charset="0"/>
                <a:sym typeface="Symbol" charset="0"/>
              </a:rPr>
              <a:t>        b </a:t>
            </a:r>
            <a:r>
              <a:rPr lang="en-US" dirty="0">
                <a:latin typeface="Tahoma" charset="0"/>
                <a:ea typeface="ＭＳ Ｐゴシック" charset="0"/>
                <a:sym typeface="Symbol" charset="0"/>
              </a:rPr>
              <a:t>= 1          completion-time &gt; threshold</a:t>
            </a:r>
          </a:p>
          <a:p>
            <a:pPr marL="0" indent="0">
              <a:spcBef>
                <a:spcPct val="100000"/>
              </a:spcBef>
              <a:buNone/>
            </a:pPr>
            <a:r>
              <a:rPr lang="en-US" sz="2800" dirty="0">
                <a:latin typeface="Tahoma" charset="0"/>
                <a:sym typeface="Symbol" charset="0"/>
              </a:rPr>
              <a:t>Many covert </a:t>
            </a:r>
            <a:r>
              <a:rPr lang="en-US" sz="2800" dirty="0" smtClean="0">
                <a:latin typeface="Tahoma" charset="0"/>
                <a:sym typeface="Symbol" charset="0"/>
              </a:rPr>
              <a:t>channels </a:t>
            </a:r>
            <a:r>
              <a:rPr lang="en-US" sz="2800" dirty="0">
                <a:latin typeface="Tahoma" charset="0"/>
                <a:sym typeface="Symbol" charset="0"/>
              </a:rPr>
              <a:t>exist in running system:</a:t>
            </a:r>
          </a:p>
          <a:p>
            <a:pPr lvl="1">
              <a:lnSpc>
                <a:spcPct val="120000"/>
              </a:lnSpc>
            </a:pPr>
            <a:r>
              <a:rPr lang="en-US" dirty="0">
                <a:latin typeface="Tahoma" charset="0"/>
                <a:ea typeface="ＭＳ Ｐゴシック" charset="0"/>
                <a:sym typeface="Symbol" charset="0"/>
              </a:rPr>
              <a:t>File lock status,    cache contents,    interrupts,  …</a:t>
            </a:r>
          </a:p>
          <a:p>
            <a:pPr lvl="1">
              <a:lnSpc>
                <a:spcPct val="120000"/>
              </a:lnSpc>
            </a:pPr>
            <a:r>
              <a:rPr lang="en-US" dirty="0" smtClean="0">
                <a:latin typeface="Tahoma" charset="0"/>
                <a:ea typeface="ＭＳ Ｐゴシック" charset="0"/>
                <a:sym typeface="Symbol" charset="0"/>
              </a:rPr>
              <a:t>Difficult </a:t>
            </a:r>
            <a:r>
              <a:rPr lang="en-US" dirty="0">
                <a:latin typeface="Tahoma" charset="0"/>
                <a:ea typeface="ＭＳ Ｐゴシック" charset="0"/>
                <a:sym typeface="Symbol" charset="0"/>
              </a:rPr>
              <a:t>to </a:t>
            </a:r>
            <a:r>
              <a:rPr lang="en-US" dirty="0" smtClean="0">
                <a:latin typeface="Tahoma" charset="0"/>
                <a:ea typeface="ＭＳ Ｐゴシック" charset="0"/>
                <a:sym typeface="Symbol" charset="0"/>
              </a:rPr>
              <a:t>eliminate all</a:t>
            </a:r>
            <a:endParaRPr lang="en-US" dirty="0">
              <a:latin typeface="Tahoma" charset="0"/>
              <a:ea typeface="ＭＳ Ｐゴシック" charset="0"/>
              <a:sym typeface="Symbol" charset="0"/>
            </a:endParaRPr>
          </a:p>
        </p:txBody>
      </p:sp>
      <p:sp>
        <p:nvSpPr>
          <p:cNvPr id="43012" name="Rectangle 4"/>
          <p:cNvSpPr>
            <a:spLocks noChangeArrowheads="1"/>
          </p:cNvSpPr>
          <p:nvPr/>
        </p:nvSpPr>
        <p:spPr bwMode="auto">
          <a:xfrm>
            <a:off x="228600" y="1803400"/>
            <a:ext cx="8382000" cy="1625600"/>
          </a:xfrm>
          <a:prstGeom prst="rect">
            <a:avLst/>
          </a:prstGeom>
          <a:noFill/>
          <a:ln w="38100">
            <a:solidFill>
              <a:srgbClr val="CC3300"/>
            </a:solidFill>
            <a:miter lim="800000"/>
            <a:headEnd/>
            <a:tailEnd type="none" w="lg"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11631993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1">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0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1" y="787401"/>
            <a:ext cx="8268459" cy="1431161"/>
          </a:xfrm>
          <a:prstGeom prst="rect">
            <a:avLst/>
          </a:prstGeom>
          <a:noFill/>
        </p:spPr>
        <p:txBody>
          <a:bodyPr wrap="none" rtlCol="0">
            <a:spAutoFit/>
          </a:bodyPr>
          <a:lstStyle/>
          <a:p>
            <a:r>
              <a:rPr lang="en-US" sz="2400" dirty="0" smtClean="0"/>
              <a:t>Suppose the system in question has two CPUs:  the classified VM </a:t>
            </a:r>
            <a:br>
              <a:rPr lang="en-US" sz="2400" dirty="0" smtClean="0"/>
            </a:br>
            <a:r>
              <a:rPr lang="en-US" sz="2400" dirty="0" smtClean="0"/>
              <a:t>runs on one</a:t>
            </a:r>
            <a:r>
              <a:rPr lang="en-US" sz="2400" dirty="0"/>
              <a:t> </a:t>
            </a:r>
            <a:r>
              <a:rPr lang="en-US" sz="2400" dirty="0" smtClean="0"/>
              <a:t>and the public VM runs on the other.</a:t>
            </a:r>
          </a:p>
          <a:p>
            <a:pPr>
              <a:spcBef>
                <a:spcPts val="1800"/>
              </a:spcBef>
            </a:pPr>
            <a:r>
              <a:rPr lang="en-US" sz="2400" dirty="0" smtClean="0"/>
              <a:t>Is there a covert channel between the VMs?</a:t>
            </a:r>
          </a:p>
        </p:txBody>
      </p:sp>
      <p:sp>
        <p:nvSpPr>
          <p:cNvPr id="7" name="TextBox 6"/>
          <p:cNvSpPr txBox="1"/>
          <p:nvPr/>
        </p:nvSpPr>
        <p:spPr>
          <a:xfrm>
            <a:off x="1416855" y="3835401"/>
            <a:ext cx="6844843" cy="830997"/>
          </a:xfrm>
          <a:prstGeom prst="rect">
            <a:avLst/>
          </a:prstGeom>
          <a:noFill/>
        </p:spPr>
        <p:txBody>
          <a:bodyPr wrap="none" rtlCol="0">
            <a:spAutoFit/>
          </a:bodyPr>
          <a:lstStyle/>
          <a:p>
            <a:r>
              <a:rPr lang="en-US" sz="2400" dirty="0" smtClean="0"/>
              <a:t>There are covert channels, for example, based on the </a:t>
            </a:r>
            <a:br>
              <a:rPr lang="en-US" sz="2400" dirty="0" smtClean="0"/>
            </a:br>
            <a:r>
              <a:rPr lang="en-US" sz="2400" dirty="0" smtClean="0"/>
              <a:t>time needed to read from main memory</a:t>
            </a:r>
          </a:p>
        </p:txBody>
      </p:sp>
      <p:sp>
        <p:nvSpPr>
          <p:cNvPr id="10" name="Rectangle 9"/>
          <p:cNvSpPr/>
          <p:nvPr/>
        </p:nvSpPr>
        <p:spPr>
          <a:xfrm>
            <a:off x="381000" y="5562600"/>
            <a:ext cx="990600" cy="50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03722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xfrm>
            <a:off x="685800" y="2130426"/>
            <a:ext cx="7772400" cy="2212975"/>
          </a:xfrm>
        </p:spPr>
        <p:txBody>
          <a:bodyPr>
            <a:normAutofit/>
          </a:bodyPr>
          <a:lstStyle/>
          <a:p>
            <a:pPr>
              <a:lnSpc>
                <a:spcPct val="160000"/>
              </a:lnSpc>
            </a:pPr>
            <a:r>
              <a:rPr lang="en-US">
                <a:latin typeface="Tahoma" charset="0"/>
              </a:rPr>
              <a:t>VMM Introspection:  </a:t>
            </a:r>
            <a:r>
              <a:rPr lang="en-US" sz="2400">
                <a:latin typeface="Tahoma" charset="0"/>
              </a:rPr>
              <a:t>[GR</a:t>
            </a:r>
            <a:r>
              <a:rPr lang="ja-JP" altLang="en-US" sz="2400">
                <a:latin typeface="Tahoma" charset="0"/>
              </a:rPr>
              <a:t>’</a:t>
            </a:r>
            <a:r>
              <a:rPr lang="en-US" sz="2400">
                <a:latin typeface="Tahoma" charset="0"/>
              </a:rPr>
              <a:t>03]</a:t>
            </a:r>
            <a:br>
              <a:rPr lang="en-US" sz="2400">
                <a:latin typeface="Tahoma" charset="0"/>
              </a:rPr>
            </a:br>
            <a:r>
              <a:rPr lang="en-US" sz="2400">
                <a:latin typeface="Tahoma" charset="0"/>
              </a:rPr>
              <a:t>	</a:t>
            </a:r>
            <a:r>
              <a:rPr lang="en-US" sz="3200">
                <a:latin typeface="Tahoma" charset="0"/>
              </a:rPr>
              <a:t>protecting the anti-virus system</a:t>
            </a:r>
          </a:p>
        </p:txBody>
      </p:sp>
    </p:spTree>
    <p:extLst>
      <p:ext uri="{BB962C8B-B14F-4D97-AF65-F5344CB8AC3E}">
        <p14:creationId xmlns:p14="http://schemas.microsoft.com/office/powerpoint/2010/main" val="3844409136"/>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25400"/>
            <a:ext cx="8229600" cy="1143000"/>
          </a:xfrm>
        </p:spPr>
        <p:txBody>
          <a:bodyPr/>
          <a:lstStyle/>
          <a:p>
            <a:r>
              <a:rPr lang="en-US" dirty="0">
                <a:latin typeface="Tahoma" charset="0"/>
              </a:rPr>
              <a:t>Intrusion Detection / Anti-virus</a:t>
            </a:r>
          </a:p>
        </p:txBody>
      </p:sp>
      <p:sp>
        <p:nvSpPr>
          <p:cNvPr id="114691" name="Rectangle 3" descr="Rectangle: Click to edit Master text styles&#10;Second level&#10;Third level&#10;Fourth level&#10;Fifth level"/>
          <p:cNvSpPr>
            <a:spLocks noGrp="1" noChangeArrowheads="1"/>
          </p:cNvSpPr>
          <p:nvPr>
            <p:ph type="body" idx="1"/>
          </p:nvPr>
        </p:nvSpPr>
        <p:spPr>
          <a:xfrm>
            <a:off x="304800" y="1295400"/>
            <a:ext cx="8610600" cy="5562600"/>
          </a:xfrm>
        </p:spPr>
        <p:txBody>
          <a:bodyPr>
            <a:normAutofit/>
          </a:bodyPr>
          <a:lstStyle/>
          <a:p>
            <a:pPr marL="0" indent="0">
              <a:buNone/>
            </a:pPr>
            <a:r>
              <a:rPr lang="en-US" sz="2400" dirty="0">
                <a:latin typeface="Tahoma" charset="0"/>
              </a:rPr>
              <a:t>Runs as part of OS kernel and user space process</a:t>
            </a:r>
          </a:p>
          <a:p>
            <a:pPr lvl="1"/>
            <a:r>
              <a:rPr lang="en-US" sz="2400" dirty="0">
                <a:latin typeface="Tahoma" charset="0"/>
                <a:ea typeface="ＭＳ Ｐゴシック" charset="0"/>
              </a:rPr>
              <a:t>Kernel root kit can shutdown protection system</a:t>
            </a:r>
          </a:p>
          <a:p>
            <a:pPr lvl="1"/>
            <a:r>
              <a:rPr lang="en-US" sz="2400" dirty="0">
                <a:latin typeface="Tahoma" charset="0"/>
                <a:ea typeface="ＭＳ Ｐゴシック" charset="0"/>
              </a:rPr>
              <a:t>Common practice for modern malware</a:t>
            </a:r>
          </a:p>
          <a:p>
            <a:pPr marL="0" indent="0">
              <a:spcBef>
                <a:spcPct val="80000"/>
              </a:spcBef>
              <a:buNone/>
            </a:pPr>
            <a:r>
              <a:rPr lang="en-US" sz="2400" dirty="0">
                <a:latin typeface="Tahoma" charset="0"/>
              </a:rPr>
              <a:t>Standard solution:     </a:t>
            </a:r>
            <a:r>
              <a:rPr lang="en-US" sz="2400" b="1" dirty="0">
                <a:latin typeface="Tahoma" charset="0"/>
              </a:rPr>
              <a:t>run  IDS  system in the network</a:t>
            </a:r>
          </a:p>
          <a:p>
            <a:pPr lvl="1"/>
            <a:r>
              <a:rPr lang="en-US" sz="2400" dirty="0">
                <a:latin typeface="Tahoma" charset="0"/>
                <a:ea typeface="ＭＳ Ｐゴシック" charset="0"/>
              </a:rPr>
              <a:t>Problem:   insufficient visibility into user</a:t>
            </a:r>
            <a:r>
              <a:rPr lang="ja-JP" altLang="en-US" sz="2400" dirty="0">
                <a:latin typeface="Tahoma" charset="0"/>
                <a:ea typeface="ＭＳ Ｐゴシック" charset="0"/>
              </a:rPr>
              <a:t>’</a:t>
            </a:r>
            <a:r>
              <a:rPr lang="en-US" sz="2400" dirty="0">
                <a:latin typeface="Tahoma" charset="0"/>
                <a:ea typeface="ＭＳ Ｐゴシック" charset="0"/>
              </a:rPr>
              <a:t>s machine</a:t>
            </a:r>
          </a:p>
          <a:p>
            <a:pPr marL="0" indent="0">
              <a:spcBef>
                <a:spcPct val="80000"/>
              </a:spcBef>
              <a:buNone/>
            </a:pPr>
            <a:r>
              <a:rPr lang="en-US" sz="2400" dirty="0">
                <a:latin typeface="Tahoma" charset="0"/>
              </a:rPr>
              <a:t>Better:   </a:t>
            </a:r>
            <a:r>
              <a:rPr lang="en-US" sz="2400" b="1" dirty="0">
                <a:latin typeface="Tahoma" charset="0"/>
              </a:rPr>
              <a:t>run IDS as part of VMM  (protected from malware)</a:t>
            </a:r>
          </a:p>
          <a:p>
            <a:pPr lvl="1">
              <a:spcBef>
                <a:spcPct val="40000"/>
              </a:spcBef>
            </a:pPr>
            <a:r>
              <a:rPr lang="en-US" sz="2400" dirty="0">
                <a:latin typeface="Tahoma" charset="0"/>
                <a:ea typeface="ＭＳ Ｐゴシック" charset="0"/>
              </a:rPr>
              <a:t>VMM can monitor virtual hardware for anomalies</a:t>
            </a:r>
          </a:p>
          <a:p>
            <a:pPr lvl="1">
              <a:spcBef>
                <a:spcPct val="40000"/>
              </a:spcBef>
            </a:pPr>
            <a:r>
              <a:rPr lang="en-US" sz="2400" dirty="0">
                <a:latin typeface="Tahoma" charset="0"/>
                <a:ea typeface="ＭＳ Ｐゴシック" charset="0"/>
              </a:rPr>
              <a:t>VMI:   Virtual Machine Introspection</a:t>
            </a:r>
          </a:p>
          <a:p>
            <a:pPr lvl="2">
              <a:spcBef>
                <a:spcPct val="40000"/>
              </a:spcBef>
            </a:pPr>
            <a:r>
              <a:rPr lang="en-US" dirty="0">
                <a:latin typeface="Tahoma" charset="0"/>
                <a:ea typeface="ＭＳ Ｐゴシック" charset="0"/>
              </a:rPr>
              <a:t>  Allows VMM to check Guest OS internals</a:t>
            </a:r>
          </a:p>
        </p:txBody>
      </p:sp>
    </p:spTree>
    <p:extLst>
      <p:ext uri="{BB962C8B-B14F-4D97-AF65-F5344CB8AC3E}">
        <p14:creationId xmlns:p14="http://schemas.microsoft.com/office/powerpoint/2010/main" val="41019032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1">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1">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ChangeArrowheads="1"/>
          </p:cNvSpPr>
          <p:nvPr/>
        </p:nvSpPr>
        <p:spPr bwMode="auto">
          <a:xfrm>
            <a:off x="1787236" y="1498601"/>
            <a:ext cx="5562600" cy="2336796"/>
          </a:xfrm>
          <a:prstGeom prst="rect">
            <a:avLst/>
          </a:prstGeom>
          <a:solidFill>
            <a:srgbClr val="0000FF"/>
          </a:solidFill>
          <a:ln w="76200">
            <a:solidFill>
              <a:schemeClr val="tx1"/>
            </a:solidFill>
            <a:miter lim="800000"/>
            <a:headEnd/>
            <a:tailEnd type="none" w="lg" len="med"/>
          </a:ln>
        </p:spPr>
        <p:txBody>
          <a:bodyPr wrap="none"/>
          <a:lstStyle/>
          <a:p>
            <a:pPr algn="ctr"/>
            <a:r>
              <a:rPr lang="en-US" sz="2400" b="1" dirty="0" smtClean="0"/>
              <a:t>Infected VM</a:t>
            </a:r>
            <a:endParaRPr lang="en-US" sz="2400" b="1" dirty="0"/>
          </a:p>
        </p:txBody>
      </p:sp>
      <p:sp>
        <p:nvSpPr>
          <p:cNvPr id="10" name="Oval 9"/>
          <p:cNvSpPr>
            <a:spLocks noChangeArrowheads="1"/>
          </p:cNvSpPr>
          <p:nvPr/>
        </p:nvSpPr>
        <p:spPr bwMode="auto">
          <a:xfrm>
            <a:off x="2322096" y="1905000"/>
            <a:ext cx="878305" cy="1608117"/>
          </a:xfrm>
          <a:prstGeom prst="ellipse">
            <a:avLst/>
          </a:prstGeom>
          <a:solidFill>
            <a:srgbClr val="CC3300"/>
          </a:solidFill>
          <a:ln w="12700">
            <a:solidFill>
              <a:schemeClr val="tx1"/>
            </a:solidFill>
            <a:round/>
            <a:headEnd/>
            <a:tailEnd type="none" w="lg" len="med"/>
          </a:ln>
        </p:spPr>
        <p:txBody>
          <a:bodyPr vert="eaVert" wrap="none" anchor="ctr"/>
          <a:lstStyle/>
          <a:p>
            <a:pPr algn="ctr"/>
            <a:r>
              <a:rPr lang="en-US" sz="2200" dirty="0">
                <a:solidFill>
                  <a:schemeClr val="bg1"/>
                </a:solidFill>
              </a:rPr>
              <a:t>malware</a:t>
            </a:r>
          </a:p>
        </p:txBody>
      </p:sp>
      <p:sp>
        <p:nvSpPr>
          <p:cNvPr id="16" name="Rectangle 5"/>
          <p:cNvSpPr>
            <a:spLocks noChangeArrowheads="1"/>
          </p:cNvSpPr>
          <p:nvPr/>
        </p:nvSpPr>
        <p:spPr bwMode="auto">
          <a:xfrm>
            <a:off x="1787236" y="3860798"/>
            <a:ext cx="5562600" cy="1295399"/>
          </a:xfrm>
          <a:prstGeom prst="rect">
            <a:avLst/>
          </a:prstGeom>
          <a:solidFill>
            <a:schemeClr val="accent1"/>
          </a:solidFill>
          <a:ln w="38100">
            <a:solidFill>
              <a:schemeClr val="tx1"/>
            </a:solidFill>
            <a:miter lim="800000"/>
            <a:headEnd/>
            <a:tailEnd type="none" w="lg" len="med"/>
          </a:ln>
        </p:spPr>
        <p:txBody>
          <a:bodyPr wrap="none" anchor="ctr"/>
          <a:lstStyle/>
          <a:p>
            <a:pPr algn="ctr"/>
            <a:r>
              <a:rPr lang="en-US" sz="2400" b="1" dirty="0"/>
              <a:t>VMM</a:t>
            </a:r>
          </a:p>
        </p:txBody>
      </p:sp>
      <p:sp>
        <p:nvSpPr>
          <p:cNvPr id="18" name="Rectangle 5"/>
          <p:cNvSpPr>
            <a:spLocks noChangeArrowheads="1"/>
          </p:cNvSpPr>
          <p:nvPr/>
        </p:nvSpPr>
        <p:spPr bwMode="auto">
          <a:xfrm>
            <a:off x="1787236" y="3022597"/>
            <a:ext cx="5562600" cy="879440"/>
          </a:xfrm>
          <a:prstGeom prst="rect">
            <a:avLst/>
          </a:prstGeom>
          <a:noFill/>
          <a:ln w="38100">
            <a:solidFill>
              <a:schemeClr val="tx1"/>
            </a:solidFill>
            <a:miter lim="800000"/>
            <a:headEnd/>
            <a:tailEnd type="none" w="lg" len="med"/>
          </a:ln>
        </p:spPr>
        <p:txBody>
          <a:bodyPr wrap="none" anchor="ctr"/>
          <a:lstStyle/>
          <a:p>
            <a:pPr algn="ctr"/>
            <a:r>
              <a:rPr lang="en-US" sz="2400" b="1" dirty="0" smtClean="0"/>
              <a:t>Guest OS</a:t>
            </a:r>
            <a:endParaRPr lang="en-US" sz="2400" b="1" dirty="0"/>
          </a:p>
        </p:txBody>
      </p:sp>
      <p:sp>
        <p:nvSpPr>
          <p:cNvPr id="19" name="Rectangle 18"/>
          <p:cNvSpPr/>
          <p:nvPr/>
        </p:nvSpPr>
        <p:spPr>
          <a:xfrm>
            <a:off x="796636" y="5156198"/>
            <a:ext cx="7585364" cy="50799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r"/>
            <a:r>
              <a:rPr lang="en-US" sz="2400" b="1" dirty="0" smtClean="0">
                <a:solidFill>
                  <a:srgbClr val="000000"/>
                </a:solidFill>
              </a:rPr>
              <a:t>Hardware</a:t>
            </a:r>
            <a:endParaRPr lang="en-US" sz="2400" b="1" dirty="0">
              <a:solidFill>
                <a:srgbClr val="000000"/>
              </a:solidFill>
            </a:endParaRPr>
          </a:p>
        </p:txBody>
      </p:sp>
      <p:sp>
        <p:nvSpPr>
          <p:cNvPr id="20" name="Rounded Rectangle 19"/>
          <p:cNvSpPr/>
          <p:nvPr/>
        </p:nvSpPr>
        <p:spPr>
          <a:xfrm>
            <a:off x="2286000" y="4140200"/>
            <a:ext cx="1447800" cy="711200"/>
          </a:xfrm>
          <a:prstGeom prst="roundRect">
            <a:avLst/>
          </a:prstGeom>
          <a:solidFill>
            <a:srgbClr val="00CC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0000FF"/>
                </a:solidFill>
              </a:rPr>
              <a:t>IDS</a:t>
            </a:r>
            <a:endParaRPr lang="en-US" sz="2800" b="1" dirty="0">
              <a:solidFill>
                <a:srgbClr val="0000FF"/>
              </a:solidFill>
            </a:endParaRPr>
          </a:p>
        </p:txBody>
      </p:sp>
      <p:cxnSp>
        <p:nvCxnSpPr>
          <p:cNvPr id="22" name="Straight Arrow Connector 21"/>
          <p:cNvCxnSpPr/>
          <p:nvPr/>
        </p:nvCxnSpPr>
        <p:spPr>
          <a:xfrm flipV="1">
            <a:off x="3505200" y="3530600"/>
            <a:ext cx="381000" cy="60960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3200400" y="2413000"/>
            <a:ext cx="914400" cy="172720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flipV="1">
            <a:off x="2743200" y="3530600"/>
            <a:ext cx="76200" cy="60960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flipV="1">
            <a:off x="2133600" y="3429000"/>
            <a:ext cx="304800" cy="71120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26806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6"/>
          <p:cNvSpPr>
            <a:spLocks noChangeArrowheads="1"/>
          </p:cNvSpPr>
          <p:nvPr/>
        </p:nvSpPr>
        <p:spPr bwMode="auto">
          <a:xfrm>
            <a:off x="1787236" y="1498601"/>
            <a:ext cx="5562600" cy="2336796"/>
          </a:xfrm>
          <a:prstGeom prst="rect">
            <a:avLst/>
          </a:prstGeom>
          <a:solidFill>
            <a:srgbClr val="0000FF"/>
          </a:solidFill>
          <a:ln w="76200">
            <a:solidFill>
              <a:schemeClr val="tx1"/>
            </a:solidFill>
            <a:miter lim="800000"/>
            <a:headEnd/>
            <a:tailEnd type="none" w="lg" len="med"/>
          </a:ln>
        </p:spPr>
        <p:txBody>
          <a:bodyPr wrap="none"/>
          <a:lstStyle/>
          <a:p>
            <a:pPr algn="ctr"/>
            <a:r>
              <a:rPr lang="en-US" sz="2400" b="1" dirty="0" smtClean="0"/>
              <a:t>Infected VM</a:t>
            </a:r>
            <a:endParaRPr lang="en-US" sz="2400" b="1" dirty="0"/>
          </a:p>
        </p:txBody>
      </p:sp>
      <p:sp>
        <p:nvSpPr>
          <p:cNvPr id="10" name="Oval 9"/>
          <p:cNvSpPr>
            <a:spLocks noChangeArrowheads="1"/>
          </p:cNvSpPr>
          <p:nvPr/>
        </p:nvSpPr>
        <p:spPr bwMode="auto">
          <a:xfrm>
            <a:off x="2322096" y="1905000"/>
            <a:ext cx="878305" cy="1608117"/>
          </a:xfrm>
          <a:prstGeom prst="ellipse">
            <a:avLst/>
          </a:prstGeom>
          <a:solidFill>
            <a:srgbClr val="CC3300"/>
          </a:solidFill>
          <a:ln w="12700">
            <a:solidFill>
              <a:schemeClr val="tx1"/>
            </a:solidFill>
            <a:round/>
            <a:headEnd/>
            <a:tailEnd type="none" w="lg" len="med"/>
          </a:ln>
        </p:spPr>
        <p:txBody>
          <a:bodyPr vert="eaVert" wrap="none" anchor="ctr"/>
          <a:lstStyle/>
          <a:p>
            <a:pPr algn="ctr"/>
            <a:r>
              <a:rPr lang="en-US" sz="2200" dirty="0">
                <a:solidFill>
                  <a:schemeClr val="bg1"/>
                </a:solidFill>
              </a:rPr>
              <a:t>malware</a:t>
            </a:r>
          </a:p>
        </p:txBody>
      </p:sp>
      <p:sp>
        <p:nvSpPr>
          <p:cNvPr id="16" name="Rectangle 5"/>
          <p:cNvSpPr>
            <a:spLocks noChangeArrowheads="1"/>
          </p:cNvSpPr>
          <p:nvPr/>
        </p:nvSpPr>
        <p:spPr bwMode="auto">
          <a:xfrm>
            <a:off x="1787236" y="3860798"/>
            <a:ext cx="5562600" cy="1295399"/>
          </a:xfrm>
          <a:prstGeom prst="rect">
            <a:avLst/>
          </a:prstGeom>
          <a:solidFill>
            <a:schemeClr val="accent1"/>
          </a:solidFill>
          <a:ln w="38100">
            <a:solidFill>
              <a:schemeClr val="tx1"/>
            </a:solidFill>
            <a:miter lim="800000"/>
            <a:headEnd/>
            <a:tailEnd type="none" w="lg" len="med"/>
          </a:ln>
        </p:spPr>
        <p:txBody>
          <a:bodyPr wrap="none" anchor="ctr"/>
          <a:lstStyle/>
          <a:p>
            <a:pPr algn="ctr"/>
            <a:r>
              <a:rPr lang="en-US" sz="2400" b="1" dirty="0"/>
              <a:t>VMM</a:t>
            </a:r>
          </a:p>
        </p:txBody>
      </p:sp>
      <p:sp>
        <p:nvSpPr>
          <p:cNvPr id="18" name="Rectangle 5"/>
          <p:cNvSpPr>
            <a:spLocks noChangeArrowheads="1"/>
          </p:cNvSpPr>
          <p:nvPr/>
        </p:nvSpPr>
        <p:spPr bwMode="auto">
          <a:xfrm>
            <a:off x="1787236" y="3022597"/>
            <a:ext cx="5562600" cy="879440"/>
          </a:xfrm>
          <a:prstGeom prst="rect">
            <a:avLst/>
          </a:prstGeom>
          <a:noFill/>
          <a:ln w="38100">
            <a:solidFill>
              <a:schemeClr val="tx1"/>
            </a:solidFill>
            <a:miter lim="800000"/>
            <a:headEnd/>
            <a:tailEnd type="none" w="lg" len="med"/>
          </a:ln>
        </p:spPr>
        <p:txBody>
          <a:bodyPr wrap="none" anchor="ctr"/>
          <a:lstStyle/>
          <a:p>
            <a:pPr algn="ctr"/>
            <a:r>
              <a:rPr lang="en-US" sz="2400" b="1" dirty="0" smtClean="0"/>
              <a:t>Guest OS</a:t>
            </a:r>
            <a:endParaRPr lang="en-US" sz="2400" b="1" dirty="0"/>
          </a:p>
        </p:txBody>
      </p:sp>
      <p:sp>
        <p:nvSpPr>
          <p:cNvPr id="19" name="Rectangle 18"/>
          <p:cNvSpPr/>
          <p:nvPr/>
        </p:nvSpPr>
        <p:spPr>
          <a:xfrm>
            <a:off x="796636" y="5156198"/>
            <a:ext cx="7585364" cy="50799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r"/>
            <a:r>
              <a:rPr lang="en-US" sz="2400" b="1" dirty="0" smtClean="0">
                <a:solidFill>
                  <a:srgbClr val="000000"/>
                </a:solidFill>
              </a:rPr>
              <a:t>Hardware</a:t>
            </a:r>
            <a:endParaRPr lang="en-US" sz="2400" b="1" dirty="0">
              <a:solidFill>
                <a:srgbClr val="000000"/>
              </a:solidFill>
            </a:endParaRPr>
          </a:p>
        </p:txBody>
      </p:sp>
      <p:sp>
        <p:nvSpPr>
          <p:cNvPr id="20" name="Rounded Rectangle 19"/>
          <p:cNvSpPr/>
          <p:nvPr/>
        </p:nvSpPr>
        <p:spPr>
          <a:xfrm>
            <a:off x="2286000" y="4140200"/>
            <a:ext cx="1447800" cy="711200"/>
          </a:xfrm>
          <a:prstGeom prst="roundRect">
            <a:avLst/>
          </a:prstGeom>
          <a:solidFill>
            <a:srgbClr val="00CC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0000FF"/>
                </a:solidFill>
              </a:rPr>
              <a:t>IDS</a:t>
            </a:r>
            <a:endParaRPr lang="en-US" sz="2800" b="1" dirty="0">
              <a:solidFill>
                <a:srgbClr val="0000FF"/>
              </a:solidFill>
            </a:endParaRPr>
          </a:p>
        </p:txBody>
      </p:sp>
      <p:cxnSp>
        <p:nvCxnSpPr>
          <p:cNvPr id="22" name="Straight Arrow Connector 21"/>
          <p:cNvCxnSpPr/>
          <p:nvPr/>
        </p:nvCxnSpPr>
        <p:spPr>
          <a:xfrm flipV="1">
            <a:off x="3505200" y="3530600"/>
            <a:ext cx="381000" cy="60960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3200400" y="2413000"/>
            <a:ext cx="914400" cy="172720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flipV="1">
            <a:off x="2743200" y="3530600"/>
            <a:ext cx="76200" cy="60960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flipV="1">
            <a:off x="2133600" y="3429000"/>
            <a:ext cx="304800" cy="71120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26806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127000"/>
            <a:ext cx="8229600" cy="1143000"/>
          </a:xfrm>
        </p:spPr>
        <p:txBody>
          <a:bodyPr/>
          <a:lstStyle/>
          <a:p>
            <a:r>
              <a:rPr lang="en-US" sz="4400" dirty="0">
                <a:latin typeface="Tahoma" charset="0"/>
              </a:rPr>
              <a:t>Sample checks</a:t>
            </a:r>
          </a:p>
        </p:txBody>
      </p:sp>
      <p:sp>
        <p:nvSpPr>
          <p:cNvPr id="115715" name="Rectangle 3" descr="Rectangle: Click to edit Master text styles&#10;Second level&#10;Third level&#10;Fourth level&#10;Fifth level"/>
          <p:cNvSpPr>
            <a:spLocks noGrp="1" noChangeArrowheads="1"/>
          </p:cNvSpPr>
          <p:nvPr>
            <p:ph type="body" idx="1"/>
          </p:nvPr>
        </p:nvSpPr>
        <p:spPr>
          <a:xfrm>
            <a:off x="304800" y="889000"/>
            <a:ext cx="8382000" cy="5867400"/>
          </a:xfrm>
        </p:spPr>
        <p:txBody>
          <a:bodyPr>
            <a:noAutofit/>
          </a:bodyPr>
          <a:lstStyle/>
          <a:p>
            <a:pPr>
              <a:buFont typeface="Wingdings" charset="0"/>
              <a:buNone/>
            </a:pPr>
            <a:r>
              <a:rPr lang="en-US" sz="2200" b="1" dirty="0">
                <a:latin typeface="Tahoma" charset="0"/>
              </a:rPr>
              <a:t>Stealth </a:t>
            </a:r>
            <a:r>
              <a:rPr lang="en-US" sz="2200" b="1" dirty="0" smtClean="0">
                <a:latin typeface="Tahoma" charset="0"/>
              </a:rPr>
              <a:t>root-kit malware</a:t>
            </a:r>
            <a:r>
              <a:rPr lang="en-US" sz="2200" b="1" dirty="0">
                <a:latin typeface="Tahoma" charset="0"/>
              </a:rPr>
              <a:t>:</a:t>
            </a:r>
          </a:p>
          <a:p>
            <a:pPr lvl="1"/>
            <a:r>
              <a:rPr lang="en-US" sz="2200" dirty="0">
                <a:latin typeface="Tahoma" charset="0"/>
                <a:ea typeface="ＭＳ Ｐゴシック" charset="0"/>
              </a:rPr>
              <a:t>Creates processes that are invisible to  </a:t>
            </a:r>
            <a:r>
              <a:rPr lang="ja-JP" altLang="en-US" sz="2200" dirty="0">
                <a:latin typeface="Tahoma" charset="0"/>
                <a:ea typeface="ＭＳ Ｐゴシック" charset="0"/>
              </a:rPr>
              <a:t>“</a:t>
            </a:r>
            <a:r>
              <a:rPr lang="en-US" sz="2200" dirty="0" err="1">
                <a:latin typeface="Tahoma" charset="0"/>
                <a:ea typeface="ＭＳ Ｐゴシック" charset="0"/>
              </a:rPr>
              <a:t>ps</a:t>
            </a:r>
            <a:r>
              <a:rPr lang="ja-JP" altLang="en-US" sz="2200" dirty="0">
                <a:latin typeface="Tahoma" charset="0"/>
                <a:ea typeface="ＭＳ Ｐゴシック" charset="0"/>
              </a:rPr>
              <a:t>”</a:t>
            </a:r>
            <a:endParaRPr lang="en-US" sz="2200" dirty="0">
              <a:latin typeface="Tahoma" charset="0"/>
              <a:ea typeface="ＭＳ Ｐゴシック" charset="0"/>
            </a:endParaRPr>
          </a:p>
          <a:p>
            <a:pPr lvl="1"/>
            <a:r>
              <a:rPr lang="en-US" sz="2200" dirty="0">
                <a:latin typeface="Tahoma" charset="0"/>
                <a:ea typeface="ＭＳ Ｐゴシック" charset="0"/>
              </a:rPr>
              <a:t>Opens sockets that are invisible to  </a:t>
            </a:r>
            <a:r>
              <a:rPr lang="ja-JP" altLang="en-US" sz="2200" dirty="0">
                <a:latin typeface="Tahoma" charset="0"/>
                <a:ea typeface="ＭＳ Ｐゴシック" charset="0"/>
              </a:rPr>
              <a:t>“</a:t>
            </a:r>
            <a:r>
              <a:rPr lang="en-US" sz="2200" dirty="0" err="1">
                <a:latin typeface="Tahoma" charset="0"/>
                <a:ea typeface="ＭＳ Ｐゴシック" charset="0"/>
              </a:rPr>
              <a:t>netstat</a:t>
            </a:r>
            <a:r>
              <a:rPr lang="ja-JP" altLang="en-US" sz="2200" dirty="0">
                <a:latin typeface="Tahoma" charset="0"/>
                <a:ea typeface="ＭＳ Ｐゴシック" charset="0"/>
              </a:rPr>
              <a:t>”</a:t>
            </a:r>
            <a:endParaRPr lang="en-US" sz="2200" dirty="0">
              <a:latin typeface="Tahoma" charset="0"/>
              <a:ea typeface="ＭＳ Ｐゴシック" charset="0"/>
            </a:endParaRPr>
          </a:p>
          <a:p>
            <a:pPr>
              <a:spcBef>
                <a:spcPct val="80000"/>
              </a:spcBef>
              <a:buFont typeface="Wingdings" charset="0"/>
              <a:buNone/>
            </a:pPr>
            <a:r>
              <a:rPr lang="en-US" sz="2200" dirty="0">
                <a:latin typeface="Tahoma" charset="0"/>
              </a:rPr>
              <a:t>1. </a:t>
            </a:r>
            <a:r>
              <a:rPr lang="en-US" sz="2200" b="1" dirty="0">
                <a:solidFill>
                  <a:srgbClr val="0000FF"/>
                </a:solidFill>
                <a:latin typeface="Tahoma" charset="0"/>
              </a:rPr>
              <a:t>Lie detector check</a:t>
            </a:r>
          </a:p>
          <a:p>
            <a:pPr lvl="1"/>
            <a:r>
              <a:rPr lang="en-US" sz="2200" dirty="0">
                <a:latin typeface="Tahoma" charset="0"/>
                <a:ea typeface="ＭＳ Ｐゴシック" charset="0"/>
              </a:rPr>
              <a:t>Goal:   detect stealth malware that hides processes </a:t>
            </a:r>
            <a:br>
              <a:rPr lang="en-US" sz="2200" dirty="0">
                <a:latin typeface="Tahoma" charset="0"/>
                <a:ea typeface="ＭＳ Ｐゴシック" charset="0"/>
              </a:rPr>
            </a:br>
            <a:r>
              <a:rPr lang="en-US" sz="2200" dirty="0">
                <a:latin typeface="Tahoma" charset="0"/>
                <a:ea typeface="ＭＳ Ｐゴシック" charset="0"/>
              </a:rPr>
              <a:t>and network activity</a:t>
            </a:r>
          </a:p>
          <a:p>
            <a:pPr lvl="1"/>
            <a:r>
              <a:rPr lang="en-US" sz="2200" dirty="0">
                <a:latin typeface="Tahoma" charset="0"/>
                <a:ea typeface="ＭＳ Ｐゴシック" charset="0"/>
              </a:rPr>
              <a:t>Method:</a:t>
            </a:r>
          </a:p>
          <a:p>
            <a:pPr lvl="2">
              <a:spcBef>
                <a:spcPct val="40000"/>
              </a:spcBef>
            </a:pPr>
            <a:r>
              <a:rPr lang="en-US" sz="2200" dirty="0">
                <a:latin typeface="Tahoma" charset="0"/>
                <a:ea typeface="ＭＳ Ｐゴシック" charset="0"/>
              </a:rPr>
              <a:t>  VMM lists processes running in </a:t>
            </a:r>
            <a:r>
              <a:rPr lang="en-US" sz="2200" dirty="0" err="1">
                <a:latin typeface="Tahoma" charset="0"/>
                <a:ea typeface="ＭＳ Ｐゴシック" charset="0"/>
              </a:rPr>
              <a:t>GuestOS</a:t>
            </a:r>
            <a:endParaRPr lang="en-US" sz="2200" dirty="0">
              <a:latin typeface="Tahoma" charset="0"/>
              <a:ea typeface="ＭＳ Ｐゴシック" charset="0"/>
            </a:endParaRPr>
          </a:p>
          <a:p>
            <a:pPr lvl="2">
              <a:spcBef>
                <a:spcPct val="40000"/>
              </a:spcBef>
            </a:pPr>
            <a:r>
              <a:rPr lang="en-US" sz="2200" dirty="0">
                <a:latin typeface="Tahoma" charset="0"/>
                <a:ea typeface="ＭＳ Ｐゴシック" charset="0"/>
              </a:rPr>
              <a:t>  VMM requests </a:t>
            </a:r>
            <a:r>
              <a:rPr lang="en-US" sz="2200" dirty="0" err="1">
                <a:latin typeface="Tahoma" charset="0"/>
                <a:ea typeface="ＭＳ Ｐゴシック" charset="0"/>
              </a:rPr>
              <a:t>GuestOS</a:t>
            </a:r>
            <a:r>
              <a:rPr lang="en-US" sz="2200" dirty="0">
                <a:latin typeface="Tahoma" charset="0"/>
                <a:ea typeface="ＭＳ Ｐゴシック" charset="0"/>
              </a:rPr>
              <a:t> to list processes (e.g.  </a:t>
            </a:r>
            <a:r>
              <a:rPr lang="en-US" sz="2200" dirty="0" err="1">
                <a:latin typeface="Tahoma" charset="0"/>
                <a:ea typeface="ＭＳ Ｐゴシック" charset="0"/>
              </a:rPr>
              <a:t>ps</a:t>
            </a:r>
            <a:r>
              <a:rPr lang="en-US" sz="2200" dirty="0">
                <a:latin typeface="Tahoma" charset="0"/>
                <a:ea typeface="ＭＳ Ｐゴシック" charset="0"/>
              </a:rPr>
              <a:t>)</a:t>
            </a:r>
          </a:p>
          <a:p>
            <a:pPr lvl="2">
              <a:spcBef>
                <a:spcPct val="40000"/>
              </a:spcBef>
            </a:pPr>
            <a:r>
              <a:rPr lang="en-US" sz="2200" dirty="0">
                <a:latin typeface="Tahoma" charset="0"/>
                <a:ea typeface="ＭＳ Ｐゴシック" charset="0"/>
              </a:rPr>
              <a:t>  If </a:t>
            </a:r>
            <a:r>
              <a:rPr lang="en-US" sz="2200" dirty="0" smtClean="0">
                <a:latin typeface="Tahoma" charset="0"/>
                <a:ea typeface="ＭＳ Ｐゴシック" charset="0"/>
              </a:rPr>
              <a:t>mismatch:     </a:t>
            </a:r>
            <a:r>
              <a:rPr lang="en-US" sz="2200" dirty="0">
                <a:latin typeface="Tahoma" charset="0"/>
                <a:ea typeface="ＭＳ Ｐゴシック" charset="0"/>
              </a:rPr>
              <a:t>kill VM</a:t>
            </a:r>
          </a:p>
        </p:txBody>
      </p:sp>
      <p:sp>
        <p:nvSpPr>
          <p:cNvPr id="2" name="Rectangle 1"/>
          <p:cNvSpPr/>
          <p:nvPr/>
        </p:nvSpPr>
        <p:spPr>
          <a:xfrm>
            <a:off x="3581400" y="6172200"/>
            <a:ext cx="1676400" cy="60960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66377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571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571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571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571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5715">
                                            <p:txEl>
                                              <p:pRg st="8" end="8"/>
                                            </p:txEl>
                                          </p:spTgt>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5400"/>
            <a:ext cx="8229600" cy="1143000"/>
          </a:xfrm>
        </p:spPr>
        <p:txBody>
          <a:bodyPr/>
          <a:lstStyle/>
          <a:p>
            <a:r>
              <a:rPr lang="en-US" sz="4400" dirty="0">
                <a:latin typeface="Tahoma" charset="0"/>
              </a:rPr>
              <a:t>Sample checks</a:t>
            </a:r>
          </a:p>
        </p:txBody>
      </p:sp>
      <p:sp>
        <p:nvSpPr>
          <p:cNvPr id="116739" name="Rectangle 3" descr="Rectangle: Click to edit Master text styles&#10;Second level&#10;Third level&#10;Fourth level&#10;Fifth level"/>
          <p:cNvSpPr>
            <a:spLocks noGrp="1" noChangeArrowheads="1"/>
          </p:cNvSpPr>
          <p:nvPr>
            <p:ph type="body" idx="1"/>
          </p:nvPr>
        </p:nvSpPr>
        <p:spPr>
          <a:xfrm>
            <a:off x="304800" y="1295400"/>
            <a:ext cx="8153400" cy="5384800"/>
          </a:xfrm>
        </p:spPr>
        <p:txBody>
          <a:bodyPr>
            <a:noAutofit/>
          </a:bodyPr>
          <a:lstStyle/>
          <a:p>
            <a:pPr>
              <a:buFont typeface="Wingdings" charset="0"/>
              <a:buNone/>
            </a:pPr>
            <a:r>
              <a:rPr lang="en-US" sz="2200" dirty="0">
                <a:latin typeface="Tahoma" charset="0"/>
              </a:rPr>
              <a:t>2. </a:t>
            </a:r>
            <a:r>
              <a:rPr lang="en-US" sz="2200" b="1" dirty="0">
                <a:solidFill>
                  <a:srgbClr val="0000FF"/>
                </a:solidFill>
                <a:latin typeface="Tahoma" charset="0"/>
              </a:rPr>
              <a:t>Application code integrity detector</a:t>
            </a:r>
          </a:p>
          <a:p>
            <a:pPr lvl="1"/>
            <a:r>
              <a:rPr lang="en-US" sz="2200" dirty="0">
                <a:latin typeface="Tahoma" charset="0"/>
                <a:ea typeface="ＭＳ Ｐゴシック" charset="0"/>
              </a:rPr>
              <a:t>VMM computes hash of user </a:t>
            </a:r>
            <a:r>
              <a:rPr lang="en-US" sz="2200" dirty="0" smtClean="0">
                <a:latin typeface="Tahoma" charset="0"/>
                <a:ea typeface="ＭＳ Ｐゴシック" charset="0"/>
              </a:rPr>
              <a:t>app code </a:t>
            </a:r>
            <a:r>
              <a:rPr lang="en-US" sz="2200" dirty="0">
                <a:latin typeface="Tahoma" charset="0"/>
                <a:ea typeface="ＭＳ Ｐゴシック" charset="0"/>
              </a:rPr>
              <a:t>running in VM</a:t>
            </a:r>
          </a:p>
          <a:p>
            <a:pPr lvl="1"/>
            <a:r>
              <a:rPr lang="en-US" sz="2200" dirty="0">
                <a:latin typeface="Tahoma" charset="0"/>
                <a:ea typeface="ＭＳ Ｐゴシック" charset="0"/>
              </a:rPr>
              <a:t>Compare to whitelist of hashes</a:t>
            </a:r>
          </a:p>
          <a:p>
            <a:pPr lvl="2"/>
            <a:r>
              <a:rPr lang="en-US" sz="2200" dirty="0">
                <a:latin typeface="Tahoma" charset="0"/>
                <a:ea typeface="ＭＳ Ｐゴシック" charset="0"/>
              </a:rPr>
              <a:t>  Kills VM if unknown program appears</a:t>
            </a:r>
          </a:p>
          <a:p>
            <a:pPr>
              <a:spcBef>
                <a:spcPct val="100000"/>
              </a:spcBef>
              <a:buFont typeface="Wingdings" charset="0"/>
              <a:buNone/>
            </a:pPr>
            <a:r>
              <a:rPr lang="en-US" sz="2200" dirty="0">
                <a:latin typeface="Tahoma" charset="0"/>
              </a:rPr>
              <a:t>3. </a:t>
            </a:r>
            <a:r>
              <a:rPr lang="en-US" sz="2200" b="1" dirty="0">
                <a:solidFill>
                  <a:srgbClr val="0000FF"/>
                </a:solidFill>
                <a:latin typeface="Tahoma" charset="0"/>
              </a:rPr>
              <a:t>Ensure </a:t>
            </a:r>
            <a:r>
              <a:rPr lang="en-US" sz="2200" b="1" dirty="0" err="1">
                <a:solidFill>
                  <a:srgbClr val="0000FF"/>
                </a:solidFill>
                <a:latin typeface="Tahoma" charset="0"/>
              </a:rPr>
              <a:t>GuestOS</a:t>
            </a:r>
            <a:r>
              <a:rPr lang="en-US" sz="2200" b="1" dirty="0">
                <a:solidFill>
                  <a:srgbClr val="0000FF"/>
                </a:solidFill>
                <a:latin typeface="Tahoma" charset="0"/>
              </a:rPr>
              <a:t> kernel integrity</a:t>
            </a:r>
          </a:p>
          <a:p>
            <a:pPr lvl="1"/>
            <a:r>
              <a:rPr lang="en-US" sz="2200" dirty="0">
                <a:latin typeface="Tahoma" charset="0"/>
                <a:ea typeface="ＭＳ Ｐゴシック" charset="0"/>
              </a:rPr>
              <a:t>example:   detect changes to  </a:t>
            </a:r>
            <a:r>
              <a:rPr lang="en-US" sz="2200" dirty="0" err="1">
                <a:solidFill>
                  <a:schemeClr val="accent2"/>
                </a:solidFill>
                <a:latin typeface="Tahoma" charset="0"/>
                <a:ea typeface="ＭＳ Ｐゴシック" charset="0"/>
              </a:rPr>
              <a:t>sys_call_table</a:t>
            </a:r>
            <a:endParaRPr lang="en-US" sz="2200" dirty="0">
              <a:solidFill>
                <a:schemeClr val="accent2"/>
              </a:solidFill>
              <a:latin typeface="Tahoma" charset="0"/>
              <a:ea typeface="ＭＳ Ｐゴシック" charset="0"/>
            </a:endParaRPr>
          </a:p>
          <a:p>
            <a:pPr>
              <a:spcBef>
                <a:spcPct val="100000"/>
              </a:spcBef>
              <a:buFont typeface="Wingdings" charset="0"/>
              <a:buNone/>
            </a:pPr>
            <a:r>
              <a:rPr lang="en-US" sz="2200" dirty="0">
                <a:latin typeface="Tahoma" charset="0"/>
              </a:rPr>
              <a:t>4. </a:t>
            </a:r>
            <a:r>
              <a:rPr lang="en-US" sz="2200" b="1" dirty="0">
                <a:solidFill>
                  <a:srgbClr val="0000FF"/>
                </a:solidFill>
                <a:latin typeface="Tahoma" charset="0"/>
              </a:rPr>
              <a:t>Virus signature detector</a:t>
            </a:r>
          </a:p>
          <a:p>
            <a:pPr lvl="1"/>
            <a:r>
              <a:rPr lang="en-US" sz="2200" dirty="0">
                <a:latin typeface="Tahoma" charset="0"/>
                <a:ea typeface="ＭＳ Ｐゴシック" charset="0"/>
              </a:rPr>
              <a:t>Run virus signature detector on </a:t>
            </a:r>
            <a:r>
              <a:rPr lang="en-US" sz="2200" dirty="0" err="1">
                <a:latin typeface="Tahoma" charset="0"/>
                <a:ea typeface="ＭＳ Ｐゴシック" charset="0"/>
              </a:rPr>
              <a:t>GuestOS</a:t>
            </a:r>
            <a:r>
              <a:rPr lang="en-US" sz="2200" dirty="0">
                <a:latin typeface="Tahoma" charset="0"/>
                <a:ea typeface="ＭＳ Ｐゴシック" charset="0"/>
              </a:rPr>
              <a:t> </a:t>
            </a:r>
            <a:r>
              <a:rPr lang="en-US" sz="2200" dirty="0" smtClean="0">
                <a:latin typeface="Tahoma" charset="0"/>
                <a:ea typeface="ＭＳ Ｐゴシック" charset="0"/>
              </a:rPr>
              <a:t>memory</a:t>
            </a:r>
            <a:endParaRPr lang="en-US" sz="2200" dirty="0">
              <a:latin typeface="Tahoma" charset="0"/>
              <a:ea typeface="ＭＳ Ｐゴシック" charset="0"/>
            </a:endParaRPr>
          </a:p>
        </p:txBody>
      </p:sp>
    </p:spTree>
    <p:extLst>
      <p:ext uri="{BB962C8B-B14F-4D97-AF65-F5344CB8AC3E}">
        <p14:creationId xmlns:p14="http://schemas.microsoft.com/office/powerpoint/2010/main" val="35827594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673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67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Subvirting</a:t>
            </a:r>
            <a:r>
              <a:rPr lang="en-US" dirty="0" smtClean="0"/>
              <a:t> VM Isolation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94741259"/>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z="4400" dirty="0" err="1" smtClean="0">
                <a:latin typeface="Tahoma" charset="0"/>
              </a:rPr>
              <a:t>Subvirt</a:t>
            </a:r>
            <a:r>
              <a:rPr lang="en-US" sz="4400" dirty="0" smtClean="0">
                <a:latin typeface="Tahoma" charset="0"/>
              </a:rPr>
              <a:t>   </a:t>
            </a:r>
            <a:r>
              <a:rPr lang="en-US" sz="1800" dirty="0" smtClean="0">
                <a:latin typeface="Tahoma" charset="0"/>
              </a:rPr>
              <a:t>[King et al. 2006]</a:t>
            </a:r>
            <a:endParaRPr lang="en-US" sz="1800" dirty="0">
              <a:latin typeface="Tahoma" charset="0"/>
            </a:endParaRPr>
          </a:p>
        </p:txBody>
      </p:sp>
      <p:sp>
        <p:nvSpPr>
          <p:cNvPr id="50179" name="Rectangle 3" descr="Rectangle: Click to edit Master text styles&#10;Second level&#10;Third level&#10;Fourth level&#10;Fifth level"/>
          <p:cNvSpPr>
            <a:spLocks noGrp="1" noChangeArrowheads="1"/>
          </p:cNvSpPr>
          <p:nvPr>
            <p:ph type="body" idx="1"/>
          </p:nvPr>
        </p:nvSpPr>
        <p:spPr>
          <a:xfrm>
            <a:off x="457200" y="1371600"/>
            <a:ext cx="8382000" cy="5334000"/>
          </a:xfrm>
        </p:spPr>
        <p:txBody>
          <a:bodyPr>
            <a:normAutofit/>
          </a:bodyPr>
          <a:lstStyle/>
          <a:p>
            <a:pPr marL="0" indent="0">
              <a:buNone/>
            </a:pPr>
            <a:r>
              <a:rPr lang="en-US" sz="2200" dirty="0">
                <a:latin typeface="Tahoma" charset="0"/>
              </a:rPr>
              <a:t>Virus idea:</a:t>
            </a:r>
          </a:p>
          <a:p>
            <a:pPr lvl="1"/>
            <a:r>
              <a:rPr lang="en-US" sz="2200" dirty="0">
                <a:latin typeface="Tahoma" charset="0"/>
                <a:ea typeface="ＭＳ Ｐゴシック" charset="0"/>
              </a:rPr>
              <a:t>Once on </a:t>
            </a:r>
            <a:r>
              <a:rPr lang="en-US" sz="2200" dirty="0" smtClean="0">
                <a:latin typeface="Tahoma" charset="0"/>
                <a:ea typeface="ＭＳ Ｐゴシック" charset="0"/>
              </a:rPr>
              <a:t>victim </a:t>
            </a:r>
            <a:r>
              <a:rPr lang="en-US" sz="2200" dirty="0">
                <a:latin typeface="Tahoma" charset="0"/>
                <a:ea typeface="ＭＳ Ｐゴシック" charset="0"/>
              </a:rPr>
              <a:t>machine, install a malicious VMM</a:t>
            </a:r>
          </a:p>
          <a:p>
            <a:pPr lvl="1"/>
            <a:r>
              <a:rPr lang="en-US" sz="2200" dirty="0">
                <a:latin typeface="Tahoma" charset="0"/>
                <a:ea typeface="ＭＳ Ｐゴシック" charset="0"/>
              </a:rPr>
              <a:t>Virus hides in VMM</a:t>
            </a:r>
          </a:p>
          <a:p>
            <a:pPr lvl="1"/>
            <a:r>
              <a:rPr lang="en-US" sz="2200" dirty="0">
                <a:latin typeface="Tahoma" charset="0"/>
                <a:ea typeface="ＭＳ Ｐゴシック" charset="0"/>
              </a:rPr>
              <a:t>Invisible to virus detector running inside VM</a:t>
            </a:r>
          </a:p>
        </p:txBody>
      </p:sp>
      <p:sp>
        <p:nvSpPr>
          <p:cNvPr id="50180" name="Rectangle 4"/>
          <p:cNvSpPr>
            <a:spLocks noChangeArrowheads="1"/>
          </p:cNvSpPr>
          <p:nvPr/>
        </p:nvSpPr>
        <p:spPr bwMode="auto">
          <a:xfrm>
            <a:off x="990600" y="3632200"/>
            <a:ext cx="2133600" cy="2946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0181" name="Rectangle 5"/>
          <p:cNvSpPr>
            <a:spLocks noChangeArrowheads="1"/>
          </p:cNvSpPr>
          <p:nvPr/>
        </p:nvSpPr>
        <p:spPr bwMode="auto">
          <a:xfrm>
            <a:off x="990600" y="6197600"/>
            <a:ext cx="2133600" cy="3810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a:latin typeface="Times" charset="0"/>
              </a:rPr>
              <a:t>HW     </a:t>
            </a:r>
          </a:p>
        </p:txBody>
      </p:sp>
      <p:sp>
        <p:nvSpPr>
          <p:cNvPr id="50182" name="Rectangle 6"/>
          <p:cNvSpPr>
            <a:spLocks noChangeArrowheads="1"/>
          </p:cNvSpPr>
          <p:nvPr/>
        </p:nvSpPr>
        <p:spPr bwMode="auto">
          <a:xfrm>
            <a:off x="990600" y="5664200"/>
            <a:ext cx="21336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a:latin typeface="Times" charset="0"/>
              </a:rPr>
              <a:t>OS     </a:t>
            </a:r>
            <a:endParaRPr lang="en-US" sz="2400">
              <a:latin typeface="Times" charset="0"/>
              <a:sym typeface="Symbol" charset="0"/>
            </a:endParaRPr>
          </a:p>
        </p:txBody>
      </p:sp>
      <p:sp>
        <p:nvSpPr>
          <p:cNvPr id="50183" name="Text Box 7"/>
          <p:cNvSpPr txBox="1">
            <a:spLocks noChangeArrowheads="1"/>
          </p:cNvSpPr>
          <p:nvPr/>
        </p:nvSpPr>
        <p:spPr bwMode="auto">
          <a:xfrm>
            <a:off x="3959166" y="4445001"/>
            <a:ext cx="74148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4400">
                <a:latin typeface="Times" charset="0"/>
                <a:sym typeface="Symbol" charset="0"/>
              </a:rPr>
              <a:t></a:t>
            </a:r>
          </a:p>
        </p:txBody>
      </p:sp>
      <p:sp>
        <p:nvSpPr>
          <p:cNvPr id="50184" name="Rectangle 8"/>
          <p:cNvSpPr>
            <a:spLocks noChangeArrowheads="1"/>
          </p:cNvSpPr>
          <p:nvPr/>
        </p:nvSpPr>
        <p:spPr bwMode="auto">
          <a:xfrm>
            <a:off x="5791200" y="3632200"/>
            <a:ext cx="2133600" cy="2946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0185" name="Rectangle 9"/>
          <p:cNvSpPr>
            <a:spLocks noChangeArrowheads="1"/>
          </p:cNvSpPr>
          <p:nvPr/>
        </p:nvSpPr>
        <p:spPr bwMode="auto">
          <a:xfrm>
            <a:off x="5791200" y="6115050"/>
            <a:ext cx="2133600" cy="463551"/>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a:latin typeface="Times" charset="0"/>
              </a:rPr>
              <a:t>HW     </a:t>
            </a:r>
          </a:p>
        </p:txBody>
      </p:sp>
      <p:sp>
        <p:nvSpPr>
          <p:cNvPr id="50186" name="Rectangle 10"/>
          <p:cNvSpPr>
            <a:spLocks noChangeArrowheads="1"/>
          </p:cNvSpPr>
          <p:nvPr/>
        </p:nvSpPr>
        <p:spPr bwMode="auto">
          <a:xfrm>
            <a:off x="5791200" y="5207001"/>
            <a:ext cx="2133600" cy="463551"/>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a:latin typeface="Times" charset="0"/>
              </a:rPr>
              <a:t>OS     </a:t>
            </a:r>
            <a:endParaRPr lang="en-US" sz="2400">
              <a:latin typeface="Times" charset="0"/>
              <a:sym typeface="Symbol" charset="0"/>
            </a:endParaRPr>
          </a:p>
        </p:txBody>
      </p:sp>
      <p:sp>
        <p:nvSpPr>
          <p:cNvPr id="50187" name="Rectangle 11"/>
          <p:cNvSpPr>
            <a:spLocks noChangeArrowheads="1"/>
          </p:cNvSpPr>
          <p:nvPr/>
        </p:nvSpPr>
        <p:spPr bwMode="auto">
          <a:xfrm>
            <a:off x="5791200" y="5657850"/>
            <a:ext cx="2133600" cy="463551"/>
          </a:xfrm>
          <a:prstGeom prst="rect">
            <a:avLst/>
          </a:prstGeom>
          <a:solidFill>
            <a:schemeClr val="folHlink"/>
          </a:solidFill>
          <a:ln w="9525">
            <a:solidFill>
              <a:schemeClr val="tx1"/>
            </a:solidFill>
            <a:miter lim="800000"/>
            <a:headEnd/>
            <a:tailEnd/>
          </a:ln>
        </p:spPr>
        <p:txBody>
          <a:bodyPr wrap="none" anchor="ctr"/>
          <a:lstStyle/>
          <a:p>
            <a:pPr algn="ctr" eaLnBrk="0" hangingPunct="0"/>
            <a:r>
              <a:rPr lang="en-US" sz="2400">
                <a:latin typeface="Times" charset="0"/>
              </a:rPr>
              <a:t>VMM and virus</a:t>
            </a:r>
            <a:endParaRPr lang="en-US" sz="2400">
              <a:latin typeface="Times" charset="0"/>
              <a:sym typeface="Symbol" charset="0"/>
            </a:endParaRPr>
          </a:p>
        </p:txBody>
      </p:sp>
      <p:sp>
        <p:nvSpPr>
          <p:cNvPr id="50188" name="Rectangle 12"/>
          <p:cNvSpPr>
            <a:spLocks noChangeArrowheads="1"/>
          </p:cNvSpPr>
          <p:nvPr/>
        </p:nvSpPr>
        <p:spPr bwMode="auto">
          <a:xfrm>
            <a:off x="2362200" y="4241800"/>
            <a:ext cx="609600" cy="1803400"/>
          </a:xfrm>
          <a:prstGeom prst="rect">
            <a:avLst/>
          </a:prstGeom>
          <a:solidFill>
            <a:schemeClr val="accent2"/>
          </a:solidFill>
          <a:ln w="9525">
            <a:solidFill>
              <a:schemeClr val="tx1"/>
            </a:solidFill>
            <a:miter lim="800000"/>
            <a:headEnd/>
            <a:tailEnd/>
          </a:ln>
        </p:spPr>
        <p:txBody>
          <a:bodyPr vert="eaVert" wrap="none" anchor="ctr"/>
          <a:lstStyle/>
          <a:p>
            <a:pPr algn="ctr" eaLnBrk="0" hangingPunct="0">
              <a:lnSpc>
                <a:spcPct val="80000"/>
              </a:lnSpc>
            </a:pPr>
            <a:r>
              <a:rPr lang="en-US" sz="2400" dirty="0">
                <a:solidFill>
                  <a:schemeClr val="bg1"/>
                </a:solidFill>
                <a:latin typeface="Times" charset="0"/>
              </a:rPr>
              <a:t>a</a:t>
            </a:r>
            <a:r>
              <a:rPr lang="en-US" sz="2400" dirty="0" smtClean="0">
                <a:solidFill>
                  <a:schemeClr val="bg1"/>
                </a:solidFill>
                <a:latin typeface="Times" charset="0"/>
              </a:rPr>
              <a:t>nti</a:t>
            </a:r>
            <a:r>
              <a:rPr lang="en-US" sz="2400" dirty="0">
                <a:solidFill>
                  <a:schemeClr val="bg1"/>
                </a:solidFill>
                <a:latin typeface="Times" charset="0"/>
              </a:rPr>
              <a:t>-virus</a:t>
            </a:r>
          </a:p>
        </p:txBody>
      </p:sp>
      <p:sp>
        <p:nvSpPr>
          <p:cNvPr id="50189" name="Rectangle 13"/>
          <p:cNvSpPr>
            <a:spLocks noChangeArrowheads="1"/>
          </p:cNvSpPr>
          <p:nvPr/>
        </p:nvSpPr>
        <p:spPr bwMode="auto">
          <a:xfrm>
            <a:off x="7162800" y="3835400"/>
            <a:ext cx="609600" cy="1676400"/>
          </a:xfrm>
          <a:prstGeom prst="rect">
            <a:avLst/>
          </a:prstGeom>
          <a:solidFill>
            <a:schemeClr val="accent2"/>
          </a:solidFill>
          <a:ln w="9525">
            <a:solidFill>
              <a:schemeClr val="tx1"/>
            </a:solidFill>
            <a:miter lim="800000"/>
            <a:headEnd/>
            <a:tailEnd/>
          </a:ln>
        </p:spPr>
        <p:txBody>
          <a:bodyPr vert="eaVert" wrap="none" anchor="ctr"/>
          <a:lstStyle/>
          <a:p>
            <a:pPr algn="ctr" eaLnBrk="0" hangingPunct="0">
              <a:lnSpc>
                <a:spcPct val="80000"/>
              </a:lnSpc>
            </a:pPr>
            <a:r>
              <a:rPr lang="en-US" sz="2000" dirty="0">
                <a:solidFill>
                  <a:schemeClr val="bg1"/>
                </a:solidFill>
                <a:latin typeface="Times" charset="0"/>
              </a:rPr>
              <a:t>a</a:t>
            </a:r>
            <a:r>
              <a:rPr lang="en-US" sz="2000" dirty="0" smtClean="0">
                <a:solidFill>
                  <a:schemeClr val="bg1"/>
                </a:solidFill>
                <a:latin typeface="Times" charset="0"/>
              </a:rPr>
              <a:t>nti</a:t>
            </a:r>
            <a:r>
              <a:rPr lang="en-US" sz="2000" dirty="0">
                <a:solidFill>
                  <a:schemeClr val="bg1"/>
                </a:solidFill>
                <a:latin typeface="Times" charset="0"/>
              </a:rPr>
              <a:t>-virus</a:t>
            </a:r>
          </a:p>
        </p:txBody>
      </p:sp>
      <p:sp>
        <p:nvSpPr>
          <p:cNvPr id="50190" name="Rectangle 14"/>
          <p:cNvSpPr>
            <a:spLocks noChangeArrowheads="1"/>
          </p:cNvSpPr>
          <p:nvPr/>
        </p:nvSpPr>
        <p:spPr bwMode="auto">
          <a:xfrm>
            <a:off x="5791200" y="3632200"/>
            <a:ext cx="2133600" cy="2032000"/>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311729121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Trust Based Execution (3)</a:t>
            </a:r>
            <a:endParaRPr lang="en-US" dirty="0"/>
          </a:p>
        </p:txBody>
      </p:sp>
      <p:sp>
        <p:nvSpPr>
          <p:cNvPr id="3" name="Content Placeholder 2"/>
          <p:cNvSpPr>
            <a:spLocks noGrp="1"/>
          </p:cNvSpPr>
          <p:nvPr>
            <p:ph idx="1"/>
          </p:nvPr>
        </p:nvSpPr>
        <p:spPr/>
        <p:txBody>
          <a:bodyPr/>
          <a:lstStyle/>
          <a:p>
            <a:r>
              <a:rPr lang="en-US" dirty="0" smtClean="0"/>
              <a:t>Reputation-based security, used by systems such as Symantec Quorum, Microsoft </a:t>
            </a:r>
            <a:r>
              <a:rPr lang="en-US" dirty="0" err="1" smtClean="0"/>
              <a:t>SpyNet</a:t>
            </a:r>
            <a:r>
              <a:rPr lang="en-US" dirty="0" smtClean="0"/>
              <a:t>, and McAfee Artemis, is a relatively new technique, that uses information collected from a large number of users to make </a:t>
            </a:r>
            <a:r>
              <a:rPr lang="en-US" dirty="0" err="1" smtClean="0"/>
              <a:t>judgements</a:t>
            </a:r>
            <a:r>
              <a:rPr lang="en-US" dirty="0" smtClean="0"/>
              <a:t> about the likely trustworthiness of programs to decide if programs should be trusted to run.</a:t>
            </a:r>
            <a:endParaRPr lang="en-US" dirty="0"/>
          </a:p>
        </p:txBody>
      </p:sp>
    </p:spTree>
    <p:extLst>
      <p:ext uri="{BB962C8B-B14F-4D97-AF65-F5344CB8AC3E}">
        <p14:creationId xmlns:p14="http://schemas.microsoft.com/office/powerpoint/2010/main" val="2785155785"/>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dirty="0">
                <a:latin typeface="Tahoma" charset="0"/>
              </a:rPr>
              <a:t>VM Based Malware  </a:t>
            </a:r>
            <a:r>
              <a:rPr lang="en-US" sz="3600" dirty="0">
                <a:latin typeface="Tahoma" charset="0"/>
              </a:rPr>
              <a:t>(blue pill virus)</a:t>
            </a:r>
          </a:p>
        </p:txBody>
      </p:sp>
      <p:sp>
        <p:nvSpPr>
          <p:cNvPr id="53251" name="Rectangle 3" descr="Rectangle: Click to edit Master text styles&#10;Second level&#10;Third level&#10;Fourth level&#10;Fifth level"/>
          <p:cNvSpPr>
            <a:spLocks noGrp="1" noChangeArrowheads="1"/>
          </p:cNvSpPr>
          <p:nvPr>
            <p:ph type="body" idx="1"/>
          </p:nvPr>
        </p:nvSpPr>
        <p:spPr>
          <a:xfrm>
            <a:off x="304800" y="1600200"/>
            <a:ext cx="8382000" cy="4724400"/>
          </a:xfrm>
        </p:spPr>
        <p:txBody>
          <a:bodyPr>
            <a:noAutofit/>
          </a:bodyPr>
          <a:lstStyle/>
          <a:p>
            <a:r>
              <a:rPr lang="en-US" sz="2200" b="1" dirty="0">
                <a:latin typeface="Tahoma" charset="0"/>
              </a:rPr>
              <a:t>VMBR</a:t>
            </a:r>
            <a:r>
              <a:rPr lang="en-US" sz="2200" dirty="0">
                <a:latin typeface="Tahoma" charset="0"/>
              </a:rPr>
              <a:t>:    a virus that installs a malicious VMM  (hypervisor)</a:t>
            </a:r>
          </a:p>
          <a:p>
            <a:endParaRPr lang="en-US" sz="2200" b="1" dirty="0">
              <a:latin typeface="Tahoma" charset="0"/>
            </a:endParaRPr>
          </a:p>
          <a:p>
            <a:r>
              <a:rPr lang="en-US" sz="2200" b="1" dirty="0">
                <a:latin typeface="Tahoma" charset="0"/>
              </a:rPr>
              <a:t>Microsoft Security Bulletin:   (Oct, 2006) </a:t>
            </a:r>
            <a:endParaRPr lang="en-US" sz="2200" b="1" dirty="0" smtClean="0">
              <a:latin typeface="Tahoma" charset="0"/>
            </a:endParaRPr>
          </a:p>
          <a:p>
            <a:pPr lvl="1">
              <a:lnSpc>
                <a:spcPct val="130000"/>
              </a:lnSpc>
            </a:pPr>
            <a:r>
              <a:rPr lang="en-US" sz="2200" dirty="0" smtClean="0">
                <a:latin typeface="Tahoma" charset="0"/>
                <a:ea typeface="ＭＳ Ｐゴシック" charset="0"/>
              </a:rPr>
              <a:t>Suggests </a:t>
            </a:r>
            <a:r>
              <a:rPr lang="en-US" sz="2200" dirty="0">
                <a:latin typeface="Tahoma" charset="0"/>
                <a:ea typeface="ＭＳ Ｐゴシック" charset="0"/>
              </a:rPr>
              <a:t>disabling hardware virtualization features </a:t>
            </a:r>
            <a:br>
              <a:rPr lang="en-US" sz="2200" dirty="0">
                <a:latin typeface="Tahoma" charset="0"/>
                <a:ea typeface="ＭＳ Ｐゴシック" charset="0"/>
              </a:rPr>
            </a:br>
            <a:r>
              <a:rPr lang="en-US" sz="2200" dirty="0">
                <a:latin typeface="Tahoma" charset="0"/>
                <a:ea typeface="ＭＳ Ｐゴシック" charset="0"/>
              </a:rPr>
              <a:t>by default for client-side systems</a:t>
            </a:r>
          </a:p>
          <a:p>
            <a:pPr>
              <a:spcBef>
                <a:spcPct val="180000"/>
              </a:spcBef>
            </a:pPr>
            <a:r>
              <a:rPr lang="en-US" sz="2200" b="1" dirty="0">
                <a:latin typeface="Tahoma" charset="0"/>
              </a:rPr>
              <a:t>But VMBRs are easy to defeat</a:t>
            </a:r>
          </a:p>
          <a:p>
            <a:pPr lvl="1">
              <a:spcBef>
                <a:spcPct val="30000"/>
              </a:spcBef>
            </a:pPr>
            <a:r>
              <a:rPr lang="en-US" sz="2200" dirty="0">
                <a:latin typeface="Tahoma" charset="0"/>
                <a:ea typeface="ＭＳ Ｐゴシック" charset="0"/>
              </a:rPr>
              <a:t>A guest OS can detect that it is running on top of VMM</a:t>
            </a:r>
          </a:p>
        </p:txBody>
      </p:sp>
    </p:spTree>
    <p:extLst>
      <p:ext uri="{BB962C8B-B14F-4D97-AF65-F5344CB8AC3E}">
        <p14:creationId xmlns:p14="http://schemas.microsoft.com/office/powerpoint/2010/main" val="192473746"/>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76200"/>
            <a:ext cx="8229600" cy="1143000"/>
          </a:xfrm>
        </p:spPr>
        <p:txBody>
          <a:bodyPr/>
          <a:lstStyle/>
          <a:p>
            <a:r>
              <a:rPr lang="en-US" sz="4400" dirty="0">
                <a:latin typeface="Tahoma" charset="0"/>
              </a:rPr>
              <a:t>VMM Detection</a:t>
            </a:r>
          </a:p>
        </p:txBody>
      </p:sp>
      <p:sp>
        <p:nvSpPr>
          <p:cNvPr id="54275" name="Rectangle 3" descr="Rectangle: Click to edit Master text styles&#10;Second level&#10;Third level&#10;Fourth level&#10;Fifth level"/>
          <p:cNvSpPr>
            <a:spLocks noGrp="1" noChangeArrowheads="1"/>
          </p:cNvSpPr>
          <p:nvPr>
            <p:ph type="body" idx="1"/>
          </p:nvPr>
        </p:nvSpPr>
        <p:spPr>
          <a:xfrm>
            <a:off x="457200" y="1371600"/>
            <a:ext cx="8382000" cy="5334000"/>
          </a:xfrm>
        </p:spPr>
        <p:txBody>
          <a:bodyPr>
            <a:noAutofit/>
          </a:bodyPr>
          <a:lstStyle/>
          <a:p>
            <a:pPr marL="0" indent="0">
              <a:buNone/>
            </a:pPr>
            <a:r>
              <a:rPr lang="en-US" sz="2200" dirty="0">
                <a:latin typeface="Tahoma" charset="0"/>
              </a:rPr>
              <a:t>Can an OS detect it is running on top of a VMM?</a:t>
            </a:r>
          </a:p>
          <a:p>
            <a:pPr marL="0" indent="0">
              <a:spcBef>
                <a:spcPct val="80000"/>
              </a:spcBef>
              <a:buNone/>
            </a:pPr>
            <a:r>
              <a:rPr lang="en-US" sz="2200" u="sng" dirty="0">
                <a:latin typeface="Tahoma" charset="0"/>
              </a:rPr>
              <a:t>Applications</a:t>
            </a:r>
            <a:r>
              <a:rPr lang="en-US" sz="2200" dirty="0">
                <a:latin typeface="Tahoma" charset="0"/>
              </a:rPr>
              <a:t>:</a:t>
            </a:r>
          </a:p>
          <a:p>
            <a:pPr lvl="1">
              <a:spcBef>
                <a:spcPct val="70000"/>
              </a:spcBef>
            </a:pPr>
            <a:r>
              <a:rPr lang="en-US" sz="2200" dirty="0">
                <a:latin typeface="Tahoma" charset="0"/>
                <a:ea typeface="ＭＳ Ｐゴシック" charset="0"/>
              </a:rPr>
              <a:t>Virus detector can detect VMBR</a:t>
            </a:r>
          </a:p>
          <a:p>
            <a:pPr lvl="1">
              <a:spcBef>
                <a:spcPct val="70000"/>
              </a:spcBef>
            </a:pPr>
            <a:r>
              <a:rPr lang="en-US" sz="2200" dirty="0">
                <a:latin typeface="Tahoma" charset="0"/>
                <a:ea typeface="ＭＳ Ｐゴシック" charset="0"/>
              </a:rPr>
              <a:t>Normal virus (non-VMBR) can detect VMM</a:t>
            </a:r>
          </a:p>
          <a:p>
            <a:pPr lvl="2"/>
            <a:r>
              <a:rPr lang="en-US" sz="2200" dirty="0">
                <a:latin typeface="Tahoma" charset="0"/>
                <a:ea typeface="ＭＳ Ｐゴシック" charset="0"/>
              </a:rPr>
              <a:t>refuse to run to avoid reverse engineering</a:t>
            </a:r>
          </a:p>
          <a:p>
            <a:pPr lvl="1">
              <a:spcBef>
                <a:spcPct val="70000"/>
              </a:spcBef>
            </a:pPr>
            <a:r>
              <a:rPr lang="en-US" sz="2200" dirty="0">
                <a:latin typeface="Tahoma" charset="0"/>
                <a:ea typeface="ＭＳ Ｐゴシック" charset="0"/>
              </a:rPr>
              <a:t>Software that binds to hardware (e.g. MS Windows) can </a:t>
            </a:r>
            <a:br>
              <a:rPr lang="en-US" sz="2200" dirty="0">
                <a:latin typeface="Tahoma" charset="0"/>
                <a:ea typeface="ＭＳ Ｐゴシック" charset="0"/>
              </a:rPr>
            </a:br>
            <a:r>
              <a:rPr lang="en-US" sz="2200" dirty="0">
                <a:latin typeface="Tahoma" charset="0"/>
                <a:ea typeface="ＭＳ Ｐゴシック" charset="0"/>
              </a:rPr>
              <a:t>refuse to run on top of VMM</a:t>
            </a:r>
          </a:p>
          <a:p>
            <a:pPr lvl="1">
              <a:spcBef>
                <a:spcPct val="70000"/>
              </a:spcBef>
            </a:pPr>
            <a:r>
              <a:rPr lang="en-US" sz="2200" dirty="0">
                <a:latin typeface="Tahoma" charset="0"/>
                <a:ea typeface="ＭＳ Ｐゴシック" charset="0"/>
              </a:rPr>
              <a:t>DRM systems may refuse to run on top of VMM</a:t>
            </a:r>
          </a:p>
        </p:txBody>
      </p:sp>
    </p:spTree>
    <p:extLst>
      <p:ext uri="{BB962C8B-B14F-4D97-AF65-F5344CB8AC3E}">
        <p14:creationId xmlns:p14="http://schemas.microsoft.com/office/powerpoint/2010/main" val="4125560174"/>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0" y="6248400"/>
            <a:ext cx="9144000" cy="609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5299" name="Rectangle 3"/>
          <p:cNvSpPr>
            <a:spLocks noGrp="1" noChangeArrowheads="1"/>
          </p:cNvSpPr>
          <p:nvPr>
            <p:ph type="title"/>
          </p:nvPr>
        </p:nvSpPr>
        <p:spPr>
          <a:xfrm>
            <a:off x="381000" y="-25400"/>
            <a:ext cx="8229600" cy="1143000"/>
          </a:xfrm>
        </p:spPr>
        <p:txBody>
          <a:bodyPr/>
          <a:lstStyle/>
          <a:p>
            <a:r>
              <a:rPr lang="en-US" sz="3600" dirty="0">
                <a:latin typeface="Tahoma" charset="0"/>
              </a:rPr>
              <a:t>VMM detection    (red pill techniques)</a:t>
            </a:r>
          </a:p>
        </p:txBody>
      </p:sp>
      <p:sp>
        <p:nvSpPr>
          <p:cNvPr id="55300" name="Rectangle 4" descr="Rectangle: Click to edit Master text styles&#10;Second level&#10;Third level&#10;Fourth level&#10;Fifth level"/>
          <p:cNvSpPr>
            <a:spLocks noGrp="1" noChangeArrowheads="1"/>
          </p:cNvSpPr>
          <p:nvPr>
            <p:ph type="body" idx="1"/>
          </p:nvPr>
        </p:nvSpPr>
        <p:spPr>
          <a:xfrm>
            <a:off x="381000" y="1193800"/>
            <a:ext cx="8610600" cy="5486400"/>
          </a:xfrm>
        </p:spPr>
        <p:txBody>
          <a:bodyPr>
            <a:noAutofit/>
          </a:bodyPr>
          <a:lstStyle/>
          <a:p>
            <a:r>
              <a:rPr lang="en-US" sz="2200" dirty="0">
                <a:latin typeface="Tahoma" charset="0"/>
              </a:rPr>
              <a:t>VM platforms often emulate simple hardware</a:t>
            </a:r>
          </a:p>
          <a:p>
            <a:pPr marL="1028700" lvl="3" indent="-342900"/>
            <a:r>
              <a:rPr lang="en-US" dirty="0" err="1">
                <a:latin typeface="Tahoma" charset="0"/>
                <a:ea typeface="ＭＳ Ｐゴシック" charset="0"/>
              </a:rPr>
              <a:t>VMWare</a:t>
            </a:r>
            <a:r>
              <a:rPr lang="en-US" dirty="0">
                <a:latin typeface="Tahoma" charset="0"/>
                <a:ea typeface="ＭＳ Ｐゴシック" charset="0"/>
              </a:rPr>
              <a:t> emulates an ancient i440bx chipset</a:t>
            </a:r>
          </a:p>
          <a:p>
            <a:pPr marL="685800" lvl="3" indent="0">
              <a:buNone/>
            </a:pPr>
            <a:r>
              <a:rPr lang="en-US" dirty="0" smtClean="0">
                <a:latin typeface="Tahoma" charset="0"/>
                <a:ea typeface="ＭＳ Ｐゴシック" charset="0"/>
              </a:rPr>
              <a:t>	</a:t>
            </a:r>
            <a:r>
              <a:rPr lang="en-US" dirty="0">
                <a:latin typeface="Tahoma" charset="0"/>
                <a:ea typeface="ＭＳ Ｐゴシック" charset="0"/>
              </a:rPr>
              <a:t>	… but report  8GB RAM,  dual </a:t>
            </a:r>
            <a:r>
              <a:rPr lang="en-US" dirty="0" smtClean="0">
                <a:latin typeface="Tahoma" charset="0"/>
                <a:ea typeface="ＭＳ Ｐゴシック" charset="0"/>
              </a:rPr>
              <a:t>CPUs</a:t>
            </a:r>
            <a:r>
              <a:rPr lang="en-US" dirty="0">
                <a:latin typeface="Tahoma" charset="0"/>
                <a:ea typeface="ＭＳ Ｐゴシック" charset="0"/>
              </a:rPr>
              <a:t>, etc.</a:t>
            </a:r>
          </a:p>
          <a:p>
            <a:pPr>
              <a:spcBef>
                <a:spcPct val="80000"/>
              </a:spcBef>
            </a:pPr>
            <a:r>
              <a:rPr lang="en-US" sz="2200" dirty="0" smtClean="0">
                <a:latin typeface="Tahoma" charset="0"/>
              </a:rPr>
              <a:t>VMM </a:t>
            </a:r>
            <a:r>
              <a:rPr lang="en-US" sz="2200" dirty="0">
                <a:latin typeface="Tahoma" charset="0"/>
              </a:rPr>
              <a:t>introduces time latency variances</a:t>
            </a:r>
          </a:p>
          <a:p>
            <a:pPr marL="1028700" lvl="3" indent="-342900"/>
            <a:r>
              <a:rPr lang="en-US" sz="2200" dirty="0">
                <a:latin typeface="Tahoma" charset="0"/>
                <a:ea typeface="ＭＳ Ｐゴシック" charset="0"/>
              </a:rPr>
              <a:t>Memory cache behavior differs in presence of VMM</a:t>
            </a:r>
          </a:p>
          <a:p>
            <a:pPr marL="1028700" lvl="3" indent="-342900"/>
            <a:r>
              <a:rPr lang="en-US" sz="2200" dirty="0">
                <a:latin typeface="Tahoma" charset="0"/>
                <a:ea typeface="ＭＳ Ｐゴシック" charset="0"/>
              </a:rPr>
              <a:t>Results in relative </a:t>
            </a:r>
            <a:r>
              <a:rPr lang="en-US" sz="2200" dirty="0" smtClean="0">
                <a:latin typeface="Tahoma" charset="0"/>
                <a:ea typeface="ＭＳ Ｐゴシック" charset="0"/>
              </a:rPr>
              <a:t>time variations for </a:t>
            </a:r>
            <a:r>
              <a:rPr lang="en-US" sz="2200" dirty="0">
                <a:latin typeface="Tahoma" charset="0"/>
                <a:ea typeface="ＭＳ Ｐゴシック" charset="0"/>
              </a:rPr>
              <a:t>any two operations</a:t>
            </a:r>
          </a:p>
          <a:p>
            <a:pPr>
              <a:spcBef>
                <a:spcPct val="80000"/>
              </a:spcBef>
            </a:pPr>
            <a:r>
              <a:rPr lang="en-US" sz="2200" dirty="0" smtClean="0">
                <a:latin typeface="Tahoma" charset="0"/>
              </a:rPr>
              <a:t>VMM </a:t>
            </a:r>
            <a:r>
              <a:rPr lang="en-US" sz="2200" dirty="0">
                <a:latin typeface="Tahoma" charset="0"/>
              </a:rPr>
              <a:t>shares the TLB with </a:t>
            </a:r>
            <a:r>
              <a:rPr lang="en-US" sz="2200" dirty="0" err="1">
                <a:latin typeface="Tahoma" charset="0"/>
              </a:rPr>
              <a:t>GuestOS</a:t>
            </a:r>
            <a:endParaRPr lang="en-US" sz="2200" dirty="0">
              <a:latin typeface="Tahoma" charset="0"/>
            </a:endParaRPr>
          </a:p>
          <a:p>
            <a:pPr marL="1028700" lvl="3" indent="-342900"/>
            <a:r>
              <a:rPr lang="en-US" sz="2200" dirty="0" err="1">
                <a:latin typeface="Tahoma" charset="0"/>
                <a:ea typeface="ＭＳ Ｐゴシック" charset="0"/>
              </a:rPr>
              <a:t>GuestOS</a:t>
            </a:r>
            <a:r>
              <a:rPr lang="en-US" sz="2200" dirty="0">
                <a:latin typeface="Tahoma" charset="0"/>
                <a:ea typeface="ＭＳ Ｐゴシック" charset="0"/>
              </a:rPr>
              <a:t> can detect reduced TLB size</a:t>
            </a:r>
          </a:p>
          <a:p>
            <a:pPr>
              <a:spcBef>
                <a:spcPct val="90000"/>
              </a:spcBef>
            </a:pPr>
            <a:r>
              <a:rPr lang="en-US" sz="2200" dirty="0">
                <a:latin typeface="Tahoma" charset="0"/>
              </a:rPr>
              <a:t>… and many more methods  </a:t>
            </a:r>
            <a:r>
              <a:rPr lang="en-US" sz="2200" b="1" dirty="0">
                <a:latin typeface="Tahoma" charset="0"/>
              </a:rPr>
              <a:t>[GAWF</a:t>
            </a:r>
            <a:r>
              <a:rPr lang="ja-JP" altLang="en-US" sz="2200" b="1" dirty="0">
                <a:latin typeface="Tahoma" charset="0"/>
              </a:rPr>
              <a:t>’</a:t>
            </a:r>
            <a:r>
              <a:rPr lang="en-US" sz="2200" b="1" dirty="0">
                <a:latin typeface="Tahoma" charset="0"/>
              </a:rPr>
              <a:t>07]</a:t>
            </a:r>
          </a:p>
        </p:txBody>
      </p:sp>
    </p:spTree>
    <p:extLst>
      <p:ext uri="{BB962C8B-B14F-4D97-AF65-F5344CB8AC3E}">
        <p14:creationId xmlns:p14="http://schemas.microsoft.com/office/powerpoint/2010/main" val="3337346186"/>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25400"/>
            <a:ext cx="8229600" cy="1143000"/>
          </a:xfrm>
        </p:spPr>
        <p:txBody>
          <a:bodyPr/>
          <a:lstStyle/>
          <a:p>
            <a:r>
              <a:rPr lang="en-US" sz="4400" dirty="0">
                <a:latin typeface="Tahoma" charset="0"/>
              </a:rPr>
              <a:t>VMM Detection</a:t>
            </a:r>
          </a:p>
        </p:txBody>
      </p:sp>
      <p:sp>
        <p:nvSpPr>
          <p:cNvPr id="56323" name="Rectangle 3" descr="Rectangle: Click to edit Master text styles&#10;Second level&#10;Third level&#10;Fourth level&#10;Fifth level"/>
          <p:cNvSpPr>
            <a:spLocks noGrp="1" noChangeArrowheads="1"/>
          </p:cNvSpPr>
          <p:nvPr>
            <p:ph type="body" idx="1"/>
          </p:nvPr>
        </p:nvSpPr>
        <p:spPr>
          <a:xfrm>
            <a:off x="457200" y="1371600"/>
            <a:ext cx="8382000" cy="5334000"/>
          </a:xfrm>
        </p:spPr>
        <p:txBody>
          <a:bodyPr>
            <a:normAutofit/>
          </a:bodyPr>
          <a:lstStyle/>
          <a:p>
            <a:pPr>
              <a:buFont typeface="Wingdings" charset="0"/>
              <a:buNone/>
            </a:pPr>
            <a:r>
              <a:rPr lang="en-US" sz="2200" dirty="0">
                <a:latin typeface="Tahoma" charset="0"/>
              </a:rPr>
              <a:t>Bottom line:     </a:t>
            </a:r>
            <a:r>
              <a:rPr lang="en-US" sz="2200" b="1" dirty="0">
                <a:latin typeface="Tahoma" charset="0"/>
              </a:rPr>
              <a:t> The perfect VMM does not exist</a:t>
            </a:r>
          </a:p>
          <a:p>
            <a:pPr marL="0" indent="0">
              <a:spcBef>
                <a:spcPct val="100000"/>
              </a:spcBef>
              <a:buNone/>
            </a:pPr>
            <a:r>
              <a:rPr lang="en-US" sz="2200" dirty="0">
                <a:latin typeface="Tahoma" charset="0"/>
              </a:rPr>
              <a:t>VMMs today   (e.g. </a:t>
            </a:r>
            <a:r>
              <a:rPr lang="en-US" sz="2200" dirty="0" err="1">
                <a:latin typeface="Tahoma" charset="0"/>
              </a:rPr>
              <a:t>VMWare</a:t>
            </a:r>
            <a:r>
              <a:rPr lang="en-US" sz="2200" dirty="0">
                <a:latin typeface="Tahoma" charset="0"/>
              </a:rPr>
              <a:t>)  focus on:</a:t>
            </a:r>
          </a:p>
          <a:p>
            <a:pPr lvl="1">
              <a:spcBef>
                <a:spcPct val="40000"/>
              </a:spcBef>
              <a:buFont typeface="Wingdings" charset="0"/>
              <a:buNone/>
            </a:pPr>
            <a:r>
              <a:rPr lang="en-US" sz="2200" dirty="0">
                <a:latin typeface="Tahoma" charset="0"/>
                <a:ea typeface="ＭＳ Ｐゴシック" charset="0"/>
              </a:rPr>
              <a:t>Compatibility:   ensure off the shelf software works</a:t>
            </a:r>
          </a:p>
          <a:p>
            <a:pPr lvl="1">
              <a:spcBef>
                <a:spcPct val="40000"/>
              </a:spcBef>
              <a:buFont typeface="Wingdings" charset="0"/>
              <a:buNone/>
            </a:pPr>
            <a:r>
              <a:rPr lang="en-US" sz="2200" dirty="0">
                <a:latin typeface="Tahoma" charset="0"/>
                <a:ea typeface="ＭＳ Ｐゴシック" charset="0"/>
              </a:rPr>
              <a:t>Performance:    minimize virtualization overhead</a:t>
            </a:r>
          </a:p>
          <a:p>
            <a:pPr>
              <a:lnSpc>
                <a:spcPct val="180000"/>
              </a:lnSpc>
              <a:spcBef>
                <a:spcPct val="100000"/>
              </a:spcBef>
            </a:pPr>
            <a:r>
              <a:rPr lang="en-US" sz="2200" dirty="0">
                <a:latin typeface="Tahoma" charset="0"/>
              </a:rPr>
              <a:t>VMMs do not provide </a:t>
            </a:r>
            <a:r>
              <a:rPr lang="en-US" sz="2200" b="1" dirty="0">
                <a:latin typeface="Tahoma" charset="0"/>
              </a:rPr>
              <a:t>transparency</a:t>
            </a:r>
          </a:p>
          <a:p>
            <a:pPr lvl="1">
              <a:spcBef>
                <a:spcPct val="50000"/>
              </a:spcBef>
            </a:pPr>
            <a:r>
              <a:rPr lang="en-US" sz="2200" b="1" dirty="0">
                <a:latin typeface="Tahoma" charset="0"/>
                <a:ea typeface="ＭＳ Ｐゴシック" charset="0"/>
              </a:rPr>
              <a:t>   Anomalies reveal existence of VMM </a:t>
            </a:r>
          </a:p>
        </p:txBody>
      </p:sp>
    </p:spTree>
    <p:extLst>
      <p:ext uri="{BB962C8B-B14F-4D97-AF65-F5344CB8AC3E}">
        <p14:creationId xmlns:p14="http://schemas.microsoft.com/office/powerpoint/2010/main" val="633595734"/>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Based Sandboxes</a:t>
            </a:r>
            <a:endParaRPr lang="en-US" dirty="0"/>
          </a:p>
        </p:txBody>
      </p:sp>
      <p:sp>
        <p:nvSpPr>
          <p:cNvPr id="3" name="Content Placeholder 2"/>
          <p:cNvSpPr>
            <a:spLocks noGrp="1"/>
          </p:cNvSpPr>
          <p:nvPr>
            <p:ph idx="1"/>
          </p:nvPr>
        </p:nvSpPr>
        <p:spPr/>
        <p:txBody>
          <a:bodyPr/>
          <a:lstStyle/>
          <a:p>
            <a:r>
              <a:rPr lang="en-US" dirty="0" smtClean="0"/>
              <a:t>Control what each application can do</a:t>
            </a:r>
          </a:p>
          <a:p>
            <a:r>
              <a:rPr lang="en-US" dirty="0" smtClean="0"/>
              <a:t>Program is launched into a sandbox and can enforce </a:t>
            </a:r>
            <a:r>
              <a:rPr lang="en-US" smtClean="0"/>
              <a:t>file access</a:t>
            </a:r>
            <a:endParaRPr lang="en-US"/>
          </a:p>
        </p:txBody>
      </p:sp>
    </p:spTree>
    <p:extLst>
      <p:ext uri="{BB962C8B-B14F-4D97-AF65-F5344CB8AC3E}">
        <p14:creationId xmlns:p14="http://schemas.microsoft.com/office/powerpoint/2010/main" val="3018419960"/>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Based Sandbox</a:t>
            </a:r>
            <a:endParaRPr lang="en-IN" dirty="0"/>
          </a:p>
        </p:txBody>
      </p:sp>
      <p:pic>
        <p:nvPicPr>
          <p:cNvPr id="2050" name="Picture 2"/>
          <p:cNvPicPr>
            <a:picLocks noGrp="1" noChangeAspect="1" noChangeArrowheads="1"/>
          </p:cNvPicPr>
          <p:nvPr>
            <p:ph idx="1"/>
          </p:nvPr>
        </p:nvPicPr>
        <p:blipFill>
          <a:blip r:embed="rId2"/>
          <a:stretch>
            <a:fillRect/>
          </a:stretch>
        </p:blipFill>
        <p:spPr bwMode="auto">
          <a:xfrm>
            <a:off x="457201" y="1337177"/>
            <a:ext cx="7797800" cy="4786935"/>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Rule-Base System wide Controls</a:t>
            </a:r>
            <a:endParaRPr lang="en-US" dirty="0"/>
          </a:p>
        </p:txBody>
      </p:sp>
      <p:sp>
        <p:nvSpPr>
          <p:cNvPr id="3" name="Content Placeholder 2"/>
          <p:cNvSpPr>
            <a:spLocks noGrp="1"/>
          </p:cNvSpPr>
          <p:nvPr>
            <p:ph idx="1"/>
          </p:nvPr>
        </p:nvSpPr>
        <p:spPr/>
        <p:txBody>
          <a:bodyPr/>
          <a:lstStyle/>
          <a:p>
            <a:r>
              <a:rPr lang="en-US" dirty="0" smtClean="0"/>
              <a:t>They don’t require applications to be launched into a sandbox</a:t>
            </a:r>
          </a:p>
          <a:p>
            <a:r>
              <a:rPr lang="en-US" dirty="0" smtClean="0"/>
              <a:t>Applied to applications that have policies</a:t>
            </a:r>
          </a:p>
          <a:p>
            <a:r>
              <a:rPr lang="en-US" dirty="0" smtClean="0"/>
              <a:t>Often MAC may be the control</a:t>
            </a:r>
          </a:p>
          <a:p>
            <a:r>
              <a:rPr lang="en-US" dirty="0" smtClean="0"/>
              <a:t>When one application starts another policy transition may occur, changing the policy that is applied.</a:t>
            </a:r>
          </a:p>
          <a:p>
            <a:endParaRPr lang="en-US" dirty="0"/>
          </a:p>
        </p:txBody>
      </p:sp>
    </p:spTree>
    <p:extLst>
      <p:ext uri="{BB962C8B-B14F-4D97-AF65-F5344CB8AC3E}">
        <p14:creationId xmlns:p14="http://schemas.microsoft.com/office/powerpoint/2010/main" val="4263998762"/>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Based System Wide Control</a:t>
            </a:r>
            <a:endParaRPr lang="en-IN" dirty="0"/>
          </a:p>
        </p:txBody>
      </p:sp>
      <p:pic>
        <p:nvPicPr>
          <p:cNvPr id="3074" name="Picture 2"/>
          <p:cNvPicPr>
            <a:picLocks noGrp="1" noChangeAspect="1" noChangeArrowheads="1"/>
          </p:cNvPicPr>
          <p:nvPr>
            <p:ph idx="1"/>
          </p:nvPr>
        </p:nvPicPr>
        <p:blipFill>
          <a:blip r:embed="rId2"/>
          <a:srcRect/>
          <a:stretch>
            <a:fillRect/>
          </a:stretch>
        </p:blipFill>
        <p:spPr bwMode="auto">
          <a:xfrm>
            <a:off x="457200" y="1196351"/>
            <a:ext cx="8686799" cy="5629975"/>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Base System Wide Controls</a:t>
            </a:r>
            <a:endParaRPr lang="en-US" dirty="0"/>
          </a:p>
        </p:txBody>
      </p:sp>
      <p:sp>
        <p:nvSpPr>
          <p:cNvPr id="3" name="Content Placeholder 2"/>
          <p:cNvSpPr>
            <a:spLocks noGrp="1"/>
          </p:cNvSpPr>
          <p:nvPr>
            <p:ph idx="1"/>
          </p:nvPr>
        </p:nvSpPr>
        <p:spPr/>
        <p:txBody>
          <a:bodyPr/>
          <a:lstStyle/>
          <a:p>
            <a:r>
              <a:rPr lang="en-US" dirty="0" smtClean="0"/>
              <a:t>Coarse Grained</a:t>
            </a:r>
          </a:p>
          <a:p>
            <a:pPr lvl="1"/>
            <a:r>
              <a:rPr lang="en-US" dirty="0" smtClean="0"/>
              <a:t>Android </a:t>
            </a:r>
          </a:p>
          <a:p>
            <a:pPr lvl="1"/>
            <a:r>
              <a:rPr lang="en-US" dirty="0" smtClean="0"/>
              <a:t>Camera, GPS access</a:t>
            </a:r>
          </a:p>
          <a:p>
            <a:pPr lvl="1"/>
            <a:r>
              <a:rPr lang="en-US" dirty="0" smtClean="0"/>
              <a:t>Linux capabilities: break up root permissions so that other privileges are dropped</a:t>
            </a:r>
          </a:p>
          <a:p>
            <a:pPr lvl="2"/>
            <a:r>
              <a:rPr lang="en-US" dirty="0" err="1" smtClean="0"/>
              <a:t>Eg</a:t>
            </a:r>
            <a:r>
              <a:rPr lang="en-US" dirty="0" smtClean="0"/>
              <a:t>., grant raw network access without granting all of roots other privileges</a:t>
            </a:r>
          </a:p>
          <a:p>
            <a:r>
              <a:rPr lang="en-US" dirty="0" err="1" smtClean="0"/>
              <a:t>Disadv</a:t>
            </a:r>
            <a:r>
              <a:rPr lang="en-US" dirty="0" smtClean="0"/>
              <a:t>: Not all permissions can be specified in this manner (files for example)</a:t>
            </a:r>
            <a:endParaRPr lang="en-US" dirty="0"/>
          </a:p>
        </p:txBody>
      </p:sp>
    </p:spTree>
    <p:extLst>
      <p:ext uri="{BB962C8B-B14F-4D97-AF65-F5344CB8AC3E}">
        <p14:creationId xmlns:p14="http://schemas.microsoft.com/office/powerpoint/2010/main" val="3865395553"/>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2910" y="2357430"/>
            <a:ext cx="7358114" cy="2308324"/>
          </a:xfrm>
          <a:prstGeom prst="rect">
            <a:avLst/>
          </a:prstGeom>
        </p:spPr>
        <p:txBody>
          <a:bodyPr wrap="square">
            <a:spAutoFit/>
          </a:bodyPr>
          <a:lstStyle/>
          <a:p>
            <a:r>
              <a:rPr lang="en-IN" sz="2400" b="1" dirty="0" smtClean="0"/>
              <a:t>Structure:</a:t>
            </a:r>
          </a:p>
          <a:p>
            <a:endParaRPr lang="en-IN" sz="2400" dirty="0"/>
          </a:p>
          <a:p>
            <a:r>
              <a:rPr lang="en-IN" sz="2400" dirty="0" smtClean="0"/>
              <a:t>Schreuders, Z.C., McGill, T. and Payne, C. (2012) The state of the art of application restrictions and sandboxes: A survey of application-oriented access controls and their shortfalls. Computers &amp; Security, 32 . pp. 219-241</a:t>
            </a:r>
            <a:r>
              <a:rPr lang="en-IN" dirty="0" smtClean="0"/>
              <a:t>.</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Trust based Execution (4)</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Trust-based security systems provide protection from a limited number of specific threats. </a:t>
            </a:r>
          </a:p>
          <a:p>
            <a:pPr lvl="1"/>
            <a:r>
              <a:rPr lang="en-US" dirty="0" smtClean="0"/>
              <a:t>many legitimate “trusted” programs can be the source of malicious </a:t>
            </a:r>
            <a:r>
              <a:rPr lang="en-US" dirty="0" err="1" smtClean="0"/>
              <a:t>behaviour</a:t>
            </a:r>
            <a:r>
              <a:rPr lang="en-US" dirty="0" smtClean="0"/>
              <a:t>: for example, well-intended software authors may accidentally introduce design or implementation flaws, resulting in software vulnerabilities that enable attackers to execute malicious code.</a:t>
            </a:r>
          </a:p>
          <a:p>
            <a:r>
              <a:rPr lang="en-US" dirty="0" smtClean="0"/>
              <a:t> These approaches do not provide a mechanism for safely running programs without trusting them to run with all of a user's authority.</a:t>
            </a:r>
          </a:p>
          <a:p>
            <a:pPr lvl="1"/>
            <a:r>
              <a:rPr lang="en-US" dirty="0" smtClean="0"/>
              <a:t>it is not ideal to have to complete trust on any software.</a:t>
            </a:r>
          </a:p>
          <a:p>
            <a:r>
              <a:rPr lang="en-US" dirty="0" smtClean="0"/>
              <a:t>Furthermore, in many cases it is overly restrictive or impractical to prohibit users from running code obtained from third parties via the Internet.</a:t>
            </a:r>
          </a:p>
          <a:p>
            <a:pPr lvl="1"/>
            <a:r>
              <a:rPr lang="en-US" dirty="0" smtClean="0"/>
              <a:t> For example, mobile phone “apps” are currently very popular, and the web is becoming increasingly dynamic, including client-side execution of mobile code.</a:t>
            </a:r>
          </a:p>
          <a:p>
            <a:pPr lvl="1"/>
            <a:r>
              <a:rPr lang="en-US" dirty="0" smtClean="0"/>
              <a:t> All of these mechanisms can fail to protect users from malware.</a:t>
            </a:r>
            <a:endParaRPr lang="en-US" dirty="0"/>
          </a:p>
        </p:txBody>
      </p:sp>
    </p:spTree>
    <p:extLst>
      <p:ext uri="{BB962C8B-B14F-4D97-AF65-F5344CB8AC3E}">
        <p14:creationId xmlns:p14="http://schemas.microsoft.com/office/powerpoint/2010/main" val="124461608"/>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127000"/>
            <a:ext cx="8229600" cy="1143000"/>
          </a:xfrm>
        </p:spPr>
        <p:txBody>
          <a:bodyPr/>
          <a:lstStyle/>
          <a:p>
            <a:r>
              <a:rPr lang="en-US" sz="4400" dirty="0" smtClean="0">
                <a:latin typeface="Tahoma" charset="0"/>
              </a:rPr>
              <a:t>Isolation:   summary</a:t>
            </a:r>
            <a:endParaRPr lang="en-US" sz="4400" dirty="0">
              <a:latin typeface="Tahoma" charset="0"/>
            </a:endParaRPr>
          </a:p>
        </p:txBody>
      </p:sp>
      <p:sp>
        <p:nvSpPr>
          <p:cNvPr id="64515" name="Rectangle 3" descr="Rectangle: Click to edit Master text styles&#10;Second level&#10;Third level&#10;Fourth level&#10;Fifth level"/>
          <p:cNvSpPr>
            <a:spLocks noGrp="1" noChangeArrowheads="1"/>
          </p:cNvSpPr>
          <p:nvPr>
            <p:ph type="body" idx="1"/>
          </p:nvPr>
        </p:nvSpPr>
        <p:spPr>
          <a:xfrm>
            <a:off x="228600" y="1092200"/>
            <a:ext cx="8686800" cy="5689600"/>
          </a:xfrm>
        </p:spPr>
        <p:txBody>
          <a:bodyPr>
            <a:noAutofit/>
          </a:bodyPr>
          <a:lstStyle/>
          <a:p>
            <a:r>
              <a:rPr lang="en-US" sz="2200" dirty="0">
                <a:latin typeface="Tahoma" charset="0"/>
              </a:rPr>
              <a:t>Many sandboxing techniques:</a:t>
            </a:r>
          </a:p>
          <a:p>
            <a:pPr marL="457200" lvl="1" indent="0">
              <a:buNone/>
            </a:pPr>
            <a:r>
              <a:rPr lang="en-US" sz="2200" dirty="0">
                <a:latin typeface="Tahoma" charset="0"/>
                <a:ea typeface="ＭＳ Ｐゴシック" charset="0"/>
              </a:rPr>
              <a:t>	</a:t>
            </a:r>
            <a:r>
              <a:rPr lang="en-US" sz="2200" i="1" dirty="0" smtClean="0">
                <a:solidFill>
                  <a:srgbClr val="0000FF"/>
                </a:solidFill>
                <a:latin typeface="Tahoma" charset="0"/>
                <a:ea typeface="ＭＳ Ｐゴシック" charset="0"/>
              </a:rPr>
              <a:t>Physical </a:t>
            </a:r>
            <a:r>
              <a:rPr lang="en-US" sz="2200" i="1" dirty="0">
                <a:solidFill>
                  <a:srgbClr val="0000FF"/>
                </a:solidFill>
                <a:latin typeface="Tahoma" charset="0"/>
                <a:ea typeface="ＭＳ Ｐゴシック" charset="0"/>
              </a:rPr>
              <a:t>air gap</a:t>
            </a:r>
            <a:r>
              <a:rPr lang="en-US" sz="2200" i="1" dirty="0" smtClean="0">
                <a:solidFill>
                  <a:srgbClr val="0000FF"/>
                </a:solidFill>
                <a:latin typeface="Tahoma" charset="0"/>
                <a:ea typeface="ＭＳ Ｐゴシック" charset="0"/>
              </a:rPr>
              <a:t>,   Virtual </a:t>
            </a:r>
            <a:r>
              <a:rPr lang="en-US" sz="2200" i="1" dirty="0">
                <a:solidFill>
                  <a:srgbClr val="0000FF"/>
                </a:solidFill>
                <a:latin typeface="Tahoma" charset="0"/>
                <a:ea typeface="ＭＳ Ｐゴシック" charset="0"/>
              </a:rPr>
              <a:t>air gap (VMMs),</a:t>
            </a:r>
          </a:p>
          <a:p>
            <a:pPr marL="457200" lvl="1" indent="0">
              <a:buNone/>
            </a:pPr>
            <a:r>
              <a:rPr lang="en-US" sz="2200" i="1" dirty="0" smtClean="0">
                <a:solidFill>
                  <a:srgbClr val="0000FF"/>
                </a:solidFill>
                <a:latin typeface="Tahoma" charset="0"/>
                <a:ea typeface="ＭＳ Ｐゴシック" charset="0"/>
              </a:rPr>
              <a:t>	System </a:t>
            </a:r>
            <a:r>
              <a:rPr lang="en-US" sz="2200" i="1" dirty="0">
                <a:solidFill>
                  <a:srgbClr val="0000FF"/>
                </a:solidFill>
                <a:latin typeface="Tahoma" charset="0"/>
                <a:ea typeface="ＭＳ Ｐゴシック" charset="0"/>
              </a:rPr>
              <a:t>call </a:t>
            </a:r>
            <a:r>
              <a:rPr lang="en-US" sz="2200" i="1" dirty="0" smtClean="0">
                <a:solidFill>
                  <a:srgbClr val="0000FF"/>
                </a:solidFill>
                <a:latin typeface="Tahoma" charset="0"/>
                <a:ea typeface="ＭＳ Ｐゴシック" charset="0"/>
              </a:rPr>
              <a:t>interposition,  Software </a:t>
            </a:r>
            <a:r>
              <a:rPr lang="en-US" sz="2200" i="1" dirty="0">
                <a:solidFill>
                  <a:srgbClr val="0000FF"/>
                </a:solidFill>
                <a:latin typeface="Tahoma" charset="0"/>
                <a:ea typeface="ＭＳ Ｐゴシック" charset="0"/>
              </a:rPr>
              <a:t>Fault isolation</a:t>
            </a:r>
          </a:p>
          <a:p>
            <a:pPr marL="457200" lvl="1" indent="0">
              <a:buNone/>
            </a:pPr>
            <a:r>
              <a:rPr lang="en-US" sz="2200" i="1" dirty="0" smtClean="0">
                <a:solidFill>
                  <a:srgbClr val="0000FF"/>
                </a:solidFill>
                <a:latin typeface="Tahoma" charset="0"/>
                <a:ea typeface="ＭＳ Ｐゴシック" charset="0"/>
              </a:rPr>
              <a:t>	Application </a:t>
            </a:r>
            <a:r>
              <a:rPr lang="en-US" sz="2200" i="1" dirty="0">
                <a:solidFill>
                  <a:srgbClr val="0000FF"/>
                </a:solidFill>
                <a:latin typeface="Tahoma" charset="0"/>
                <a:ea typeface="ＭＳ Ｐゴシック" charset="0"/>
              </a:rPr>
              <a:t>specific (e.g. </a:t>
            </a:r>
            <a:r>
              <a:rPr lang="en-US" sz="2200" i="1" dirty="0" err="1">
                <a:solidFill>
                  <a:srgbClr val="0000FF"/>
                </a:solidFill>
                <a:latin typeface="Tahoma" charset="0"/>
                <a:ea typeface="ＭＳ Ｐゴシック" charset="0"/>
              </a:rPr>
              <a:t>Javascript</a:t>
            </a:r>
            <a:r>
              <a:rPr lang="en-US" sz="2200" i="1" dirty="0">
                <a:solidFill>
                  <a:srgbClr val="0000FF"/>
                </a:solidFill>
                <a:latin typeface="Tahoma" charset="0"/>
                <a:ea typeface="ＭＳ Ｐゴシック" charset="0"/>
              </a:rPr>
              <a:t> in browser</a:t>
            </a:r>
            <a:r>
              <a:rPr lang="en-US" sz="2200" i="1" dirty="0" smtClean="0">
                <a:solidFill>
                  <a:srgbClr val="0000FF"/>
                </a:solidFill>
                <a:latin typeface="Tahoma" charset="0"/>
                <a:ea typeface="ＭＳ Ｐゴシック" charset="0"/>
              </a:rPr>
              <a:t>)</a:t>
            </a:r>
            <a:endParaRPr lang="en-US" sz="2200" i="1" dirty="0">
              <a:latin typeface="Tahoma" charset="0"/>
              <a:ea typeface="ＭＳ Ｐゴシック" charset="0"/>
            </a:endParaRPr>
          </a:p>
          <a:p>
            <a:pPr>
              <a:spcBef>
                <a:spcPts val="2328"/>
              </a:spcBef>
            </a:pPr>
            <a:r>
              <a:rPr lang="en-US" sz="2200" dirty="0">
                <a:latin typeface="Tahoma" charset="0"/>
              </a:rPr>
              <a:t>Often complete isolation is inappropriate</a:t>
            </a:r>
          </a:p>
          <a:p>
            <a:pPr lvl="1"/>
            <a:r>
              <a:rPr lang="en-US" sz="2200" dirty="0">
                <a:latin typeface="Tahoma" charset="0"/>
                <a:ea typeface="ＭＳ Ｐゴシック" charset="0"/>
              </a:rPr>
              <a:t>Apps need to communicate through regulated </a:t>
            </a:r>
            <a:r>
              <a:rPr lang="en-US" sz="2200" dirty="0" smtClean="0">
                <a:latin typeface="Tahoma" charset="0"/>
                <a:ea typeface="ＭＳ Ｐゴシック" charset="0"/>
              </a:rPr>
              <a:t>interfaces</a:t>
            </a:r>
            <a:endParaRPr lang="en-US" sz="2200" dirty="0">
              <a:latin typeface="Tahoma" charset="0"/>
            </a:endParaRPr>
          </a:p>
          <a:p>
            <a:pPr>
              <a:spcBef>
                <a:spcPts val="2928"/>
              </a:spcBef>
            </a:pPr>
            <a:r>
              <a:rPr lang="en-US" sz="2200" dirty="0">
                <a:latin typeface="Tahoma" charset="0"/>
              </a:rPr>
              <a:t>Hardest </a:t>
            </a:r>
            <a:r>
              <a:rPr lang="en-US" sz="2200" dirty="0" smtClean="0">
                <a:latin typeface="Tahoma" charset="0"/>
              </a:rPr>
              <a:t>aspects </a:t>
            </a:r>
            <a:r>
              <a:rPr lang="en-US" sz="2200" dirty="0">
                <a:latin typeface="Tahoma" charset="0"/>
              </a:rPr>
              <a:t>of sandboxing:</a:t>
            </a:r>
          </a:p>
          <a:p>
            <a:pPr lvl="1"/>
            <a:r>
              <a:rPr lang="en-US" sz="2200" dirty="0">
                <a:latin typeface="Tahoma" charset="0"/>
                <a:ea typeface="ＭＳ Ｐゴシック" charset="0"/>
              </a:rPr>
              <a:t>Specifying policy:    what can apps do and not </a:t>
            </a:r>
            <a:r>
              <a:rPr lang="en-US" sz="2200" dirty="0" smtClean="0">
                <a:latin typeface="Tahoma" charset="0"/>
                <a:ea typeface="ＭＳ Ｐゴシック" charset="0"/>
              </a:rPr>
              <a:t>do</a:t>
            </a:r>
          </a:p>
          <a:p>
            <a:pPr lvl="1"/>
            <a:r>
              <a:rPr lang="en-US" sz="2200" dirty="0" smtClean="0">
                <a:latin typeface="Tahoma" charset="0"/>
                <a:ea typeface="ＭＳ Ｐゴシック" charset="0"/>
              </a:rPr>
              <a:t>Preventing covert channels</a:t>
            </a:r>
            <a:endParaRPr lang="en-US" sz="2200" dirty="0">
              <a:latin typeface="Tahoma" charset="0"/>
              <a:ea typeface="ＭＳ Ｐゴシック" charset="0"/>
            </a:endParaRPr>
          </a:p>
        </p:txBody>
      </p:sp>
    </p:spTree>
    <p:extLst>
      <p:ext uri="{BB962C8B-B14F-4D97-AF65-F5344CB8AC3E}">
        <p14:creationId xmlns:p14="http://schemas.microsoft.com/office/powerpoint/2010/main" val="580128125"/>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44732" y="3486788"/>
            <a:ext cx="1556361" cy="369332"/>
          </a:xfrm>
          <a:prstGeom prst="rect">
            <a:avLst/>
          </a:prstGeom>
          <a:noFill/>
        </p:spPr>
        <p:txBody>
          <a:bodyPr wrap="none" rtlCol="0">
            <a:spAutoFit/>
          </a:bodyPr>
          <a:lstStyle/>
          <a:p>
            <a:r>
              <a:rPr lang="en-US" dirty="0" smtClean="0">
                <a:hlinkClick r:id="rId2" action="ppaction://hlinkpres?slideindex=1&amp;slidetitle="/>
              </a:rPr>
              <a:t>SFI-Dan </a:t>
            </a:r>
            <a:r>
              <a:rPr lang="en-US" dirty="0" err="1" smtClean="0">
                <a:hlinkClick r:id="rId2" action="ppaction://hlinkpres?slideindex=1&amp;slidetitle="/>
              </a:rPr>
              <a:t>Boneh</a:t>
            </a:r>
            <a:endParaRPr lang="en-US" dirty="0"/>
          </a:p>
        </p:txBody>
      </p:sp>
    </p:spTree>
    <p:extLst>
      <p:ext uri="{BB962C8B-B14F-4D97-AF65-F5344CB8AC3E}">
        <p14:creationId xmlns:p14="http://schemas.microsoft.com/office/powerpoint/2010/main" val="134916520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Trust Based Executions (5)</a:t>
            </a:r>
            <a:endParaRPr lang="en-US" dirty="0"/>
          </a:p>
        </p:txBody>
      </p:sp>
      <p:sp>
        <p:nvSpPr>
          <p:cNvPr id="3" name="Content Placeholder 2"/>
          <p:cNvSpPr>
            <a:spLocks noGrp="1"/>
          </p:cNvSpPr>
          <p:nvPr>
            <p:ph idx="1"/>
          </p:nvPr>
        </p:nvSpPr>
        <p:spPr/>
        <p:txBody>
          <a:bodyPr>
            <a:normAutofit/>
          </a:bodyPr>
          <a:lstStyle/>
          <a:p>
            <a:r>
              <a:rPr lang="en-US" dirty="0" smtClean="0"/>
              <a:t>All of the above  mechanisms can fail to protect users from malware. </a:t>
            </a:r>
          </a:p>
          <a:p>
            <a:pPr lvl="1"/>
            <a:r>
              <a:rPr lang="en-US" dirty="0" smtClean="0"/>
              <a:t>digital signatures and certificates have failed to accurately reflect the actual origin of programs</a:t>
            </a:r>
          </a:p>
          <a:p>
            <a:r>
              <a:rPr lang="en-US" dirty="0" smtClean="0"/>
              <a:t>ActiveX has been a prevalent infection vector </a:t>
            </a:r>
          </a:p>
          <a:p>
            <a:r>
              <a:rPr lang="en-US" dirty="0" smtClean="0"/>
              <a:t>anti-malware black list techniques have failed to identify malware</a:t>
            </a:r>
            <a:endParaRPr lang="en-US" dirty="0"/>
          </a:p>
        </p:txBody>
      </p:sp>
    </p:spTree>
    <p:extLst>
      <p:ext uri="{BB962C8B-B14F-4D97-AF65-F5344CB8AC3E}">
        <p14:creationId xmlns:p14="http://schemas.microsoft.com/office/powerpoint/2010/main" val="413413256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Application-oriented Access </a:t>
            </a:r>
            <a:r>
              <a:rPr lang="en-US" dirty="0"/>
              <a:t>C</a:t>
            </a:r>
            <a:r>
              <a:rPr lang="en-US" dirty="0" smtClean="0"/>
              <a:t>ontrol</a:t>
            </a:r>
            <a:endParaRPr lang="en-US" dirty="0"/>
          </a:p>
        </p:txBody>
      </p:sp>
      <p:sp>
        <p:nvSpPr>
          <p:cNvPr id="3" name="Content Placeholder 2"/>
          <p:cNvSpPr>
            <a:spLocks noGrp="1"/>
          </p:cNvSpPr>
          <p:nvPr>
            <p:ph idx="1"/>
          </p:nvPr>
        </p:nvSpPr>
        <p:spPr/>
        <p:txBody>
          <a:bodyPr>
            <a:normAutofit fontScale="85000" lnSpcReduction="10000"/>
          </a:bodyPr>
          <a:lstStyle/>
          <a:p>
            <a:r>
              <a:rPr lang="en-US" dirty="0"/>
              <a:t>R</a:t>
            </a:r>
            <a:r>
              <a:rPr lang="en-US" dirty="0" smtClean="0"/>
              <a:t>estrict subjects based on the identity of the application or process, rather than just the identity of the user. </a:t>
            </a:r>
          </a:p>
          <a:p>
            <a:r>
              <a:rPr lang="en-US" dirty="0" smtClean="0"/>
              <a:t>This approach is designed to limit the ability of applications to access resources outside of those they require to perform legitimate actions. </a:t>
            </a:r>
          </a:p>
          <a:p>
            <a:r>
              <a:rPr lang="en-US" dirty="0" smtClean="0"/>
              <a:t>Application-oriented controls can restrict the damage caused by malware or exploited vulnerabilities by limiting the software to those actions </a:t>
            </a:r>
            <a:r>
              <a:rPr lang="en-US" dirty="0" err="1" smtClean="0"/>
              <a:t>authorised</a:t>
            </a:r>
            <a:r>
              <a:rPr lang="en-US" dirty="0" smtClean="0"/>
              <a:t> by whoever configures the security policy, whether end users, administrators, or software developers. </a:t>
            </a:r>
            <a:endParaRPr lang="en-US" dirty="0"/>
          </a:p>
        </p:txBody>
      </p:sp>
    </p:spTree>
    <p:extLst>
      <p:ext uri="{BB962C8B-B14F-4D97-AF65-F5344CB8AC3E}">
        <p14:creationId xmlns:p14="http://schemas.microsoft.com/office/powerpoint/2010/main" val="48649668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2149</TotalTime>
  <Words>3357</Words>
  <Application>Microsoft Macintosh PowerPoint</Application>
  <PresentationFormat>On-screen Show (4:3)</PresentationFormat>
  <Paragraphs>537</Paragraphs>
  <Slides>71</Slides>
  <Notes>10</Notes>
  <HiddenSlides>1</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Office Theme</vt:lpstr>
      <vt:lpstr>Protection from Untrusted Interaction </vt:lpstr>
      <vt:lpstr>Running untrusted code</vt:lpstr>
      <vt:lpstr>User Oriented Control</vt:lpstr>
      <vt:lpstr>Trust Based Execution (1)</vt:lpstr>
      <vt:lpstr>Trust Based Execution (2)</vt:lpstr>
      <vt:lpstr>Trust Based Execution (3)</vt:lpstr>
      <vt:lpstr>Trust based Execution (4)</vt:lpstr>
      <vt:lpstr>Trust Based Executions (5)</vt:lpstr>
      <vt:lpstr>Application-oriented Access Control</vt:lpstr>
      <vt:lpstr>Confinement (1)</vt:lpstr>
      <vt:lpstr>Confinement (2)</vt:lpstr>
      <vt:lpstr>Isolation (Confinement) : Sandboxes and Virtualisation</vt:lpstr>
      <vt:lpstr>Isolation Based Sandbox</vt:lpstr>
      <vt:lpstr>Container Based Sandboxes</vt:lpstr>
      <vt:lpstr>PowerPoint Presentation</vt:lpstr>
      <vt:lpstr>Implementing confinement</vt:lpstr>
      <vt:lpstr>A old example:    chroot</vt:lpstr>
      <vt:lpstr>Jailkit</vt:lpstr>
      <vt:lpstr>Escaping from jails</vt:lpstr>
      <vt:lpstr>Many ways to escape jail as root</vt:lpstr>
      <vt:lpstr>Freebsd jail</vt:lpstr>
      <vt:lpstr>Not all programs can run in a jail</vt:lpstr>
      <vt:lpstr>Problems with chroot and jail</vt:lpstr>
      <vt:lpstr>Chroot()</vt:lpstr>
      <vt:lpstr>Chroot()</vt:lpstr>
      <vt:lpstr>System Call interposition</vt:lpstr>
      <vt:lpstr>System call interposition</vt:lpstr>
      <vt:lpstr>Initial implementation  (Janus)      [GWTB’96]</vt:lpstr>
      <vt:lpstr>Complications</vt:lpstr>
      <vt:lpstr>Problems with ptrace</vt:lpstr>
      <vt:lpstr>Alternate design:  systrace    [P’02]</vt:lpstr>
      <vt:lpstr>Ostia:  a delegation architecture    [GPR’04]</vt:lpstr>
      <vt:lpstr>Ostia:  a delegation architecture    [GPR’04]</vt:lpstr>
      <vt:lpstr>NaCl:  a modern day example</vt:lpstr>
      <vt:lpstr>Policy</vt:lpstr>
      <vt:lpstr>Copy on write Sandboxes</vt:lpstr>
      <vt:lpstr>Linux Capabilities</vt:lpstr>
      <vt:lpstr>Sandboxes  VM</vt:lpstr>
      <vt:lpstr>Isolation: System Level Sandboxes</vt:lpstr>
      <vt:lpstr>PowerPoint Presentation</vt:lpstr>
      <vt:lpstr>Isolation: System Level Sandboxes</vt:lpstr>
      <vt:lpstr>Isolation: System Level Sandboxes</vt:lpstr>
      <vt:lpstr>Self Contained App</vt:lpstr>
      <vt:lpstr>Isolation</vt:lpstr>
      <vt:lpstr>PowerPoint Presentation</vt:lpstr>
      <vt:lpstr>Virtual Machines</vt:lpstr>
      <vt:lpstr>Why so popular now?</vt:lpstr>
      <vt:lpstr>VMM security assumption</vt:lpstr>
      <vt:lpstr>Problem:   covert channels</vt:lpstr>
      <vt:lpstr>An example covert channel</vt:lpstr>
      <vt:lpstr>PowerPoint Presentation</vt:lpstr>
      <vt:lpstr>VMM Introspection:  [GR’03]  protecting the anti-virus system</vt:lpstr>
      <vt:lpstr>Intrusion Detection / Anti-virus</vt:lpstr>
      <vt:lpstr>PowerPoint Presentation</vt:lpstr>
      <vt:lpstr>PowerPoint Presentation</vt:lpstr>
      <vt:lpstr>Sample checks</vt:lpstr>
      <vt:lpstr>Sample checks</vt:lpstr>
      <vt:lpstr>Subvirting VM Isolation</vt:lpstr>
      <vt:lpstr>Subvirt   [King et al. 2006]</vt:lpstr>
      <vt:lpstr>VM Based Malware  (blue pill virus)</vt:lpstr>
      <vt:lpstr>VMM Detection</vt:lpstr>
      <vt:lpstr>VMM detection    (red pill techniques)</vt:lpstr>
      <vt:lpstr>VMM Detection</vt:lpstr>
      <vt:lpstr>Rule Based Sandboxes</vt:lpstr>
      <vt:lpstr>Rule Based Sandbox</vt:lpstr>
      <vt:lpstr>Rule-Base System wide Controls</vt:lpstr>
      <vt:lpstr>Rule Based System Wide Control</vt:lpstr>
      <vt:lpstr>Rule Base System Wide Controls</vt:lpstr>
      <vt:lpstr>PowerPoint Presentation</vt:lpstr>
      <vt:lpstr>Isolation:   summary</vt:lpstr>
      <vt:lpstr>PowerPoint Presentation</vt:lpstr>
    </vt:vector>
  </TitlesOfParts>
  <Company>TIFR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 K Shyamasundar</dc:creator>
  <cp:lastModifiedBy>R K Shyamasundar</cp:lastModifiedBy>
  <cp:revision>35</cp:revision>
  <dcterms:created xsi:type="dcterms:W3CDTF">2015-10-05T06:02:58Z</dcterms:created>
  <dcterms:modified xsi:type="dcterms:W3CDTF">2018-04-01T10:22:29Z</dcterms:modified>
</cp:coreProperties>
</file>