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2"/>
  </p:notesMasterIdLst>
  <p:sldIdLst>
    <p:sldId id="351" r:id="rId4"/>
    <p:sldId id="340" r:id="rId5"/>
    <p:sldId id="341" r:id="rId6"/>
    <p:sldId id="342" r:id="rId7"/>
    <p:sldId id="343" r:id="rId8"/>
    <p:sldId id="345" r:id="rId9"/>
    <p:sldId id="346" r:id="rId10"/>
    <p:sldId id="347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83" autoAdjust="0"/>
    <p:restoredTop sz="94660"/>
  </p:normalViewPr>
  <p:slideViewPr>
    <p:cSldViewPr>
      <p:cViewPr varScale="1">
        <p:scale>
          <a:sx n="132" d="100"/>
          <a:sy n="132" d="100"/>
        </p:scale>
        <p:origin x="-96" y="-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06/10/15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Defense:   clear low order bits</a:t>
            </a:r>
            <a:r>
              <a:rPr lang="en-US" baseline="0" dirty="0" smtClean="0"/>
              <a:t> of jump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8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7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06/10/15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Fault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3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ahoma" charset="0"/>
              </a:rPr>
              <a:t>Software Fault </a:t>
            </a:r>
            <a:r>
              <a:rPr lang="en-US" sz="4400" dirty="0" smtClean="0">
                <a:latin typeface="Tahoma" charset="0"/>
              </a:rPr>
              <a:t>Isolation  </a:t>
            </a:r>
            <a:r>
              <a:rPr lang="en-US" sz="2000" dirty="0" smtClean="0">
                <a:latin typeface="Tahoma" charset="0"/>
              </a:rPr>
              <a:t>[</a:t>
            </a:r>
            <a:r>
              <a:rPr lang="en-US" sz="2000" dirty="0" err="1" smtClean="0">
                <a:latin typeface="Tahoma" charset="0"/>
              </a:rPr>
              <a:t>Whabe</a:t>
            </a:r>
            <a:r>
              <a:rPr lang="en-US" sz="2000" dirty="0" smtClean="0">
                <a:latin typeface="Tahoma" charset="0"/>
              </a:rPr>
              <a:t> et al., 1993]</a:t>
            </a:r>
            <a:endParaRPr lang="en-US" sz="2000" dirty="0">
              <a:latin typeface="Tahoma" charset="0"/>
            </a:endParaRPr>
          </a:p>
        </p:txBody>
      </p:sp>
      <p:sp>
        <p:nvSpPr>
          <p:cNvPr id="5837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ahoma" charset="0"/>
              </a:rPr>
              <a:t>Goal</a:t>
            </a:r>
            <a:r>
              <a:rPr lang="en-US" sz="2400" dirty="0">
                <a:latin typeface="Tahoma" charset="0"/>
              </a:rPr>
              <a:t>:    confine </a:t>
            </a:r>
            <a:r>
              <a:rPr lang="en-US" sz="2400" dirty="0" smtClean="0">
                <a:latin typeface="Tahoma" charset="0"/>
              </a:rPr>
              <a:t>apps running </a:t>
            </a:r>
            <a:r>
              <a:rPr lang="en-US" sz="2400" dirty="0">
                <a:latin typeface="Tahoma" charset="0"/>
              </a:rPr>
              <a:t>in </a:t>
            </a:r>
            <a:r>
              <a:rPr lang="en-US" sz="2400" u="sng" dirty="0">
                <a:latin typeface="Tahoma" charset="0"/>
              </a:rPr>
              <a:t>same address space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Codec code should not interfere with media player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Device drivers should not corrupt kernel </a:t>
            </a:r>
          </a:p>
          <a:p>
            <a:pPr lvl="1"/>
            <a:endParaRPr lang="en-US" sz="2400" dirty="0">
              <a:latin typeface="Tahoma" charset="0"/>
              <a:ea typeface="ＭＳ Ｐゴシック" charset="0"/>
            </a:endParaRPr>
          </a:p>
          <a:p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charset="0"/>
              </a:rPr>
              <a:t>Simple solution:   runs apps in separate address spaces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Problem:  slow if apps communicate frequently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requires context switch per message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6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Software Fault Isolation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95350"/>
            <a:ext cx="8686800" cy="4248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ahoma" charset="0"/>
              </a:rPr>
              <a:t>SFI </a:t>
            </a:r>
            <a:r>
              <a:rPr lang="en-US" sz="2200" dirty="0">
                <a:latin typeface="Tahoma" charset="0"/>
              </a:rPr>
              <a:t>approach</a:t>
            </a:r>
            <a:r>
              <a:rPr lang="en-US" sz="2200" dirty="0" smtClean="0">
                <a:latin typeface="Tahoma" charset="0"/>
              </a:rPr>
              <a:t>:</a:t>
            </a:r>
            <a:endParaRPr lang="en-US" sz="2200" dirty="0">
              <a:latin typeface="Tahoma" charset="0"/>
            </a:endParaRPr>
          </a:p>
          <a:p>
            <a:pPr marL="623888" lvl="1" indent="-280988">
              <a:spcBef>
                <a:spcPts val="1728"/>
              </a:spcBef>
            </a:pPr>
            <a:r>
              <a:rPr lang="en-US" sz="2200" dirty="0">
                <a:latin typeface="Tahoma" charset="0"/>
                <a:ea typeface="ＭＳ Ｐゴシック" charset="0"/>
              </a:rPr>
              <a:t>Partition process memory into segments</a:t>
            </a:r>
          </a:p>
          <a:p>
            <a:pPr marL="623888" lvl="1" indent="-280988"/>
            <a:endParaRPr lang="en-US" sz="2200" dirty="0">
              <a:latin typeface="Tahoma" charset="0"/>
              <a:ea typeface="ＭＳ Ｐゴシック" charset="0"/>
            </a:endParaRPr>
          </a:p>
          <a:p>
            <a:pPr marL="623888" lvl="1" indent="-280988"/>
            <a:endParaRPr lang="en-US" sz="2200" dirty="0">
              <a:latin typeface="Tahoma" charset="0"/>
              <a:ea typeface="ＭＳ Ｐゴシック" charset="0"/>
            </a:endParaRPr>
          </a:p>
          <a:p>
            <a:pPr marL="623888" lvl="1" indent="-280988"/>
            <a:endParaRPr lang="en-US" sz="2200" dirty="0">
              <a:latin typeface="Tahoma" charset="0"/>
              <a:ea typeface="ＭＳ Ｐゴシック" charset="0"/>
            </a:endParaRPr>
          </a:p>
          <a:p>
            <a:pPr marL="342900" lvl="1" indent="0">
              <a:buNone/>
            </a:pPr>
            <a:endParaRPr lang="en-US" sz="2200" dirty="0">
              <a:latin typeface="Tahoma" charset="0"/>
              <a:ea typeface="ＭＳ Ｐゴシック" charset="0"/>
            </a:endParaRPr>
          </a:p>
          <a:p>
            <a:pPr marL="223838" indent="-280988">
              <a:spcBef>
                <a:spcPts val="2928"/>
              </a:spcBef>
            </a:pPr>
            <a:r>
              <a:rPr lang="en-US" sz="2200" dirty="0">
                <a:latin typeface="Tahoma" charset="0"/>
                <a:ea typeface="ＭＳ Ｐゴシック" charset="0"/>
              </a:rPr>
              <a:t>Locate unsafe instructions:   </a:t>
            </a:r>
            <a:r>
              <a:rPr lang="en-US" sz="2200" b="1" dirty="0" err="1">
                <a:latin typeface="Tahoma" charset="0"/>
                <a:ea typeface="ＭＳ Ｐゴシック" charset="0"/>
              </a:rPr>
              <a:t>jmp</a:t>
            </a:r>
            <a:r>
              <a:rPr lang="en-US" sz="2200" b="1" dirty="0">
                <a:latin typeface="Tahoma" charset="0"/>
                <a:ea typeface="ＭＳ Ｐゴシック" charset="0"/>
              </a:rPr>
              <a:t>, load, store</a:t>
            </a:r>
          </a:p>
          <a:p>
            <a:pPr marL="566738" lvl="1"/>
            <a:r>
              <a:rPr lang="en-US" sz="2200" dirty="0">
                <a:latin typeface="Tahoma" charset="0"/>
                <a:ea typeface="ＭＳ Ｐゴシック" charset="0"/>
              </a:rPr>
              <a:t>At compile time, add guards before unsafe instructions</a:t>
            </a:r>
          </a:p>
          <a:p>
            <a:pPr marL="566738" lvl="1"/>
            <a:r>
              <a:rPr lang="en-US" sz="2200" dirty="0">
                <a:latin typeface="Tahoma" charset="0"/>
                <a:ea typeface="ＭＳ Ｐゴシック" charset="0"/>
              </a:rPr>
              <a:t>When loading code, ensure all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guards </a:t>
            </a:r>
            <a:r>
              <a:rPr lang="en-US" sz="2200" dirty="0">
                <a:latin typeface="Tahoma" charset="0"/>
                <a:ea typeface="ＭＳ Ｐゴシック" charset="0"/>
              </a:rPr>
              <a:t>are present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09600" y="2228850"/>
            <a:ext cx="77724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09600" y="2228850"/>
            <a:ext cx="1371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code</a:t>
            </a:r>
          </a:p>
          <a:p>
            <a:pPr algn="ctr"/>
            <a:r>
              <a:rPr lang="en-US"/>
              <a:t>segment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828800" y="2228850"/>
            <a:ext cx="1371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  <a:p>
            <a:pPr algn="ctr"/>
            <a:r>
              <a:rPr lang="en-US"/>
              <a:t>segment</a:t>
            </a: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3200400" y="2228850"/>
            <a:ext cx="1371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code</a:t>
            </a:r>
          </a:p>
          <a:p>
            <a:pPr algn="ctr"/>
            <a:r>
              <a:rPr lang="en-US"/>
              <a:t>segment</a:t>
            </a:r>
          </a:p>
        </p:txBody>
      </p:sp>
      <p:sp>
        <p:nvSpPr>
          <p:cNvPr id="59400" name="Rectangle 10"/>
          <p:cNvSpPr>
            <a:spLocks noChangeArrowheads="1"/>
          </p:cNvSpPr>
          <p:nvPr/>
        </p:nvSpPr>
        <p:spPr bwMode="auto">
          <a:xfrm>
            <a:off x="4572000" y="2228850"/>
            <a:ext cx="1371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  <a:p>
            <a:pPr algn="ctr"/>
            <a:r>
              <a:rPr lang="en-US"/>
              <a:t>segment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6248400" y="2571750"/>
            <a:ext cx="16002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9402" name="Group 14"/>
          <p:cNvGrpSpPr>
            <a:grpSpLocks/>
          </p:cNvGrpSpPr>
          <p:nvPr/>
        </p:nvGrpSpPr>
        <p:grpSpPr bwMode="auto">
          <a:xfrm>
            <a:off x="609600" y="3028953"/>
            <a:ext cx="2590800" cy="514350"/>
            <a:chOff x="384" y="2688"/>
            <a:chExt cx="1632" cy="432"/>
          </a:xfrm>
        </p:grpSpPr>
        <p:sp>
          <p:nvSpPr>
            <p:cNvPr id="59406" name="AutoShape 12"/>
            <p:cNvSpPr>
              <a:spLocks/>
            </p:cNvSpPr>
            <p:nvPr/>
          </p:nvSpPr>
          <p:spPr bwMode="auto">
            <a:xfrm rot="-5400000">
              <a:off x="1152" y="1920"/>
              <a:ext cx="96" cy="1632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7" name="Text Box 13"/>
            <p:cNvSpPr txBox="1">
              <a:spLocks noChangeArrowheads="1"/>
            </p:cNvSpPr>
            <p:nvPr/>
          </p:nvSpPr>
          <p:spPr bwMode="auto">
            <a:xfrm>
              <a:off x="933" y="2784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app #1</a:t>
              </a:r>
            </a:p>
          </p:txBody>
        </p:sp>
      </p:grpSp>
      <p:grpSp>
        <p:nvGrpSpPr>
          <p:cNvPr id="59403" name="Group 15"/>
          <p:cNvGrpSpPr>
            <a:grpSpLocks/>
          </p:cNvGrpSpPr>
          <p:nvPr/>
        </p:nvGrpSpPr>
        <p:grpSpPr bwMode="auto">
          <a:xfrm>
            <a:off x="3276600" y="3028953"/>
            <a:ext cx="2590800" cy="514350"/>
            <a:chOff x="384" y="2688"/>
            <a:chExt cx="1632" cy="432"/>
          </a:xfrm>
        </p:grpSpPr>
        <p:sp>
          <p:nvSpPr>
            <p:cNvPr id="59404" name="AutoShape 16"/>
            <p:cNvSpPr>
              <a:spLocks/>
            </p:cNvSpPr>
            <p:nvPr/>
          </p:nvSpPr>
          <p:spPr bwMode="auto">
            <a:xfrm rot="-5400000">
              <a:off x="1152" y="1920"/>
              <a:ext cx="96" cy="1632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Text Box 17"/>
            <p:cNvSpPr txBox="1">
              <a:spLocks noChangeArrowheads="1"/>
            </p:cNvSpPr>
            <p:nvPr/>
          </p:nvSpPr>
          <p:spPr bwMode="auto">
            <a:xfrm>
              <a:off x="933" y="2784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app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74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990600" y="3239691"/>
            <a:ext cx="4572000" cy="167449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990600" y="3239691"/>
            <a:ext cx="4572000" cy="131325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Segment matching technique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57250"/>
            <a:ext cx="8686800" cy="428625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ahoma" charset="0"/>
              </a:rPr>
              <a:t>Designed for MIPS processor.   Many registers available.</a:t>
            </a:r>
          </a:p>
          <a:p>
            <a:pPr>
              <a:spcBef>
                <a:spcPts val="1512"/>
              </a:spcBef>
            </a:pPr>
            <a:r>
              <a:rPr lang="en-US" sz="2200" b="1" dirty="0">
                <a:latin typeface="Tahoma" charset="0"/>
              </a:rPr>
              <a:t>dr1,  dr2</a:t>
            </a:r>
            <a:r>
              <a:rPr lang="en-US" sz="2200" dirty="0">
                <a:latin typeface="Tahoma" charset="0"/>
              </a:rPr>
              <a:t>:   dedicated registers not used by binary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c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ompiler </a:t>
            </a:r>
            <a:r>
              <a:rPr lang="en-US" sz="2200" dirty="0">
                <a:latin typeface="Tahoma" charset="0"/>
                <a:ea typeface="ＭＳ Ｐゴシック" charset="0"/>
              </a:rPr>
              <a:t>pretends these registers don</a:t>
            </a:r>
            <a:r>
              <a:rPr lang="ja-JP" altLang="en-US" sz="2200" dirty="0">
                <a:latin typeface="Tahoma" charset="0"/>
                <a:ea typeface="ＭＳ Ｐゴシック" charset="0"/>
              </a:rPr>
              <a:t>’</a:t>
            </a:r>
            <a:r>
              <a:rPr lang="en-US" sz="2200" dirty="0">
                <a:latin typeface="Tahoma" charset="0"/>
                <a:ea typeface="ＭＳ Ｐゴシック" charset="0"/>
              </a:rPr>
              <a:t>t exist</a:t>
            </a:r>
          </a:p>
          <a:p>
            <a:pPr lvl="1"/>
            <a:r>
              <a:rPr lang="en-US" sz="2200" b="1" dirty="0">
                <a:latin typeface="Tahoma" charset="0"/>
                <a:ea typeface="ＭＳ Ｐゴシック" charset="0"/>
              </a:rPr>
              <a:t>dr2</a:t>
            </a:r>
            <a:r>
              <a:rPr lang="en-US" sz="2200" dirty="0">
                <a:latin typeface="Tahoma" charset="0"/>
                <a:ea typeface="ＭＳ Ｐゴシック" charset="0"/>
              </a:rPr>
              <a:t> contains segment ID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Tahoma" charset="0"/>
              </a:rPr>
              <a:t>Indirect load instruction       </a:t>
            </a:r>
            <a:r>
              <a:rPr lang="en-US" sz="2200" b="1" dirty="0">
                <a:solidFill>
                  <a:srgbClr val="CC3399"/>
                </a:solidFill>
                <a:latin typeface="Tahoma" charset="0"/>
              </a:rPr>
              <a:t>R12 </a:t>
            </a:r>
            <a:r>
              <a:rPr lang="en-US" sz="2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 </a:t>
            </a:r>
            <a:r>
              <a:rPr lang="en-US" sz="2200" b="1" dirty="0" smtClean="0">
                <a:solidFill>
                  <a:srgbClr val="CC3399"/>
                </a:solidFill>
                <a:latin typeface="Tahoma" charset="0"/>
                <a:sym typeface="Symbol" charset="0"/>
              </a:rPr>
              <a:t>[R34]      </a:t>
            </a:r>
            <a:r>
              <a:rPr lang="en-US" sz="2200" dirty="0" smtClean="0">
                <a:latin typeface="Tahoma" charset="0"/>
                <a:sym typeface="Symbol" charset="0"/>
              </a:rPr>
              <a:t>becomes</a:t>
            </a:r>
            <a:r>
              <a:rPr lang="en-US" sz="2200" dirty="0">
                <a:latin typeface="Tahoma" charset="0"/>
                <a:sym typeface="Symbol" charset="0"/>
              </a:rPr>
              <a:t>: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2200" dirty="0">
                <a:latin typeface="Tahoma" charset="0"/>
                <a:sym typeface="Symbol" charset="0"/>
              </a:rPr>
              <a:t>		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dr1  </a:t>
            </a:r>
            <a:r>
              <a:rPr lang="en-US" sz="2200" dirty="0" smtClean="0">
                <a:solidFill>
                  <a:srgbClr val="FFFFFF"/>
                </a:solidFill>
                <a:latin typeface="Tahoma" charset="0"/>
                <a:sym typeface="Symbol" charset="0"/>
              </a:rPr>
              <a:t>R34</a:t>
            </a:r>
            <a:endParaRPr lang="en-US" sz="2200" dirty="0">
              <a:solidFill>
                <a:srgbClr val="FFFFFF"/>
              </a:solidFill>
              <a:latin typeface="Tahoma" charset="0"/>
              <a:sym typeface="Symbol" charset="0"/>
            </a:endParaRP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		scratch-</a:t>
            </a:r>
            <a:r>
              <a:rPr lang="en-US" sz="2200" dirty="0" err="1">
                <a:solidFill>
                  <a:srgbClr val="FFFFFF"/>
                </a:solidFill>
                <a:latin typeface="Tahoma" charset="0"/>
                <a:sym typeface="Symbol" charset="0"/>
              </a:rPr>
              <a:t>reg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  (dr1 &gt;&gt; 20)		</a:t>
            </a:r>
            <a:r>
              <a:rPr lang="en-US" sz="2200" dirty="0">
                <a:latin typeface="Tahoma" charset="0"/>
                <a:sym typeface="Symbol" charset="0"/>
              </a:rPr>
              <a:t>: get segment ID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		compare scratch-</a:t>
            </a:r>
            <a:r>
              <a:rPr lang="en-US" sz="2200" dirty="0" err="1">
                <a:solidFill>
                  <a:srgbClr val="FFFFFF"/>
                </a:solidFill>
                <a:latin typeface="Tahoma" charset="0"/>
                <a:sym typeface="Symbol" charset="0"/>
              </a:rPr>
              <a:t>reg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  and  dr2	</a:t>
            </a:r>
            <a:r>
              <a:rPr lang="en-US" sz="2200" dirty="0">
                <a:solidFill>
                  <a:srgbClr val="000000"/>
                </a:solidFill>
                <a:latin typeface="Tahoma" charset="0"/>
                <a:sym typeface="Symbol" charset="0"/>
              </a:rPr>
              <a:t>: </a:t>
            </a:r>
            <a:r>
              <a:rPr lang="en-US" sz="2200" dirty="0" smtClean="0">
                <a:solidFill>
                  <a:srgbClr val="000000"/>
                </a:solidFill>
                <a:latin typeface="Tahoma" charset="0"/>
                <a:sym typeface="Symbol" charset="0"/>
              </a:rPr>
              <a:t>validate </a:t>
            </a:r>
            <a:r>
              <a:rPr lang="en-US" sz="2200" dirty="0" err="1" smtClean="0">
                <a:solidFill>
                  <a:srgbClr val="000000"/>
                </a:solidFill>
                <a:latin typeface="Tahoma" charset="0"/>
                <a:sym typeface="Symbol" charset="0"/>
              </a:rPr>
              <a:t>seg</a:t>
            </a:r>
            <a:r>
              <a:rPr lang="en-US" sz="2200" dirty="0">
                <a:solidFill>
                  <a:srgbClr val="000000"/>
                </a:solidFill>
                <a:latin typeface="Tahoma" charset="0"/>
                <a:sym typeface="Symbol" charset="0"/>
              </a:rPr>
              <a:t>. ID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		trap if not equal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		R12  </a:t>
            </a:r>
            <a:r>
              <a:rPr lang="en-US" sz="2200" dirty="0" smtClean="0">
                <a:solidFill>
                  <a:srgbClr val="FFFFFF"/>
                </a:solidFill>
                <a:latin typeface="Tahoma" charset="0"/>
                <a:sym typeface="Symbol" charset="0"/>
              </a:rPr>
              <a:t>[dr1]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			</a:t>
            </a:r>
            <a:r>
              <a:rPr lang="en-US" sz="2200" dirty="0" smtClean="0">
                <a:solidFill>
                  <a:schemeClr val="tx2"/>
                </a:solidFill>
                <a:latin typeface="Tahoma" charset="0"/>
                <a:sym typeface="Symbol" charset="0"/>
              </a:rPr>
              <a:t>	: 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do load</a:t>
            </a:r>
          </a:p>
        </p:txBody>
      </p:sp>
      <p:sp>
        <p:nvSpPr>
          <p:cNvPr id="145414" name="AutoShape 6"/>
          <p:cNvSpPr>
            <a:spLocks noChangeArrowheads="1"/>
          </p:cNvSpPr>
          <p:nvPr/>
        </p:nvSpPr>
        <p:spPr bwMode="auto">
          <a:xfrm>
            <a:off x="2362200" y="819150"/>
            <a:ext cx="6489700" cy="1405207"/>
          </a:xfrm>
          <a:prstGeom prst="wedgeRoundRectCallout">
            <a:avLst>
              <a:gd name="adj1" fmla="val -41315"/>
              <a:gd name="adj2" fmla="val 143634"/>
              <a:gd name="adj3" fmla="val 1666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800">
                <a:solidFill>
                  <a:schemeClr val="bg1"/>
                </a:solidFill>
              </a:rPr>
              <a:t>Guard ensures code does not 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load data from another segment</a:t>
            </a:r>
          </a:p>
        </p:txBody>
      </p:sp>
    </p:spTree>
    <p:extLst>
      <p:ext uri="{BB962C8B-B14F-4D97-AF65-F5344CB8AC3E}">
        <p14:creationId xmlns:p14="http://schemas.microsoft.com/office/powerpoint/2010/main" val="113045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145415" grpId="0" animBg="1"/>
      <p:bldP spid="1454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990600" y="2368947"/>
            <a:ext cx="4572000" cy="93940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990600" y="2165350"/>
            <a:ext cx="4572000" cy="73694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Address sandboxing technique</a:t>
            </a:r>
          </a:p>
        </p:txBody>
      </p:sp>
      <p:sp>
        <p:nvSpPr>
          <p:cNvPr id="614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000500"/>
          </a:xfrm>
        </p:spPr>
        <p:txBody>
          <a:bodyPr>
            <a:noAutofit/>
          </a:bodyPr>
          <a:lstStyle/>
          <a:p>
            <a:pPr>
              <a:spcBef>
                <a:spcPct val="100000"/>
              </a:spcBef>
            </a:pPr>
            <a:r>
              <a:rPr lang="en-US" sz="2200" b="1" dirty="0">
                <a:latin typeface="Tahoma" charset="0"/>
              </a:rPr>
              <a:t>dr2</a:t>
            </a:r>
            <a:r>
              <a:rPr lang="en-US" sz="2200" dirty="0">
                <a:latin typeface="Tahoma" charset="0"/>
              </a:rPr>
              <a:t>:    holds segment ID</a:t>
            </a:r>
          </a:p>
          <a:p>
            <a:pPr>
              <a:spcBef>
                <a:spcPts val="1440"/>
              </a:spcBef>
            </a:pPr>
            <a:r>
              <a:rPr lang="en-US" sz="2200" dirty="0">
                <a:latin typeface="Tahoma" charset="0"/>
              </a:rPr>
              <a:t>Indirect load instruction     </a:t>
            </a:r>
            <a:r>
              <a:rPr lang="en-US" sz="2200" b="1" dirty="0" smtClean="0">
                <a:solidFill>
                  <a:srgbClr val="CC3399"/>
                </a:solidFill>
                <a:latin typeface="Tahoma" charset="0"/>
              </a:rPr>
              <a:t>R12 </a:t>
            </a:r>
            <a:r>
              <a:rPr lang="en-US" sz="2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 </a:t>
            </a:r>
            <a:r>
              <a:rPr lang="en-US" sz="2200" b="1" dirty="0" smtClean="0">
                <a:solidFill>
                  <a:srgbClr val="CC3399"/>
                </a:solidFill>
                <a:latin typeface="Tahoma" charset="0"/>
                <a:sym typeface="Symbol" charset="0"/>
              </a:rPr>
              <a:t>[R34]     </a:t>
            </a:r>
            <a:r>
              <a:rPr lang="en-US" sz="2200" dirty="0" smtClean="0">
                <a:latin typeface="Tahoma" charset="0"/>
                <a:sym typeface="Symbol" charset="0"/>
              </a:rPr>
              <a:t>becomes</a:t>
            </a:r>
            <a:r>
              <a:rPr lang="en-US" sz="2200" dirty="0">
                <a:latin typeface="Tahoma" charset="0"/>
                <a:sym typeface="Symbol" charset="0"/>
              </a:rPr>
              <a:t>:</a:t>
            </a:r>
          </a:p>
          <a:p>
            <a:pPr>
              <a:spcBef>
                <a:spcPct val="70000"/>
              </a:spcBef>
              <a:buFont typeface="Wingdings" charset="0"/>
              <a:buNone/>
            </a:pPr>
            <a:r>
              <a:rPr lang="en-US" sz="2200" dirty="0">
                <a:latin typeface="Tahoma" charset="0"/>
                <a:sym typeface="Symbol" charset="0"/>
              </a:rPr>
              <a:t>		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dr1  </a:t>
            </a:r>
            <a:r>
              <a:rPr lang="en-US" sz="2200" dirty="0" smtClean="0">
                <a:solidFill>
                  <a:srgbClr val="FFFFFF"/>
                </a:solidFill>
                <a:latin typeface="Tahoma" charset="0"/>
                <a:sym typeface="Symbol" charset="0"/>
              </a:rPr>
              <a:t>R34  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&amp;  segment-mask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	: zero out </a:t>
            </a:r>
            <a:r>
              <a:rPr lang="en-US" sz="2200" dirty="0" err="1">
                <a:solidFill>
                  <a:schemeClr val="tx2"/>
                </a:solidFill>
                <a:latin typeface="Tahoma" charset="0"/>
                <a:sym typeface="Symbol" charset="0"/>
              </a:rPr>
              <a:t>seg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 bits</a:t>
            </a:r>
          </a:p>
          <a:p>
            <a:pPr>
              <a:buFont typeface="Wingdings" charset="0"/>
              <a:buNone/>
            </a:pP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		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dr1  dr1  |  dr2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			: set valid </a:t>
            </a:r>
            <a:r>
              <a:rPr lang="en-US" sz="2200" dirty="0" err="1">
                <a:solidFill>
                  <a:schemeClr val="tx2"/>
                </a:solidFill>
                <a:latin typeface="Tahoma" charset="0"/>
                <a:sym typeface="Symbol" charset="0"/>
              </a:rPr>
              <a:t>seg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 ID</a:t>
            </a:r>
          </a:p>
          <a:p>
            <a:pPr>
              <a:buFont typeface="Wingdings" charset="0"/>
              <a:buNone/>
            </a:pP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		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R12  [dr1]	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			: do load</a:t>
            </a:r>
          </a:p>
          <a:p>
            <a:pPr>
              <a:buFont typeface="Wingdings" charset="0"/>
              <a:buNone/>
            </a:pPr>
            <a:endParaRPr lang="en-US" sz="2200" dirty="0">
              <a:solidFill>
                <a:schemeClr val="tx2"/>
              </a:solidFill>
              <a:latin typeface="Tahoma" charset="0"/>
              <a:sym typeface="Symbol" charset="0"/>
            </a:endParaRPr>
          </a:p>
          <a:p>
            <a:r>
              <a:rPr lang="en-US" sz="2200" dirty="0">
                <a:latin typeface="Tahoma" charset="0"/>
                <a:sym typeface="Symbol" charset="0"/>
              </a:rPr>
              <a:t>Fewer instructions than segment matching</a:t>
            </a:r>
          </a:p>
          <a:p>
            <a:pPr lvl="1"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sym typeface="Symbol" charset="0"/>
              </a:rPr>
              <a:t>… but does not catch offending </a:t>
            </a:r>
            <a:r>
              <a:rPr lang="en-US" sz="2200" dirty="0" smtClean="0">
                <a:latin typeface="Tahoma" charset="0"/>
                <a:ea typeface="ＭＳ Ｐゴシック" charset="0"/>
                <a:sym typeface="Symbol" charset="0"/>
              </a:rPr>
              <a:t>instructions</a:t>
            </a:r>
          </a:p>
          <a:p>
            <a:r>
              <a:rPr lang="en-US" sz="2200" dirty="0" smtClean="0">
                <a:latin typeface="Tahoma" charset="0"/>
              </a:rPr>
              <a:t>Similar guards places on all unsafe instructions</a:t>
            </a:r>
            <a:endParaRPr lang="en-US" sz="2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3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nimBg="1"/>
      <p:bldP spid="1474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38150"/>
            <a:ext cx="84570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Problem</a:t>
            </a:r>
            <a:r>
              <a:rPr lang="en-US" sz="2400" dirty="0" smtClean="0"/>
              <a:t>:   what if    </a:t>
            </a:r>
            <a:r>
              <a:rPr lang="en-US" sz="2400" b="1" dirty="0" err="1" smtClean="0">
                <a:solidFill>
                  <a:srgbClr val="0000FF"/>
                </a:solidFill>
              </a:rPr>
              <a:t>jmp</a:t>
            </a:r>
            <a:r>
              <a:rPr lang="en-US" sz="2400" b="1" dirty="0" smtClean="0">
                <a:solidFill>
                  <a:srgbClr val="0000FF"/>
                </a:solidFill>
              </a:rPr>
              <a:t> [</a:t>
            </a:r>
            <a:r>
              <a:rPr lang="en-US" sz="2400" b="1" dirty="0" err="1" smtClean="0">
                <a:solidFill>
                  <a:srgbClr val="0000FF"/>
                </a:solidFill>
              </a:rPr>
              <a:t>addr</a:t>
            </a:r>
            <a:r>
              <a:rPr lang="en-US" sz="2400" b="1" dirty="0" smtClean="0">
                <a:solidFill>
                  <a:srgbClr val="0000FF"/>
                </a:solidFill>
              </a:rPr>
              <a:t>]    </a:t>
            </a:r>
            <a:r>
              <a:rPr lang="en-US" sz="2400" dirty="0" smtClean="0"/>
              <a:t>jumps directly into indirect load?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(bypassing guard)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38350"/>
            <a:ext cx="133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Solution: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724150"/>
            <a:ext cx="744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j</a:t>
            </a:r>
            <a:r>
              <a:rPr lang="en-US" sz="2400" b="1" dirty="0" err="1" smtClean="0">
                <a:solidFill>
                  <a:srgbClr val="0000FF"/>
                </a:solidFill>
              </a:rPr>
              <a:t>mp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guard must ensure </a:t>
            </a:r>
            <a:r>
              <a:rPr lang="en-US" sz="2400" b="1" dirty="0" smtClean="0">
                <a:solidFill>
                  <a:srgbClr val="0000FF"/>
                </a:solidFill>
              </a:rPr>
              <a:t>[</a:t>
            </a:r>
            <a:r>
              <a:rPr lang="en-US" sz="2400" b="1" dirty="0" err="1" smtClean="0">
                <a:solidFill>
                  <a:srgbClr val="0000FF"/>
                </a:solidFill>
              </a:rPr>
              <a:t>addr</a:t>
            </a:r>
            <a:r>
              <a:rPr lang="en-US" sz="2400" b="1" dirty="0" smtClean="0">
                <a:solidFill>
                  <a:srgbClr val="0000FF"/>
                </a:solidFill>
              </a:rPr>
              <a:t>] </a:t>
            </a:r>
            <a:r>
              <a:rPr lang="en-US" sz="2400" dirty="0" smtClean="0"/>
              <a:t>does not bypass load guard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17195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Cross domain calls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990600" y="1485900"/>
            <a:ext cx="1828800" cy="228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1207489" y="742950"/>
            <a:ext cx="1183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/>
              <a:t>caller</a:t>
            </a:r>
          </a:p>
          <a:p>
            <a:pPr algn="ctr" eaLnBrk="1" hangingPunct="1"/>
            <a:r>
              <a:rPr lang="en-US" sz="2400" dirty="0"/>
              <a:t>domain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6096000" y="1485900"/>
            <a:ext cx="1828800" cy="228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Text Box 7"/>
          <p:cNvSpPr txBox="1">
            <a:spLocks noChangeArrowheads="1"/>
          </p:cNvSpPr>
          <p:nvPr/>
        </p:nvSpPr>
        <p:spPr bwMode="auto">
          <a:xfrm>
            <a:off x="6312889" y="742950"/>
            <a:ext cx="1183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callee</a:t>
            </a:r>
          </a:p>
          <a:p>
            <a:pPr algn="ctr" eaLnBrk="1" hangingPunct="1"/>
            <a:r>
              <a:rPr lang="en-US" sz="2400"/>
              <a:t>domain</a:t>
            </a:r>
          </a:p>
        </p:txBody>
      </p:sp>
      <p:sp>
        <p:nvSpPr>
          <p:cNvPr id="62471" name="Text Box 8"/>
          <p:cNvSpPr txBox="1">
            <a:spLocks noChangeArrowheads="1"/>
          </p:cNvSpPr>
          <p:nvPr/>
        </p:nvSpPr>
        <p:spPr bwMode="auto">
          <a:xfrm>
            <a:off x="1355726" y="1782366"/>
            <a:ext cx="1189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call draw</a:t>
            </a:r>
          </a:p>
        </p:txBody>
      </p:sp>
      <p:sp>
        <p:nvSpPr>
          <p:cNvPr id="62472" name="Text Box 9"/>
          <p:cNvSpPr txBox="1">
            <a:spLocks noChangeArrowheads="1"/>
          </p:cNvSpPr>
          <p:nvPr/>
        </p:nvSpPr>
        <p:spPr bwMode="auto">
          <a:xfrm>
            <a:off x="4108451" y="1628775"/>
            <a:ext cx="1120795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</a:t>
            </a:r>
            <a:r>
              <a:rPr lang="en-US" dirty="0" smtClean="0"/>
              <a:t>all stub</a:t>
            </a:r>
            <a:endParaRPr lang="en-US" dirty="0"/>
          </a:p>
        </p:txBody>
      </p:sp>
      <p:sp>
        <p:nvSpPr>
          <p:cNvPr id="62473" name="Text Box 10"/>
          <p:cNvSpPr txBox="1">
            <a:spLocks noChangeArrowheads="1"/>
          </p:cNvSpPr>
          <p:nvPr/>
        </p:nvSpPr>
        <p:spPr bwMode="auto">
          <a:xfrm>
            <a:off x="6318250" y="1702594"/>
            <a:ext cx="8750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draw: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return</a:t>
            </a:r>
          </a:p>
        </p:txBody>
      </p:sp>
      <p:sp>
        <p:nvSpPr>
          <p:cNvPr id="62474" name="Line 11"/>
          <p:cNvSpPr>
            <a:spLocks noChangeShapeType="1"/>
          </p:cNvSpPr>
          <p:nvPr/>
        </p:nvSpPr>
        <p:spPr bwMode="auto">
          <a:xfrm flipV="1">
            <a:off x="2819400" y="1809749"/>
            <a:ext cx="1295400" cy="14489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5" name="Line 12"/>
          <p:cNvSpPr>
            <a:spLocks noChangeShapeType="1"/>
          </p:cNvSpPr>
          <p:nvPr/>
        </p:nvSpPr>
        <p:spPr bwMode="auto">
          <a:xfrm>
            <a:off x="5257800" y="1809749"/>
            <a:ext cx="1066801" cy="29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6" name="Rectangle 13"/>
          <p:cNvSpPr>
            <a:spLocks noChangeArrowheads="1"/>
          </p:cNvSpPr>
          <p:nvPr/>
        </p:nvSpPr>
        <p:spPr bwMode="auto">
          <a:xfrm>
            <a:off x="6096000" y="3554015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62477" name="Rectangle 14"/>
          <p:cNvSpPr>
            <a:spLocks noChangeArrowheads="1"/>
          </p:cNvSpPr>
          <p:nvPr/>
        </p:nvSpPr>
        <p:spPr bwMode="auto">
          <a:xfrm>
            <a:off x="6096000" y="3325415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62478" name="Rectangle 15"/>
          <p:cNvSpPr>
            <a:spLocks noChangeArrowheads="1"/>
          </p:cNvSpPr>
          <p:nvPr/>
        </p:nvSpPr>
        <p:spPr bwMode="auto">
          <a:xfrm>
            <a:off x="6096000" y="3096815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62479" name="Freeform 16"/>
          <p:cNvSpPr>
            <a:spLocks/>
          </p:cNvSpPr>
          <p:nvPr/>
        </p:nvSpPr>
        <p:spPr bwMode="auto">
          <a:xfrm>
            <a:off x="7239000" y="2296715"/>
            <a:ext cx="1066800" cy="1143000"/>
          </a:xfrm>
          <a:custGeom>
            <a:avLst/>
            <a:gdLst>
              <a:gd name="T0" fmla="*/ 0 w 672"/>
              <a:gd name="T1" fmla="*/ 0 h 960"/>
              <a:gd name="T2" fmla="*/ 1066800 w 672"/>
              <a:gd name="T3" fmla="*/ 0 h 960"/>
              <a:gd name="T4" fmla="*/ 1066800 w 672"/>
              <a:gd name="T5" fmla="*/ 1524000 h 960"/>
              <a:gd name="T6" fmla="*/ 674688 w 672"/>
              <a:gd name="T7" fmla="*/ 1506538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960"/>
              <a:gd name="T14" fmla="*/ 672 w 67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960">
                <a:moveTo>
                  <a:pt x="0" y="0"/>
                </a:moveTo>
                <a:lnTo>
                  <a:pt x="672" y="0"/>
                </a:lnTo>
                <a:lnTo>
                  <a:pt x="672" y="960"/>
                </a:lnTo>
                <a:lnTo>
                  <a:pt x="425" y="9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>
            <a:off x="4114801" y="3211116"/>
            <a:ext cx="1061809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r</a:t>
            </a:r>
            <a:r>
              <a:rPr lang="en-US" dirty="0" smtClean="0"/>
              <a:t>et stub</a:t>
            </a:r>
            <a:endParaRPr lang="en-US" dirty="0"/>
          </a:p>
        </p:txBody>
      </p:sp>
      <p:sp>
        <p:nvSpPr>
          <p:cNvPr id="62481" name="Line 18"/>
          <p:cNvSpPr>
            <a:spLocks noChangeShapeType="1"/>
          </p:cNvSpPr>
          <p:nvPr/>
        </p:nvSpPr>
        <p:spPr bwMode="auto">
          <a:xfrm flipH="1" flipV="1">
            <a:off x="5181599" y="3409949"/>
            <a:ext cx="914401" cy="29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2" name="Line 19"/>
          <p:cNvSpPr>
            <a:spLocks noChangeShapeType="1"/>
          </p:cNvSpPr>
          <p:nvPr/>
        </p:nvSpPr>
        <p:spPr bwMode="auto">
          <a:xfrm flipH="1" flipV="1">
            <a:off x="2386014" y="2296715"/>
            <a:ext cx="1722437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3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3867150"/>
            <a:ext cx="8382000" cy="12192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ahoma" charset="0"/>
              </a:rPr>
              <a:t>Only stubs allowed to make </a:t>
            </a:r>
            <a:r>
              <a:rPr lang="en-US" sz="2200" dirty="0" smtClean="0">
                <a:latin typeface="Tahoma" charset="0"/>
              </a:rPr>
              <a:t>cross</a:t>
            </a:r>
            <a:r>
              <a:rPr lang="en-US" sz="2200" dirty="0">
                <a:latin typeface="Tahoma" charset="0"/>
              </a:rPr>
              <a:t>-domain jumps</a:t>
            </a:r>
          </a:p>
          <a:p>
            <a:r>
              <a:rPr lang="en-US" sz="2200" dirty="0">
                <a:latin typeface="Tahoma" charset="0"/>
              </a:rPr>
              <a:t>Jump table contains allowed exit points </a:t>
            </a:r>
            <a:endParaRPr lang="en-US" sz="2200" dirty="0" smtClean="0">
              <a:latin typeface="Tahoma" charset="0"/>
            </a:endParaRPr>
          </a:p>
          <a:p>
            <a:pPr lvl="1"/>
            <a:r>
              <a:rPr lang="en-US" sz="2000" dirty="0" smtClean="0">
                <a:latin typeface="Tahoma" charset="0"/>
                <a:ea typeface="ＭＳ Ｐゴシック" charset="0"/>
              </a:rPr>
              <a:t>Addresses </a:t>
            </a:r>
            <a:r>
              <a:rPr lang="en-US" sz="2000" dirty="0">
                <a:latin typeface="Tahoma" charset="0"/>
                <a:ea typeface="ＭＳ Ｐゴシック" charset="0"/>
              </a:rPr>
              <a:t>are hard coded,   read-only segment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990600" y="3562350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990600" y="3333750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990600" y="3105150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 flipH="1">
            <a:off x="609600" y="1962150"/>
            <a:ext cx="685800" cy="1219200"/>
          </a:xfrm>
          <a:custGeom>
            <a:avLst/>
            <a:gdLst>
              <a:gd name="T0" fmla="*/ 0 w 672"/>
              <a:gd name="T1" fmla="*/ 0 h 960"/>
              <a:gd name="T2" fmla="*/ 1066800 w 672"/>
              <a:gd name="T3" fmla="*/ 0 h 960"/>
              <a:gd name="T4" fmla="*/ 1066800 w 672"/>
              <a:gd name="T5" fmla="*/ 1524000 h 960"/>
              <a:gd name="T6" fmla="*/ 674688 w 672"/>
              <a:gd name="T7" fmla="*/ 1506538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960"/>
              <a:gd name="T14" fmla="*/ 672 w 67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960">
                <a:moveTo>
                  <a:pt x="0" y="0"/>
                </a:moveTo>
                <a:lnTo>
                  <a:pt x="672" y="0"/>
                </a:lnTo>
                <a:lnTo>
                  <a:pt x="672" y="960"/>
                </a:lnTo>
                <a:lnTo>
                  <a:pt x="425" y="9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6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>
                <a:latin typeface="Tahoma" charset="0"/>
              </a:rPr>
              <a:t>SFI  Summary</a:t>
            </a:r>
            <a:endParaRPr lang="en-US" sz="4400" dirty="0">
              <a:latin typeface="Tahoma" charset="0"/>
            </a:endParaRP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686800" cy="417195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ahoma" charset="0"/>
              </a:rPr>
              <a:t>S</a:t>
            </a:r>
            <a:r>
              <a:rPr lang="en-US" sz="2200" dirty="0" smtClean="0">
                <a:latin typeface="Tahoma" charset="0"/>
              </a:rPr>
              <a:t>hared </a:t>
            </a:r>
            <a:r>
              <a:rPr lang="en-US" sz="2200" dirty="0">
                <a:latin typeface="Tahoma" charset="0"/>
              </a:rPr>
              <a:t>memory:  use virtual memory hardware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m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ap </a:t>
            </a:r>
            <a:r>
              <a:rPr lang="en-US" sz="2200" dirty="0">
                <a:latin typeface="Tahoma" charset="0"/>
                <a:ea typeface="ＭＳ Ｐゴシック" charset="0"/>
              </a:rPr>
              <a:t>same physical page to two segments in </a:t>
            </a:r>
            <a:r>
              <a:rPr lang="en-US" sz="2200" dirty="0" err="1">
                <a:latin typeface="Tahoma" charset="0"/>
                <a:ea typeface="ＭＳ Ｐゴシック" charset="0"/>
              </a:rPr>
              <a:t>addr</a:t>
            </a:r>
            <a:r>
              <a:rPr lang="en-US" sz="2200" dirty="0">
                <a:latin typeface="Tahoma" charset="0"/>
                <a:ea typeface="ＭＳ Ｐゴシック" charset="0"/>
              </a:rPr>
              <a:t> space</a:t>
            </a:r>
          </a:p>
          <a:p>
            <a:endParaRPr lang="en-US" sz="2200" dirty="0">
              <a:latin typeface="Tahoma" charset="0"/>
            </a:endParaRPr>
          </a:p>
          <a:p>
            <a:r>
              <a:rPr lang="en-US" sz="2200" dirty="0">
                <a:latin typeface="Tahoma" charset="0"/>
              </a:rPr>
              <a:t>Performance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Usually good:    </a:t>
            </a:r>
            <a:r>
              <a:rPr lang="en-US" sz="2200" dirty="0" err="1">
                <a:latin typeface="Tahoma" charset="0"/>
                <a:ea typeface="ＭＳ Ｐゴシック" charset="0"/>
              </a:rPr>
              <a:t>mpeg_play</a:t>
            </a:r>
            <a:r>
              <a:rPr lang="en-US" sz="2200" dirty="0">
                <a:latin typeface="Tahoma" charset="0"/>
                <a:ea typeface="ＭＳ Ｐゴシック" charset="0"/>
              </a:rPr>
              <a:t>,   4%  slowdown</a:t>
            </a:r>
          </a:p>
          <a:p>
            <a:pPr lvl="1"/>
            <a:endParaRPr lang="en-US" sz="2200" dirty="0">
              <a:latin typeface="Tahoma" charset="0"/>
              <a:ea typeface="ＭＳ Ｐゴシック" charset="0"/>
            </a:endParaRPr>
          </a:p>
          <a:p>
            <a:r>
              <a:rPr lang="en-US" sz="2200" u="sng" dirty="0">
                <a:latin typeface="Tahoma" charset="0"/>
              </a:rPr>
              <a:t>Limitations of SFI</a:t>
            </a:r>
            <a:r>
              <a:rPr lang="en-US" sz="2200" dirty="0">
                <a:latin typeface="Tahoma" charset="0"/>
              </a:rPr>
              <a:t>:   harder to implement on x86 :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variable length instructions:  unclear where to put guards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few registers:   can</a:t>
            </a:r>
            <a:r>
              <a:rPr lang="ja-JP" altLang="en-US" sz="2200" dirty="0">
                <a:latin typeface="Tahoma" charset="0"/>
                <a:ea typeface="ＭＳ Ｐゴシック" charset="0"/>
              </a:rPr>
              <a:t>’</a:t>
            </a:r>
            <a:r>
              <a:rPr lang="en-US" sz="2200" dirty="0">
                <a:latin typeface="Tahoma" charset="0"/>
                <a:ea typeface="ＭＳ Ｐゴシック" charset="0"/>
              </a:rPr>
              <a:t>t dedicate three to SFI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many instructions affect memory:  more guards needed</a:t>
            </a:r>
          </a:p>
        </p:txBody>
      </p:sp>
    </p:spTree>
    <p:extLst>
      <p:ext uri="{BB962C8B-B14F-4D97-AF65-F5344CB8AC3E}">
        <p14:creationId xmlns:p14="http://schemas.microsoft.com/office/powerpoint/2010/main" val="258225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1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4594</TotalTime>
  <Words>329</Words>
  <Application>Microsoft Macintosh PowerPoint</Application>
  <PresentationFormat>On-screen Show (16:9)</PresentationFormat>
  <Paragraphs>89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1_Lecture</vt:lpstr>
      <vt:lpstr>2_Office Theme</vt:lpstr>
      <vt:lpstr>3_Office Theme</vt:lpstr>
      <vt:lpstr>Software Fault Isolation</vt:lpstr>
      <vt:lpstr>Software Fault Isolation  [Whabe et al., 1993]</vt:lpstr>
      <vt:lpstr>Software Fault Isolation</vt:lpstr>
      <vt:lpstr>Segment matching technique</vt:lpstr>
      <vt:lpstr>Address sandboxing technique</vt:lpstr>
      <vt:lpstr>PowerPoint Presentation</vt:lpstr>
      <vt:lpstr>Cross domain calls</vt:lpstr>
      <vt:lpstr>SFI 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/>
  <dc:creator>Dan Boneh</dc:creator>
  <cp:keywords/>
  <dc:description/>
  <cp:lastModifiedBy>R K Shyamasundar</cp:lastModifiedBy>
  <cp:revision>190</cp:revision>
  <dcterms:created xsi:type="dcterms:W3CDTF">2010-11-06T18:36:35Z</dcterms:created>
  <dcterms:modified xsi:type="dcterms:W3CDTF">2015-10-07T13:29:18Z</dcterms:modified>
  <cp:category/>
</cp:coreProperties>
</file>