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4.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3"/>
  </p:notesMasterIdLst>
  <p:handoutMasterIdLst>
    <p:handoutMasterId r:id="rId154"/>
  </p:handoutMasterIdLst>
  <p:sldIdLst>
    <p:sldId id="295" r:id="rId2"/>
    <p:sldId id="400" r:id="rId3"/>
    <p:sldId id="401" r:id="rId4"/>
    <p:sldId id="280" r:id="rId5"/>
    <p:sldId id="281" r:id="rId6"/>
    <p:sldId id="294" r:id="rId7"/>
    <p:sldId id="298" r:id="rId8"/>
    <p:sldId id="283" r:id="rId9"/>
    <p:sldId id="406" r:id="rId10"/>
    <p:sldId id="407" r:id="rId11"/>
    <p:sldId id="408" r:id="rId12"/>
    <p:sldId id="409" r:id="rId13"/>
    <p:sldId id="410" r:id="rId14"/>
    <p:sldId id="411" r:id="rId15"/>
    <p:sldId id="412" r:id="rId16"/>
    <p:sldId id="413" r:id="rId17"/>
    <p:sldId id="414" r:id="rId18"/>
    <p:sldId id="415" r:id="rId19"/>
    <p:sldId id="299" r:id="rId20"/>
    <p:sldId id="300" r:id="rId21"/>
    <p:sldId id="301" r:id="rId22"/>
    <p:sldId id="302" r:id="rId23"/>
    <p:sldId id="303" r:id="rId24"/>
    <p:sldId id="304" r:id="rId25"/>
    <p:sldId id="305" r:id="rId26"/>
    <p:sldId id="306" r:id="rId27"/>
    <p:sldId id="307" r:id="rId28"/>
    <p:sldId id="308" r:id="rId29"/>
    <p:sldId id="315" r:id="rId30"/>
    <p:sldId id="402" r:id="rId31"/>
    <p:sldId id="316" r:id="rId32"/>
    <p:sldId id="317" r:id="rId33"/>
    <p:sldId id="309"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55" r:id="rId53"/>
    <p:sldId id="434" r:id="rId54"/>
    <p:sldId id="435" r:id="rId55"/>
    <p:sldId id="436" r:id="rId56"/>
    <p:sldId id="437" r:id="rId57"/>
    <p:sldId id="438" r:id="rId58"/>
    <p:sldId id="439" r:id="rId59"/>
    <p:sldId id="440" r:id="rId60"/>
    <p:sldId id="441" r:id="rId61"/>
    <p:sldId id="442" r:id="rId62"/>
    <p:sldId id="443" r:id="rId63"/>
    <p:sldId id="444" r:id="rId64"/>
    <p:sldId id="445" r:id="rId65"/>
    <p:sldId id="446" r:id="rId66"/>
    <p:sldId id="447" r:id="rId67"/>
    <p:sldId id="448" r:id="rId68"/>
    <p:sldId id="449" r:id="rId69"/>
    <p:sldId id="450" r:id="rId70"/>
    <p:sldId id="451" r:id="rId71"/>
    <p:sldId id="452" r:id="rId72"/>
    <p:sldId id="453" r:id="rId73"/>
    <p:sldId id="454" r:id="rId74"/>
    <p:sldId id="456" r:id="rId75"/>
    <p:sldId id="457" r:id="rId76"/>
    <p:sldId id="285" r:id="rId77"/>
    <p:sldId id="286" r:id="rId78"/>
    <p:sldId id="287" r:id="rId79"/>
    <p:sldId id="288" r:id="rId80"/>
    <p:sldId id="289" r:id="rId81"/>
    <p:sldId id="290" r:id="rId82"/>
    <p:sldId id="291" r:id="rId83"/>
    <p:sldId id="292" r:id="rId84"/>
    <p:sldId id="293" r:id="rId85"/>
    <p:sldId id="320" r:id="rId86"/>
    <p:sldId id="321" r:id="rId87"/>
    <p:sldId id="322" r:id="rId88"/>
    <p:sldId id="323" r:id="rId89"/>
    <p:sldId id="324" r:id="rId90"/>
    <p:sldId id="325" r:id="rId91"/>
    <p:sldId id="326" r:id="rId92"/>
    <p:sldId id="327" r:id="rId93"/>
    <p:sldId id="328" r:id="rId94"/>
    <p:sldId id="329" r:id="rId95"/>
    <p:sldId id="330" r:id="rId96"/>
    <p:sldId id="331" r:id="rId97"/>
    <p:sldId id="332" r:id="rId98"/>
    <p:sldId id="333" r:id="rId99"/>
    <p:sldId id="334" r:id="rId100"/>
    <p:sldId id="335" r:id="rId101"/>
    <p:sldId id="336" r:id="rId102"/>
    <p:sldId id="337" r:id="rId103"/>
    <p:sldId id="338" r:id="rId104"/>
    <p:sldId id="339" r:id="rId105"/>
    <p:sldId id="340" r:id="rId106"/>
    <p:sldId id="341" r:id="rId107"/>
    <p:sldId id="342" r:id="rId108"/>
    <p:sldId id="343" r:id="rId109"/>
    <p:sldId id="344" r:id="rId110"/>
    <p:sldId id="345" r:id="rId111"/>
    <p:sldId id="346" r:id="rId112"/>
    <p:sldId id="347" r:id="rId113"/>
    <p:sldId id="348" r:id="rId114"/>
    <p:sldId id="349" r:id="rId115"/>
    <p:sldId id="350" r:id="rId116"/>
    <p:sldId id="351" r:id="rId117"/>
    <p:sldId id="352" r:id="rId118"/>
    <p:sldId id="353" r:id="rId119"/>
    <p:sldId id="354" r:id="rId120"/>
    <p:sldId id="355" r:id="rId121"/>
    <p:sldId id="356" r:id="rId122"/>
    <p:sldId id="357" r:id="rId123"/>
    <p:sldId id="358" r:id="rId124"/>
    <p:sldId id="359" r:id="rId125"/>
    <p:sldId id="360" r:id="rId126"/>
    <p:sldId id="361" r:id="rId127"/>
    <p:sldId id="362" r:id="rId128"/>
    <p:sldId id="363" r:id="rId129"/>
    <p:sldId id="364" r:id="rId130"/>
    <p:sldId id="365" r:id="rId131"/>
    <p:sldId id="366" r:id="rId132"/>
    <p:sldId id="367" r:id="rId133"/>
    <p:sldId id="368" r:id="rId134"/>
    <p:sldId id="369" r:id="rId135"/>
    <p:sldId id="370" r:id="rId136"/>
    <p:sldId id="371" r:id="rId137"/>
    <p:sldId id="372" r:id="rId138"/>
    <p:sldId id="373" r:id="rId139"/>
    <p:sldId id="458" r:id="rId140"/>
    <p:sldId id="459" r:id="rId141"/>
    <p:sldId id="460" r:id="rId142"/>
    <p:sldId id="461" r:id="rId143"/>
    <p:sldId id="462" r:id="rId144"/>
    <p:sldId id="376" r:id="rId145"/>
    <p:sldId id="377" r:id="rId146"/>
    <p:sldId id="378" r:id="rId147"/>
    <p:sldId id="379" r:id="rId148"/>
    <p:sldId id="374" r:id="rId149"/>
    <p:sldId id="375" r:id="rId150"/>
    <p:sldId id="380" r:id="rId151"/>
    <p:sldId id="381"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34605" autoAdjust="0"/>
    <p:restoredTop sz="86322" autoAdjust="0"/>
  </p:normalViewPr>
  <p:slideViewPr>
    <p:cSldViewPr>
      <p:cViewPr>
        <p:scale>
          <a:sx n="96" d="100"/>
          <a:sy n="96" d="100"/>
        </p:scale>
        <p:origin x="-336" y="5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112"/>
    </p:cViewPr>
  </p:sorter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notesMaster" Target="notesMasters/notesMaster1.xml"/><Relationship Id="rId154" Type="http://schemas.openxmlformats.org/officeDocument/2006/relationships/handoutMaster" Target="handoutMasters/handoutMaster1.xml"/><Relationship Id="rId155" Type="http://schemas.openxmlformats.org/officeDocument/2006/relationships/printerSettings" Target="printerSettings/printerSettings1.bin"/><Relationship Id="rId156" Type="http://schemas.openxmlformats.org/officeDocument/2006/relationships/presProps" Target="presProps.xml"/><Relationship Id="rId157" Type="http://schemas.openxmlformats.org/officeDocument/2006/relationships/viewProps" Target="viewProps.xml"/><Relationship Id="rId158" Type="http://schemas.openxmlformats.org/officeDocument/2006/relationships/theme" Target="theme/theme1.xml"/><Relationship Id="rId15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8B95BD-0A90-E242-B55A-0B84A8634806}" type="datetimeFigureOut">
              <a:rPr lang="en-US" smtClean="0"/>
              <a:t>09/04/18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FB5891-2A83-A044-9850-92A95887B46B}" type="slidenum">
              <a:rPr lang="en-US" smtClean="0"/>
              <a:t>‹#›</a:t>
            </a:fld>
            <a:endParaRPr lang="en-US"/>
          </a:p>
        </p:txBody>
      </p:sp>
    </p:spTree>
    <p:extLst>
      <p:ext uri="{BB962C8B-B14F-4D97-AF65-F5344CB8AC3E}">
        <p14:creationId xmlns:p14="http://schemas.microsoft.com/office/powerpoint/2010/main" val="37667835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DFF3C-3036-4C5D-AAA0-FE58C6EE092B}" type="datetimeFigureOut">
              <a:rPr lang="en-US" smtClean="0"/>
              <a:t>09/04/18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D4A5C-9927-40F1-8DDD-7796921DBBD5}" type="slidenum">
              <a:rPr lang="en-US" smtClean="0"/>
              <a:t>‹#›</a:t>
            </a:fld>
            <a:endParaRPr lang="en-US"/>
          </a:p>
        </p:txBody>
      </p:sp>
    </p:spTree>
    <p:extLst>
      <p:ext uri="{BB962C8B-B14F-4D97-AF65-F5344CB8AC3E}">
        <p14:creationId xmlns:p14="http://schemas.microsoft.com/office/powerpoint/2010/main" val="29987905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8DD4E801-ED12-094F-B5D4-52A3BD27AB61}" type="slidenum">
              <a:rPr lang="en-US" sz="1300">
                <a:latin typeface="Arial" charset="0"/>
              </a:rPr>
              <a:pPr eaLnBrk="1" hangingPunct="1"/>
              <a:t>9</a:t>
            </a:fld>
            <a:endParaRPr lang="en-US" sz="1300">
              <a:latin typeface="Arial" charset="0"/>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basic setup of the problem is quite simple: you download a new program from some web page, or you receive an email attachment with a program in it. You want to make sure that the program will not affect your system or the network you connect to in a malicious way. The damage might be immediate or over a longer a period of time.</a:t>
            </a:r>
          </a:p>
          <a:p>
            <a:pPr eaLnBrk="1" hangingPunct="1"/>
            <a:endParaRPr lang="en-US"/>
          </a:p>
          <a:p>
            <a:pPr eaLnBrk="1" hangingPunct="1"/>
            <a:r>
              <a:rPr lang="en-US"/>
              <a:t>There are plenty of types of malicious programs. Note that I do not plan to address the problem of Internet worms that use exploits to enter a system. There is plenty of research in this area. I focus on determining whether a standalone program is malicious.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AC4CB2B2-F828-CC41-AF0B-04C840C24E72}" type="slidenum">
              <a:rPr lang="en-US" sz="1300">
                <a:latin typeface="Arial" charset="0"/>
              </a:rPr>
              <a:pPr eaLnBrk="1" hangingPunct="1"/>
              <a:t>49</a:t>
            </a:fld>
            <a:endParaRPr lang="en-US" sz="1300">
              <a:latin typeface="Arial"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1B44B1D5-27EE-B644-BAC6-A61F5F35A579}" type="slidenum">
              <a:rPr lang="en-US" sz="1300">
                <a:latin typeface="Arial" charset="0"/>
              </a:rPr>
              <a:pPr eaLnBrk="1" hangingPunct="1"/>
              <a:t>51</a:t>
            </a:fld>
            <a:endParaRPr lang="en-US" sz="1300">
              <a:latin typeface="Arial"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Answer leads to relative comparison of the strengths and weaknesses of each virus scanner.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47E3ACC8-1E1F-5043-AFF1-9BF27F123158}" type="slidenum">
              <a:rPr lang="en-US" sz="1300">
                <a:latin typeface="Arial" charset="0"/>
              </a:rPr>
              <a:pPr eaLnBrk="1" hangingPunct="1"/>
              <a:t>53</a:t>
            </a:fld>
            <a:endParaRPr lang="en-US" sz="1300">
              <a:latin typeface="Arial"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high-level definition can be very concise, but quite imprecise. This is because it has a lot of underlying assumptions. Any description that is to be automatically checked by a machine should be made more precise.</a:t>
            </a:r>
          </a:p>
          <a:p>
            <a:pPr eaLnBrk="1" hangingPunct="1"/>
            <a:r>
              <a:rPr lang="en-US"/>
              <a:t>We can make this description more precise by adding information about the protocols involved in this behavior.</a:t>
            </a:r>
          </a:p>
          <a:p>
            <a:pPr eaLnBrk="1" hangingPunct="1"/>
            <a:r>
              <a:rPr lang="en-US"/>
              <a:t>We also need to clarify what </a:t>
            </a:r>
            <a:r>
              <a:rPr lang="ja-JP" altLang="en-US"/>
              <a:t>“</a:t>
            </a:r>
            <a:r>
              <a:rPr lang="en-US" altLang="ja-JP"/>
              <a:t>mass</a:t>
            </a:r>
            <a:r>
              <a:rPr lang="ja-JP" altLang="en-US"/>
              <a:t>”</a:t>
            </a:r>
            <a:r>
              <a:rPr lang="en-US" altLang="ja-JP"/>
              <a:t> means: in this case, it is a rate of propagation, e.g., messages sent per hour.</a:t>
            </a:r>
          </a:p>
          <a:p>
            <a:pPr eaLnBrk="1" hangingPunct="1"/>
            <a:r>
              <a:rPr lang="en-US"/>
              <a:t>Finally, we explain what a </a:t>
            </a:r>
            <a:r>
              <a:rPr lang="ja-JP" altLang="en-US"/>
              <a:t>“</a:t>
            </a:r>
            <a:r>
              <a:rPr lang="en-US" altLang="ja-JP"/>
              <a:t>virus</a:t>
            </a:r>
            <a:r>
              <a:rPr lang="ja-JP" altLang="en-US"/>
              <a:t>”</a:t>
            </a:r>
            <a:r>
              <a:rPr lang="en-US" altLang="ja-JP"/>
              <a:t> is: a program that propagates itself.</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999D68A5-7023-934D-8C76-D1E5D1883A40}" type="slidenum">
              <a:rPr lang="en-US" sz="1300">
                <a:latin typeface="Arial" charset="0"/>
              </a:rPr>
              <a:pPr eaLnBrk="1" hangingPunct="1"/>
              <a:t>62</a:t>
            </a:fld>
            <a:endParaRPr lang="en-US" sz="1300">
              <a:latin typeface="Arial" charset="0"/>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Consider another variant of Netsky (variant O). This one differs from the previous one in the code for sending email is split across several functions, and each function performs error checking.</a:t>
            </a:r>
          </a:p>
          <a:p>
            <a:pPr eaLnBrk="1" hangingPunct="1"/>
            <a:endParaRPr lang="en-US"/>
          </a:p>
          <a:p>
            <a:pPr eaLnBrk="1" hangingPunct="1"/>
            <a:r>
              <a:rPr lang="en-US"/>
              <a:t>Check that </a:t>
            </a:r>
            <a:r>
              <a:rPr lang="ja-JP" altLang="en-US"/>
              <a:t>“</a:t>
            </a:r>
            <a:r>
              <a:rPr lang="en-US" altLang="ja-JP"/>
              <a:t>arg1 of send has the same value as arg1 of connect</a:t>
            </a:r>
            <a:r>
              <a:rPr lang="ja-JP" altLang="en-US"/>
              <a:t>”</a:t>
            </a:r>
            <a:r>
              <a:rPr lang="en-US" altLang="ja-JP" sz="800"/>
              <a:t>	</a:t>
            </a:r>
            <a:r>
              <a:rPr lang="en-US" altLang="ja-JP"/>
              <a:t>or check the </a:t>
            </a:r>
            <a:r>
              <a:rPr lang="en-US" altLang="ja-JP">
                <a:solidFill>
                  <a:srgbClr val="FF0000"/>
                </a:solidFill>
              </a:rPr>
              <a:t>value predicate</a:t>
            </a:r>
            <a:r>
              <a:rPr lang="en-US" altLang="ja-JP"/>
              <a:t>:</a:t>
            </a:r>
            <a:endParaRPr lang="en-US" altLang="ja-JP" sz="600"/>
          </a:p>
          <a:p>
            <a:pPr eaLnBrk="1" hangingPunct="1"/>
            <a:r>
              <a:rPr lang="en-US" sz="1000"/>
              <a:t>value(arg1 after connect) == value(arg1 before send)</a:t>
            </a:r>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F5934260-058D-D441-B8AF-4840B624BCD6}" type="slidenum">
              <a:rPr lang="en-US" sz="1300">
                <a:latin typeface="Arial" charset="0"/>
              </a:rPr>
              <a:pPr eaLnBrk="1" hangingPunct="1"/>
              <a:t>64</a:t>
            </a:fld>
            <a:endParaRPr lang="en-US" sz="1300">
              <a:latin typeface="Arial"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query asks in, this case, whether the first argument of connect (stored on the stack frame of the left function) is equal to the second argument of send (stored on the stack frame of the right function).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A7387D12-54E0-E145-B215-F530F0396884}" type="slidenum">
              <a:rPr lang="en-US" sz="1300">
                <a:latin typeface="Arial" charset="0"/>
              </a:rPr>
              <a:pPr eaLnBrk="1" hangingPunct="1"/>
              <a:t>65</a:t>
            </a:fld>
            <a:endParaRPr lang="en-US" sz="1300">
              <a:latin typeface="Arial"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query asks in, this case, whether the first argument of connect (stored on the stack frame of the left function) is equal to the second argument of send (stored on the stack frame of the right function).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42896AE8-D8FC-4A4E-A9E4-8E39CACCD1F5}" type="slidenum">
              <a:rPr lang="en-US" sz="1300">
                <a:latin typeface="Arial" charset="0"/>
              </a:rPr>
              <a:pPr eaLnBrk="1" hangingPunct="1"/>
              <a:t>71</a:t>
            </a:fld>
            <a:endParaRPr lang="en-US" sz="1300">
              <a:latin typeface="Arial" charset="0"/>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These obfuscations reflect the capabilities of obfuscation toolkits and libraries available in the wild.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CACB18F7-0AFF-114B-9BA8-DFF30DD60E71}" type="slidenum">
              <a:rPr lang="en-US" sz="1300">
                <a:latin typeface="Arial" charset="0"/>
              </a:rPr>
              <a:pPr eaLnBrk="1" hangingPunct="1"/>
              <a:t>72</a:t>
            </a:fld>
            <a:endParaRPr lang="en-US" sz="1300">
              <a:latin typeface="Arial"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detector will match a malicious program to a malspec.</a:t>
            </a:r>
          </a:p>
          <a:p>
            <a:pPr eaLnBrk="1" hangingPunct="1"/>
            <a:r>
              <a:rPr lang="en-US"/>
              <a:t>But will the detector match an obfuscated version of a program to a malspec?</a:t>
            </a:r>
          </a:p>
          <a:p>
            <a:pPr eaLnBrk="1" hangingPunct="1"/>
            <a:r>
              <a:rPr lang="en-US"/>
              <a:t>Intuition: Detector is resilient to an obfuscation if it abstracts away whatever code was added by obfuscation.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BF36EC0D-E257-9F40-B4BC-5576012AE358}" type="slidenum">
              <a:rPr lang="en-US" sz="1300">
                <a:latin typeface="Arial" charset="0"/>
              </a:rPr>
              <a:pPr eaLnBrk="1" hangingPunct="1"/>
              <a:t>73</a:t>
            </a:fld>
            <a:endParaRPr lang="en-US" sz="1300">
              <a:latin typeface="Arial"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If we can show that the detector filters out the obfuscation, then we know that this detector will be resilient to the given obfuscation. One benefit of this approach is that it does not depend on the malspec. Thus it is possible to prove that the detector is resilient to an obfuscation, regardless of the malware that uses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50B3F4CE-65DC-514C-B678-A3FBCFB73BA7}" type="slidenum">
              <a:rPr lang="en-US" sz="1300">
                <a:latin typeface="Arial" charset="0"/>
              </a:rPr>
              <a:pPr eaLnBrk="1" hangingPunct="1"/>
              <a:t>10</a:t>
            </a:fld>
            <a:endParaRPr lang="en-US" sz="1300">
              <a:latin typeface="Arial"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3982B5DF-DA23-B14D-ACC3-B3437DD977DF}" type="slidenum">
              <a:rPr lang="en-US" sz="1300">
                <a:latin typeface="Arial" charset="0"/>
              </a:rPr>
              <a:pPr eaLnBrk="1" hangingPunct="1"/>
              <a:t>11</a:t>
            </a:fld>
            <a:endParaRPr lang="en-US" sz="1300">
              <a:latin typeface="Arial"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303CB-3FBF-4EBD-9B3A-D86C642BCF08}" type="slidenum">
              <a:rPr lang="en-US" smtClean="0"/>
              <a:t>30</a:t>
            </a:fld>
            <a:endParaRPr lang="en-US"/>
          </a:p>
        </p:txBody>
      </p:sp>
    </p:spTree>
    <p:extLst>
      <p:ext uri="{BB962C8B-B14F-4D97-AF65-F5344CB8AC3E}">
        <p14:creationId xmlns:p14="http://schemas.microsoft.com/office/powerpoint/2010/main" val="2777199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3EBB11F1-5454-8049-8896-AA0F343289CD}" type="slidenum">
              <a:rPr lang="en-US" sz="1300">
                <a:latin typeface="Arial" charset="0"/>
              </a:rPr>
              <a:pPr eaLnBrk="1" hangingPunct="1"/>
              <a:t>36</a:t>
            </a:fld>
            <a:endParaRPr lang="en-US" sz="1300">
              <a:latin typeface="Arial"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B63E6EAE-286B-A34B-B47B-E14DBCAF203E}" type="slidenum">
              <a:rPr lang="en-US" sz="1300">
                <a:latin typeface="Arial" charset="0"/>
              </a:rPr>
              <a:pPr eaLnBrk="1" hangingPunct="1"/>
              <a:t>38</a:t>
            </a:fld>
            <a:endParaRPr lang="en-US" sz="1300">
              <a:latin typeface="Arial"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56EA2796-A93E-A747-BA3C-488BD7C22C25}" type="slidenum">
              <a:rPr lang="en-US" sz="1300">
                <a:latin typeface="Arial" charset="0"/>
              </a:rPr>
              <a:pPr eaLnBrk="1" hangingPunct="1"/>
              <a:t>39</a:t>
            </a:fld>
            <a:endParaRPr lang="en-US" sz="1300">
              <a:latin typeface="Arial"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Each new variant requires a new signature. Then users need to update their software frequently (even hourly at times).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1CD89029-B510-7547-9A58-ED2C7A6946A7}" type="slidenum">
              <a:rPr lang="en-US" sz="1300">
                <a:latin typeface="Arial" charset="0"/>
              </a:rPr>
              <a:pPr eaLnBrk="1" hangingPunct="1"/>
              <a:t>40</a:t>
            </a:fld>
            <a:endParaRPr lang="en-US" sz="1300">
              <a:latin typeface="Arial"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rebuchet MS" charset="0"/>
                <a:ea typeface="ＭＳ Ｐゴシック" charset="0"/>
                <a:cs typeface="ＭＳ Ｐゴシック" charset="0"/>
              </a:defRPr>
            </a:lvl1pPr>
            <a:lvl2pPr marL="729057" indent="-280406" defTabSz="914437" eaLnBrk="0" hangingPunct="0">
              <a:defRPr sz="2400">
                <a:solidFill>
                  <a:schemeClr val="tx1"/>
                </a:solidFill>
                <a:latin typeface="Trebuchet MS" charset="0"/>
                <a:ea typeface="ＭＳ Ｐゴシック" charset="0"/>
              </a:defRPr>
            </a:lvl2pPr>
            <a:lvl3pPr marL="1121626" indent="-224325" defTabSz="914437" eaLnBrk="0" hangingPunct="0">
              <a:defRPr sz="2400">
                <a:solidFill>
                  <a:schemeClr val="tx1"/>
                </a:solidFill>
                <a:latin typeface="Trebuchet MS" charset="0"/>
                <a:ea typeface="ＭＳ Ｐゴシック" charset="0"/>
              </a:defRPr>
            </a:lvl3pPr>
            <a:lvl4pPr marL="1570276" indent="-224325" defTabSz="914437" eaLnBrk="0" hangingPunct="0">
              <a:defRPr sz="2400">
                <a:solidFill>
                  <a:schemeClr val="tx1"/>
                </a:solidFill>
                <a:latin typeface="Trebuchet MS" charset="0"/>
                <a:ea typeface="ＭＳ Ｐゴシック" charset="0"/>
              </a:defRPr>
            </a:lvl4pPr>
            <a:lvl5pPr marL="2018927" indent="-224325" defTabSz="914437" eaLnBrk="0" hangingPunct="0">
              <a:defRPr sz="2400">
                <a:solidFill>
                  <a:schemeClr val="tx1"/>
                </a:solidFill>
                <a:latin typeface="Trebuchet MS"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rebuchet MS"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rebuchet MS"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rebuchet MS"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D95EBD6B-7AA4-B340-9C6A-B1A47EFFDCEF}" type="slidenum">
              <a:rPr lang="en-US" sz="1300">
                <a:latin typeface="Arial" charset="0"/>
              </a:rPr>
              <a:pPr eaLnBrk="1" hangingPunct="1"/>
              <a:t>41</a:t>
            </a:fld>
            <a:endParaRPr lang="en-US" sz="1300">
              <a:latin typeface="Arial"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number of files in the Windows install is listed for a Windows laptop.</a:t>
            </a:r>
          </a:p>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4F799D-2CC3-4D91-8E4F-5A2F064A433F}" type="slidenum">
              <a:rPr lang="en-US"/>
              <a:pPr>
                <a:defRPr/>
              </a:pPr>
              <a:t>‹#›</a:t>
            </a:fld>
            <a:endParaRPr lang="en-US"/>
          </a:p>
        </p:txBody>
      </p:sp>
    </p:spTree>
    <p:extLst>
      <p:ext uri="{BB962C8B-B14F-4D97-AF65-F5344CB8AC3E}">
        <p14:creationId xmlns:p14="http://schemas.microsoft.com/office/powerpoint/2010/main" val="287877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5.emf"/><Relationship Id="rId6" Type="http://schemas.openxmlformats.org/officeDocument/2006/relationships/oleObject" Target="../embeddings/oleObject3.bin"/><Relationship Id="rId7"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wmf"/><Relationship Id="rId3" Type="http://schemas.openxmlformats.org/officeDocument/2006/relationships/image" Target="../media/image43.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jpe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numbers.xl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9" Type="http://schemas.openxmlformats.org/officeDocument/2006/relationships/image" Target="../media/image16.emf"/><Relationship Id="rId20" Type="http://schemas.openxmlformats.org/officeDocument/2006/relationships/image" Target="../media/image27.emf"/><Relationship Id="rId21" Type="http://schemas.openxmlformats.org/officeDocument/2006/relationships/image" Target="../media/image28.emf"/><Relationship Id="rId22" Type="http://schemas.openxmlformats.org/officeDocument/2006/relationships/image" Target="../media/image29.emf"/><Relationship Id="rId23" Type="http://schemas.openxmlformats.org/officeDocument/2006/relationships/image" Target="../media/image30.emf"/><Relationship Id="rId24" Type="http://schemas.openxmlformats.org/officeDocument/2006/relationships/image" Target="../media/image31.emf"/><Relationship Id="rId25" Type="http://schemas.openxmlformats.org/officeDocument/2006/relationships/image" Target="../media/image32.emf"/><Relationship Id="rId26" Type="http://schemas.openxmlformats.org/officeDocument/2006/relationships/image" Target="../media/image33.emf"/><Relationship Id="rId27" Type="http://schemas.openxmlformats.org/officeDocument/2006/relationships/image" Target="../media/image34.emf"/><Relationship Id="rId28" Type="http://schemas.openxmlformats.org/officeDocument/2006/relationships/image" Target="../media/image35.emf"/><Relationship Id="rId10" Type="http://schemas.openxmlformats.org/officeDocument/2006/relationships/image" Target="../media/image17.emf"/><Relationship Id="rId11" Type="http://schemas.openxmlformats.org/officeDocument/2006/relationships/image" Target="../media/image18.emf"/><Relationship Id="rId12" Type="http://schemas.openxmlformats.org/officeDocument/2006/relationships/image" Target="../media/image19.emf"/><Relationship Id="rId13" Type="http://schemas.openxmlformats.org/officeDocument/2006/relationships/image" Target="../media/image20.emf"/><Relationship Id="rId14" Type="http://schemas.openxmlformats.org/officeDocument/2006/relationships/image" Target="../media/image21.emf"/><Relationship Id="rId15" Type="http://schemas.openxmlformats.org/officeDocument/2006/relationships/image" Target="../media/image22.emf"/><Relationship Id="rId16" Type="http://schemas.openxmlformats.org/officeDocument/2006/relationships/image" Target="../media/image23.emf"/><Relationship Id="rId17" Type="http://schemas.openxmlformats.org/officeDocument/2006/relationships/image" Target="../media/image24.emf"/><Relationship Id="rId18" Type="http://schemas.openxmlformats.org/officeDocument/2006/relationships/image" Target="../media/image25.emf"/><Relationship Id="rId19"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w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14.emf"/><Relationship Id="rId8" Type="http://schemas.openxmlformats.org/officeDocument/2006/relationships/image" Target="../media/image1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7.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3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file://localhost/Users/RKS/Desktop/Security%20Course/CourseSlides-RKS/MalwareLectures/LeapMining-Jha.ppt"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file://localhost/Users/RKS/Desktop/Presentations/malware-Challenges-overall/Traces-behaviour.ppt" TargetMode="External"/><Relationship Id="rId3" Type="http://schemas.openxmlformats.org/officeDocument/2006/relationships/hyperlink" Target="file://localhost/Users/RKS/Desktop/Presentations/malware-Challenges-overall/metamorphic.pptx"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Malware Analysis, Detection </a:t>
            </a:r>
            <a:endParaRPr lang="en-US" dirty="0">
              <a:solidFill>
                <a:srgbClr val="FF0000"/>
              </a:solidFill>
            </a:endParaRPr>
          </a:p>
        </p:txBody>
      </p:sp>
      <p:sp>
        <p:nvSpPr>
          <p:cNvPr id="3" name="Subtitle 2"/>
          <p:cNvSpPr>
            <a:spLocks noGrp="1"/>
          </p:cNvSpPr>
          <p:nvPr>
            <p:ph type="subTitle" idx="1"/>
          </p:nvPr>
        </p:nvSpPr>
        <p:spPr/>
        <p:txBody>
          <a:bodyPr>
            <a:normAutofit/>
          </a:bodyPr>
          <a:lstStyle/>
          <a:p>
            <a:r>
              <a:rPr lang="en-US" smtClean="0">
                <a:solidFill>
                  <a:srgbClr val="0000FF"/>
                </a:solidFill>
              </a:rPr>
              <a:t>Three Lectures</a:t>
            </a:r>
            <a:endParaRPr lang="en-US" dirty="0" smtClean="0">
              <a:solidFill>
                <a:srgbClr val="0000FF"/>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624562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Malware: A Threat Assessment</a:t>
            </a:r>
          </a:p>
        </p:txBody>
      </p:sp>
      <p:graphicFrame>
        <p:nvGraphicFramePr>
          <p:cNvPr id="11269" name="Object 4"/>
          <p:cNvGraphicFramePr>
            <a:graphicFrameLocks noChangeAspect="1"/>
          </p:cNvGraphicFramePr>
          <p:nvPr/>
        </p:nvGraphicFramePr>
        <p:xfrm>
          <a:off x="0" y="990600"/>
          <a:ext cx="9144000" cy="5630863"/>
        </p:xfrm>
        <a:graphic>
          <a:graphicData uri="http://schemas.openxmlformats.org/presentationml/2006/ole">
            <mc:AlternateContent xmlns:mc="http://schemas.openxmlformats.org/markup-compatibility/2006">
              <mc:Choice xmlns:v="urn:schemas-microsoft-com:vml" Requires="v">
                <p:oleObj spid="_x0000_s3086" name="Chart" r:id="rId4" imgW="6299200" imgH="4292600" progId="Excel.Chart.8">
                  <p:embed/>
                </p:oleObj>
              </mc:Choice>
              <mc:Fallback>
                <p:oleObj name="Chart" r:id="rId4" imgW="6299200" imgH="429260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90600"/>
                        <a:ext cx="9144000" cy="563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1270" name="Rectangle 5"/>
          <p:cNvSpPr>
            <a:spLocks noChangeArrowheads="1"/>
          </p:cNvSpPr>
          <p:nvPr/>
        </p:nvSpPr>
        <p:spPr bwMode="auto">
          <a:xfrm>
            <a:off x="6781800" y="1752600"/>
            <a:ext cx="2133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200" i="1"/>
              <a:t>Source: Symantec Research</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pPr eaLnBrk="1" hangingPunct="1">
              <a:defRPr/>
            </a:pPr>
            <a:r>
              <a:rPr lang="en-US">
                <a:solidFill>
                  <a:schemeClr val="tx1"/>
                </a:solidFill>
                <a:latin typeface="Arial" charset="0"/>
                <a:cs typeface="+mj-cs"/>
              </a:rPr>
              <a:t>Tree Isomorphism</a:t>
            </a:r>
          </a:p>
        </p:txBody>
      </p:sp>
      <p:sp>
        <p:nvSpPr>
          <p:cNvPr id="17411" name="Content Placeholder 2"/>
          <p:cNvSpPr>
            <a:spLocks noGrp="1"/>
          </p:cNvSpPr>
          <p:nvPr>
            <p:ph idx="4294967295"/>
          </p:nvPr>
        </p:nvSpPr>
        <p:spPr>
          <a:xfrm>
            <a:off x="457200" y="1600200"/>
            <a:ext cx="8229600" cy="3962400"/>
          </a:xfrm>
        </p:spPr>
        <p:txBody>
          <a:bodyPr/>
          <a:lstStyle/>
          <a:p>
            <a:pPr algn="just" eaLnBrk="1" hangingPunct="1">
              <a:defRPr/>
            </a:pPr>
            <a:r>
              <a:rPr lang="en-US">
                <a:latin typeface="Arial" charset="0"/>
                <a:cs typeface="+mn-cs"/>
              </a:rPr>
              <a:t>For comparing behaviour of a program execution with its benchmark we need to find an isomorphism between the trees denoting their behaviours</a:t>
            </a:r>
          </a:p>
          <a:p>
            <a:pPr lvl="1" algn="just" eaLnBrk="1" hangingPunct="1">
              <a:defRPr/>
            </a:pPr>
            <a:r>
              <a:rPr lang="en-US">
                <a:latin typeface="Arial" charset="0"/>
              </a:rPr>
              <a:t>in practice, we observed that we can find isomorphism by considering these trees as </a:t>
            </a:r>
            <a:r>
              <a:rPr lang="en-US">
                <a:solidFill>
                  <a:schemeClr val="hlink"/>
                </a:solidFill>
                <a:latin typeface="Arial" charset="0"/>
              </a:rPr>
              <a:t>rooted</a:t>
            </a:r>
            <a:r>
              <a:rPr lang="en-US">
                <a:latin typeface="Arial" charset="0"/>
              </a:rPr>
              <a:t>, </a:t>
            </a:r>
            <a:r>
              <a:rPr lang="en-US">
                <a:solidFill>
                  <a:schemeClr val="hlink"/>
                </a:solidFill>
                <a:latin typeface="Arial" charset="0"/>
              </a:rPr>
              <a:t>directed</a:t>
            </a:r>
            <a:r>
              <a:rPr lang="en-US">
                <a:latin typeface="Arial" charset="0"/>
              </a:rPr>
              <a:t> and </a:t>
            </a:r>
            <a:r>
              <a:rPr lang="en-US">
                <a:solidFill>
                  <a:schemeClr val="hlink"/>
                </a:solidFill>
                <a:latin typeface="Arial" charset="0"/>
              </a:rPr>
              <a:t>ordered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normAutofit fontScale="90000"/>
          </a:bodyPr>
          <a:lstStyle/>
          <a:p>
            <a:pPr eaLnBrk="1" hangingPunct="1">
              <a:defRPr/>
            </a:pPr>
            <a:r>
              <a:rPr lang="en-US" sz="4000" dirty="0">
                <a:solidFill>
                  <a:srgbClr val="FF0000"/>
                </a:solidFill>
                <a:latin typeface="Arial" charset="0"/>
                <a:cs typeface="+mj-cs"/>
              </a:rPr>
              <a:t>Policies for Comparing Corresponding Processes</a:t>
            </a:r>
          </a:p>
        </p:txBody>
      </p:sp>
      <p:sp>
        <p:nvSpPr>
          <p:cNvPr id="18435" name="Content Placeholder 2"/>
          <p:cNvSpPr>
            <a:spLocks noGrp="1"/>
          </p:cNvSpPr>
          <p:nvPr>
            <p:ph idx="4294967295"/>
          </p:nvPr>
        </p:nvSpPr>
        <p:spPr>
          <a:xfrm>
            <a:off x="457200" y="1874838"/>
            <a:ext cx="8229600" cy="4525962"/>
          </a:xfrm>
        </p:spPr>
        <p:txBody>
          <a:bodyPr/>
          <a:lstStyle/>
          <a:p>
            <a:pPr algn="just" eaLnBrk="1" hangingPunct="1">
              <a:defRPr/>
            </a:pPr>
            <a:r>
              <a:rPr lang="en-US">
                <a:latin typeface="Arial" charset="0"/>
                <a:cs typeface="+mn-cs"/>
              </a:rPr>
              <a:t>Depending on the security required for the system, we could have varying policies which govern the comparison of  behaviours of corresponding process</a:t>
            </a:r>
          </a:p>
          <a:p>
            <a:pPr lvl="1" algn="just" eaLnBrk="1" hangingPunct="1">
              <a:defRPr/>
            </a:pPr>
            <a:r>
              <a:rPr lang="en-US">
                <a:latin typeface="Arial" charset="0"/>
              </a:rPr>
              <a:t>for example, if </a:t>
            </a:r>
            <a:r>
              <a:rPr lang="en-US">
                <a:solidFill>
                  <a:schemeClr val="hlink"/>
                </a:solidFill>
                <a:latin typeface="Arial" charset="0"/>
              </a:rPr>
              <a:t>integrity</a:t>
            </a:r>
            <a:r>
              <a:rPr lang="en-US">
                <a:latin typeface="Arial" charset="0"/>
              </a:rPr>
              <a:t> is more of a concern, then we can have the policy stating that set of files written by the current execution should be a subset of those written by the benchmark</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457200" y="325438"/>
            <a:ext cx="8229600" cy="1143000"/>
          </a:xfrm>
        </p:spPr>
        <p:txBody>
          <a:bodyPr/>
          <a:lstStyle/>
          <a:p>
            <a:pPr eaLnBrk="1" hangingPunct="1">
              <a:defRPr/>
            </a:pPr>
            <a:r>
              <a:rPr lang="en-US">
                <a:solidFill>
                  <a:schemeClr val="tx1"/>
                </a:solidFill>
                <a:latin typeface="Arial" charset="0"/>
                <a:cs typeface="+mj-cs"/>
              </a:rPr>
              <a:t>Defining Infection</a:t>
            </a:r>
          </a:p>
        </p:txBody>
      </p:sp>
      <p:sp>
        <p:nvSpPr>
          <p:cNvPr id="19459" name="Content Placeholder 2"/>
          <p:cNvSpPr>
            <a:spLocks noGrp="1"/>
          </p:cNvSpPr>
          <p:nvPr>
            <p:ph idx="4294967295"/>
          </p:nvPr>
        </p:nvSpPr>
        <p:spPr>
          <a:xfrm>
            <a:off x="457200" y="1674813"/>
            <a:ext cx="8382000" cy="4405312"/>
          </a:xfrm>
        </p:spPr>
        <p:txBody>
          <a:bodyPr/>
          <a:lstStyle/>
          <a:p>
            <a:pPr algn="just" eaLnBrk="1" hangingPunct="1">
              <a:defRPr/>
            </a:pPr>
            <a:r>
              <a:rPr lang="en-US">
                <a:latin typeface="Arial" charset="0"/>
                <a:cs typeface="+mn-cs"/>
              </a:rPr>
              <a:t>Behaviour B</a:t>
            </a:r>
            <a:r>
              <a:rPr lang="en-US" baseline="-25000">
                <a:latin typeface="Arial" charset="0"/>
                <a:cs typeface="+mn-cs"/>
              </a:rPr>
              <a:t>2</a:t>
            </a:r>
            <a:r>
              <a:rPr lang="en-US">
                <a:latin typeface="Arial" charset="0"/>
                <a:cs typeface="+mn-cs"/>
              </a:rPr>
              <a:t> </a:t>
            </a:r>
            <a:r>
              <a:rPr lang="en-US">
                <a:solidFill>
                  <a:srgbClr val="0000FF"/>
                </a:solidFill>
                <a:latin typeface="Arial" charset="0"/>
                <a:cs typeface="+mn-cs"/>
              </a:rPr>
              <a:t>complies</a:t>
            </a:r>
            <a:r>
              <a:rPr lang="en-US">
                <a:latin typeface="Arial" charset="0"/>
                <a:cs typeface="+mn-cs"/>
              </a:rPr>
              <a:t> with behaviour B</a:t>
            </a:r>
            <a:r>
              <a:rPr lang="en-US" baseline="-25000">
                <a:latin typeface="Arial" charset="0"/>
                <a:cs typeface="+mn-cs"/>
              </a:rPr>
              <a:t>1</a:t>
            </a:r>
            <a:r>
              <a:rPr lang="en-US">
                <a:latin typeface="Arial" charset="0"/>
                <a:cs typeface="+mn-cs"/>
              </a:rPr>
              <a:t> w.r.t. </a:t>
            </a:r>
            <a:r>
              <a:rPr lang="en-US">
                <a:solidFill>
                  <a:schemeClr val="hlink"/>
                </a:solidFill>
                <a:latin typeface="Arial" charset="0"/>
                <a:cs typeface="+mn-cs"/>
              </a:rPr>
              <a:t>input policy</a:t>
            </a:r>
            <a:r>
              <a:rPr lang="en-US">
                <a:latin typeface="Arial" charset="0"/>
                <a:cs typeface="+mn-cs"/>
              </a:rPr>
              <a:t> P</a:t>
            </a:r>
            <a:r>
              <a:rPr lang="en-US" baseline="-25000">
                <a:latin typeface="Arial" charset="0"/>
                <a:cs typeface="+mn-cs"/>
              </a:rPr>
              <a:t>i</a:t>
            </a:r>
            <a:r>
              <a:rPr lang="en-US">
                <a:latin typeface="Arial" charset="0"/>
                <a:cs typeface="+mn-cs"/>
              </a:rPr>
              <a:t> and </a:t>
            </a:r>
            <a:r>
              <a:rPr lang="en-US">
                <a:solidFill>
                  <a:schemeClr val="hlink"/>
                </a:solidFill>
                <a:latin typeface="Arial" charset="0"/>
                <a:cs typeface="+mn-cs"/>
              </a:rPr>
              <a:t>output policy</a:t>
            </a:r>
            <a:r>
              <a:rPr lang="en-US">
                <a:latin typeface="Arial" charset="0"/>
                <a:cs typeface="+mn-cs"/>
              </a:rPr>
              <a:t> P</a:t>
            </a:r>
            <a:r>
              <a:rPr lang="en-US" baseline="-25000">
                <a:latin typeface="Arial" charset="0"/>
                <a:cs typeface="+mn-cs"/>
              </a:rPr>
              <a:t>o</a:t>
            </a:r>
            <a:r>
              <a:rPr lang="en-US">
                <a:latin typeface="Arial" charset="0"/>
                <a:cs typeface="+mn-cs"/>
              </a:rPr>
              <a:t> iff</a:t>
            </a:r>
          </a:p>
          <a:p>
            <a:pPr lvl="1" algn="just" eaLnBrk="1" hangingPunct="1">
              <a:defRPr/>
            </a:pPr>
            <a:r>
              <a:rPr lang="en-US">
                <a:latin typeface="Arial" charset="0"/>
              </a:rPr>
              <a:t>process trees of B</a:t>
            </a:r>
            <a:r>
              <a:rPr lang="en-US" baseline="-25000">
                <a:latin typeface="Arial" charset="0"/>
              </a:rPr>
              <a:t>1</a:t>
            </a:r>
            <a:r>
              <a:rPr lang="en-US">
                <a:latin typeface="Arial" charset="0"/>
              </a:rPr>
              <a:t> and B</a:t>
            </a:r>
            <a:r>
              <a:rPr lang="en-US" baseline="-25000">
                <a:latin typeface="Arial" charset="0"/>
              </a:rPr>
              <a:t>2</a:t>
            </a:r>
            <a:r>
              <a:rPr lang="en-US">
                <a:latin typeface="Arial" charset="0"/>
              </a:rPr>
              <a:t> are isomorphic (</a:t>
            </a:r>
            <a:r>
              <a:rPr lang="en-US" i="1">
                <a:latin typeface="Arial" charset="0"/>
              </a:rPr>
              <a:t>h</a:t>
            </a:r>
            <a:r>
              <a:rPr lang="en-US">
                <a:latin typeface="Arial" charset="0"/>
              </a:rPr>
              <a:t>)</a:t>
            </a:r>
          </a:p>
          <a:p>
            <a:pPr lvl="1" algn="just" eaLnBrk="1" hangingPunct="1">
              <a:defRPr/>
            </a:pPr>
            <a:r>
              <a:rPr lang="en-US">
                <a:latin typeface="Arial" charset="0"/>
              </a:rPr>
              <a:t>for every process </a:t>
            </a:r>
            <a:r>
              <a:rPr lang="en-US" i="1">
                <a:latin typeface="Arial" charset="0"/>
              </a:rPr>
              <a:t>p</a:t>
            </a:r>
            <a:r>
              <a:rPr lang="en-US">
                <a:latin typeface="Arial" charset="0"/>
              </a:rPr>
              <a:t> in B</a:t>
            </a:r>
            <a:r>
              <a:rPr lang="en-US" baseline="-25000">
                <a:latin typeface="Arial" charset="0"/>
              </a:rPr>
              <a:t>1</a:t>
            </a:r>
            <a:r>
              <a:rPr lang="en-US">
                <a:latin typeface="Arial" charset="0"/>
              </a:rPr>
              <a:t> and its corresponding process </a:t>
            </a:r>
            <a:r>
              <a:rPr lang="en-US" i="1">
                <a:latin typeface="Arial" charset="0"/>
              </a:rPr>
              <a:t>h(p)</a:t>
            </a:r>
            <a:r>
              <a:rPr lang="en-US">
                <a:latin typeface="Arial" charset="0"/>
              </a:rPr>
              <a:t> in B</a:t>
            </a:r>
            <a:r>
              <a:rPr lang="en-US" baseline="-25000">
                <a:latin typeface="Arial" charset="0"/>
              </a:rPr>
              <a:t>2</a:t>
            </a:r>
          </a:p>
          <a:p>
            <a:pPr lvl="2" algn="just" eaLnBrk="1" hangingPunct="1">
              <a:defRPr/>
            </a:pPr>
            <a:r>
              <a:rPr lang="en-US">
                <a:latin typeface="Arial" charset="0"/>
              </a:rPr>
              <a:t>files read by </a:t>
            </a:r>
            <a:r>
              <a:rPr lang="en-US" i="1">
                <a:latin typeface="Arial" charset="0"/>
              </a:rPr>
              <a:t>h(p)</a:t>
            </a:r>
            <a:r>
              <a:rPr lang="en-US">
                <a:latin typeface="Arial" charset="0"/>
              </a:rPr>
              <a:t> satisfy policy P</a:t>
            </a:r>
            <a:r>
              <a:rPr lang="en-US" baseline="-25000">
                <a:latin typeface="Arial" charset="0"/>
              </a:rPr>
              <a:t>i</a:t>
            </a:r>
            <a:r>
              <a:rPr lang="en-US">
                <a:latin typeface="Arial" charset="0"/>
              </a:rPr>
              <a:t> w.r.t files read by </a:t>
            </a:r>
            <a:r>
              <a:rPr lang="en-US" i="1">
                <a:latin typeface="Arial" charset="0"/>
              </a:rPr>
              <a:t>p</a:t>
            </a:r>
          </a:p>
          <a:p>
            <a:pPr lvl="2" algn="just" eaLnBrk="1" hangingPunct="1">
              <a:defRPr/>
            </a:pPr>
            <a:r>
              <a:rPr lang="en-US">
                <a:latin typeface="Arial" charset="0"/>
              </a:rPr>
              <a:t>files written by </a:t>
            </a:r>
            <a:r>
              <a:rPr lang="en-US" i="1">
                <a:latin typeface="Arial" charset="0"/>
              </a:rPr>
              <a:t>h(p)</a:t>
            </a:r>
            <a:r>
              <a:rPr lang="en-US">
                <a:latin typeface="Arial" charset="0"/>
              </a:rPr>
              <a:t> satisfy policy P</a:t>
            </a:r>
            <a:r>
              <a:rPr lang="en-US" baseline="-25000">
                <a:latin typeface="Arial" charset="0"/>
              </a:rPr>
              <a:t>o</a:t>
            </a:r>
            <a:r>
              <a:rPr lang="en-US">
                <a:latin typeface="Arial" charset="0"/>
              </a:rPr>
              <a:t> w.r.t files written by </a:t>
            </a:r>
            <a:r>
              <a:rPr lang="en-US" i="1">
                <a:latin typeface="Arial" charset="0"/>
              </a:rPr>
              <a:t>p</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defRPr/>
            </a:pPr>
            <a:r>
              <a:rPr lang="en-US">
                <a:latin typeface="Arial" charset="0"/>
                <a:cs typeface="+mj-cs"/>
              </a:rPr>
              <a:t>Validating program behaviour</a:t>
            </a:r>
          </a:p>
        </p:txBody>
      </p:sp>
      <p:sp>
        <p:nvSpPr>
          <p:cNvPr id="20483" name="Rectangle 3"/>
          <p:cNvSpPr>
            <a:spLocks noGrp="1" noChangeArrowheads="1"/>
          </p:cNvSpPr>
          <p:nvPr>
            <p:ph type="body" idx="4294967295"/>
          </p:nvPr>
        </p:nvSpPr>
        <p:spPr/>
        <p:txBody>
          <a:bodyPr/>
          <a:lstStyle/>
          <a:p>
            <a:pPr algn="just" eaLnBrk="1" hangingPunct="1">
              <a:defRPr/>
            </a:pPr>
            <a:r>
              <a:rPr lang="en-US" sz="2800">
                <a:latin typeface="Arial" charset="0"/>
                <a:cs typeface="+mn-cs"/>
              </a:rPr>
              <a:t>Validating an observed program behaviour can be done </a:t>
            </a:r>
            <a:r>
              <a:rPr lang="en-US" sz="2800" i="1">
                <a:solidFill>
                  <a:schemeClr val="hlink"/>
                </a:solidFill>
                <a:latin typeface="Arial" charset="0"/>
                <a:cs typeface="+mn-cs"/>
              </a:rPr>
              <a:t>obtrusively</a:t>
            </a:r>
            <a:r>
              <a:rPr lang="en-US" sz="2800" i="1">
                <a:latin typeface="Arial" charset="0"/>
                <a:cs typeface="+mn-cs"/>
              </a:rPr>
              <a:t> </a:t>
            </a:r>
            <a:r>
              <a:rPr lang="en-US" sz="2800">
                <a:latin typeface="Arial" charset="0"/>
                <a:cs typeface="+mn-cs"/>
              </a:rPr>
              <a:t>or </a:t>
            </a:r>
            <a:r>
              <a:rPr lang="en-US" sz="2800" i="1">
                <a:solidFill>
                  <a:schemeClr val="hlink"/>
                </a:solidFill>
                <a:latin typeface="Arial" charset="0"/>
                <a:cs typeface="+mn-cs"/>
              </a:rPr>
              <a:t>unobtrusively</a:t>
            </a:r>
          </a:p>
          <a:p>
            <a:pPr algn="just" eaLnBrk="1" hangingPunct="1">
              <a:defRPr/>
            </a:pPr>
            <a:r>
              <a:rPr lang="en-US" sz="2800">
                <a:latin typeface="Arial" charset="0"/>
                <a:cs typeface="+mn-cs"/>
              </a:rPr>
              <a:t>In unobtrusive validation</a:t>
            </a:r>
          </a:p>
          <a:p>
            <a:pPr lvl="1" algn="just" eaLnBrk="1" hangingPunct="1">
              <a:defRPr/>
            </a:pPr>
            <a:r>
              <a:rPr lang="en-US" sz="2400">
                <a:latin typeface="Arial" charset="0"/>
              </a:rPr>
              <a:t>construct the program behaviour as it executes</a:t>
            </a:r>
          </a:p>
          <a:p>
            <a:pPr lvl="1" algn="just" eaLnBrk="1" hangingPunct="1">
              <a:defRPr/>
            </a:pPr>
            <a:r>
              <a:rPr lang="en-US" sz="2400">
                <a:latin typeface="Arial" charset="0"/>
              </a:rPr>
              <a:t>when the program terminates, validate the observed behaviour against the benchmark</a:t>
            </a:r>
          </a:p>
          <a:p>
            <a:pPr algn="just" eaLnBrk="1" hangingPunct="1">
              <a:defRPr/>
            </a:pPr>
            <a:r>
              <a:rPr lang="en-US" sz="2800">
                <a:latin typeface="Arial" charset="0"/>
                <a:cs typeface="+mn-cs"/>
              </a:rPr>
              <a:t>When we suspect a program to be infected / tampered, we can execute it in a quarantined environment and validate its behaviour unobtrusively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defRPr/>
            </a:pPr>
            <a:r>
              <a:rPr lang="en-US">
                <a:latin typeface="Arial" charset="0"/>
                <a:cs typeface="+mj-cs"/>
              </a:rPr>
              <a:t>Validating program behaviour</a:t>
            </a:r>
          </a:p>
        </p:txBody>
      </p:sp>
      <p:sp>
        <p:nvSpPr>
          <p:cNvPr id="21507" name="Rectangle 3"/>
          <p:cNvSpPr>
            <a:spLocks noGrp="1" noChangeArrowheads="1"/>
          </p:cNvSpPr>
          <p:nvPr>
            <p:ph type="body" idx="4294967295"/>
          </p:nvPr>
        </p:nvSpPr>
        <p:spPr>
          <a:xfrm>
            <a:off x="457200" y="1447800"/>
            <a:ext cx="8229600" cy="4800600"/>
          </a:xfrm>
        </p:spPr>
        <p:txBody>
          <a:bodyPr/>
          <a:lstStyle/>
          <a:p>
            <a:pPr algn="just" eaLnBrk="1" hangingPunct="1">
              <a:lnSpc>
                <a:spcPct val="90000"/>
              </a:lnSpc>
              <a:defRPr/>
            </a:pPr>
            <a:r>
              <a:rPr lang="en-US">
                <a:latin typeface="Arial" charset="0"/>
                <a:cs typeface="+mn-cs"/>
              </a:rPr>
              <a:t>In obtrusive validation</a:t>
            </a:r>
          </a:p>
          <a:p>
            <a:pPr lvl="1" algn="just" eaLnBrk="1" hangingPunct="1">
              <a:lnSpc>
                <a:spcPct val="90000"/>
              </a:lnSpc>
              <a:defRPr/>
            </a:pPr>
            <a:r>
              <a:rPr lang="en-US">
                <a:latin typeface="Arial" charset="0"/>
              </a:rPr>
              <a:t>stop the program execution whenever it makes a sensitive system call</a:t>
            </a:r>
          </a:p>
          <a:p>
            <a:pPr lvl="1" algn="just" eaLnBrk="1" hangingPunct="1">
              <a:lnSpc>
                <a:spcPct val="90000"/>
              </a:lnSpc>
              <a:defRPr/>
            </a:pPr>
            <a:r>
              <a:rPr lang="en-US">
                <a:latin typeface="Arial" charset="0"/>
              </a:rPr>
              <a:t>if it</a:t>
            </a:r>
            <a:r>
              <a:rPr lang="ja-JP" altLang="en-US">
                <a:latin typeface="Arial" charset="0"/>
              </a:rPr>
              <a:t>’</a:t>
            </a:r>
            <a:r>
              <a:rPr lang="en-US">
                <a:latin typeface="Arial" charset="0"/>
              </a:rPr>
              <a:t>s arguments are in compliance with the policy, let it continue execution</a:t>
            </a:r>
          </a:p>
          <a:p>
            <a:pPr lvl="1" algn="just" eaLnBrk="1" hangingPunct="1">
              <a:lnSpc>
                <a:spcPct val="90000"/>
              </a:lnSpc>
              <a:defRPr/>
            </a:pPr>
            <a:r>
              <a:rPr lang="en-US">
                <a:latin typeface="Arial" charset="0"/>
              </a:rPr>
              <a:t>if not, either prompt the user to authorize this action or terminate the program</a:t>
            </a:r>
          </a:p>
          <a:p>
            <a:pPr lvl="1" algn="just" eaLnBrk="1" hangingPunct="1">
              <a:lnSpc>
                <a:spcPct val="90000"/>
              </a:lnSpc>
              <a:defRPr/>
            </a:pPr>
            <a:r>
              <a:rPr lang="en-US">
                <a:latin typeface="Arial" charset="0"/>
              </a:rPr>
              <a:t>alternately, either suppress the system call or modify its arguments/return values according to the policy</a:t>
            </a:r>
          </a:p>
          <a:p>
            <a:pPr lvl="1" algn="just" eaLnBrk="1" hangingPunct="1">
              <a:lnSpc>
                <a:spcPct val="90000"/>
              </a:lnSpc>
              <a:defRPr/>
            </a:pPr>
            <a:r>
              <a:rPr lang="en-US">
                <a:latin typeface="Arial" charset="0"/>
              </a:rPr>
              <a:t>gives the full power of </a:t>
            </a:r>
            <a:r>
              <a:rPr lang="en-US">
                <a:solidFill>
                  <a:schemeClr val="hlink"/>
                </a:solidFill>
                <a:latin typeface="Arial" charset="0"/>
              </a:rPr>
              <a:t>edit automata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defRPr/>
            </a:pPr>
            <a:r>
              <a:rPr lang="en-US">
                <a:solidFill>
                  <a:schemeClr val="tx1"/>
                </a:solidFill>
                <a:latin typeface="Arial" charset="0"/>
                <a:cs typeface="+mj-cs"/>
              </a:rPr>
              <a:t>Experiments (</a:t>
            </a:r>
            <a:r>
              <a:rPr lang="en-US" sz="3200">
                <a:solidFill>
                  <a:schemeClr val="tx1"/>
                </a:solidFill>
                <a:latin typeface="Arial" charset="0"/>
                <a:cs typeface="+mj-cs"/>
              </a:rPr>
              <a:t>Malware Detection</a:t>
            </a:r>
            <a:r>
              <a:rPr lang="en-US">
                <a:solidFill>
                  <a:schemeClr val="tx1"/>
                </a:solidFill>
                <a:latin typeface="Arial" charset="0"/>
                <a:cs typeface="+mj-cs"/>
              </a:rPr>
              <a:t>)</a:t>
            </a:r>
          </a:p>
        </p:txBody>
      </p:sp>
      <p:sp>
        <p:nvSpPr>
          <p:cNvPr id="22531" name="Rectangle 3"/>
          <p:cNvSpPr>
            <a:spLocks noGrp="1" noChangeArrowheads="1"/>
          </p:cNvSpPr>
          <p:nvPr>
            <p:ph type="body" idx="4294967295"/>
          </p:nvPr>
        </p:nvSpPr>
        <p:spPr>
          <a:xfrm>
            <a:off x="304800" y="1600200"/>
            <a:ext cx="8534400" cy="4495800"/>
          </a:xfrm>
        </p:spPr>
        <p:txBody>
          <a:bodyPr/>
          <a:lstStyle/>
          <a:p>
            <a:pPr algn="just" eaLnBrk="1" hangingPunct="1">
              <a:defRPr/>
            </a:pPr>
            <a:r>
              <a:rPr lang="en-US">
                <a:latin typeface="Arial" charset="0"/>
                <a:cs typeface="+mn-cs"/>
              </a:rPr>
              <a:t>We benchmarked the behaviour of </a:t>
            </a:r>
          </a:p>
          <a:p>
            <a:pPr lvl="1" algn="just" eaLnBrk="1" hangingPunct="1">
              <a:defRPr/>
            </a:pPr>
            <a:r>
              <a:rPr lang="en-US">
                <a:latin typeface="Arial" charset="0"/>
              </a:rPr>
              <a:t>a text editor (</a:t>
            </a:r>
            <a:r>
              <a:rPr lang="en-US" i="1">
                <a:solidFill>
                  <a:schemeClr val="hlink"/>
                </a:solidFill>
                <a:latin typeface="Arial" charset="0"/>
              </a:rPr>
              <a:t>nano</a:t>
            </a:r>
            <a:r>
              <a:rPr lang="en-US">
                <a:latin typeface="Arial" charset="0"/>
              </a:rPr>
              <a:t>), </a:t>
            </a:r>
          </a:p>
          <a:p>
            <a:pPr lvl="1" algn="just" eaLnBrk="1" hangingPunct="1">
              <a:defRPr/>
            </a:pPr>
            <a:r>
              <a:rPr lang="en-US">
                <a:latin typeface="Arial" charset="0"/>
              </a:rPr>
              <a:t>a web browser (</a:t>
            </a:r>
            <a:r>
              <a:rPr lang="en-US">
                <a:solidFill>
                  <a:schemeClr val="hlink"/>
                </a:solidFill>
                <a:latin typeface="Arial" charset="0"/>
              </a:rPr>
              <a:t>firefox</a:t>
            </a:r>
            <a:r>
              <a:rPr lang="en-US">
                <a:latin typeface="Arial" charset="0"/>
              </a:rPr>
              <a:t>) and </a:t>
            </a:r>
          </a:p>
          <a:p>
            <a:pPr lvl="1" algn="just" eaLnBrk="1" hangingPunct="1">
              <a:defRPr/>
            </a:pPr>
            <a:r>
              <a:rPr lang="en-US">
                <a:latin typeface="Arial" charset="0"/>
              </a:rPr>
              <a:t>a ssh server</a:t>
            </a:r>
          </a:p>
          <a:p>
            <a:pPr algn="just" eaLnBrk="1" hangingPunct="1">
              <a:defRPr/>
            </a:pPr>
            <a:r>
              <a:rPr lang="en-US">
                <a:latin typeface="Arial" charset="0"/>
                <a:cs typeface="+mn-cs"/>
              </a:rPr>
              <a:t>We then executed the infected versions of these programs and tried to detect the infections using our framework</a:t>
            </a:r>
            <a:endParaRPr lang="en-US">
              <a:solidFill>
                <a:srgbClr val="0070C0"/>
              </a:solidFill>
              <a:latin typeface="Arial" charset="0"/>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105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defRPr/>
            </a:pPr>
            <a:r>
              <a:rPr lang="en-US">
                <a:solidFill>
                  <a:schemeClr val="tx1"/>
                </a:solidFill>
                <a:latin typeface="Arial" charset="0"/>
                <a:cs typeface="+mj-cs"/>
              </a:rPr>
              <a:t>Experimental Setup</a:t>
            </a:r>
          </a:p>
        </p:txBody>
      </p:sp>
      <p:sp>
        <p:nvSpPr>
          <p:cNvPr id="23555" name="Rectangle 3"/>
          <p:cNvSpPr>
            <a:spLocks noGrp="1" noChangeArrowheads="1"/>
          </p:cNvSpPr>
          <p:nvPr>
            <p:ph type="body" idx="4294967295"/>
          </p:nvPr>
        </p:nvSpPr>
        <p:spPr/>
        <p:txBody>
          <a:bodyPr/>
          <a:lstStyle/>
          <a:p>
            <a:pPr algn="just" eaLnBrk="1" hangingPunct="1">
              <a:lnSpc>
                <a:spcPct val="90000"/>
              </a:lnSpc>
              <a:defRPr/>
            </a:pPr>
            <a:r>
              <a:rPr lang="en-US">
                <a:latin typeface="Arial" charset="0"/>
                <a:cs typeface="+mn-cs"/>
              </a:rPr>
              <a:t>For </a:t>
            </a:r>
            <a:r>
              <a:rPr lang="en-US" i="1">
                <a:solidFill>
                  <a:schemeClr val="hlink"/>
                </a:solidFill>
                <a:latin typeface="Arial" charset="0"/>
                <a:cs typeface="+mn-cs"/>
              </a:rPr>
              <a:t>nano</a:t>
            </a:r>
            <a:r>
              <a:rPr lang="en-US">
                <a:latin typeface="Arial" charset="0"/>
                <a:cs typeface="+mn-cs"/>
              </a:rPr>
              <a:t> and </a:t>
            </a:r>
            <a:r>
              <a:rPr lang="en-US" i="1">
                <a:solidFill>
                  <a:schemeClr val="hlink"/>
                </a:solidFill>
                <a:latin typeface="Arial" charset="0"/>
                <a:cs typeface="+mn-cs"/>
              </a:rPr>
              <a:t>firefox</a:t>
            </a:r>
            <a:r>
              <a:rPr lang="en-US">
                <a:latin typeface="Arial" charset="0"/>
                <a:cs typeface="+mn-cs"/>
              </a:rPr>
              <a:t> experiments, we took a virus and modified its code to infect a particular file at a particular location</a:t>
            </a:r>
          </a:p>
          <a:p>
            <a:pPr algn="just" eaLnBrk="1" hangingPunct="1">
              <a:lnSpc>
                <a:spcPct val="90000"/>
              </a:lnSpc>
              <a:defRPr/>
            </a:pPr>
            <a:r>
              <a:rPr lang="en-US">
                <a:latin typeface="Arial" charset="0"/>
                <a:cs typeface="+mn-cs"/>
              </a:rPr>
              <a:t>We pre-pended the virus to </a:t>
            </a:r>
            <a:r>
              <a:rPr lang="en-US" i="1">
                <a:solidFill>
                  <a:schemeClr val="hlink"/>
                </a:solidFill>
                <a:latin typeface="Arial" charset="0"/>
                <a:cs typeface="+mn-cs"/>
              </a:rPr>
              <a:t>nano</a:t>
            </a:r>
            <a:r>
              <a:rPr lang="en-US">
                <a:latin typeface="Arial" charset="0"/>
                <a:cs typeface="+mn-cs"/>
              </a:rPr>
              <a:t> and </a:t>
            </a:r>
            <a:r>
              <a:rPr lang="en-US" i="1">
                <a:solidFill>
                  <a:schemeClr val="hlink"/>
                </a:solidFill>
                <a:latin typeface="Arial" charset="0"/>
                <a:cs typeface="+mn-cs"/>
              </a:rPr>
              <a:t>firefox</a:t>
            </a:r>
            <a:r>
              <a:rPr lang="en-US">
                <a:latin typeface="Arial" charset="0"/>
                <a:cs typeface="+mn-cs"/>
              </a:rPr>
              <a:t> binaries thus infecting them</a:t>
            </a:r>
          </a:p>
          <a:p>
            <a:pPr algn="just" eaLnBrk="1" hangingPunct="1">
              <a:lnSpc>
                <a:spcPct val="90000"/>
              </a:lnSpc>
              <a:defRPr/>
            </a:pPr>
            <a:r>
              <a:rPr lang="en-US">
                <a:latin typeface="Arial" charset="0"/>
                <a:cs typeface="+mn-cs"/>
              </a:rPr>
              <a:t>When infected </a:t>
            </a:r>
            <a:r>
              <a:rPr lang="en-US" i="1">
                <a:solidFill>
                  <a:schemeClr val="hlink"/>
                </a:solidFill>
                <a:latin typeface="Arial" charset="0"/>
                <a:cs typeface="+mn-cs"/>
              </a:rPr>
              <a:t>nano</a:t>
            </a:r>
            <a:r>
              <a:rPr lang="en-US">
                <a:latin typeface="Arial" charset="0"/>
                <a:cs typeface="+mn-cs"/>
              </a:rPr>
              <a:t> is executed, the virus starts executing (carrying out its payload) and clones a child process to extract and execute </a:t>
            </a:r>
            <a:r>
              <a:rPr lang="en-US" i="1">
                <a:solidFill>
                  <a:schemeClr val="hlink"/>
                </a:solidFill>
                <a:latin typeface="Arial" charset="0"/>
                <a:cs typeface="+mn-cs"/>
              </a:rPr>
              <a:t>nano</a:t>
            </a:r>
            <a:r>
              <a:rPr lang="en-US">
                <a:latin typeface="Arial" charset="0"/>
                <a:cs typeface="+mn-cs"/>
              </a:rPr>
              <a:t> from self</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1"/>
          <p:cNvSpPr txBox="1">
            <a:spLocks noChangeArrowheads="1"/>
          </p:cNvSpPr>
          <p:nvPr/>
        </p:nvSpPr>
        <p:spPr bwMode="auto">
          <a:xfrm>
            <a:off x="762000" y="3352800"/>
            <a:ext cx="8083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a:t>Experiment  1:  Infected editor </a:t>
            </a:r>
            <a:r>
              <a:rPr lang="en-US" sz="3600" b="1">
                <a:solidFill>
                  <a:srgbClr val="0070C0"/>
                </a:solidFill>
              </a:rPr>
              <a:t>Nano</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152400"/>
            <a:ext cx="8229600" cy="715963"/>
          </a:xfrm>
        </p:spPr>
        <p:txBody>
          <a:bodyPr/>
          <a:lstStyle/>
          <a:p>
            <a:pPr eaLnBrk="1" hangingPunct="1">
              <a:defRPr/>
            </a:pPr>
            <a:r>
              <a:rPr lang="en-US" sz="3200">
                <a:solidFill>
                  <a:schemeClr val="tx1"/>
                </a:solidFill>
                <a:latin typeface="Arial" charset="0"/>
                <a:cs typeface="+mj-cs"/>
              </a:rPr>
              <a:t>Process tree and the relevant system calls</a:t>
            </a:r>
          </a:p>
        </p:txBody>
      </p:sp>
      <p:pic>
        <p:nvPicPr>
          <p:cNvPr id="37890" name="Picture 4"/>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914400" y="812800"/>
            <a:ext cx="6361113" cy="582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108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defRPr/>
            </a:pPr>
            <a:r>
              <a:rPr lang="en-US" i="1">
                <a:solidFill>
                  <a:schemeClr val="tx1"/>
                </a:solidFill>
                <a:latin typeface="Arial" charset="0"/>
                <a:cs typeface="+mj-cs"/>
              </a:rPr>
              <a:t>nano</a:t>
            </a:r>
            <a:r>
              <a:rPr lang="en-US">
                <a:solidFill>
                  <a:schemeClr val="tx1"/>
                </a:solidFill>
                <a:latin typeface="Arial" charset="0"/>
                <a:cs typeface="+mj-cs"/>
              </a:rPr>
              <a:t> experiment</a:t>
            </a:r>
            <a:endParaRPr lang="en-US" i="1">
              <a:solidFill>
                <a:schemeClr val="tx1"/>
              </a:solidFill>
              <a:latin typeface="Arial" charset="0"/>
              <a:cs typeface="+mj-cs"/>
            </a:endParaRPr>
          </a:p>
        </p:txBody>
      </p:sp>
      <p:pic>
        <p:nvPicPr>
          <p:cNvPr id="38914" name="Picture 4"/>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838200" y="1427163"/>
            <a:ext cx="7435850" cy="50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109</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7" name="Object 3"/>
          <p:cNvGraphicFramePr>
            <a:graphicFrameLocks noChangeAspect="1"/>
          </p:cNvGraphicFramePr>
          <p:nvPr/>
        </p:nvGraphicFramePr>
        <p:xfrm>
          <a:off x="0" y="990600"/>
          <a:ext cx="9144000" cy="5630863"/>
        </p:xfrm>
        <a:graphic>
          <a:graphicData uri="http://schemas.openxmlformats.org/presentationml/2006/ole">
            <mc:AlternateContent xmlns:mc="http://schemas.openxmlformats.org/markup-compatibility/2006">
              <mc:Choice xmlns:v="urn:schemas-microsoft-com:vml" Requires="v">
                <p:oleObj spid="_x0000_s5144" name="Chart" r:id="rId4" imgW="6350000" imgH="4432300" progId="Excel.Chart.8">
                  <p:embed/>
                </p:oleObj>
              </mc:Choice>
              <mc:Fallback>
                <p:oleObj name="Chart" r:id="rId4" imgW="6350000" imgH="443230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90600"/>
                        <a:ext cx="9144000" cy="563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1506" name="Object 2"/>
          <p:cNvGraphicFramePr>
            <a:graphicFrameLocks noChangeAspect="1"/>
          </p:cNvGraphicFramePr>
          <p:nvPr/>
        </p:nvGraphicFramePr>
        <p:xfrm>
          <a:off x="0" y="990600"/>
          <a:ext cx="9144000" cy="5630863"/>
        </p:xfrm>
        <a:graphic>
          <a:graphicData uri="http://schemas.openxmlformats.org/presentationml/2006/ole">
            <mc:AlternateContent xmlns:mc="http://schemas.openxmlformats.org/markup-compatibility/2006">
              <mc:Choice xmlns:v="urn:schemas-microsoft-com:vml" Requires="v">
                <p:oleObj spid="_x0000_s5145" name="Chart" r:id="rId6" imgW="6350000" imgH="4432300" progId="Excel.Chart.8">
                  <p:embed/>
                </p:oleObj>
              </mc:Choice>
              <mc:Fallback>
                <p:oleObj name="Chart" r:id="rId6" imgW="6350000" imgH="4432300" progId="Excel.Char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990600"/>
                        <a:ext cx="9144000" cy="563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1508" name="Rectangle 4"/>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Malware: A Threat Assessment</a:t>
            </a:r>
          </a:p>
        </p:txBody>
      </p:sp>
      <p:sp>
        <p:nvSpPr>
          <p:cNvPr id="13319" name="Rectangle 5"/>
          <p:cNvSpPr>
            <a:spLocks noChangeArrowheads="1"/>
          </p:cNvSpPr>
          <p:nvPr/>
        </p:nvSpPr>
        <p:spPr bwMode="auto">
          <a:xfrm>
            <a:off x="4572000" y="1447800"/>
            <a:ext cx="2133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200" i="1"/>
              <a:t>Source: Symantec Research</a:t>
            </a:r>
          </a:p>
        </p:txBody>
      </p:sp>
      <p:sp>
        <p:nvSpPr>
          <p:cNvPr id="21514" name="Freeform 10"/>
          <p:cNvSpPr>
            <a:spLocks/>
          </p:cNvSpPr>
          <p:nvPr/>
        </p:nvSpPr>
        <p:spPr bwMode="auto">
          <a:xfrm>
            <a:off x="1524000" y="2209800"/>
            <a:ext cx="6553200" cy="3124200"/>
          </a:xfrm>
          <a:custGeom>
            <a:avLst/>
            <a:gdLst>
              <a:gd name="T0" fmla="*/ 0 w 4128"/>
              <a:gd name="T1" fmla="*/ 2147483647 h 1968"/>
              <a:gd name="T2" fmla="*/ 2147483647 w 4128"/>
              <a:gd name="T3" fmla="*/ 2147483647 h 1968"/>
              <a:gd name="T4" fmla="*/ 2147483647 w 4128"/>
              <a:gd name="T5" fmla="*/ 2147483647 h 1968"/>
              <a:gd name="T6" fmla="*/ 2147483647 w 4128"/>
              <a:gd name="T7" fmla="*/ 2147483647 h 1968"/>
              <a:gd name="T8" fmla="*/ 2147483647 w 4128"/>
              <a:gd name="T9" fmla="*/ 2147483647 h 1968"/>
              <a:gd name="T10" fmla="*/ 2147483647 w 4128"/>
              <a:gd name="T11" fmla="*/ 2147483647 h 1968"/>
              <a:gd name="T12" fmla="*/ 2147483647 w 4128"/>
              <a:gd name="T13" fmla="*/ 0 h 1968"/>
              <a:gd name="T14" fmla="*/ 0 60000 65536"/>
              <a:gd name="T15" fmla="*/ 0 60000 65536"/>
              <a:gd name="T16" fmla="*/ 0 60000 65536"/>
              <a:gd name="T17" fmla="*/ 0 60000 65536"/>
              <a:gd name="T18" fmla="*/ 0 60000 65536"/>
              <a:gd name="T19" fmla="*/ 0 60000 65536"/>
              <a:gd name="T20" fmla="*/ 0 60000 65536"/>
              <a:gd name="T21" fmla="*/ 0 w 4128"/>
              <a:gd name="T22" fmla="*/ 0 h 1968"/>
              <a:gd name="T23" fmla="*/ 4128 w 4128"/>
              <a:gd name="T24" fmla="*/ 1968 h 19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1968">
                <a:moveTo>
                  <a:pt x="0" y="1968"/>
                </a:moveTo>
                <a:lnTo>
                  <a:pt x="720" y="1920"/>
                </a:lnTo>
                <a:lnTo>
                  <a:pt x="1392" y="1872"/>
                </a:lnTo>
                <a:lnTo>
                  <a:pt x="2112" y="1728"/>
                </a:lnTo>
                <a:lnTo>
                  <a:pt x="2784" y="1200"/>
                </a:lnTo>
                <a:lnTo>
                  <a:pt x="3408" y="672"/>
                </a:lnTo>
                <a:lnTo>
                  <a:pt x="4128" y="0"/>
                </a:lnTo>
              </a:path>
            </a:pathLst>
          </a:cu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10" name="Oval 6"/>
          <p:cNvSpPr>
            <a:spLocks noChangeArrowheads="1"/>
          </p:cNvSpPr>
          <p:nvPr/>
        </p:nvSpPr>
        <p:spPr bwMode="auto">
          <a:xfrm>
            <a:off x="3200400" y="4962525"/>
            <a:ext cx="5867400" cy="666750"/>
          </a:xfrm>
          <a:prstGeom prst="ellipse">
            <a:avLst/>
          </a:prstGeom>
          <a:noFill/>
          <a:ln w="57150">
            <a:solidFill>
              <a:srgbClr val="0033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a:solidFill>
                <a:srgbClr val="0033CC"/>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childTnLst>
                          </p:cTn>
                        </p:par>
                        <p:par>
                          <p:cTn id="7" fill="hold" nodeType="afterGroup">
                            <p:stCondLst>
                              <p:cond delay="0"/>
                            </p:stCondLst>
                            <p:childTnLst>
                              <p:par>
                                <p:cTn id="8" presetID="1" presetClass="exit" presetSubtype="0" fill="hold" grpId="0" nodeType="afterEffect">
                                  <p:stCondLst>
                                    <p:cond delay="0"/>
                                  </p:stCondLst>
                                  <p:childTnLst>
                                    <p:set>
                                      <p:cBhvr>
                                        <p:cTn id="9" dur="1" fill="hold">
                                          <p:stCondLst>
                                            <p:cond delay="0"/>
                                          </p:stCondLst>
                                        </p:cTn>
                                        <p:tgtEl>
                                          <p:spTgt spid="21506"/>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1514"/>
                                        </p:tgtEl>
                                        <p:attrNameLst>
                                          <p:attrName>style.visibility</p:attrName>
                                        </p:attrNameLst>
                                      </p:cBhvr>
                                      <p:to>
                                        <p:strVal val="visible"/>
                                      </p:to>
                                    </p:set>
                                    <p:animEffect transition="in" filter="wipe(left)">
                                      <p:cBhvr>
                                        <p:cTn id="14" dur="500"/>
                                        <p:tgtEl>
                                          <p:spTgt spid="2151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1507" grpId="0"/>
      <p:bldOleChart spid="21506" grpId="0"/>
      <p:bldP spid="21514" grpId="0" animBg="1"/>
      <p:bldP spid="21510"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defRPr/>
            </a:pPr>
            <a:r>
              <a:rPr lang="en-US" i="1">
                <a:solidFill>
                  <a:schemeClr val="tx1"/>
                </a:solidFill>
                <a:latin typeface="Arial" charset="0"/>
                <a:cs typeface="+mj-cs"/>
              </a:rPr>
              <a:t>nano</a:t>
            </a:r>
            <a:r>
              <a:rPr lang="en-US">
                <a:solidFill>
                  <a:schemeClr val="tx1"/>
                </a:solidFill>
                <a:latin typeface="Arial" charset="0"/>
                <a:cs typeface="+mj-cs"/>
              </a:rPr>
              <a:t> experiment</a:t>
            </a:r>
          </a:p>
        </p:txBody>
      </p:sp>
      <p:sp>
        <p:nvSpPr>
          <p:cNvPr id="27651" name="Rectangle 3"/>
          <p:cNvSpPr>
            <a:spLocks noGrp="1" noChangeArrowheads="1"/>
          </p:cNvSpPr>
          <p:nvPr>
            <p:ph type="body" idx="4294967295"/>
          </p:nvPr>
        </p:nvSpPr>
        <p:spPr>
          <a:xfrm>
            <a:off x="457200" y="1600200"/>
            <a:ext cx="8229600" cy="4876800"/>
          </a:xfrm>
        </p:spPr>
        <p:txBody>
          <a:bodyPr/>
          <a:lstStyle/>
          <a:p>
            <a:pPr algn="just" eaLnBrk="1" hangingPunct="1">
              <a:lnSpc>
                <a:spcPct val="90000"/>
              </a:lnSpc>
              <a:defRPr/>
            </a:pPr>
            <a:r>
              <a:rPr lang="en-US">
                <a:latin typeface="Arial" charset="0"/>
                <a:cs typeface="+mn-cs"/>
              </a:rPr>
              <a:t>Some important differences in behaviour</a:t>
            </a:r>
          </a:p>
          <a:p>
            <a:pPr lvl="1" algn="just" eaLnBrk="1" hangingPunct="1">
              <a:lnSpc>
                <a:spcPct val="90000"/>
              </a:lnSpc>
              <a:defRPr/>
            </a:pPr>
            <a:r>
              <a:rPr lang="en-US">
                <a:latin typeface="Arial" charset="0"/>
              </a:rPr>
              <a:t>original program made 18 different system calls whereas the infected version made 48</a:t>
            </a:r>
          </a:p>
          <a:p>
            <a:pPr lvl="1" algn="just" eaLnBrk="1" hangingPunct="1">
              <a:lnSpc>
                <a:spcPct val="90000"/>
              </a:lnSpc>
              <a:defRPr/>
            </a:pPr>
            <a:r>
              <a:rPr lang="en-US">
                <a:latin typeface="Arial" charset="0"/>
              </a:rPr>
              <a:t>infected program made network related system calls like </a:t>
            </a:r>
            <a:r>
              <a:rPr lang="en-US" i="1">
                <a:latin typeface="Arial" charset="0"/>
              </a:rPr>
              <a:t>socket</a:t>
            </a:r>
            <a:r>
              <a:rPr lang="en-US">
                <a:latin typeface="Arial" charset="0"/>
              </a:rPr>
              <a:t>, </a:t>
            </a:r>
            <a:r>
              <a:rPr lang="en-US" i="1">
                <a:latin typeface="Arial" charset="0"/>
              </a:rPr>
              <a:t>connect</a:t>
            </a:r>
            <a:r>
              <a:rPr lang="en-US">
                <a:latin typeface="Arial" charset="0"/>
              </a:rPr>
              <a:t> etc. whereas the original program did not</a:t>
            </a:r>
          </a:p>
          <a:p>
            <a:pPr lvl="1" algn="just" eaLnBrk="1" hangingPunct="1">
              <a:lnSpc>
                <a:spcPct val="90000"/>
              </a:lnSpc>
              <a:defRPr/>
            </a:pPr>
            <a:r>
              <a:rPr lang="en-US">
                <a:latin typeface="Arial" charset="0"/>
              </a:rPr>
              <a:t>infected program spawned 3 processes whereas the original program did not spawn any process</a:t>
            </a:r>
          </a:p>
          <a:p>
            <a:pPr lvl="1" algn="just" eaLnBrk="1" hangingPunct="1">
              <a:lnSpc>
                <a:spcPct val="90000"/>
              </a:lnSpc>
              <a:defRPr/>
            </a:pPr>
            <a:r>
              <a:rPr lang="en-US">
                <a:latin typeface="Arial" charset="0"/>
              </a:rPr>
              <a:t>there is a huge difference in the number of </a:t>
            </a:r>
            <a:r>
              <a:rPr lang="en-US" i="1">
                <a:latin typeface="Arial" charset="0"/>
              </a:rPr>
              <a:t>read</a:t>
            </a:r>
            <a:r>
              <a:rPr lang="en-US">
                <a:latin typeface="Arial" charset="0"/>
              </a:rPr>
              <a:t> and </a:t>
            </a:r>
            <a:r>
              <a:rPr lang="en-US" i="1">
                <a:latin typeface="Arial" charset="0"/>
              </a:rPr>
              <a:t>write</a:t>
            </a:r>
            <a:r>
              <a:rPr lang="en-US">
                <a:latin typeface="Arial" charset="0"/>
              </a:rPr>
              <a:t> system calls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defRPr/>
            </a:pPr>
            <a:r>
              <a:rPr lang="en-US" i="1">
                <a:solidFill>
                  <a:schemeClr val="tx1"/>
                </a:solidFill>
                <a:latin typeface="Arial" charset="0"/>
                <a:cs typeface="+mj-cs"/>
              </a:rPr>
              <a:t>nano</a:t>
            </a:r>
            <a:r>
              <a:rPr lang="en-US">
                <a:solidFill>
                  <a:schemeClr val="tx1"/>
                </a:solidFill>
                <a:latin typeface="Arial" charset="0"/>
                <a:cs typeface="+mj-cs"/>
              </a:rPr>
              <a:t> experiment</a:t>
            </a:r>
          </a:p>
        </p:txBody>
      </p:sp>
      <p:sp>
        <p:nvSpPr>
          <p:cNvPr id="28675" name="Rectangle 3"/>
          <p:cNvSpPr>
            <a:spLocks noGrp="1" noChangeArrowheads="1"/>
          </p:cNvSpPr>
          <p:nvPr>
            <p:ph type="body" idx="4294967295"/>
          </p:nvPr>
        </p:nvSpPr>
        <p:spPr/>
        <p:txBody>
          <a:bodyPr>
            <a:normAutofit lnSpcReduction="10000"/>
          </a:bodyPr>
          <a:lstStyle/>
          <a:p>
            <a:pPr algn="just" eaLnBrk="1" hangingPunct="1">
              <a:lnSpc>
                <a:spcPct val="90000"/>
              </a:lnSpc>
              <a:defRPr/>
            </a:pPr>
            <a:r>
              <a:rPr lang="en-US" sz="2800">
                <a:latin typeface="Arial" charset="0"/>
                <a:cs typeface="+mn-cs"/>
              </a:rPr>
              <a:t>Timing related observations </a:t>
            </a:r>
          </a:p>
          <a:p>
            <a:pPr lvl="1" algn="just" eaLnBrk="1" hangingPunct="1">
              <a:lnSpc>
                <a:spcPct val="90000"/>
              </a:lnSpc>
              <a:defRPr/>
            </a:pPr>
            <a:r>
              <a:rPr lang="en-US" sz="2400">
                <a:latin typeface="Arial" charset="0"/>
              </a:rPr>
              <a:t>original program spent around 88% on </a:t>
            </a:r>
            <a:r>
              <a:rPr lang="en-US" sz="2400" i="1">
                <a:latin typeface="Arial" charset="0"/>
              </a:rPr>
              <a:t>execve</a:t>
            </a:r>
            <a:r>
              <a:rPr lang="en-US" sz="2400">
                <a:latin typeface="Arial" charset="0"/>
              </a:rPr>
              <a:t> system call and 12% on </a:t>
            </a:r>
            <a:r>
              <a:rPr lang="en-US" sz="2400" i="1">
                <a:latin typeface="Arial" charset="0"/>
              </a:rPr>
              <a:t>stat64 (</a:t>
            </a:r>
            <a:r>
              <a:rPr lang="en-US" sz="2000" i="1">
                <a:latin typeface="Arial" charset="0"/>
              </a:rPr>
              <a:t>note time is used to check whether memory has been tampered – Seshadri, Khosla .. CMU</a:t>
            </a:r>
            <a:r>
              <a:rPr lang="en-US" sz="2400" i="1">
                <a:latin typeface="Arial" charset="0"/>
              </a:rPr>
              <a:t>)</a:t>
            </a:r>
            <a:endParaRPr lang="en-US" sz="2400">
              <a:latin typeface="Arial" charset="0"/>
            </a:endParaRPr>
          </a:p>
          <a:p>
            <a:pPr lvl="1" algn="just" eaLnBrk="1" hangingPunct="1">
              <a:lnSpc>
                <a:spcPct val="90000"/>
              </a:lnSpc>
              <a:defRPr/>
            </a:pPr>
            <a:r>
              <a:rPr lang="en-US" sz="2400">
                <a:latin typeface="Arial" charset="0"/>
              </a:rPr>
              <a:t>infected version spent 74.17% on </a:t>
            </a:r>
            <a:r>
              <a:rPr lang="en-US" sz="2400" i="1">
                <a:latin typeface="Arial" charset="0"/>
              </a:rPr>
              <a:t>waitpid</a:t>
            </a:r>
            <a:r>
              <a:rPr lang="en-US" sz="2400">
                <a:latin typeface="Arial" charset="0"/>
              </a:rPr>
              <a:t>, 10.98% on </a:t>
            </a:r>
            <a:r>
              <a:rPr lang="en-US" sz="2400" i="1">
                <a:latin typeface="Arial" charset="0"/>
              </a:rPr>
              <a:t>write</a:t>
            </a:r>
            <a:r>
              <a:rPr lang="en-US" sz="2400">
                <a:latin typeface="Arial" charset="0"/>
              </a:rPr>
              <a:t>, 6.28% on </a:t>
            </a:r>
            <a:r>
              <a:rPr lang="en-US" sz="2400" i="1">
                <a:latin typeface="Arial" charset="0"/>
              </a:rPr>
              <a:t>read</a:t>
            </a:r>
            <a:r>
              <a:rPr lang="en-US" sz="2400">
                <a:latin typeface="Arial" charset="0"/>
              </a:rPr>
              <a:t>, 4.27% on </a:t>
            </a:r>
            <a:r>
              <a:rPr lang="en-US" sz="2400" i="1">
                <a:latin typeface="Arial" charset="0"/>
              </a:rPr>
              <a:t>execve</a:t>
            </a:r>
            <a:r>
              <a:rPr lang="en-US" sz="2400">
                <a:latin typeface="Arial" charset="0"/>
              </a:rPr>
              <a:t> and negligible time on </a:t>
            </a:r>
            <a:r>
              <a:rPr lang="en-US" sz="2400" i="1">
                <a:latin typeface="Arial" charset="0"/>
              </a:rPr>
              <a:t>stat64</a:t>
            </a:r>
          </a:p>
          <a:p>
            <a:pPr algn="just" eaLnBrk="1" hangingPunct="1">
              <a:lnSpc>
                <a:spcPct val="90000"/>
              </a:lnSpc>
              <a:defRPr/>
            </a:pPr>
            <a:r>
              <a:rPr lang="en-US" sz="2800">
                <a:latin typeface="Arial" charset="0"/>
                <a:cs typeface="+mn-cs"/>
              </a:rPr>
              <a:t>This indicates that the infected program spent more time waiting on children than in execution</a:t>
            </a:r>
          </a:p>
          <a:p>
            <a:pPr algn="just" eaLnBrk="1" hangingPunct="1">
              <a:lnSpc>
                <a:spcPct val="90000"/>
              </a:lnSpc>
              <a:defRPr/>
            </a:pPr>
            <a:r>
              <a:rPr lang="en-US" sz="2800">
                <a:latin typeface="Arial" charset="0"/>
                <a:cs typeface="+mn-cs"/>
              </a:rPr>
              <a:t>The increased percentage of time spent on writing and reading by infected program indicates malfunction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defRPr/>
            </a:pPr>
            <a:r>
              <a:rPr lang="en-US" sz="3600">
                <a:solidFill>
                  <a:schemeClr val="tx1"/>
                </a:solidFill>
                <a:latin typeface="Arial" charset="0"/>
                <a:cs typeface="+mj-cs"/>
              </a:rPr>
              <a:t>Part of trace illustrating the differences</a:t>
            </a:r>
          </a:p>
        </p:txBody>
      </p:sp>
      <p:sp>
        <p:nvSpPr>
          <p:cNvPr id="29699" name="Rectangle 3"/>
          <p:cNvSpPr>
            <a:spLocks noGrp="1" noChangeArrowheads="1"/>
          </p:cNvSpPr>
          <p:nvPr>
            <p:ph type="body" idx="4294967295"/>
          </p:nvPr>
        </p:nvSpPr>
        <p:spPr>
          <a:xfrm>
            <a:off x="457200" y="1600200"/>
            <a:ext cx="8229600" cy="4648200"/>
          </a:xfrm>
        </p:spPr>
        <p:txBody>
          <a:bodyPr/>
          <a:lstStyle/>
          <a:p>
            <a:pPr algn="just" eaLnBrk="1" hangingPunct="1">
              <a:defRPr/>
            </a:pPr>
            <a:r>
              <a:rPr lang="en-US">
                <a:latin typeface="Arial" charset="0"/>
                <a:cs typeface="+mn-cs"/>
              </a:rPr>
              <a:t>Extract the original file into a temp file </a:t>
            </a:r>
            <a:r>
              <a:rPr lang="en-US" i="1">
                <a:latin typeface="Arial" charset="0"/>
                <a:cs typeface="+mn-cs"/>
              </a:rPr>
              <a:t>.para.temp</a:t>
            </a:r>
          </a:p>
          <a:p>
            <a:pPr lvl="1" algn="just" eaLnBrk="1" hangingPunct="1">
              <a:defRPr/>
            </a:pPr>
            <a:r>
              <a:rPr lang="en-US">
                <a:solidFill>
                  <a:schemeClr val="hlink"/>
                </a:solidFill>
                <a:latin typeface="Arial" charset="0"/>
              </a:rPr>
              <a:t>open("/proc/self/exe", …) = 3</a:t>
            </a:r>
          </a:p>
          <a:p>
            <a:pPr lvl="1" algn="just" eaLnBrk="1" hangingPunct="1">
              <a:defRPr/>
            </a:pPr>
            <a:r>
              <a:rPr lang="en-US">
                <a:solidFill>
                  <a:schemeClr val="hlink"/>
                </a:solidFill>
                <a:latin typeface="Arial" charset="0"/>
              </a:rPr>
              <a:t>lseek(3, …</a:t>
            </a:r>
          </a:p>
          <a:p>
            <a:pPr lvl="1" algn="just" eaLnBrk="1" hangingPunct="1">
              <a:defRPr/>
            </a:pPr>
            <a:r>
              <a:rPr lang="en-US">
                <a:solidFill>
                  <a:schemeClr val="hlink"/>
                </a:solidFill>
                <a:latin typeface="Arial" charset="0"/>
              </a:rPr>
              <a:t>read(3, …</a:t>
            </a:r>
          </a:p>
          <a:p>
            <a:pPr lvl="1" algn="just" eaLnBrk="1" hangingPunct="1">
              <a:defRPr/>
            </a:pPr>
            <a:r>
              <a:rPr lang="en-US">
                <a:solidFill>
                  <a:schemeClr val="hlink"/>
                </a:solidFill>
                <a:latin typeface="Arial" charset="0"/>
              </a:rPr>
              <a:t>open(".para.tmp", …) = 3</a:t>
            </a:r>
          </a:p>
          <a:p>
            <a:pPr lvl="1" algn="just" eaLnBrk="1" hangingPunct="1">
              <a:defRPr/>
            </a:pPr>
            <a:r>
              <a:rPr lang="en-US">
                <a:solidFill>
                  <a:schemeClr val="hlink"/>
                </a:solidFill>
                <a:latin typeface="Arial" charset="0"/>
              </a:rPr>
              <a:t>write(3,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defRPr/>
            </a:pPr>
            <a:r>
              <a:rPr lang="en-US" sz="3600">
                <a:solidFill>
                  <a:schemeClr val="tx1"/>
                </a:solidFill>
                <a:latin typeface="Arial" charset="0"/>
                <a:cs typeface="+mj-cs"/>
              </a:rPr>
              <a:t>Part of trace illustrating the differences</a:t>
            </a:r>
          </a:p>
        </p:txBody>
      </p:sp>
      <p:sp>
        <p:nvSpPr>
          <p:cNvPr id="30723" name="Rectangle 3"/>
          <p:cNvSpPr>
            <a:spLocks noGrp="1" noChangeArrowheads="1"/>
          </p:cNvSpPr>
          <p:nvPr>
            <p:ph type="body" idx="4294967295"/>
          </p:nvPr>
        </p:nvSpPr>
        <p:spPr/>
        <p:txBody>
          <a:bodyPr/>
          <a:lstStyle/>
          <a:p>
            <a:pPr eaLnBrk="1" hangingPunct="1">
              <a:defRPr/>
            </a:pPr>
            <a:r>
              <a:rPr lang="en-US">
                <a:latin typeface="Arial" charset="0"/>
                <a:cs typeface="+mn-cs"/>
              </a:rPr>
              <a:t>Infecting another file</a:t>
            </a:r>
          </a:p>
          <a:p>
            <a:pPr lvl="1" eaLnBrk="1" hangingPunct="1">
              <a:defRPr/>
            </a:pPr>
            <a:r>
              <a:rPr lang="en-US">
                <a:solidFill>
                  <a:schemeClr val="hlink"/>
                </a:solidFill>
                <a:latin typeface="Arial" charset="0"/>
              </a:rPr>
              <a:t>open(</a:t>
            </a:r>
            <a:r>
              <a:rPr lang="ja-JP" altLang="en-US">
                <a:solidFill>
                  <a:schemeClr val="hlink"/>
                </a:solidFill>
                <a:latin typeface="Arial" charset="0"/>
              </a:rPr>
              <a:t>“</a:t>
            </a:r>
            <a:r>
              <a:rPr lang="en-US">
                <a:solidFill>
                  <a:schemeClr val="hlink"/>
                </a:solidFill>
                <a:latin typeface="Arial" charset="0"/>
              </a:rPr>
              <a:t>…/.parasiteinfect", …) = 3</a:t>
            </a:r>
          </a:p>
          <a:p>
            <a:pPr lvl="1" eaLnBrk="1" hangingPunct="1">
              <a:defRPr/>
            </a:pPr>
            <a:r>
              <a:rPr lang="en-US">
                <a:solidFill>
                  <a:schemeClr val="hlink"/>
                </a:solidFill>
                <a:latin typeface="Arial" charset="0"/>
              </a:rPr>
              <a:t>open(".temp", …) = 4</a:t>
            </a:r>
          </a:p>
          <a:p>
            <a:pPr lvl="1" eaLnBrk="1" hangingPunct="1">
              <a:defRPr/>
            </a:pPr>
            <a:r>
              <a:rPr lang="en-US">
                <a:solidFill>
                  <a:schemeClr val="hlink"/>
                </a:solidFill>
                <a:latin typeface="Arial" charset="0"/>
              </a:rPr>
              <a:t>read(3, …</a:t>
            </a:r>
          </a:p>
          <a:p>
            <a:pPr lvl="1" eaLnBrk="1" hangingPunct="1">
              <a:defRPr/>
            </a:pPr>
            <a:r>
              <a:rPr lang="en-US">
                <a:solidFill>
                  <a:schemeClr val="hlink"/>
                </a:solidFill>
                <a:latin typeface="Arial" charset="0"/>
              </a:rPr>
              <a:t>write(4, …</a:t>
            </a:r>
          </a:p>
          <a:p>
            <a:pPr lvl="1" eaLnBrk="1" hangingPunct="1">
              <a:defRPr/>
            </a:pPr>
            <a:r>
              <a:rPr lang="en-US">
                <a:solidFill>
                  <a:schemeClr val="hlink"/>
                </a:solidFill>
                <a:latin typeface="Arial" charset="0"/>
              </a:rPr>
              <a:t>open(</a:t>
            </a:r>
            <a:r>
              <a:rPr lang="ja-JP" altLang="en-US">
                <a:solidFill>
                  <a:schemeClr val="hlink"/>
                </a:solidFill>
                <a:latin typeface="Arial" charset="0"/>
              </a:rPr>
              <a:t>“</a:t>
            </a:r>
            <a:r>
              <a:rPr lang="en-US">
                <a:solidFill>
                  <a:schemeClr val="hlink"/>
                </a:solidFill>
                <a:latin typeface="Arial" charset="0"/>
              </a:rPr>
              <a:t>…/nano", …) = 3</a:t>
            </a:r>
          </a:p>
          <a:p>
            <a:pPr lvl="1" eaLnBrk="1" hangingPunct="1">
              <a:defRPr/>
            </a:pPr>
            <a:r>
              <a:rPr lang="en-US">
                <a:solidFill>
                  <a:schemeClr val="hlink"/>
                </a:solidFill>
                <a:latin typeface="Arial" charset="0"/>
              </a:rPr>
              <a:t>read(3, …</a:t>
            </a:r>
          </a:p>
          <a:p>
            <a:pPr lvl="1" eaLnBrk="1" hangingPunct="1">
              <a:defRPr/>
            </a:pPr>
            <a:r>
              <a:rPr lang="en-US">
                <a:solidFill>
                  <a:schemeClr val="hlink"/>
                </a:solidFill>
                <a:latin typeface="Arial" charset="0"/>
              </a:rPr>
              <a:t>write(4,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defRPr/>
            </a:pPr>
            <a:r>
              <a:rPr lang="en-US" sz="3600">
                <a:solidFill>
                  <a:schemeClr val="tx1"/>
                </a:solidFill>
                <a:latin typeface="Arial" charset="0"/>
                <a:cs typeface="+mj-cs"/>
              </a:rPr>
              <a:t>Part of trace illustrating the differences</a:t>
            </a:r>
          </a:p>
        </p:txBody>
      </p:sp>
      <p:sp>
        <p:nvSpPr>
          <p:cNvPr id="31747" name="Rectangle 3"/>
          <p:cNvSpPr>
            <a:spLocks noGrp="1" noChangeArrowheads="1"/>
          </p:cNvSpPr>
          <p:nvPr>
            <p:ph type="body" idx="4294967295"/>
          </p:nvPr>
        </p:nvSpPr>
        <p:spPr/>
        <p:txBody>
          <a:bodyPr/>
          <a:lstStyle/>
          <a:p>
            <a:pPr eaLnBrk="1" hangingPunct="1">
              <a:lnSpc>
                <a:spcPct val="90000"/>
              </a:lnSpc>
              <a:defRPr/>
            </a:pPr>
            <a:r>
              <a:rPr lang="en-US">
                <a:latin typeface="Arial" charset="0"/>
                <a:cs typeface="+mn-cs"/>
              </a:rPr>
              <a:t>Network activity</a:t>
            </a:r>
          </a:p>
          <a:p>
            <a:pPr lvl="1" eaLnBrk="1" hangingPunct="1">
              <a:lnSpc>
                <a:spcPct val="90000"/>
              </a:lnSpc>
              <a:defRPr/>
            </a:pPr>
            <a:r>
              <a:rPr lang="en-US">
                <a:solidFill>
                  <a:schemeClr val="hlink"/>
                </a:solidFill>
                <a:latin typeface="Arial" charset="0"/>
              </a:rPr>
              <a:t>socket(…) = 3</a:t>
            </a:r>
          </a:p>
          <a:p>
            <a:pPr lvl="1" eaLnBrk="1" hangingPunct="1">
              <a:lnSpc>
                <a:spcPct val="90000"/>
              </a:lnSpc>
              <a:defRPr/>
            </a:pPr>
            <a:r>
              <a:rPr lang="en-US">
                <a:solidFill>
                  <a:schemeClr val="hlink"/>
                </a:solidFill>
                <a:latin typeface="Arial" charset="0"/>
              </a:rPr>
              <a:t>connect(3, …</a:t>
            </a:r>
          </a:p>
          <a:p>
            <a:pPr lvl="1" eaLnBrk="1" hangingPunct="1">
              <a:lnSpc>
                <a:spcPct val="90000"/>
              </a:lnSpc>
              <a:defRPr/>
            </a:pPr>
            <a:r>
              <a:rPr lang="en-US">
                <a:solidFill>
                  <a:schemeClr val="hlink"/>
                </a:solidFill>
                <a:latin typeface="Arial" charset="0"/>
              </a:rPr>
              <a:t>send(3, …</a:t>
            </a:r>
          </a:p>
          <a:p>
            <a:pPr lvl="1" eaLnBrk="1" hangingPunct="1">
              <a:lnSpc>
                <a:spcPct val="90000"/>
              </a:lnSpc>
              <a:defRPr/>
            </a:pPr>
            <a:r>
              <a:rPr lang="en-US">
                <a:solidFill>
                  <a:schemeClr val="hlink"/>
                </a:solidFill>
                <a:latin typeface="Arial" charset="0"/>
              </a:rPr>
              <a:t>recv(3, …</a:t>
            </a:r>
          </a:p>
          <a:p>
            <a:pPr lvl="1" eaLnBrk="1" hangingPunct="1">
              <a:lnSpc>
                <a:spcPct val="90000"/>
              </a:lnSpc>
              <a:defRPr/>
            </a:pPr>
            <a:r>
              <a:rPr lang="en-US">
                <a:solidFill>
                  <a:schemeClr val="hlink"/>
                </a:solidFill>
                <a:latin typeface="Arial" charset="0"/>
              </a:rPr>
              <a:t>socket(…) = 4</a:t>
            </a:r>
          </a:p>
          <a:p>
            <a:pPr lvl="1" eaLnBrk="1" hangingPunct="1">
              <a:lnSpc>
                <a:spcPct val="90000"/>
              </a:lnSpc>
              <a:defRPr/>
            </a:pPr>
            <a:r>
              <a:rPr lang="en-US">
                <a:solidFill>
                  <a:schemeClr val="hlink"/>
                </a:solidFill>
                <a:latin typeface="Arial" charset="0"/>
              </a:rPr>
              <a:t>bind(4, …</a:t>
            </a:r>
          </a:p>
          <a:p>
            <a:pPr lvl="1" eaLnBrk="1" hangingPunct="1">
              <a:lnSpc>
                <a:spcPct val="90000"/>
              </a:lnSpc>
              <a:defRPr/>
            </a:pPr>
            <a:r>
              <a:rPr lang="en-US">
                <a:solidFill>
                  <a:schemeClr val="hlink"/>
                </a:solidFill>
                <a:latin typeface="Arial" charset="0"/>
              </a:rPr>
              <a:t>listen(4, …</a:t>
            </a:r>
          </a:p>
          <a:p>
            <a:pPr lvl="1" eaLnBrk="1" hangingPunct="1">
              <a:lnSpc>
                <a:spcPct val="90000"/>
              </a:lnSpc>
              <a:defRPr/>
            </a:pPr>
            <a:r>
              <a:rPr lang="en-US">
                <a:solidFill>
                  <a:schemeClr val="hlink"/>
                </a:solidFill>
                <a:latin typeface="Arial" charset="0"/>
              </a:rPr>
              <a:t>accept(4,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defRPr/>
            </a:pPr>
            <a:r>
              <a:rPr lang="en-US" sz="3600">
                <a:solidFill>
                  <a:schemeClr val="tx1"/>
                </a:solidFill>
                <a:latin typeface="Arial" charset="0"/>
                <a:cs typeface="+mj-cs"/>
              </a:rPr>
              <a:t>Part of trace illustrating the differences</a:t>
            </a:r>
          </a:p>
        </p:txBody>
      </p:sp>
      <p:sp>
        <p:nvSpPr>
          <p:cNvPr id="32771" name="Rectangle 3"/>
          <p:cNvSpPr>
            <a:spLocks noGrp="1" noChangeArrowheads="1"/>
          </p:cNvSpPr>
          <p:nvPr>
            <p:ph type="body" idx="4294967295"/>
          </p:nvPr>
        </p:nvSpPr>
        <p:spPr/>
        <p:txBody>
          <a:bodyPr/>
          <a:lstStyle/>
          <a:p>
            <a:pPr eaLnBrk="1" hangingPunct="1">
              <a:defRPr/>
            </a:pPr>
            <a:r>
              <a:rPr lang="en-US">
                <a:latin typeface="Arial" charset="0"/>
                <a:cs typeface="+mn-cs"/>
              </a:rPr>
              <a:t>Receiving </a:t>
            </a:r>
            <a:r>
              <a:rPr lang="en-US" i="1">
                <a:latin typeface="Arial" charset="0"/>
                <a:cs typeface="+mn-cs"/>
              </a:rPr>
              <a:t>ls</a:t>
            </a:r>
            <a:r>
              <a:rPr lang="en-US">
                <a:latin typeface="Arial" charset="0"/>
                <a:cs typeface="+mn-cs"/>
              </a:rPr>
              <a:t> command over network</a:t>
            </a:r>
          </a:p>
          <a:p>
            <a:pPr lvl="1" eaLnBrk="1" hangingPunct="1">
              <a:defRPr/>
            </a:pPr>
            <a:r>
              <a:rPr lang="en-US">
                <a:solidFill>
                  <a:schemeClr val="hlink"/>
                </a:solidFill>
                <a:latin typeface="Arial" charset="0"/>
              </a:rPr>
              <a:t>read(0, "l", …</a:t>
            </a:r>
          </a:p>
          <a:p>
            <a:pPr lvl="1" eaLnBrk="1" hangingPunct="1">
              <a:defRPr/>
            </a:pPr>
            <a:r>
              <a:rPr lang="en-US">
                <a:solidFill>
                  <a:schemeClr val="hlink"/>
                </a:solidFill>
                <a:latin typeface="Arial" charset="0"/>
              </a:rPr>
              <a:t>read(0, "s", …</a:t>
            </a:r>
          </a:p>
          <a:p>
            <a:pPr lvl="1" eaLnBrk="1" hangingPunct="1">
              <a:defRPr/>
            </a:pPr>
            <a:r>
              <a:rPr lang="en-US">
                <a:solidFill>
                  <a:schemeClr val="hlink"/>
                </a:solidFill>
                <a:latin typeface="Arial" charset="0"/>
              </a:rPr>
              <a:t>read(0, " ", …</a:t>
            </a:r>
          </a:p>
          <a:p>
            <a:pPr lvl="1" eaLnBrk="1" hangingPunct="1">
              <a:defRPr/>
            </a:pPr>
            <a:r>
              <a:rPr lang="en-US">
                <a:solidFill>
                  <a:schemeClr val="hlink"/>
                </a:solidFill>
                <a:latin typeface="Arial" charset="0"/>
              </a:rPr>
              <a:t>read(0, "/", …</a:t>
            </a:r>
          </a:p>
          <a:p>
            <a:pPr lvl="1" eaLnBrk="1" hangingPunct="1">
              <a:defRPr/>
            </a:pPr>
            <a:r>
              <a:rPr lang="en-US">
                <a:solidFill>
                  <a:schemeClr val="hlink"/>
                </a:solidFill>
                <a:latin typeface="Arial" charset="0"/>
              </a:rPr>
              <a:t>read(0, "", …</a:t>
            </a:r>
          </a:p>
          <a:p>
            <a:pPr lvl="1" eaLnBrk="1" hangingPunct="1">
              <a:defRPr/>
            </a:pPr>
            <a:r>
              <a:rPr lang="en-US">
                <a:solidFill>
                  <a:schemeClr val="hlink"/>
                </a:solidFill>
                <a:latin typeface="Arial" charset="0"/>
              </a:rPr>
              <a:t>execve("/bin/ls",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Box 1"/>
          <p:cNvSpPr txBox="1">
            <a:spLocks noChangeArrowheads="1"/>
          </p:cNvSpPr>
          <p:nvPr/>
        </p:nvSpPr>
        <p:spPr bwMode="auto">
          <a:xfrm>
            <a:off x="1219200" y="3124200"/>
            <a:ext cx="75565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400" b="1"/>
              <a:t>Experiment 2: Infected </a:t>
            </a:r>
            <a:r>
              <a:rPr lang="en-US" sz="4400" b="1">
                <a:solidFill>
                  <a:srgbClr val="0070C0"/>
                </a:solidFill>
              </a:rPr>
              <a:t>SSH</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defRPr/>
            </a:pPr>
            <a:r>
              <a:rPr lang="en-US" i="1">
                <a:solidFill>
                  <a:schemeClr val="tx1"/>
                </a:solidFill>
                <a:latin typeface="Arial" charset="0"/>
                <a:cs typeface="+mj-cs"/>
              </a:rPr>
              <a:t>ssh</a:t>
            </a:r>
            <a:r>
              <a:rPr lang="en-US">
                <a:solidFill>
                  <a:schemeClr val="tx1"/>
                </a:solidFill>
                <a:latin typeface="Arial" charset="0"/>
                <a:cs typeface="+mj-cs"/>
              </a:rPr>
              <a:t> experiment</a:t>
            </a:r>
          </a:p>
        </p:txBody>
      </p:sp>
      <p:sp>
        <p:nvSpPr>
          <p:cNvPr id="34819" name="Rectangle 3"/>
          <p:cNvSpPr>
            <a:spLocks noGrp="1" noChangeArrowheads="1"/>
          </p:cNvSpPr>
          <p:nvPr>
            <p:ph type="body" idx="4294967295"/>
          </p:nvPr>
        </p:nvSpPr>
        <p:spPr/>
        <p:txBody>
          <a:bodyPr/>
          <a:lstStyle/>
          <a:p>
            <a:pPr algn="just" eaLnBrk="1" hangingPunct="1">
              <a:lnSpc>
                <a:spcPct val="90000"/>
              </a:lnSpc>
              <a:defRPr/>
            </a:pPr>
            <a:r>
              <a:rPr lang="en-US">
                <a:latin typeface="Arial" charset="0"/>
                <a:cs typeface="+mn-cs"/>
              </a:rPr>
              <a:t>Behaviour of genuine </a:t>
            </a:r>
            <a:r>
              <a:rPr lang="en-US" i="1">
                <a:latin typeface="Arial" charset="0"/>
                <a:cs typeface="+mn-cs"/>
              </a:rPr>
              <a:t>ssh</a:t>
            </a:r>
            <a:r>
              <a:rPr lang="en-US">
                <a:latin typeface="Arial" charset="0"/>
                <a:cs typeface="+mn-cs"/>
              </a:rPr>
              <a:t> at a high level can be described in the following steps</a:t>
            </a:r>
          </a:p>
          <a:p>
            <a:pPr lvl="1" algn="just" eaLnBrk="1" hangingPunct="1">
              <a:lnSpc>
                <a:spcPct val="90000"/>
              </a:lnSpc>
              <a:defRPr/>
            </a:pPr>
            <a:r>
              <a:rPr lang="en-US">
                <a:solidFill>
                  <a:schemeClr val="hlink"/>
                </a:solidFill>
                <a:latin typeface="Arial" charset="0"/>
              </a:rPr>
              <a:t>start sshd service</a:t>
            </a:r>
          </a:p>
          <a:p>
            <a:pPr lvl="1" algn="just" eaLnBrk="1" hangingPunct="1">
              <a:lnSpc>
                <a:spcPct val="90000"/>
              </a:lnSpc>
              <a:defRPr/>
            </a:pPr>
            <a:r>
              <a:rPr lang="en-US">
                <a:solidFill>
                  <a:schemeClr val="hlink"/>
                </a:solidFill>
                <a:latin typeface="Arial" charset="0"/>
              </a:rPr>
              <a:t>wait for a connection and accept a connection</a:t>
            </a:r>
          </a:p>
          <a:p>
            <a:pPr lvl="1" algn="just" eaLnBrk="1" hangingPunct="1">
              <a:lnSpc>
                <a:spcPct val="90000"/>
              </a:lnSpc>
              <a:defRPr/>
            </a:pPr>
            <a:r>
              <a:rPr lang="en-US">
                <a:solidFill>
                  <a:schemeClr val="hlink"/>
                </a:solidFill>
                <a:latin typeface="Arial" charset="0"/>
              </a:rPr>
              <a:t>authenticate the user</a:t>
            </a:r>
          </a:p>
          <a:p>
            <a:pPr lvl="1" algn="just" eaLnBrk="1" hangingPunct="1">
              <a:lnSpc>
                <a:spcPct val="90000"/>
              </a:lnSpc>
              <a:defRPr/>
            </a:pPr>
            <a:r>
              <a:rPr lang="en-US">
                <a:solidFill>
                  <a:schemeClr val="hlink"/>
                </a:solidFill>
                <a:latin typeface="Arial" charset="0"/>
              </a:rPr>
              <a:t>prepare and provide a console with appropriate environment</a:t>
            </a:r>
          </a:p>
          <a:p>
            <a:pPr lvl="1" algn="just" eaLnBrk="1" hangingPunct="1">
              <a:lnSpc>
                <a:spcPct val="90000"/>
              </a:lnSpc>
              <a:defRPr/>
            </a:pPr>
            <a:r>
              <a:rPr lang="en-US">
                <a:solidFill>
                  <a:schemeClr val="hlink"/>
                </a:solidFill>
                <a:latin typeface="Arial" charset="0"/>
              </a:rPr>
              <a:t>manage user interaction and logout</a:t>
            </a:r>
          </a:p>
          <a:p>
            <a:pPr lvl="1" algn="just" eaLnBrk="1" hangingPunct="1">
              <a:lnSpc>
                <a:spcPct val="90000"/>
              </a:lnSpc>
              <a:defRPr/>
            </a:pPr>
            <a:r>
              <a:rPr lang="en-US">
                <a:solidFill>
                  <a:schemeClr val="hlink"/>
                </a:solidFill>
                <a:latin typeface="Arial" charset="0"/>
              </a:rPr>
              <a:t>stop sshd service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defRPr/>
            </a:pPr>
            <a:r>
              <a:rPr lang="en-US" i="1">
                <a:solidFill>
                  <a:schemeClr val="tx1"/>
                </a:solidFill>
                <a:latin typeface="Arial" charset="0"/>
                <a:cs typeface="+mj-cs"/>
              </a:rPr>
              <a:t>ssh</a:t>
            </a:r>
            <a:r>
              <a:rPr lang="en-US">
                <a:solidFill>
                  <a:schemeClr val="tx1"/>
                </a:solidFill>
                <a:latin typeface="Arial" charset="0"/>
                <a:cs typeface="+mj-cs"/>
              </a:rPr>
              <a:t> experiment</a:t>
            </a:r>
          </a:p>
        </p:txBody>
      </p:sp>
      <p:sp>
        <p:nvSpPr>
          <p:cNvPr id="35843" name="Rectangle 3"/>
          <p:cNvSpPr>
            <a:spLocks noGrp="1" noChangeArrowheads="1"/>
          </p:cNvSpPr>
          <p:nvPr>
            <p:ph type="body" idx="4294967295"/>
          </p:nvPr>
        </p:nvSpPr>
        <p:spPr>
          <a:xfrm>
            <a:off x="457200" y="1600200"/>
            <a:ext cx="8229600" cy="4876800"/>
          </a:xfrm>
        </p:spPr>
        <p:txBody>
          <a:bodyPr/>
          <a:lstStyle/>
          <a:p>
            <a:pPr algn="just" eaLnBrk="1" hangingPunct="1">
              <a:lnSpc>
                <a:spcPct val="90000"/>
              </a:lnSpc>
              <a:defRPr/>
            </a:pPr>
            <a:r>
              <a:rPr lang="en-US">
                <a:latin typeface="Arial" charset="0"/>
                <a:cs typeface="+mn-cs"/>
              </a:rPr>
              <a:t>Infected version of </a:t>
            </a:r>
            <a:r>
              <a:rPr lang="en-US" i="1">
                <a:latin typeface="Arial" charset="0"/>
                <a:cs typeface="+mn-cs"/>
              </a:rPr>
              <a:t>ssh</a:t>
            </a:r>
            <a:r>
              <a:rPr lang="en-US">
                <a:latin typeface="Arial" charset="0"/>
                <a:cs typeface="+mn-cs"/>
              </a:rPr>
              <a:t> can be used in normal mode or Trojan mode</a:t>
            </a:r>
          </a:p>
          <a:p>
            <a:pPr algn="just" eaLnBrk="1" hangingPunct="1">
              <a:lnSpc>
                <a:spcPct val="90000"/>
              </a:lnSpc>
              <a:defRPr/>
            </a:pPr>
            <a:r>
              <a:rPr lang="en-US">
                <a:latin typeface="Arial" charset="0"/>
                <a:cs typeface="+mn-cs"/>
              </a:rPr>
              <a:t>When used in normal mode it is supposed to behave exactly like the genuine </a:t>
            </a:r>
            <a:r>
              <a:rPr lang="en-US" i="1">
                <a:solidFill>
                  <a:schemeClr val="hlink"/>
                </a:solidFill>
                <a:latin typeface="Arial" charset="0"/>
                <a:cs typeface="+mn-cs"/>
              </a:rPr>
              <a:t>ssh</a:t>
            </a:r>
            <a:endParaRPr lang="en-US">
              <a:solidFill>
                <a:schemeClr val="hlink"/>
              </a:solidFill>
              <a:latin typeface="Arial" charset="0"/>
              <a:cs typeface="+mn-cs"/>
            </a:endParaRPr>
          </a:p>
          <a:p>
            <a:pPr algn="just" eaLnBrk="1" hangingPunct="1">
              <a:lnSpc>
                <a:spcPct val="90000"/>
              </a:lnSpc>
              <a:defRPr/>
            </a:pPr>
            <a:r>
              <a:rPr lang="en-US">
                <a:latin typeface="Arial" charset="0"/>
                <a:cs typeface="+mn-cs"/>
              </a:rPr>
              <a:t>When used in Trojan mode it allows a user to login with any valid user-id using a predefined </a:t>
            </a:r>
            <a:r>
              <a:rPr lang="en-US" i="1">
                <a:latin typeface="Arial" charset="0"/>
                <a:cs typeface="+mn-cs"/>
              </a:rPr>
              <a:t>magic password</a:t>
            </a:r>
            <a:r>
              <a:rPr lang="en-US">
                <a:latin typeface="Arial" charset="0"/>
                <a:cs typeface="+mn-cs"/>
              </a:rPr>
              <a:t> in addition to logging every access (user-id and password) in which a user logs in with his genuine password</a:t>
            </a:r>
            <a:endParaRPr lang="en-US" i="1">
              <a:latin typeface="Arial" charset="0"/>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defRPr/>
            </a:pPr>
            <a:r>
              <a:rPr lang="en-US" i="1">
                <a:solidFill>
                  <a:schemeClr val="tx1"/>
                </a:solidFill>
                <a:latin typeface="Arial" charset="0"/>
                <a:cs typeface="+mj-cs"/>
              </a:rPr>
              <a:t>ssh</a:t>
            </a:r>
            <a:r>
              <a:rPr lang="en-US">
                <a:solidFill>
                  <a:schemeClr val="tx1"/>
                </a:solidFill>
                <a:latin typeface="Arial" charset="0"/>
                <a:cs typeface="+mj-cs"/>
              </a:rPr>
              <a:t> experiment</a:t>
            </a:r>
          </a:p>
        </p:txBody>
      </p:sp>
      <p:sp>
        <p:nvSpPr>
          <p:cNvPr id="36867" name="Rectangle 3"/>
          <p:cNvSpPr>
            <a:spLocks noGrp="1" noChangeArrowheads="1"/>
          </p:cNvSpPr>
          <p:nvPr>
            <p:ph type="body" idx="4294967295"/>
          </p:nvPr>
        </p:nvSpPr>
        <p:spPr/>
        <p:txBody>
          <a:bodyPr/>
          <a:lstStyle/>
          <a:p>
            <a:pPr algn="just" eaLnBrk="1" hangingPunct="1">
              <a:defRPr/>
            </a:pPr>
            <a:r>
              <a:rPr lang="en-US">
                <a:latin typeface="Arial" charset="0"/>
                <a:cs typeface="+mn-cs"/>
              </a:rPr>
              <a:t>We executed </a:t>
            </a:r>
            <a:r>
              <a:rPr lang="en-US" i="1">
                <a:latin typeface="Arial" charset="0"/>
                <a:cs typeface="+mn-cs"/>
              </a:rPr>
              <a:t>ssh</a:t>
            </a:r>
            <a:r>
              <a:rPr lang="en-US">
                <a:latin typeface="Arial" charset="0"/>
                <a:cs typeface="+mn-cs"/>
              </a:rPr>
              <a:t> 4 times on machine A</a:t>
            </a:r>
          </a:p>
          <a:p>
            <a:pPr lvl="1" algn="just" eaLnBrk="1" hangingPunct="1">
              <a:defRPr/>
            </a:pPr>
            <a:r>
              <a:rPr lang="en-US">
                <a:latin typeface="Arial" charset="0"/>
              </a:rPr>
              <a:t>Run 1: genuine </a:t>
            </a:r>
            <a:r>
              <a:rPr lang="en-US" i="1">
                <a:latin typeface="Arial" charset="0"/>
              </a:rPr>
              <a:t>ssh</a:t>
            </a:r>
          </a:p>
          <a:p>
            <a:pPr lvl="1" algn="just" eaLnBrk="1" hangingPunct="1">
              <a:defRPr/>
            </a:pPr>
            <a:r>
              <a:rPr lang="en-US">
                <a:latin typeface="Arial" charset="0"/>
              </a:rPr>
              <a:t>Run 2: infected </a:t>
            </a:r>
            <a:r>
              <a:rPr lang="en-US" i="1">
                <a:latin typeface="Arial" charset="0"/>
              </a:rPr>
              <a:t>ssh</a:t>
            </a:r>
            <a:r>
              <a:rPr lang="en-US">
                <a:latin typeface="Arial" charset="0"/>
              </a:rPr>
              <a:t> in normal mode</a:t>
            </a:r>
          </a:p>
          <a:p>
            <a:pPr lvl="1" algn="just" eaLnBrk="1" hangingPunct="1">
              <a:defRPr/>
            </a:pPr>
            <a:r>
              <a:rPr lang="en-US">
                <a:latin typeface="Arial" charset="0"/>
              </a:rPr>
              <a:t>Run 3: infected </a:t>
            </a:r>
            <a:r>
              <a:rPr lang="en-US" i="1">
                <a:latin typeface="Arial" charset="0"/>
              </a:rPr>
              <a:t>ssh</a:t>
            </a:r>
            <a:r>
              <a:rPr lang="en-US">
                <a:latin typeface="Arial" charset="0"/>
              </a:rPr>
              <a:t> in trojan mode using </a:t>
            </a:r>
            <a:r>
              <a:rPr lang="en-US" i="1">
                <a:latin typeface="Arial" charset="0"/>
              </a:rPr>
              <a:t>genuine password</a:t>
            </a:r>
            <a:endParaRPr lang="en-US">
              <a:latin typeface="Arial" charset="0"/>
            </a:endParaRPr>
          </a:p>
          <a:p>
            <a:pPr lvl="1" algn="just" eaLnBrk="1" hangingPunct="1">
              <a:defRPr/>
            </a:pPr>
            <a:r>
              <a:rPr lang="en-US">
                <a:latin typeface="Arial" charset="0"/>
              </a:rPr>
              <a:t>Run 4: infected </a:t>
            </a:r>
            <a:r>
              <a:rPr lang="en-US" i="1">
                <a:latin typeface="Arial" charset="0"/>
              </a:rPr>
              <a:t>ssh</a:t>
            </a:r>
            <a:r>
              <a:rPr lang="en-US">
                <a:latin typeface="Arial" charset="0"/>
              </a:rPr>
              <a:t> in trojan mode using </a:t>
            </a:r>
            <a:r>
              <a:rPr lang="en-US" i="1">
                <a:latin typeface="Arial" charset="0"/>
              </a:rPr>
              <a:t>magic password</a:t>
            </a:r>
          </a:p>
          <a:p>
            <a:pPr algn="just" eaLnBrk="1" hangingPunct="1">
              <a:defRPr/>
            </a:pPr>
            <a:endParaRPr lang="en-US">
              <a:latin typeface="Arial" charset="0"/>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Symantec Threat Report 2010</a:t>
            </a:r>
          </a:p>
        </p:txBody>
      </p:sp>
      <p:sp>
        <p:nvSpPr>
          <p:cNvPr id="15362" name="Content Placeholder 2"/>
          <p:cNvSpPr>
            <a:spLocks noGrp="1"/>
          </p:cNvSpPr>
          <p:nvPr>
            <p:ph idx="1"/>
          </p:nvPr>
        </p:nvSpPr>
        <p:spPr/>
        <p:txBody>
          <a:bodyPr/>
          <a:lstStyle/>
          <a:p>
            <a:pPr eaLnBrk="1" hangingPunct="1"/>
            <a:r>
              <a:rPr lang="en-US">
                <a:latin typeface="Trebuchet MS" charset="0"/>
              </a:rPr>
              <a:t>Highlights from the report</a:t>
            </a:r>
          </a:p>
          <a:p>
            <a:pPr eaLnBrk="1" hangingPunct="1"/>
            <a:endParaRPr lang="en-US">
              <a:latin typeface="Trebuchet MS" charset="0"/>
            </a:endParaRPr>
          </a:p>
          <a:p>
            <a:pPr eaLnBrk="1" hangingPunct="1"/>
            <a:r>
              <a:rPr lang="en-US">
                <a:latin typeface="Trebuchet MS" charset="0"/>
              </a:rPr>
              <a:t>See</a:t>
            </a:r>
          </a:p>
          <a:p>
            <a:pPr lvl="1" eaLnBrk="1" hangingPunct="1"/>
            <a:r>
              <a:rPr lang="en-US">
                <a:latin typeface="Trebuchet MS" charset="0"/>
              </a:rPr>
              <a:t>http://www.symantec.com/en/uk/business/theme.jsp?themeid=threatreport</a:t>
            </a:r>
          </a:p>
          <a:p>
            <a:pPr lvl="1" eaLnBrk="1" hangingPunct="1"/>
            <a:endParaRPr lang="en-US">
              <a:latin typeface="Trebuchet MS"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defRPr/>
            </a:pPr>
            <a:r>
              <a:rPr lang="en-US" i="1">
                <a:solidFill>
                  <a:schemeClr val="tx1"/>
                </a:solidFill>
                <a:latin typeface="Arial" charset="0"/>
                <a:cs typeface="+mj-cs"/>
              </a:rPr>
              <a:t>ssh</a:t>
            </a:r>
            <a:r>
              <a:rPr lang="en-US">
                <a:solidFill>
                  <a:schemeClr val="tx1"/>
                </a:solidFill>
                <a:latin typeface="Arial" charset="0"/>
                <a:cs typeface="+mj-cs"/>
              </a:rPr>
              <a:t> experiment</a:t>
            </a:r>
          </a:p>
        </p:txBody>
      </p:sp>
      <p:sp>
        <p:nvSpPr>
          <p:cNvPr id="37891" name="Rectangle 3"/>
          <p:cNvSpPr>
            <a:spLocks noGrp="1" noChangeArrowheads="1"/>
          </p:cNvSpPr>
          <p:nvPr>
            <p:ph type="body" idx="4294967295"/>
          </p:nvPr>
        </p:nvSpPr>
        <p:spPr/>
        <p:txBody>
          <a:bodyPr/>
          <a:lstStyle/>
          <a:p>
            <a:pPr algn="just" eaLnBrk="1" hangingPunct="1">
              <a:defRPr/>
            </a:pPr>
            <a:r>
              <a:rPr lang="en-US">
                <a:latin typeface="Arial" charset="0"/>
                <a:cs typeface="+mn-cs"/>
              </a:rPr>
              <a:t>We observed the following differences between the genuine </a:t>
            </a:r>
            <a:r>
              <a:rPr lang="en-US">
                <a:solidFill>
                  <a:schemeClr val="hlink"/>
                </a:solidFill>
                <a:latin typeface="Arial" charset="0"/>
                <a:cs typeface="+mn-cs"/>
              </a:rPr>
              <a:t>ssh</a:t>
            </a:r>
            <a:r>
              <a:rPr lang="en-US">
                <a:latin typeface="Arial" charset="0"/>
                <a:cs typeface="+mn-cs"/>
              </a:rPr>
              <a:t> program and the infected ssh program</a:t>
            </a:r>
          </a:p>
          <a:p>
            <a:pPr lvl="1" algn="just" eaLnBrk="1" hangingPunct="1">
              <a:defRPr/>
            </a:pPr>
            <a:r>
              <a:rPr lang="en-US">
                <a:latin typeface="Arial" charset="0"/>
              </a:rPr>
              <a:t>When starting the sshd service genuine ssh program uses </a:t>
            </a:r>
            <a:r>
              <a:rPr lang="en-US" i="1">
                <a:solidFill>
                  <a:schemeClr val="accent2"/>
                </a:solidFill>
                <a:latin typeface="Arial" charset="0"/>
              </a:rPr>
              <a:t>kerberos</a:t>
            </a:r>
            <a:r>
              <a:rPr lang="en-US">
                <a:latin typeface="Arial" charset="0"/>
              </a:rPr>
              <a:t>, </a:t>
            </a:r>
            <a:r>
              <a:rPr lang="en-US" i="1">
                <a:solidFill>
                  <a:schemeClr val="accent2"/>
                </a:solidFill>
                <a:latin typeface="Arial" charset="0"/>
              </a:rPr>
              <a:t>keyutilities</a:t>
            </a:r>
            <a:r>
              <a:rPr lang="en-US">
                <a:latin typeface="Arial" charset="0"/>
              </a:rPr>
              <a:t> and </a:t>
            </a:r>
            <a:r>
              <a:rPr lang="en-US" i="1">
                <a:solidFill>
                  <a:schemeClr val="accent2"/>
                </a:solidFill>
                <a:latin typeface="Arial" charset="0"/>
              </a:rPr>
              <a:t>pam libraries</a:t>
            </a:r>
            <a:r>
              <a:rPr lang="en-US">
                <a:latin typeface="Arial" charset="0"/>
              </a:rPr>
              <a:t> which </a:t>
            </a:r>
            <a:r>
              <a:rPr lang="en-US">
                <a:solidFill>
                  <a:srgbClr val="FF0000"/>
                </a:solidFill>
                <a:latin typeface="Arial" charset="0"/>
              </a:rPr>
              <a:t>the infected ssh does not use</a:t>
            </a:r>
          </a:p>
          <a:p>
            <a:pPr lvl="1" algn="just" eaLnBrk="1" hangingPunct="1">
              <a:defRPr/>
            </a:pPr>
            <a:r>
              <a:rPr lang="en-US">
                <a:latin typeface="Arial" charset="0"/>
              </a:rPr>
              <a:t>During authentication genuine </a:t>
            </a:r>
            <a:r>
              <a:rPr lang="en-US">
                <a:solidFill>
                  <a:schemeClr val="hlink"/>
                </a:solidFill>
                <a:latin typeface="Arial" charset="0"/>
              </a:rPr>
              <a:t>ssh</a:t>
            </a:r>
            <a:r>
              <a:rPr lang="en-US">
                <a:latin typeface="Arial" charset="0"/>
              </a:rPr>
              <a:t> program uses </a:t>
            </a:r>
            <a:r>
              <a:rPr lang="en-US" i="1">
                <a:solidFill>
                  <a:schemeClr val="accent2"/>
                </a:solidFill>
                <a:latin typeface="Arial" charset="0"/>
              </a:rPr>
              <a:t>kerberos</a:t>
            </a:r>
            <a:r>
              <a:rPr lang="en-US">
                <a:latin typeface="Arial" charset="0"/>
              </a:rPr>
              <a:t>, </a:t>
            </a:r>
            <a:r>
              <a:rPr lang="en-US" i="1">
                <a:solidFill>
                  <a:schemeClr val="accent2"/>
                </a:solidFill>
                <a:latin typeface="Arial" charset="0"/>
              </a:rPr>
              <a:t>crypto utilities</a:t>
            </a:r>
            <a:r>
              <a:rPr lang="en-US">
                <a:latin typeface="Arial" charset="0"/>
              </a:rPr>
              <a:t> and </a:t>
            </a:r>
            <a:r>
              <a:rPr lang="en-US" i="1">
                <a:solidFill>
                  <a:schemeClr val="accent2"/>
                </a:solidFill>
                <a:latin typeface="Arial" charset="0"/>
              </a:rPr>
              <a:t>pam libraries</a:t>
            </a:r>
            <a:r>
              <a:rPr lang="en-US">
                <a:latin typeface="Arial" charset="0"/>
              </a:rPr>
              <a:t> which the infected ssh does not use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457200" y="350838"/>
            <a:ext cx="8229600" cy="792162"/>
          </a:xfrm>
        </p:spPr>
        <p:txBody>
          <a:bodyPr/>
          <a:lstStyle/>
          <a:p>
            <a:pPr eaLnBrk="1" hangingPunct="1">
              <a:defRPr/>
            </a:pPr>
            <a:r>
              <a:rPr lang="en-US" sz="3600">
                <a:solidFill>
                  <a:schemeClr val="tx1"/>
                </a:solidFill>
                <a:latin typeface="Arial" charset="0"/>
                <a:cs typeface="+mj-cs"/>
              </a:rPr>
              <a:t>Part of trace illustrating the differences</a:t>
            </a:r>
          </a:p>
        </p:txBody>
      </p:sp>
      <p:sp>
        <p:nvSpPr>
          <p:cNvPr id="38915" name="Rectangle 4"/>
          <p:cNvSpPr>
            <a:spLocks noGrp="1" noChangeArrowheads="1"/>
          </p:cNvSpPr>
          <p:nvPr>
            <p:ph type="body" idx="4294967295"/>
          </p:nvPr>
        </p:nvSpPr>
        <p:spPr>
          <a:xfrm>
            <a:off x="381000" y="1447800"/>
            <a:ext cx="8382000" cy="4800600"/>
          </a:xfrm>
        </p:spPr>
        <p:txBody>
          <a:bodyPr/>
          <a:lstStyle/>
          <a:p>
            <a:pPr eaLnBrk="1" hangingPunct="1">
              <a:defRPr/>
            </a:pPr>
            <a:r>
              <a:rPr lang="en-US" sz="2800">
                <a:solidFill>
                  <a:schemeClr val="hlink"/>
                </a:solidFill>
                <a:latin typeface="Arial" charset="0"/>
                <a:cs typeface="+mn-cs"/>
              </a:rPr>
              <a:t>open("/usr/lib/libgssapikrb5.so.2",… </a:t>
            </a:r>
          </a:p>
          <a:p>
            <a:pPr eaLnBrk="1" hangingPunct="1">
              <a:defRPr/>
            </a:pPr>
            <a:r>
              <a:rPr lang="en-US" sz="2800">
                <a:solidFill>
                  <a:schemeClr val="hlink"/>
                </a:solidFill>
                <a:latin typeface="Arial" charset="0"/>
                <a:cs typeface="+mn-cs"/>
              </a:rPr>
              <a:t>open("/usr/lib/libkrb5.so.3", … </a:t>
            </a:r>
          </a:p>
          <a:p>
            <a:pPr eaLnBrk="1" hangingPunct="1">
              <a:defRPr/>
            </a:pPr>
            <a:r>
              <a:rPr lang="en-US" sz="2800">
                <a:solidFill>
                  <a:schemeClr val="hlink"/>
                </a:solidFill>
                <a:latin typeface="Arial" charset="0"/>
                <a:cs typeface="+mn-cs"/>
              </a:rPr>
              <a:t>open("/usr/lib/libkrb5support.so.0", … </a:t>
            </a:r>
          </a:p>
          <a:p>
            <a:pPr eaLnBrk="1" hangingPunct="1">
              <a:defRPr/>
            </a:pPr>
            <a:r>
              <a:rPr lang="en-US" sz="2800">
                <a:solidFill>
                  <a:schemeClr val="hlink"/>
                </a:solidFill>
                <a:latin typeface="Arial" charset="0"/>
                <a:cs typeface="+mn-cs"/>
              </a:rPr>
              <a:t>open("/lib/libkeyutils.so.1", … </a:t>
            </a:r>
          </a:p>
          <a:p>
            <a:pPr eaLnBrk="1" hangingPunct="1">
              <a:defRPr/>
            </a:pPr>
            <a:r>
              <a:rPr lang="en-US" sz="2800">
                <a:solidFill>
                  <a:schemeClr val="hlink"/>
                </a:solidFill>
                <a:latin typeface="Arial" charset="0"/>
                <a:cs typeface="+mn-cs"/>
              </a:rPr>
              <a:t>open("/usr/lib/i686/cmov/libcrypto.so.0.9.8", … </a:t>
            </a:r>
          </a:p>
          <a:p>
            <a:pPr eaLnBrk="1" hangingPunct="1">
              <a:defRPr/>
            </a:pPr>
            <a:r>
              <a:rPr lang="en-US" sz="2800">
                <a:solidFill>
                  <a:schemeClr val="hlink"/>
                </a:solidFill>
                <a:latin typeface="Arial" charset="0"/>
                <a:cs typeface="+mn-cs"/>
              </a:rPr>
              <a:t>open("/usr/lib/libk5crypto.so.3", … </a:t>
            </a:r>
          </a:p>
          <a:p>
            <a:pPr eaLnBrk="1" hangingPunct="1">
              <a:defRPr/>
            </a:pPr>
            <a:r>
              <a:rPr lang="en-US" sz="2800">
                <a:solidFill>
                  <a:schemeClr val="hlink"/>
                </a:solidFill>
                <a:latin typeface="Arial" charset="0"/>
                <a:cs typeface="+mn-cs"/>
              </a:rPr>
              <a:t>open("/lib/libpam.so.0", … </a:t>
            </a:r>
          </a:p>
          <a:p>
            <a:pPr eaLnBrk="1" hangingPunct="1">
              <a:defRPr/>
            </a:pPr>
            <a:r>
              <a:rPr lang="en-US" sz="2800">
                <a:solidFill>
                  <a:schemeClr val="hlink"/>
                </a:solidFill>
                <a:latin typeface="Arial" charset="0"/>
                <a:cs typeface="+mn-cs"/>
              </a:rPr>
              <a:t>open("/etc/pam.d/sshd", … </a:t>
            </a:r>
          </a:p>
          <a:p>
            <a:pPr eaLnBrk="1" hangingPunct="1">
              <a:defRPr/>
            </a:pPr>
            <a:r>
              <a:rPr lang="en-US" sz="2800">
                <a:solidFill>
                  <a:schemeClr val="hlink"/>
                </a:solidFill>
                <a:latin typeface="Arial" charset="0"/>
                <a:cs typeface="+mn-cs"/>
              </a:rPr>
              <a:t>open("/lib/security/pamenv.so", …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defRPr/>
            </a:pPr>
            <a:r>
              <a:rPr lang="en-US" sz="3600">
                <a:solidFill>
                  <a:schemeClr val="tx1"/>
                </a:solidFill>
                <a:latin typeface="Arial" charset="0"/>
                <a:cs typeface="+mj-cs"/>
              </a:rPr>
              <a:t>Part of trace illustrating the differences</a:t>
            </a:r>
          </a:p>
        </p:txBody>
      </p:sp>
      <p:sp>
        <p:nvSpPr>
          <p:cNvPr id="39939" name="Rectangle 3"/>
          <p:cNvSpPr>
            <a:spLocks noGrp="1" noChangeArrowheads="1"/>
          </p:cNvSpPr>
          <p:nvPr>
            <p:ph type="body" idx="4294967295"/>
          </p:nvPr>
        </p:nvSpPr>
        <p:spPr>
          <a:xfrm>
            <a:off x="457200" y="1524000"/>
            <a:ext cx="8229600" cy="4800600"/>
          </a:xfrm>
        </p:spPr>
        <p:txBody>
          <a:bodyPr/>
          <a:lstStyle/>
          <a:p>
            <a:pPr eaLnBrk="1" hangingPunct="1">
              <a:lnSpc>
                <a:spcPct val="90000"/>
              </a:lnSpc>
              <a:defRPr/>
            </a:pPr>
            <a:r>
              <a:rPr lang="en-US" sz="2800">
                <a:solidFill>
                  <a:schemeClr val="hlink"/>
                </a:solidFill>
                <a:latin typeface="Arial" charset="0"/>
                <a:cs typeface="+mn-cs"/>
              </a:rPr>
              <a:t>open("/etc/pam.d/common-auth", … </a:t>
            </a:r>
          </a:p>
          <a:p>
            <a:pPr eaLnBrk="1" hangingPunct="1">
              <a:lnSpc>
                <a:spcPct val="90000"/>
              </a:lnSpc>
              <a:defRPr/>
            </a:pPr>
            <a:r>
              <a:rPr lang="en-US" sz="2800">
                <a:solidFill>
                  <a:schemeClr val="hlink"/>
                </a:solidFill>
                <a:latin typeface="Arial" charset="0"/>
                <a:cs typeface="+mn-cs"/>
              </a:rPr>
              <a:t>open("/lib/security/pamunix.so", … </a:t>
            </a:r>
          </a:p>
          <a:p>
            <a:pPr eaLnBrk="1" hangingPunct="1">
              <a:lnSpc>
                <a:spcPct val="90000"/>
              </a:lnSpc>
              <a:defRPr/>
            </a:pPr>
            <a:r>
              <a:rPr lang="en-US" sz="2800">
                <a:solidFill>
                  <a:schemeClr val="hlink"/>
                </a:solidFill>
                <a:latin typeface="Arial" charset="0"/>
                <a:cs typeface="+mn-cs"/>
              </a:rPr>
              <a:t>open("/lib/security/pamnologin.so", … </a:t>
            </a:r>
          </a:p>
          <a:p>
            <a:pPr eaLnBrk="1" hangingPunct="1">
              <a:lnSpc>
                <a:spcPct val="90000"/>
              </a:lnSpc>
              <a:defRPr/>
            </a:pPr>
            <a:r>
              <a:rPr lang="en-US" sz="2800">
                <a:solidFill>
                  <a:schemeClr val="hlink"/>
                </a:solidFill>
                <a:latin typeface="Arial" charset="0"/>
                <a:cs typeface="+mn-cs"/>
              </a:rPr>
              <a:t>open("/etc/pam.d/common-account", … </a:t>
            </a:r>
          </a:p>
          <a:p>
            <a:pPr eaLnBrk="1" hangingPunct="1">
              <a:lnSpc>
                <a:spcPct val="90000"/>
              </a:lnSpc>
              <a:defRPr/>
            </a:pPr>
            <a:r>
              <a:rPr lang="en-US" sz="2800">
                <a:solidFill>
                  <a:schemeClr val="hlink"/>
                </a:solidFill>
                <a:latin typeface="Arial" charset="0"/>
                <a:cs typeface="+mn-cs"/>
              </a:rPr>
              <a:t>open("/etc/pam.d/common-session", … </a:t>
            </a:r>
          </a:p>
          <a:p>
            <a:pPr eaLnBrk="1" hangingPunct="1">
              <a:lnSpc>
                <a:spcPct val="90000"/>
              </a:lnSpc>
              <a:defRPr/>
            </a:pPr>
            <a:r>
              <a:rPr lang="en-US" sz="2800">
                <a:solidFill>
                  <a:schemeClr val="hlink"/>
                </a:solidFill>
                <a:latin typeface="Arial" charset="0"/>
                <a:cs typeface="+mn-cs"/>
              </a:rPr>
              <a:t>open("/lib/security/pammotd.so", … </a:t>
            </a:r>
          </a:p>
          <a:p>
            <a:pPr eaLnBrk="1" hangingPunct="1">
              <a:lnSpc>
                <a:spcPct val="90000"/>
              </a:lnSpc>
              <a:defRPr/>
            </a:pPr>
            <a:r>
              <a:rPr lang="en-US" sz="2800">
                <a:solidFill>
                  <a:schemeClr val="hlink"/>
                </a:solidFill>
                <a:latin typeface="Arial" charset="0"/>
                <a:cs typeface="+mn-cs"/>
              </a:rPr>
              <a:t>open("/lib/security/pammail.so", … </a:t>
            </a:r>
          </a:p>
          <a:p>
            <a:pPr eaLnBrk="1" hangingPunct="1">
              <a:lnSpc>
                <a:spcPct val="90000"/>
              </a:lnSpc>
              <a:defRPr/>
            </a:pPr>
            <a:r>
              <a:rPr lang="en-US" sz="2800">
                <a:solidFill>
                  <a:schemeClr val="hlink"/>
                </a:solidFill>
                <a:latin typeface="Arial" charset="0"/>
                <a:cs typeface="+mn-cs"/>
              </a:rPr>
              <a:t>open("/lib/security/pamlimits.so", … </a:t>
            </a:r>
          </a:p>
          <a:p>
            <a:pPr eaLnBrk="1" hangingPunct="1">
              <a:lnSpc>
                <a:spcPct val="90000"/>
              </a:lnSpc>
              <a:defRPr/>
            </a:pPr>
            <a:r>
              <a:rPr lang="en-US" sz="2800">
                <a:solidFill>
                  <a:schemeClr val="hlink"/>
                </a:solidFill>
                <a:latin typeface="Arial" charset="0"/>
                <a:cs typeface="+mn-cs"/>
              </a:rPr>
              <a:t>open("/etc/pam.d/common-password", …</a:t>
            </a:r>
          </a:p>
          <a:p>
            <a:pPr eaLnBrk="1" hangingPunct="1">
              <a:lnSpc>
                <a:spcPct val="90000"/>
              </a:lnSpc>
              <a:defRPr/>
            </a:pPr>
            <a:r>
              <a:rPr lang="en-US" sz="2800">
                <a:solidFill>
                  <a:schemeClr val="hlink"/>
                </a:solidFill>
                <a:latin typeface="Arial" charset="0"/>
                <a:cs typeface="+mn-cs"/>
              </a:rPr>
              <a:t>open("/etc/pam.d/other",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Box 1"/>
          <p:cNvSpPr txBox="1">
            <a:spLocks noChangeArrowheads="1"/>
          </p:cNvSpPr>
          <p:nvPr/>
        </p:nvSpPr>
        <p:spPr bwMode="auto">
          <a:xfrm>
            <a:off x="152400" y="3505200"/>
            <a:ext cx="8683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000" b="1"/>
              <a:t>Experiment 3: </a:t>
            </a:r>
            <a:r>
              <a:rPr lang="en-US" sz="4000" b="1">
                <a:solidFill>
                  <a:srgbClr val="0070C0"/>
                </a:solidFill>
              </a:rPr>
              <a:t>Firefox</a:t>
            </a:r>
            <a:r>
              <a:rPr lang="en-US" sz="4000" b="1"/>
              <a:t> web Browser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defRPr/>
            </a:pPr>
            <a:r>
              <a:rPr lang="en-US" i="1">
                <a:solidFill>
                  <a:schemeClr val="tx1"/>
                </a:solidFill>
                <a:latin typeface="Arial" charset="0"/>
                <a:cs typeface="+mj-cs"/>
              </a:rPr>
              <a:t>firefox</a:t>
            </a:r>
            <a:r>
              <a:rPr lang="en-US">
                <a:solidFill>
                  <a:schemeClr val="tx1"/>
                </a:solidFill>
                <a:latin typeface="Arial" charset="0"/>
                <a:cs typeface="+mj-cs"/>
              </a:rPr>
              <a:t> experiment </a:t>
            </a:r>
          </a:p>
        </p:txBody>
      </p:sp>
      <p:sp>
        <p:nvSpPr>
          <p:cNvPr id="41987" name="Rectangle 3"/>
          <p:cNvSpPr>
            <a:spLocks noGrp="1" noChangeArrowheads="1"/>
          </p:cNvSpPr>
          <p:nvPr>
            <p:ph type="body" idx="4294967295"/>
          </p:nvPr>
        </p:nvSpPr>
        <p:spPr>
          <a:xfrm>
            <a:off x="457200" y="1524000"/>
            <a:ext cx="8229600" cy="4495800"/>
          </a:xfrm>
        </p:spPr>
        <p:txBody>
          <a:bodyPr/>
          <a:lstStyle/>
          <a:p>
            <a:pPr algn="just" eaLnBrk="1" hangingPunct="1">
              <a:defRPr/>
            </a:pPr>
            <a:r>
              <a:rPr lang="en-US">
                <a:latin typeface="Arial" charset="0"/>
                <a:cs typeface="+mn-cs"/>
              </a:rPr>
              <a:t>huge trace file</a:t>
            </a:r>
          </a:p>
          <a:p>
            <a:pPr algn="just" eaLnBrk="1" hangingPunct="1">
              <a:defRPr/>
            </a:pPr>
            <a:r>
              <a:rPr lang="en-US">
                <a:latin typeface="Arial" charset="0"/>
                <a:cs typeface="+mn-cs"/>
              </a:rPr>
              <a:t>we chose to monitor only the main process</a:t>
            </a:r>
          </a:p>
          <a:p>
            <a:pPr algn="just" eaLnBrk="1" hangingPunct="1">
              <a:defRPr/>
            </a:pPr>
            <a:r>
              <a:rPr lang="en-US">
                <a:latin typeface="Arial" charset="0"/>
                <a:cs typeface="+mn-cs"/>
              </a:rPr>
              <a:t>we broke down the entire trace into sequences of 10 consecutive system calls</a:t>
            </a:r>
          </a:p>
          <a:p>
            <a:pPr algn="just" eaLnBrk="1" hangingPunct="1">
              <a:defRPr/>
            </a:pPr>
            <a:r>
              <a:rPr lang="en-US">
                <a:latin typeface="Arial" charset="0"/>
                <a:cs typeface="+mn-cs"/>
              </a:rPr>
              <a:t>for each such sequence in the infected version, we tried to find out the closest sequence in the original program using the notion of </a:t>
            </a:r>
            <a:r>
              <a:rPr lang="en-US">
                <a:solidFill>
                  <a:schemeClr val="hlink"/>
                </a:solidFill>
                <a:latin typeface="Arial" charset="0"/>
                <a:cs typeface="+mn-cs"/>
              </a:rPr>
              <a:t>minimum hamming distance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defRPr/>
            </a:pPr>
            <a:r>
              <a:rPr lang="en-US">
                <a:solidFill>
                  <a:schemeClr val="tx1"/>
                </a:solidFill>
                <a:latin typeface="Arial" charset="0"/>
                <a:cs typeface="+mj-cs"/>
              </a:rPr>
              <a:t>Minimum Hamming distance</a:t>
            </a:r>
          </a:p>
        </p:txBody>
      </p:sp>
      <p:pic>
        <p:nvPicPr>
          <p:cNvPr id="55298" name="Picture 4"/>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1319213" y="2282825"/>
            <a:ext cx="210978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5"/>
          <p:cNvPicPr>
            <a:picLocks noChangeAspect="1" noChangeArrowheads="1"/>
          </p:cNvPicPr>
          <p:nvPr/>
        </p:nvPicPr>
        <p:blipFill>
          <a:blip r:embed="rId3">
            <a:lum bright="-6000" contrast="12000"/>
            <a:extLst>
              <a:ext uri="{28A0092B-C50C-407E-A947-70E740481C1C}">
                <a14:useLocalDpi xmlns:a14="http://schemas.microsoft.com/office/drawing/2010/main" val="0"/>
              </a:ext>
            </a:extLst>
          </a:blip>
          <a:srcRect/>
          <a:stretch>
            <a:fillRect/>
          </a:stretch>
        </p:blipFill>
        <p:spPr bwMode="auto">
          <a:xfrm>
            <a:off x="4419600" y="1274763"/>
            <a:ext cx="310515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57200" y="228600"/>
            <a:ext cx="8229600" cy="868363"/>
          </a:xfrm>
        </p:spPr>
        <p:txBody>
          <a:bodyPr/>
          <a:lstStyle/>
          <a:p>
            <a:pPr eaLnBrk="1" hangingPunct="1">
              <a:defRPr/>
            </a:pPr>
            <a:r>
              <a:rPr lang="en-US" sz="3200">
                <a:solidFill>
                  <a:schemeClr val="tx1"/>
                </a:solidFill>
                <a:latin typeface="Arial" charset="0"/>
                <a:cs typeface="+mj-cs"/>
              </a:rPr>
              <a:t>Observations based on Hamming distance</a:t>
            </a:r>
          </a:p>
        </p:txBody>
      </p:sp>
      <p:sp>
        <p:nvSpPr>
          <p:cNvPr id="44035" name="Rectangle 3"/>
          <p:cNvSpPr>
            <a:spLocks noGrp="1" noChangeArrowheads="1"/>
          </p:cNvSpPr>
          <p:nvPr>
            <p:ph type="body" idx="4294967295"/>
          </p:nvPr>
        </p:nvSpPr>
        <p:spPr>
          <a:xfrm>
            <a:off x="457200" y="5334000"/>
            <a:ext cx="8229600" cy="1219200"/>
          </a:xfrm>
        </p:spPr>
        <p:txBody>
          <a:bodyPr/>
          <a:lstStyle/>
          <a:p>
            <a:pPr eaLnBrk="1" hangingPunct="1">
              <a:lnSpc>
                <a:spcPct val="90000"/>
              </a:lnSpc>
              <a:defRPr/>
            </a:pPr>
            <a:r>
              <a:rPr lang="en-US" sz="2400">
                <a:latin typeface="Arial" charset="0"/>
                <a:cs typeface="+mn-cs"/>
              </a:rPr>
              <a:t>Less than 2/3 of the trace exactly matched the original program</a:t>
            </a:r>
          </a:p>
          <a:p>
            <a:pPr eaLnBrk="1" hangingPunct="1">
              <a:lnSpc>
                <a:spcPct val="90000"/>
              </a:lnSpc>
              <a:defRPr/>
            </a:pPr>
            <a:r>
              <a:rPr lang="en-US" sz="2400">
                <a:latin typeface="Arial" charset="0"/>
                <a:cs typeface="+mn-cs"/>
              </a:rPr>
              <a:t>About 1/4 of the trace differed from the original by 80%</a:t>
            </a:r>
          </a:p>
        </p:txBody>
      </p:sp>
      <p:pic>
        <p:nvPicPr>
          <p:cNvPr id="56323" name="Picture 4"/>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1516063" y="1098550"/>
            <a:ext cx="5799137"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126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eaLnBrk="1" hangingPunct="1">
              <a:defRPr/>
            </a:pPr>
            <a:r>
              <a:rPr lang="en-US" sz="3200">
                <a:solidFill>
                  <a:schemeClr val="tx1"/>
                </a:solidFill>
                <a:latin typeface="Arial" charset="0"/>
                <a:cs typeface="+mj-cs"/>
              </a:rPr>
              <a:t>Observations based on system call trace</a:t>
            </a:r>
          </a:p>
        </p:txBody>
      </p:sp>
      <p:sp>
        <p:nvSpPr>
          <p:cNvPr id="45059" name="Rectangle 3"/>
          <p:cNvSpPr>
            <a:spLocks noGrp="1" noChangeArrowheads="1"/>
          </p:cNvSpPr>
          <p:nvPr>
            <p:ph type="body" idx="4294967295"/>
          </p:nvPr>
        </p:nvSpPr>
        <p:spPr>
          <a:xfrm>
            <a:off x="457200" y="1447800"/>
            <a:ext cx="8229600" cy="4724400"/>
          </a:xfrm>
        </p:spPr>
        <p:txBody>
          <a:bodyPr/>
          <a:lstStyle/>
          <a:p>
            <a:pPr algn="just" eaLnBrk="1" hangingPunct="1">
              <a:lnSpc>
                <a:spcPct val="90000"/>
              </a:lnSpc>
              <a:defRPr/>
            </a:pPr>
            <a:r>
              <a:rPr lang="en-US" sz="2800">
                <a:latin typeface="Arial" charset="0"/>
                <a:cs typeface="+mn-cs"/>
              </a:rPr>
              <a:t>original version makes 801 system calls whereas the infected version makes 1225 system calls</a:t>
            </a:r>
          </a:p>
          <a:p>
            <a:pPr algn="just" eaLnBrk="1" hangingPunct="1">
              <a:lnSpc>
                <a:spcPct val="90000"/>
              </a:lnSpc>
              <a:defRPr/>
            </a:pPr>
            <a:r>
              <a:rPr lang="en-US" sz="2800">
                <a:latin typeface="Arial" charset="0"/>
                <a:cs typeface="+mn-cs"/>
              </a:rPr>
              <a:t>infected version calls </a:t>
            </a:r>
            <a:r>
              <a:rPr lang="en-US" sz="2800" i="1">
                <a:latin typeface="Arial" charset="0"/>
                <a:cs typeface="+mn-cs"/>
              </a:rPr>
              <a:t>read</a:t>
            </a:r>
            <a:r>
              <a:rPr lang="en-US" sz="2800">
                <a:latin typeface="Arial" charset="0"/>
                <a:cs typeface="+mn-cs"/>
              </a:rPr>
              <a:t> and </a:t>
            </a:r>
            <a:r>
              <a:rPr lang="en-US" sz="2800" i="1">
                <a:latin typeface="Arial" charset="0"/>
                <a:cs typeface="+mn-cs"/>
              </a:rPr>
              <a:t>write</a:t>
            </a:r>
            <a:r>
              <a:rPr lang="en-US" sz="2800">
                <a:latin typeface="Arial" charset="0"/>
                <a:cs typeface="+mn-cs"/>
              </a:rPr>
              <a:t> a total of 360 times whereas the original version makes 37 </a:t>
            </a:r>
            <a:r>
              <a:rPr lang="en-US" sz="2800" i="1">
                <a:latin typeface="Arial" charset="0"/>
                <a:cs typeface="+mn-cs"/>
              </a:rPr>
              <a:t>read</a:t>
            </a:r>
            <a:r>
              <a:rPr lang="en-US" sz="2800">
                <a:latin typeface="Arial" charset="0"/>
                <a:cs typeface="+mn-cs"/>
              </a:rPr>
              <a:t> system calls and no call to </a:t>
            </a:r>
            <a:r>
              <a:rPr lang="en-US" sz="2800" i="1">
                <a:latin typeface="Arial" charset="0"/>
                <a:cs typeface="+mn-cs"/>
              </a:rPr>
              <a:t>write</a:t>
            </a:r>
            <a:endParaRPr lang="en-US" sz="2800">
              <a:latin typeface="Arial" charset="0"/>
              <a:cs typeface="+mn-cs"/>
            </a:endParaRPr>
          </a:p>
          <a:p>
            <a:pPr algn="just" eaLnBrk="1" hangingPunct="1">
              <a:lnSpc>
                <a:spcPct val="90000"/>
              </a:lnSpc>
              <a:defRPr/>
            </a:pPr>
            <a:r>
              <a:rPr lang="en-US" sz="2800">
                <a:latin typeface="Arial" charset="0"/>
                <a:cs typeface="+mn-cs"/>
              </a:rPr>
              <a:t>original version spawns 10 children whereas the infected version spawns 12</a:t>
            </a:r>
          </a:p>
          <a:p>
            <a:pPr algn="just" eaLnBrk="1" hangingPunct="1">
              <a:lnSpc>
                <a:spcPct val="90000"/>
              </a:lnSpc>
              <a:defRPr/>
            </a:pPr>
            <a:r>
              <a:rPr lang="en-US" sz="2800">
                <a:latin typeface="Arial" charset="0"/>
                <a:cs typeface="+mn-cs"/>
              </a:rPr>
              <a:t>original version makes 33 different system calls whereas the infected version uses 39 different system calls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457200" y="150813"/>
            <a:ext cx="8229600" cy="920750"/>
          </a:xfrm>
        </p:spPr>
        <p:txBody>
          <a:bodyPr/>
          <a:lstStyle/>
          <a:p>
            <a:pPr eaLnBrk="1" hangingPunct="1">
              <a:defRPr/>
            </a:pPr>
            <a:r>
              <a:rPr lang="en-US">
                <a:solidFill>
                  <a:schemeClr val="tx1"/>
                </a:solidFill>
                <a:latin typeface="Arial" charset="0"/>
                <a:cs typeface="+mj-cs"/>
              </a:rPr>
              <a:t>Summary of Results</a:t>
            </a:r>
          </a:p>
        </p:txBody>
      </p:sp>
      <p:sp>
        <p:nvSpPr>
          <p:cNvPr id="46083" name="Content Placeholder 2"/>
          <p:cNvSpPr>
            <a:spLocks noGrp="1"/>
          </p:cNvSpPr>
          <p:nvPr>
            <p:ph idx="4294967295"/>
          </p:nvPr>
        </p:nvSpPr>
        <p:spPr>
          <a:xfrm>
            <a:off x="457200" y="1095375"/>
            <a:ext cx="8229600" cy="5334000"/>
          </a:xfrm>
        </p:spPr>
        <p:txBody>
          <a:bodyPr/>
          <a:lstStyle/>
          <a:p>
            <a:pPr algn="just" eaLnBrk="1" hangingPunct="1">
              <a:defRPr/>
            </a:pPr>
            <a:r>
              <a:rPr lang="en-US">
                <a:latin typeface="Arial" charset="0"/>
                <a:cs typeface="+mn-cs"/>
              </a:rPr>
              <a:t>These experiments demonstrate that our model of program behaviour and matching algorithms are very useful for detecting infections to trusted programs</a:t>
            </a:r>
          </a:p>
          <a:p>
            <a:pPr algn="just" eaLnBrk="1" hangingPunct="1">
              <a:defRPr/>
            </a:pPr>
            <a:r>
              <a:rPr lang="en-US">
                <a:latin typeface="Arial" charset="0"/>
                <a:cs typeface="+mn-cs"/>
              </a:rPr>
              <a:t>In our experiments we found that the </a:t>
            </a:r>
            <a:r>
              <a:rPr lang="en-US">
                <a:solidFill>
                  <a:schemeClr val="hlink"/>
                </a:solidFill>
                <a:latin typeface="Arial" charset="0"/>
                <a:cs typeface="+mn-cs"/>
              </a:rPr>
              <a:t>size of benchmarks</a:t>
            </a:r>
            <a:r>
              <a:rPr lang="en-US">
                <a:latin typeface="Arial" charset="0"/>
                <a:cs typeface="+mn-cs"/>
              </a:rPr>
              <a:t> is very small (typically tens of kilobytes)</a:t>
            </a:r>
          </a:p>
          <a:p>
            <a:pPr algn="just" eaLnBrk="1" hangingPunct="1">
              <a:defRPr/>
            </a:pPr>
            <a:r>
              <a:rPr lang="en-US">
                <a:latin typeface="Arial" charset="0"/>
                <a:cs typeface="+mn-cs"/>
              </a:rPr>
              <a:t>Slow down in overall </a:t>
            </a:r>
            <a:r>
              <a:rPr lang="en-US">
                <a:solidFill>
                  <a:schemeClr val="hlink"/>
                </a:solidFill>
                <a:latin typeface="Arial" charset="0"/>
                <a:cs typeface="+mn-cs"/>
              </a:rPr>
              <a:t>execution time</a:t>
            </a:r>
            <a:r>
              <a:rPr lang="en-US">
                <a:latin typeface="Arial" charset="0"/>
                <a:cs typeface="+mn-cs"/>
              </a:rPr>
              <a:t> due to monitoring is very negligible (crucially depends on the policy)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eaLnBrk="1" hangingPunct="1">
              <a:defRPr/>
            </a:pPr>
            <a:r>
              <a:rPr lang="en-US">
                <a:solidFill>
                  <a:schemeClr val="tx1"/>
                </a:solidFill>
                <a:latin typeface="Arial" charset="0"/>
                <a:cs typeface="+mj-cs"/>
              </a:rPr>
              <a:t>Resilience to Transformations</a:t>
            </a:r>
          </a:p>
        </p:txBody>
      </p:sp>
      <p:sp>
        <p:nvSpPr>
          <p:cNvPr id="47107" name="Rectangle 3"/>
          <p:cNvSpPr>
            <a:spLocks noGrp="1" noChangeArrowheads="1"/>
          </p:cNvSpPr>
          <p:nvPr>
            <p:ph type="body" idx="4294967295"/>
          </p:nvPr>
        </p:nvSpPr>
        <p:spPr>
          <a:xfrm>
            <a:off x="457200" y="1447800"/>
            <a:ext cx="8229600" cy="4419600"/>
          </a:xfrm>
        </p:spPr>
        <p:txBody>
          <a:bodyPr/>
          <a:lstStyle/>
          <a:p>
            <a:pPr algn="just" eaLnBrk="1" hangingPunct="1">
              <a:defRPr/>
            </a:pPr>
            <a:r>
              <a:rPr lang="en-US">
                <a:latin typeface="Arial" charset="0"/>
                <a:cs typeface="+mn-cs"/>
              </a:rPr>
              <a:t>Demonstrated the usefulness of our approach to detect infection</a:t>
            </a:r>
          </a:p>
          <a:p>
            <a:pPr algn="just" eaLnBrk="1" hangingPunct="1">
              <a:defRPr/>
            </a:pPr>
            <a:r>
              <a:rPr lang="en-US">
                <a:latin typeface="Arial" charset="0"/>
                <a:cs typeface="+mn-cs"/>
              </a:rPr>
              <a:t>Now we will show that our model of behaviour is resilient to the syntactic transformations used to evade current detection techniques</a:t>
            </a:r>
          </a:p>
          <a:p>
            <a:pPr lvl="1" algn="just" eaLnBrk="1" hangingPunct="1">
              <a:defRPr/>
            </a:pPr>
            <a:r>
              <a:rPr lang="en-US">
                <a:solidFill>
                  <a:schemeClr val="hlink"/>
                </a:solidFill>
                <a:latin typeface="Arial" charset="0"/>
              </a:rPr>
              <a:t>Compiler optimization transformations</a:t>
            </a:r>
          </a:p>
          <a:p>
            <a:pPr lvl="1" algn="just" eaLnBrk="1" hangingPunct="1">
              <a:defRPr/>
            </a:pPr>
            <a:r>
              <a:rPr lang="en-US">
                <a:solidFill>
                  <a:schemeClr val="hlink"/>
                </a:solidFill>
                <a:latin typeface="Arial" charset="0"/>
              </a:rPr>
              <a:t>Program obfuscation transformations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129</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Demographics</a:t>
            </a:r>
          </a:p>
        </p:txBody>
      </p:sp>
      <p:sp>
        <p:nvSpPr>
          <p:cNvPr id="16386" name="Content Placeholder 2"/>
          <p:cNvSpPr>
            <a:spLocks noGrp="1"/>
          </p:cNvSpPr>
          <p:nvPr>
            <p:ph idx="1"/>
          </p:nvPr>
        </p:nvSpPr>
        <p:spPr/>
        <p:txBody>
          <a:bodyPr>
            <a:normAutofit lnSpcReduction="10000"/>
          </a:bodyPr>
          <a:lstStyle/>
          <a:p>
            <a:pPr eaLnBrk="1" hangingPunct="1"/>
            <a:r>
              <a:rPr lang="en-US" i="1">
                <a:solidFill>
                  <a:srgbClr val="FF0000"/>
                </a:solidFill>
                <a:latin typeface="Trebuchet MS" charset="0"/>
              </a:rPr>
              <a:t>Where do attacks emerge?</a:t>
            </a:r>
          </a:p>
          <a:p>
            <a:pPr eaLnBrk="1" hangingPunct="1"/>
            <a:r>
              <a:rPr lang="en-US">
                <a:latin typeface="Trebuchet MS" charset="0"/>
              </a:rPr>
              <a:t>US is still top on the list</a:t>
            </a:r>
          </a:p>
          <a:p>
            <a:pPr lvl="1" eaLnBrk="1" hangingPunct="1"/>
            <a:r>
              <a:rPr lang="en-US">
                <a:latin typeface="Trebuchet MS" charset="0"/>
              </a:rPr>
              <a:t>19% in 2009 (23% in 2008)</a:t>
            </a:r>
          </a:p>
          <a:p>
            <a:pPr eaLnBrk="1" hangingPunct="1"/>
            <a:r>
              <a:rPr lang="en-US">
                <a:latin typeface="Trebuchet MS" charset="0"/>
              </a:rPr>
              <a:t>Emergence of other countries in the top 10 list</a:t>
            </a:r>
          </a:p>
          <a:p>
            <a:pPr lvl="1" eaLnBrk="1" hangingPunct="1"/>
            <a:r>
              <a:rPr lang="en-US">
                <a:latin typeface="Trebuchet MS" charset="0"/>
              </a:rPr>
              <a:t>Brazil and India</a:t>
            </a:r>
          </a:p>
          <a:p>
            <a:pPr lvl="1" eaLnBrk="1" hangingPunct="1"/>
            <a:r>
              <a:rPr lang="en-US">
                <a:latin typeface="Trebuchet MS" charset="0"/>
              </a:rPr>
              <a:t>Emergence of these new countries related to increased internet connectivity in these countries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defRPr/>
            </a:pPr>
            <a:r>
              <a:rPr lang="en-US" sz="3600">
                <a:solidFill>
                  <a:schemeClr val="tx1"/>
                </a:solidFill>
                <a:latin typeface="Arial" charset="0"/>
                <a:cs typeface="+mj-cs"/>
              </a:rPr>
              <a:t>Compiler optimization transformations</a:t>
            </a:r>
          </a:p>
        </p:txBody>
      </p:sp>
      <p:sp>
        <p:nvSpPr>
          <p:cNvPr id="48131" name="Rectangle 3"/>
          <p:cNvSpPr>
            <a:spLocks noGrp="1" noChangeArrowheads="1"/>
          </p:cNvSpPr>
          <p:nvPr>
            <p:ph type="body" idx="4294967295"/>
          </p:nvPr>
        </p:nvSpPr>
        <p:spPr>
          <a:xfrm>
            <a:off x="457200" y="1600200"/>
            <a:ext cx="8229600" cy="4419600"/>
          </a:xfrm>
        </p:spPr>
        <p:txBody>
          <a:bodyPr/>
          <a:lstStyle/>
          <a:p>
            <a:pPr algn="just" eaLnBrk="1" hangingPunct="1">
              <a:lnSpc>
                <a:spcPct val="90000"/>
              </a:lnSpc>
              <a:defRPr/>
            </a:pPr>
            <a:r>
              <a:rPr lang="en-US" sz="2800">
                <a:latin typeface="Arial" charset="0"/>
                <a:cs typeface="+mn-cs"/>
              </a:rPr>
              <a:t>We compiled </a:t>
            </a:r>
            <a:r>
              <a:rPr lang="en-US" sz="2800" i="1">
                <a:solidFill>
                  <a:schemeClr val="hlink"/>
                </a:solidFill>
                <a:latin typeface="Arial" charset="0"/>
                <a:cs typeface="+mn-cs"/>
              </a:rPr>
              <a:t>ssh</a:t>
            </a:r>
            <a:r>
              <a:rPr lang="en-US" sz="2800">
                <a:latin typeface="Arial" charset="0"/>
                <a:cs typeface="+mn-cs"/>
              </a:rPr>
              <a:t> using the five optimization levels supported by </a:t>
            </a:r>
            <a:r>
              <a:rPr lang="en-US" sz="2800" i="1">
                <a:solidFill>
                  <a:schemeClr val="accent2"/>
                </a:solidFill>
                <a:latin typeface="Arial" charset="0"/>
                <a:cs typeface="+mn-cs"/>
              </a:rPr>
              <a:t>gcc</a:t>
            </a:r>
            <a:r>
              <a:rPr lang="en-US" sz="2800">
                <a:latin typeface="Arial" charset="0"/>
                <a:cs typeface="+mn-cs"/>
              </a:rPr>
              <a:t> – O0,O1,O2,O3 and Os</a:t>
            </a:r>
          </a:p>
          <a:p>
            <a:pPr algn="just" eaLnBrk="1" hangingPunct="1">
              <a:lnSpc>
                <a:spcPct val="90000"/>
              </a:lnSpc>
              <a:defRPr/>
            </a:pPr>
            <a:endParaRPr lang="en-US" sz="2800">
              <a:latin typeface="Arial" charset="0"/>
              <a:cs typeface="+mn-cs"/>
            </a:endParaRPr>
          </a:p>
          <a:p>
            <a:pPr algn="just" eaLnBrk="1" hangingPunct="1">
              <a:lnSpc>
                <a:spcPct val="90000"/>
              </a:lnSpc>
              <a:defRPr/>
            </a:pPr>
            <a:r>
              <a:rPr lang="en-US" sz="2800">
                <a:latin typeface="Arial" charset="0"/>
                <a:cs typeface="+mn-cs"/>
              </a:rPr>
              <a:t>We executed the resulting </a:t>
            </a:r>
            <a:r>
              <a:rPr lang="en-US" sz="2800" i="1">
                <a:solidFill>
                  <a:schemeClr val="hlink"/>
                </a:solidFill>
                <a:latin typeface="Arial" charset="0"/>
                <a:cs typeface="+mn-cs"/>
              </a:rPr>
              <a:t>ssh</a:t>
            </a:r>
            <a:r>
              <a:rPr lang="en-US" sz="2800">
                <a:latin typeface="Arial" charset="0"/>
                <a:cs typeface="+mn-cs"/>
              </a:rPr>
              <a:t> programs and collected their behaviours in similar environments and for the same user interaction</a:t>
            </a:r>
          </a:p>
          <a:p>
            <a:pPr algn="just" eaLnBrk="1" hangingPunct="1">
              <a:lnSpc>
                <a:spcPct val="90000"/>
              </a:lnSpc>
              <a:defRPr/>
            </a:pPr>
            <a:endParaRPr lang="en-US" sz="2800">
              <a:latin typeface="Arial" charset="0"/>
              <a:cs typeface="+mn-cs"/>
            </a:endParaRPr>
          </a:p>
          <a:p>
            <a:pPr algn="just" eaLnBrk="1" hangingPunct="1">
              <a:lnSpc>
                <a:spcPct val="90000"/>
              </a:lnSpc>
              <a:defRPr/>
            </a:pPr>
            <a:r>
              <a:rPr lang="en-US" sz="2800">
                <a:latin typeface="Arial" charset="0"/>
                <a:cs typeface="+mn-cs"/>
              </a:rPr>
              <a:t>We observed that the behaviour (</a:t>
            </a:r>
            <a:r>
              <a:rPr lang="en-US" sz="2800">
                <a:solidFill>
                  <a:schemeClr val="accent2"/>
                </a:solidFill>
                <a:latin typeface="Arial" charset="0"/>
                <a:cs typeface="+mn-cs"/>
              </a:rPr>
              <a:t>process tree with input/output files</a:t>
            </a:r>
            <a:r>
              <a:rPr lang="en-US" sz="2800">
                <a:latin typeface="Arial" charset="0"/>
                <a:cs typeface="+mn-cs"/>
              </a:rPr>
              <a:t>) of all these  versions is exactly the same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defRPr/>
            </a:pPr>
            <a:r>
              <a:rPr lang="en-US" sz="3600">
                <a:solidFill>
                  <a:schemeClr val="tx1"/>
                </a:solidFill>
                <a:latin typeface="Arial" charset="0"/>
                <a:cs typeface="+mj-cs"/>
              </a:rPr>
              <a:t>Compiler optimization transformations</a:t>
            </a:r>
          </a:p>
        </p:txBody>
      </p:sp>
      <p:sp>
        <p:nvSpPr>
          <p:cNvPr id="49155" name="Rectangle 3"/>
          <p:cNvSpPr>
            <a:spLocks noGrp="1" noChangeArrowheads="1"/>
          </p:cNvSpPr>
          <p:nvPr>
            <p:ph type="body" idx="4294967295"/>
          </p:nvPr>
        </p:nvSpPr>
        <p:spPr>
          <a:xfrm>
            <a:off x="457200" y="1600200"/>
            <a:ext cx="8229600" cy="3581400"/>
          </a:xfrm>
        </p:spPr>
        <p:txBody>
          <a:bodyPr/>
          <a:lstStyle/>
          <a:p>
            <a:pPr algn="just" eaLnBrk="1" hangingPunct="1">
              <a:defRPr/>
            </a:pPr>
            <a:r>
              <a:rPr lang="en-US">
                <a:latin typeface="Arial" charset="0"/>
                <a:cs typeface="+mn-cs"/>
              </a:rPr>
              <a:t>When we considered their behaviour (</a:t>
            </a:r>
            <a:r>
              <a:rPr lang="en-US">
                <a:solidFill>
                  <a:schemeClr val="accent2"/>
                </a:solidFill>
                <a:latin typeface="Arial" charset="0"/>
                <a:cs typeface="+mn-cs"/>
              </a:rPr>
              <a:t>process tree with sequence of system calls</a:t>
            </a:r>
            <a:r>
              <a:rPr lang="en-US">
                <a:latin typeface="Arial" charset="0"/>
                <a:cs typeface="+mn-cs"/>
              </a:rPr>
              <a:t>) we found the following minor differences</a:t>
            </a:r>
          </a:p>
          <a:p>
            <a:pPr lvl="1" algn="just" eaLnBrk="1" hangingPunct="1">
              <a:defRPr/>
            </a:pPr>
            <a:r>
              <a:rPr lang="en-US">
                <a:latin typeface="Arial" charset="0"/>
              </a:rPr>
              <a:t>number of </a:t>
            </a:r>
            <a:r>
              <a:rPr lang="en-US" i="1">
                <a:solidFill>
                  <a:schemeClr val="hlink"/>
                </a:solidFill>
                <a:latin typeface="Arial" charset="0"/>
              </a:rPr>
              <a:t>time</a:t>
            </a:r>
            <a:r>
              <a:rPr lang="en-US">
                <a:latin typeface="Arial" charset="0"/>
              </a:rPr>
              <a:t>() calls</a:t>
            </a:r>
          </a:p>
          <a:p>
            <a:pPr lvl="1" algn="just" eaLnBrk="1" hangingPunct="1">
              <a:defRPr/>
            </a:pPr>
            <a:r>
              <a:rPr lang="en-US">
                <a:solidFill>
                  <a:schemeClr val="hlink"/>
                </a:solidFill>
                <a:latin typeface="Arial" charset="0"/>
              </a:rPr>
              <a:t>size</a:t>
            </a:r>
            <a:r>
              <a:rPr lang="en-US">
                <a:latin typeface="Arial" charset="0"/>
              </a:rPr>
              <a:t> of chunks in which data is read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defRPr/>
            </a:pPr>
            <a:r>
              <a:rPr lang="en-US" sz="3600">
                <a:solidFill>
                  <a:schemeClr val="tx1"/>
                </a:solidFill>
                <a:latin typeface="Arial" charset="0"/>
                <a:cs typeface="+mj-cs"/>
              </a:rPr>
              <a:t>Program Obfuscation Transformations</a:t>
            </a:r>
          </a:p>
        </p:txBody>
      </p:sp>
      <p:sp>
        <p:nvSpPr>
          <p:cNvPr id="50179" name="Rectangle 3"/>
          <p:cNvSpPr>
            <a:spLocks noGrp="1" noChangeArrowheads="1"/>
          </p:cNvSpPr>
          <p:nvPr>
            <p:ph type="body" idx="4294967295"/>
          </p:nvPr>
        </p:nvSpPr>
        <p:spPr>
          <a:xfrm>
            <a:off x="457200" y="1600200"/>
            <a:ext cx="8229600" cy="4800600"/>
          </a:xfrm>
        </p:spPr>
        <p:txBody>
          <a:bodyPr/>
          <a:lstStyle/>
          <a:p>
            <a:pPr algn="just" eaLnBrk="1" hangingPunct="1">
              <a:defRPr/>
            </a:pPr>
            <a:r>
              <a:rPr lang="en-US">
                <a:latin typeface="Arial" charset="0"/>
                <a:cs typeface="+mn-cs"/>
              </a:rPr>
              <a:t>We obfuscated </a:t>
            </a:r>
            <a:r>
              <a:rPr lang="en-US" i="1">
                <a:solidFill>
                  <a:schemeClr val="hlink"/>
                </a:solidFill>
                <a:latin typeface="Arial" charset="0"/>
                <a:cs typeface="+mn-cs"/>
              </a:rPr>
              <a:t>nano</a:t>
            </a:r>
            <a:r>
              <a:rPr lang="en-US">
                <a:solidFill>
                  <a:schemeClr val="hlink"/>
                </a:solidFill>
                <a:latin typeface="Arial" charset="0"/>
                <a:cs typeface="+mn-cs"/>
              </a:rPr>
              <a:t>-virus</a:t>
            </a:r>
            <a:r>
              <a:rPr lang="en-US">
                <a:latin typeface="Arial" charset="0"/>
                <a:cs typeface="+mn-cs"/>
              </a:rPr>
              <a:t> using </a:t>
            </a:r>
            <a:r>
              <a:rPr lang="en-US">
                <a:solidFill>
                  <a:schemeClr val="accent2"/>
                </a:solidFill>
                <a:latin typeface="Arial" charset="0"/>
                <a:cs typeface="+mn-cs"/>
              </a:rPr>
              <a:t>CObf</a:t>
            </a:r>
            <a:r>
              <a:rPr lang="en-US">
                <a:latin typeface="Arial" charset="0"/>
                <a:cs typeface="+mn-cs"/>
              </a:rPr>
              <a:t>, a state-of-the-art C-source obfuscation tool</a:t>
            </a:r>
          </a:p>
          <a:p>
            <a:pPr algn="just" eaLnBrk="1" hangingPunct="1">
              <a:defRPr/>
            </a:pPr>
            <a:r>
              <a:rPr lang="en-US">
                <a:latin typeface="Arial" charset="0"/>
                <a:cs typeface="+mn-cs"/>
              </a:rPr>
              <a:t>We collected behaviours of both the virus and its obfuscated version in similar environments and the same user interaction</a:t>
            </a:r>
          </a:p>
          <a:p>
            <a:pPr algn="just" eaLnBrk="1" hangingPunct="1">
              <a:defRPr/>
            </a:pPr>
            <a:r>
              <a:rPr lang="en-US">
                <a:latin typeface="Arial" charset="0"/>
                <a:cs typeface="+mn-cs"/>
              </a:rPr>
              <a:t>We observed that the behaviour (</a:t>
            </a:r>
            <a:r>
              <a:rPr lang="en-US">
                <a:solidFill>
                  <a:schemeClr val="accent2"/>
                </a:solidFill>
                <a:latin typeface="Arial" charset="0"/>
                <a:cs typeface="+mn-cs"/>
              </a:rPr>
              <a:t>process tree with system call trace</a:t>
            </a:r>
            <a:r>
              <a:rPr lang="en-US">
                <a:latin typeface="Arial" charset="0"/>
                <a:cs typeface="+mn-cs"/>
              </a:rPr>
              <a:t>) of both the programs is exactly the same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457200" y="914400"/>
            <a:ext cx="8229600" cy="5300663"/>
          </a:xfrm>
        </p:spPr>
        <p:txBody>
          <a:bodyPr/>
          <a:lstStyle/>
          <a:p>
            <a:pPr algn="just" eaLnBrk="1" hangingPunct="1">
              <a:defRPr/>
            </a:pPr>
            <a:r>
              <a:rPr lang="en-US" sz="3000">
                <a:latin typeface="Arial" charset="0"/>
                <a:cs typeface="+mn-cs"/>
              </a:rPr>
              <a:t>We can further refine our approach by having a database of known malicious behaviours D</a:t>
            </a:r>
            <a:r>
              <a:rPr lang="en-US" sz="3000" baseline="-25000">
                <a:latin typeface="Arial" charset="0"/>
                <a:cs typeface="+mn-cs"/>
              </a:rPr>
              <a:t>m</a:t>
            </a:r>
          </a:p>
          <a:p>
            <a:pPr lvl="1" algn="just" eaLnBrk="1" hangingPunct="1">
              <a:defRPr/>
            </a:pPr>
            <a:r>
              <a:rPr lang="en-US" sz="2600">
                <a:latin typeface="Arial" charset="0"/>
              </a:rPr>
              <a:t>for example, a sequence of system calls characterizing self-replication/reflection</a:t>
            </a:r>
          </a:p>
          <a:p>
            <a:pPr algn="just" eaLnBrk="1" hangingPunct="1">
              <a:defRPr/>
            </a:pPr>
            <a:r>
              <a:rPr lang="en-US" sz="3000">
                <a:latin typeface="Arial" charset="0"/>
                <a:cs typeface="+mn-cs"/>
              </a:rPr>
              <a:t>When the observed behaviour of a program differs from its benchmark, we  can utilize the database D</a:t>
            </a:r>
            <a:r>
              <a:rPr lang="en-US" sz="3000" baseline="-25000">
                <a:latin typeface="Arial" charset="0"/>
                <a:cs typeface="+mn-cs"/>
              </a:rPr>
              <a:t>m</a:t>
            </a:r>
            <a:r>
              <a:rPr lang="en-US" sz="3000">
                <a:latin typeface="Arial" charset="0"/>
                <a:cs typeface="+mn-cs"/>
              </a:rPr>
              <a:t> to check if the additional behaviour represents a malicious intent</a:t>
            </a:r>
          </a:p>
          <a:p>
            <a:pPr lvl="1" algn="just" eaLnBrk="1" hangingPunct="1">
              <a:defRPr/>
            </a:pPr>
            <a:r>
              <a:rPr lang="en-US" sz="2600">
                <a:latin typeface="Arial" charset="0"/>
              </a:rPr>
              <a:t>possibility of incremental validation and localizing the errors for disinfection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533400" y="1371600"/>
            <a:ext cx="8077200" cy="1851025"/>
          </a:xfrm>
        </p:spPr>
        <p:txBody>
          <a:bodyPr/>
          <a:lstStyle/>
          <a:p>
            <a:pPr eaLnBrk="1" hangingPunct="1"/>
            <a:r>
              <a:rPr lang="en-US" sz="4000" dirty="0" smtClean="0">
                <a:solidFill>
                  <a:srgbClr val="FF0000"/>
                </a:solidFill>
              </a:rPr>
              <a:t>Metamorphic Virus</a:t>
            </a:r>
            <a:r>
              <a:rPr lang="en-US" sz="4000" smtClean="0">
                <a:solidFill>
                  <a:srgbClr val="FF0000"/>
                </a:solidFill>
              </a:rPr>
              <a:t>: Characterization </a:t>
            </a:r>
            <a:r>
              <a:rPr lang="en-US" sz="4000" dirty="0" smtClean="0">
                <a:solidFill>
                  <a:srgbClr val="FF0000"/>
                </a:solidFill>
              </a:rPr>
              <a:t>as a Regular Expression (a signature)</a:t>
            </a:r>
          </a:p>
        </p:txBody>
      </p:sp>
      <p:sp>
        <p:nvSpPr>
          <p:cNvPr id="2051" name="Rectangle 3"/>
          <p:cNvSpPr>
            <a:spLocks noGrp="1" noChangeArrowheads="1"/>
          </p:cNvSpPr>
          <p:nvPr>
            <p:ph type="subTitle" idx="4294967295"/>
          </p:nvPr>
        </p:nvSpPr>
        <p:spPr>
          <a:xfrm>
            <a:off x="304800" y="3429000"/>
            <a:ext cx="8610600" cy="2362200"/>
          </a:xfrm>
        </p:spPr>
        <p:txBody>
          <a:bodyPr/>
          <a:lstStyle/>
          <a:p>
            <a:pPr marL="0" indent="0" algn="ctr">
              <a:spcBef>
                <a:spcPct val="0"/>
              </a:spcBef>
              <a:buFontTx/>
              <a:buNone/>
            </a:pPr>
            <a:endParaRPr lang="en-US" sz="2800" dirty="0" smtClean="0">
              <a:solidFill>
                <a:schemeClr val="hlin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solidFill>
                  <a:srgbClr val="FF0000"/>
                </a:solidFill>
              </a:rPr>
              <a:t>Semantic Signature Extraction</a:t>
            </a:r>
          </a:p>
        </p:txBody>
      </p:sp>
      <p:sp>
        <p:nvSpPr>
          <p:cNvPr id="38915" name="Rectangle 3"/>
          <p:cNvSpPr>
            <a:spLocks noGrp="1" noChangeArrowheads="1"/>
          </p:cNvSpPr>
          <p:nvPr>
            <p:ph type="body" idx="1"/>
          </p:nvPr>
        </p:nvSpPr>
        <p:spPr>
          <a:xfrm>
            <a:off x="457200" y="1722438"/>
            <a:ext cx="8229600" cy="3840162"/>
          </a:xfrm>
        </p:spPr>
        <p:txBody>
          <a:bodyPr>
            <a:normAutofit fontScale="92500" lnSpcReduction="10000"/>
          </a:bodyPr>
          <a:lstStyle/>
          <a:p>
            <a:pPr algn="just" eaLnBrk="1" hangingPunct="1"/>
            <a:r>
              <a:rPr lang="en-US" u="sng" dirty="0" smtClean="0">
                <a:solidFill>
                  <a:schemeClr val="hlink"/>
                </a:solidFill>
              </a:rPr>
              <a:t>Problem Definition</a:t>
            </a:r>
            <a:r>
              <a:rPr lang="en-US" dirty="0" smtClean="0"/>
              <a:t>: malware industry has to analyze approximately 30,000 to 40,000 suspected samples every day, which necessitates a framework for automatic analysis of programs to classify them and also to aid the human experts to arrive at </a:t>
            </a:r>
            <a:r>
              <a:rPr lang="en-US" b="1" dirty="0" smtClean="0">
                <a:solidFill>
                  <a:srgbClr val="0070C0"/>
                </a:solidFill>
              </a:rPr>
              <a:t>algorithmic</a:t>
            </a:r>
            <a:r>
              <a:rPr lang="en-US" dirty="0" smtClean="0"/>
              <a:t> ways of signature extraction</a:t>
            </a:r>
          </a:p>
          <a:p>
            <a:pPr lvl="1" algn="just" eaLnBrk="1" hangingPunct="1"/>
            <a:r>
              <a:rPr lang="en-US" dirty="0" smtClean="0"/>
              <a:t>Virus scanners can be overcome by simple obfuscations (EICAR 2010/1 – </a:t>
            </a:r>
            <a:r>
              <a:rPr lang="en-US" dirty="0" err="1" smtClean="0"/>
              <a:t>Filiol</a:t>
            </a:r>
            <a:r>
              <a:rPr lang="en-US" smtClean="0"/>
              <a:t> et al.)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solidFill>
                  <a:srgbClr val="FF0000"/>
                </a:solidFill>
              </a:rPr>
              <a:t>Semantic Signature Extraction</a:t>
            </a:r>
          </a:p>
        </p:txBody>
      </p:sp>
      <p:sp>
        <p:nvSpPr>
          <p:cNvPr id="40963" name="Rectangle 3"/>
          <p:cNvSpPr>
            <a:spLocks noGrp="1" noChangeArrowheads="1"/>
          </p:cNvSpPr>
          <p:nvPr>
            <p:ph type="body" idx="1"/>
          </p:nvPr>
        </p:nvSpPr>
        <p:spPr>
          <a:xfrm>
            <a:off x="457200" y="1722438"/>
            <a:ext cx="8229600" cy="4602162"/>
          </a:xfrm>
        </p:spPr>
        <p:txBody>
          <a:bodyPr/>
          <a:lstStyle/>
          <a:p>
            <a:pPr algn="just" eaLnBrk="1" hangingPunct="1">
              <a:lnSpc>
                <a:spcPct val="90000"/>
              </a:lnSpc>
            </a:pPr>
            <a:r>
              <a:rPr lang="en-US" u="sng" smtClean="0">
                <a:solidFill>
                  <a:schemeClr val="hlink"/>
                </a:solidFill>
              </a:rPr>
              <a:t>Our approach</a:t>
            </a:r>
            <a:r>
              <a:rPr lang="en-US" smtClean="0"/>
              <a:t>: since polymorphic and metamorphic code have the capability to change shape across infections, it becomes necessary to have semantic signatures which capture the essential behaviour of the malware</a:t>
            </a:r>
          </a:p>
          <a:p>
            <a:pPr lvl="1" algn="just" eaLnBrk="1" hangingPunct="1">
              <a:lnSpc>
                <a:spcPct val="90000"/>
              </a:lnSpc>
            </a:pPr>
            <a:r>
              <a:rPr lang="en-US" smtClean="0"/>
              <a:t>We present an algorithmic approach for extracting the semantic signature of malware as a regular expression over API calls, based on algorithms for learning regular expressions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solidFill>
                  <a:srgbClr val="FF0000"/>
                </a:solidFill>
              </a:rPr>
              <a:t>Semantic Signature Extraction</a:t>
            </a:r>
          </a:p>
        </p:txBody>
      </p:sp>
      <p:sp>
        <p:nvSpPr>
          <p:cNvPr id="43011" name="Rectangle 3"/>
          <p:cNvSpPr>
            <a:spLocks noGrp="1" noChangeArrowheads="1"/>
          </p:cNvSpPr>
          <p:nvPr>
            <p:ph type="body" idx="1"/>
          </p:nvPr>
        </p:nvSpPr>
        <p:spPr>
          <a:xfrm>
            <a:off x="457200" y="1600200"/>
            <a:ext cx="8229600" cy="4800600"/>
          </a:xfrm>
        </p:spPr>
        <p:txBody>
          <a:bodyPr/>
          <a:lstStyle/>
          <a:p>
            <a:pPr lvl="1" algn="just" eaLnBrk="1" hangingPunct="1"/>
            <a:r>
              <a:rPr lang="en-US" sz="2600" smtClean="0"/>
              <a:t>Merge the abstracted activities of all the threads of all the processes into one single file, sort them according to their time stamps and forget the time stamps</a:t>
            </a:r>
          </a:p>
          <a:p>
            <a:pPr lvl="1" algn="just" eaLnBrk="1" hangingPunct="1"/>
            <a:r>
              <a:rPr lang="en-US" sz="2600" smtClean="0"/>
              <a:t>The resulting file describes the sequence of high-level activities performed by the sample</a:t>
            </a:r>
          </a:p>
          <a:p>
            <a:pPr lvl="1" algn="just" eaLnBrk="1" hangingPunct="1"/>
            <a:r>
              <a:rPr lang="en-US" sz="2600" smtClean="0"/>
              <a:t>Repeat the above steps for some set of variants of a malware and use their sequences to learn a regular expression (under the supervision of a human expert) that forms the semantic signature of the malware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solidFill>
                  <a:srgbClr val="FF0000"/>
                </a:solidFill>
              </a:rPr>
              <a:t>Semantic Signature Extraction</a:t>
            </a:r>
          </a:p>
        </p:txBody>
      </p:sp>
      <p:graphicFrame>
        <p:nvGraphicFramePr>
          <p:cNvPr id="58371" name="Group 3"/>
          <p:cNvGraphicFramePr>
            <a:graphicFrameLocks noGrp="1"/>
          </p:cNvGraphicFramePr>
          <p:nvPr>
            <p:ph idx="1"/>
          </p:nvPr>
        </p:nvGraphicFramePr>
        <p:xfrm>
          <a:off x="2362200" y="1512888"/>
          <a:ext cx="4419600" cy="4359277"/>
        </p:xfrm>
        <a:graphic>
          <a:graphicData uri="http://schemas.openxmlformats.org/drawingml/2006/table">
            <a:tbl>
              <a:tblPr/>
              <a:tblGrid>
                <a:gridCol w="1706563"/>
                <a:gridCol w="2713037"/>
              </a:tblGrid>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Symbol</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Action</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Read Registry Key/Value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Set Registry Value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C</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Create Registry Key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D</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Delete Registry Key/Value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Read File Metadata</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F</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Read File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Write File Metadata</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H</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Write File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I</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Query Directory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L</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TCP/UDP Send</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TCP/UDP Receive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hlink"/>
                          </a:solidFill>
                          <a:effectLst/>
                          <a:latin typeface="Arial" charset="0"/>
                        </a:rPr>
                        <a:t>TCP/UDP Reconnect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79" name="Text Box 47"/>
          <p:cNvSpPr txBox="1">
            <a:spLocks noChangeArrowheads="1"/>
          </p:cNvSpPr>
          <p:nvPr/>
        </p:nvSpPr>
        <p:spPr bwMode="auto">
          <a:xfrm>
            <a:off x="1524000" y="6175375"/>
            <a:ext cx="606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t>Classification of Security Relevant API calls</a:t>
            </a:r>
          </a:p>
        </p:txBody>
      </p:sp>
      <p:sp>
        <p:nvSpPr>
          <p:cNvPr id="5" name="Slide Number Placeholder 4"/>
          <p:cNvSpPr>
            <a:spLocks noGrp="1"/>
          </p:cNvSpPr>
          <p:nvPr>
            <p:ph type="sldNum" sz="quarter" idx="12"/>
          </p:nvPr>
        </p:nvSpPr>
        <p:spPr/>
        <p:txBody>
          <a:bodyPr/>
          <a:lstStyle/>
          <a:p>
            <a:pPr>
              <a:defRPr/>
            </a:pPr>
            <a:fld id="{424F799D-2CC3-4D91-8E4F-5A2F064A433F}" type="slidenum">
              <a:rPr lang="en-US" smtClean="0"/>
              <a:pPr>
                <a:defRPr/>
              </a:pPr>
              <a:t>138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en-US" sz="3800" dirty="0">
                <a:solidFill>
                  <a:srgbClr val="C00000"/>
                </a:solidFill>
              </a:rPr>
              <a:t>Semantic Signature </a:t>
            </a:r>
            <a:r>
              <a:rPr lang="en-US" sz="3800" dirty="0" smtClean="0">
                <a:solidFill>
                  <a:srgbClr val="C00000"/>
                </a:solidFill>
              </a:rPr>
              <a:t>Extraction Algorithm</a:t>
            </a:r>
            <a:endParaRPr lang="en-US" sz="3800" dirty="0">
              <a:solidFill>
                <a:srgbClr val="C00000"/>
              </a:solidFill>
            </a:endParaRPr>
          </a:p>
        </p:txBody>
      </p:sp>
      <p:sp>
        <p:nvSpPr>
          <p:cNvPr id="53251" name="Rectangle 3"/>
          <p:cNvSpPr>
            <a:spLocks noGrp="1" noChangeArrowheads="1"/>
          </p:cNvSpPr>
          <p:nvPr>
            <p:ph type="body" idx="1"/>
          </p:nvPr>
        </p:nvSpPr>
        <p:spPr>
          <a:xfrm>
            <a:off x="228600" y="1600200"/>
            <a:ext cx="8686800" cy="4602162"/>
          </a:xfrm>
        </p:spPr>
        <p:txBody>
          <a:bodyPr>
            <a:noAutofit/>
          </a:bodyPr>
          <a:lstStyle/>
          <a:p>
            <a:pPr algn="just"/>
            <a:r>
              <a:rPr lang="en-US" sz="2800" dirty="0" smtClean="0">
                <a:solidFill>
                  <a:srgbClr val="0000FF"/>
                </a:solidFill>
              </a:rPr>
              <a:t>Construct</a:t>
            </a:r>
            <a:r>
              <a:rPr lang="en-US" sz="2800" dirty="0" smtClean="0"/>
              <a:t> malware </a:t>
            </a:r>
            <a:r>
              <a:rPr lang="en-US" sz="2800" dirty="0"/>
              <a:t>behaviour from its execution trace</a:t>
            </a:r>
          </a:p>
          <a:p>
            <a:pPr algn="just"/>
            <a:r>
              <a:rPr lang="en-US" sz="2800" dirty="0">
                <a:solidFill>
                  <a:srgbClr val="0000FF"/>
                </a:solidFill>
              </a:rPr>
              <a:t>Filter</a:t>
            </a:r>
            <a:r>
              <a:rPr lang="en-US" sz="2800" dirty="0"/>
              <a:t> to keep only </a:t>
            </a:r>
            <a:r>
              <a:rPr lang="en-US" sz="2800" dirty="0">
                <a:solidFill>
                  <a:srgbClr val="C00000"/>
                </a:solidFill>
              </a:rPr>
              <a:t>security sensitive</a:t>
            </a:r>
            <a:r>
              <a:rPr lang="en-US" sz="2800" dirty="0"/>
              <a:t> parts of the trace corresponding to each node in the tree</a:t>
            </a:r>
          </a:p>
          <a:p>
            <a:pPr algn="just"/>
            <a:r>
              <a:rPr lang="en-US" sz="2800" dirty="0">
                <a:solidFill>
                  <a:srgbClr val="0000FF"/>
                </a:solidFill>
              </a:rPr>
              <a:t>Abstract</a:t>
            </a:r>
            <a:r>
              <a:rPr lang="en-US" sz="2800" dirty="0"/>
              <a:t> the trace into sequences of high-level </a:t>
            </a:r>
            <a:r>
              <a:rPr lang="en-US" sz="2800" dirty="0" smtClean="0"/>
              <a:t>activities</a:t>
            </a:r>
          </a:p>
          <a:p>
            <a:pPr algn="just"/>
            <a:r>
              <a:rPr lang="en-US" sz="2800" dirty="0" smtClean="0"/>
              <a:t>Using </a:t>
            </a:r>
            <a:r>
              <a:rPr lang="en-US" sz="2800" dirty="0"/>
              <a:t>time-stamps </a:t>
            </a:r>
            <a:r>
              <a:rPr lang="en-US" sz="2800" dirty="0">
                <a:solidFill>
                  <a:srgbClr val="0000FF"/>
                </a:solidFill>
              </a:rPr>
              <a:t>interleave</a:t>
            </a:r>
            <a:r>
              <a:rPr lang="en-US" sz="2800" dirty="0"/>
              <a:t> the abstracted activities of sub-processes to get a sequence of high-level activities</a:t>
            </a:r>
          </a:p>
          <a:p>
            <a:pPr algn="just"/>
            <a:r>
              <a:rPr lang="en-US" sz="2800" dirty="0"/>
              <a:t>Repeat the above steps for several instances / versions of the same malware and </a:t>
            </a:r>
            <a:r>
              <a:rPr lang="en-US" sz="2800" dirty="0">
                <a:solidFill>
                  <a:srgbClr val="0000FF"/>
                </a:solidFill>
              </a:rPr>
              <a:t>learn</a:t>
            </a:r>
            <a:r>
              <a:rPr lang="en-US" sz="2800" dirty="0"/>
              <a:t> a regular expression that denotes its semantic signature</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Attack Targets</a:t>
            </a:r>
          </a:p>
        </p:txBody>
      </p:sp>
      <p:sp>
        <p:nvSpPr>
          <p:cNvPr id="17410" name="Content Placeholder 2"/>
          <p:cNvSpPr>
            <a:spLocks noGrp="1"/>
          </p:cNvSpPr>
          <p:nvPr>
            <p:ph idx="1"/>
          </p:nvPr>
        </p:nvSpPr>
        <p:spPr/>
        <p:txBody>
          <a:bodyPr>
            <a:normAutofit fontScale="92500" lnSpcReduction="10000"/>
          </a:bodyPr>
          <a:lstStyle/>
          <a:p>
            <a:pPr eaLnBrk="1" hangingPunct="1">
              <a:lnSpc>
                <a:spcPct val="90000"/>
              </a:lnSpc>
            </a:pPr>
            <a:r>
              <a:rPr lang="en-US" i="1">
                <a:solidFill>
                  <a:srgbClr val="FF0000"/>
                </a:solidFill>
                <a:latin typeface="Trebuchet MS" charset="0"/>
              </a:rPr>
              <a:t>Who are the attackers targeting?</a:t>
            </a:r>
          </a:p>
          <a:p>
            <a:pPr eaLnBrk="1" hangingPunct="1">
              <a:lnSpc>
                <a:spcPct val="90000"/>
              </a:lnSpc>
            </a:pPr>
            <a:r>
              <a:rPr lang="en-US">
                <a:latin typeface="Trebuchet MS" charset="0"/>
              </a:rPr>
              <a:t>Old news</a:t>
            </a:r>
          </a:p>
          <a:p>
            <a:pPr lvl="1" eaLnBrk="1" hangingPunct="1">
              <a:lnSpc>
                <a:spcPct val="90000"/>
              </a:lnSpc>
            </a:pPr>
            <a:r>
              <a:rPr lang="en-US">
                <a:latin typeface="Trebuchet MS" charset="0"/>
              </a:rPr>
              <a:t>Spam, identity theft, …</a:t>
            </a:r>
          </a:p>
          <a:p>
            <a:pPr lvl="1" eaLnBrk="1" hangingPunct="1">
              <a:lnSpc>
                <a:spcPct val="90000"/>
              </a:lnSpc>
            </a:pPr>
            <a:r>
              <a:rPr lang="en-US">
                <a:latin typeface="Trebuchet MS" charset="0"/>
              </a:rPr>
              <a:t>Still important factors</a:t>
            </a:r>
          </a:p>
          <a:p>
            <a:pPr eaLnBrk="1" hangingPunct="1">
              <a:lnSpc>
                <a:spcPct val="90000"/>
              </a:lnSpc>
            </a:pPr>
            <a:r>
              <a:rPr lang="en-US">
                <a:latin typeface="Trebuchet MS" charset="0"/>
              </a:rPr>
              <a:t>New Trend</a:t>
            </a:r>
          </a:p>
          <a:p>
            <a:pPr lvl="1" eaLnBrk="1" hangingPunct="1">
              <a:lnSpc>
                <a:spcPct val="90000"/>
              </a:lnSpc>
            </a:pPr>
            <a:r>
              <a:rPr lang="en-US">
                <a:latin typeface="Trebuchet MS" charset="0"/>
              </a:rPr>
              <a:t>It looks like hackers are now targeting enterprises and government organizations</a:t>
            </a:r>
          </a:p>
          <a:p>
            <a:pPr lvl="1" eaLnBrk="1" hangingPunct="1">
              <a:lnSpc>
                <a:spcPct val="90000"/>
              </a:lnSpc>
            </a:pPr>
            <a:r>
              <a:rPr lang="en-US">
                <a:latin typeface="Trebuchet MS" charset="0"/>
              </a:rPr>
              <a:t>The goal seems to theft of sensitive data or espionage</a:t>
            </a:r>
          </a:p>
          <a:p>
            <a:pPr lvl="1" eaLnBrk="1" hangingPunct="1">
              <a:lnSpc>
                <a:spcPct val="90000"/>
              </a:lnSpc>
            </a:pPr>
            <a:r>
              <a:rPr lang="en-US" i="1">
                <a:latin typeface="Trebuchet MS" charset="0"/>
              </a:rPr>
              <a:t>Stuxnet</a:t>
            </a:r>
            <a:r>
              <a:rPr lang="en-US">
                <a:latin typeface="Trebuchet MS" charset="0"/>
              </a:rPr>
              <a:t> is most sophisticated example of this attack</a:t>
            </a:r>
          </a:p>
          <a:p>
            <a:pPr eaLnBrk="1" hangingPunct="1">
              <a:lnSpc>
                <a:spcPct val="90000"/>
              </a:lnSpc>
            </a:pPr>
            <a:endParaRPr lang="en-US">
              <a:latin typeface="Trebuchet MS" charset="0"/>
            </a:endParaRPr>
          </a:p>
          <a:p>
            <a:pPr eaLnBrk="1" hangingPunct="1">
              <a:lnSpc>
                <a:spcPct val="90000"/>
              </a:lnSpc>
            </a:pPr>
            <a:endParaRPr lang="en-US">
              <a:latin typeface="Trebuchet MS"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152400"/>
            <a:ext cx="8229600" cy="1143000"/>
          </a:xfrm>
        </p:spPr>
        <p:txBody>
          <a:bodyPr>
            <a:normAutofit/>
          </a:bodyPr>
          <a:lstStyle/>
          <a:p>
            <a:r>
              <a:rPr lang="en-US" dirty="0" smtClean="0">
                <a:solidFill>
                  <a:srgbClr val="C00000"/>
                </a:solidFill>
              </a:rPr>
              <a:t>Implementation Architecture</a:t>
            </a:r>
            <a:endParaRPr lang="en-US" dirty="0">
              <a:solidFill>
                <a:srgbClr val="C00000"/>
              </a:solidFill>
            </a:endParaRPr>
          </a:p>
        </p:txBody>
      </p:sp>
      <p:pic>
        <p:nvPicPr>
          <p:cNvPr id="64517" name="Picture 5" descr="beh_extract_arch"/>
          <p:cNvPicPr>
            <a:picLocks noChangeAspect="1" noChangeArrowheads="1"/>
          </p:cNvPicPr>
          <p:nvPr/>
        </p:nvPicPr>
        <p:blipFill>
          <a:blip r:embed="rId2" cstate="print"/>
          <a:srcRect/>
          <a:stretch>
            <a:fillRect/>
          </a:stretch>
        </p:blipFill>
        <p:spPr bwMode="auto">
          <a:xfrm>
            <a:off x="900113" y="1219200"/>
            <a:ext cx="7481887" cy="491807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304800"/>
            <a:ext cx="8229600" cy="1143000"/>
          </a:xfrm>
        </p:spPr>
        <p:txBody>
          <a:bodyPr/>
          <a:lstStyle/>
          <a:p>
            <a:r>
              <a:rPr lang="en-US" dirty="0" smtClean="0">
                <a:solidFill>
                  <a:srgbClr val="C00000"/>
                </a:solidFill>
              </a:rPr>
              <a:t>Experimental Evaluation</a:t>
            </a:r>
            <a:endParaRPr lang="en-US" dirty="0">
              <a:solidFill>
                <a:srgbClr val="C00000"/>
              </a:solidFill>
            </a:endParaRPr>
          </a:p>
        </p:txBody>
      </p:sp>
      <p:sp>
        <p:nvSpPr>
          <p:cNvPr id="54275" name="Rectangle 3"/>
          <p:cNvSpPr>
            <a:spLocks noGrp="1" noChangeArrowheads="1"/>
          </p:cNvSpPr>
          <p:nvPr>
            <p:ph type="body" idx="1"/>
          </p:nvPr>
        </p:nvSpPr>
        <p:spPr>
          <a:xfrm>
            <a:off x="457200" y="1676400"/>
            <a:ext cx="8229600" cy="1981200"/>
          </a:xfrm>
        </p:spPr>
        <p:txBody>
          <a:bodyPr>
            <a:noAutofit/>
          </a:bodyPr>
          <a:lstStyle/>
          <a:p>
            <a:pPr algn="just">
              <a:lnSpc>
                <a:spcPct val="80000"/>
              </a:lnSpc>
            </a:pPr>
            <a:r>
              <a:rPr lang="en-US" sz="2600" dirty="0" smtClean="0">
                <a:solidFill>
                  <a:srgbClr val="0000FF"/>
                </a:solidFill>
              </a:rPr>
              <a:t>Successfully extracted</a:t>
            </a:r>
            <a:r>
              <a:rPr lang="en-US" sz="2600" dirty="0" smtClean="0"/>
              <a:t> the signature and used it to </a:t>
            </a:r>
            <a:r>
              <a:rPr lang="en-US" sz="2600" dirty="0" smtClean="0">
                <a:solidFill>
                  <a:srgbClr val="C00000"/>
                </a:solidFill>
              </a:rPr>
              <a:t>detect</a:t>
            </a:r>
            <a:r>
              <a:rPr lang="en-US" sz="2600" dirty="0" smtClean="0"/>
              <a:t> (also to </a:t>
            </a:r>
            <a:r>
              <a:rPr lang="en-US" sz="2600" dirty="0" smtClean="0">
                <a:solidFill>
                  <a:srgbClr val="C00000"/>
                </a:solidFill>
              </a:rPr>
              <a:t>predict</a:t>
            </a:r>
            <a:r>
              <a:rPr lang="en-US" sz="2600" dirty="0" smtClean="0"/>
              <a:t>) variants of in-the-wild malware – </a:t>
            </a:r>
            <a:r>
              <a:rPr lang="en-US" sz="2600" i="1" dirty="0" err="1" smtClean="0">
                <a:solidFill>
                  <a:srgbClr val="C00000"/>
                </a:solidFill>
              </a:rPr>
              <a:t>Sality</a:t>
            </a:r>
            <a:r>
              <a:rPr lang="en-US" sz="2600" dirty="0" smtClean="0"/>
              <a:t>, </a:t>
            </a:r>
            <a:r>
              <a:rPr lang="en-US" sz="2600" i="1" dirty="0" err="1" smtClean="0">
                <a:solidFill>
                  <a:srgbClr val="C00000"/>
                </a:solidFill>
              </a:rPr>
              <a:t>Etap</a:t>
            </a:r>
            <a:r>
              <a:rPr lang="en-US" sz="2600" dirty="0" smtClean="0"/>
              <a:t>, </a:t>
            </a:r>
            <a:r>
              <a:rPr lang="en-US" sz="2600" i="1" dirty="0" err="1" smtClean="0">
                <a:solidFill>
                  <a:srgbClr val="C00000"/>
                </a:solidFill>
              </a:rPr>
              <a:t>Netsky</a:t>
            </a:r>
            <a:r>
              <a:rPr lang="en-US" sz="2600" dirty="0" smtClean="0"/>
              <a:t>, </a:t>
            </a:r>
            <a:r>
              <a:rPr lang="en-US" sz="2600" i="1" dirty="0" smtClean="0">
                <a:solidFill>
                  <a:srgbClr val="C00000"/>
                </a:solidFill>
              </a:rPr>
              <a:t>Beagle</a:t>
            </a:r>
            <a:r>
              <a:rPr lang="en-US" sz="2600" dirty="0" smtClean="0"/>
              <a:t>, </a:t>
            </a:r>
            <a:r>
              <a:rPr lang="en-US" sz="2600" i="1" dirty="0" err="1" smtClean="0">
                <a:solidFill>
                  <a:srgbClr val="C00000"/>
                </a:solidFill>
              </a:rPr>
              <a:t>MyDoom</a:t>
            </a:r>
            <a:endParaRPr lang="en-US" sz="2600" i="1" dirty="0" smtClean="0">
              <a:solidFill>
                <a:srgbClr val="C00000"/>
              </a:solidFill>
            </a:endParaRPr>
          </a:p>
          <a:p>
            <a:pPr algn="just">
              <a:lnSpc>
                <a:spcPct val="80000"/>
              </a:lnSpc>
            </a:pPr>
            <a:r>
              <a:rPr lang="en-US" sz="2600" dirty="0" smtClean="0"/>
              <a:t>Checked 38 infected (by </a:t>
            </a:r>
            <a:r>
              <a:rPr lang="en-US" sz="2600" dirty="0" err="1" smtClean="0">
                <a:solidFill>
                  <a:schemeClr val="hlink"/>
                </a:solidFill>
              </a:rPr>
              <a:t>Etap</a:t>
            </a:r>
            <a:r>
              <a:rPr lang="en-US" sz="2600" dirty="0" smtClean="0"/>
              <a:t>) files against 4 popular commercial anti-virus products (</a:t>
            </a:r>
            <a:r>
              <a:rPr lang="en-US" sz="2600" dirty="0" smtClean="0">
                <a:solidFill>
                  <a:schemeClr val="hlink"/>
                </a:solidFill>
              </a:rPr>
              <a:t>with latest updates</a:t>
            </a:r>
            <a:r>
              <a:rPr lang="en-US" sz="2600" dirty="0" smtClean="0"/>
              <a:t>) and observed the following</a:t>
            </a:r>
            <a:endParaRPr lang="en-US" sz="2600" dirty="0"/>
          </a:p>
        </p:txBody>
      </p:sp>
      <p:graphicFrame>
        <p:nvGraphicFramePr>
          <p:cNvPr id="54299" name="Group 27"/>
          <p:cNvGraphicFramePr>
            <a:graphicFrameLocks noGrp="1"/>
          </p:cNvGraphicFramePr>
          <p:nvPr/>
        </p:nvGraphicFramePr>
        <p:xfrm>
          <a:off x="990600" y="3962400"/>
          <a:ext cx="7467600" cy="2194560"/>
        </p:xfrm>
        <a:graphic>
          <a:graphicData uri="http://schemas.openxmlformats.org/drawingml/2006/table">
            <a:tbl>
              <a:tblPr bandRow="1">
                <a:tableStyleId>{3B4B98B0-60AC-42C2-AFA5-B58CD77FA1E5}</a:tableStyleId>
              </a:tblPr>
              <a:tblGrid>
                <a:gridCol w="4800600"/>
                <a:gridCol w="2667000"/>
              </a:tblGrid>
              <a:tr h="255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Antivirus Product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effectLst/>
                        </a:rPr>
                        <a:t>No.of</a:t>
                      </a:r>
                      <a:r>
                        <a:rPr kumimoji="0" lang="en-US" sz="1800" b="1" u="none" strike="noStrike" cap="none" normalizeH="0" baseline="0" dirty="0" smtClean="0">
                          <a:ln>
                            <a:noFill/>
                          </a:ln>
                          <a:effectLst/>
                        </a:rPr>
                        <a:t> </a:t>
                      </a:r>
                      <a:r>
                        <a:rPr kumimoji="0" lang="en-US" sz="1800" b="1" u="none" strike="noStrike" cap="none" normalizeH="0" baseline="0" dirty="0" err="1" smtClean="0">
                          <a:ln>
                            <a:noFill/>
                          </a:ln>
                          <a:effectLst/>
                        </a:rPr>
                        <a:t>inf</a:t>
                      </a:r>
                      <a:r>
                        <a:rPr kumimoji="0" lang="en-US" sz="1800" b="1" u="none" strike="noStrike" cap="none" normalizeH="0" baseline="0" dirty="0" smtClean="0">
                          <a:ln>
                            <a:noFill/>
                          </a:ln>
                          <a:effectLst/>
                        </a:rPr>
                        <a:t> files detected</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r h="2905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Norton Antivirus 2009</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38</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2905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Kaspersky Internet Security 2010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38</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2905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AVG Internet Security Business Edition 9.0</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25</a:t>
                      </a:r>
                      <a:r>
                        <a:rPr kumimoji="0" lang="en-US" sz="1800" u="none" strike="noStrike" cap="none" normalizeH="0" baseline="30000" smtClean="0">
                          <a:ln>
                            <a:noFill/>
                          </a:ln>
                          <a:effectLst/>
                        </a:rPr>
                        <a:t>*</a:t>
                      </a:r>
                      <a:endParaRPr kumimoji="0" lang="en-US" sz="1800" b="0" i="0" u="none" strike="noStrike" cap="none" normalizeH="0" baseline="30000" smtClean="0">
                        <a:ln>
                          <a:noFill/>
                        </a:ln>
                        <a:solidFill>
                          <a:srgbClr val="0000FF"/>
                        </a:solidFill>
                        <a:effectLst/>
                        <a:latin typeface="Arial" pitchFamily="34" charset="0"/>
                        <a:cs typeface="Arial" pitchFamily="34" charset="0"/>
                      </a:endParaRPr>
                    </a:p>
                  </a:txBody>
                  <a:tcPr horzOverflow="overflow"/>
                </a:tc>
              </a:tr>
              <a:tr h="2905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Avast Free Antivirus 5.0</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14</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2905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Our signature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38</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468775" y="655638"/>
            <a:ext cx="8229600" cy="5668962"/>
          </a:xfrm>
        </p:spPr>
        <p:txBody>
          <a:bodyPr/>
          <a:lstStyle/>
          <a:p>
            <a:pPr algn="just">
              <a:lnSpc>
                <a:spcPct val="80000"/>
              </a:lnSpc>
              <a:buFontTx/>
              <a:buNone/>
            </a:pPr>
            <a:r>
              <a:rPr lang="en-US" sz="1400" dirty="0">
                <a:solidFill>
                  <a:srgbClr val="000000"/>
                </a:solidFill>
                <a:cs typeface="Times New Roman" pitchFamily="18" charset="0"/>
              </a:rPr>
              <a:t>from		</a:t>
            </a:r>
            <a:r>
              <a:rPr lang="en-US" sz="1400" dirty="0" err="1">
                <a:solidFill>
                  <a:srgbClr val="000000"/>
                </a:solidFill>
                <a:cs typeface="Times New Roman" pitchFamily="18" charset="0"/>
              </a:rPr>
              <a:t>Zdeněk</a:t>
            </a:r>
            <a:r>
              <a:rPr lang="en-US" sz="1400" dirty="0">
                <a:solidFill>
                  <a:srgbClr val="000000"/>
                </a:solidFill>
                <a:cs typeface="Times New Roman" pitchFamily="18" charset="0"/>
              </a:rPr>
              <a:t> </a:t>
            </a:r>
            <a:r>
              <a:rPr lang="en-US" sz="1400" dirty="0" err="1">
                <a:solidFill>
                  <a:srgbClr val="000000"/>
                </a:solidFill>
                <a:cs typeface="Times New Roman" pitchFamily="18" charset="0"/>
              </a:rPr>
              <a:t>Breitenbacher</a:t>
            </a:r>
            <a:r>
              <a:rPr lang="en-US" sz="1400" dirty="0">
                <a:solidFill>
                  <a:srgbClr val="000000"/>
                </a:solidFill>
                <a:cs typeface="Times New Roman" pitchFamily="18" charset="0"/>
              </a:rPr>
              <a:t> &lt;Zdenek.Breitenbacher@avg.com&gt;</a:t>
            </a:r>
          </a:p>
          <a:p>
            <a:pPr algn="just">
              <a:lnSpc>
                <a:spcPct val="80000"/>
              </a:lnSpc>
              <a:buFontTx/>
              <a:buNone/>
            </a:pPr>
            <a:r>
              <a:rPr lang="en-US" sz="1400" dirty="0">
                <a:solidFill>
                  <a:srgbClr val="000000"/>
                </a:solidFill>
                <a:cs typeface="Times New Roman" pitchFamily="18" charset="0"/>
              </a:rPr>
              <a:t>to			</a:t>
            </a:r>
            <a:r>
              <a:rPr lang="en-US" sz="1400" dirty="0" err="1">
                <a:solidFill>
                  <a:srgbClr val="0000FF"/>
                </a:solidFill>
                <a:cs typeface="Times New Roman" pitchFamily="18" charset="0"/>
              </a:rPr>
              <a:t>Naren</a:t>
            </a:r>
            <a:r>
              <a:rPr lang="en-US" sz="1400" dirty="0">
                <a:solidFill>
                  <a:srgbClr val="0000FF"/>
                </a:solidFill>
                <a:cs typeface="Times New Roman" pitchFamily="18" charset="0"/>
              </a:rPr>
              <a:t> N &lt;naren.nelabhotla@gmail.com&gt;</a:t>
            </a:r>
          </a:p>
          <a:p>
            <a:pPr algn="just">
              <a:lnSpc>
                <a:spcPct val="80000"/>
              </a:lnSpc>
              <a:buFontTx/>
              <a:buNone/>
            </a:pPr>
            <a:r>
              <a:rPr lang="en-US" sz="1400" dirty="0">
                <a:solidFill>
                  <a:srgbClr val="000000"/>
                </a:solidFill>
                <a:cs typeface="Times New Roman" pitchFamily="18" charset="0"/>
              </a:rPr>
              <a:t>date		</a:t>
            </a:r>
            <a:r>
              <a:rPr lang="en-US" sz="1400" dirty="0" smtClean="0">
                <a:solidFill>
                  <a:srgbClr val="000000"/>
                </a:solidFill>
                <a:cs typeface="Times New Roman" pitchFamily="18" charset="0"/>
              </a:rPr>
              <a:t>	</a:t>
            </a:r>
            <a:r>
              <a:rPr lang="en-US" sz="1400" dirty="0" smtClean="0">
                <a:solidFill>
                  <a:srgbClr val="0000FF"/>
                </a:solidFill>
                <a:cs typeface="Times New Roman" pitchFamily="18" charset="0"/>
              </a:rPr>
              <a:t>Mon</a:t>
            </a:r>
            <a:r>
              <a:rPr lang="en-US" sz="1400" dirty="0">
                <a:solidFill>
                  <a:srgbClr val="0000FF"/>
                </a:solidFill>
                <a:cs typeface="Times New Roman" pitchFamily="18" charset="0"/>
              </a:rPr>
              <a:t>, Jul 26, 2010 at 1:56 PM</a:t>
            </a:r>
          </a:p>
          <a:p>
            <a:pPr algn="just">
              <a:lnSpc>
                <a:spcPct val="80000"/>
              </a:lnSpc>
              <a:buFontTx/>
              <a:buNone/>
            </a:pPr>
            <a:r>
              <a:rPr lang="en-US" sz="1400" dirty="0">
                <a:solidFill>
                  <a:srgbClr val="000000"/>
                </a:solidFill>
                <a:cs typeface="Times New Roman" pitchFamily="18" charset="0"/>
              </a:rPr>
              <a:t>subject		Re[6]: EICAR 2010</a:t>
            </a:r>
          </a:p>
          <a:p>
            <a:pPr algn="just">
              <a:lnSpc>
                <a:spcPct val="80000"/>
              </a:lnSpc>
              <a:buFontTx/>
              <a:buNone/>
            </a:pPr>
            <a:r>
              <a:rPr lang="en-US" sz="1400" dirty="0">
                <a:solidFill>
                  <a:srgbClr val="000000"/>
                </a:solidFill>
                <a:cs typeface="Times New Roman" pitchFamily="18" charset="0"/>
              </a:rPr>
              <a:t>mailed-by		avg.com</a:t>
            </a:r>
          </a:p>
          <a:p>
            <a:pPr algn="just">
              <a:lnSpc>
                <a:spcPct val="80000"/>
              </a:lnSpc>
              <a:buFontTx/>
              <a:buNone/>
            </a:pPr>
            <a:endParaRPr lang="en-US" sz="1400" dirty="0">
              <a:solidFill>
                <a:srgbClr val="000000"/>
              </a:solidFill>
              <a:cs typeface="Times New Roman" pitchFamily="18" charset="0"/>
            </a:endParaRPr>
          </a:p>
          <a:p>
            <a:pPr algn="just">
              <a:lnSpc>
                <a:spcPct val="80000"/>
              </a:lnSpc>
              <a:buFontTx/>
              <a:buNone/>
            </a:pPr>
            <a:r>
              <a:rPr lang="en-US" sz="1400" dirty="0">
                <a:solidFill>
                  <a:srgbClr val="000000"/>
                </a:solidFill>
                <a:cs typeface="Times New Roman" pitchFamily="18" charset="0"/>
              </a:rPr>
              <a:t>Hello </a:t>
            </a:r>
            <a:r>
              <a:rPr lang="en-US" sz="1400" dirty="0" err="1">
                <a:solidFill>
                  <a:srgbClr val="000000"/>
                </a:solidFill>
                <a:cs typeface="Times New Roman" pitchFamily="18" charset="0"/>
              </a:rPr>
              <a:t>Naren</a:t>
            </a:r>
            <a:endParaRPr lang="en-US" sz="1400" dirty="0">
              <a:solidFill>
                <a:srgbClr val="000000"/>
              </a:solidFill>
              <a:cs typeface="Times New Roman" pitchFamily="18" charset="0"/>
            </a:endParaRPr>
          </a:p>
          <a:p>
            <a:pPr algn="just">
              <a:lnSpc>
                <a:spcPct val="80000"/>
              </a:lnSpc>
              <a:buFontTx/>
              <a:buNone/>
            </a:pPr>
            <a:endParaRPr lang="en-US" sz="1400" dirty="0">
              <a:solidFill>
                <a:srgbClr val="000000"/>
              </a:solidFill>
              <a:cs typeface="Times New Roman" pitchFamily="18" charset="0"/>
            </a:endParaRPr>
          </a:p>
          <a:p>
            <a:pPr algn="just">
              <a:lnSpc>
                <a:spcPct val="80000"/>
              </a:lnSpc>
              <a:buFontTx/>
              <a:buNone/>
            </a:pPr>
            <a:r>
              <a:rPr lang="en-US" sz="1400" dirty="0">
                <a:solidFill>
                  <a:srgbClr val="000000"/>
                </a:solidFill>
                <a:cs typeface="Times New Roman" pitchFamily="18" charset="0"/>
              </a:rPr>
              <a:t>How are you? Have you got any news about </a:t>
            </a:r>
            <a:r>
              <a:rPr lang="en-US" sz="1400" dirty="0" err="1">
                <a:solidFill>
                  <a:srgbClr val="000000"/>
                </a:solidFill>
                <a:cs typeface="Times New Roman" pitchFamily="18" charset="0"/>
              </a:rPr>
              <a:t>ZMist</a:t>
            </a:r>
            <a:r>
              <a:rPr lang="en-US" sz="1400" dirty="0">
                <a:solidFill>
                  <a:srgbClr val="000000"/>
                </a:solidFill>
                <a:cs typeface="Times New Roman" pitchFamily="18" charset="0"/>
              </a:rPr>
              <a:t>? How is your research going on?</a:t>
            </a:r>
          </a:p>
          <a:p>
            <a:pPr algn="just">
              <a:lnSpc>
                <a:spcPct val="80000"/>
              </a:lnSpc>
              <a:buFontTx/>
              <a:buNone/>
            </a:pPr>
            <a:endParaRPr lang="en-US" sz="1400" dirty="0">
              <a:solidFill>
                <a:srgbClr val="000000"/>
              </a:solidFill>
              <a:cs typeface="Times New Roman" pitchFamily="18" charset="0"/>
            </a:endParaRPr>
          </a:p>
          <a:p>
            <a:pPr algn="just"/>
            <a:r>
              <a:rPr lang="en-US" sz="1600" b="1" dirty="0" smtClean="0">
                <a:solidFill>
                  <a:srgbClr val="0000FF"/>
                </a:solidFill>
              </a:rPr>
              <a:t>Currently, AVG starting from build 9.0.0.851 detects all </a:t>
            </a:r>
            <a:r>
              <a:rPr lang="en-US" sz="1600" b="1" dirty="0" err="1" smtClean="0">
                <a:solidFill>
                  <a:srgbClr val="0000FF"/>
                </a:solidFill>
              </a:rPr>
              <a:t>Etap</a:t>
            </a:r>
            <a:r>
              <a:rPr lang="en-US" sz="1600" b="1" dirty="0" smtClean="0">
                <a:solidFill>
                  <a:srgbClr val="0000FF"/>
                </a:solidFill>
              </a:rPr>
              <a:t> samples which you sent to me, so thank you very much for the cooperation; you helped AVG a lot! </a:t>
            </a:r>
            <a:r>
              <a:rPr lang="en-US" sz="1600" b="1" dirty="0" smtClean="0">
                <a:solidFill>
                  <a:srgbClr val="C00000"/>
                </a:solidFill>
              </a:rPr>
              <a:t>According to www.virustotal.com service many other AV vendors still don't detect them.</a:t>
            </a:r>
            <a:endParaRPr lang="en-IN" sz="1600" dirty="0" smtClean="0">
              <a:solidFill>
                <a:srgbClr val="C00000"/>
              </a:solidFill>
            </a:endParaRPr>
          </a:p>
          <a:p>
            <a:pPr algn="just">
              <a:lnSpc>
                <a:spcPct val="80000"/>
              </a:lnSpc>
              <a:buFontTx/>
              <a:buNone/>
            </a:pPr>
            <a:endParaRPr lang="en-US" sz="1600" b="1" dirty="0">
              <a:solidFill>
                <a:srgbClr val="0000FF"/>
              </a:solidFill>
              <a:cs typeface="Times New Roman" pitchFamily="18" charset="0"/>
            </a:endParaRPr>
          </a:p>
          <a:p>
            <a:pPr algn="just">
              <a:lnSpc>
                <a:spcPct val="80000"/>
              </a:lnSpc>
              <a:buFontTx/>
              <a:buNone/>
            </a:pPr>
            <a:r>
              <a:rPr lang="en-US" sz="1400" dirty="0">
                <a:solidFill>
                  <a:srgbClr val="000000"/>
                </a:solidFill>
                <a:cs typeface="Times New Roman" pitchFamily="18" charset="0"/>
              </a:rPr>
              <a:t>I am looking forward to news from you.</a:t>
            </a:r>
          </a:p>
          <a:p>
            <a:pPr algn="just">
              <a:lnSpc>
                <a:spcPct val="80000"/>
              </a:lnSpc>
              <a:buFontTx/>
              <a:buNone/>
            </a:pPr>
            <a:endParaRPr lang="en-US" sz="1400" dirty="0">
              <a:solidFill>
                <a:srgbClr val="000000"/>
              </a:solidFill>
              <a:cs typeface="Times New Roman" pitchFamily="18" charset="0"/>
            </a:endParaRPr>
          </a:p>
          <a:p>
            <a:pPr algn="just">
              <a:lnSpc>
                <a:spcPct val="80000"/>
              </a:lnSpc>
              <a:buFontTx/>
              <a:buNone/>
            </a:pPr>
            <a:r>
              <a:rPr lang="en-US" sz="1400" dirty="0">
                <a:solidFill>
                  <a:srgbClr val="000000"/>
                </a:solidFill>
                <a:cs typeface="Times New Roman" pitchFamily="18" charset="0"/>
              </a:rPr>
              <a:t>Best regards,</a:t>
            </a:r>
          </a:p>
          <a:p>
            <a:pPr algn="just">
              <a:lnSpc>
                <a:spcPct val="80000"/>
              </a:lnSpc>
              <a:buFontTx/>
              <a:buNone/>
            </a:pPr>
            <a:r>
              <a:rPr lang="en-US" sz="1400" dirty="0" err="1">
                <a:solidFill>
                  <a:srgbClr val="000000"/>
                </a:solidFill>
                <a:cs typeface="Times New Roman" pitchFamily="18" charset="0"/>
              </a:rPr>
              <a:t>Zdenek</a:t>
            </a:r>
            <a:r>
              <a:rPr lang="en-US" sz="1400" dirty="0">
                <a:solidFill>
                  <a:srgbClr val="000000"/>
                </a:solidFill>
                <a:cs typeface="Times New Roman" pitchFamily="18" charset="0"/>
              </a:rPr>
              <a:t> B.</a:t>
            </a:r>
          </a:p>
          <a:p>
            <a:pPr algn="just">
              <a:lnSpc>
                <a:spcPct val="80000"/>
              </a:lnSpc>
              <a:buFontTx/>
              <a:buNone/>
            </a:pPr>
            <a:endParaRPr lang="en-US" sz="1400" dirty="0">
              <a:solidFill>
                <a:srgbClr val="000000"/>
              </a:solidFill>
              <a:cs typeface="Times New Roman" pitchFamily="18" charset="0"/>
            </a:endParaRPr>
          </a:p>
          <a:p>
            <a:pPr algn="just">
              <a:lnSpc>
                <a:spcPct val="80000"/>
              </a:lnSpc>
              <a:buFontTx/>
              <a:buNone/>
            </a:pPr>
            <a:r>
              <a:rPr lang="en-US" sz="1400" dirty="0" err="1">
                <a:solidFill>
                  <a:srgbClr val="000000"/>
                </a:solidFill>
                <a:cs typeface="Times New Roman" pitchFamily="18" charset="0"/>
              </a:rPr>
              <a:t>Zdenek</a:t>
            </a:r>
            <a:r>
              <a:rPr lang="en-US" sz="1400" dirty="0">
                <a:solidFill>
                  <a:srgbClr val="000000"/>
                </a:solidFill>
                <a:cs typeface="Times New Roman" pitchFamily="18" charset="0"/>
              </a:rPr>
              <a:t> </a:t>
            </a:r>
            <a:r>
              <a:rPr lang="en-US" sz="1400" dirty="0" err="1">
                <a:solidFill>
                  <a:srgbClr val="000000"/>
                </a:solidFill>
                <a:cs typeface="Times New Roman" pitchFamily="18" charset="0"/>
              </a:rPr>
              <a:t>Breitenbacher</a:t>
            </a:r>
            <a:r>
              <a:rPr lang="en-US" sz="1400" dirty="0">
                <a:solidFill>
                  <a:srgbClr val="000000"/>
                </a:solidFill>
                <a:cs typeface="Times New Roman" pitchFamily="18" charset="0"/>
              </a:rPr>
              <a:t>, AVG Technologies</a:t>
            </a:r>
          </a:p>
          <a:p>
            <a:pPr algn="just">
              <a:lnSpc>
                <a:spcPct val="80000"/>
              </a:lnSpc>
              <a:buFontTx/>
              <a:buNone/>
            </a:pPr>
            <a:r>
              <a:rPr lang="en-US" sz="1400" dirty="0" err="1">
                <a:solidFill>
                  <a:srgbClr val="000000"/>
                </a:solidFill>
                <a:cs typeface="Times New Roman" pitchFamily="18" charset="0"/>
              </a:rPr>
              <a:t>Algoritmic</a:t>
            </a:r>
            <a:r>
              <a:rPr lang="en-US" sz="1400" dirty="0">
                <a:solidFill>
                  <a:srgbClr val="000000"/>
                </a:solidFill>
                <a:cs typeface="Times New Roman" pitchFamily="18" charset="0"/>
              </a:rPr>
              <a:t> Detection Team Leader</a:t>
            </a:r>
          </a:p>
          <a:p>
            <a:pPr algn="just">
              <a:lnSpc>
                <a:spcPct val="80000"/>
              </a:lnSpc>
              <a:buFontTx/>
              <a:buNone/>
            </a:pPr>
            <a:r>
              <a:rPr lang="en-US" sz="1400" dirty="0">
                <a:solidFill>
                  <a:srgbClr val="000000"/>
                </a:solidFill>
                <a:cs typeface="Times New Roman" pitchFamily="18" charset="0"/>
              </a:rPr>
              <a:t>Phone +420549524066, Fax +420549524073</a:t>
            </a:r>
          </a:p>
          <a:p>
            <a:pPr algn="just">
              <a:lnSpc>
                <a:spcPct val="80000"/>
              </a:lnSpc>
              <a:buFontTx/>
              <a:buNone/>
            </a:pPr>
            <a:r>
              <a:rPr lang="en-US" sz="1400" dirty="0">
                <a:solidFill>
                  <a:srgbClr val="000000"/>
                </a:solidFill>
                <a:cs typeface="Times New Roman" pitchFamily="18" charset="0"/>
              </a:rPr>
              <a:t>Email zdenek.breitenbacher@avg.com</a:t>
            </a:r>
          </a:p>
          <a:p>
            <a:pPr algn="just">
              <a:lnSpc>
                <a:spcPct val="80000"/>
              </a:lnSpc>
              <a:buFontTx/>
              <a:buNone/>
            </a:pPr>
            <a:r>
              <a:rPr lang="en-US" sz="1400" dirty="0">
                <a:solidFill>
                  <a:srgbClr val="000000"/>
                </a:solidFill>
                <a:cs typeface="Times New Roman" pitchFamily="18" charset="0"/>
              </a:rPr>
              <a:t>Pages www.avg.com, www.avg.cz</a:t>
            </a:r>
            <a:r>
              <a:rPr lang="en-US" sz="1400" dirty="0"/>
              <a:t> </a:t>
            </a:r>
          </a:p>
        </p:txBody>
      </p:sp>
    </p:spTree>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rPr>
              <a:t>Summary of our Contributions</a:t>
            </a:r>
            <a:endParaRPr lang="en-IN" dirty="0"/>
          </a:p>
        </p:txBody>
      </p:sp>
      <p:sp>
        <p:nvSpPr>
          <p:cNvPr id="3" name="Content Placeholder 2"/>
          <p:cNvSpPr>
            <a:spLocks noGrp="1"/>
          </p:cNvSpPr>
          <p:nvPr>
            <p:ph idx="1"/>
          </p:nvPr>
        </p:nvSpPr>
        <p:spPr/>
        <p:txBody>
          <a:bodyPr>
            <a:noAutofit/>
          </a:bodyPr>
          <a:lstStyle/>
          <a:p>
            <a:pPr algn="just"/>
            <a:r>
              <a:rPr lang="en-US" sz="3000" dirty="0" smtClean="0"/>
              <a:t>Developed an algorithm to almost </a:t>
            </a:r>
            <a:r>
              <a:rPr lang="en-US" sz="3000" dirty="0" smtClean="0">
                <a:solidFill>
                  <a:srgbClr val="0000FF"/>
                </a:solidFill>
              </a:rPr>
              <a:t>automatically extract</a:t>
            </a:r>
            <a:r>
              <a:rPr lang="en-US" sz="3000" dirty="0" smtClean="0"/>
              <a:t> the </a:t>
            </a:r>
            <a:r>
              <a:rPr lang="en-US" sz="3000" dirty="0" smtClean="0">
                <a:solidFill>
                  <a:srgbClr val="C00000"/>
                </a:solidFill>
              </a:rPr>
              <a:t>semantic signature</a:t>
            </a:r>
            <a:r>
              <a:rPr lang="en-US" sz="3000" dirty="0" smtClean="0"/>
              <a:t> (as regular expression over API calls) of a malware sample</a:t>
            </a:r>
          </a:p>
          <a:p>
            <a:pPr algn="just"/>
            <a:r>
              <a:rPr lang="en-US" sz="3000" dirty="0" smtClean="0"/>
              <a:t>Demonstrated the usefulness of our semantic signatures for </a:t>
            </a:r>
            <a:r>
              <a:rPr lang="en-US" sz="3000" dirty="0" smtClean="0">
                <a:solidFill>
                  <a:srgbClr val="0000FF"/>
                </a:solidFill>
              </a:rPr>
              <a:t>detecting</a:t>
            </a:r>
            <a:r>
              <a:rPr lang="en-US" sz="3000" dirty="0" smtClean="0"/>
              <a:t> several known variants of a malware and </a:t>
            </a:r>
            <a:r>
              <a:rPr lang="en-US" sz="3000" dirty="0" smtClean="0">
                <a:solidFill>
                  <a:srgbClr val="0000FF"/>
                </a:solidFill>
              </a:rPr>
              <a:t>predicting</a:t>
            </a:r>
            <a:r>
              <a:rPr lang="en-US" sz="3000" dirty="0" smtClean="0"/>
              <a:t> possible future </a:t>
            </a:r>
            <a:r>
              <a:rPr lang="en-US" sz="3000" dirty="0" smtClean="0">
                <a:solidFill>
                  <a:srgbClr val="C00000"/>
                </a:solidFill>
              </a:rPr>
              <a:t>variants</a:t>
            </a:r>
          </a:p>
          <a:p>
            <a:pPr lvl="1" algn="just"/>
            <a:r>
              <a:rPr lang="en-US" dirty="0" smtClean="0"/>
              <a:t>analyzed in-the-wild metamorphic viruses </a:t>
            </a:r>
            <a:r>
              <a:rPr lang="en-US" dirty="0" err="1" smtClean="0"/>
              <a:t>Sality</a:t>
            </a:r>
            <a:r>
              <a:rPr lang="en-US" dirty="0" smtClean="0"/>
              <a:t> and </a:t>
            </a:r>
            <a:r>
              <a:rPr lang="en-US" dirty="0" err="1" smtClean="0"/>
              <a:t>Etap</a:t>
            </a:r>
            <a:r>
              <a:rPr lang="en-US" dirty="0" smtClean="0"/>
              <a:t>; and email-worms </a:t>
            </a:r>
            <a:r>
              <a:rPr lang="en-US" dirty="0" err="1" smtClean="0"/>
              <a:t>Netsky</a:t>
            </a:r>
            <a:r>
              <a:rPr lang="en-US" dirty="0" smtClean="0"/>
              <a:t>, </a:t>
            </a:r>
            <a:r>
              <a:rPr lang="en-US" dirty="0" err="1" smtClean="0"/>
              <a:t>MyDoom</a:t>
            </a:r>
            <a:r>
              <a:rPr lang="en-US" dirty="0" smtClean="0"/>
              <a:t> and Beagle</a:t>
            </a:r>
          </a:p>
        </p:txBody>
      </p:sp>
    </p:spTree>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idx="4294967295"/>
          </p:nvPr>
        </p:nvSpPr>
        <p:spPr/>
        <p:txBody>
          <a:bodyPr/>
          <a:lstStyle/>
          <a:p>
            <a:pPr eaLnBrk="1" hangingPunct="1"/>
            <a:r>
              <a:rPr lang="en-US" dirty="0" smtClean="0">
                <a:solidFill>
                  <a:srgbClr val="FF0000"/>
                </a:solidFill>
              </a:rPr>
              <a:t>Results</a:t>
            </a:r>
          </a:p>
        </p:txBody>
      </p:sp>
      <p:sp>
        <p:nvSpPr>
          <p:cNvPr id="120835" name="Content Placeholder 2"/>
          <p:cNvSpPr>
            <a:spLocks noGrp="1"/>
          </p:cNvSpPr>
          <p:nvPr>
            <p:ph idx="4294967295"/>
          </p:nvPr>
        </p:nvSpPr>
        <p:spPr>
          <a:xfrm>
            <a:off x="457200" y="1371600"/>
            <a:ext cx="8229600" cy="4953000"/>
          </a:xfrm>
        </p:spPr>
        <p:txBody>
          <a:bodyPr/>
          <a:lstStyle/>
          <a:p>
            <a:pPr algn="just" eaLnBrk="1" hangingPunct="1"/>
            <a:r>
              <a:rPr lang="en-US" dirty="0" smtClean="0"/>
              <a:t>We have learning algorithm approach to extract the semantic signatures of malware with the following advantages</a:t>
            </a:r>
          </a:p>
          <a:p>
            <a:pPr lvl="1" algn="just" eaLnBrk="1" hangingPunct="1"/>
            <a:r>
              <a:rPr lang="en-US" dirty="0" smtClean="0"/>
              <a:t>leads to algorithmic detection</a:t>
            </a:r>
          </a:p>
          <a:p>
            <a:pPr lvl="1" algn="just" eaLnBrk="1" hangingPunct="1"/>
            <a:r>
              <a:rPr lang="en-US" dirty="0" smtClean="0"/>
              <a:t>signature extracted subsumes variants of viruses</a:t>
            </a:r>
          </a:p>
          <a:p>
            <a:pPr lvl="1" algn="just" eaLnBrk="1" hangingPunct="1"/>
            <a:r>
              <a:rPr lang="en-US" dirty="0" smtClean="0"/>
              <a:t>makes proactive detection possible i.e. predicts new variants</a:t>
            </a:r>
          </a:p>
          <a:p>
            <a:pPr lvl="1" algn="just" eaLnBrk="1" hangingPunct="1"/>
            <a:r>
              <a:rPr lang="en-US" dirty="0" smtClean="0"/>
              <a:t>extracted signatures nicely correspond to the descriptions given by industry experts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9575"/>
            <a:ext cx="8274050" cy="513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59" name="Title 3"/>
          <p:cNvSpPr>
            <a:spLocks noGrp="1"/>
          </p:cNvSpPr>
          <p:nvPr>
            <p:ph type="title"/>
          </p:nvPr>
        </p:nvSpPr>
        <p:spPr/>
        <p:txBody>
          <a:bodyPr/>
          <a:lstStyle/>
          <a:p>
            <a:r>
              <a:rPr lang="en-US" smtClean="0"/>
              <a:t>Architecture of Monitoring</a:t>
            </a:r>
          </a:p>
        </p:txBody>
      </p:sp>
      <p:sp>
        <p:nvSpPr>
          <p:cNvPr id="121860" name="Content Placeholder 4"/>
          <p:cNvSpPr>
            <a:spLocks noGrp="1"/>
          </p:cNvSpPr>
          <p:nvPr>
            <p:ph idx="1"/>
          </p:nvPr>
        </p:nvSpPr>
        <p:spPr/>
        <p:txBody>
          <a:bodyPr/>
          <a:lstStyle/>
          <a:p>
            <a:pPr marL="0" indent="0">
              <a:buFontTx/>
              <a:buNone/>
            </a:pPr>
            <a:endParaRPr lang="en-US"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145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idx="4294967295"/>
          </p:nvPr>
        </p:nvSpPr>
        <p:spPr/>
        <p:txBody>
          <a:bodyPr/>
          <a:lstStyle/>
          <a:p>
            <a:pPr eaLnBrk="1" hangingPunct="1"/>
            <a:r>
              <a:rPr lang="en-US" dirty="0" smtClean="0">
                <a:solidFill>
                  <a:srgbClr val="FF0000"/>
                </a:solidFill>
              </a:rPr>
              <a:t>Summary (</a:t>
            </a:r>
            <a:r>
              <a:rPr lang="en-US" dirty="0" err="1" smtClean="0">
                <a:solidFill>
                  <a:srgbClr val="FF0000"/>
                </a:solidFill>
              </a:rPr>
              <a:t>Contd</a:t>
            </a:r>
            <a:r>
              <a:rPr lang="en-US" dirty="0" smtClean="0">
                <a:solidFill>
                  <a:srgbClr val="FF0000"/>
                </a:solidFill>
              </a:rPr>
              <a:t>)</a:t>
            </a:r>
            <a:endParaRPr lang="en-US" dirty="0" smtClean="0"/>
          </a:p>
        </p:txBody>
      </p:sp>
      <p:sp>
        <p:nvSpPr>
          <p:cNvPr id="122883" name="Content Placeholder 2"/>
          <p:cNvSpPr>
            <a:spLocks noGrp="1"/>
          </p:cNvSpPr>
          <p:nvPr>
            <p:ph idx="4294967295"/>
          </p:nvPr>
        </p:nvSpPr>
        <p:spPr/>
        <p:txBody>
          <a:bodyPr/>
          <a:lstStyle/>
          <a:p>
            <a:pPr lvl="1" algn="just" eaLnBrk="1" hangingPunct="1"/>
            <a:r>
              <a:rPr lang="en-US" smtClean="0"/>
              <a:t>effort needed to evade being detected by our signatures is much higher than evading traditional signatures</a:t>
            </a:r>
          </a:p>
          <a:p>
            <a:pPr algn="just" eaLnBrk="1" hangingPunct="1"/>
            <a:r>
              <a:rPr lang="en-US" smtClean="0"/>
              <a:t>Built prototypes for automating several steps involved in the process</a:t>
            </a:r>
          </a:p>
          <a:p>
            <a:pPr algn="just" eaLnBrk="1" hangingPunct="1"/>
            <a:r>
              <a:rPr lang="en-US" smtClean="0"/>
              <a:t>Provided experimental evidence for the efficacy of the approach in detecting and predicting variants of metamorphic viruses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idx="4294967295"/>
          </p:nvPr>
        </p:nvSpPr>
        <p:spPr/>
        <p:txBody>
          <a:bodyPr/>
          <a:lstStyle/>
          <a:p>
            <a:pPr eaLnBrk="1" hangingPunct="1"/>
            <a:r>
              <a:rPr lang="en-US" smtClean="0">
                <a:solidFill>
                  <a:srgbClr val="FF0000"/>
                </a:solidFill>
              </a:rPr>
              <a:t>Challenges and Future Work</a:t>
            </a:r>
          </a:p>
        </p:txBody>
      </p:sp>
      <p:sp>
        <p:nvSpPr>
          <p:cNvPr id="123907" name="Content Placeholder 2"/>
          <p:cNvSpPr>
            <a:spLocks noGrp="1"/>
          </p:cNvSpPr>
          <p:nvPr>
            <p:ph idx="4294967295"/>
          </p:nvPr>
        </p:nvSpPr>
        <p:spPr>
          <a:xfrm>
            <a:off x="457200" y="1600200"/>
            <a:ext cx="8305800" cy="4525963"/>
          </a:xfrm>
        </p:spPr>
        <p:txBody>
          <a:bodyPr/>
          <a:lstStyle/>
          <a:p>
            <a:pPr algn="just" eaLnBrk="1" hangingPunct="1"/>
            <a:r>
              <a:rPr lang="en-US" smtClean="0"/>
              <a:t>For the proposed approach to be useful in practice (i.e. for better performance) we need to translate these semantic signatures into syntactic signatures (static analysis of binaries by over-approximation)</a:t>
            </a:r>
          </a:p>
          <a:p>
            <a:pPr algn="just" eaLnBrk="1" hangingPunct="1"/>
            <a:r>
              <a:rPr lang="en-US" smtClean="0"/>
              <a:t>Develop notions of supervised learning to automate the learning process which is a crucial step for signature extraction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smtClean="0">
                <a:solidFill>
                  <a:srgbClr val="FF0000"/>
                </a:solidFill>
              </a:rPr>
              <a:t>Semantic Signature Extraction</a:t>
            </a:r>
          </a:p>
        </p:txBody>
      </p:sp>
      <p:sp>
        <p:nvSpPr>
          <p:cNvPr id="118787" name="Rectangle 3"/>
          <p:cNvSpPr>
            <a:spLocks noGrp="1" noChangeArrowheads="1"/>
          </p:cNvSpPr>
          <p:nvPr>
            <p:ph type="body" idx="1"/>
          </p:nvPr>
        </p:nvSpPr>
        <p:spPr/>
        <p:txBody>
          <a:bodyPr/>
          <a:lstStyle/>
          <a:p>
            <a:pPr algn="just" eaLnBrk="1" hangingPunct="1"/>
            <a:r>
              <a:rPr lang="en-US" smtClean="0"/>
              <a:t>Can we capture performance-centric signature from the regular expression abstraction?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457200" y="1722438"/>
            <a:ext cx="8229600" cy="4525962"/>
          </a:xfrm>
        </p:spPr>
        <p:txBody>
          <a:bodyPr/>
          <a:lstStyle/>
          <a:p>
            <a:pPr algn="just" eaLnBrk="1" hangingPunct="1">
              <a:lnSpc>
                <a:spcPct val="80000"/>
              </a:lnSpc>
            </a:pPr>
            <a:r>
              <a:rPr lang="en-US" sz="2800" smtClean="0"/>
              <a:t>We have collected the execution trace of all the programs executing in the environment for over 20 minutes and analyzed the trace for false-positives and found that there were no false-positives (</a:t>
            </a:r>
            <a:r>
              <a:rPr lang="en-US" sz="2800" smtClean="0">
                <a:hlinkClick r:id="rId2" action="ppaction://hlinkfile"/>
              </a:rPr>
              <a:t>details</a:t>
            </a:r>
            <a:r>
              <a:rPr lang="en-US" sz="2800" smtClean="0"/>
              <a:t>)</a:t>
            </a:r>
          </a:p>
          <a:p>
            <a:pPr lvl="1" algn="just" eaLnBrk="1" hangingPunct="1">
              <a:lnSpc>
                <a:spcPct val="80000"/>
              </a:lnSpc>
            </a:pPr>
            <a:r>
              <a:rPr lang="en-US" sz="2400" smtClean="0"/>
              <a:t>a self-extracting and installing executable</a:t>
            </a:r>
          </a:p>
          <a:p>
            <a:pPr lvl="1" algn="just" eaLnBrk="1" hangingPunct="1">
              <a:lnSpc>
                <a:spcPct val="80000"/>
              </a:lnSpc>
            </a:pPr>
            <a:r>
              <a:rPr lang="en-US" sz="2400" smtClean="0"/>
              <a:t>a mail-client (Outlook express) using which we sent an email with an attachment</a:t>
            </a:r>
          </a:p>
          <a:p>
            <a:pPr lvl="1" algn="just" eaLnBrk="1" hangingPunct="1">
              <a:lnSpc>
                <a:spcPct val="80000"/>
              </a:lnSpc>
            </a:pPr>
            <a:r>
              <a:rPr lang="en-US" sz="2400" smtClean="0"/>
              <a:t>a web-browser using which we browsed several web-sites</a:t>
            </a:r>
          </a:p>
          <a:p>
            <a:pPr lvl="1" algn="just" eaLnBrk="1" hangingPunct="1">
              <a:lnSpc>
                <a:spcPct val="80000"/>
              </a:lnSpc>
            </a:pPr>
            <a:r>
              <a:rPr lang="en-US" sz="2400" smtClean="0"/>
              <a:t>an indexing program that indexes the contents of the entire file-system for fast searching</a:t>
            </a:r>
          </a:p>
        </p:txBody>
      </p:sp>
      <p:sp>
        <p:nvSpPr>
          <p:cNvPr id="119811" name="Rectangle 3"/>
          <p:cNvSpPr>
            <a:spLocks noGrp="1" noChangeArrowheads="1"/>
          </p:cNvSpPr>
          <p:nvPr>
            <p:ph type="title"/>
          </p:nvPr>
        </p:nvSpPr>
        <p:spPr>
          <a:noFill/>
        </p:spPr>
        <p:txBody>
          <a:bodyPr/>
          <a:lstStyle/>
          <a:p>
            <a:pPr eaLnBrk="1" hangingPunct="1"/>
            <a:r>
              <a:rPr lang="en-US" smtClean="0">
                <a:solidFill>
                  <a:srgbClr val="FF0000"/>
                </a:solidFill>
              </a:rPr>
              <a:t>Semantic Signature Extraction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149</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pPr eaLnBrk="1" hangingPunct="1">
              <a:defRPr/>
            </a:pPr>
            <a:r>
              <a:rPr lang="en-US">
                <a:effectLst>
                  <a:outerShdw blurRad="38100" dist="38100" dir="2700000" algn="tl">
                    <a:srgbClr val="DDDDDD"/>
                  </a:outerShdw>
                </a:effectLst>
                <a:latin typeface="Trebuchet MS" charset="0"/>
                <a:cs typeface="+mj-cs"/>
              </a:rPr>
              <a:t>Vulnerabilities Exploited</a:t>
            </a:r>
          </a:p>
        </p:txBody>
      </p:sp>
      <p:sp>
        <p:nvSpPr>
          <p:cNvPr id="18434" name="Content Placeholder 2"/>
          <p:cNvSpPr>
            <a:spLocks noGrp="1"/>
          </p:cNvSpPr>
          <p:nvPr>
            <p:ph idx="1"/>
          </p:nvPr>
        </p:nvSpPr>
        <p:spPr>
          <a:xfrm>
            <a:off x="457200" y="914400"/>
            <a:ext cx="8229600" cy="5334000"/>
          </a:xfrm>
        </p:spPr>
        <p:txBody>
          <a:bodyPr>
            <a:normAutofit lnSpcReduction="10000"/>
          </a:bodyPr>
          <a:lstStyle/>
          <a:p>
            <a:pPr eaLnBrk="1" hangingPunct="1"/>
            <a:r>
              <a:rPr lang="en-US" i="1">
                <a:solidFill>
                  <a:srgbClr val="FF0000"/>
                </a:solidFill>
                <a:latin typeface="Trebuchet MS" charset="0"/>
              </a:rPr>
              <a:t>What vulnerabilities are attackers exploiting?</a:t>
            </a:r>
          </a:p>
          <a:p>
            <a:pPr eaLnBrk="1" hangingPunct="1"/>
            <a:r>
              <a:rPr lang="en-US">
                <a:latin typeface="Trebuchet MS" charset="0"/>
              </a:rPr>
              <a:t>It seems like web-based attacks are the most popular</a:t>
            </a:r>
          </a:p>
          <a:p>
            <a:pPr lvl="1" eaLnBrk="1" hangingPunct="1"/>
            <a:r>
              <a:rPr lang="en-US">
                <a:latin typeface="Trebuchet MS" charset="0"/>
              </a:rPr>
              <a:t>Mozilla Firefox seems to be the most vulnerable</a:t>
            </a:r>
          </a:p>
          <a:p>
            <a:pPr eaLnBrk="1" hangingPunct="1"/>
            <a:r>
              <a:rPr lang="en-US">
                <a:latin typeface="Trebuchet MS" charset="0"/>
              </a:rPr>
              <a:t>The most common Web-based attack in 2009 was related to malicious PDF activity</a:t>
            </a:r>
          </a:p>
          <a:p>
            <a:pPr lvl="1" eaLnBrk="1" hangingPunct="1"/>
            <a:r>
              <a:rPr lang="en-US">
                <a:latin typeface="Trebuchet MS" charset="0"/>
              </a:rPr>
              <a:t>Exploits vulnerabilities in </a:t>
            </a:r>
            <a:r>
              <a:rPr lang="ja-JP" altLang="en-US">
                <a:latin typeface="Trebuchet MS" charset="0"/>
              </a:rPr>
              <a:t>“</a:t>
            </a:r>
            <a:r>
              <a:rPr lang="en-US" altLang="ja-JP">
                <a:latin typeface="Trebuchet MS" charset="0"/>
              </a:rPr>
              <a:t>plug ins</a:t>
            </a:r>
            <a:r>
              <a:rPr lang="ja-JP" altLang="en-US">
                <a:latin typeface="Trebuchet MS" charset="0"/>
              </a:rPr>
              <a:t>”</a:t>
            </a:r>
            <a:r>
              <a:rPr lang="en-US" altLang="ja-JP">
                <a:latin typeface="Trebuchet MS" charset="0"/>
              </a:rPr>
              <a:t> that read the attached PDF file</a:t>
            </a:r>
          </a:p>
          <a:p>
            <a:pPr eaLnBrk="1" hangingPunct="1">
              <a:buFontTx/>
              <a:buNone/>
            </a:pPr>
            <a:endParaRPr lang="en-US">
              <a:latin typeface="Trebuchet MS" charset="0"/>
            </a:endParaRPr>
          </a:p>
          <a:p>
            <a:pPr eaLnBrk="1" hangingPunct="1"/>
            <a:endParaRPr lang="en-US">
              <a:latin typeface="Trebuchet MS"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smtClean="0"/>
              <a:t>Debugging Environment</a:t>
            </a:r>
          </a:p>
        </p:txBody>
      </p:sp>
      <p:sp>
        <p:nvSpPr>
          <p:cNvPr id="124931" name="Content Placeholder 2"/>
          <p:cNvSpPr>
            <a:spLocks noGrp="1"/>
          </p:cNvSpPr>
          <p:nvPr>
            <p:ph idx="1"/>
          </p:nvPr>
        </p:nvSpPr>
        <p:spPr/>
        <p:txBody>
          <a:bodyPr/>
          <a:lstStyle/>
          <a:p>
            <a:pPr marL="0" indent="0">
              <a:buFontTx/>
              <a:buNone/>
            </a:pPr>
            <a:r>
              <a:rPr lang="en-US" smtClean="0"/>
              <a:t>Zeller (Delta Debugging)</a:t>
            </a:r>
          </a:p>
        </p:txBody>
      </p:sp>
      <p:pic>
        <p:nvPicPr>
          <p:cNvPr id="1249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438400"/>
            <a:ext cx="4886325"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150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371600" y="2752725"/>
            <a:ext cx="5149850" cy="3335338"/>
          </a:xfrm>
          <a:noFill/>
        </p:spPr>
      </p:pic>
      <p:sp>
        <p:nvSpPr>
          <p:cNvPr id="126979" name="TextBox 3"/>
          <p:cNvSpPr txBox="1">
            <a:spLocks noChangeArrowheads="1"/>
          </p:cNvSpPr>
          <p:nvPr/>
        </p:nvSpPr>
        <p:spPr bwMode="auto">
          <a:xfrm>
            <a:off x="1219200" y="1828800"/>
            <a:ext cx="37115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lphaLcPeriod"/>
            </a:pPr>
            <a:r>
              <a:rPr lang="en-US" b="1">
                <a:solidFill>
                  <a:srgbClr val="FF0000"/>
                </a:solidFill>
              </a:rPr>
              <a:t>Arrive at textual abstractions</a:t>
            </a:r>
          </a:p>
          <a:p>
            <a:pPr>
              <a:buFontTx/>
              <a:buAutoNum type="alphaLcPeriod"/>
            </a:pPr>
            <a:endParaRPr lang="en-US"/>
          </a:p>
          <a:p>
            <a:pPr>
              <a:buFontTx/>
              <a:buAutoNum type="alphaLcPeriod"/>
            </a:pPr>
            <a:r>
              <a:rPr lang="en-US" b="1">
                <a:solidFill>
                  <a:srgbClr val="00B0F0"/>
                </a:solidFill>
              </a:rPr>
              <a:t>Forensics Tool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Malware Trends</a:t>
            </a:r>
          </a:p>
        </p:txBody>
      </p:sp>
      <p:sp>
        <p:nvSpPr>
          <p:cNvPr id="19458" name="Content Placeholder 2"/>
          <p:cNvSpPr>
            <a:spLocks noGrp="1"/>
          </p:cNvSpPr>
          <p:nvPr>
            <p:ph idx="1"/>
          </p:nvPr>
        </p:nvSpPr>
        <p:spPr/>
        <p:txBody>
          <a:bodyPr>
            <a:normAutofit fontScale="92500"/>
          </a:bodyPr>
          <a:lstStyle/>
          <a:p>
            <a:pPr eaLnBrk="1" hangingPunct="1">
              <a:lnSpc>
                <a:spcPct val="90000"/>
              </a:lnSpc>
            </a:pPr>
            <a:r>
              <a:rPr lang="en-US" i="1">
                <a:solidFill>
                  <a:srgbClr val="FF0000"/>
                </a:solidFill>
                <a:latin typeface="Trebuchet MS" charset="0"/>
              </a:rPr>
              <a:t>What types of malware were most prevalent?</a:t>
            </a:r>
          </a:p>
          <a:p>
            <a:pPr eaLnBrk="1" hangingPunct="1">
              <a:lnSpc>
                <a:spcPct val="90000"/>
              </a:lnSpc>
            </a:pPr>
            <a:r>
              <a:rPr lang="en-US">
                <a:latin typeface="Trebuchet MS" charset="0"/>
              </a:rPr>
              <a:t>Trojans rule!</a:t>
            </a:r>
          </a:p>
          <a:p>
            <a:pPr lvl="1" eaLnBrk="1" hangingPunct="1">
              <a:lnSpc>
                <a:spcPct val="90000"/>
              </a:lnSpc>
            </a:pPr>
            <a:r>
              <a:rPr lang="en-US">
                <a:latin typeface="Trebuchet MS" charset="0"/>
              </a:rPr>
              <a:t>Out of 10 malware families detected 6 were Trojans (2 worms, 1 back door, and 1 virus)</a:t>
            </a:r>
          </a:p>
          <a:p>
            <a:pPr eaLnBrk="1" hangingPunct="1">
              <a:lnSpc>
                <a:spcPct val="90000"/>
              </a:lnSpc>
            </a:pPr>
            <a:r>
              <a:rPr lang="en-US">
                <a:latin typeface="Trebuchet MS" charset="0"/>
              </a:rPr>
              <a:t>Tool kits for creating malware and variants have matured</a:t>
            </a:r>
          </a:p>
          <a:p>
            <a:pPr lvl="1" eaLnBrk="1" hangingPunct="1">
              <a:lnSpc>
                <a:spcPct val="90000"/>
              </a:lnSpc>
            </a:pPr>
            <a:r>
              <a:rPr lang="en-US" i="1">
                <a:latin typeface="Trebuchet MS" charset="0"/>
              </a:rPr>
              <a:t>Popular kits: </a:t>
            </a:r>
            <a:r>
              <a:rPr lang="en-US">
                <a:latin typeface="Trebuchet MS" charset="0"/>
              </a:rPr>
              <a:t>SpyEye, Fragus, Zues, …</a:t>
            </a:r>
          </a:p>
          <a:p>
            <a:pPr lvl="1" eaLnBrk="1" hangingPunct="1">
              <a:lnSpc>
                <a:spcPct val="90000"/>
              </a:lnSpc>
            </a:pPr>
            <a:r>
              <a:rPr lang="en-US">
                <a:latin typeface="Trebuchet MS" charset="0"/>
              </a:rPr>
              <a:t>In 2009 Symantec encountered 90,000 variants of malware variants created by the Zues toolkit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Take Aways</a:t>
            </a:r>
          </a:p>
        </p:txBody>
      </p:sp>
      <p:sp>
        <p:nvSpPr>
          <p:cNvPr id="20482" name="Content Placeholder 2"/>
          <p:cNvSpPr>
            <a:spLocks noGrp="1"/>
          </p:cNvSpPr>
          <p:nvPr>
            <p:ph idx="1"/>
          </p:nvPr>
        </p:nvSpPr>
        <p:spPr/>
        <p:txBody>
          <a:bodyPr>
            <a:normAutofit lnSpcReduction="10000"/>
          </a:bodyPr>
          <a:lstStyle/>
          <a:p>
            <a:pPr eaLnBrk="1" hangingPunct="1"/>
            <a:r>
              <a:rPr lang="en-US">
                <a:latin typeface="Trebuchet MS" charset="0"/>
              </a:rPr>
              <a:t>Demographics of attack origins is expanding</a:t>
            </a:r>
          </a:p>
          <a:p>
            <a:pPr eaLnBrk="1" hangingPunct="1"/>
            <a:r>
              <a:rPr lang="en-US">
                <a:latin typeface="Trebuchet MS" charset="0"/>
              </a:rPr>
              <a:t>Web is the major vector for attack</a:t>
            </a:r>
          </a:p>
          <a:p>
            <a:pPr eaLnBrk="1" hangingPunct="1"/>
            <a:r>
              <a:rPr lang="en-US">
                <a:latin typeface="Trebuchet MS" charset="0"/>
              </a:rPr>
              <a:t>Trojans are the most prevalent form of malware</a:t>
            </a:r>
          </a:p>
          <a:p>
            <a:pPr eaLnBrk="1" hangingPunct="1"/>
            <a:r>
              <a:rPr lang="en-US">
                <a:latin typeface="Trebuchet MS" charset="0"/>
              </a:rPr>
              <a:t>Creating malware variants is easy because the toolkits have matured</a:t>
            </a:r>
          </a:p>
          <a:p>
            <a:pPr eaLnBrk="1" hangingPunct="1"/>
            <a:r>
              <a:rPr lang="en-US">
                <a:latin typeface="Trebuchet MS" charset="0"/>
              </a:rPr>
              <a:t>Enterprises and organizations are going to be increasingly targeted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Market Trends</a:t>
            </a:r>
          </a:p>
        </p:txBody>
      </p:sp>
      <p:sp>
        <p:nvSpPr>
          <p:cNvPr id="21506" name="Content Placeholder 2"/>
          <p:cNvSpPr>
            <a:spLocks noGrp="1"/>
          </p:cNvSpPr>
          <p:nvPr>
            <p:ph idx="1"/>
          </p:nvPr>
        </p:nvSpPr>
        <p:spPr/>
        <p:txBody>
          <a:bodyPr/>
          <a:lstStyle/>
          <a:p>
            <a:pPr eaLnBrk="1" hangingPunct="1"/>
            <a:r>
              <a:rPr lang="en-US">
                <a:latin typeface="Trebuchet MS" charset="0"/>
              </a:rPr>
              <a:t>Security market will have a rapid growth in other countries (e.g., Brazil and India)</a:t>
            </a:r>
          </a:p>
          <a:p>
            <a:pPr lvl="1" eaLnBrk="1" hangingPunct="1"/>
            <a:r>
              <a:rPr lang="en-US">
                <a:solidFill>
                  <a:srgbClr val="00B050"/>
                </a:solidFill>
                <a:latin typeface="Trebuchet MS" charset="0"/>
              </a:rPr>
              <a:t>Reason: </a:t>
            </a:r>
            <a:r>
              <a:rPr lang="en-US">
                <a:latin typeface="Trebuchet MS" charset="0"/>
              </a:rPr>
              <a:t>Demographics of attack origin</a:t>
            </a:r>
          </a:p>
          <a:p>
            <a:pPr eaLnBrk="1" hangingPunct="1"/>
            <a:r>
              <a:rPr lang="en-US">
                <a:latin typeface="Trebuchet MS" charset="0"/>
              </a:rPr>
              <a:t>Enterprise market will expand</a:t>
            </a:r>
          </a:p>
          <a:p>
            <a:pPr lvl="1" eaLnBrk="1" hangingPunct="1"/>
            <a:r>
              <a:rPr lang="en-US">
                <a:solidFill>
                  <a:srgbClr val="00B050"/>
                </a:solidFill>
                <a:latin typeface="Trebuchet MS" charset="0"/>
              </a:rPr>
              <a:t>Reason: </a:t>
            </a:r>
            <a:r>
              <a:rPr lang="en-US">
                <a:latin typeface="Trebuchet MS" charset="0"/>
              </a:rPr>
              <a:t>Enterprises are being targeted by the attackers</a:t>
            </a:r>
          </a:p>
          <a:p>
            <a:pPr eaLnBrk="1" hangingPunct="1"/>
            <a:r>
              <a:rPr lang="en-US">
                <a:latin typeface="Trebuchet MS" charset="0"/>
              </a:rPr>
              <a:t>Other technologies for detection and remediation will become important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Modelling Malware</a:t>
            </a:r>
          </a:p>
        </p:txBody>
      </p:sp>
      <p:sp>
        <p:nvSpPr>
          <p:cNvPr id="15363" name="Rectangle 3"/>
          <p:cNvSpPr>
            <a:spLocks noGrp="1" noChangeArrowheads="1"/>
          </p:cNvSpPr>
          <p:nvPr>
            <p:ph type="body" idx="1"/>
          </p:nvPr>
        </p:nvSpPr>
        <p:spPr/>
        <p:txBody>
          <a:bodyPr/>
          <a:lstStyle/>
          <a:p>
            <a:pPr algn="just"/>
            <a:r>
              <a:rPr lang="en-US" smtClean="0"/>
              <a:t>First formal definition of a virus was given by Fred Cohen (student of Adleman)</a:t>
            </a:r>
          </a:p>
          <a:p>
            <a:pPr lvl="1" algn="just"/>
            <a:r>
              <a:rPr lang="en-US" smtClean="0"/>
              <a:t>A computer virus is a program that can </a:t>
            </a:r>
            <a:r>
              <a:rPr lang="en-US" smtClean="0">
                <a:solidFill>
                  <a:srgbClr val="FF0000"/>
                </a:solidFill>
              </a:rPr>
              <a:t>infect</a:t>
            </a:r>
            <a:r>
              <a:rPr lang="en-US" smtClean="0"/>
              <a:t> other programs, when </a:t>
            </a:r>
            <a:r>
              <a:rPr lang="en-US" smtClean="0">
                <a:solidFill>
                  <a:srgbClr val="FF0000"/>
                </a:solidFill>
              </a:rPr>
              <a:t>executed</a:t>
            </a:r>
            <a:r>
              <a:rPr lang="en-US" smtClean="0"/>
              <a:t> in a suitable </a:t>
            </a:r>
            <a:r>
              <a:rPr lang="en-US" smtClean="0">
                <a:solidFill>
                  <a:srgbClr val="FF0000"/>
                </a:solidFill>
              </a:rPr>
              <a:t>environment</a:t>
            </a:r>
            <a:r>
              <a:rPr lang="en-US" smtClean="0"/>
              <a:t>, by </a:t>
            </a:r>
            <a:r>
              <a:rPr lang="en-US" smtClean="0">
                <a:solidFill>
                  <a:srgbClr val="FF0000"/>
                </a:solidFill>
              </a:rPr>
              <a:t>modifying</a:t>
            </a:r>
            <a:r>
              <a:rPr lang="en-US" smtClean="0"/>
              <a:t> them to include a possibly </a:t>
            </a:r>
            <a:r>
              <a:rPr lang="en-US" smtClean="0">
                <a:solidFill>
                  <a:srgbClr val="0070C0"/>
                </a:solidFill>
              </a:rPr>
              <a:t>evolved copy </a:t>
            </a:r>
            <a:r>
              <a:rPr lang="en-US" smtClean="0"/>
              <a:t>of itself</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68" y="457200"/>
            <a:ext cx="8666619" cy="5424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062588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r>
              <a:rPr lang="en-US" dirty="0" smtClean="0"/>
              <a:t>What is a virus?</a:t>
            </a:r>
            <a:endParaRPr lang="en-IN" dirty="0" smtClean="0"/>
          </a:p>
        </p:txBody>
      </p:sp>
      <p:sp>
        <p:nvSpPr>
          <p:cNvPr id="16387" name="Content Placeholder 2"/>
          <p:cNvSpPr>
            <a:spLocks noGrp="1"/>
          </p:cNvSpPr>
          <p:nvPr>
            <p:ph idx="4294967295"/>
          </p:nvPr>
        </p:nvSpPr>
        <p:spPr/>
        <p:txBody>
          <a:bodyPr/>
          <a:lstStyle/>
          <a:p>
            <a:pPr algn="just"/>
            <a:r>
              <a:rPr lang="en-US" smtClean="0">
                <a:solidFill>
                  <a:srgbClr val="FF0000"/>
                </a:solidFill>
              </a:rPr>
              <a:t>Virus </a:t>
            </a:r>
            <a:r>
              <a:rPr lang="en-US" smtClean="0"/>
              <a:t>(F Cohen): A sequence of symbols which when interpreted in a </a:t>
            </a:r>
            <a:r>
              <a:rPr lang="en-US" smtClean="0">
                <a:solidFill>
                  <a:srgbClr val="0070C0"/>
                </a:solidFill>
              </a:rPr>
              <a:t>suitable environment </a:t>
            </a:r>
            <a:r>
              <a:rPr lang="en-US" smtClean="0"/>
              <a:t>modify other sequences of symbols in that environment by including a possibly evolved </a:t>
            </a:r>
            <a:r>
              <a:rPr lang="en-US" smtClean="0">
                <a:solidFill>
                  <a:srgbClr val="0070C0"/>
                </a:solidFill>
              </a:rPr>
              <a:t>copy of itself</a:t>
            </a:r>
          </a:p>
          <a:p>
            <a:pPr algn="just"/>
            <a:r>
              <a:rPr lang="en-US" smtClean="0"/>
              <a:t>A virus in </a:t>
            </a:r>
            <a:r>
              <a:rPr lang="en-US" smtClean="0">
                <a:solidFill>
                  <a:srgbClr val="FF0000"/>
                </a:solidFill>
              </a:rPr>
              <a:t>some PL for some given OS</a:t>
            </a:r>
            <a:r>
              <a:rPr lang="en-US" smtClean="0"/>
              <a:t> may no longer be </a:t>
            </a:r>
            <a:r>
              <a:rPr lang="en-US" smtClean="0">
                <a:solidFill>
                  <a:srgbClr val="00B050"/>
                </a:solidFill>
              </a:rPr>
              <a:t>a virus for another OS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An example virus</a:t>
            </a:r>
          </a:p>
        </p:txBody>
      </p:sp>
      <p:sp>
        <p:nvSpPr>
          <p:cNvPr id="17411" name="Rectangle 3"/>
          <p:cNvSpPr>
            <a:spLocks noGrp="1" noChangeArrowheads="1"/>
          </p:cNvSpPr>
          <p:nvPr>
            <p:ph type="body" idx="1"/>
          </p:nvPr>
        </p:nvSpPr>
        <p:spPr>
          <a:xfrm>
            <a:off x="457200" y="1600200"/>
            <a:ext cx="8229600" cy="4800600"/>
          </a:xfrm>
        </p:spPr>
        <p:txBody>
          <a:bodyPr/>
          <a:lstStyle/>
          <a:p>
            <a:pPr>
              <a:lnSpc>
                <a:spcPct val="80000"/>
              </a:lnSpc>
              <a:buFontTx/>
              <a:buNone/>
            </a:pPr>
            <a:r>
              <a:rPr lang="en-US" sz="1800" smtClean="0"/>
              <a:t>program </a:t>
            </a:r>
            <a:r>
              <a:rPr lang="en-US" sz="1800" smtClean="0">
                <a:solidFill>
                  <a:srgbClr val="FF0000"/>
                </a:solidFill>
              </a:rPr>
              <a:t>virus</a:t>
            </a:r>
            <a:r>
              <a:rPr lang="en-US" sz="1800" smtClean="0"/>
              <a:t>:=</a:t>
            </a:r>
          </a:p>
          <a:p>
            <a:pPr>
              <a:lnSpc>
                <a:spcPct val="80000"/>
              </a:lnSpc>
              <a:buFontTx/>
              <a:buNone/>
            </a:pPr>
            <a:r>
              <a:rPr lang="en-US" sz="1800" smtClean="0"/>
              <a:t>{1234567;</a:t>
            </a:r>
          </a:p>
          <a:p>
            <a:pPr>
              <a:lnSpc>
                <a:spcPct val="80000"/>
              </a:lnSpc>
              <a:buFontTx/>
              <a:buNone/>
            </a:pPr>
            <a:r>
              <a:rPr lang="en-US" sz="1800" smtClean="0"/>
              <a:t>subroutine </a:t>
            </a:r>
            <a:r>
              <a:rPr lang="en-US" sz="1800" smtClean="0">
                <a:solidFill>
                  <a:srgbClr val="FF0000"/>
                </a:solidFill>
              </a:rPr>
              <a:t>infect-executable</a:t>
            </a:r>
            <a:r>
              <a:rPr lang="en-US" sz="1800" smtClean="0"/>
              <a:t>:=</a:t>
            </a:r>
          </a:p>
          <a:p>
            <a:pPr>
              <a:lnSpc>
                <a:spcPct val="80000"/>
              </a:lnSpc>
              <a:buFontTx/>
              <a:buNone/>
            </a:pPr>
            <a:r>
              <a:rPr lang="en-US" sz="1800" smtClean="0"/>
              <a:t>	{loop: file = get-random-executable-file;</a:t>
            </a:r>
          </a:p>
          <a:p>
            <a:pPr>
              <a:lnSpc>
                <a:spcPct val="80000"/>
              </a:lnSpc>
              <a:buFontTx/>
              <a:buNone/>
            </a:pPr>
            <a:r>
              <a:rPr lang="en-US" sz="1800" smtClean="0"/>
              <a:t>	if first-line-of-file = 1234567 then goto loop;</a:t>
            </a:r>
          </a:p>
          <a:p>
            <a:pPr>
              <a:lnSpc>
                <a:spcPct val="80000"/>
              </a:lnSpc>
              <a:buFontTx/>
              <a:buNone/>
            </a:pPr>
            <a:r>
              <a:rPr lang="en-US" sz="1800" smtClean="0"/>
              <a:t>	prepend virus to file;</a:t>
            </a:r>
          </a:p>
          <a:p>
            <a:pPr>
              <a:lnSpc>
                <a:spcPct val="80000"/>
              </a:lnSpc>
              <a:buFontTx/>
              <a:buNone/>
            </a:pPr>
            <a:r>
              <a:rPr lang="en-US" sz="1800" smtClean="0"/>
              <a:t>	}</a:t>
            </a:r>
          </a:p>
          <a:p>
            <a:pPr>
              <a:lnSpc>
                <a:spcPct val="80000"/>
              </a:lnSpc>
              <a:buFontTx/>
              <a:buNone/>
            </a:pPr>
            <a:r>
              <a:rPr lang="en-US" sz="1800" smtClean="0"/>
              <a:t>subroutine </a:t>
            </a:r>
            <a:r>
              <a:rPr lang="en-US" sz="1800" smtClean="0">
                <a:solidFill>
                  <a:srgbClr val="FF0000"/>
                </a:solidFill>
              </a:rPr>
              <a:t>do-damage</a:t>
            </a:r>
            <a:r>
              <a:rPr lang="en-US" sz="1800" smtClean="0"/>
              <a:t>:=</a:t>
            </a:r>
          </a:p>
          <a:p>
            <a:pPr>
              <a:lnSpc>
                <a:spcPct val="80000"/>
              </a:lnSpc>
              <a:buFontTx/>
              <a:buNone/>
            </a:pPr>
            <a:r>
              <a:rPr lang="en-US" sz="1800" smtClean="0"/>
              <a:t>	{whatever </a:t>
            </a:r>
            <a:r>
              <a:rPr lang="en-US" sz="1800" smtClean="0">
                <a:solidFill>
                  <a:srgbClr val="FF0000"/>
                </a:solidFill>
              </a:rPr>
              <a:t>damage</a:t>
            </a:r>
            <a:r>
              <a:rPr lang="en-US" sz="1800" smtClean="0"/>
              <a:t> is to be done}</a:t>
            </a:r>
          </a:p>
          <a:p>
            <a:pPr>
              <a:lnSpc>
                <a:spcPct val="80000"/>
              </a:lnSpc>
              <a:buFontTx/>
              <a:buNone/>
            </a:pPr>
            <a:r>
              <a:rPr lang="en-US" sz="1800" smtClean="0"/>
              <a:t>subroutine trigger-pulled:=</a:t>
            </a:r>
          </a:p>
          <a:p>
            <a:pPr>
              <a:lnSpc>
                <a:spcPct val="80000"/>
              </a:lnSpc>
              <a:buFontTx/>
              <a:buNone/>
            </a:pPr>
            <a:r>
              <a:rPr lang="en-US" sz="1800" smtClean="0"/>
              <a:t>	{return true if some </a:t>
            </a:r>
            <a:r>
              <a:rPr lang="en-US" sz="1800" smtClean="0">
                <a:solidFill>
                  <a:srgbClr val="FF0000"/>
                </a:solidFill>
              </a:rPr>
              <a:t>condition</a:t>
            </a:r>
            <a:r>
              <a:rPr lang="en-US" sz="1800" smtClean="0"/>
              <a:t> holds}</a:t>
            </a:r>
          </a:p>
          <a:p>
            <a:pPr>
              <a:lnSpc>
                <a:spcPct val="80000"/>
              </a:lnSpc>
              <a:buFontTx/>
              <a:buNone/>
            </a:pPr>
            <a:r>
              <a:rPr lang="en-US" sz="1800" smtClean="0">
                <a:solidFill>
                  <a:srgbClr val="FF0000"/>
                </a:solidFill>
              </a:rPr>
              <a:t>main-program</a:t>
            </a:r>
            <a:r>
              <a:rPr lang="en-US" sz="1800" smtClean="0"/>
              <a:t>:=</a:t>
            </a:r>
          </a:p>
          <a:p>
            <a:pPr>
              <a:lnSpc>
                <a:spcPct val="80000"/>
              </a:lnSpc>
              <a:buFontTx/>
              <a:buNone/>
            </a:pPr>
            <a:r>
              <a:rPr lang="en-US" sz="1800" smtClean="0"/>
              <a:t>	{</a:t>
            </a:r>
            <a:r>
              <a:rPr lang="en-US" sz="1800" smtClean="0">
                <a:solidFill>
                  <a:srgbClr val="FF0000"/>
                </a:solidFill>
              </a:rPr>
              <a:t>infect-executable</a:t>
            </a:r>
            <a:r>
              <a:rPr lang="en-US" sz="1800" smtClean="0"/>
              <a:t>;</a:t>
            </a:r>
          </a:p>
          <a:p>
            <a:pPr>
              <a:lnSpc>
                <a:spcPct val="80000"/>
              </a:lnSpc>
              <a:buFontTx/>
              <a:buNone/>
            </a:pPr>
            <a:r>
              <a:rPr lang="en-US" sz="1800" smtClean="0"/>
              <a:t>	If trigger-pulled then </a:t>
            </a:r>
            <a:r>
              <a:rPr lang="en-US" sz="1800" smtClean="0">
                <a:solidFill>
                  <a:srgbClr val="FF0000"/>
                </a:solidFill>
              </a:rPr>
              <a:t>do-damage</a:t>
            </a:r>
            <a:r>
              <a:rPr lang="en-US" sz="1800" smtClean="0"/>
              <a:t>;</a:t>
            </a:r>
          </a:p>
          <a:p>
            <a:pPr>
              <a:lnSpc>
                <a:spcPct val="80000"/>
              </a:lnSpc>
              <a:buFontTx/>
              <a:buNone/>
            </a:pPr>
            <a:r>
              <a:rPr lang="en-US" sz="1800" smtClean="0"/>
              <a:t>	goto next;}</a:t>
            </a:r>
          </a:p>
          <a:p>
            <a:pPr>
              <a:lnSpc>
                <a:spcPct val="80000"/>
              </a:lnSpc>
              <a:buFontTx/>
              <a:buNone/>
            </a:pPr>
            <a:r>
              <a:rPr lang="en-US" sz="1800" smtClean="0"/>
              <a:t>	next:</a:t>
            </a:r>
          </a:p>
          <a:p>
            <a:pPr>
              <a:lnSpc>
                <a:spcPct val="80000"/>
              </a:lnSpc>
              <a:buFontTx/>
              <a:buNone/>
            </a:pPr>
            <a:r>
              <a:rPr lang="en-US" sz="1800" smtClean="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Some remarks</a:t>
            </a:r>
          </a:p>
        </p:txBody>
      </p:sp>
      <p:sp>
        <p:nvSpPr>
          <p:cNvPr id="18435" name="Rectangle 3"/>
          <p:cNvSpPr>
            <a:spLocks noGrp="1" noChangeArrowheads="1"/>
          </p:cNvSpPr>
          <p:nvPr>
            <p:ph type="body" idx="1"/>
          </p:nvPr>
        </p:nvSpPr>
        <p:spPr/>
        <p:txBody>
          <a:bodyPr/>
          <a:lstStyle/>
          <a:p>
            <a:pPr algn="just"/>
            <a:r>
              <a:rPr lang="en-US" smtClean="0"/>
              <a:t>Ability to do </a:t>
            </a:r>
            <a:r>
              <a:rPr lang="en-US" smtClean="0">
                <a:solidFill>
                  <a:srgbClr val="FF0000"/>
                </a:solidFill>
              </a:rPr>
              <a:t>damage</a:t>
            </a:r>
            <a:r>
              <a:rPr lang="en-US" smtClean="0"/>
              <a:t> is not considered a vital characteristic of a virus</a:t>
            </a:r>
          </a:p>
          <a:p>
            <a:pPr algn="just"/>
            <a:r>
              <a:rPr lang="en-US" smtClean="0"/>
              <a:t>Possibility of a virus infection is based on the theory of </a:t>
            </a:r>
            <a:r>
              <a:rPr lang="en-US" smtClean="0">
                <a:solidFill>
                  <a:srgbClr val="FF0000"/>
                </a:solidFill>
              </a:rPr>
              <a:t>self-reproducing automata</a:t>
            </a:r>
          </a:p>
          <a:p>
            <a:pPr algn="just"/>
            <a:r>
              <a:rPr lang="en-US" smtClean="0"/>
              <a:t>Infected programs can also act as viruses, thus spreading to the transitive closure of information sharing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9975" y="1371600"/>
            <a:ext cx="7007225" cy="4959350"/>
          </a:xfrm>
        </p:spPr>
      </p:pic>
      <p:sp>
        <p:nvSpPr>
          <p:cNvPr id="24579" name="TextBox 4"/>
          <p:cNvSpPr txBox="1">
            <a:spLocks noChangeArrowheads="1"/>
          </p:cNvSpPr>
          <p:nvPr/>
        </p:nvSpPr>
        <p:spPr bwMode="auto">
          <a:xfrm>
            <a:off x="4419600" y="2209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IN"/>
          </a:p>
        </p:txBody>
      </p:sp>
      <p:sp>
        <p:nvSpPr>
          <p:cNvPr id="24580" name="Title 6"/>
          <p:cNvSpPr>
            <a:spLocks noGrp="1"/>
          </p:cNvSpPr>
          <p:nvPr>
            <p:ph type="title"/>
          </p:nvPr>
        </p:nvSpPr>
        <p:spPr/>
        <p:txBody>
          <a:bodyPr/>
          <a:lstStyle/>
          <a:p>
            <a:r>
              <a:rPr lang="en-US" smtClean="0"/>
              <a:t>Adleman’s model of a virus</a:t>
            </a:r>
            <a:endParaRPr lang="en-IN"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77875"/>
            <a:ext cx="68580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4"/>
          <p:cNvSpPr txBox="1">
            <a:spLocks noChangeArrowheads="1"/>
          </p:cNvSpPr>
          <p:nvPr/>
        </p:nvSpPr>
        <p:spPr bwMode="auto">
          <a:xfrm>
            <a:off x="2743200" y="152400"/>
            <a:ext cx="3613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3200">
                <a:solidFill>
                  <a:srgbClr val="FF0000"/>
                </a:solidFill>
              </a:rPr>
              <a:t>Compression Virus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Formal characterization</a:t>
            </a:r>
          </a:p>
        </p:txBody>
      </p:sp>
      <p:sp>
        <p:nvSpPr>
          <p:cNvPr id="26627" name="Rectangle 3"/>
          <p:cNvSpPr>
            <a:spLocks noGrp="1" noChangeArrowheads="1"/>
          </p:cNvSpPr>
          <p:nvPr>
            <p:ph type="body" idx="1"/>
          </p:nvPr>
        </p:nvSpPr>
        <p:spPr/>
        <p:txBody>
          <a:bodyPr/>
          <a:lstStyle/>
          <a:p>
            <a:pPr algn="just"/>
            <a:r>
              <a:rPr lang="en-US" smtClean="0"/>
              <a:t>A program </a:t>
            </a:r>
            <a:r>
              <a:rPr lang="en-US" i="1" smtClean="0"/>
              <a:t>v</a:t>
            </a:r>
            <a:r>
              <a:rPr lang="en-US" smtClean="0"/>
              <a:t>, that always terminates, is called a virus iff for all states </a:t>
            </a:r>
            <a:r>
              <a:rPr lang="en-US" i="1" smtClean="0"/>
              <a:t>s</a:t>
            </a:r>
            <a:r>
              <a:rPr lang="en-US" smtClean="0"/>
              <a:t> either</a:t>
            </a:r>
          </a:p>
          <a:p>
            <a:pPr lvl="1" algn="just"/>
            <a:r>
              <a:rPr lang="en-US" smtClean="0">
                <a:solidFill>
                  <a:srgbClr val="FF0000"/>
                </a:solidFill>
              </a:rPr>
              <a:t>Injure</a:t>
            </a:r>
            <a:r>
              <a:rPr lang="en-US" smtClean="0"/>
              <a:t>: all programs infected by </a:t>
            </a:r>
            <a:r>
              <a:rPr lang="en-US" i="1" smtClean="0"/>
              <a:t>v</a:t>
            </a:r>
            <a:r>
              <a:rPr lang="en-US" smtClean="0"/>
              <a:t> result in the same state when executed in </a:t>
            </a:r>
            <a:r>
              <a:rPr lang="en-US" i="1" smtClean="0"/>
              <a:t>s</a:t>
            </a:r>
            <a:endParaRPr lang="en-US" smtClean="0"/>
          </a:p>
          <a:p>
            <a:pPr lvl="1" algn="just"/>
            <a:r>
              <a:rPr lang="en-US" smtClean="0">
                <a:solidFill>
                  <a:srgbClr val="FF0000"/>
                </a:solidFill>
              </a:rPr>
              <a:t>Infect</a:t>
            </a:r>
            <a:r>
              <a:rPr lang="en-US" smtClean="0"/>
              <a:t> or </a:t>
            </a:r>
            <a:r>
              <a:rPr lang="en-US" smtClean="0">
                <a:solidFill>
                  <a:srgbClr val="FF0000"/>
                </a:solidFill>
              </a:rPr>
              <a:t>Imitate</a:t>
            </a:r>
            <a:r>
              <a:rPr lang="en-US" smtClean="0"/>
              <a:t>: for every program </a:t>
            </a:r>
            <a:r>
              <a:rPr lang="en-US" i="1" smtClean="0"/>
              <a:t>p</a:t>
            </a:r>
            <a:r>
              <a:rPr lang="en-US" smtClean="0"/>
              <a:t>, the state resulting when </a:t>
            </a:r>
            <a:r>
              <a:rPr lang="en-US" i="1" smtClean="0"/>
              <a:t>p</a:t>
            </a:r>
            <a:r>
              <a:rPr lang="en-US" smtClean="0"/>
              <a:t> infected by </a:t>
            </a:r>
            <a:r>
              <a:rPr lang="en-US" i="1" smtClean="0"/>
              <a:t>v</a:t>
            </a:r>
            <a:r>
              <a:rPr lang="en-US" smtClean="0"/>
              <a:t> is executed in </a:t>
            </a:r>
            <a:r>
              <a:rPr lang="en-US" i="1" smtClean="0"/>
              <a:t>s</a:t>
            </a:r>
            <a:r>
              <a:rPr lang="en-US" smtClean="0"/>
              <a:t> is the same as the state resulting when </a:t>
            </a:r>
            <a:r>
              <a:rPr lang="en-US" i="1" smtClean="0"/>
              <a:t>p</a:t>
            </a:r>
            <a:r>
              <a:rPr lang="en-US" smtClean="0"/>
              <a:t> is executed in </a:t>
            </a:r>
            <a:r>
              <a:rPr lang="en-US" i="1" smtClean="0"/>
              <a:t>s</a:t>
            </a:r>
            <a:r>
              <a:rPr lang="en-US" smtClean="0"/>
              <a:t> possibly followed by an infection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solidFill>
                  <a:srgbClr val="FF0000"/>
                </a:solidFill>
              </a:rPr>
              <a:t>Remarks</a:t>
            </a:r>
          </a:p>
        </p:txBody>
      </p:sp>
      <p:sp>
        <p:nvSpPr>
          <p:cNvPr id="27651" name="Rectangle 3"/>
          <p:cNvSpPr>
            <a:spLocks noGrp="1" noChangeArrowheads="1"/>
          </p:cNvSpPr>
          <p:nvPr>
            <p:ph type="body" idx="1"/>
          </p:nvPr>
        </p:nvSpPr>
        <p:spPr/>
        <p:txBody>
          <a:bodyPr/>
          <a:lstStyle/>
          <a:p>
            <a:pPr algn="just"/>
            <a:r>
              <a:rPr lang="en-US" smtClean="0"/>
              <a:t>Adleman’s definition of a virus </a:t>
            </a:r>
            <a:r>
              <a:rPr lang="en-US" i="1" smtClean="0"/>
              <a:t>v</a:t>
            </a:r>
            <a:r>
              <a:rPr lang="en-US" smtClean="0"/>
              <a:t> characterizes the relationship between a program </a:t>
            </a:r>
            <a:r>
              <a:rPr lang="en-US" i="1" smtClean="0"/>
              <a:t>p</a:t>
            </a:r>
            <a:r>
              <a:rPr lang="en-US" smtClean="0"/>
              <a:t> and the program obtained by </a:t>
            </a:r>
            <a:r>
              <a:rPr lang="en-US" i="1" smtClean="0"/>
              <a:t>v</a:t>
            </a:r>
            <a:r>
              <a:rPr lang="en-US" smtClean="0"/>
              <a:t> infecting </a:t>
            </a:r>
            <a:r>
              <a:rPr lang="en-US" i="1" smtClean="0"/>
              <a:t>p</a:t>
            </a:r>
            <a:endParaRPr lang="en-US" smtClean="0"/>
          </a:p>
          <a:p>
            <a:pPr algn="just"/>
            <a:r>
              <a:rPr lang="en-US" smtClean="0"/>
              <a:t>There is no quantification of injury and infection</a:t>
            </a:r>
          </a:p>
          <a:p>
            <a:pPr algn="just"/>
            <a:r>
              <a:rPr lang="en-US" smtClean="0"/>
              <a:t>Gives rise to a taxonomy of virus classes</a:t>
            </a:r>
          </a:p>
          <a:p>
            <a:pPr lvl="1" algn="just"/>
            <a:r>
              <a:rPr lang="en-US" i="1" smtClean="0"/>
              <a:t>benign, Epeian, disseminating and malicious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457200" y="609600"/>
            <a:ext cx="8229600" cy="5516563"/>
          </a:xfrm>
        </p:spPr>
        <p:txBody>
          <a:bodyPr/>
          <a:lstStyle/>
          <a:p>
            <a:pPr algn="just">
              <a:lnSpc>
                <a:spcPct val="90000"/>
              </a:lnSpc>
            </a:pPr>
            <a:r>
              <a:rPr lang="en-US" sz="2800" smtClean="0">
                <a:solidFill>
                  <a:srgbClr val="FF0000"/>
                </a:solidFill>
              </a:rPr>
              <a:t>Benign viruses</a:t>
            </a:r>
            <a:r>
              <a:rPr lang="en-US" sz="2800" smtClean="0"/>
              <a:t> never injure the system nor infect programs e.g., </a:t>
            </a:r>
          </a:p>
          <a:p>
            <a:pPr algn="just">
              <a:lnSpc>
                <a:spcPct val="90000"/>
              </a:lnSpc>
              <a:buFontTx/>
              <a:buNone/>
            </a:pPr>
            <a:r>
              <a:rPr lang="en-US" sz="2800" smtClean="0"/>
              <a:t>	compression virus</a:t>
            </a:r>
          </a:p>
          <a:p>
            <a:pPr algn="just">
              <a:lnSpc>
                <a:spcPct val="90000"/>
              </a:lnSpc>
            </a:pPr>
            <a:endParaRPr lang="en-US" sz="2800" smtClean="0"/>
          </a:p>
          <a:p>
            <a:pPr algn="just">
              <a:lnSpc>
                <a:spcPct val="90000"/>
              </a:lnSpc>
            </a:pPr>
            <a:r>
              <a:rPr lang="en-US" sz="2800" smtClean="0">
                <a:solidFill>
                  <a:srgbClr val="FF0000"/>
                </a:solidFill>
              </a:rPr>
              <a:t>Epeian viruses</a:t>
            </a:r>
            <a:r>
              <a:rPr lang="en-US" sz="2800" smtClean="0"/>
              <a:t> cause damage in certain conditions but never infect e.g., </a:t>
            </a:r>
          </a:p>
          <a:p>
            <a:pPr algn="just">
              <a:lnSpc>
                <a:spcPct val="90000"/>
              </a:lnSpc>
              <a:buFontTx/>
              <a:buNone/>
            </a:pPr>
            <a:r>
              <a:rPr lang="en-US" sz="2800" smtClean="0"/>
              <a:t>	Trojan horse </a:t>
            </a:r>
            <a:r>
              <a:rPr lang="en-US" sz="2800" smtClean="0">
                <a:solidFill>
                  <a:srgbClr val="FF0000"/>
                </a:solidFill>
              </a:rPr>
              <a:t>Graybird</a:t>
            </a:r>
          </a:p>
          <a:p>
            <a:pPr lvl="1" algn="just">
              <a:lnSpc>
                <a:spcPct val="90000"/>
              </a:lnSpc>
            </a:pPr>
            <a:r>
              <a:rPr lang="en-US" sz="2400" smtClean="0"/>
              <a:t>hides its presence on the compromised computer</a:t>
            </a:r>
          </a:p>
          <a:p>
            <a:pPr lvl="1" algn="just">
              <a:lnSpc>
                <a:spcPct val="90000"/>
              </a:lnSpc>
            </a:pPr>
            <a:r>
              <a:rPr lang="en-US" sz="2400" smtClean="0"/>
              <a:t>downloads files from remote Web sites</a:t>
            </a:r>
          </a:p>
          <a:p>
            <a:pPr lvl="1" algn="just">
              <a:lnSpc>
                <a:spcPct val="90000"/>
              </a:lnSpc>
            </a:pPr>
            <a:r>
              <a:rPr lang="en-US" sz="2400" smtClean="0"/>
              <a:t>gives its creator unauthorized access to the compromised machine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381000" y="609600"/>
            <a:ext cx="8229600" cy="5638800"/>
          </a:xfrm>
        </p:spPr>
        <p:txBody>
          <a:bodyPr/>
          <a:lstStyle/>
          <a:p>
            <a:pPr algn="just">
              <a:lnSpc>
                <a:spcPct val="90000"/>
              </a:lnSpc>
            </a:pPr>
            <a:r>
              <a:rPr lang="en-US" sz="2800" smtClean="0">
                <a:solidFill>
                  <a:srgbClr val="FF0000"/>
                </a:solidFill>
              </a:rPr>
              <a:t>Disseminating viruses</a:t>
            </a:r>
            <a:r>
              <a:rPr lang="en-US" sz="2800" smtClean="0"/>
              <a:t> spread by infecting other programs but never injure the system e.g., Internet worms like </a:t>
            </a:r>
            <a:r>
              <a:rPr lang="en-US" sz="2800" smtClean="0">
                <a:solidFill>
                  <a:srgbClr val="FF0000"/>
                </a:solidFill>
              </a:rPr>
              <a:t>Netsky</a:t>
            </a:r>
            <a:endParaRPr lang="en-US" sz="2800" smtClean="0"/>
          </a:p>
          <a:p>
            <a:pPr lvl="1" algn="just">
              <a:lnSpc>
                <a:spcPct val="90000"/>
              </a:lnSpc>
            </a:pPr>
            <a:r>
              <a:rPr lang="en-US" sz="2400" smtClean="0"/>
              <a:t>sent as an e-mail attachment</a:t>
            </a:r>
          </a:p>
          <a:p>
            <a:pPr lvl="1" algn="just">
              <a:lnSpc>
                <a:spcPct val="90000"/>
              </a:lnSpc>
            </a:pPr>
            <a:r>
              <a:rPr lang="en-US" sz="2400" smtClean="0"/>
              <a:t>scans computer for e-mail addresses</a:t>
            </a:r>
          </a:p>
          <a:p>
            <a:pPr lvl="1" algn="just">
              <a:lnSpc>
                <a:spcPct val="90000"/>
              </a:lnSpc>
            </a:pPr>
            <a:r>
              <a:rPr lang="en-US" sz="2400" smtClean="0">
                <a:latin typeface="ヒラギノ角ゴ Pro W3"/>
              </a:rPr>
              <a:t>e-mails </a:t>
            </a:r>
            <a:r>
              <a:rPr lang="en-US" sz="2400" smtClean="0"/>
              <a:t>itself to all the addresses found</a:t>
            </a:r>
          </a:p>
          <a:p>
            <a:pPr algn="just">
              <a:lnSpc>
                <a:spcPct val="90000"/>
              </a:lnSpc>
            </a:pPr>
            <a:r>
              <a:rPr lang="en-US" sz="2800" smtClean="0">
                <a:solidFill>
                  <a:srgbClr val="FF0000"/>
                </a:solidFill>
              </a:rPr>
              <a:t>Malicious viruses</a:t>
            </a:r>
            <a:r>
              <a:rPr lang="en-US" sz="2800" smtClean="0"/>
              <a:t> infect under some conditions and injure under some conditions e.g., </a:t>
            </a:r>
            <a:r>
              <a:rPr lang="en-US" sz="2800" smtClean="0">
                <a:solidFill>
                  <a:srgbClr val="FF0000"/>
                </a:solidFill>
              </a:rPr>
              <a:t>CIH (Chernobyl)</a:t>
            </a:r>
            <a:endParaRPr lang="en-US" sz="2800" smtClean="0"/>
          </a:p>
          <a:p>
            <a:pPr lvl="1" algn="just">
              <a:lnSpc>
                <a:spcPct val="90000"/>
              </a:lnSpc>
            </a:pPr>
            <a:r>
              <a:rPr lang="en-US" sz="2400" smtClean="0"/>
              <a:t>corrupts the system BIOS on April 26</a:t>
            </a:r>
          </a:p>
          <a:p>
            <a:pPr lvl="1" algn="just">
              <a:lnSpc>
                <a:spcPct val="90000"/>
              </a:lnSpc>
            </a:pPr>
            <a:r>
              <a:rPr lang="en-US" sz="2400" smtClean="0"/>
              <a:t>spreads by infecting portable executable files in Windows</a:t>
            </a:r>
          </a:p>
          <a:p>
            <a:pPr lvl="1" algn="just">
              <a:lnSpc>
                <a:spcPct val="90000"/>
              </a:lnSpc>
            </a:pPr>
            <a:r>
              <a:rPr lang="en-US" sz="2400" smtClean="0"/>
              <a:t>inserts itself into the inter-section gaps of the target (hence, the infected file does not grow in size)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Basic  results</a:t>
            </a:r>
          </a:p>
        </p:txBody>
      </p:sp>
      <p:sp>
        <p:nvSpPr>
          <p:cNvPr id="31747" name="Rectangle 3"/>
          <p:cNvSpPr>
            <a:spLocks noGrp="1" noChangeArrowheads="1"/>
          </p:cNvSpPr>
          <p:nvPr>
            <p:ph type="body" idx="1"/>
          </p:nvPr>
        </p:nvSpPr>
        <p:spPr/>
        <p:txBody>
          <a:bodyPr/>
          <a:lstStyle/>
          <a:p>
            <a:pPr algn="just"/>
            <a:r>
              <a:rPr lang="en-US" smtClean="0">
                <a:solidFill>
                  <a:srgbClr val="FF0000"/>
                </a:solidFill>
              </a:rPr>
              <a:t>Theorem</a:t>
            </a:r>
            <a:r>
              <a:rPr lang="en-US" smtClean="0"/>
              <a:t>: The set of viruses of a program is undecidable</a:t>
            </a:r>
          </a:p>
          <a:p>
            <a:pPr algn="just"/>
            <a:endParaRPr lang="en-US" smtClean="0"/>
          </a:p>
          <a:p>
            <a:pPr algn="just"/>
            <a:r>
              <a:rPr lang="en-US" i="1" smtClean="0">
                <a:solidFill>
                  <a:srgbClr val="0070C0"/>
                </a:solidFill>
              </a:rPr>
              <a:t>No defense is perfect</a:t>
            </a:r>
            <a:r>
              <a:rPr lang="en-US" smtClean="0"/>
              <a:t>: for every defense mechanism there is a virus which escapes it</a:t>
            </a:r>
          </a:p>
          <a:p>
            <a:pPr algn="just"/>
            <a:r>
              <a:rPr lang="en-US" i="1" smtClean="0">
                <a:solidFill>
                  <a:srgbClr val="0070C0"/>
                </a:solidFill>
              </a:rPr>
              <a:t>Every virus can be caught</a:t>
            </a:r>
            <a:r>
              <a:rPr lang="en-US" smtClean="0"/>
              <a:t>: for every virus there exists a defense mechanism which detects it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3" y="228600"/>
            <a:ext cx="5310187" cy="6459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05397261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Science</a:t>
            </a:r>
            <a:endParaRPr lang="en-US" dirty="0"/>
          </a:p>
        </p:txBody>
      </p:sp>
      <p:pic>
        <p:nvPicPr>
          <p:cNvPr id="410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1751" y="1600200"/>
            <a:ext cx="678049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8059498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p:txBody>
          <a:bodyPr/>
          <a:lstStyle/>
          <a:p>
            <a:r>
              <a:rPr lang="en-US" smtClean="0"/>
              <a:t>Viral detection</a:t>
            </a:r>
            <a:endParaRPr lang="en-IN" smtClean="0"/>
          </a:p>
        </p:txBody>
      </p:sp>
      <p:sp>
        <p:nvSpPr>
          <p:cNvPr id="32771" name="Content Placeholder 2"/>
          <p:cNvSpPr>
            <a:spLocks noGrp="1"/>
          </p:cNvSpPr>
          <p:nvPr>
            <p:ph idx="4294967295"/>
          </p:nvPr>
        </p:nvSpPr>
        <p:spPr>
          <a:xfrm>
            <a:off x="457200" y="1341438"/>
            <a:ext cx="8229600" cy="4830762"/>
          </a:xfrm>
        </p:spPr>
        <p:txBody>
          <a:bodyPr/>
          <a:lstStyle/>
          <a:p>
            <a:r>
              <a:rPr lang="en-US" smtClean="0"/>
              <a:t>ContradictoryVirus CV()</a:t>
            </a:r>
          </a:p>
          <a:p>
            <a:pPr>
              <a:buFontTx/>
              <a:buNone/>
            </a:pPr>
            <a:r>
              <a:rPr lang="en-US" smtClean="0"/>
              <a:t>   </a:t>
            </a:r>
            <a:r>
              <a:rPr lang="en-US" sz="2400" smtClean="0"/>
              <a:t>{ … main ()</a:t>
            </a:r>
          </a:p>
          <a:p>
            <a:pPr>
              <a:buFontTx/>
              <a:buNone/>
            </a:pPr>
            <a:r>
              <a:rPr lang="en-US" sz="2400" smtClean="0"/>
              <a:t>         {  if not </a:t>
            </a:r>
            <a:r>
              <a:rPr lang="en-US" sz="2400" smtClean="0">
                <a:solidFill>
                  <a:srgbClr val="FF0000"/>
                </a:solidFill>
              </a:rPr>
              <a:t>virusdetect(CV)</a:t>
            </a:r>
            <a:r>
              <a:rPr lang="en-US" sz="2400" smtClean="0"/>
              <a:t> then</a:t>
            </a:r>
          </a:p>
          <a:p>
            <a:pPr>
              <a:buFontTx/>
              <a:buNone/>
            </a:pPr>
            <a:r>
              <a:rPr lang="en-US" sz="2400" smtClean="0"/>
              <a:t>            {  </a:t>
            </a:r>
            <a:r>
              <a:rPr lang="en-US" sz="2400" smtClean="0">
                <a:solidFill>
                  <a:srgbClr val="FF0000"/>
                </a:solidFill>
              </a:rPr>
              <a:t>infection()</a:t>
            </a:r>
            <a:r>
              <a:rPr lang="en-US" sz="2400" smtClean="0"/>
              <a:t>;</a:t>
            </a:r>
          </a:p>
          <a:p>
            <a:pPr>
              <a:buFontTx/>
              <a:buNone/>
            </a:pPr>
            <a:r>
              <a:rPr lang="en-US" smtClean="0"/>
              <a:t>                </a:t>
            </a:r>
            <a:r>
              <a:rPr lang="en-US" sz="2800" smtClean="0"/>
              <a:t>if  </a:t>
            </a:r>
            <a:r>
              <a:rPr lang="en-US" sz="2800" smtClean="0">
                <a:solidFill>
                  <a:srgbClr val="FF0000"/>
                </a:solidFill>
              </a:rPr>
              <a:t>trigger-value</a:t>
            </a:r>
            <a:r>
              <a:rPr lang="en-US" sz="2800" smtClean="0"/>
              <a:t> “true” then </a:t>
            </a:r>
            <a:r>
              <a:rPr lang="en-US" sz="2800" smtClean="0">
                <a:solidFill>
                  <a:srgbClr val="FF0000"/>
                </a:solidFill>
              </a:rPr>
              <a:t>payload()</a:t>
            </a:r>
          </a:p>
          <a:p>
            <a:pPr>
              <a:buFontTx/>
              <a:buNone/>
            </a:pPr>
            <a:r>
              <a:rPr lang="en-US" sz="2400" smtClean="0"/>
              <a:t>             }</a:t>
            </a:r>
          </a:p>
          <a:p>
            <a:pPr>
              <a:buFontTx/>
              <a:buNone/>
            </a:pPr>
            <a:r>
              <a:rPr lang="en-US" sz="2400" smtClean="0"/>
              <a:t>             endif</a:t>
            </a:r>
          </a:p>
          <a:p>
            <a:pPr>
              <a:buFontTx/>
              <a:buNone/>
            </a:pPr>
            <a:r>
              <a:rPr lang="en-US" sz="2400" smtClean="0"/>
              <a:t>             goto next;</a:t>
            </a:r>
          </a:p>
          <a:p>
            <a:pPr>
              <a:buFontTx/>
              <a:buNone/>
            </a:pPr>
            <a:r>
              <a:rPr lang="en-US" sz="2400" smtClean="0"/>
              <a:t>		}</a:t>
            </a:r>
          </a:p>
          <a:p>
            <a:pPr>
              <a:buFontTx/>
              <a:buNone/>
            </a:pPr>
            <a:r>
              <a:rPr lang="en-US" sz="2400" smtClean="0"/>
              <a:t>	}</a:t>
            </a:r>
            <a:endParaRPr lang="en-IN" sz="240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solidFill>
                  <a:srgbClr val="FF0000"/>
                </a:solidFill>
              </a:rPr>
              <a:t>Questions &amp; Challenges</a:t>
            </a:r>
            <a:endParaRPr lang="en-IN" smtClean="0">
              <a:solidFill>
                <a:srgbClr val="FF0000"/>
              </a:solidFill>
            </a:endParaRPr>
          </a:p>
        </p:txBody>
      </p:sp>
      <p:sp>
        <p:nvSpPr>
          <p:cNvPr id="33795" name="Content Placeholder 2"/>
          <p:cNvSpPr>
            <a:spLocks noGrp="1"/>
          </p:cNvSpPr>
          <p:nvPr>
            <p:ph idx="1"/>
          </p:nvPr>
        </p:nvSpPr>
        <p:spPr/>
        <p:txBody>
          <a:bodyPr/>
          <a:lstStyle/>
          <a:p>
            <a:pPr eaLnBrk="1" hangingPunct="1"/>
            <a:r>
              <a:rPr lang="en-US" smtClean="0"/>
              <a:t>Can we </a:t>
            </a:r>
            <a:r>
              <a:rPr lang="en-US" smtClean="0">
                <a:solidFill>
                  <a:srgbClr val="0070C0"/>
                </a:solidFill>
              </a:rPr>
              <a:t>detect</a:t>
            </a:r>
            <a:r>
              <a:rPr lang="en-US" smtClean="0"/>
              <a:t> Computer Viruses?</a:t>
            </a:r>
          </a:p>
          <a:p>
            <a:pPr lvl="1" eaLnBrk="1" hangingPunct="1"/>
            <a:r>
              <a:rPr lang="en-US" smtClean="0"/>
              <a:t>What is the </a:t>
            </a:r>
            <a:r>
              <a:rPr lang="en-US" smtClean="0">
                <a:solidFill>
                  <a:srgbClr val="0070C0"/>
                </a:solidFill>
              </a:rPr>
              <a:t>injury/infection</a:t>
            </a:r>
            <a:r>
              <a:rPr lang="en-US" smtClean="0"/>
              <a:t> caused by the virus?</a:t>
            </a:r>
          </a:p>
          <a:p>
            <a:pPr eaLnBrk="1" hangingPunct="1"/>
            <a:r>
              <a:rPr lang="en-US" smtClean="0"/>
              <a:t>Can we </a:t>
            </a:r>
            <a:r>
              <a:rPr lang="en-US" smtClean="0">
                <a:solidFill>
                  <a:srgbClr val="0070C0"/>
                </a:solidFill>
              </a:rPr>
              <a:t>disinfect </a:t>
            </a:r>
            <a:r>
              <a:rPr lang="en-US" smtClean="0"/>
              <a:t>infected programs?</a:t>
            </a:r>
          </a:p>
          <a:p>
            <a:pPr lvl="1" eaLnBrk="1" hangingPunct="1"/>
            <a:r>
              <a:rPr lang="en-US" smtClean="0"/>
              <a:t>Does </a:t>
            </a:r>
            <a:r>
              <a:rPr lang="en-US" smtClean="0">
                <a:solidFill>
                  <a:srgbClr val="0070C0"/>
                </a:solidFill>
              </a:rPr>
              <a:t>quarantine</a:t>
            </a:r>
            <a:r>
              <a:rPr lang="en-US" smtClean="0"/>
              <a:t> help?</a:t>
            </a:r>
          </a:p>
          <a:p>
            <a:pPr eaLnBrk="1" hangingPunct="1"/>
            <a:r>
              <a:rPr lang="en-US" smtClean="0"/>
              <a:t>Is it possible to </a:t>
            </a:r>
            <a:r>
              <a:rPr lang="en-US" smtClean="0">
                <a:solidFill>
                  <a:srgbClr val="0070C0"/>
                </a:solidFill>
              </a:rPr>
              <a:t>protect</a:t>
            </a:r>
            <a:r>
              <a:rPr lang="en-US" smtClean="0"/>
              <a:t>?</a:t>
            </a:r>
          </a:p>
          <a:p>
            <a:pPr lvl="1" eaLnBrk="1" hangingPunct="1"/>
            <a:r>
              <a:rPr lang="en-US" smtClean="0"/>
              <a:t>Is </a:t>
            </a:r>
            <a:r>
              <a:rPr lang="en-US" smtClean="0">
                <a:solidFill>
                  <a:srgbClr val="0070C0"/>
                </a:solidFill>
              </a:rPr>
              <a:t>isolation</a:t>
            </a:r>
            <a:r>
              <a:rPr lang="en-US" smtClean="0"/>
              <a:t> a protection strategy?</a:t>
            </a:r>
          </a:p>
          <a:p>
            <a:pPr eaLnBrk="1" hangingPunct="1"/>
            <a:r>
              <a:rPr lang="en-US" smtClean="0">
                <a:solidFill>
                  <a:srgbClr val="0070C0"/>
                </a:solidFill>
              </a:rPr>
              <a:t>How </a:t>
            </a:r>
            <a:r>
              <a:rPr lang="en-US" smtClean="0"/>
              <a:t>do we </a:t>
            </a:r>
            <a:r>
              <a:rPr lang="en-US" smtClean="0">
                <a:solidFill>
                  <a:srgbClr val="0070C0"/>
                </a:solidFill>
              </a:rPr>
              <a:t>protect</a:t>
            </a:r>
            <a:r>
              <a:rPr lang="en-US" smtClean="0"/>
              <a:t>?</a:t>
            </a:r>
          </a:p>
          <a:p>
            <a:pPr lvl="1" eaLnBrk="1" hangingPunct="1"/>
            <a:r>
              <a:rPr lang="en-US" smtClean="0"/>
              <a:t>Can we </a:t>
            </a:r>
            <a:r>
              <a:rPr lang="en-US" smtClean="0">
                <a:solidFill>
                  <a:srgbClr val="0070C0"/>
                </a:solidFill>
              </a:rPr>
              <a:t>certify</a:t>
            </a:r>
            <a:r>
              <a:rPr lang="en-US" smtClean="0"/>
              <a:t> a program to be free of virus?</a:t>
            </a:r>
            <a:endParaRPr lang="en-IN"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152400"/>
            <a:ext cx="845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3200">
                <a:solidFill>
                  <a:srgbClr val="FF0000"/>
                </a:solidFill>
                <a:ea typeface="ＭＳ Ｐゴシック" pitchFamily="34" charset="-128"/>
              </a:rPr>
              <a:t>Analogy: Biological Vs Computer viruses</a:t>
            </a:r>
          </a:p>
        </p:txBody>
      </p:sp>
      <p:graphicFrame>
        <p:nvGraphicFramePr>
          <p:cNvPr id="142389" name="Group 53"/>
          <p:cNvGraphicFramePr>
            <a:graphicFrameLocks noGrp="1"/>
          </p:cNvGraphicFramePr>
          <p:nvPr/>
        </p:nvGraphicFramePr>
        <p:xfrm>
          <a:off x="457200" y="838200"/>
          <a:ext cx="8382000" cy="5529262"/>
        </p:xfrm>
        <a:graphic>
          <a:graphicData uri="http://schemas.openxmlformats.org/drawingml/2006/table">
            <a:tbl>
              <a:tblPr/>
              <a:tblGrid>
                <a:gridCol w="2794000"/>
                <a:gridCol w="2794000"/>
                <a:gridCol w="2794000"/>
              </a:tblGrid>
              <a:tr h="2895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1" i="0" u="none" strike="noStrike" cap="none" normalizeH="0" baseline="0" smtClean="0">
                          <a:ln>
                            <a:noFill/>
                          </a:ln>
                          <a:solidFill>
                            <a:schemeClr val="tx1"/>
                          </a:solidFill>
                          <a:effectLst/>
                          <a:latin typeface="Arial" charset="0"/>
                        </a:rPr>
                        <a:t>Biological Viruses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1" i="0" u="none" strike="noStrike" cap="none" normalizeH="0" baseline="0" smtClean="0">
                          <a:ln>
                            <a:noFill/>
                          </a:ln>
                          <a:solidFill>
                            <a:schemeClr val="tx1"/>
                          </a:solidFill>
                          <a:effectLst/>
                          <a:latin typeface="Arial" charset="0"/>
                        </a:rPr>
                        <a:t>Computer Viruses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1" i="0" u="none" strike="noStrike" cap="none" normalizeH="0" baseline="0" smtClean="0">
                          <a:ln>
                            <a:noFill/>
                          </a:ln>
                          <a:solidFill>
                            <a:schemeClr val="tx1"/>
                          </a:solidFill>
                          <a:effectLst/>
                          <a:latin typeface="Arial" charset="0"/>
                        </a:rPr>
                        <a:t>Example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00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Attack on specific cells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Attack on specific file formats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rgbClr val="FF0000"/>
                          </a:solidFill>
                          <a:effectLst/>
                          <a:latin typeface="Arial" charset="0"/>
                        </a:rPr>
                        <a:t>Chameleon</a:t>
                      </a:r>
                      <a:r>
                        <a:rPr kumimoji="0" lang="en-US" sz="1300" b="0" i="0" u="none" strike="noStrike" cap="none" normalizeH="0" baseline="0" smtClean="0">
                          <a:ln>
                            <a:noFill/>
                          </a:ln>
                          <a:solidFill>
                            <a:schemeClr val="tx1"/>
                          </a:solidFill>
                          <a:effectLst/>
                          <a:latin typeface="Arial" charset="0"/>
                        </a:rPr>
                        <a:t>: polymorphic virus that infects COM files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3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Infected cells produce new viral offsprings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Infected programs produce new viral codes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4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Modification of cell’s genome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Modification of program’s functions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8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Viral interactions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Combined or anti-viruses viruses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rgbClr val="FF0000"/>
                          </a:solidFill>
                          <a:effectLst/>
                          <a:latin typeface="Arial" charset="0"/>
                        </a:rPr>
                        <a:t>Core wars game</a:t>
                      </a:r>
                      <a:r>
                        <a:rPr kumimoji="0" lang="en-US" sz="1300" b="0" i="0" u="none" strike="noStrike" cap="none" normalizeH="0" baseline="0" smtClean="0">
                          <a:ln>
                            <a:noFill/>
                          </a:ln>
                          <a:solidFill>
                            <a:schemeClr val="tx1"/>
                          </a:solidFill>
                          <a:effectLst/>
                          <a:latin typeface="Arial" charset="0"/>
                        </a:rPr>
                        <a:t>: 2 or more battle programs compete for complete control of a virtual simulator</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73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Viruses replicate only in living cells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Execution is required to spread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5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Already infected cells are not infected again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Use infection marker to prevent overinfeciton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Cohen’s virus definition (checks for marker 1234567 at the beginning to prevent overinfection)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402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Retrovirus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Specifically bypasses given anti-virus software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rgbClr val="FF0000"/>
                          </a:solidFill>
                          <a:effectLst/>
                          <a:latin typeface="Arial" charset="0"/>
                        </a:rPr>
                        <a:t>AV Killer</a:t>
                      </a:r>
                      <a:r>
                        <a:rPr kumimoji="0" lang="en-US" sz="1300" b="0" i="0" u="none" strike="noStrike" cap="none" normalizeH="0" baseline="0" smtClean="0">
                          <a:ln>
                            <a:noFill/>
                          </a:ln>
                          <a:solidFill>
                            <a:schemeClr val="tx1"/>
                          </a:solidFill>
                          <a:effectLst/>
                          <a:latin typeface="Arial" charset="0"/>
                        </a:rPr>
                        <a:t> disables many AV software programs, such as McAfee, NOD32, Symantec Anti-Virus software etc.</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3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Viral Mutation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Viral polymorphism</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rgbClr val="FF0000"/>
                          </a:solidFill>
                          <a:effectLst/>
                          <a:latin typeface="Arial" charset="0"/>
                        </a:rPr>
                        <a:t>Chameleon</a:t>
                      </a:r>
                      <a:r>
                        <a:rPr kumimoji="0" lang="en-US" sz="1300" b="0" i="0" u="none" strike="noStrike" cap="none" normalizeH="0" baseline="0" smtClean="0">
                          <a:ln>
                            <a:noFill/>
                          </a:ln>
                          <a:solidFill>
                            <a:schemeClr val="tx1"/>
                          </a:solidFill>
                          <a:effectLst/>
                          <a:latin typeface="Arial" charset="0"/>
                        </a:rPr>
                        <a:t>: first known polymorphic virus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99">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Antigens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Infection markers-signatures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rgbClr val="FF0000"/>
                          </a:solidFill>
                          <a:effectLst/>
                          <a:latin typeface="Arial" charset="0"/>
                        </a:rPr>
                        <a:t>CIH v1.2</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chemeClr val="tx1"/>
                          </a:solidFill>
                          <a:effectLst/>
                          <a:latin typeface="Arial" charset="0"/>
                        </a:rPr>
                        <a:t>contains string: CIH v1.2 TTIT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17" name="TextBox 3"/>
          <p:cNvSpPr txBox="1">
            <a:spLocks noChangeArrowheads="1"/>
          </p:cNvSpPr>
          <p:nvPr/>
        </p:nvSpPr>
        <p:spPr bwMode="auto">
          <a:xfrm>
            <a:off x="5568950" y="6400800"/>
            <a:ext cx="342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hlink"/>
                </a:solidFill>
                <a:ea typeface="ＭＳ Ｐゴシック" pitchFamily="34" charset="-128"/>
              </a:rPr>
              <a:t>S Forrest  (Univ of New Mexico)</a:t>
            </a:r>
            <a:endParaRPr lang="en-IN">
              <a:solidFill>
                <a:schemeClr val="hlink"/>
              </a:solidFill>
              <a:ea typeface="ＭＳ Ｐゴシック" pitchFamily="34" charset="-128"/>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Defenses</a:t>
            </a:r>
          </a:p>
        </p:txBody>
      </p:sp>
      <p:sp>
        <p:nvSpPr>
          <p:cNvPr id="22530" name="Content Placeholder 2"/>
          <p:cNvSpPr>
            <a:spLocks noGrp="1"/>
          </p:cNvSpPr>
          <p:nvPr>
            <p:ph idx="1"/>
          </p:nvPr>
        </p:nvSpPr>
        <p:spPr/>
        <p:txBody>
          <a:bodyPr>
            <a:normAutofit lnSpcReduction="10000"/>
          </a:bodyPr>
          <a:lstStyle/>
          <a:p>
            <a:pPr eaLnBrk="1" hangingPunct="1">
              <a:lnSpc>
                <a:spcPct val="90000"/>
              </a:lnSpc>
            </a:pPr>
            <a:r>
              <a:rPr lang="en-US">
                <a:latin typeface="Trebuchet MS" charset="0"/>
              </a:rPr>
              <a:t>Simple measures</a:t>
            </a:r>
          </a:p>
          <a:p>
            <a:pPr lvl="1" eaLnBrk="1" hangingPunct="1">
              <a:lnSpc>
                <a:spcPct val="90000"/>
              </a:lnSpc>
            </a:pPr>
            <a:r>
              <a:rPr lang="en-US">
                <a:latin typeface="Trebuchet MS" charset="0"/>
              </a:rPr>
              <a:t>Having policies in an enterprise can go a long way </a:t>
            </a:r>
          </a:p>
          <a:p>
            <a:pPr lvl="1" eaLnBrk="1" hangingPunct="1">
              <a:lnSpc>
                <a:spcPct val="90000"/>
              </a:lnSpc>
            </a:pPr>
            <a:r>
              <a:rPr lang="en-US">
                <a:latin typeface="Trebuchet MS" charset="0"/>
              </a:rPr>
              <a:t>For example, don</a:t>
            </a:r>
            <a:r>
              <a:rPr lang="ja-JP" altLang="en-US">
                <a:latin typeface="Trebuchet MS" charset="0"/>
              </a:rPr>
              <a:t>’</a:t>
            </a:r>
            <a:r>
              <a:rPr lang="en-US" altLang="ja-JP">
                <a:latin typeface="Trebuchet MS" charset="0"/>
              </a:rPr>
              <a:t>t open a PDF attachment if you don</a:t>
            </a:r>
            <a:r>
              <a:rPr lang="ja-JP" altLang="en-US">
                <a:latin typeface="Trebuchet MS" charset="0"/>
              </a:rPr>
              <a:t>’</a:t>
            </a:r>
            <a:r>
              <a:rPr lang="en-US" altLang="ja-JP">
                <a:latin typeface="Trebuchet MS" charset="0"/>
              </a:rPr>
              <a:t>t recognize the sender</a:t>
            </a:r>
          </a:p>
          <a:p>
            <a:pPr eaLnBrk="1" hangingPunct="1">
              <a:lnSpc>
                <a:spcPct val="90000"/>
              </a:lnSpc>
            </a:pPr>
            <a:r>
              <a:rPr lang="en-US">
                <a:latin typeface="Trebuchet MS" charset="0"/>
              </a:rPr>
              <a:t>Signature-based detection is not enough</a:t>
            </a:r>
          </a:p>
          <a:p>
            <a:pPr lvl="1" eaLnBrk="1" hangingPunct="1">
              <a:lnSpc>
                <a:spcPct val="90000"/>
              </a:lnSpc>
            </a:pPr>
            <a:r>
              <a:rPr lang="en-US">
                <a:latin typeface="Trebuchet MS" charset="0"/>
              </a:rPr>
              <a:t>In 2009 Symantec created 2,895,000 signatures</a:t>
            </a:r>
          </a:p>
          <a:p>
            <a:pPr lvl="1" eaLnBrk="1" hangingPunct="1">
              <a:lnSpc>
                <a:spcPct val="90000"/>
              </a:lnSpc>
            </a:pPr>
            <a:r>
              <a:rPr lang="en-US">
                <a:latin typeface="Trebuchet MS" charset="0"/>
              </a:rPr>
              <a:t>In 2008 they created 1,691,323 signatures</a:t>
            </a:r>
          </a:p>
          <a:p>
            <a:pPr lvl="1" eaLnBrk="1" hangingPunct="1">
              <a:lnSpc>
                <a:spcPct val="90000"/>
              </a:lnSpc>
            </a:pPr>
            <a:r>
              <a:rPr lang="en-US">
                <a:latin typeface="Trebuchet MS" charset="0"/>
              </a:rPr>
              <a:t>These detectors need to be complemented with other types of detection</a:t>
            </a:r>
          </a:p>
          <a:p>
            <a:pPr lvl="1" eaLnBrk="1" hangingPunct="1">
              <a:lnSpc>
                <a:spcPct val="90000"/>
              </a:lnSpc>
            </a:pPr>
            <a:endParaRPr lang="en-US">
              <a:latin typeface="Trebuchet MS"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Defenses </a:t>
            </a:r>
          </a:p>
        </p:txBody>
      </p:sp>
      <p:sp>
        <p:nvSpPr>
          <p:cNvPr id="3" name="Content Placeholder 2"/>
          <p:cNvSpPr>
            <a:spLocks noGrp="1"/>
          </p:cNvSpPr>
          <p:nvPr>
            <p:ph idx="1"/>
          </p:nvPr>
        </p:nvSpPr>
        <p:spPr/>
        <p:txBody>
          <a:bodyPr>
            <a:normAutofit fontScale="85000" lnSpcReduction="20000"/>
          </a:bodyPr>
          <a:lstStyle/>
          <a:p>
            <a:pPr eaLnBrk="1" hangingPunct="1">
              <a:defRPr/>
            </a:pPr>
            <a:r>
              <a:rPr lang="en-US" dirty="0" smtClean="0">
                <a:ea typeface="+mn-ea"/>
                <a:cs typeface="+mn-cs"/>
              </a:rPr>
              <a:t>Complementing technologies</a:t>
            </a:r>
          </a:p>
          <a:p>
            <a:pPr lvl="1" eaLnBrk="1" hangingPunct="1">
              <a:defRPr/>
            </a:pPr>
            <a:r>
              <a:rPr lang="en-US" i="1" dirty="0" smtClean="0">
                <a:solidFill>
                  <a:srgbClr val="FF0000"/>
                </a:solidFill>
              </a:rPr>
              <a:t>Behavior-based </a:t>
            </a:r>
            <a:r>
              <a:rPr lang="en-US" dirty="0" smtClean="0"/>
              <a:t>and </a:t>
            </a:r>
            <a:r>
              <a:rPr lang="en-US" i="1" dirty="0" smtClean="0">
                <a:solidFill>
                  <a:srgbClr val="FF0000"/>
                </a:solidFill>
              </a:rPr>
              <a:t>reputation-based</a:t>
            </a:r>
            <a:r>
              <a:rPr lang="en-US" dirty="0" smtClean="0"/>
              <a:t> detection can complement signature-based detection</a:t>
            </a:r>
          </a:p>
          <a:p>
            <a:pPr lvl="1" eaLnBrk="1" hangingPunct="1">
              <a:defRPr/>
            </a:pPr>
            <a:r>
              <a:rPr lang="en-US" dirty="0" smtClean="0"/>
              <a:t>These complementing defenses can keep the number of signatures in check</a:t>
            </a:r>
          </a:p>
          <a:p>
            <a:pPr lvl="1" eaLnBrk="1" hangingPunct="1">
              <a:defRPr/>
            </a:pPr>
            <a:r>
              <a:rPr lang="en-US" dirty="0" smtClean="0"/>
              <a:t>These two technologies are mentioned throughout the report</a:t>
            </a:r>
          </a:p>
          <a:p>
            <a:pPr eaLnBrk="1" hangingPunct="1">
              <a:defRPr/>
            </a:pPr>
            <a:r>
              <a:rPr lang="en-US" dirty="0" smtClean="0">
                <a:ea typeface="+mn-ea"/>
                <a:cs typeface="+mn-cs"/>
              </a:rPr>
              <a:t>Data breaches</a:t>
            </a:r>
          </a:p>
          <a:p>
            <a:pPr lvl="1" eaLnBrk="1" hangingPunct="1">
              <a:defRPr/>
            </a:pPr>
            <a:r>
              <a:rPr lang="en-US" dirty="0" smtClean="0"/>
              <a:t>Keep confidential data secure even if an enterprise gets compromised</a:t>
            </a:r>
          </a:p>
          <a:p>
            <a:pPr lvl="1" eaLnBrk="1" hangingPunct="1">
              <a:defRPr/>
            </a:pPr>
            <a:r>
              <a:rPr lang="en-US" dirty="0" smtClean="0"/>
              <a:t>There are several solutions in the market</a:t>
            </a:r>
          </a:p>
          <a:p>
            <a:pPr lvl="1" eaLnBrk="1" hangingPunct="1">
              <a:defRPr/>
            </a:pPr>
            <a:r>
              <a:rPr lang="en-US" dirty="0" smtClean="0"/>
              <a:t>Remediation solutions will also gain traction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Key Definitions</a:t>
            </a:r>
          </a:p>
        </p:txBody>
      </p:sp>
      <p:sp>
        <p:nvSpPr>
          <p:cNvPr id="24578" name="Rectangle 3"/>
          <p:cNvSpPr>
            <a:spLocks noGrp="1" noChangeArrowheads="1"/>
          </p:cNvSpPr>
          <p:nvPr>
            <p:ph type="body" idx="1"/>
          </p:nvPr>
        </p:nvSpPr>
        <p:spPr/>
        <p:txBody>
          <a:bodyPr>
            <a:normAutofit fontScale="92500" lnSpcReduction="10000"/>
          </a:bodyPr>
          <a:lstStyle/>
          <a:p>
            <a:pPr eaLnBrk="1" hangingPunct="1">
              <a:buFontTx/>
              <a:buNone/>
            </a:pPr>
            <a:r>
              <a:rPr lang="en-US">
                <a:solidFill>
                  <a:srgbClr val="003399"/>
                </a:solidFill>
                <a:latin typeface="Trebuchet MS" charset="0"/>
              </a:rPr>
              <a:t>Variants</a:t>
            </a:r>
            <a:r>
              <a:rPr lang="en-US">
                <a:latin typeface="Trebuchet MS" charset="0"/>
              </a:rPr>
              <a:t> : New strains of viruses that </a:t>
            </a:r>
            <a:r>
              <a:rPr lang="en-US">
                <a:solidFill>
                  <a:srgbClr val="003399"/>
                </a:solidFill>
                <a:latin typeface="Trebuchet MS" charset="0"/>
              </a:rPr>
              <a:t>borrow code</a:t>
            </a:r>
            <a:r>
              <a:rPr lang="en-US">
                <a:latin typeface="Trebuchet MS" charset="0"/>
              </a:rPr>
              <a:t>, to varying degrees, directly from other known viruses.</a:t>
            </a:r>
          </a:p>
          <a:p>
            <a:pPr algn="r" eaLnBrk="1" hangingPunct="1">
              <a:buFontTx/>
              <a:buNone/>
            </a:pPr>
            <a:r>
              <a:rPr lang="en-US" sz="1600" i="1">
                <a:latin typeface="Trebuchet MS" charset="0"/>
              </a:rPr>
              <a:t>Source: Symantec Security Response Glossary</a:t>
            </a:r>
          </a:p>
          <a:p>
            <a:pPr eaLnBrk="1" hangingPunct="1">
              <a:buFontTx/>
              <a:buNone/>
            </a:pPr>
            <a:endParaRPr lang="en-US">
              <a:latin typeface="Trebuchet MS" charset="0"/>
            </a:endParaRPr>
          </a:p>
          <a:p>
            <a:pPr eaLnBrk="1" hangingPunct="1">
              <a:buFontTx/>
              <a:buNone/>
            </a:pPr>
            <a:r>
              <a:rPr lang="en-US">
                <a:solidFill>
                  <a:srgbClr val="333399"/>
                </a:solidFill>
                <a:latin typeface="Trebuchet MS" charset="0"/>
              </a:rPr>
              <a:t>Family</a:t>
            </a:r>
            <a:r>
              <a:rPr lang="en-US">
                <a:latin typeface="Trebuchet MS" charset="0"/>
              </a:rPr>
              <a:t>: a set of variants with a </a:t>
            </a:r>
            <a:r>
              <a:rPr lang="en-US">
                <a:solidFill>
                  <a:srgbClr val="333399"/>
                </a:solidFill>
                <a:latin typeface="Trebuchet MS" charset="0"/>
              </a:rPr>
              <a:t>common code base</a:t>
            </a:r>
            <a:r>
              <a:rPr lang="en-US">
                <a:latin typeface="Trebuchet MS" charset="0"/>
              </a:rPr>
              <a:t>.</a:t>
            </a:r>
          </a:p>
          <a:p>
            <a:pPr eaLnBrk="1" hangingPunct="1">
              <a:buFontTx/>
              <a:buNone/>
            </a:pPr>
            <a:endParaRPr lang="en-US">
              <a:latin typeface="Trebuchet MS" charset="0"/>
            </a:endParaRPr>
          </a:p>
          <a:p>
            <a:pPr eaLnBrk="1" hangingPunct="1">
              <a:buFontTx/>
              <a:buNone/>
            </a:pPr>
            <a:r>
              <a:rPr lang="en-US" sz="2800" i="1">
                <a:latin typeface="Trebuchet MS" charset="0"/>
              </a:rPr>
              <a:t>Beagle family</a:t>
            </a:r>
            <a:r>
              <a:rPr lang="en-US" sz="2800">
                <a:latin typeface="Trebuchet MS" charset="0"/>
              </a:rPr>
              <a:t> has 197 variants (as of Nov. 30).</a:t>
            </a:r>
          </a:p>
          <a:p>
            <a:pPr eaLnBrk="1" hangingPunct="1">
              <a:buFontTx/>
              <a:buNone/>
            </a:pPr>
            <a:r>
              <a:rPr lang="en-US" sz="2800" i="1">
                <a:latin typeface="Trebuchet MS" charset="0"/>
              </a:rPr>
              <a:t>Warezov family</a:t>
            </a:r>
            <a:r>
              <a:rPr lang="en-US" sz="2800">
                <a:latin typeface="Trebuchet MS" charset="0"/>
              </a:rPr>
              <a:t> has 218 variants (as on Nov. 27).</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The Malware Problem</a:t>
            </a:r>
          </a:p>
        </p:txBody>
      </p:sp>
      <p:sp>
        <p:nvSpPr>
          <p:cNvPr id="26626" name="Rectangle 3"/>
          <p:cNvSpPr>
            <a:spLocks noGrp="1" noChangeArrowheads="1"/>
          </p:cNvSpPr>
          <p:nvPr>
            <p:ph type="body" idx="1"/>
          </p:nvPr>
        </p:nvSpPr>
        <p:spPr/>
        <p:txBody>
          <a:bodyPr/>
          <a:lstStyle/>
          <a:p>
            <a:pPr eaLnBrk="1" hangingPunct="1"/>
            <a:r>
              <a:rPr lang="en-US">
                <a:latin typeface="Trebuchet MS" charset="0"/>
              </a:rPr>
              <a:t>Malware writers use </a:t>
            </a:r>
            <a:r>
              <a:rPr lang="en-US">
                <a:solidFill>
                  <a:schemeClr val="accent2"/>
                </a:solidFill>
                <a:latin typeface="Trebuchet MS" charset="0"/>
              </a:rPr>
              <a:t>any and all techniques to evade</a:t>
            </a:r>
            <a:r>
              <a:rPr lang="en-US">
                <a:latin typeface="Trebuchet MS" charset="0"/>
              </a:rPr>
              <a:t> detection.</a:t>
            </a:r>
          </a:p>
          <a:p>
            <a:pPr lvl="1" eaLnBrk="1" hangingPunct="1"/>
            <a:r>
              <a:rPr lang="en-US">
                <a:latin typeface="Trebuchet MS" charset="0"/>
              </a:rPr>
              <a:t>Obfuscation / packing / encryption</a:t>
            </a:r>
          </a:p>
          <a:p>
            <a:pPr lvl="1" eaLnBrk="1" hangingPunct="1"/>
            <a:r>
              <a:rPr lang="en-US">
                <a:latin typeface="Trebuchet MS" charset="0"/>
              </a:rPr>
              <a:t>Remote code updates</a:t>
            </a:r>
          </a:p>
          <a:p>
            <a:pPr lvl="1" eaLnBrk="1" hangingPunct="1"/>
            <a:r>
              <a:rPr lang="en-US">
                <a:latin typeface="Trebuchet MS" charset="0"/>
              </a:rPr>
              <a:t>Rootkit-based hiding</a:t>
            </a:r>
          </a:p>
          <a:p>
            <a:pPr eaLnBrk="1" hangingPunct="1"/>
            <a:endParaRPr lang="en-US">
              <a:latin typeface="Trebuchet MS" charset="0"/>
            </a:endParaRPr>
          </a:p>
          <a:p>
            <a:pPr eaLnBrk="1" hangingPunct="1"/>
            <a:r>
              <a:rPr lang="en-US">
                <a:latin typeface="Trebuchet MS" charset="0"/>
              </a:rPr>
              <a:t>Detectors use technology from 15 years ago: </a:t>
            </a:r>
            <a:r>
              <a:rPr lang="en-US">
                <a:solidFill>
                  <a:srgbClr val="CC0000"/>
                </a:solidFill>
                <a:latin typeface="Trebuchet MS" charset="0"/>
              </a:rPr>
              <a:t>signature-based detection</a:t>
            </a:r>
            <a:r>
              <a:rPr lang="en-US">
                <a:latin typeface="Trebuchet MS" charset="0"/>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458788" y="1143000"/>
            <a:ext cx="5027612" cy="3397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800">
                <a:latin typeface="Lucida Console" charset="0"/>
              </a:rPr>
              <a:t>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push    offset </a:t>
            </a:r>
            <a:r>
              <a:rPr lang="en-US" sz="1800" b="1">
                <a:solidFill>
                  <a:srgbClr val="006600"/>
                </a:solidFill>
                <a:latin typeface="Lucida Console" charset="0"/>
              </a:rPr>
              <a:t>aServices_exe</a:t>
            </a:r>
          </a:p>
          <a:p>
            <a:r>
              <a:rPr lang="en-US" sz="1800">
                <a:latin typeface="Lucida Console" charset="0"/>
              </a:rPr>
              <a:t>push    eax</a:t>
            </a:r>
          </a:p>
          <a:p>
            <a:r>
              <a:rPr lang="en-US" sz="1800">
                <a:latin typeface="Lucida Console" charset="0"/>
              </a:rPr>
              <a:t>call    </a:t>
            </a:r>
            <a:r>
              <a:rPr lang="en-US" sz="1800" b="1">
                <a:solidFill>
                  <a:srgbClr val="000099"/>
                </a:solidFill>
                <a:latin typeface="Lucida Console" charset="0"/>
              </a:rPr>
              <a:t>_strcat</a:t>
            </a:r>
          </a:p>
          <a:p>
            <a:r>
              <a:rPr lang="en-US" sz="1800">
                <a:latin typeface="Lucida Console" charset="0"/>
              </a:rPr>
              <a:t>pop     ecx</a:t>
            </a:r>
          </a:p>
          <a:p>
            <a:r>
              <a:rPr lang="en-US" sz="1800">
                <a:latin typeface="Lucida Console" charset="0"/>
              </a:rPr>
              <a:t>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pop     ecx</a:t>
            </a:r>
          </a:p>
          <a:p>
            <a:r>
              <a:rPr lang="en-US" sz="1800">
                <a:latin typeface="Lucida Console" charset="0"/>
              </a:rPr>
              <a:t>push    edi</a:t>
            </a:r>
          </a:p>
          <a:p>
            <a:r>
              <a:rPr lang="en-US" sz="1800">
                <a:latin typeface="Lucida Console" charset="0"/>
              </a:rPr>
              <a:t>push    eax</a:t>
            </a:r>
          </a:p>
          <a:p>
            <a:r>
              <a:rPr lang="en-US" sz="1800">
                <a:latin typeface="Lucida Console" charset="0"/>
              </a:rPr>
              <a:t>lea     eax, [ebp+</a:t>
            </a:r>
            <a:r>
              <a:rPr lang="en-US" sz="1800" b="1">
                <a:solidFill>
                  <a:srgbClr val="006600"/>
                </a:solidFill>
                <a:latin typeface="Lucida Console" charset="0"/>
              </a:rPr>
              <a:t>ExistingFileName</a:t>
            </a:r>
            <a:r>
              <a:rPr lang="en-US" sz="1800">
                <a:latin typeface="Lucida Console" charset="0"/>
              </a:rPr>
              <a:t>]</a:t>
            </a:r>
          </a:p>
          <a:p>
            <a:r>
              <a:rPr lang="en-US" sz="1800">
                <a:latin typeface="Lucida Console" charset="0"/>
              </a:rPr>
              <a:t>push    eax</a:t>
            </a:r>
          </a:p>
          <a:p>
            <a:r>
              <a:rPr lang="en-US" sz="1800">
                <a:latin typeface="Lucida Console" charset="0"/>
              </a:rPr>
              <a:t>call    ds:</a:t>
            </a:r>
            <a:r>
              <a:rPr lang="en-US" sz="1800" b="1">
                <a:solidFill>
                  <a:srgbClr val="000099"/>
                </a:solidFill>
                <a:latin typeface="Lucida Console" charset="0"/>
              </a:rPr>
              <a:t>CopyFileA</a:t>
            </a:r>
          </a:p>
        </p:txBody>
      </p:sp>
      <p:sp>
        <p:nvSpPr>
          <p:cNvPr id="118797" name="Rectangle 13"/>
          <p:cNvSpPr>
            <a:spLocks noGrp="1" noChangeArrowheads="1"/>
          </p:cNvSpPr>
          <p:nvPr>
            <p:ph type="title"/>
          </p:nvPr>
        </p:nvSpPr>
        <p:spPr/>
        <p:txBody>
          <a:bodyPr/>
          <a:lstStyle/>
          <a:p>
            <a:pPr eaLnBrk="1" hangingPunct="1">
              <a:defRPr/>
            </a:pPr>
            <a:r>
              <a:rPr lang="en-US" smtClean="0">
                <a:ea typeface="+mj-ea"/>
                <a:cs typeface="+mj-cs"/>
              </a:rPr>
              <a:t>Signature-Based Detection</a:t>
            </a:r>
            <a:endParaRPr lang="en-US" sz="2800" smtClean="0">
              <a:solidFill>
                <a:srgbClr val="000099"/>
              </a:solidFill>
              <a:ea typeface="+mj-ea"/>
              <a:cs typeface="+mj-cs"/>
            </a:endParaRPr>
          </a:p>
        </p:txBody>
      </p:sp>
      <p:sp>
        <p:nvSpPr>
          <p:cNvPr id="118798" name="Rectangle 14"/>
          <p:cNvSpPr>
            <a:spLocks noChangeArrowheads="1"/>
          </p:cNvSpPr>
          <p:nvPr/>
        </p:nvSpPr>
        <p:spPr bwMode="auto">
          <a:xfrm>
            <a:off x="6145213" y="1143000"/>
            <a:ext cx="2541587" cy="3397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800">
                <a:latin typeface="Lucida Console" charset="0"/>
              </a:rPr>
              <a:t>8D 85 D8 FE FF FF</a:t>
            </a:r>
          </a:p>
          <a:p>
            <a:r>
              <a:rPr lang="en-US" sz="1800">
                <a:latin typeface="Lucida Console" charset="0"/>
              </a:rPr>
              <a:t>68 78 8E 40 00</a:t>
            </a:r>
          </a:p>
          <a:p>
            <a:r>
              <a:rPr lang="en-US" sz="1800">
                <a:latin typeface="Lucida Console" charset="0"/>
              </a:rPr>
              <a:t>50</a:t>
            </a:r>
          </a:p>
          <a:p>
            <a:r>
              <a:rPr lang="en-US" sz="1800">
                <a:latin typeface="Lucida Console" charset="0"/>
              </a:rPr>
              <a:t>E8 69 06 00 00</a:t>
            </a:r>
          </a:p>
          <a:p>
            <a:r>
              <a:rPr lang="en-US" sz="1800">
                <a:latin typeface="Lucida Console" charset="0"/>
              </a:rPr>
              <a:t>59</a:t>
            </a:r>
          </a:p>
          <a:p>
            <a:r>
              <a:rPr lang="en-US" sz="1800">
                <a:latin typeface="Lucida Console" charset="0"/>
              </a:rPr>
              <a:t>8D 85 D8 FE FF FF</a:t>
            </a:r>
          </a:p>
          <a:p>
            <a:r>
              <a:rPr lang="en-US" sz="1800">
                <a:latin typeface="Lucida Console" charset="0"/>
              </a:rPr>
              <a:t>59</a:t>
            </a:r>
          </a:p>
          <a:p>
            <a:r>
              <a:rPr lang="en-US" sz="1800">
                <a:latin typeface="Lucida Console" charset="0"/>
              </a:rPr>
              <a:t>57</a:t>
            </a:r>
          </a:p>
          <a:p>
            <a:r>
              <a:rPr lang="en-US" sz="1800">
                <a:latin typeface="Lucida Console" charset="0"/>
              </a:rPr>
              <a:t>50</a:t>
            </a:r>
          </a:p>
          <a:p>
            <a:r>
              <a:rPr lang="en-US" sz="1800">
                <a:latin typeface="Lucida Console" charset="0"/>
              </a:rPr>
              <a:t>8D 85 D4 FD FF FF</a:t>
            </a:r>
          </a:p>
          <a:p>
            <a:r>
              <a:rPr lang="en-US" sz="1800">
                <a:latin typeface="Lucida Console" charset="0"/>
              </a:rPr>
              <a:t>50</a:t>
            </a:r>
          </a:p>
          <a:p>
            <a:r>
              <a:rPr lang="en-US" sz="1800">
                <a:latin typeface="Lucida Console" charset="0"/>
              </a:rPr>
              <a:t>FF 15 C0 60 40 00</a:t>
            </a:r>
          </a:p>
        </p:txBody>
      </p:sp>
      <p:sp>
        <p:nvSpPr>
          <p:cNvPr id="118799" name="Text Box 15"/>
          <p:cNvSpPr txBox="1">
            <a:spLocks noChangeArrowheads="1"/>
          </p:cNvSpPr>
          <p:nvPr/>
        </p:nvSpPr>
        <p:spPr bwMode="auto">
          <a:xfrm>
            <a:off x="6705600" y="4572000"/>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a:t>Signature</a:t>
            </a:r>
          </a:p>
        </p:txBody>
      </p:sp>
      <p:sp>
        <p:nvSpPr>
          <p:cNvPr id="27653" name="Rectangle 17"/>
          <p:cNvSpPr>
            <a:spLocks noGrp="1" noChangeArrowheads="1"/>
          </p:cNvSpPr>
          <p:nvPr>
            <p:ph type="body" idx="1"/>
          </p:nvPr>
        </p:nvSpPr>
        <p:spPr>
          <a:xfrm>
            <a:off x="457200" y="5257800"/>
            <a:ext cx="8229600" cy="1219200"/>
          </a:xfrm>
        </p:spPr>
        <p:txBody>
          <a:bodyPr/>
          <a:lstStyle/>
          <a:p>
            <a:pPr eaLnBrk="1" hangingPunct="1"/>
            <a:r>
              <a:rPr lang="en-US" sz="2800" i="1">
                <a:latin typeface="Trebuchet MS" charset="0"/>
              </a:rPr>
              <a:t>Signatures (aka scan-strings)</a:t>
            </a:r>
            <a:r>
              <a:rPr lang="en-US" sz="2800">
                <a:latin typeface="Trebuchet MS" charset="0"/>
              </a:rPr>
              <a:t> are the most common malware detection mechanism.</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98"/>
                                        </p:tgtEl>
                                        <p:attrNameLst>
                                          <p:attrName>style.visibility</p:attrName>
                                        </p:attrNameLst>
                                      </p:cBhvr>
                                      <p:to>
                                        <p:strVal val="visible"/>
                                      </p:to>
                                    </p:set>
                                    <p:animEffect transition="in" filter="wipe(left)">
                                      <p:cBhvr>
                                        <p:cTn id="7" dur="500"/>
                                        <p:tgtEl>
                                          <p:spTgt spid="11879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8799"/>
                                        </p:tgtEl>
                                        <p:attrNameLst>
                                          <p:attrName>style.visibility</p:attrName>
                                        </p:attrNameLst>
                                      </p:cBhvr>
                                      <p:to>
                                        <p:strVal val="visible"/>
                                      </p:to>
                                    </p:set>
                                    <p:animEffect transition="in" filter="wipe(left)">
                                      <p:cBhvr>
                                        <p:cTn id="10" dur="500"/>
                                        <p:tgtEl>
                                          <p:spTgt spid="118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8" grpId="0" animBg="1"/>
      <p:bldP spid="11879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CB99EE5F-CAC4-9440-BEF1-9795BAE45471}" type="slidenum">
              <a:rPr lang="en-US" sz="1000">
                <a:solidFill>
                  <a:srgbClr val="C99900"/>
                </a:solidFill>
                <a:latin typeface="Lucida Sans Unicode" charset="0"/>
              </a:rPr>
              <a:pPr eaLnBrk="1" hangingPunct="1"/>
              <a:t>39</a:t>
            </a:fld>
            <a:endParaRPr lang="en-US" sz="1000">
              <a:solidFill>
                <a:srgbClr val="C99900"/>
              </a:solidFill>
              <a:latin typeface="Lucida Sans Unicode" charset="0"/>
            </a:endParaRPr>
          </a:p>
        </p:txBody>
      </p:sp>
      <p:sp>
        <p:nvSpPr>
          <p:cNvPr id="18434" name="Rectangle 2"/>
          <p:cNvSpPr>
            <a:spLocks noGrp="1" noChangeArrowheads="1"/>
          </p:cNvSpPr>
          <p:nvPr>
            <p:ph type="title"/>
          </p:nvPr>
        </p:nvSpPr>
        <p:spPr/>
        <p:txBody>
          <a:bodyPr/>
          <a:lstStyle/>
          <a:p>
            <a:pPr eaLnBrk="1" hangingPunct="1">
              <a:defRPr/>
            </a:pPr>
            <a:r>
              <a:rPr lang="en-US" sz="4000" smtClean="0">
                <a:ea typeface="+mj-ea"/>
                <a:cs typeface="+mj-cs"/>
              </a:rPr>
              <a:t>Signature Detection Does Not Scale</a:t>
            </a:r>
            <a:endParaRPr lang="en-US" sz="4000" smtClean="0">
              <a:solidFill>
                <a:schemeClr val="accent2"/>
              </a:solidFill>
              <a:ea typeface="+mj-ea"/>
              <a:cs typeface="+mj-cs"/>
            </a:endParaRPr>
          </a:p>
        </p:txBody>
      </p:sp>
      <p:sp>
        <p:nvSpPr>
          <p:cNvPr id="29701" name="Rectangle 3"/>
          <p:cNvSpPr>
            <a:spLocks noGrp="1" noChangeArrowheads="1"/>
          </p:cNvSpPr>
          <p:nvPr>
            <p:ph type="body" idx="1"/>
          </p:nvPr>
        </p:nvSpPr>
        <p:spPr/>
        <p:txBody>
          <a:bodyPr/>
          <a:lstStyle/>
          <a:p>
            <a:pPr eaLnBrk="1" hangingPunct="1">
              <a:spcBef>
                <a:spcPct val="0"/>
              </a:spcBef>
              <a:buFontTx/>
              <a:buNone/>
            </a:pPr>
            <a:r>
              <a:rPr lang="en-US">
                <a:latin typeface="Trebuchet MS" charset="0"/>
              </a:rPr>
              <a:t>One signature for one malware instance.</a:t>
            </a:r>
          </a:p>
        </p:txBody>
      </p:sp>
      <p:sp>
        <p:nvSpPr>
          <p:cNvPr id="18436" name="Oval 4"/>
          <p:cNvSpPr>
            <a:spLocks noChangeArrowheads="1"/>
          </p:cNvSpPr>
          <p:nvPr/>
        </p:nvSpPr>
        <p:spPr bwMode="auto">
          <a:xfrm>
            <a:off x="1066800" y="4800600"/>
            <a:ext cx="1066800" cy="457200"/>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37" name="Picture 5" descr="j02827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267200"/>
            <a:ext cx="6635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6" descr="MCj0151969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448775" flipH="1">
            <a:off x="1600200" y="3810000"/>
            <a:ext cx="8382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Oval 7"/>
          <p:cNvSpPr>
            <a:spLocks noChangeArrowheads="1"/>
          </p:cNvSpPr>
          <p:nvPr/>
        </p:nvSpPr>
        <p:spPr bwMode="auto">
          <a:xfrm>
            <a:off x="2819400" y="5105400"/>
            <a:ext cx="1066800" cy="457200"/>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40" name="Picture 8" descr="j02827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572000"/>
            <a:ext cx="6635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9" descr="MCj015196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448775" flipH="1">
            <a:off x="3352800" y="4114800"/>
            <a:ext cx="8382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Oval 10"/>
          <p:cNvSpPr>
            <a:spLocks noChangeArrowheads="1"/>
          </p:cNvSpPr>
          <p:nvPr/>
        </p:nvSpPr>
        <p:spPr bwMode="auto">
          <a:xfrm>
            <a:off x="4343400" y="4572000"/>
            <a:ext cx="1066800" cy="457200"/>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43" name="Picture 11" descr="j02827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4038600"/>
            <a:ext cx="6635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12" descr="MCj0151969000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448775" flipH="1">
            <a:off x="4876800" y="3581400"/>
            <a:ext cx="8382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Oval 13"/>
          <p:cNvSpPr>
            <a:spLocks noChangeArrowheads="1"/>
          </p:cNvSpPr>
          <p:nvPr/>
        </p:nvSpPr>
        <p:spPr bwMode="auto">
          <a:xfrm>
            <a:off x="5715000" y="5105400"/>
            <a:ext cx="1066800" cy="457200"/>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46" name="Picture 14" descr="j02827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4572000"/>
            <a:ext cx="6635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15" descr="MCj0151969000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448775" flipH="1">
            <a:off x="6248400" y="4114800"/>
            <a:ext cx="8382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Oval 16"/>
          <p:cNvSpPr>
            <a:spLocks noChangeArrowheads="1"/>
          </p:cNvSpPr>
          <p:nvPr/>
        </p:nvSpPr>
        <p:spPr bwMode="auto">
          <a:xfrm>
            <a:off x="7086600" y="4648200"/>
            <a:ext cx="1066800" cy="457200"/>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49" name="Picture 17" descr="j02827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5200" y="4114800"/>
            <a:ext cx="6635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0" name="Picture 18" descr="MCj0151969000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448775" flipH="1">
            <a:off x="7620000" y="3657600"/>
            <a:ext cx="8382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1" name="Oval 19"/>
          <p:cNvSpPr>
            <a:spLocks noChangeAspect="1" noChangeArrowheads="1"/>
          </p:cNvSpPr>
          <p:nvPr/>
        </p:nvSpPr>
        <p:spPr bwMode="auto">
          <a:xfrm>
            <a:off x="2571750" y="3924300"/>
            <a:ext cx="800100" cy="342900"/>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52" name="Picture 20" descr="j0282702"/>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4150" y="3467100"/>
            <a:ext cx="4984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3" name="Picture 21" descr="MCj01519690000[1]"/>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448775" flipH="1">
            <a:off x="2952750" y="3162300"/>
            <a:ext cx="62865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4" name="Oval 22"/>
          <p:cNvSpPr>
            <a:spLocks noChangeAspect="1" noChangeArrowheads="1"/>
          </p:cNvSpPr>
          <p:nvPr/>
        </p:nvSpPr>
        <p:spPr bwMode="auto">
          <a:xfrm>
            <a:off x="3876675" y="3662363"/>
            <a:ext cx="800100" cy="342900"/>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55" name="Picture 23" descr="j0282702"/>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29075" y="3205163"/>
            <a:ext cx="4984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6" name="Picture 24" descr="MCj01519690000[1]"/>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448775" flipH="1">
            <a:off x="4257675" y="2900363"/>
            <a:ext cx="62865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7" name="Oval 25"/>
          <p:cNvSpPr>
            <a:spLocks noChangeAspect="1" noChangeArrowheads="1"/>
          </p:cNvSpPr>
          <p:nvPr/>
        </p:nvSpPr>
        <p:spPr bwMode="auto">
          <a:xfrm>
            <a:off x="5486400" y="3276600"/>
            <a:ext cx="800100" cy="342900"/>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58" name="Picture 26" descr="j0282702"/>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38800" y="2819400"/>
            <a:ext cx="4984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9" name="Picture 27" descr="MCj01519690000[1]"/>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448775" flipH="1">
            <a:off x="5867400" y="2514600"/>
            <a:ext cx="62865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0" name="Oval 28"/>
          <p:cNvSpPr>
            <a:spLocks noChangeAspect="1" noChangeArrowheads="1"/>
          </p:cNvSpPr>
          <p:nvPr/>
        </p:nvSpPr>
        <p:spPr bwMode="auto">
          <a:xfrm>
            <a:off x="6858000" y="3662363"/>
            <a:ext cx="800100" cy="342900"/>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61" name="Picture 29" descr="j0282702"/>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10400" y="3205163"/>
            <a:ext cx="4984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2" name="Picture 30" descr="MCj01519690000[1]"/>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448775" flipH="1">
            <a:off x="7239000" y="2900363"/>
            <a:ext cx="62865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3" name="Oval 31"/>
          <p:cNvSpPr>
            <a:spLocks noChangeAspect="1" noChangeArrowheads="1"/>
          </p:cNvSpPr>
          <p:nvPr/>
        </p:nvSpPr>
        <p:spPr bwMode="auto">
          <a:xfrm>
            <a:off x="914400" y="3638550"/>
            <a:ext cx="800100" cy="342900"/>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64" name="Picture 32" descr="j0282702"/>
          <p:cNvPicPr preferRelativeResize="0">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66800" y="3181350"/>
            <a:ext cx="4984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5" name="Picture 33" descr="MCj01519690000[1]"/>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rot="1448775" flipH="1">
            <a:off x="1295400" y="2876550"/>
            <a:ext cx="62865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6" name="Oval 34"/>
          <p:cNvSpPr>
            <a:spLocks noChangeAspect="1" noChangeArrowheads="1"/>
          </p:cNvSpPr>
          <p:nvPr/>
        </p:nvSpPr>
        <p:spPr bwMode="auto">
          <a:xfrm>
            <a:off x="2057400" y="2971800"/>
            <a:ext cx="479425" cy="206375"/>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67" name="Picture 35" descr="j0282702"/>
          <p:cNvPicPr preferRelativeResize="0">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33600" y="2720975"/>
            <a:ext cx="2984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8" name="Picture 36" descr="MCj01519690000[1]"/>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1448775" flipH="1">
            <a:off x="2286000" y="2501900"/>
            <a:ext cx="3778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9" name="Oval 37"/>
          <p:cNvSpPr>
            <a:spLocks noChangeAspect="1" noChangeArrowheads="1"/>
          </p:cNvSpPr>
          <p:nvPr/>
        </p:nvSpPr>
        <p:spPr bwMode="auto">
          <a:xfrm>
            <a:off x="3200400" y="2832100"/>
            <a:ext cx="479425" cy="206375"/>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70" name="Picture 38" descr="j0282702"/>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76600" y="2581275"/>
            <a:ext cx="2984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71" name="Picture 39" descr="MCj01519690000[1]"/>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rot="1448775" flipH="1">
            <a:off x="3429000" y="2362200"/>
            <a:ext cx="3778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72" name="Oval 40"/>
          <p:cNvSpPr>
            <a:spLocks noChangeAspect="1" noChangeArrowheads="1"/>
          </p:cNvSpPr>
          <p:nvPr/>
        </p:nvSpPr>
        <p:spPr bwMode="auto">
          <a:xfrm>
            <a:off x="4724400" y="2679700"/>
            <a:ext cx="479425" cy="206375"/>
          </a:xfrm>
          <a:prstGeom prst="ellipse">
            <a:avLst/>
          </a:prstGeom>
          <a:gradFill rotWithShape="1">
            <a:gsLst>
              <a:gs pos="0">
                <a:schemeClr val="bg1"/>
              </a:gs>
              <a:gs pos="100000">
                <a:schemeClr val="bg1">
                  <a:gamma/>
                  <a:shade val="56078"/>
                  <a:invGamma/>
                </a:schemeClr>
              </a:gs>
            </a:gsLst>
            <a:lin ang="5400000" scaled="1"/>
          </a:gradFill>
          <a:ln w="19050">
            <a:solidFill>
              <a:schemeClr val="tx1"/>
            </a:solidFill>
            <a:round/>
            <a:headEnd/>
            <a:tailEnd/>
          </a:ln>
          <a:effectLst/>
        </p:spPr>
        <p:txBody>
          <a:bodyPr wrap="none" anchor="ctr"/>
          <a:lstStyle/>
          <a:p>
            <a:pPr>
              <a:defRPr/>
            </a:pPr>
            <a:endParaRPr lang="en-US">
              <a:latin typeface="Trebuchet MS" pitchFamily="34" charset="0"/>
              <a:ea typeface="+mn-ea"/>
              <a:cs typeface="+mn-cs"/>
            </a:endParaRPr>
          </a:p>
        </p:txBody>
      </p:sp>
      <p:pic>
        <p:nvPicPr>
          <p:cNvPr id="18473" name="Picture 41" descr="j0282702"/>
          <p:cNvPicPr preferRelativeResize="0">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00600" y="2428875"/>
            <a:ext cx="2984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74" name="Picture 42" descr="MCj01519690000[1]"/>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rot="1448775" flipH="1">
            <a:off x="4953000" y="2209800"/>
            <a:ext cx="3778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childTnLst>
                                </p:cTn>
                              </p:par>
                            </p:childTnLst>
                          </p:cTn>
                        </p:par>
                        <p:par>
                          <p:cTn id="7" fill="hold" nodeType="afterGroup">
                            <p:stCondLst>
                              <p:cond delay="0"/>
                            </p:stCondLst>
                            <p:childTnLst>
                              <p:par>
                                <p:cTn id="8" presetID="12" presetClass="entr" presetSubtype="4" fill="hold" nodeType="afterEffect">
                                  <p:stCondLst>
                                    <p:cond delay="0"/>
                                  </p:stCondLst>
                                  <p:childTnLst>
                                    <p:set>
                                      <p:cBhvr>
                                        <p:cTn id="9" dur="1" fill="hold">
                                          <p:stCondLst>
                                            <p:cond delay="0"/>
                                          </p:stCondLst>
                                        </p:cTn>
                                        <p:tgtEl>
                                          <p:spTgt spid="18437"/>
                                        </p:tgtEl>
                                        <p:attrNameLst>
                                          <p:attrName>style.visibility</p:attrName>
                                        </p:attrNameLst>
                                      </p:cBhvr>
                                      <p:to>
                                        <p:strVal val="visible"/>
                                      </p:to>
                                    </p:set>
                                    <p:animEffect transition="in" filter="slide(fromBottom)">
                                      <p:cBhvr>
                                        <p:cTn id="10" dur="500"/>
                                        <p:tgtEl>
                                          <p:spTgt spid="1843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gtEl>
                                        <p:attrNameLst>
                                          <p:attrName>style.visibility</p:attrName>
                                        </p:attrNameLst>
                                      </p:cBhvr>
                                      <p:to>
                                        <p:strVal val="visible"/>
                                      </p:to>
                                    </p:set>
                                  </p:childTnLst>
                                </p:cTn>
                              </p:par>
                            </p:childTnLst>
                          </p:cTn>
                        </p:par>
                        <p:par>
                          <p:cTn id="15" fill="hold" nodeType="afterGroup">
                            <p:stCondLst>
                              <p:cond delay="0"/>
                            </p:stCondLst>
                            <p:childTnLst>
                              <p:par>
                                <p:cTn id="16" presetID="8" presetClass="emph" presetSubtype="0" accel="50000" decel="50000" fill="remove" nodeType="afterEffect">
                                  <p:stCondLst>
                                    <p:cond delay="0"/>
                                  </p:stCondLst>
                                  <p:childTnLst>
                                    <p:animRot by="-5400000">
                                      <p:cBhvr>
                                        <p:cTn id="17" dur="500" fill="hold"/>
                                        <p:tgtEl>
                                          <p:spTgt spid="18438"/>
                                        </p:tgtEl>
                                        <p:attrNameLst>
                                          <p:attrName>r</p:attrName>
                                        </p:attrNameLst>
                                      </p:cBhvr>
                                    </p:animRot>
                                  </p:childTnLst>
                                </p:cTn>
                              </p:par>
                            </p:childTnLst>
                          </p:cTn>
                        </p:par>
                        <p:par>
                          <p:cTn id="18" fill="hold" nodeType="afterGroup">
                            <p:stCondLst>
                              <p:cond delay="500"/>
                            </p:stCondLst>
                            <p:childTnLst>
                              <p:par>
                                <p:cTn id="19" presetID="1" presetClass="exit" presetSubtype="0" fill="hold" nodeType="afterEffect">
                                  <p:stCondLst>
                                    <p:cond delay="0"/>
                                  </p:stCondLst>
                                  <p:childTnLst>
                                    <p:set>
                                      <p:cBhvr>
                                        <p:cTn id="20" dur="1" fill="hold">
                                          <p:stCondLst>
                                            <p:cond delay="0"/>
                                          </p:stCondLst>
                                        </p:cTn>
                                        <p:tgtEl>
                                          <p:spTgt spid="18437"/>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439"/>
                                        </p:tgtEl>
                                        <p:attrNameLst>
                                          <p:attrName>style.visibility</p:attrName>
                                        </p:attrNameLst>
                                      </p:cBhvr>
                                      <p:to>
                                        <p:strVal val="visible"/>
                                      </p:to>
                                    </p:set>
                                  </p:childTnLst>
                                </p:cTn>
                              </p:par>
                            </p:childTnLst>
                          </p:cTn>
                        </p:par>
                        <p:par>
                          <p:cTn id="25" fill="hold" nodeType="afterGroup">
                            <p:stCondLst>
                              <p:cond delay="0"/>
                            </p:stCondLst>
                            <p:childTnLst>
                              <p:par>
                                <p:cTn id="26" presetID="12" presetClass="entr" presetSubtype="4" fill="hold" nodeType="afterEffect">
                                  <p:stCondLst>
                                    <p:cond delay="0"/>
                                  </p:stCondLst>
                                  <p:childTnLst>
                                    <p:set>
                                      <p:cBhvr>
                                        <p:cTn id="27" dur="1" fill="hold">
                                          <p:stCondLst>
                                            <p:cond delay="0"/>
                                          </p:stCondLst>
                                        </p:cTn>
                                        <p:tgtEl>
                                          <p:spTgt spid="18440"/>
                                        </p:tgtEl>
                                        <p:attrNameLst>
                                          <p:attrName>style.visibility</p:attrName>
                                        </p:attrNameLst>
                                      </p:cBhvr>
                                      <p:to>
                                        <p:strVal val="visible"/>
                                      </p:to>
                                    </p:set>
                                    <p:animEffect transition="in" filter="slide(fromBottom)">
                                      <p:cBhvr>
                                        <p:cTn id="28" dur="500"/>
                                        <p:tgtEl>
                                          <p:spTgt spid="18440"/>
                                        </p:tgtEl>
                                      </p:cBhvr>
                                    </p:animEffect>
                                  </p:childTnLst>
                                </p:cTn>
                              </p:par>
                            </p:childTnLst>
                          </p:cTn>
                        </p:par>
                        <p:par>
                          <p:cTn id="29" fill="hold" nodeType="afterGroup">
                            <p:stCondLst>
                              <p:cond delay="500"/>
                            </p:stCondLst>
                            <p:childTnLst>
                              <p:par>
                                <p:cTn id="30" presetID="1" presetClass="entr" presetSubtype="0" fill="hold" nodeType="afterEffect">
                                  <p:stCondLst>
                                    <p:cond delay="0"/>
                                  </p:stCondLst>
                                  <p:childTnLst>
                                    <p:set>
                                      <p:cBhvr>
                                        <p:cTn id="31" dur="1" fill="hold">
                                          <p:stCondLst>
                                            <p:cond delay="0"/>
                                          </p:stCondLst>
                                        </p:cTn>
                                        <p:tgtEl>
                                          <p:spTgt spid="18441"/>
                                        </p:tgtEl>
                                        <p:attrNameLst>
                                          <p:attrName>style.visibility</p:attrName>
                                        </p:attrNameLst>
                                      </p:cBhvr>
                                      <p:to>
                                        <p:strVal val="visible"/>
                                      </p:to>
                                    </p:set>
                                  </p:childTnLst>
                                </p:cTn>
                              </p:par>
                            </p:childTnLst>
                          </p:cTn>
                        </p:par>
                        <p:par>
                          <p:cTn id="32" fill="hold" nodeType="afterGroup">
                            <p:stCondLst>
                              <p:cond delay="500"/>
                            </p:stCondLst>
                            <p:childTnLst>
                              <p:par>
                                <p:cTn id="33" presetID="8" presetClass="emph" presetSubtype="0" accel="50000" decel="50000" fill="remove" nodeType="afterEffect">
                                  <p:stCondLst>
                                    <p:cond delay="0"/>
                                  </p:stCondLst>
                                  <p:childTnLst>
                                    <p:animRot by="-5400000">
                                      <p:cBhvr>
                                        <p:cTn id="34" dur="500" fill="hold"/>
                                        <p:tgtEl>
                                          <p:spTgt spid="18441"/>
                                        </p:tgtEl>
                                        <p:attrNameLst>
                                          <p:attrName>r</p:attrName>
                                        </p:attrNameLst>
                                      </p:cBhvr>
                                    </p:animRot>
                                  </p:childTnLst>
                                </p:cTn>
                              </p:par>
                            </p:childTnLst>
                          </p:cTn>
                        </p:par>
                        <p:par>
                          <p:cTn id="35" fill="hold" nodeType="afterGroup">
                            <p:stCondLst>
                              <p:cond delay="1000"/>
                            </p:stCondLst>
                            <p:childTnLst>
                              <p:par>
                                <p:cTn id="36" presetID="1" presetClass="exit" presetSubtype="0" fill="hold" nodeType="afterEffect">
                                  <p:stCondLst>
                                    <p:cond delay="0"/>
                                  </p:stCondLst>
                                  <p:childTnLst>
                                    <p:set>
                                      <p:cBhvr>
                                        <p:cTn id="37" dur="1" fill="hold">
                                          <p:stCondLst>
                                            <p:cond delay="0"/>
                                          </p:stCondLst>
                                        </p:cTn>
                                        <p:tgtEl>
                                          <p:spTgt spid="18440"/>
                                        </p:tgtEl>
                                        <p:attrNameLst>
                                          <p:attrName>style.visibility</p:attrName>
                                        </p:attrNameLst>
                                      </p:cBhvr>
                                      <p:to>
                                        <p:strVal val="hidden"/>
                                      </p:to>
                                    </p:set>
                                  </p:childTnLst>
                                </p:cTn>
                              </p:par>
                            </p:childTnLst>
                          </p:cTn>
                        </p:par>
                        <p:par>
                          <p:cTn id="38" fill="hold" nodeType="afterGroup">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18445"/>
                                        </p:tgtEl>
                                        <p:attrNameLst>
                                          <p:attrName>style.visibility</p:attrName>
                                        </p:attrNameLst>
                                      </p:cBhvr>
                                      <p:to>
                                        <p:strVal val="visible"/>
                                      </p:to>
                                    </p:set>
                                  </p:childTnLst>
                                </p:cTn>
                              </p:par>
                            </p:childTnLst>
                          </p:cTn>
                        </p:par>
                        <p:par>
                          <p:cTn id="41" fill="hold" nodeType="afterGroup">
                            <p:stCondLst>
                              <p:cond delay="1000"/>
                            </p:stCondLst>
                            <p:childTnLst>
                              <p:par>
                                <p:cTn id="42" presetID="12" presetClass="entr" presetSubtype="4" fill="hold" nodeType="afterEffect">
                                  <p:stCondLst>
                                    <p:cond delay="0"/>
                                  </p:stCondLst>
                                  <p:childTnLst>
                                    <p:set>
                                      <p:cBhvr>
                                        <p:cTn id="43" dur="1" fill="hold">
                                          <p:stCondLst>
                                            <p:cond delay="0"/>
                                          </p:stCondLst>
                                        </p:cTn>
                                        <p:tgtEl>
                                          <p:spTgt spid="18446"/>
                                        </p:tgtEl>
                                        <p:attrNameLst>
                                          <p:attrName>style.visibility</p:attrName>
                                        </p:attrNameLst>
                                      </p:cBhvr>
                                      <p:to>
                                        <p:strVal val="visible"/>
                                      </p:to>
                                    </p:set>
                                    <p:animEffect transition="in" filter="slide(fromBottom)">
                                      <p:cBhvr>
                                        <p:cTn id="44" dur="500"/>
                                        <p:tgtEl>
                                          <p:spTgt spid="18446"/>
                                        </p:tgtEl>
                                      </p:cBhvr>
                                    </p:animEffect>
                                  </p:childTnLst>
                                </p:cTn>
                              </p:par>
                            </p:childTnLst>
                          </p:cTn>
                        </p:par>
                        <p:par>
                          <p:cTn id="45" fill="hold" nodeType="afterGroup">
                            <p:stCondLst>
                              <p:cond delay="1500"/>
                            </p:stCondLst>
                            <p:childTnLst>
                              <p:par>
                                <p:cTn id="46" presetID="1" presetClass="entr" presetSubtype="0" fill="hold" nodeType="afterEffect">
                                  <p:stCondLst>
                                    <p:cond delay="0"/>
                                  </p:stCondLst>
                                  <p:childTnLst>
                                    <p:set>
                                      <p:cBhvr>
                                        <p:cTn id="47" dur="1" fill="hold">
                                          <p:stCondLst>
                                            <p:cond delay="0"/>
                                          </p:stCondLst>
                                        </p:cTn>
                                        <p:tgtEl>
                                          <p:spTgt spid="18447"/>
                                        </p:tgtEl>
                                        <p:attrNameLst>
                                          <p:attrName>style.visibility</p:attrName>
                                        </p:attrNameLst>
                                      </p:cBhvr>
                                      <p:to>
                                        <p:strVal val="visible"/>
                                      </p:to>
                                    </p:set>
                                  </p:childTnLst>
                                </p:cTn>
                              </p:par>
                            </p:childTnLst>
                          </p:cTn>
                        </p:par>
                        <p:par>
                          <p:cTn id="48" fill="hold" nodeType="afterGroup">
                            <p:stCondLst>
                              <p:cond delay="1500"/>
                            </p:stCondLst>
                            <p:childTnLst>
                              <p:par>
                                <p:cTn id="49" presetID="8" presetClass="emph" presetSubtype="0" accel="50000" decel="50000" fill="remove" nodeType="afterEffect">
                                  <p:stCondLst>
                                    <p:cond delay="0"/>
                                  </p:stCondLst>
                                  <p:childTnLst>
                                    <p:animRot by="-5400000">
                                      <p:cBhvr>
                                        <p:cTn id="50" dur="500" fill="hold"/>
                                        <p:tgtEl>
                                          <p:spTgt spid="18447"/>
                                        </p:tgtEl>
                                        <p:attrNameLst>
                                          <p:attrName>r</p:attrName>
                                        </p:attrNameLst>
                                      </p:cBhvr>
                                    </p:animRot>
                                  </p:childTnLst>
                                </p:cTn>
                              </p:par>
                            </p:childTnLst>
                          </p:cTn>
                        </p:par>
                        <p:par>
                          <p:cTn id="51" fill="hold" nodeType="afterGroup">
                            <p:stCondLst>
                              <p:cond delay="2000"/>
                            </p:stCondLst>
                            <p:childTnLst>
                              <p:par>
                                <p:cTn id="52" presetID="1" presetClass="exit" presetSubtype="0" fill="hold" nodeType="afterEffect">
                                  <p:stCondLst>
                                    <p:cond delay="0"/>
                                  </p:stCondLst>
                                  <p:childTnLst>
                                    <p:set>
                                      <p:cBhvr>
                                        <p:cTn id="53" dur="1" fill="hold">
                                          <p:stCondLst>
                                            <p:cond delay="0"/>
                                          </p:stCondLst>
                                        </p:cTn>
                                        <p:tgtEl>
                                          <p:spTgt spid="18446"/>
                                        </p:tgtEl>
                                        <p:attrNameLst>
                                          <p:attrName>style.visibility</p:attrName>
                                        </p:attrNameLst>
                                      </p:cBhvr>
                                      <p:to>
                                        <p:strVal val="hidden"/>
                                      </p:to>
                                    </p:set>
                                  </p:childTnLst>
                                </p:cTn>
                              </p:par>
                            </p:childTnLst>
                          </p:cTn>
                        </p:par>
                        <p:par>
                          <p:cTn id="54" fill="hold" nodeType="afterGroup">
                            <p:stCondLst>
                              <p:cond delay="2000"/>
                            </p:stCondLst>
                            <p:childTnLst>
                              <p:par>
                                <p:cTn id="55" presetID="1" presetClass="entr" presetSubtype="0" fill="hold" grpId="0" nodeType="afterEffect">
                                  <p:stCondLst>
                                    <p:cond delay="0"/>
                                  </p:stCondLst>
                                  <p:childTnLst>
                                    <p:set>
                                      <p:cBhvr>
                                        <p:cTn id="56" dur="1" fill="hold">
                                          <p:stCondLst>
                                            <p:cond delay="0"/>
                                          </p:stCondLst>
                                        </p:cTn>
                                        <p:tgtEl>
                                          <p:spTgt spid="18457"/>
                                        </p:tgtEl>
                                        <p:attrNameLst>
                                          <p:attrName>style.visibility</p:attrName>
                                        </p:attrNameLst>
                                      </p:cBhvr>
                                      <p:to>
                                        <p:strVal val="visible"/>
                                      </p:to>
                                    </p:set>
                                  </p:childTnLst>
                                </p:cTn>
                              </p:par>
                            </p:childTnLst>
                          </p:cTn>
                        </p:par>
                        <p:par>
                          <p:cTn id="57" fill="hold" nodeType="afterGroup">
                            <p:stCondLst>
                              <p:cond delay="2000"/>
                            </p:stCondLst>
                            <p:childTnLst>
                              <p:par>
                                <p:cTn id="58" presetID="12" presetClass="entr" presetSubtype="4" fill="hold" nodeType="afterEffect">
                                  <p:stCondLst>
                                    <p:cond delay="0"/>
                                  </p:stCondLst>
                                  <p:childTnLst>
                                    <p:set>
                                      <p:cBhvr>
                                        <p:cTn id="59" dur="1" fill="hold">
                                          <p:stCondLst>
                                            <p:cond delay="0"/>
                                          </p:stCondLst>
                                        </p:cTn>
                                        <p:tgtEl>
                                          <p:spTgt spid="18458"/>
                                        </p:tgtEl>
                                        <p:attrNameLst>
                                          <p:attrName>style.visibility</p:attrName>
                                        </p:attrNameLst>
                                      </p:cBhvr>
                                      <p:to>
                                        <p:strVal val="visible"/>
                                      </p:to>
                                    </p:set>
                                    <p:animEffect transition="in" filter="slide(fromBottom)">
                                      <p:cBhvr>
                                        <p:cTn id="60" dur="500"/>
                                        <p:tgtEl>
                                          <p:spTgt spid="18458"/>
                                        </p:tgtEl>
                                      </p:cBhvr>
                                    </p:animEffect>
                                  </p:childTnLst>
                                </p:cTn>
                              </p:par>
                            </p:childTnLst>
                          </p:cTn>
                        </p:par>
                        <p:par>
                          <p:cTn id="61" fill="hold" nodeType="afterGroup">
                            <p:stCondLst>
                              <p:cond delay="2500"/>
                            </p:stCondLst>
                            <p:childTnLst>
                              <p:par>
                                <p:cTn id="62" presetID="1" presetClass="entr" presetSubtype="0" fill="hold" nodeType="afterEffect">
                                  <p:stCondLst>
                                    <p:cond delay="0"/>
                                  </p:stCondLst>
                                  <p:childTnLst>
                                    <p:set>
                                      <p:cBhvr>
                                        <p:cTn id="63" dur="1" fill="hold">
                                          <p:stCondLst>
                                            <p:cond delay="0"/>
                                          </p:stCondLst>
                                        </p:cTn>
                                        <p:tgtEl>
                                          <p:spTgt spid="18459"/>
                                        </p:tgtEl>
                                        <p:attrNameLst>
                                          <p:attrName>style.visibility</p:attrName>
                                        </p:attrNameLst>
                                      </p:cBhvr>
                                      <p:to>
                                        <p:strVal val="visible"/>
                                      </p:to>
                                    </p:set>
                                  </p:childTnLst>
                                </p:cTn>
                              </p:par>
                            </p:childTnLst>
                          </p:cTn>
                        </p:par>
                        <p:par>
                          <p:cTn id="64" fill="hold" nodeType="afterGroup">
                            <p:stCondLst>
                              <p:cond delay="2500"/>
                            </p:stCondLst>
                            <p:childTnLst>
                              <p:par>
                                <p:cTn id="65" presetID="8" presetClass="emph" presetSubtype="0" accel="50000" decel="50000" fill="remove" nodeType="afterEffect">
                                  <p:stCondLst>
                                    <p:cond delay="0"/>
                                  </p:stCondLst>
                                  <p:childTnLst>
                                    <p:animRot by="-5400000">
                                      <p:cBhvr>
                                        <p:cTn id="66" dur="500" fill="hold"/>
                                        <p:tgtEl>
                                          <p:spTgt spid="18459"/>
                                        </p:tgtEl>
                                        <p:attrNameLst>
                                          <p:attrName>r</p:attrName>
                                        </p:attrNameLst>
                                      </p:cBhvr>
                                    </p:animRot>
                                  </p:childTnLst>
                                </p:cTn>
                              </p:par>
                            </p:childTnLst>
                          </p:cTn>
                        </p:par>
                        <p:par>
                          <p:cTn id="67" fill="hold" nodeType="afterGroup">
                            <p:stCondLst>
                              <p:cond delay="3000"/>
                            </p:stCondLst>
                            <p:childTnLst>
                              <p:par>
                                <p:cTn id="68" presetID="1" presetClass="exit" presetSubtype="0" fill="hold" nodeType="afterEffect">
                                  <p:stCondLst>
                                    <p:cond delay="0"/>
                                  </p:stCondLst>
                                  <p:childTnLst>
                                    <p:set>
                                      <p:cBhvr>
                                        <p:cTn id="69" dur="1" fill="hold">
                                          <p:stCondLst>
                                            <p:cond delay="0"/>
                                          </p:stCondLst>
                                        </p:cTn>
                                        <p:tgtEl>
                                          <p:spTgt spid="18458"/>
                                        </p:tgtEl>
                                        <p:attrNameLst>
                                          <p:attrName>style.visibility</p:attrName>
                                        </p:attrNameLst>
                                      </p:cBhvr>
                                      <p:to>
                                        <p:strVal val="hidden"/>
                                      </p:to>
                                    </p:set>
                                  </p:childTnLst>
                                </p:cTn>
                              </p:par>
                            </p:childTnLst>
                          </p:cTn>
                        </p:par>
                        <p:par>
                          <p:cTn id="70" fill="hold" nodeType="afterGroup">
                            <p:stCondLst>
                              <p:cond delay="3000"/>
                            </p:stCondLst>
                            <p:childTnLst>
                              <p:par>
                                <p:cTn id="71" presetID="1" presetClass="entr" presetSubtype="0" fill="hold" grpId="0" nodeType="afterEffect">
                                  <p:stCondLst>
                                    <p:cond delay="0"/>
                                  </p:stCondLst>
                                  <p:childTnLst>
                                    <p:set>
                                      <p:cBhvr>
                                        <p:cTn id="72" dur="1" fill="hold">
                                          <p:stCondLst>
                                            <p:cond delay="0"/>
                                          </p:stCondLst>
                                        </p:cTn>
                                        <p:tgtEl>
                                          <p:spTgt spid="18448"/>
                                        </p:tgtEl>
                                        <p:attrNameLst>
                                          <p:attrName>style.visibility</p:attrName>
                                        </p:attrNameLst>
                                      </p:cBhvr>
                                      <p:to>
                                        <p:strVal val="visible"/>
                                      </p:to>
                                    </p:set>
                                  </p:childTnLst>
                                </p:cTn>
                              </p:par>
                            </p:childTnLst>
                          </p:cTn>
                        </p:par>
                        <p:par>
                          <p:cTn id="73" fill="hold" nodeType="afterGroup">
                            <p:stCondLst>
                              <p:cond delay="3000"/>
                            </p:stCondLst>
                            <p:childTnLst>
                              <p:par>
                                <p:cTn id="74" presetID="12" presetClass="entr" presetSubtype="4" fill="hold" nodeType="afterEffect">
                                  <p:stCondLst>
                                    <p:cond delay="0"/>
                                  </p:stCondLst>
                                  <p:childTnLst>
                                    <p:set>
                                      <p:cBhvr>
                                        <p:cTn id="75" dur="1" fill="hold">
                                          <p:stCondLst>
                                            <p:cond delay="0"/>
                                          </p:stCondLst>
                                        </p:cTn>
                                        <p:tgtEl>
                                          <p:spTgt spid="18449"/>
                                        </p:tgtEl>
                                        <p:attrNameLst>
                                          <p:attrName>style.visibility</p:attrName>
                                        </p:attrNameLst>
                                      </p:cBhvr>
                                      <p:to>
                                        <p:strVal val="visible"/>
                                      </p:to>
                                    </p:set>
                                    <p:animEffect transition="in" filter="slide(fromBottom)">
                                      <p:cBhvr>
                                        <p:cTn id="76" dur="500"/>
                                        <p:tgtEl>
                                          <p:spTgt spid="18449"/>
                                        </p:tgtEl>
                                      </p:cBhvr>
                                    </p:animEffect>
                                  </p:childTnLst>
                                </p:cTn>
                              </p:par>
                            </p:childTnLst>
                          </p:cTn>
                        </p:par>
                        <p:par>
                          <p:cTn id="77" fill="hold" nodeType="afterGroup">
                            <p:stCondLst>
                              <p:cond delay="3500"/>
                            </p:stCondLst>
                            <p:childTnLst>
                              <p:par>
                                <p:cTn id="78" presetID="1" presetClass="entr" presetSubtype="0" fill="hold" nodeType="afterEffect">
                                  <p:stCondLst>
                                    <p:cond delay="0"/>
                                  </p:stCondLst>
                                  <p:childTnLst>
                                    <p:set>
                                      <p:cBhvr>
                                        <p:cTn id="79" dur="1" fill="hold">
                                          <p:stCondLst>
                                            <p:cond delay="0"/>
                                          </p:stCondLst>
                                        </p:cTn>
                                        <p:tgtEl>
                                          <p:spTgt spid="18450"/>
                                        </p:tgtEl>
                                        <p:attrNameLst>
                                          <p:attrName>style.visibility</p:attrName>
                                        </p:attrNameLst>
                                      </p:cBhvr>
                                      <p:to>
                                        <p:strVal val="visible"/>
                                      </p:to>
                                    </p:set>
                                  </p:childTnLst>
                                </p:cTn>
                              </p:par>
                            </p:childTnLst>
                          </p:cTn>
                        </p:par>
                        <p:par>
                          <p:cTn id="80" fill="hold" nodeType="afterGroup">
                            <p:stCondLst>
                              <p:cond delay="3500"/>
                            </p:stCondLst>
                            <p:childTnLst>
                              <p:par>
                                <p:cTn id="81" presetID="8" presetClass="emph" presetSubtype="0" accel="50000" decel="50000" fill="remove" nodeType="afterEffect">
                                  <p:stCondLst>
                                    <p:cond delay="0"/>
                                  </p:stCondLst>
                                  <p:childTnLst>
                                    <p:animRot by="-5400000">
                                      <p:cBhvr>
                                        <p:cTn id="82" dur="500" fill="hold"/>
                                        <p:tgtEl>
                                          <p:spTgt spid="18450"/>
                                        </p:tgtEl>
                                        <p:attrNameLst>
                                          <p:attrName>r</p:attrName>
                                        </p:attrNameLst>
                                      </p:cBhvr>
                                    </p:animRot>
                                  </p:childTnLst>
                                </p:cTn>
                              </p:par>
                            </p:childTnLst>
                          </p:cTn>
                        </p:par>
                        <p:par>
                          <p:cTn id="83" fill="hold" nodeType="afterGroup">
                            <p:stCondLst>
                              <p:cond delay="4000"/>
                            </p:stCondLst>
                            <p:childTnLst>
                              <p:par>
                                <p:cTn id="84" presetID="1" presetClass="exit" presetSubtype="0" fill="hold" nodeType="afterEffect">
                                  <p:stCondLst>
                                    <p:cond delay="0"/>
                                  </p:stCondLst>
                                  <p:childTnLst>
                                    <p:set>
                                      <p:cBhvr>
                                        <p:cTn id="85" dur="1" fill="hold">
                                          <p:stCondLst>
                                            <p:cond delay="0"/>
                                          </p:stCondLst>
                                        </p:cTn>
                                        <p:tgtEl>
                                          <p:spTgt spid="18449"/>
                                        </p:tgtEl>
                                        <p:attrNameLst>
                                          <p:attrName>style.visibility</p:attrName>
                                        </p:attrNameLst>
                                      </p:cBhvr>
                                      <p:to>
                                        <p:strVal val="hidden"/>
                                      </p:to>
                                    </p:set>
                                  </p:childTnLst>
                                </p:cTn>
                              </p:par>
                            </p:childTnLst>
                          </p:cTn>
                        </p:par>
                        <p:par>
                          <p:cTn id="86" fill="hold" nodeType="afterGroup">
                            <p:stCondLst>
                              <p:cond delay="4000"/>
                            </p:stCondLst>
                            <p:childTnLst>
                              <p:par>
                                <p:cTn id="87" presetID="1" presetClass="entr" presetSubtype="0" fill="hold" grpId="0" nodeType="afterEffect">
                                  <p:stCondLst>
                                    <p:cond delay="0"/>
                                  </p:stCondLst>
                                  <p:childTnLst>
                                    <p:set>
                                      <p:cBhvr>
                                        <p:cTn id="88" dur="1" fill="hold">
                                          <p:stCondLst>
                                            <p:cond delay="0"/>
                                          </p:stCondLst>
                                        </p:cTn>
                                        <p:tgtEl>
                                          <p:spTgt spid="18451"/>
                                        </p:tgtEl>
                                        <p:attrNameLst>
                                          <p:attrName>style.visibility</p:attrName>
                                        </p:attrNameLst>
                                      </p:cBhvr>
                                      <p:to>
                                        <p:strVal val="visible"/>
                                      </p:to>
                                    </p:set>
                                  </p:childTnLst>
                                </p:cTn>
                              </p:par>
                            </p:childTnLst>
                          </p:cTn>
                        </p:par>
                        <p:par>
                          <p:cTn id="89" fill="hold" nodeType="afterGroup">
                            <p:stCondLst>
                              <p:cond delay="4000"/>
                            </p:stCondLst>
                            <p:childTnLst>
                              <p:par>
                                <p:cTn id="90" presetID="12" presetClass="entr" presetSubtype="4" fill="hold" nodeType="afterEffect">
                                  <p:stCondLst>
                                    <p:cond delay="0"/>
                                  </p:stCondLst>
                                  <p:childTnLst>
                                    <p:set>
                                      <p:cBhvr>
                                        <p:cTn id="91" dur="1" fill="hold">
                                          <p:stCondLst>
                                            <p:cond delay="0"/>
                                          </p:stCondLst>
                                        </p:cTn>
                                        <p:tgtEl>
                                          <p:spTgt spid="18452"/>
                                        </p:tgtEl>
                                        <p:attrNameLst>
                                          <p:attrName>style.visibility</p:attrName>
                                        </p:attrNameLst>
                                      </p:cBhvr>
                                      <p:to>
                                        <p:strVal val="visible"/>
                                      </p:to>
                                    </p:set>
                                    <p:animEffect transition="in" filter="slide(fromBottom)">
                                      <p:cBhvr>
                                        <p:cTn id="92" dur="500"/>
                                        <p:tgtEl>
                                          <p:spTgt spid="18452"/>
                                        </p:tgtEl>
                                      </p:cBhvr>
                                    </p:animEffect>
                                  </p:childTnLst>
                                </p:cTn>
                              </p:par>
                            </p:childTnLst>
                          </p:cTn>
                        </p:par>
                        <p:par>
                          <p:cTn id="93" fill="hold" nodeType="afterGroup">
                            <p:stCondLst>
                              <p:cond delay="4500"/>
                            </p:stCondLst>
                            <p:childTnLst>
                              <p:par>
                                <p:cTn id="94" presetID="1" presetClass="entr" presetSubtype="0" fill="hold" nodeType="afterEffect">
                                  <p:stCondLst>
                                    <p:cond delay="0"/>
                                  </p:stCondLst>
                                  <p:childTnLst>
                                    <p:set>
                                      <p:cBhvr>
                                        <p:cTn id="95" dur="1" fill="hold">
                                          <p:stCondLst>
                                            <p:cond delay="0"/>
                                          </p:stCondLst>
                                        </p:cTn>
                                        <p:tgtEl>
                                          <p:spTgt spid="18453"/>
                                        </p:tgtEl>
                                        <p:attrNameLst>
                                          <p:attrName>style.visibility</p:attrName>
                                        </p:attrNameLst>
                                      </p:cBhvr>
                                      <p:to>
                                        <p:strVal val="visible"/>
                                      </p:to>
                                    </p:set>
                                  </p:childTnLst>
                                </p:cTn>
                              </p:par>
                            </p:childTnLst>
                          </p:cTn>
                        </p:par>
                        <p:par>
                          <p:cTn id="96" fill="hold" nodeType="afterGroup">
                            <p:stCondLst>
                              <p:cond delay="4500"/>
                            </p:stCondLst>
                            <p:childTnLst>
                              <p:par>
                                <p:cTn id="97" presetID="8" presetClass="emph" presetSubtype="0" accel="50000" decel="50000" fill="remove" nodeType="afterEffect">
                                  <p:stCondLst>
                                    <p:cond delay="0"/>
                                  </p:stCondLst>
                                  <p:childTnLst>
                                    <p:animRot by="-5400000">
                                      <p:cBhvr>
                                        <p:cTn id="98" dur="500" fill="hold"/>
                                        <p:tgtEl>
                                          <p:spTgt spid="18453"/>
                                        </p:tgtEl>
                                        <p:attrNameLst>
                                          <p:attrName>r</p:attrName>
                                        </p:attrNameLst>
                                      </p:cBhvr>
                                    </p:animRot>
                                  </p:childTnLst>
                                </p:cTn>
                              </p:par>
                            </p:childTnLst>
                          </p:cTn>
                        </p:par>
                        <p:par>
                          <p:cTn id="99" fill="hold" nodeType="afterGroup">
                            <p:stCondLst>
                              <p:cond delay="5000"/>
                            </p:stCondLst>
                            <p:childTnLst>
                              <p:par>
                                <p:cTn id="100" presetID="1" presetClass="exit" presetSubtype="0" fill="hold" nodeType="afterEffect">
                                  <p:stCondLst>
                                    <p:cond delay="0"/>
                                  </p:stCondLst>
                                  <p:childTnLst>
                                    <p:set>
                                      <p:cBhvr>
                                        <p:cTn id="101" dur="1" fill="hold">
                                          <p:stCondLst>
                                            <p:cond delay="0"/>
                                          </p:stCondLst>
                                        </p:cTn>
                                        <p:tgtEl>
                                          <p:spTgt spid="18452"/>
                                        </p:tgtEl>
                                        <p:attrNameLst>
                                          <p:attrName>style.visibility</p:attrName>
                                        </p:attrNameLst>
                                      </p:cBhvr>
                                      <p:to>
                                        <p:strVal val="hidden"/>
                                      </p:to>
                                    </p:set>
                                  </p:childTnLst>
                                </p:cTn>
                              </p:par>
                            </p:childTnLst>
                          </p:cTn>
                        </p:par>
                        <p:par>
                          <p:cTn id="102" fill="hold" nodeType="afterGroup">
                            <p:stCondLst>
                              <p:cond delay="5000"/>
                            </p:stCondLst>
                            <p:childTnLst>
                              <p:par>
                                <p:cTn id="103" presetID="1" presetClass="entr" presetSubtype="0" fill="hold" grpId="0" nodeType="afterEffect">
                                  <p:stCondLst>
                                    <p:cond delay="0"/>
                                  </p:stCondLst>
                                  <p:childTnLst>
                                    <p:set>
                                      <p:cBhvr>
                                        <p:cTn id="104" dur="1" fill="hold">
                                          <p:stCondLst>
                                            <p:cond delay="0"/>
                                          </p:stCondLst>
                                        </p:cTn>
                                        <p:tgtEl>
                                          <p:spTgt spid="18442"/>
                                        </p:tgtEl>
                                        <p:attrNameLst>
                                          <p:attrName>style.visibility</p:attrName>
                                        </p:attrNameLst>
                                      </p:cBhvr>
                                      <p:to>
                                        <p:strVal val="visible"/>
                                      </p:to>
                                    </p:set>
                                  </p:childTnLst>
                                </p:cTn>
                              </p:par>
                            </p:childTnLst>
                          </p:cTn>
                        </p:par>
                        <p:par>
                          <p:cTn id="105" fill="hold" nodeType="afterGroup">
                            <p:stCondLst>
                              <p:cond delay="5000"/>
                            </p:stCondLst>
                            <p:childTnLst>
                              <p:par>
                                <p:cTn id="106" presetID="12" presetClass="entr" presetSubtype="4" fill="hold" nodeType="afterEffect">
                                  <p:stCondLst>
                                    <p:cond delay="0"/>
                                  </p:stCondLst>
                                  <p:childTnLst>
                                    <p:set>
                                      <p:cBhvr>
                                        <p:cTn id="107" dur="1" fill="hold">
                                          <p:stCondLst>
                                            <p:cond delay="0"/>
                                          </p:stCondLst>
                                        </p:cTn>
                                        <p:tgtEl>
                                          <p:spTgt spid="18443"/>
                                        </p:tgtEl>
                                        <p:attrNameLst>
                                          <p:attrName>style.visibility</p:attrName>
                                        </p:attrNameLst>
                                      </p:cBhvr>
                                      <p:to>
                                        <p:strVal val="visible"/>
                                      </p:to>
                                    </p:set>
                                    <p:animEffect transition="in" filter="slide(fromBottom)">
                                      <p:cBhvr>
                                        <p:cTn id="108" dur="500"/>
                                        <p:tgtEl>
                                          <p:spTgt spid="18443"/>
                                        </p:tgtEl>
                                      </p:cBhvr>
                                    </p:animEffect>
                                  </p:childTnLst>
                                </p:cTn>
                              </p:par>
                            </p:childTnLst>
                          </p:cTn>
                        </p:par>
                        <p:par>
                          <p:cTn id="109" fill="hold" nodeType="afterGroup">
                            <p:stCondLst>
                              <p:cond delay="5500"/>
                            </p:stCondLst>
                            <p:childTnLst>
                              <p:par>
                                <p:cTn id="110" presetID="1" presetClass="entr" presetSubtype="0" fill="hold" nodeType="afterEffect">
                                  <p:stCondLst>
                                    <p:cond delay="0"/>
                                  </p:stCondLst>
                                  <p:childTnLst>
                                    <p:set>
                                      <p:cBhvr>
                                        <p:cTn id="111" dur="1" fill="hold">
                                          <p:stCondLst>
                                            <p:cond delay="0"/>
                                          </p:stCondLst>
                                        </p:cTn>
                                        <p:tgtEl>
                                          <p:spTgt spid="18444"/>
                                        </p:tgtEl>
                                        <p:attrNameLst>
                                          <p:attrName>style.visibility</p:attrName>
                                        </p:attrNameLst>
                                      </p:cBhvr>
                                      <p:to>
                                        <p:strVal val="visible"/>
                                      </p:to>
                                    </p:set>
                                  </p:childTnLst>
                                </p:cTn>
                              </p:par>
                            </p:childTnLst>
                          </p:cTn>
                        </p:par>
                        <p:par>
                          <p:cTn id="112" fill="hold" nodeType="afterGroup">
                            <p:stCondLst>
                              <p:cond delay="5500"/>
                            </p:stCondLst>
                            <p:childTnLst>
                              <p:par>
                                <p:cTn id="113" presetID="8" presetClass="emph" presetSubtype="0" accel="50000" decel="50000" fill="remove" nodeType="afterEffect">
                                  <p:stCondLst>
                                    <p:cond delay="0"/>
                                  </p:stCondLst>
                                  <p:childTnLst>
                                    <p:animRot by="-5400000">
                                      <p:cBhvr>
                                        <p:cTn id="114" dur="500" fill="hold"/>
                                        <p:tgtEl>
                                          <p:spTgt spid="18444"/>
                                        </p:tgtEl>
                                        <p:attrNameLst>
                                          <p:attrName>r</p:attrName>
                                        </p:attrNameLst>
                                      </p:cBhvr>
                                    </p:animRot>
                                  </p:childTnLst>
                                </p:cTn>
                              </p:par>
                            </p:childTnLst>
                          </p:cTn>
                        </p:par>
                        <p:par>
                          <p:cTn id="115" fill="hold" nodeType="afterGroup">
                            <p:stCondLst>
                              <p:cond delay="6000"/>
                            </p:stCondLst>
                            <p:childTnLst>
                              <p:par>
                                <p:cTn id="116" presetID="1" presetClass="exit" presetSubtype="0" fill="hold" nodeType="afterEffect">
                                  <p:stCondLst>
                                    <p:cond delay="0"/>
                                  </p:stCondLst>
                                  <p:childTnLst>
                                    <p:set>
                                      <p:cBhvr>
                                        <p:cTn id="117" dur="1" fill="hold">
                                          <p:stCondLst>
                                            <p:cond delay="0"/>
                                          </p:stCondLst>
                                        </p:cTn>
                                        <p:tgtEl>
                                          <p:spTgt spid="18443"/>
                                        </p:tgtEl>
                                        <p:attrNameLst>
                                          <p:attrName>style.visibility</p:attrName>
                                        </p:attrNameLst>
                                      </p:cBhvr>
                                      <p:to>
                                        <p:strVal val="hidden"/>
                                      </p:to>
                                    </p:set>
                                  </p:childTnLst>
                                </p:cTn>
                              </p:par>
                            </p:childTnLst>
                          </p:cTn>
                        </p:par>
                        <p:par>
                          <p:cTn id="118" fill="hold" nodeType="afterGroup">
                            <p:stCondLst>
                              <p:cond delay="6000"/>
                            </p:stCondLst>
                            <p:childTnLst>
                              <p:par>
                                <p:cTn id="119" presetID="1" presetClass="entr" presetSubtype="0" fill="hold" grpId="0" nodeType="afterEffect">
                                  <p:stCondLst>
                                    <p:cond delay="0"/>
                                  </p:stCondLst>
                                  <p:childTnLst>
                                    <p:set>
                                      <p:cBhvr>
                                        <p:cTn id="120" dur="1" fill="hold">
                                          <p:stCondLst>
                                            <p:cond delay="0"/>
                                          </p:stCondLst>
                                        </p:cTn>
                                        <p:tgtEl>
                                          <p:spTgt spid="18454"/>
                                        </p:tgtEl>
                                        <p:attrNameLst>
                                          <p:attrName>style.visibility</p:attrName>
                                        </p:attrNameLst>
                                      </p:cBhvr>
                                      <p:to>
                                        <p:strVal val="visible"/>
                                      </p:to>
                                    </p:set>
                                  </p:childTnLst>
                                </p:cTn>
                              </p:par>
                            </p:childTnLst>
                          </p:cTn>
                        </p:par>
                        <p:par>
                          <p:cTn id="121" fill="hold" nodeType="afterGroup">
                            <p:stCondLst>
                              <p:cond delay="6000"/>
                            </p:stCondLst>
                            <p:childTnLst>
                              <p:par>
                                <p:cTn id="122" presetID="12" presetClass="entr" presetSubtype="4" fill="hold" nodeType="afterEffect">
                                  <p:stCondLst>
                                    <p:cond delay="0"/>
                                  </p:stCondLst>
                                  <p:childTnLst>
                                    <p:set>
                                      <p:cBhvr>
                                        <p:cTn id="123" dur="1" fill="hold">
                                          <p:stCondLst>
                                            <p:cond delay="0"/>
                                          </p:stCondLst>
                                        </p:cTn>
                                        <p:tgtEl>
                                          <p:spTgt spid="18455"/>
                                        </p:tgtEl>
                                        <p:attrNameLst>
                                          <p:attrName>style.visibility</p:attrName>
                                        </p:attrNameLst>
                                      </p:cBhvr>
                                      <p:to>
                                        <p:strVal val="visible"/>
                                      </p:to>
                                    </p:set>
                                    <p:animEffect transition="in" filter="slide(fromBottom)">
                                      <p:cBhvr>
                                        <p:cTn id="124" dur="500"/>
                                        <p:tgtEl>
                                          <p:spTgt spid="18455"/>
                                        </p:tgtEl>
                                      </p:cBhvr>
                                    </p:animEffect>
                                  </p:childTnLst>
                                </p:cTn>
                              </p:par>
                            </p:childTnLst>
                          </p:cTn>
                        </p:par>
                        <p:par>
                          <p:cTn id="125" fill="hold" nodeType="afterGroup">
                            <p:stCondLst>
                              <p:cond delay="6500"/>
                            </p:stCondLst>
                            <p:childTnLst>
                              <p:par>
                                <p:cTn id="126" presetID="1" presetClass="entr" presetSubtype="0" fill="hold" nodeType="afterEffect">
                                  <p:stCondLst>
                                    <p:cond delay="0"/>
                                  </p:stCondLst>
                                  <p:childTnLst>
                                    <p:set>
                                      <p:cBhvr>
                                        <p:cTn id="127" dur="1" fill="hold">
                                          <p:stCondLst>
                                            <p:cond delay="0"/>
                                          </p:stCondLst>
                                        </p:cTn>
                                        <p:tgtEl>
                                          <p:spTgt spid="18456"/>
                                        </p:tgtEl>
                                        <p:attrNameLst>
                                          <p:attrName>style.visibility</p:attrName>
                                        </p:attrNameLst>
                                      </p:cBhvr>
                                      <p:to>
                                        <p:strVal val="visible"/>
                                      </p:to>
                                    </p:set>
                                  </p:childTnLst>
                                </p:cTn>
                              </p:par>
                            </p:childTnLst>
                          </p:cTn>
                        </p:par>
                        <p:par>
                          <p:cTn id="128" fill="hold" nodeType="afterGroup">
                            <p:stCondLst>
                              <p:cond delay="6500"/>
                            </p:stCondLst>
                            <p:childTnLst>
                              <p:par>
                                <p:cTn id="129" presetID="8" presetClass="emph" presetSubtype="0" accel="50000" decel="50000" fill="remove" nodeType="afterEffect">
                                  <p:stCondLst>
                                    <p:cond delay="0"/>
                                  </p:stCondLst>
                                  <p:childTnLst>
                                    <p:animRot by="-5400000">
                                      <p:cBhvr>
                                        <p:cTn id="130" dur="500" fill="hold"/>
                                        <p:tgtEl>
                                          <p:spTgt spid="18456"/>
                                        </p:tgtEl>
                                        <p:attrNameLst>
                                          <p:attrName>r</p:attrName>
                                        </p:attrNameLst>
                                      </p:cBhvr>
                                    </p:animRot>
                                  </p:childTnLst>
                                </p:cTn>
                              </p:par>
                            </p:childTnLst>
                          </p:cTn>
                        </p:par>
                        <p:par>
                          <p:cTn id="131" fill="hold" nodeType="afterGroup">
                            <p:stCondLst>
                              <p:cond delay="7000"/>
                            </p:stCondLst>
                            <p:childTnLst>
                              <p:par>
                                <p:cTn id="132" presetID="1" presetClass="exit" presetSubtype="0" fill="hold" nodeType="afterEffect">
                                  <p:stCondLst>
                                    <p:cond delay="0"/>
                                  </p:stCondLst>
                                  <p:childTnLst>
                                    <p:set>
                                      <p:cBhvr>
                                        <p:cTn id="133" dur="1" fill="hold">
                                          <p:stCondLst>
                                            <p:cond delay="0"/>
                                          </p:stCondLst>
                                        </p:cTn>
                                        <p:tgtEl>
                                          <p:spTgt spid="18455"/>
                                        </p:tgtEl>
                                        <p:attrNameLst>
                                          <p:attrName>style.visibility</p:attrName>
                                        </p:attrNameLst>
                                      </p:cBhvr>
                                      <p:to>
                                        <p:strVal val="hidden"/>
                                      </p:to>
                                    </p:set>
                                  </p:childTnLst>
                                </p:cTn>
                              </p:par>
                            </p:childTnLst>
                          </p:cTn>
                        </p:par>
                        <p:par>
                          <p:cTn id="134" fill="hold" nodeType="afterGroup">
                            <p:stCondLst>
                              <p:cond delay="7000"/>
                            </p:stCondLst>
                            <p:childTnLst>
                              <p:par>
                                <p:cTn id="135" presetID="1" presetClass="entr" presetSubtype="0" fill="hold" grpId="0" nodeType="afterEffect">
                                  <p:stCondLst>
                                    <p:cond delay="0"/>
                                  </p:stCondLst>
                                  <p:childTnLst>
                                    <p:set>
                                      <p:cBhvr>
                                        <p:cTn id="136" dur="1" fill="hold">
                                          <p:stCondLst>
                                            <p:cond delay="0"/>
                                          </p:stCondLst>
                                        </p:cTn>
                                        <p:tgtEl>
                                          <p:spTgt spid="18460"/>
                                        </p:tgtEl>
                                        <p:attrNameLst>
                                          <p:attrName>style.visibility</p:attrName>
                                        </p:attrNameLst>
                                      </p:cBhvr>
                                      <p:to>
                                        <p:strVal val="visible"/>
                                      </p:to>
                                    </p:set>
                                  </p:childTnLst>
                                </p:cTn>
                              </p:par>
                            </p:childTnLst>
                          </p:cTn>
                        </p:par>
                        <p:par>
                          <p:cTn id="137" fill="hold" nodeType="afterGroup">
                            <p:stCondLst>
                              <p:cond delay="7000"/>
                            </p:stCondLst>
                            <p:childTnLst>
                              <p:par>
                                <p:cTn id="138" presetID="12" presetClass="entr" presetSubtype="4" fill="hold" nodeType="afterEffect">
                                  <p:stCondLst>
                                    <p:cond delay="0"/>
                                  </p:stCondLst>
                                  <p:childTnLst>
                                    <p:set>
                                      <p:cBhvr>
                                        <p:cTn id="139" dur="1" fill="hold">
                                          <p:stCondLst>
                                            <p:cond delay="0"/>
                                          </p:stCondLst>
                                        </p:cTn>
                                        <p:tgtEl>
                                          <p:spTgt spid="18461"/>
                                        </p:tgtEl>
                                        <p:attrNameLst>
                                          <p:attrName>style.visibility</p:attrName>
                                        </p:attrNameLst>
                                      </p:cBhvr>
                                      <p:to>
                                        <p:strVal val="visible"/>
                                      </p:to>
                                    </p:set>
                                    <p:animEffect transition="in" filter="slide(fromBottom)">
                                      <p:cBhvr>
                                        <p:cTn id="140" dur="500"/>
                                        <p:tgtEl>
                                          <p:spTgt spid="18461"/>
                                        </p:tgtEl>
                                      </p:cBhvr>
                                    </p:animEffect>
                                  </p:childTnLst>
                                </p:cTn>
                              </p:par>
                            </p:childTnLst>
                          </p:cTn>
                        </p:par>
                        <p:par>
                          <p:cTn id="141" fill="hold" nodeType="afterGroup">
                            <p:stCondLst>
                              <p:cond delay="7500"/>
                            </p:stCondLst>
                            <p:childTnLst>
                              <p:par>
                                <p:cTn id="142" presetID="1" presetClass="entr" presetSubtype="0" fill="hold" nodeType="afterEffect">
                                  <p:stCondLst>
                                    <p:cond delay="0"/>
                                  </p:stCondLst>
                                  <p:childTnLst>
                                    <p:set>
                                      <p:cBhvr>
                                        <p:cTn id="143" dur="1" fill="hold">
                                          <p:stCondLst>
                                            <p:cond delay="0"/>
                                          </p:stCondLst>
                                        </p:cTn>
                                        <p:tgtEl>
                                          <p:spTgt spid="18462"/>
                                        </p:tgtEl>
                                        <p:attrNameLst>
                                          <p:attrName>style.visibility</p:attrName>
                                        </p:attrNameLst>
                                      </p:cBhvr>
                                      <p:to>
                                        <p:strVal val="visible"/>
                                      </p:to>
                                    </p:set>
                                  </p:childTnLst>
                                </p:cTn>
                              </p:par>
                            </p:childTnLst>
                          </p:cTn>
                        </p:par>
                        <p:par>
                          <p:cTn id="144" fill="hold" nodeType="afterGroup">
                            <p:stCondLst>
                              <p:cond delay="7500"/>
                            </p:stCondLst>
                            <p:childTnLst>
                              <p:par>
                                <p:cTn id="145" presetID="8" presetClass="emph" presetSubtype="0" accel="50000" decel="50000" fill="remove" nodeType="afterEffect">
                                  <p:stCondLst>
                                    <p:cond delay="0"/>
                                  </p:stCondLst>
                                  <p:childTnLst>
                                    <p:animRot by="-5400000">
                                      <p:cBhvr>
                                        <p:cTn id="146" dur="500" fill="hold"/>
                                        <p:tgtEl>
                                          <p:spTgt spid="18462"/>
                                        </p:tgtEl>
                                        <p:attrNameLst>
                                          <p:attrName>r</p:attrName>
                                        </p:attrNameLst>
                                      </p:cBhvr>
                                    </p:animRot>
                                  </p:childTnLst>
                                </p:cTn>
                              </p:par>
                            </p:childTnLst>
                          </p:cTn>
                        </p:par>
                        <p:par>
                          <p:cTn id="147" fill="hold" nodeType="afterGroup">
                            <p:stCondLst>
                              <p:cond delay="8000"/>
                            </p:stCondLst>
                            <p:childTnLst>
                              <p:par>
                                <p:cTn id="148" presetID="1" presetClass="exit" presetSubtype="0" fill="hold" nodeType="afterEffect">
                                  <p:stCondLst>
                                    <p:cond delay="0"/>
                                  </p:stCondLst>
                                  <p:childTnLst>
                                    <p:set>
                                      <p:cBhvr>
                                        <p:cTn id="149" dur="1" fill="hold">
                                          <p:stCondLst>
                                            <p:cond delay="0"/>
                                          </p:stCondLst>
                                        </p:cTn>
                                        <p:tgtEl>
                                          <p:spTgt spid="18461"/>
                                        </p:tgtEl>
                                        <p:attrNameLst>
                                          <p:attrName>style.visibility</p:attrName>
                                        </p:attrNameLst>
                                      </p:cBhvr>
                                      <p:to>
                                        <p:strVal val="hidden"/>
                                      </p:to>
                                    </p:set>
                                  </p:childTnLst>
                                </p:cTn>
                              </p:par>
                            </p:childTnLst>
                          </p:cTn>
                        </p:par>
                        <p:par>
                          <p:cTn id="150" fill="hold" nodeType="afterGroup">
                            <p:stCondLst>
                              <p:cond delay="8000"/>
                            </p:stCondLst>
                            <p:childTnLst>
                              <p:par>
                                <p:cTn id="151" presetID="1" presetClass="entr" presetSubtype="0" fill="hold" grpId="0" nodeType="afterEffect">
                                  <p:stCondLst>
                                    <p:cond delay="0"/>
                                  </p:stCondLst>
                                  <p:childTnLst>
                                    <p:set>
                                      <p:cBhvr>
                                        <p:cTn id="152" dur="1" fill="hold">
                                          <p:stCondLst>
                                            <p:cond delay="0"/>
                                          </p:stCondLst>
                                        </p:cTn>
                                        <p:tgtEl>
                                          <p:spTgt spid="18463"/>
                                        </p:tgtEl>
                                        <p:attrNameLst>
                                          <p:attrName>style.visibility</p:attrName>
                                        </p:attrNameLst>
                                      </p:cBhvr>
                                      <p:to>
                                        <p:strVal val="visible"/>
                                      </p:to>
                                    </p:set>
                                  </p:childTnLst>
                                </p:cTn>
                              </p:par>
                            </p:childTnLst>
                          </p:cTn>
                        </p:par>
                        <p:par>
                          <p:cTn id="153" fill="hold" nodeType="afterGroup">
                            <p:stCondLst>
                              <p:cond delay="8000"/>
                            </p:stCondLst>
                            <p:childTnLst>
                              <p:par>
                                <p:cTn id="154" presetID="12" presetClass="entr" presetSubtype="4" fill="hold" nodeType="afterEffect">
                                  <p:stCondLst>
                                    <p:cond delay="0"/>
                                  </p:stCondLst>
                                  <p:childTnLst>
                                    <p:set>
                                      <p:cBhvr>
                                        <p:cTn id="155" dur="1" fill="hold">
                                          <p:stCondLst>
                                            <p:cond delay="0"/>
                                          </p:stCondLst>
                                        </p:cTn>
                                        <p:tgtEl>
                                          <p:spTgt spid="18464"/>
                                        </p:tgtEl>
                                        <p:attrNameLst>
                                          <p:attrName>style.visibility</p:attrName>
                                        </p:attrNameLst>
                                      </p:cBhvr>
                                      <p:to>
                                        <p:strVal val="visible"/>
                                      </p:to>
                                    </p:set>
                                    <p:animEffect transition="in" filter="slide(fromBottom)">
                                      <p:cBhvr>
                                        <p:cTn id="156" dur="500"/>
                                        <p:tgtEl>
                                          <p:spTgt spid="18464"/>
                                        </p:tgtEl>
                                      </p:cBhvr>
                                    </p:animEffect>
                                  </p:childTnLst>
                                </p:cTn>
                              </p:par>
                            </p:childTnLst>
                          </p:cTn>
                        </p:par>
                        <p:par>
                          <p:cTn id="157" fill="hold" nodeType="afterGroup">
                            <p:stCondLst>
                              <p:cond delay="8500"/>
                            </p:stCondLst>
                            <p:childTnLst>
                              <p:par>
                                <p:cTn id="158" presetID="1" presetClass="entr" presetSubtype="0" fill="hold" nodeType="afterEffect">
                                  <p:stCondLst>
                                    <p:cond delay="0"/>
                                  </p:stCondLst>
                                  <p:childTnLst>
                                    <p:set>
                                      <p:cBhvr>
                                        <p:cTn id="159" dur="1" fill="hold">
                                          <p:stCondLst>
                                            <p:cond delay="0"/>
                                          </p:stCondLst>
                                        </p:cTn>
                                        <p:tgtEl>
                                          <p:spTgt spid="18465"/>
                                        </p:tgtEl>
                                        <p:attrNameLst>
                                          <p:attrName>style.visibility</p:attrName>
                                        </p:attrNameLst>
                                      </p:cBhvr>
                                      <p:to>
                                        <p:strVal val="visible"/>
                                      </p:to>
                                    </p:set>
                                  </p:childTnLst>
                                </p:cTn>
                              </p:par>
                            </p:childTnLst>
                          </p:cTn>
                        </p:par>
                        <p:par>
                          <p:cTn id="160" fill="hold" nodeType="afterGroup">
                            <p:stCondLst>
                              <p:cond delay="8500"/>
                            </p:stCondLst>
                            <p:childTnLst>
                              <p:par>
                                <p:cTn id="161" presetID="8" presetClass="emph" presetSubtype="0" accel="50000" decel="50000" fill="remove" nodeType="afterEffect">
                                  <p:stCondLst>
                                    <p:cond delay="0"/>
                                  </p:stCondLst>
                                  <p:childTnLst>
                                    <p:animRot by="-5400000">
                                      <p:cBhvr>
                                        <p:cTn id="162" dur="500" fill="hold"/>
                                        <p:tgtEl>
                                          <p:spTgt spid="18465"/>
                                        </p:tgtEl>
                                        <p:attrNameLst>
                                          <p:attrName>r</p:attrName>
                                        </p:attrNameLst>
                                      </p:cBhvr>
                                    </p:animRot>
                                  </p:childTnLst>
                                </p:cTn>
                              </p:par>
                            </p:childTnLst>
                          </p:cTn>
                        </p:par>
                        <p:par>
                          <p:cTn id="163" fill="hold" nodeType="afterGroup">
                            <p:stCondLst>
                              <p:cond delay="9000"/>
                            </p:stCondLst>
                            <p:childTnLst>
                              <p:par>
                                <p:cTn id="164" presetID="1" presetClass="exit" presetSubtype="0" fill="hold" nodeType="afterEffect">
                                  <p:stCondLst>
                                    <p:cond delay="0"/>
                                  </p:stCondLst>
                                  <p:childTnLst>
                                    <p:set>
                                      <p:cBhvr>
                                        <p:cTn id="165" dur="1" fill="hold">
                                          <p:stCondLst>
                                            <p:cond delay="0"/>
                                          </p:stCondLst>
                                        </p:cTn>
                                        <p:tgtEl>
                                          <p:spTgt spid="18464"/>
                                        </p:tgtEl>
                                        <p:attrNameLst>
                                          <p:attrName>style.visibility</p:attrName>
                                        </p:attrNameLst>
                                      </p:cBhvr>
                                      <p:to>
                                        <p:strVal val="hidden"/>
                                      </p:to>
                                    </p:set>
                                  </p:childTnLst>
                                </p:cTn>
                              </p:par>
                            </p:childTnLst>
                          </p:cTn>
                        </p:par>
                        <p:par>
                          <p:cTn id="166" fill="hold" nodeType="afterGroup">
                            <p:stCondLst>
                              <p:cond delay="9000"/>
                            </p:stCondLst>
                            <p:childTnLst>
                              <p:par>
                                <p:cTn id="167" presetID="1" presetClass="entr" presetSubtype="0" fill="hold" grpId="0" nodeType="afterEffect">
                                  <p:stCondLst>
                                    <p:cond delay="0"/>
                                  </p:stCondLst>
                                  <p:childTnLst>
                                    <p:set>
                                      <p:cBhvr>
                                        <p:cTn id="168" dur="1" fill="hold">
                                          <p:stCondLst>
                                            <p:cond delay="0"/>
                                          </p:stCondLst>
                                        </p:cTn>
                                        <p:tgtEl>
                                          <p:spTgt spid="18466"/>
                                        </p:tgtEl>
                                        <p:attrNameLst>
                                          <p:attrName>style.visibility</p:attrName>
                                        </p:attrNameLst>
                                      </p:cBhvr>
                                      <p:to>
                                        <p:strVal val="visible"/>
                                      </p:to>
                                    </p:set>
                                  </p:childTnLst>
                                </p:cTn>
                              </p:par>
                            </p:childTnLst>
                          </p:cTn>
                        </p:par>
                        <p:par>
                          <p:cTn id="169" fill="hold" nodeType="afterGroup">
                            <p:stCondLst>
                              <p:cond delay="9000"/>
                            </p:stCondLst>
                            <p:childTnLst>
                              <p:par>
                                <p:cTn id="170" presetID="12" presetClass="entr" presetSubtype="4" fill="hold" nodeType="afterEffect">
                                  <p:stCondLst>
                                    <p:cond delay="0"/>
                                  </p:stCondLst>
                                  <p:childTnLst>
                                    <p:set>
                                      <p:cBhvr>
                                        <p:cTn id="171" dur="1" fill="hold">
                                          <p:stCondLst>
                                            <p:cond delay="0"/>
                                          </p:stCondLst>
                                        </p:cTn>
                                        <p:tgtEl>
                                          <p:spTgt spid="18467"/>
                                        </p:tgtEl>
                                        <p:attrNameLst>
                                          <p:attrName>style.visibility</p:attrName>
                                        </p:attrNameLst>
                                      </p:cBhvr>
                                      <p:to>
                                        <p:strVal val="visible"/>
                                      </p:to>
                                    </p:set>
                                    <p:animEffect transition="in" filter="slide(fromBottom)">
                                      <p:cBhvr>
                                        <p:cTn id="172" dur="500"/>
                                        <p:tgtEl>
                                          <p:spTgt spid="18467"/>
                                        </p:tgtEl>
                                      </p:cBhvr>
                                    </p:animEffect>
                                  </p:childTnLst>
                                </p:cTn>
                              </p:par>
                            </p:childTnLst>
                          </p:cTn>
                        </p:par>
                        <p:par>
                          <p:cTn id="173" fill="hold" nodeType="afterGroup">
                            <p:stCondLst>
                              <p:cond delay="9500"/>
                            </p:stCondLst>
                            <p:childTnLst>
                              <p:par>
                                <p:cTn id="174" presetID="1" presetClass="entr" presetSubtype="0" fill="hold" nodeType="afterEffect">
                                  <p:stCondLst>
                                    <p:cond delay="0"/>
                                  </p:stCondLst>
                                  <p:childTnLst>
                                    <p:set>
                                      <p:cBhvr>
                                        <p:cTn id="175" dur="1" fill="hold">
                                          <p:stCondLst>
                                            <p:cond delay="0"/>
                                          </p:stCondLst>
                                        </p:cTn>
                                        <p:tgtEl>
                                          <p:spTgt spid="18468"/>
                                        </p:tgtEl>
                                        <p:attrNameLst>
                                          <p:attrName>style.visibility</p:attrName>
                                        </p:attrNameLst>
                                      </p:cBhvr>
                                      <p:to>
                                        <p:strVal val="visible"/>
                                      </p:to>
                                    </p:set>
                                  </p:childTnLst>
                                </p:cTn>
                              </p:par>
                            </p:childTnLst>
                          </p:cTn>
                        </p:par>
                        <p:par>
                          <p:cTn id="176" fill="hold" nodeType="afterGroup">
                            <p:stCondLst>
                              <p:cond delay="9500"/>
                            </p:stCondLst>
                            <p:childTnLst>
                              <p:par>
                                <p:cTn id="177" presetID="8" presetClass="emph" presetSubtype="0" accel="50000" decel="50000" fill="remove" nodeType="afterEffect">
                                  <p:stCondLst>
                                    <p:cond delay="0"/>
                                  </p:stCondLst>
                                  <p:childTnLst>
                                    <p:animRot by="-5400000">
                                      <p:cBhvr>
                                        <p:cTn id="178" dur="500" fill="hold"/>
                                        <p:tgtEl>
                                          <p:spTgt spid="18468"/>
                                        </p:tgtEl>
                                        <p:attrNameLst>
                                          <p:attrName>r</p:attrName>
                                        </p:attrNameLst>
                                      </p:cBhvr>
                                    </p:animRot>
                                  </p:childTnLst>
                                </p:cTn>
                              </p:par>
                            </p:childTnLst>
                          </p:cTn>
                        </p:par>
                        <p:par>
                          <p:cTn id="179" fill="hold" nodeType="afterGroup">
                            <p:stCondLst>
                              <p:cond delay="10000"/>
                            </p:stCondLst>
                            <p:childTnLst>
                              <p:par>
                                <p:cTn id="180" presetID="1" presetClass="exit" presetSubtype="0" fill="hold" nodeType="afterEffect">
                                  <p:stCondLst>
                                    <p:cond delay="0"/>
                                  </p:stCondLst>
                                  <p:childTnLst>
                                    <p:set>
                                      <p:cBhvr>
                                        <p:cTn id="181" dur="1" fill="hold">
                                          <p:stCondLst>
                                            <p:cond delay="0"/>
                                          </p:stCondLst>
                                        </p:cTn>
                                        <p:tgtEl>
                                          <p:spTgt spid="18467"/>
                                        </p:tgtEl>
                                        <p:attrNameLst>
                                          <p:attrName>style.visibility</p:attrName>
                                        </p:attrNameLst>
                                      </p:cBhvr>
                                      <p:to>
                                        <p:strVal val="hidden"/>
                                      </p:to>
                                    </p:set>
                                  </p:childTnLst>
                                </p:cTn>
                              </p:par>
                            </p:childTnLst>
                          </p:cTn>
                        </p:par>
                        <p:par>
                          <p:cTn id="182" fill="hold" nodeType="afterGroup">
                            <p:stCondLst>
                              <p:cond delay="10000"/>
                            </p:stCondLst>
                            <p:childTnLst>
                              <p:par>
                                <p:cTn id="183" presetID="1" presetClass="entr" presetSubtype="0" fill="hold" grpId="0" nodeType="afterEffect">
                                  <p:stCondLst>
                                    <p:cond delay="0"/>
                                  </p:stCondLst>
                                  <p:childTnLst>
                                    <p:set>
                                      <p:cBhvr>
                                        <p:cTn id="184" dur="1" fill="hold">
                                          <p:stCondLst>
                                            <p:cond delay="0"/>
                                          </p:stCondLst>
                                        </p:cTn>
                                        <p:tgtEl>
                                          <p:spTgt spid="18469"/>
                                        </p:tgtEl>
                                        <p:attrNameLst>
                                          <p:attrName>style.visibility</p:attrName>
                                        </p:attrNameLst>
                                      </p:cBhvr>
                                      <p:to>
                                        <p:strVal val="visible"/>
                                      </p:to>
                                    </p:set>
                                  </p:childTnLst>
                                </p:cTn>
                              </p:par>
                            </p:childTnLst>
                          </p:cTn>
                        </p:par>
                        <p:par>
                          <p:cTn id="185" fill="hold" nodeType="afterGroup">
                            <p:stCondLst>
                              <p:cond delay="10000"/>
                            </p:stCondLst>
                            <p:childTnLst>
                              <p:par>
                                <p:cTn id="186" presetID="12" presetClass="entr" presetSubtype="4" fill="hold" nodeType="afterEffect">
                                  <p:stCondLst>
                                    <p:cond delay="0"/>
                                  </p:stCondLst>
                                  <p:childTnLst>
                                    <p:set>
                                      <p:cBhvr>
                                        <p:cTn id="187" dur="1" fill="hold">
                                          <p:stCondLst>
                                            <p:cond delay="0"/>
                                          </p:stCondLst>
                                        </p:cTn>
                                        <p:tgtEl>
                                          <p:spTgt spid="18470"/>
                                        </p:tgtEl>
                                        <p:attrNameLst>
                                          <p:attrName>style.visibility</p:attrName>
                                        </p:attrNameLst>
                                      </p:cBhvr>
                                      <p:to>
                                        <p:strVal val="visible"/>
                                      </p:to>
                                    </p:set>
                                    <p:animEffect transition="in" filter="slide(fromBottom)">
                                      <p:cBhvr>
                                        <p:cTn id="188" dur="500"/>
                                        <p:tgtEl>
                                          <p:spTgt spid="18470"/>
                                        </p:tgtEl>
                                      </p:cBhvr>
                                    </p:animEffect>
                                  </p:childTnLst>
                                </p:cTn>
                              </p:par>
                            </p:childTnLst>
                          </p:cTn>
                        </p:par>
                        <p:par>
                          <p:cTn id="189" fill="hold" nodeType="afterGroup">
                            <p:stCondLst>
                              <p:cond delay="10500"/>
                            </p:stCondLst>
                            <p:childTnLst>
                              <p:par>
                                <p:cTn id="190" presetID="1" presetClass="entr" presetSubtype="0" fill="hold" nodeType="afterEffect">
                                  <p:stCondLst>
                                    <p:cond delay="0"/>
                                  </p:stCondLst>
                                  <p:childTnLst>
                                    <p:set>
                                      <p:cBhvr>
                                        <p:cTn id="191" dur="1" fill="hold">
                                          <p:stCondLst>
                                            <p:cond delay="0"/>
                                          </p:stCondLst>
                                        </p:cTn>
                                        <p:tgtEl>
                                          <p:spTgt spid="18471"/>
                                        </p:tgtEl>
                                        <p:attrNameLst>
                                          <p:attrName>style.visibility</p:attrName>
                                        </p:attrNameLst>
                                      </p:cBhvr>
                                      <p:to>
                                        <p:strVal val="visible"/>
                                      </p:to>
                                    </p:set>
                                  </p:childTnLst>
                                </p:cTn>
                              </p:par>
                            </p:childTnLst>
                          </p:cTn>
                        </p:par>
                        <p:par>
                          <p:cTn id="192" fill="hold" nodeType="afterGroup">
                            <p:stCondLst>
                              <p:cond delay="10500"/>
                            </p:stCondLst>
                            <p:childTnLst>
                              <p:par>
                                <p:cTn id="193" presetID="8" presetClass="emph" presetSubtype="0" accel="50000" decel="50000" fill="remove" nodeType="afterEffect">
                                  <p:stCondLst>
                                    <p:cond delay="0"/>
                                  </p:stCondLst>
                                  <p:childTnLst>
                                    <p:animRot by="-5400000">
                                      <p:cBhvr>
                                        <p:cTn id="194" dur="500" fill="hold"/>
                                        <p:tgtEl>
                                          <p:spTgt spid="18471"/>
                                        </p:tgtEl>
                                        <p:attrNameLst>
                                          <p:attrName>r</p:attrName>
                                        </p:attrNameLst>
                                      </p:cBhvr>
                                    </p:animRot>
                                  </p:childTnLst>
                                </p:cTn>
                              </p:par>
                            </p:childTnLst>
                          </p:cTn>
                        </p:par>
                        <p:par>
                          <p:cTn id="195" fill="hold" nodeType="afterGroup">
                            <p:stCondLst>
                              <p:cond delay="11000"/>
                            </p:stCondLst>
                            <p:childTnLst>
                              <p:par>
                                <p:cTn id="196" presetID="1" presetClass="exit" presetSubtype="0" fill="hold" nodeType="afterEffect">
                                  <p:stCondLst>
                                    <p:cond delay="0"/>
                                  </p:stCondLst>
                                  <p:childTnLst>
                                    <p:set>
                                      <p:cBhvr>
                                        <p:cTn id="197" dur="1" fill="hold">
                                          <p:stCondLst>
                                            <p:cond delay="0"/>
                                          </p:stCondLst>
                                        </p:cTn>
                                        <p:tgtEl>
                                          <p:spTgt spid="18470"/>
                                        </p:tgtEl>
                                        <p:attrNameLst>
                                          <p:attrName>style.visibility</p:attrName>
                                        </p:attrNameLst>
                                      </p:cBhvr>
                                      <p:to>
                                        <p:strVal val="hidden"/>
                                      </p:to>
                                    </p:set>
                                  </p:childTnLst>
                                </p:cTn>
                              </p:par>
                            </p:childTnLst>
                          </p:cTn>
                        </p:par>
                        <p:par>
                          <p:cTn id="198" fill="hold" nodeType="afterGroup">
                            <p:stCondLst>
                              <p:cond delay="11000"/>
                            </p:stCondLst>
                            <p:childTnLst>
                              <p:par>
                                <p:cTn id="199" presetID="1" presetClass="entr" presetSubtype="0" fill="hold" grpId="0" nodeType="afterEffect">
                                  <p:stCondLst>
                                    <p:cond delay="0"/>
                                  </p:stCondLst>
                                  <p:childTnLst>
                                    <p:set>
                                      <p:cBhvr>
                                        <p:cTn id="200" dur="1" fill="hold">
                                          <p:stCondLst>
                                            <p:cond delay="0"/>
                                          </p:stCondLst>
                                        </p:cTn>
                                        <p:tgtEl>
                                          <p:spTgt spid="18472"/>
                                        </p:tgtEl>
                                        <p:attrNameLst>
                                          <p:attrName>style.visibility</p:attrName>
                                        </p:attrNameLst>
                                      </p:cBhvr>
                                      <p:to>
                                        <p:strVal val="visible"/>
                                      </p:to>
                                    </p:set>
                                  </p:childTnLst>
                                </p:cTn>
                              </p:par>
                            </p:childTnLst>
                          </p:cTn>
                        </p:par>
                        <p:par>
                          <p:cTn id="201" fill="hold" nodeType="afterGroup">
                            <p:stCondLst>
                              <p:cond delay="11000"/>
                            </p:stCondLst>
                            <p:childTnLst>
                              <p:par>
                                <p:cTn id="202" presetID="12" presetClass="entr" presetSubtype="4" fill="hold" nodeType="afterEffect">
                                  <p:stCondLst>
                                    <p:cond delay="0"/>
                                  </p:stCondLst>
                                  <p:childTnLst>
                                    <p:set>
                                      <p:cBhvr>
                                        <p:cTn id="203" dur="1" fill="hold">
                                          <p:stCondLst>
                                            <p:cond delay="0"/>
                                          </p:stCondLst>
                                        </p:cTn>
                                        <p:tgtEl>
                                          <p:spTgt spid="18473"/>
                                        </p:tgtEl>
                                        <p:attrNameLst>
                                          <p:attrName>style.visibility</p:attrName>
                                        </p:attrNameLst>
                                      </p:cBhvr>
                                      <p:to>
                                        <p:strVal val="visible"/>
                                      </p:to>
                                    </p:set>
                                    <p:animEffect transition="in" filter="slide(fromBottom)">
                                      <p:cBhvr>
                                        <p:cTn id="204" dur="500"/>
                                        <p:tgtEl>
                                          <p:spTgt spid="18473"/>
                                        </p:tgtEl>
                                      </p:cBhvr>
                                    </p:animEffect>
                                  </p:childTnLst>
                                </p:cTn>
                              </p:par>
                            </p:childTnLst>
                          </p:cTn>
                        </p:par>
                        <p:par>
                          <p:cTn id="205" fill="hold" nodeType="afterGroup">
                            <p:stCondLst>
                              <p:cond delay="11500"/>
                            </p:stCondLst>
                            <p:childTnLst>
                              <p:par>
                                <p:cTn id="206" presetID="1" presetClass="entr" presetSubtype="0" fill="hold" nodeType="afterEffect">
                                  <p:stCondLst>
                                    <p:cond delay="0"/>
                                  </p:stCondLst>
                                  <p:childTnLst>
                                    <p:set>
                                      <p:cBhvr>
                                        <p:cTn id="207" dur="1" fill="hold">
                                          <p:stCondLst>
                                            <p:cond delay="0"/>
                                          </p:stCondLst>
                                        </p:cTn>
                                        <p:tgtEl>
                                          <p:spTgt spid="18474"/>
                                        </p:tgtEl>
                                        <p:attrNameLst>
                                          <p:attrName>style.visibility</p:attrName>
                                        </p:attrNameLst>
                                      </p:cBhvr>
                                      <p:to>
                                        <p:strVal val="visible"/>
                                      </p:to>
                                    </p:set>
                                  </p:childTnLst>
                                </p:cTn>
                              </p:par>
                            </p:childTnLst>
                          </p:cTn>
                        </p:par>
                        <p:par>
                          <p:cTn id="208" fill="hold" nodeType="afterGroup">
                            <p:stCondLst>
                              <p:cond delay="11500"/>
                            </p:stCondLst>
                            <p:childTnLst>
                              <p:par>
                                <p:cTn id="209" presetID="8" presetClass="emph" presetSubtype="0" accel="50000" decel="50000" fill="remove" nodeType="afterEffect">
                                  <p:stCondLst>
                                    <p:cond delay="0"/>
                                  </p:stCondLst>
                                  <p:childTnLst>
                                    <p:animRot by="-5400000">
                                      <p:cBhvr>
                                        <p:cTn id="210" dur="500" fill="hold"/>
                                        <p:tgtEl>
                                          <p:spTgt spid="18474"/>
                                        </p:tgtEl>
                                        <p:attrNameLst>
                                          <p:attrName>r</p:attrName>
                                        </p:attrNameLst>
                                      </p:cBhvr>
                                    </p:animRot>
                                  </p:childTnLst>
                                </p:cTn>
                              </p:par>
                            </p:childTnLst>
                          </p:cTn>
                        </p:par>
                        <p:par>
                          <p:cTn id="211" fill="hold" nodeType="afterGroup">
                            <p:stCondLst>
                              <p:cond delay="12000"/>
                            </p:stCondLst>
                            <p:childTnLst>
                              <p:par>
                                <p:cTn id="212" presetID="1" presetClass="exit" presetSubtype="0" fill="hold" nodeType="afterEffect">
                                  <p:stCondLst>
                                    <p:cond delay="0"/>
                                  </p:stCondLst>
                                  <p:childTnLst>
                                    <p:set>
                                      <p:cBhvr>
                                        <p:cTn id="213" dur="1" fill="hold">
                                          <p:stCondLst>
                                            <p:cond delay="0"/>
                                          </p:stCondLst>
                                        </p:cTn>
                                        <p:tgtEl>
                                          <p:spTgt spid="18473"/>
                                        </p:tgtEl>
                                        <p:attrNameLst>
                                          <p:attrName>style.visibility</p:attrName>
                                        </p:attrNameLst>
                                      </p:cBhvr>
                                      <p:to>
                                        <p:strVal val="hidden"/>
                                      </p:to>
                                    </p:set>
                                  </p:childTnLst>
                                </p:cTn>
                              </p:par>
                            </p:childTnLst>
                          </p:cTn>
                        </p:par>
                        <p:par>
                          <p:cTn id="214" fill="hold" nodeType="afterGroup">
                            <p:stCondLst>
                              <p:cond delay="12000"/>
                            </p:stCondLst>
                            <p:childTnLst>
                              <p:par>
                                <p:cTn id="215" presetID="12" presetClass="entr" presetSubtype="4" fill="hold" nodeType="afterEffect">
                                  <p:stCondLst>
                                    <p:cond delay="3000"/>
                                  </p:stCondLst>
                                  <p:childTnLst>
                                    <p:set>
                                      <p:cBhvr>
                                        <p:cTn id="216" dur="1" fill="hold">
                                          <p:stCondLst>
                                            <p:cond delay="0"/>
                                          </p:stCondLst>
                                        </p:cTn>
                                        <p:tgtEl>
                                          <p:spTgt spid="18440"/>
                                        </p:tgtEl>
                                        <p:attrNameLst>
                                          <p:attrName>style.visibility</p:attrName>
                                        </p:attrNameLst>
                                      </p:cBhvr>
                                      <p:to>
                                        <p:strVal val="visible"/>
                                      </p:to>
                                    </p:set>
                                    <p:animEffect transition="in" filter="slide(fromBottom)">
                                      <p:cBhvr>
                                        <p:cTn id="217" dur="500"/>
                                        <p:tgtEl>
                                          <p:spTgt spid="18440"/>
                                        </p:tgtEl>
                                      </p:cBhvr>
                                    </p:animEffect>
                                  </p:childTnLst>
                                </p:cTn>
                              </p:par>
                            </p:childTnLst>
                          </p:cTn>
                        </p:par>
                        <p:par>
                          <p:cTn id="218" fill="hold" nodeType="afterGroup">
                            <p:stCondLst>
                              <p:cond delay="15500"/>
                            </p:stCondLst>
                            <p:childTnLst>
                              <p:par>
                                <p:cTn id="219" presetID="8" presetClass="emph" presetSubtype="0" accel="50000" decel="50000" fill="remove" nodeType="afterEffect">
                                  <p:stCondLst>
                                    <p:cond delay="0"/>
                                  </p:stCondLst>
                                  <p:childTnLst>
                                    <p:animRot by="-5400000">
                                      <p:cBhvr>
                                        <p:cTn id="220" dur="500" fill="hold"/>
                                        <p:tgtEl>
                                          <p:spTgt spid="18441"/>
                                        </p:tgtEl>
                                        <p:attrNameLst>
                                          <p:attrName>r</p:attrName>
                                        </p:attrNameLst>
                                      </p:cBhvr>
                                    </p:animRot>
                                  </p:childTnLst>
                                </p:cTn>
                              </p:par>
                            </p:childTnLst>
                          </p:cTn>
                        </p:par>
                        <p:par>
                          <p:cTn id="221" fill="hold" nodeType="afterGroup">
                            <p:stCondLst>
                              <p:cond delay="16000"/>
                            </p:stCondLst>
                            <p:childTnLst>
                              <p:par>
                                <p:cTn id="222" presetID="1" presetClass="exit" presetSubtype="0" fill="hold" nodeType="afterEffect">
                                  <p:stCondLst>
                                    <p:cond delay="0"/>
                                  </p:stCondLst>
                                  <p:childTnLst>
                                    <p:set>
                                      <p:cBhvr>
                                        <p:cTn id="223" dur="1" fill="hold">
                                          <p:stCondLst>
                                            <p:cond delay="0"/>
                                          </p:stCondLst>
                                        </p:cTn>
                                        <p:tgtEl>
                                          <p:spTgt spid="184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9" grpId="0" animBg="1"/>
      <p:bldP spid="18442" grpId="0" animBg="1"/>
      <p:bldP spid="18445" grpId="0" animBg="1"/>
      <p:bldP spid="18448" grpId="0" animBg="1"/>
      <p:bldP spid="18451" grpId="0" animBg="1"/>
      <p:bldP spid="18454" grpId="0" animBg="1"/>
      <p:bldP spid="18457" grpId="0" animBg="1"/>
      <p:bldP spid="18460" grpId="0" animBg="1"/>
      <p:bldP spid="18463" grpId="0" animBg="1"/>
      <p:bldP spid="18466" grpId="0" animBg="1"/>
      <p:bldP spid="18469" grpId="0" animBg="1"/>
      <p:bldP spid="184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Organization</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Malware Threat and Impact</a:t>
            </a:r>
          </a:p>
          <a:p>
            <a:pPr lvl="1"/>
            <a:r>
              <a:rPr lang="en-US" dirty="0" smtClean="0"/>
              <a:t>Difficulty of detecting Malware</a:t>
            </a:r>
          </a:p>
          <a:p>
            <a:r>
              <a:rPr lang="en-US" dirty="0" smtClean="0"/>
              <a:t>Malware Detection</a:t>
            </a:r>
          </a:p>
          <a:p>
            <a:pPr lvl="1"/>
            <a:r>
              <a:rPr lang="en-US" dirty="0" smtClean="0"/>
              <a:t>Syntactic, Semantic, </a:t>
            </a:r>
            <a:r>
              <a:rPr lang="en-US" dirty="0" err="1" smtClean="0"/>
              <a:t>Behavioural</a:t>
            </a:r>
            <a:r>
              <a:rPr lang="en-US" dirty="0"/>
              <a:t> </a:t>
            </a:r>
            <a:r>
              <a:rPr lang="en-US" dirty="0" smtClean="0"/>
              <a:t>                                     </a:t>
            </a:r>
          </a:p>
          <a:p>
            <a:pPr marL="457200" lvl="1" indent="0">
              <a:buNone/>
            </a:pPr>
            <a:r>
              <a:rPr lang="en-US" dirty="0"/>
              <a:t> </a:t>
            </a:r>
            <a:r>
              <a:rPr lang="en-US" dirty="0" smtClean="0"/>
              <a:t>   (Static and Dynamic)</a:t>
            </a:r>
          </a:p>
          <a:p>
            <a:pPr lvl="1"/>
            <a:r>
              <a:rPr lang="en-US" dirty="0" err="1" smtClean="0"/>
              <a:t>Behavioural</a:t>
            </a:r>
            <a:r>
              <a:rPr lang="en-US" dirty="0" smtClean="0"/>
              <a:t> Characterization: Metamorphic</a:t>
            </a:r>
          </a:p>
          <a:p>
            <a:pPr lvl="1"/>
            <a:r>
              <a:rPr lang="en-US" dirty="0" smtClean="0"/>
              <a:t>Anti virus detection Issues</a:t>
            </a:r>
          </a:p>
          <a:p>
            <a:r>
              <a:rPr lang="en-US" dirty="0" smtClean="0"/>
              <a:t>Dimensions</a:t>
            </a:r>
          </a:p>
          <a:p>
            <a:pPr lvl="1"/>
            <a:r>
              <a:rPr lang="en-US" dirty="0" smtClean="0"/>
              <a:t>Side Channel Attacks</a:t>
            </a:r>
          </a:p>
          <a:p>
            <a:r>
              <a:rPr lang="en-US" dirty="0" smtClean="0"/>
              <a:t>Protecting SCADA</a:t>
            </a:r>
          </a:p>
          <a:p>
            <a:r>
              <a:rPr lang="en-US" dirty="0" smtClean="0"/>
              <a:t>Threat Landscape</a:t>
            </a:r>
          </a:p>
          <a:p>
            <a:r>
              <a:rPr lang="en-US" dirty="0" smtClean="0"/>
              <a:t>Cyber War</a:t>
            </a:r>
          </a:p>
          <a:p>
            <a:r>
              <a:rPr lang="en-US" dirty="0" smtClean="0"/>
              <a:t>Summary</a:t>
            </a:r>
          </a:p>
          <a:p>
            <a:pPr marL="0" indent="0">
              <a:buNone/>
            </a:pPr>
            <a:endParaRPr lang="en-US" dirty="0" smtClean="0"/>
          </a:p>
          <a:p>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0184359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1C5C5A7D-9DDB-4A44-B292-1B6F02C6DEF0}" type="slidenum">
              <a:rPr lang="en-US" sz="1000">
                <a:solidFill>
                  <a:srgbClr val="C99900"/>
                </a:solidFill>
                <a:latin typeface="Lucida Sans Unicode" charset="0"/>
              </a:rPr>
              <a:pPr eaLnBrk="1" hangingPunct="1"/>
              <a:t>40</a:t>
            </a:fld>
            <a:endParaRPr lang="en-US" sz="1000">
              <a:solidFill>
                <a:srgbClr val="C99900"/>
              </a:solidFill>
              <a:latin typeface="Lucida Sans Unicode" charset="0"/>
            </a:endParaRPr>
          </a:p>
        </p:txBody>
      </p:sp>
      <p:sp>
        <p:nvSpPr>
          <p:cNvPr id="16455" name="AutoShape 71"/>
          <p:cNvSpPr>
            <a:spLocks noChangeArrowheads="1"/>
          </p:cNvSpPr>
          <p:nvPr/>
        </p:nvSpPr>
        <p:spPr bwMode="auto">
          <a:xfrm>
            <a:off x="2133600" y="2514600"/>
            <a:ext cx="1143000" cy="3352800"/>
          </a:xfrm>
          <a:prstGeom prst="roundRect">
            <a:avLst>
              <a:gd name="adj" fmla="val 17500"/>
            </a:avLst>
          </a:prstGeom>
          <a:solidFill>
            <a:srgbClr val="66FFFF">
              <a:alpha val="30196"/>
            </a:srgbClr>
          </a:solidFill>
          <a:ln>
            <a:noFill/>
          </a:ln>
          <a:extLst>
            <a:ext uri="{91240B29-F687-4f45-9708-019B960494DF}">
              <a14:hiddenLine xmlns:a14="http://schemas.microsoft.com/office/drawing/2010/main" w="76200">
                <a:solidFill>
                  <a:srgbClr val="000000"/>
                </a:solidFill>
                <a:round/>
                <a:headEnd/>
                <a:tailEnd/>
              </a14:hiddenLine>
            </a:ext>
          </a:extLst>
        </p:spPr>
        <p:txBody>
          <a:bodyPr wrap="none" anchor="ctr"/>
          <a:lstStyle/>
          <a:p>
            <a:endParaRPr lang="en-US"/>
          </a:p>
        </p:txBody>
      </p:sp>
      <p:sp>
        <p:nvSpPr>
          <p:cNvPr id="16456" name="AutoShape 72"/>
          <p:cNvSpPr>
            <a:spLocks noChangeArrowheads="1"/>
          </p:cNvSpPr>
          <p:nvPr/>
        </p:nvSpPr>
        <p:spPr bwMode="auto">
          <a:xfrm>
            <a:off x="4572000" y="2514600"/>
            <a:ext cx="1779588" cy="3352800"/>
          </a:xfrm>
          <a:prstGeom prst="roundRect">
            <a:avLst>
              <a:gd name="adj" fmla="val 8565"/>
            </a:avLst>
          </a:prstGeom>
          <a:solidFill>
            <a:srgbClr val="66FFFF">
              <a:alpha val="30196"/>
            </a:srgbClr>
          </a:solidFill>
          <a:ln>
            <a:noFill/>
          </a:ln>
          <a:extLst>
            <a:ext uri="{91240B29-F687-4f45-9708-019B960494DF}">
              <a14:hiddenLine xmlns:a14="http://schemas.microsoft.com/office/drawing/2010/main" w="76200">
                <a:solidFill>
                  <a:srgbClr val="000000"/>
                </a:solidFill>
                <a:round/>
                <a:headEnd/>
                <a:tailEnd/>
              </a14:hiddenLine>
            </a:ext>
          </a:extLst>
        </p:spPr>
        <p:txBody>
          <a:bodyPr wrap="none" anchor="ctr"/>
          <a:lstStyle/>
          <a:p>
            <a:endParaRPr lang="en-US"/>
          </a:p>
        </p:txBody>
      </p:sp>
      <p:sp>
        <p:nvSpPr>
          <p:cNvPr id="16386"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Current Signature Management</a:t>
            </a:r>
          </a:p>
        </p:txBody>
      </p:sp>
      <p:sp>
        <p:nvSpPr>
          <p:cNvPr id="31751" name="Rectangle 3"/>
          <p:cNvSpPr>
            <a:spLocks noGrp="1" noChangeArrowheads="1"/>
          </p:cNvSpPr>
          <p:nvPr>
            <p:ph type="body" idx="1"/>
          </p:nvPr>
        </p:nvSpPr>
        <p:spPr/>
        <p:txBody>
          <a:bodyPr/>
          <a:lstStyle/>
          <a:p>
            <a:pPr eaLnBrk="1" hangingPunct="1">
              <a:buFontTx/>
              <a:buNone/>
            </a:pPr>
            <a:r>
              <a:rPr lang="en-US">
                <a:latin typeface="Trebuchet MS" charset="0"/>
              </a:rPr>
              <a:t>McAfee: release daily updates</a:t>
            </a:r>
          </a:p>
          <a:p>
            <a:pPr lvl="1" eaLnBrk="1" hangingPunct="1"/>
            <a:r>
              <a:rPr lang="en-US">
                <a:latin typeface="Trebuchet MS" charset="0"/>
              </a:rPr>
              <a:t>Trying to move to hourly </a:t>
            </a:r>
            <a:r>
              <a:rPr lang="ja-JP" altLang="en-US">
                <a:latin typeface="Trebuchet MS" charset="0"/>
              </a:rPr>
              <a:t>“</a:t>
            </a:r>
            <a:r>
              <a:rPr lang="en-US" altLang="ja-JP">
                <a:latin typeface="Trebuchet MS" charset="0"/>
              </a:rPr>
              <a:t>beta</a:t>
            </a:r>
            <a:r>
              <a:rPr lang="ja-JP" altLang="en-US">
                <a:latin typeface="Trebuchet MS" charset="0"/>
              </a:rPr>
              <a:t>”</a:t>
            </a:r>
            <a:r>
              <a:rPr lang="en-US" altLang="ja-JP">
                <a:latin typeface="Trebuchet MS" charset="0"/>
              </a:rPr>
              <a:t> updates</a:t>
            </a:r>
          </a:p>
          <a:p>
            <a:pPr eaLnBrk="1" hangingPunct="1"/>
            <a:endParaRPr lang="en-US">
              <a:latin typeface="Trebuchet MS" charset="0"/>
            </a:endParaRPr>
          </a:p>
        </p:txBody>
      </p:sp>
      <p:graphicFrame>
        <p:nvGraphicFramePr>
          <p:cNvPr id="16552" name="Group 168"/>
          <p:cNvGraphicFramePr>
            <a:graphicFrameLocks noGrp="1"/>
          </p:cNvGraphicFramePr>
          <p:nvPr/>
        </p:nvGraphicFramePr>
        <p:xfrm>
          <a:off x="1328738" y="2551113"/>
          <a:ext cx="6519862" cy="3316288"/>
        </p:xfrm>
        <a:graphic>
          <a:graphicData uri="http://schemas.openxmlformats.org/drawingml/2006/table">
            <a:tbl>
              <a:tblPr/>
              <a:tblGrid>
                <a:gridCol w="839787"/>
                <a:gridCol w="1065213"/>
                <a:gridCol w="1363662"/>
                <a:gridCol w="1760538"/>
                <a:gridCol w="1490662"/>
              </a:tblGrid>
              <a:tr h="579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bg1"/>
                          </a:solidFill>
                          <a:effectLst/>
                          <a:latin typeface="Trebuchet MS" pitchFamily="34" charset="0"/>
                        </a:rPr>
                        <a:t>DAT File #</a:t>
                      </a:r>
                    </a:p>
                  </a:txBody>
                  <a:tcPr marT="45724" marB="45724" anchor="ctr" horzOverflow="overflow">
                    <a:lnL cap="flat">
                      <a:noFill/>
                    </a:lnL>
                    <a:lnR>
                      <a:noFill/>
                    </a:lnR>
                    <a:lnT cap="flat">
                      <a:noFill/>
                    </a:lnT>
                    <a:lnB>
                      <a:noFill/>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bg1"/>
                          </a:solidFill>
                          <a:effectLst/>
                          <a:latin typeface="Trebuchet MS" pitchFamily="34" charset="0"/>
                        </a:rPr>
                        <a:t>Date</a:t>
                      </a:r>
                    </a:p>
                  </a:txBody>
                  <a:tcPr marT="45724" marB="45724" anchor="ctr" horzOverflow="overflow">
                    <a:lnL>
                      <a:noFill/>
                    </a:lnL>
                    <a:lnR>
                      <a:noFill/>
                    </a:lnR>
                    <a:lnT cap="flat">
                      <a:noFill/>
                    </a:lnT>
                    <a:lnB>
                      <a:noFill/>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bg1"/>
                          </a:solidFill>
                          <a:effectLst/>
                          <a:latin typeface="Trebuchet MS" pitchFamily="34" charset="0"/>
                        </a:rPr>
                        <a:t>Threats Detected</a:t>
                      </a:r>
                    </a:p>
                  </a:txBody>
                  <a:tcPr marT="45724" marB="45724" anchor="ctr" horzOverflow="overflow">
                    <a:lnL>
                      <a:noFill/>
                    </a:lnL>
                    <a:lnR>
                      <a:noFill/>
                    </a:lnR>
                    <a:lnT cap="flat">
                      <a:noFill/>
                    </a:lnT>
                    <a:lnB>
                      <a:noFill/>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bg1"/>
                          </a:solidFill>
                          <a:effectLst/>
                          <a:latin typeface="Trebuchet MS" pitchFamily="34" charset="0"/>
                        </a:rPr>
                        <a:t>New Threats Added</a:t>
                      </a:r>
                    </a:p>
                  </a:txBody>
                  <a:tcPr marT="45724" marB="45724" anchor="ctr" horzOverflow="overflow">
                    <a:lnL>
                      <a:noFill/>
                    </a:lnL>
                    <a:lnR>
                      <a:noFill/>
                    </a:lnR>
                    <a:lnT cap="flat">
                      <a:noFill/>
                    </a:lnT>
                    <a:lnB>
                      <a:noFill/>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bg1"/>
                          </a:solidFill>
                          <a:effectLst/>
                          <a:latin typeface="Trebuchet MS" pitchFamily="34" charset="0"/>
                        </a:rPr>
                        <a:t>Threats Updated</a:t>
                      </a:r>
                    </a:p>
                  </a:txBody>
                  <a:tcPr marT="45724" marB="45724" anchor="ctr" horzOverflow="overflow">
                    <a:lnL>
                      <a:noFill/>
                    </a:lnL>
                    <a:lnR cap="flat">
                      <a:noFill/>
                    </a:lnR>
                    <a:lnT cap="flat">
                      <a:noFill/>
                    </a:lnT>
                    <a:lnB>
                      <a:noFill/>
                    </a:lnB>
                    <a:lnTlToBr>
                      <a:noFill/>
                    </a:lnTlToBr>
                    <a:lnBlToTr>
                      <a:noFill/>
                    </a:lnBlToTr>
                    <a:solidFill>
                      <a:schemeClr val="bg2"/>
                    </a:solidFill>
                  </a:tcPr>
                </a:tc>
              </a:tr>
              <a:tr h="4429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4578</a:t>
                      </a:r>
                    </a:p>
                  </a:txBody>
                  <a:tcPr marT="45724" marB="45724" horzOverflow="overflow">
                    <a:lnL cap="flat">
                      <a:noFill/>
                    </a:lnL>
                    <a:lnR w="12700" cap="flat" cmpd="sng" algn="ctr">
                      <a:solidFill>
                        <a:schemeClr val="bg2"/>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Sep. 09</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147,382</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22</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188</a:t>
                      </a:r>
                    </a:p>
                  </a:txBody>
                  <a:tcPr marT="45724" marB="45724" horzOverflow="overflow">
                    <a:lnL w="12700" cap="flat" cmpd="sng" algn="ctr">
                      <a:solidFill>
                        <a:schemeClr val="bg2"/>
                      </a:solidFill>
                      <a:prstDash val="solid"/>
                      <a:round/>
                      <a:headEnd type="none" w="med" len="med"/>
                      <a:tailEnd type="none" w="med" len="med"/>
                    </a:lnL>
                    <a:lnR cap="flat">
                      <a:noFill/>
                    </a:lnR>
                    <a:lnT>
                      <a:noFill/>
                    </a:lnT>
                    <a:lnB w="12700" cap="flat" cmpd="sng" algn="ctr">
                      <a:solidFill>
                        <a:schemeClr val="bg2"/>
                      </a:solidFill>
                      <a:prstDash val="solid"/>
                      <a:round/>
                      <a:headEnd type="none" w="med" len="med"/>
                      <a:tailEnd type="none" w="med" len="med"/>
                    </a:lnB>
                    <a:lnTlToBr>
                      <a:noFill/>
                    </a:lnTlToBr>
                    <a:lnBlToTr>
                      <a:noFill/>
                    </a:lnBlToTr>
                    <a:noFill/>
                  </a:tcPr>
                </a:tc>
              </a:tr>
              <a:tr h="4588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4579</a:t>
                      </a:r>
                    </a:p>
                  </a:txBody>
                  <a:tcPr marT="45724" marB="45724" horzOverflow="overflow">
                    <a:lnL cap="flat">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Sep. 12</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147,828</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27</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231</a:t>
                      </a:r>
                    </a:p>
                  </a:txBody>
                  <a:tcPr marT="45724" marB="45724" horzOverflow="overflow">
                    <a:lnL w="12700" cap="flat" cmpd="sng" algn="ctr">
                      <a:solidFill>
                        <a:schemeClr val="bg2"/>
                      </a:solidFill>
                      <a:prstDash val="solid"/>
                      <a:round/>
                      <a:headEnd type="none" w="med" len="med"/>
                      <a:tailEnd type="none" w="med" len="med"/>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57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4580</a:t>
                      </a:r>
                    </a:p>
                  </a:txBody>
                  <a:tcPr marT="45724" marB="45724" horzOverflow="overflow">
                    <a:lnL cap="flat">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Sep. 13</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148,000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236</a:t>
                      </a:r>
                    </a:p>
                  </a:txBody>
                  <a:tcPr marT="45724" marB="45724" horzOverflow="overflow">
                    <a:lnL w="12700" cap="flat" cmpd="sng" algn="ctr">
                      <a:solidFill>
                        <a:schemeClr val="bg2"/>
                      </a:solidFill>
                      <a:prstDash val="solid"/>
                      <a:round/>
                      <a:headEnd type="none" w="med" len="med"/>
                      <a:tailEnd type="none" w="med" len="med"/>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588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4581</a:t>
                      </a:r>
                    </a:p>
                  </a:txBody>
                  <a:tcPr marT="45724" marB="45724" horzOverflow="overflow">
                    <a:lnL cap="flat">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Sep. 14</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148,368</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42</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140</a:t>
                      </a:r>
                    </a:p>
                  </a:txBody>
                  <a:tcPr marT="45724" marB="45724" horzOverflow="overflow">
                    <a:lnL w="12700" cap="flat" cmpd="sng" algn="ctr">
                      <a:solidFill>
                        <a:schemeClr val="bg2"/>
                      </a:solidFill>
                      <a:prstDash val="solid"/>
                      <a:round/>
                      <a:headEnd type="none" w="med" len="med"/>
                      <a:tailEnd type="none" w="med" len="med"/>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604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4582</a:t>
                      </a:r>
                    </a:p>
                  </a:txBody>
                  <a:tcPr marT="45724" marB="45724" horzOverflow="overflow">
                    <a:lnL cap="flat">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Sep. 15</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148,721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16</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203</a:t>
                      </a:r>
                    </a:p>
                  </a:txBody>
                  <a:tcPr marT="45724" marB="45724" horzOverflow="overflow">
                    <a:lnL w="12700" cap="flat" cmpd="sng" algn="ctr">
                      <a:solidFill>
                        <a:schemeClr val="bg2"/>
                      </a:solidFill>
                      <a:prstDash val="solid"/>
                      <a:round/>
                      <a:headEnd type="none" w="med" len="med"/>
                      <a:tailEnd type="none" w="med" len="med"/>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588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4583</a:t>
                      </a:r>
                    </a:p>
                  </a:txBody>
                  <a:tcPr marT="45724" marB="45724" horzOverflow="overflow">
                    <a:lnL cap="flat">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Sep. 16</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149,050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18</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rebuchet MS" pitchFamily="34" charset="0"/>
                        </a:rPr>
                        <a:t>117</a:t>
                      </a:r>
                    </a:p>
                  </a:txBody>
                  <a:tcPr marT="45724" marB="45724" horzOverflow="overflow">
                    <a:lnL w="12700" cap="flat" cmpd="sng" algn="ctr">
                      <a:solidFill>
                        <a:schemeClr val="bg2"/>
                      </a:solidFill>
                      <a:prstDash val="solid"/>
                      <a:round/>
                      <a:headEnd type="none" w="med" len="med"/>
                      <a:tailEnd type="none" w="med" len="med"/>
                    </a:lnL>
                    <a:lnR cap="flat">
                      <a:noFill/>
                    </a:lnR>
                    <a:lnT w="12700" cap="flat" cmpd="sng" algn="ctr">
                      <a:solidFill>
                        <a:schemeClr val="bg2"/>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98" name="Rectangle 68"/>
          <p:cNvSpPr>
            <a:spLocks noChangeArrowheads="1"/>
          </p:cNvSpPr>
          <p:nvPr/>
        </p:nvSpPr>
        <p:spPr bwMode="auto">
          <a:xfrm>
            <a:off x="4800600" y="5867400"/>
            <a:ext cx="327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i="1"/>
              <a:t>Source: McAfee DAT Readme</a:t>
            </a:r>
          </a:p>
        </p:txBody>
      </p:sp>
      <p:sp>
        <p:nvSpPr>
          <p:cNvPr id="16541" name="AutoShape 157"/>
          <p:cNvSpPr>
            <a:spLocks noChangeArrowheads="1"/>
          </p:cNvSpPr>
          <p:nvPr/>
        </p:nvSpPr>
        <p:spPr bwMode="auto">
          <a:xfrm>
            <a:off x="4572000" y="2514600"/>
            <a:ext cx="1779588" cy="3352800"/>
          </a:xfrm>
          <a:prstGeom prst="roundRect">
            <a:avLst>
              <a:gd name="adj" fmla="val 8565"/>
            </a:avLst>
          </a:prstGeom>
          <a:noFill/>
          <a:ln w="76200">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542" name="AutoShape 158"/>
          <p:cNvSpPr>
            <a:spLocks noChangeArrowheads="1"/>
          </p:cNvSpPr>
          <p:nvPr/>
        </p:nvSpPr>
        <p:spPr bwMode="auto">
          <a:xfrm>
            <a:off x="2133600" y="2514600"/>
            <a:ext cx="1143000" cy="3352800"/>
          </a:xfrm>
          <a:prstGeom prst="roundRect">
            <a:avLst>
              <a:gd name="adj" fmla="val 17500"/>
            </a:avLst>
          </a:prstGeom>
          <a:noFill/>
          <a:ln w="76200">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4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55" grpId="0" animBg="1"/>
      <p:bldP spid="16456" grpId="0" animBg="1"/>
      <p:bldP spid="16541" grpId="0" animBg="1"/>
      <p:bldP spid="1654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Huge Signature Databases</a:t>
            </a:r>
          </a:p>
        </p:txBody>
      </p:sp>
      <p:sp>
        <p:nvSpPr>
          <p:cNvPr id="33794" name="Rectangle 3"/>
          <p:cNvSpPr>
            <a:spLocks noGrp="1" noChangeArrowheads="1"/>
          </p:cNvSpPr>
          <p:nvPr>
            <p:ph type="body" idx="1"/>
          </p:nvPr>
        </p:nvSpPr>
        <p:spPr/>
        <p:txBody>
          <a:bodyPr>
            <a:normAutofit lnSpcReduction="10000"/>
          </a:bodyPr>
          <a:lstStyle/>
          <a:p>
            <a:pPr eaLnBrk="1" hangingPunct="1"/>
            <a:r>
              <a:rPr lang="en-US">
                <a:latin typeface="Trebuchet MS" charset="0"/>
              </a:rPr>
              <a:t>Recently, McAfee announced the addition of the </a:t>
            </a:r>
            <a:r>
              <a:rPr lang="en-US">
                <a:solidFill>
                  <a:srgbClr val="CC0000"/>
                </a:solidFill>
                <a:latin typeface="Trebuchet MS" charset="0"/>
              </a:rPr>
              <a:t>200,000</a:t>
            </a:r>
            <a:r>
              <a:rPr lang="en-US" baseline="30000">
                <a:solidFill>
                  <a:srgbClr val="CC0000"/>
                </a:solidFill>
                <a:latin typeface="Trebuchet MS" charset="0"/>
              </a:rPr>
              <a:t>th</a:t>
            </a:r>
            <a:r>
              <a:rPr lang="en-US">
                <a:latin typeface="Trebuchet MS" charset="0"/>
              </a:rPr>
              <a:t> signature.</a:t>
            </a:r>
          </a:p>
          <a:p>
            <a:pPr lvl="1" eaLnBrk="1" hangingPunct="1"/>
            <a:r>
              <a:rPr lang="en-US">
                <a:latin typeface="Trebuchet MS" charset="0"/>
              </a:rPr>
              <a:t>More signatures than files on a standard Windows machine (approx. 100k).</a:t>
            </a:r>
          </a:p>
          <a:p>
            <a:pPr lvl="1" eaLnBrk="1" hangingPunct="1"/>
            <a:endParaRPr lang="en-US">
              <a:latin typeface="Trebuchet MS" charset="0"/>
            </a:endParaRPr>
          </a:p>
          <a:p>
            <a:pPr eaLnBrk="1" hangingPunct="1"/>
            <a:r>
              <a:rPr lang="en-US">
                <a:latin typeface="Trebuchet MS" charset="0"/>
              </a:rPr>
              <a:t>McAfee notes that:</a:t>
            </a:r>
          </a:p>
          <a:p>
            <a:pPr eaLnBrk="1" hangingPunct="1">
              <a:buFontTx/>
              <a:buNone/>
            </a:pPr>
            <a:r>
              <a:rPr lang="en-US">
                <a:latin typeface="Trebuchet MS" charset="0"/>
              </a:rPr>
              <a:t>	</a:t>
            </a:r>
            <a:r>
              <a:rPr lang="ja-JP" altLang="en-US">
                <a:latin typeface="Trebuchet MS" charset="0"/>
              </a:rPr>
              <a:t>“</a:t>
            </a:r>
            <a:r>
              <a:rPr lang="en-US" altLang="ja-JP">
                <a:solidFill>
                  <a:srgbClr val="006600"/>
                </a:solidFill>
                <a:latin typeface="Trebuchet MS" charset="0"/>
              </a:rPr>
              <a:t>Good family detection becomes crucial</a:t>
            </a:r>
            <a:r>
              <a:rPr lang="en-US" altLang="ja-JP">
                <a:latin typeface="Trebuchet MS" charset="0"/>
              </a:rPr>
              <a:t> for a less worrisome experience on the Internet.</a:t>
            </a:r>
            <a:r>
              <a:rPr lang="ja-JP" altLang="en-US">
                <a:latin typeface="Trebuchet MS" charset="0"/>
              </a:rPr>
              <a:t>”</a:t>
            </a:r>
            <a:r>
              <a:rPr lang="en-US" altLang="ja-JP">
                <a:latin typeface="Trebuchet MS" charset="0"/>
              </a:rPr>
              <a:t>			</a:t>
            </a:r>
            <a:r>
              <a:rPr lang="en-US" altLang="ja-JP" sz="1600" i="1">
                <a:latin typeface="Trebuchet MS" charset="0"/>
              </a:rPr>
              <a:t>Source: McAfee Avert Labs</a:t>
            </a:r>
            <a:endParaRPr lang="en-US">
              <a:latin typeface="Trebuchet MS"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C4E3AB0D-B3CE-3B44-A332-A3E461DAE535}" type="slidenum">
              <a:rPr lang="en-US" sz="1000">
                <a:solidFill>
                  <a:srgbClr val="C99900"/>
                </a:solidFill>
                <a:latin typeface="Lucida Sans Unicode" charset="0"/>
              </a:rPr>
              <a:pPr eaLnBrk="1" hangingPunct="1"/>
              <a:t>42</a:t>
            </a:fld>
            <a:endParaRPr lang="en-US" sz="1000">
              <a:solidFill>
                <a:srgbClr val="C99900"/>
              </a:solidFill>
              <a:latin typeface="Lucida Sans Unicode" charset="0"/>
            </a:endParaRPr>
          </a:p>
        </p:txBody>
      </p:sp>
      <p:sp>
        <p:nvSpPr>
          <p:cNvPr id="120834"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Roadmap to Better Detection</a:t>
            </a:r>
          </a:p>
        </p:txBody>
      </p:sp>
      <p:sp>
        <p:nvSpPr>
          <p:cNvPr id="35845" name="Rectangle 3"/>
          <p:cNvSpPr>
            <a:spLocks noGrp="1" noChangeArrowheads="1"/>
          </p:cNvSpPr>
          <p:nvPr>
            <p:ph type="body" idx="1"/>
          </p:nvPr>
        </p:nvSpPr>
        <p:spPr/>
        <p:txBody>
          <a:bodyPr>
            <a:normAutofit lnSpcReduction="10000"/>
          </a:bodyPr>
          <a:lstStyle/>
          <a:p>
            <a:pPr eaLnBrk="1" hangingPunct="1"/>
            <a:endParaRPr lang="en-US" sz="1600">
              <a:latin typeface="Trebuchet MS" charset="0"/>
            </a:endParaRPr>
          </a:p>
          <a:p>
            <a:pPr eaLnBrk="1" hangingPunct="1"/>
            <a:r>
              <a:rPr lang="en-US">
                <a:latin typeface="Trebuchet MS" charset="0"/>
              </a:rPr>
              <a:t>Make the malware writer</a:t>
            </a:r>
            <a:r>
              <a:rPr lang="ja-JP" altLang="en-US">
                <a:latin typeface="Trebuchet MS" charset="0"/>
              </a:rPr>
              <a:t>’</a:t>
            </a:r>
            <a:r>
              <a:rPr lang="en-US" altLang="ja-JP">
                <a:latin typeface="Trebuchet MS" charset="0"/>
              </a:rPr>
              <a:t>s job as hard as possible.</a:t>
            </a:r>
          </a:p>
          <a:p>
            <a:pPr eaLnBrk="1" hangingPunct="1">
              <a:buFontTx/>
              <a:buNone/>
            </a:pPr>
            <a:endParaRPr lang="en-US">
              <a:latin typeface="Trebuchet MS" charset="0"/>
            </a:endParaRPr>
          </a:p>
          <a:p>
            <a:pPr eaLnBrk="1" hangingPunct="1"/>
            <a:r>
              <a:rPr lang="en-US">
                <a:latin typeface="Trebuchet MS" charset="0"/>
              </a:rPr>
              <a:t>Detect malware families,</a:t>
            </a:r>
          </a:p>
          <a:p>
            <a:pPr eaLnBrk="1" hangingPunct="1">
              <a:buFontTx/>
              <a:buNone/>
            </a:pPr>
            <a:r>
              <a:rPr lang="en-US">
                <a:latin typeface="Trebuchet MS" charset="0"/>
              </a:rPr>
              <a:t>	not individual malware instances.</a:t>
            </a:r>
          </a:p>
          <a:p>
            <a:pPr eaLnBrk="1" hangingPunct="1">
              <a:buFontTx/>
              <a:buNone/>
            </a:pPr>
            <a:endParaRPr lang="en-US">
              <a:latin typeface="Trebuchet MS" charset="0"/>
            </a:endParaRPr>
          </a:p>
          <a:p>
            <a:pPr eaLnBrk="1" hangingPunct="1"/>
            <a:r>
              <a:rPr lang="en-US">
                <a:latin typeface="Trebuchet MS" charset="0"/>
              </a:rPr>
              <a:t>Catch behavior,</a:t>
            </a:r>
          </a:p>
          <a:p>
            <a:pPr eaLnBrk="1" hangingPunct="1">
              <a:buFontTx/>
              <a:buNone/>
            </a:pPr>
            <a:r>
              <a:rPr lang="en-US">
                <a:latin typeface="Trebuchet MS" charset="0"/>
              </a:rPr>
              <a:t>	not syntactic artifacts.</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12DABD1-EA94-394E-96C6-552411AA941E}" type="slidenum">
              <a:rPr lang="en-US" sz="1000">
                <a:solidFill>
                  <a:srgbClr val="C99900"/>
                </a:solidFill>
                <a:latin typeface="Lucida Sans Unicode" charset="0"/>
              </a:rPr>
              <a:pPr eaLnBrk="1" hangingPunct="1"/>
              <a:t>43</a:t>
            </a:fld>
            <a:endParaRPr lang="en-US" sz="1000">
              <a:solidFill>
                <a:srgbClr val="C99900"/>
              </a:solidFill>
              <a:latin typeface="Lucida Sans Unicode" charset="0"/>
            </a:endParaRPr>
          </a:p>
        </p:txBody>
      </p:sp>
      <p:sp>
        <p:nvSpPr>
          <p:cNvPr id="99330"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Threat Model</a:t>
            </a:r>
          </a:p>
        </p:txBody>
      </p:sp>
      <p:sp>
        <p:nvSpPr>
          <p:cNvPr id="37893" name="Rectangle 3"/>
          <p:cNvSpPr>
            <a:spLocks noGrp="1" noChangeArrowheads="1"/>
          </p:cNvSpPr>
          <p:nvPr>
            <p:ph type="body" idx="1"/>
          </p:nvPr>
        </p:nvSpPr>
        <p:spPr/>
        <p:txBody>
          <a:bodyPr>
            <a:normAutofit lnSpcReduction="10000"/>
          </a:bodyPr>
          <a:lstStyle/>
          <a:p>
            <a:pPr eaLnBrk="1" hangingPunct="1"/>
            <a:r>
              <a:rPr lang="en-US">
                <a:latin typeface="Trebuchet MS" charset="0"/>
              </a:rPr>
              <a:t>Malware writers craft their programs so to avoid detection.</a:t>
            </a:r>
          </a:p>
          <a:p>
            <a:pPr eaLnBrk="1" hangingPunct="1"/>
            <a:endParaRPr lang="en-US">
              <a:latin typeface="Trebuchet MS" charset="0"/>
            </a:endParaRPr>
          </a:p>
          <a:p>
            <a:pPr eaLnBrk="1" hangingPunct="1">
              <a:buFontTx/>
              <a:buNone/>
            </a:pPr>
            <a:r>
              <a:rPr lang="en-US">
                <a:latin typeface="Trebuchet MS" charset="0"/>
              </a:rPr>
              <a:t>Two common </a:t>
            </a:r>
            <a:r>
              <a:rPr lang="en-US">
                <a:solidFill>
                  <a:srgbClr val="000099"/>
                </a:solidFill>
                <a:latin typeface="Trebuchet MS" charset="0"/>
              </a:rPr>
              <a:t>evasion techniques</a:t>
            </a:r>
            <a:r>
              <a:rPr lang="en-US">
                <a:latin typeface="Trebuchet MS" charset="0"/>
              </a:rPr>
              <a:t>:</a:t>
            </a:r>
          </a:p>
          <a:p>
            <a:pPr lvl="1" eaLnBrk="1" hangingPunct="1"/>
            <a:r>
              <a:rPr lang="en-US">
                <a:latin typeface="Trebuchet MS" charset="0"/>
              </a:rPr>
              <a:t>Program Obfuscation</a:t>
            </a:r>
          </a:p>
          <a:p>
            <a:pPr lvl="1" eaLnBrk="1" hangingPunct="1">
              <a:buFontTx/>
              <a:buNone/>
            </a:pPr>
            <a:r>
              <a:rPr lang="en-US">
                <a:latin typeface="Trebuchet MS" charset="0"/>
              </a:rPr>
              <a:t>		(Preserves malicious behavior)</a:t>
            </a:r>
          </a:p>
          <a:p>
            <a:pPr lvl="1" eaLnBrk="1" hangingPunct="1">
              <a:buFontTx/>
              <a:buNone/>
            </a:pPr>
            <a:endParaRPr lang="en-US">
              <a:latin typeface="Trebuchet MS" charset="0"/>
            </a:endParaRPr>
          </a:p>
          <a:p>
            <a:pPr lvl="1" eaLnBrk="1" hangingPunct="1"/>
            <a:r>
              <a:rPr lang="en-US">
                <a:latin typeface="Trebuchet MS" charset="0"/>
              </a:rPr>
              <a:t>Program Evolution</a:t>
            </a:r>
          </a:p>
          <a:p>
            <a:pPr lvl="1" eaLnBrk="1" hangingPunct="1">
              <a:buFontTx/>
              <a:buNone/>
            </a:pPr>
            <a:r>
              <a:rPr lang="en-US">
                <a:latin typeface="Trebuchet MS" charset="0"/>
              </a:rPr>
              <a:t>		(Enhances malicious behavior)</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7524CA4E-1305-D940-B54C-62768AC23002}" type="slidenum">
              <a:rPr lang="en-US" sz="1000">
                <a:solidFill>
                  <a:srgbClr val="C99900"/>
                </a:solidFill>
                <a:latin typeface="Lucida Sans Unicode" charset="0"/>
              </a:rPr>
              <a:pPr eaLnBrk="1" hangingPunct="1"/>
              <a:t>44</a:t>
            </a:fld>
            <a:endParaRPr lang="en-US" sz="1000">
              <a:solidFill>
                <a:srgbClr val="C99900"/>
              </a:solidFill>
              <a:latin typeface="Lucida Sans Unicode" charset="0"/>
            </a:endParaRPr>
          </a:p>
        </p:txBody>
      </p:sp>
      <p:sp>
        <p:nvSpPr>
          <p:cNvPr id="24578"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Obfuscations for Evasion</a:t>
            </a:r>
          </a:p>
        </p:txBody>
      </p:sp>
      <p:sp>
        <p:nvSpPr>
          <p:cNvPr id="38917" name="Rectangle 3"/>
          <p:cNvSpPr>
            <a:spLocks noGrp="1" noChangeArrowheads="1"/>
          </p:cNvSpPr>
          <p:nvPr>
            <p:ph type="body" idx="1"/>
          </p:nvPr>
        </p:nvSpPr>
        <p:spPr/>
        <p:txBody>
          <a:bodyPr>
            <a:normAutofit fontScale="92500" lnSpcReduction="20000"/>
          </a:bodyPr>
          <a:lstStyle/>
          <a:p>
            <a:pPr lvl="1" eaLnBrk="1" hangingPunct="1">
              <a:buFontTx/>
              <a:buNone/>
            </a:pPr>
            <a:r>
              <a:rPr lang="en-US" sz="3200">
                <a:latin typeface="Trebuchet MS" charset="0"/>
              </a:rPr>
              <a:t>Nop insertion</a:t>
            </a:r>
          </a:p>
          <a:p>
            <a:pPr lvl="1" eaLnBrk="1" hangingPunct="1">
              <a:spcBef>
                <a:spcPct val="8000"/>
              </a:spcBef>
              <a:buFontTx/>
              <a:buNone/>
            </a:pPr>
            <a:r>
              <a:rPr lang="en-US" sz="3200">
                <a:latin typeface="Trebuchet MS" charset="0"/>
              </a:rPr>
              <a:t>Register renaming</a:t>
            </a:r>
          </a:p>
          <a:p>
            <a:pPr lvl="1" eaLnBrk="1" hangingPunct="1">
              <a:spcBef>
                <a:spcPct val="8000"/>
              </a:spcBef>
              <a:buFontTx/>
              <a:buNone/>
            </a:pPr>
            <a:r>
              <a:rPr lang="en-US" sz="3200">
                <a:latin typeface="Trebuchet MS" charset="0"/>
              </a:rPr>
              <a:t>Junk insertion</a:t>
            </a:r>
          </a:p>
          <a:p>
            <a:pPr lvl="1" eaLnBrk="1" hangingPunct="1">
              <a:spcBef>
                <a:spcPct val="8000"/>
              </a:spcBef>
              <a:buFontTx/>
              <a:buNone/>
            </a:pPr>
            <a:r>
              <a:rPr lang="en-US" sz="3200">
                <a:latin typeface="Trebuchet MS" charset="0"/>
              </a:rPr>
              <a:t>Instruction reordering</a:t>
            </a:r>
          </a:p>
          <a:p>
            <a:pPr lvl="1" eaLnBrk="1" hangingPunct="1">
              <a:spcBef>
                <a:spcPct val="8000"/>
              </a:spcBef>
              <a:buFontTx/>
              <a:buNone/>
            </a:pPr>
            <a:r>
              <a:rPr lang="en-US" sz="3200">
                <a:latin typeface="Trebuchet MS" charset="0"/>
              </a:rPr>
              <a:t>Encryption</a:t>
            </a:r>
          </a:p>
          <a:p>
            <a:pPr lvl="1" eaLnBrk="1" hangingPunct="1">
              <a:spcBef>
                <a:spcPct val="8000"/>
              </a:spcBef>
              <a:buFontTx/>
              <a:buNone/>
            </a:pPr>
            <a:r>
              <a:rPr lang="en-US" sz="3200">
                <a:latin typeface="Trebuchet MS" charset="0"/>
              </a:rPr>
              <a:t>Compression</a:t>
            </a:r>
          </a:p>
          <a:p>
            <a:pPr lvl="1" eaLnBrk="1" hangingPunct="1">
              <a:spcBef>
                <a:spcPct val="8000"/>
              </a:spcBef>
              <a:buFontTx/>
              <a:buNone/>
            </a:pPr>
            <a:r>
              <a:rPr lang="en-US" sz="3200">
                <a:latin typeface="Trebuchet MS" charset="0"/>
              </a:rPr>
              <a:t>Reversing of branch conditions</a:t>
            </a:r>
          </a:p>
          <a:p>
            <a:pPr lvl="1" eaLnBrk="1" hangingPunct="1">
              <a:spcBef>
                <a:spcPct val="8000"/>
              </a:spcBef>
              <a:buFontTx/>
              <a:buNone/>
            </a:pPr>
            <a:r>
              <a:rPr lang="en-US" sz="3200">
                <a:latin typeface="Trebuchet MS" charset="0"/>
              </a:rPr>
              <a:t>Equivalent instruction substitution</a:t>
            </a:r>
          </a:p>
          <a:p>
            <a:pPr lvl="1" eaLnBrk="1" hangingPunct="1">
              <a:spcBef>
                <a:spcPct val="8000"/>
              </a:spcBef>
              <a:buFontTx/>
              <a:buNone/>
            </a:pPr>
            <a:r>
              <a:rPr lang="en-US" sz="3200">
                <a:latin typeface="Trebuchet MS" charset="0"/>
              </a:rPr>
              <a:t>Basic block reordering</a:t>
            </a:r>
          </a:p>
          <a:p>
            <a:pPr lvl="1" eaLnBrk="1" hangingPunct="1">
              <a:spcBef>
                <a:spcPct val="8000"/>
              </a:spcBef>
              <a:buFontTx/>
              <a:buNone/>
            </a:pPr>
            <a:r>
              <a:rPr lang="en-US" sz="3200">
                <a:latin typeface="Trebuchet MS" charset="0"/>
              </a:rPr>
              <a:t>...</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429C2719-2788-0349-87C2-E3DEF365349F}" type="slidenum">
              <a:rPr lang="en-US" sz="1000">
                <a:solidFill>
                  <a:srgbClr val="C99900"/>
                </a:solidFill>
                <a:latin typeface="Lucida Sans Unicode" charset="0"/>
              </a:rPr>
              <a:pPr eaLnBrk="1" hangingPunct="1"/>
              <a:t>45</a:t>
            </a:fld>
            <a:endParaRPr lang="en-US" sz="1000">
              <a:solidFill>
                <a:srgbClr val="C99900"/>
              </a:solidFill>
              <a:latin typeface="Lucida Sans Unicode" charset="0"/>
            </a:endParaRPr>
          </a:p>
        </p:txBody>
      </p:sp>
      <p:sp>
        <p:nvSpPr>
          <p:cNvPr id="23556" name="Rectangle 4"/>
          <p:cNvSpPr>
            <a:spLocks noChangeArrowheads="1"/>
          </p:cNvSpPr>
          <p:nvPr/>
        </p:nvSpPr>
        <p:spPr bwMode="auto">
          <a:xfrm>
            <a:off x="458788" y="1143000"/>
            <a:ext cx="5027612" cy="3397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800">
                <a:latin typeface="Lucida Console" charset="0"/>
              </a:rPr>
              <a:t>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push    offset </a:t>
            </a:r>
            <a:r>
              <a:rPr lang="en-US" sz="1800" b="1">
                <a:solidFill>
                  <a:srgbClr val="006600"/>
                </a:solidFill>
                <a:latin typeface="Lucida Console" charset="0"/>
              </a:rPr>
              <a:t>aServices_exe</a:t>
            </a:r>
          </a:p>
          <a:p>
            <a:r>
              <a:rPr lang="en-US" sz="1800">
                <a:latin typeface="Lucida Console" charset="0"/>
              </a:rPr>
              <a:t>push    eax</a:t>
            </a:r>
          </a:p>
          <a:p>
            <a:r>
              <a:rPr lang="en-US" sz="1800">
                <a:latin typeface="Lucida Console" charset="0"/>
              </a:rPr>
              <a:t>call    </a:t>
            </a:r>
            <a:r>
              <a:rPr lang="en-US" sz="1800" b="1">
                <a:solidFill>
                  <a:srgbClr val="000099"/>
                </a:solidFill>
                <a:latin typeface="Lucida Console" charset="0"/>
              </a:rPr>
              <a:t>_strcat</a:t>
            </a:r>
          </a:p>
          <a:p>
            <a:r>
              <a:rPr lang="en-US" sz="1800">
                <a:latin typeface="Lucida Console" charset="0"/>
              </a:rPr>
              <a:t>pop     ecx</a:t>
            </a:r>
          </a:p>
          <a:p>
            <a:r>
              <a:rPr lang="en-US" sz="1800">
                <a:latin typeface="Lucida Console" charset="0"/>
              </a:rPr>
              <a:t>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pop     ecx</a:t>
            </a:r>
          </a:p>
          <a:p>
            <a:r>
              <a:rPr lang="en-US" sz="1800">
                <a:latin typeface="Lucida Console" charset="0"/>
              </a:rPr>
              <a:t>push    edi</a:t>
            </a:r>
          </a:p>
          <a:p>
            <a:r>
              <a:rPr lang="en-US" sz="1800">
                <a:latin typeface="Lucida Console" charset="0"/>
              </a:rPr>
              <a:t>push    eax</a:t>
            </a:r>
          </a:p>
          <a:p>
            <a:r>
              <a:rPr lang="en-US" sz="1800">
                <a:latin typeface="Lucida Console" charset="0"/>
              </a:rPr>
              <a:t>lea     eax, [ebp+</a:t>
            </a:r>
            <a:r>
              <a:rPr lang="en-US" sz="1800" b="1">
                <a:solidFill>
                  <a:srgbClr val="006600"/>
                </a:solidFill>
                <a:latin typeface="Lucida Console" charset="0"/>
              </a:rPr>
              <a:t>ExistingFileName</a:t>
            </a:r>
            <a:r>
              <a:rPr lang="en-US" sz="1800">
                <a:latin typeface="Lucida Console" charset="0"/>
              </a:rPr>
              <a:t>]</a:t>
            </a:r>
          </a:p>
          <a:p>
            <a:r>
              <a:rPr lang="en-US" sz="1800">
                <a:latin typeface="Lucida Console" charset="0"/>
              </a:rPr>
              <a:t>push    eax</a:t>
            </a:r>
          </a:p>
          <a:p>
            <a:r>
              <a:rPr lang="en-US" sz="1800">
                <a:latin typeface="Lucida Console" charset="0"/>
              </a:rPr>
              <a:t>call    ds:</a:t>
            </a:r>
            <a:r>
              <a:rPr lang="en-US" sz="1800" b="1">
                <a:solidFill>
                  <a:srgbClr val="000099"/>
                </a:solidFill>
                <a:latin typeface="Lucida Console" charset="0"/>
              </a:rPr>
              <a:t>CopyFileA</a:t>
            </a:r>
          </a:p>
        </p:txBody>
      </p:sp>
      <p:sp>
        <p:nvSpPr>
          <p:cNvPr id="23572" name="Rectangle 20"/>
          <p:cNvSpPr>
            <a:spLocks noChangeArrowheads="1"/>
          </p:cNvSpPr>
          <p:nvPr/>
        </p:nvSpPr>
        <p:spPr bwMode="auto">
          <a:xfrm>
            <a:off x="381000" y="1066800"/>
            <a:ext cx="5181600" cy="3581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nvGrpSpPr>
          <p:cNvPr id="2" name="Group 21"/>
          <p:cNvGrpSpPr>
            <a:grpSpLocks/>
          </p:cNvGrpSpPr>
          <p:nvPr/>
        </p:nvGrpSpPr>
        <p:grpSpPr bwMode="auto">
          <a:xfrm>
            <a:off x="457200" y="1143000"/>
            <a:ext cx="5027613" cy="5319713"/>
            <a:chOff x="288" y="720"/>
            <a:chExt cx="3167" cy="3351"/>
          </a:xfrm>
        </p:grpSpPr>
        <p:sp>
          <p:nvSpPr>
            <p:cNvPr id="39947" name="AutoShape 9"/>
            <p:cNvSpPr>
              <a:spLocks noChangeArrowheads="1"/>
            </p:cNvSpPr>
            <p:nvPr/>
          </p:nvSpPr>
          <p:spPr bwMode="auto">
            <a:xfrm>
              <a:off x="336" y="3360"/>
              <a:ext cx="394" cy="182"/>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9948" name="AutoShape 10"/>
            <p:cNvSpPr>
              <a:spLocks noChangeArrowheads="1"/>
            </p:cNvSpPr>
            <p:nvPr/>
          </p:nvSpPr>
          <p:spPr bwMode="auto">
            <a:xfrm>
              <a:off x="336" y="2314"/>
              <a:ext cx="394" cy="182"/>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9949" name="AutoShape 11"/>
            <p:cNvSpPr>
              <a:spLocks noChangeArrowheads="1"/>
            </p:cNvSpPr>
            <p:nvPr/>
          </p:nvSpPr>
          <p:spPr bwMode="auto">
            <a:xfrm>
              <a:off x="336" y="2122"/>
              <a:ext cx="394" cy="182"/>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9950" name="AutoShape 12"/>
            <p:cNvSpPr>
              <a:spLocks noChangeArrowheads="1"/>
            </p:cNvSpPr>
            <p:nvPr/>
          </p:nvSpPr>
          <p:spPr bwMode="auto">
            <a:xfrm>
              <a:off x="326" y="1930"/>
              <a:ext cx="394" cy="182"/>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9951" name="AutoShape 13"/>
            <p:cNvSpPr>
              <a:spLocks noChangeArrowheads="1"/>
            </p:cNvSpPr>
            <p:nvPr/>
          </p:nvSpPr>
          <p:spPr bwMode="auto">
            <a:xfrm>
              <a:off x="336" y="1440"/>
              <a:ext cx="394" cy="182"/>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9952" name="AutoShape 14"/>
            <p:cNvSpPr>
              <a:spLocks noChangeArrowheads="1"/>
            </p:cNvSpPr>
            <p:nvPr/>
          </p:nvSpPr>
          <p:spPr bwMode="auto">
            <a:xfrm>
              <a:off x="336" y="1248"/>
              <a:ext cx="394" cy="182"/>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9953" name="AutoShape 17"/>
            <p:cNvSpPr>
              <a:spLocks noChangeArrowheads="1"/>
            </p:cNvSpPr>
            <p:nvPr/>
          </p:nvSpPr>
          <p:spPr bwMode="auto">
            <a:xfrm>
              <a:off x="336" y="922"/>
              <a:ext cx="394" cy="182"/>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9954" name="Rectangle 8"/>
            <p:cNvSpPr>
              <a:spLocks noChangeArrowheads="1"/>
            </p:cNvSpPr>
            <p:nvPr/>
          </p:nvSpPr>
          <p:spPr bwMode="auto">
            <a:xfrm>
              <a:off x="288" y="720"/>
              <a:ext cx="3167" cy="33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800">
                  <a:latin typeface="Lucida Console" charset="0"/>
                </a:rPr>
                <a:t>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nop</a:t>
              </a:r>
            </a:p>
            <a:p>
              <a:r>
                <a:rPr lang="en-US" sz="1800">
                  <a:latin typeface="Lucida Console" charset="0"/>
                </a:rPr>
                <a:t>push    offset </a:t>
              </a:r>
              <a:r>
                <a:rPr lang="en-US" sz="1800" b="1">
                  <a:solidFill>
                    <a:srgbClr val="006600"/>
                  </a:solidFill>
                  <a:latin typeface="Lucida Console" charset="0"/>
                </a:rPr>
                <a:t>aServices_exe</a:t>
              </a:r>
            </a:p>
            <a:p>
              <a:r>
                <a:rPr lang="en-US" sz="1800">
                  <a:latin typeface="Lucida Console" charset="0"/>
                </a:rPr>
                <a:t>nop</a:t>
              </a:r>
            </a:p>
            <a:p>
              <a:r>
                <a:rPr lang="en-US" sz="1800">
                  <a:latin typeface="Lucida Console" charset="0"/>
                </a:rPr>
                <a:t>nop</a:t>
              </a:r>
            </a:p>
            <a:p>
              <a:r>
                <a:rPr lang="en-US" sz="1800">
                  <a:latin typeface="Lucida Console" charset="0"/>
                </a:rPr>
                <a:t>push    eax</a:t>
              </a:r>
            </a:p>
            <a:p>
              <a:r>
                <a:rPr lang="en-US" sz="1800">
                  <a:latin typeface="Lucida Console" charset="0"/>
                </a:rPr>
                <a:t>call    </a:t>
              </a:r>
              <a:r>
                <a:rPr lang="en-US" sz="1800" b="1">
                  <a:solidFill>
                    <a:srgbClr val="000099"/>
                  </a:solidFill>
                  <a:latin typeface="Lucida Console" charset="0"/>
                </a:rPr>
                <a:t>_strcat</a:t>
              </a:r>
            </a:p>
            <a:p>
              <a:r>
                <a:rPr lang="en-US" sz="1800">
                  <a:latin typeface="Lucida Console" charset="0"/>
                </a:rPr>
                <a:t>nop</a:t>
              </a:r>
            </a:p>
            <a:p>
              <a:r>
                <a:rPr lang="en-US" sz="1800">
                  <a:latin typeface="Lucida Console" charset="0"/>
                </a:rPr>
                <a:t>nop</a:t>
              </a:r>
            </a:p>
            <a:p>
              <a:r>
                <a:rPr lang="en-US" sz="1800">
                  <a:latin typeface="Lucida Console" charset="0"/>
                </a:rPr>
                <a:t>nop</a:t>
              </a:r>
            </a:p>
            <a:p>
              <a:r>
                <a:rPr lang="en-US" sz="1800">
                  <a:latin typeface="Lucida Console" charset="0"/>
                </a:rPr>
                <a:t>pop     ecx</a:t>
              </a:r>
            </a:p>
            <a:p>
              <a:r>
                <a:rPr lang="en-US" sz="1800">
                  <a:latin typeface="Lucida Console" charset="0"/>
                </a:rPr>
                <a:t>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pop     ecx</a:t>
              </a:r>
            </a:p>
            <a:p>
              <a:r>
                <a:rPr lang="en-US" sz="1800">
                  <a:latin typeface="Lucida Console" charset="0"/>
                </a:rPr>
                <a:t>push    edi</a:t>
              </a:r>
            </a:p>
            <a:p>
              <a:r>
                <a:rPr lang="en-US" sz="1800">
                  <a:latin typeface="Lucida Console" charset="0"/>
                </a:rPr>
                <a:t>push    eax</a:t>
              </a:r>
            </a:p>
            <a:p>
              <a:r>
                <a:rPr lang="en-US" sz="1800">
                  <a:latin typeface="Lucida Console" charset="0"/>
                </a:rPr>
                <a:t>nop</a:t>
              </a:r>
            </a:p>
            <a:p>
              <a:r>
                <a:rPr lang="en-US" sz="1800">
                  <a:latin typeface="Lucida Console" charset="0"/>
                </a:rPr>
                <a:t>lea     eax, [ebp+</a:t>
              </a:r>
              <a:r>
                <a:rPr lang="en-US" sz="1800" b="1">
                  <a:solidFill>
                    <a:srgbClr val="006600"/>
                  </a:solidFill>
                  <a:latin typeface="Lucida Console" charset="0"/>
                </a:rPr>
                <a:t>ExistingFileName</a:t>
              </a:r>
              <a:r>
                <a:rPr lang="en-US" sz="1800">
                  <a:latin typeface="Lucida Console" charset="0"/>
                </a:rPr>
                <a:t>]</a:t>
              </a:r>
            </a:p>
            <a:p>
              <a:r>
                <a:rPr lang="en-US" sz="1800">
                  <a:latin typeface="Lucida Console" charset="0"/>
                </a:rPr>
                <a:t>push    eax</a:t>
              </a:r>
            </a:p>
            <a:p>
              <a:r>
                <a:rPr lang="en-US" sz="1800">
                  <a:latin typeface="Lucida Console" charset="0"/>
                </a:rPr>
                <a:t>call    ds:</a:t>
              </a:r>
              <a:r>
                <a:rPr lang="en-US" sz="1800" b="1">
                  <a:solidFill>
                    <a:srgbClr val="000099"/>
                  </a:solidFill>
                  <a:latin typeface="Lucida Console" charset="0"/>
                </a:rPr>
                <a:t>CopyFileA</a:t>
              </a:r>
            </a:p>
          </p:txBody>
        </p:sp>
      </p:grpSp>
      <p:sp>
        <p:nvSpPr>
          <p:cNvPr id="23554" name="Rectangle 2"/>
          <p:cNvSpPr>
            <a:spLocks noGrp="1" noChangeArrowheads="1"/>
          </p:cNvSpPr>
          <p:nvPr>
            <p:ph type="title"/>
          </p:nvPr>
        </p:nvSpPr>
        <p:spPr/>
        <p:txBody>
          <a:bodyPr/>
          <a:lstStyle/>
          <a:p>
            <a:pPr eaLnBrk="1" hangingPunct="1">
              <a:defRPr/>
            </a:pPr>
            <a:r>
              <a:rPr lang="en-US" smtClean="0">
                <a:ea typeface="+mj-ea"/>
                <a:cs typeface="+mj-cs"/>
              </a:rPr>
              <a:t>Evasion Through </a:t>
            </a:r>
            <a:r>
              <a:rPr lang="en-US" smtClean="0">
                <a:solidFill>
                  <a:srgbClr val="000099"/>
                </a:solidFill>
                <a:ea typeface="+mj-ea"/>
                <a:cs typeface="+mj-cs"/>
              </a:rPr>
              <a:t>Junk Insertion</a:t>
            </a:r>
            <a:endParaRPr lang="en-US" sz="2800" smtClean="0">
              <a:solidFill>
                <a:srgbClr val="000099"/>
              </a:solidFill>
              <a:ea typeface="+mj-ea"/>
              <a:cs typeface="+mj-cs"/>
            </a:endParaRPr>
          </a:p>
        </p:txBody>
      </p:sp>
      <p:sp>
        <p:nvSpPr>
          <p:cNvPr id="23558" name="Rectangle 6"/>
          <p:cNvSpPr>
            <a:spLocks noChangeArrowheads="1"/>
          </p:cNvSpPr>
          <p:nvPr/>
        </p:nvSpPr>
        <p:spPr bwMode="auto">
          <a:xfrm>
            <a:off x="6145213" y="1143000"/>
            <a:ext cx="2541587" cy="3397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800">
                <a:latin typeface="Lucida Console" charset="0"/>
              </a:rPr>
              <a:t>8D 85 D8 FE FF FF</a:t>
            </a:r>
          </a:p>
          <a:p>
            <a:r>
              <a:rPr lang="en-US" sz="1800">
                <a:latin typeface="Lucida Console" charset="0"/>
              </a:rPr>
              <a:t>68 78 8E 40 00</a:t>
            </a:r>
          </a:p>
          <a:p>
            <a:r>
              <a:rPr lang="en-US" sz="1800">
                <a:latin typeface="Lucida Console" charset="0"/>
              </a:rPr>
              <a:t>50</a:t>
            </a:r>
          </a:p>
          <a:p>
            <a:r>
              <a:rPr lang="en-US" sz="1800">
                <a:latin typeface="Lucida Console" charset="0"/>
              </a:rPr>
              <a:t>E8 69 06 00 00</a:t>
            </a:r>
          </a:p>
          <a:p>
            <a:r>
              <a:rPr lang="en-US" sz="1800">
                <a:latin typeface="Lucida Console" charset="0"/>
              </a:rPr>
              <a:t>59</a:t>
            </a:r>
          </a:p>
          <a:p>
            <a:r>
              <a:rPr lang="en-US" sz="1800">
                <a:latin typeface="Lucida Console" charset="0"/>
              </a:rPr>
              <a:t>8D 85 D8 FE FF FF</a:t>
            </a:r>
          </a:p>
          <a:p>
            <a:r>
              <a:rPr lang="en-US" sz="1800">
                <a:latin typeface="Lucida Console" charset="0"/>
              </a:rPr>
              <a:t>59</a:t>
            </a:r>
          </a:p>
          <a:p>
            <a:r>
              <a:rPr lang="en-US" sz="1800">
                <a:latin typeface="Lucida Console" charset="0"/>
              </a:rPr>
              <a:t>57</a:t>
            </a:r>
          </a:p>
          <a:p>
            <a:r>
              <a:rPr lang="en-US" sz="1800">
                <a:latin typeface="Lucida Console" charset="0"/>
              </a:rPr>
              <a:t>50</a:t>
            </a:r>
          </a:p>
          <a:p>
            <a:r>
              <a:rPr lang="en-US" sz="1800">
                <a:latin typeface="Lucida Console" charset="0"/>
              </a:rPr>
              <a:t>8D 85 D4 FD FF FF</a:t>
            </a:r>
          </a:p>
          <a:p>
            <a:r>
              <a:rPr lang="en-US" sz="1800">
                <a:latin typeface="Lucida Console" charset="0"/>
              </a:rPr>
              <a:t>50</a:t>
            </a:r>
          </a:p>
          <a:p>
            <a:r>
              <a:rPr lang="en-US" sz="1800">
                <a:latin typeface="Lucida Console" charset="0"/>
              </a:rPr>
              <a:t>FF 15 C0 60 40 00</a:t>
            </a:r>
          </a:p>
        </p:txBody>
      </p:sp>
      <p:sp>
        <p:nvSpPr>
          <p:cNvPr id="23559" name="Text Box 7"/>
          <p:cNvSpPr txBox="1">
            <a:spLocks noChangeArrowheads="1"/>
          </p:cNvSpPr>
          <p:nvPr/>
        </p:nvSpPr>
        <p:spPr bwMode="auto">
          <a:xfrm>
            <a:off x="6705600" y="4572000"/>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a:t>Signature</a:t>
            </a:r>
          </a:p>
        </p:txBody>
      </p:sp>
      <p:sp>
        <p:nvSpPr>
          <p:cNvPr id="23571" name="AutoShape 19"/>
          <p:cNvSpPr>
            <a:spLocks noChangeArrowheads="1"/>
          </p:cNvSpPr>
          <p:nvPr/>
        </p:nvSpPr>
        <p:spPr bwMode="auto">
          <a:xfrm rot="2700000">
            <a:off x="5105400" y="2514600"/>
            <a:ext cx="1371600" cy="1371600"/>
          </a:xfrm>
          <a:prstGeom prst="plus">
            <a:avLst>
              <a:gd name="adj" fmla="val 38741"/>
            </a:avLst>
          </a:prstGeom>
          <a:solidFill>
            <a:srgbClr val="FF0000"/>
          </a:solidFill>
          <a:ln w="9525">
            <a:solidFill>
              <a:srgbClr val="FF0000"/>
            </a:solidFill>
            <a:miter lim="800000"/>
            <a:headEnd/>
            <a:tailEnd/>
          </a:ln>
        </p:spPr>
        <p:txBody>
          <a:bodyPr wrap="none" anchor="ctr">
            <a:spAutoFit/>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wipe(left)">
                                      <p:cBhvr>
                                        <p:cTn id="7" dur="500"/>
                                        <p:tgtEl>
                                          <p:spTgt spid="23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55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3556"/>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2357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72" grpId="0" animBg="1"/>
      <p:bldP spid="23558" grpId="0" animBg="1"/>
      <p:bldP spid="23559" grpId="0"/>
      <p:bldP spid="2357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F90A71A1-0075-1346-BBB7-89ADE2667908}" type="slidenum">
              <a:rPr lang="en-US" sz="1000">
                <a:solidFill>
                  <a:srgbClr val="C99900"/>
                </a:solidFill>
                <a:latin typeface="Lucida Sans Unicode" charset="0"/>
              </a:rPr>
              <a:pPr eaLnBrk="1" hangingPunct="1"/>
              <a:t>46</a:t>
            </a:fld>
            <a:endParaRPr lang="en-US" sz="1000">
              <a:solidFill>
                <a:srgbClr val="C99900"/>
              </a:solidFill>
              <a:latin typeface="Lucida Sans Unicode" charset="0"/>
            </a:endParaRPr>
          </a:p>
        </p:txBody>
      </p:sp>
      <p:sp>
        <p:nvSpPr>
          <p:cNvPr id="40964" name="Rectangle 2"/>
          <p:cNvSpPr>
            <a:spLocks noGrp="1" noChangeArrowheads="1"/>
          </p:cNvSpPr>
          <p:nvPr>
            <p:ph type="body" idx="1"/>
          </p:nvPr>
        </p:nvSpPr>
        <p:spPr/>
        <p:txBody>
          <a:bodyPr/>
          <a:lstStyle/>
          <a:p>
            <a:pPr eaLnBrk="1" hangingPunct="1"/>
            <a:endParaRPr lang="en-US">
              <a:latin typeface="Trebuchet MS" charset="0"/>
            </a:endParaRPr>
          </a:p>
        </p:txBody>
      </p:sp>
      <p:sp>
        <p:nvSpPr>
          <p:cNvPr id="70681" name="Rectangle 25"/>
          <p:cNvSpPr>
            <a:spLocks noChangeArrowheads="1"/>
          </p:cNvSpPr>
          <p:nvPr/>
        </p:nvSpPr>
        <p:spPr bwMode="auto">
          <a:xfrm>
            <a:off x="457200" y="1143000"/>
            <a:ext cx="5027613" cy="5319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800">
                <a:latin typeface="Lucida Console" charset="0"/>
              </a:rPr>
              <a:t>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nop</a:t>
            </a:r>
          </a:p>
          <a:p>
            <a:r>
              <a:rPr lang="en-US" sz="1800">
                <a:latin typeface="Lucida Console" charset="0"/>
              </a:rPr>
              <a:t>push    offset </a:t>
            </a:r>
            <a:r>
              <a:rPr lang="en-US" sz="1800" b="1">
                <a:solidFill>
                  <a:srgbClr val="006600"/>
                </a:solidFill>
                <a:latin typeface="Lucida Console" charset="0"/>
              </a:rPr>
              <a:t>aServices_exe</a:t>
            </a:r>
          </a:p>
          <a:p>
            <a:r>
              <a:rPr lang="en-US" sz="1800">
                <a:latin typeface="Lucida Console" charset="0"/>
              </a:rPr>
              <a:t>nop</a:t>
            </a:r>
          </a:p>
          <a:p>
            <a:r>
              <a:rPr lang="en-US" sz="1800">
                <a:latin typeface="Lucida Console" charset="0"/>
              </a:rPr>
              <a:t>nop</a:t>
            </a:r>
          </a:p>
          <a:p>
            <a:r>
              <a:rPr lang="en-US" sz="1800">
                <a:latin typeface="Lucida Console" charset="0"/>
              </a:rPr>
              <a:t>push    eax</a:t>
            </a:r>
          </a:p>
          <a:p>
            <a:r>
              <a:rPr lang="en-US" sz="1800">
                <a:latin typeface="Lucida Console" charset="0"/>
              </a:rPr>
              <a:t>call    </a:t>
            </a:r>
            <a:r>
              <a:rPr lang="en-US" sz="1800" b="1">
                <a:solidFill>
                  <a:srgbClr val="000099"/>
                </a:solidFill>
                <a:latin typeface="Lucida Console" charset="0"/>
              </a:rPr>
              <a:t>_strcat</a:t>
            </a:r>
          </a:p>
          <a:p>
            <a:r>
              <a:rPr lang="en-US" sz="1800">
                <a:latin typeface="Lucida Console" charset="0"/>
              </a:rPr>
              <a:t>nop</a:t>
            </a:r>
          </a:p>
          <a:p>
            <a:r>
              <a:rPr lang="en-US" sz="1800">
                <a:latin typeface="Lucida Console" charset="0"/>
              </a:rPr>
              <a:t>nop</a:t>
            </a:r>
          </a:p>
          <a:p>
            <a:r>
              <a:rPr lang="en-US" sz="1800">
                <a:latin typeface="Lucida Console" charset="0"/>
              </a:rPr>
              <a:t>nop</a:t>
            </a:r>
          </a:p>
          <a:p>
            <a:r>
              <a:rPr lang="en-US" sz="1800">
                <a:latin typeface="Lucida Console" charset="0"/>
              </a:rPr>
              <a:t>pop     ecx</a:t>
            </a:r>
          </a:p>
          <a:p>
            <a:r>
              <a:rPr lang="en-US" sz="1800">
                <a:latin typeface="Lucida Console" charset="0"/>
              </a:rPr>
              <a:t>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pop     ecx</a:t>
            </a:r>
          </a:p>
          <a:p>
            <a:r>
              <a:rPr lang="en-US" sz="1800">
                <a:latin typeface="Lucida Console" charset="0"/>
              </a:rPr>
              <a:t>push    edi</a:t>
            </a:r>
          </a:p>
          <a:p>
            <a:r>
              <a:rPr lang="en-US" sz="1800">
                <a:latin typeface="Lucida Console" charset="0"/>
              </a:rPr>
              <a:t>push    eax</a:t>
            </a:r>
          </a:p>
          <a:p>
            <a:r>
              <a:rPr lang="en-US" sz="1800">
                <a:latin typeface="Lucida Console" charset="0"/>
              </a:rPr>
              <a:t>nop</a:t>
            </a:r>
          </a:p>
          <a:p>
            <a:r>
              <a:rPr lang="en-US" sz="1800">
                <a:latin typeface="Lucida Console" charset="0"/>
              </a:rPr>
              <a:t>lea     eax, [ebp+</a:t>
            </a:r>
            <a:r>
              <a:rPr lang="en-US" sz="1800" b="1">
                <a:solidFill>
                  <a:srgbClr val="006600"/>
                </a:solidFill>
                <a:latin typeface="Lucida Console" charset="0"/>
              </a:rPr>
              <a:t>ExistingFileName</a:t>
            </a:r>
            <a:r>
              <a:rPr lang="en-US" sz="1800">
                <a:latin typeface="Lucida Console" charset="0"/>
              </a:rPr>
              <a:t>]</a:t>
            </a:r>
          </a:p>
          <a:p>
            <a:r>
              <a:rPr lang="en-US" sz="1800">
                <a:latin typeface="Lucida Console" charset="0"/>
              </a:rPr>
              <a:t>push    eax</a:t>
            </a:r>
          </a:p>
          <a:p>
            <a:r>
              <a:rPr lang="en-US" sz="1800">
                <a:latin typeface="Lucida Console" charset="0"/>
              </a:rPr>
              <a:t>call    ds:</a:t>
            </a:r>
            <a:r>
              <a:rPr lang="en-US" sz="1800" b="1">
                <a:solidFill>
                  <a:srgbClr val="000099"/>
                </a:solidFill>
                <a:latin typeface="Lucida Console" charset="0"/>
              </a:rPr>
              <a:t>CopyFileA</a:t>
            </a:r>
          </a:p>
        </p:txBody>
      </p:sp>
      <p:grpSp>
        <p:nvGrpSpPr>
          <p:cNvPr id="2" name="Group 27"/>
          <p:cNvGrpSpPr>
            <a:grpSpLocks/>
          </p:cNvGrpSpPr>
          <p:nvPr/>
        </p:nvGrpSpPr>
        <p:grpSpPr bwMode="auto">
          <a:xfrm>
            <a:off x="381000" y="1143000"/>
            <a:ext cx="5181600" cy="5410200"/>
            <a:chOff x="240" y="720"/>
            <a:chExt cx="3264" cy="3408"/>
          </a:xfrm>
        </p:grpSpPr>
        <p:sp>
          <p:nvSpPr>
            <p:cNvPr id="40971" name="Rectangle 26"/>
            <p:cNvSpPr>
              <a:spLocks noChangeArrowheads="1"/>
            </p:cNvSpPr>
            <p:nvPr/>
          </p:nvSpPr>
          <p:spPr bwMode="auto">
            <a:xfrm>
              <a:off x="240" y="3696"/>
              <a:ext cx="3264" cy="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useBgFill="1">
          <p:nvSpPr>
            <p:cNvPr id="40972" name="Rectangle 11"/>
            <p:cNvSpPr>
              <a:spLocks noChangeArrowheads="1"/>
            </p:cNvSpPr>
            <p:nvPr/>
          </p:nvSpPr>
          <p:spPr bwMode="auto">
            <a:xfrm>
              <a:off x="288" y="720"/>
              <a:ext cx="3168" cy="3005"/>
            </a:xfrm>
            <a:prstGeom prst="rect">
              <a:avLst/>
            </a:prstGeom>
            <a:ln w="9525">
              <a:solidFill>
                <a:schemeClr val="tx1"/>
              </a:solidFill>
              <a:miter lim="800000"/>
              <a:headEnd/>
              <a:tailEnd/>
            </a:ln>
          </p:spPr>
          <p:txBody>
            <a:bodyPr>
              <a:spAutoFit/>
            </a:bodyPr>
            <a:lstStyle/>
            <a:p>
              <a:r>
                <a:rPr lang="en-US" sz="1800">
                  <a:latin typeface="Lucida Console" charset="0"/>
                </a:rPr>
                <a:t>	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	jmp label_one</a:t>
              </a:r>
            </a:p>
            <a:p>
              <a:endParaRPr lang="en-US" sz="1800">
                <a:latin typeface="Lucida Console" charset="0"/>
              </a:endParaRPr>
            </a:p>
            <a:p>
              <a:r>
                <a:rPr lang="en-US" sz="1800">
                  <a:latin typeface="Lucida Console" charset="0"/>
                </a:rPr>
                <a:t>label_two:</a:t>
              </a:r>
            </a:p>
            <a:p>
              <a:r>
                <a:rPr lang="en-US" sz="1800">
                  <a:latin typeface="Lucida Console" charset="0"/>
                </a:rPr>
                <a:t>	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	...</a:t>
              </a:r>
            </a:p>
            <a:p>
              <a:r>
                <a:rPr lang="en-US" sz="1800">
                  <a:latin typeface="Lucida Console" charset="0"/>
                </a:rPr>
                <a:t>	push    eax</a:t>
              </a:r>
            </a:p>
            <a:p>
              <a:r>
                <a:rPr lang="en-US" sz="1800">
                  <a:latin typeface="Lucida Console" charset="0"/>
                </a:rPr>
                <a:t>	call    ds:</a:t>
              </a:r>
              <a:r>
                <a:rPr lang="en-US" sz="1800" b="1">
                  <a:solidFill>
                    <a:srgbClr val="000099"/>
                  </a:solidFill>
                  <a:latin typeface="Lucida Console" charset="0"/>
                </a:rPr>
                <a:t>CopyFileA</a:t>
              </a:r>
            </a:p>
            <a:p>
              <a:r>
                <a:rPr lang="en-US" sz="1800">
                  <a:latin typeface="Lucida Console" charset="0"/>
                </a:rPr>
                <a:t>	jmp label_three</a:t>
              </a:r>
            </a:p>
            <a:p>
              <a:endParaRPr lang="en-US" sz="1800">
                <a:latin typeface="Lucida Console" charset="0"/>
              </a:endParaRPr>
            </a:p>
            <a:p>
              <a:r>
                <a:rPr lang="en-US" sz="1800">
                  <a:latin typeface="Lucida Console" charset="0"/>
                </a:rPr>
                <a:t>label_one:</a:t>
              </a:r>
            </a:p>
            <a:p>
              <a:r>
                <a:rPr lang="en-US" sz="1800">
                  <a:latin typeface="Lucida Console" charset="0"/>
                </a:rPr>
                <a:t>	...</a:t>
              </a:r>
            </a:p>
            <a:p>
              <a:r>
                <a:rPr lang="en-US" sz="1800">
                  <a:latin typeface="Lucida Console" charset="0"/>
                </a:rPr>
                <a:t>	call    </a:t>
              </a:r>
              <a:r>
                <a:rPr lang="en-US" sz="1800" b="1">
                  <a:solidFill>
                    <a:srgbClr val="000099"/>
                  </a:solidFill>
                  <a:latin typeface="Lucida Console" charset="0"/>
                </a:rPr>
                <a:t>_strcat</a:t>
              </a:r>
            </a:p>
            <a:p>
              <a:r>
                <a:rPr lang="en-US" sz="1800">
                  <a:latin typeface="Lucida Console" charset="0"/>
                </a:rPr>
                <a:t>	...</a:t>
              </a:r>
            </a:p>
            <a:p>
              <a:r>
                <a:rPr lang="en-US" sz="1800">
                  <a:latin typeface="Lucida Console" charset="0"/>
                </a:rPr>
                <a:t>	jmp label_two</a:t>
              </a:r>
            </a:p>
            <a:p>
              <a:endParaRPr lang="en-US" sz="1800">
                <a:latin typeface="Lucida Console" charset="0"/>
              </a:endParaRPr>
            </a:p>
            <a:p>
              <a:r>
                <a:rPr lang="en-US" sz="1800">
                  <a:latin typeface="Lucida Console" charset="0"/>
                </a:rPr>
                <a:t>label_three: ...</a:t>
              </a:r>
              <a:endParaRPr lang="en-US" sz="1800">
                <a:solidFill>
                  <a:srgbClr val="000099"/>
                </a:solidFill>
                <a:latin typeface="Lucida Console" charset="0"/>
              </a:endParaRPr>
            </a:p>
          </p:txBody>
        </p:sp>
      </p:grpSp>
      <p:sp>
        <p:nvSpPr>
          <p:cNvPr id="70668" name="Rectangle 12"/>
          <p:cNvSpPr>
            <a:spLocks noGrp="1" noChangeArrowheads="1"/>
          </p:cNvSpPr>
          <p:nvPr>
            <p:ph type="title"/>
          </p:nvPr>
        </p:nvSpPr>
        <p:spPr/>
        <p:txBody>
          <a:bodyPr/>
          <a:lstStyle/>
          <a:p>
            <a:pPr eaLnBrk="1" hangingPunct="1">
              <a:defRPr/>
            </a:pPr>
            <a:r>
              <a:rPr lang="en-US" smtClean="0">
                <a:ea typeface="+mj-ea"/>
                <a:cs typeface="+mj-cs"/>
              </a:rPr>
              <a:t>Evasion Through </a:t>
            </a:r>
            <a:r>
              <a:rPr lang="en-US" smtClean="0">
                <a:solidFill>
                  <a:srgbClr val="000099"/>
                </a:solidFill>
                <a:ea typeface="+mj-ea"/>
                <a:cs typeface="+mj-cs"/>
              </a:rPr>
              <a:t>Reordering</a:t>
            </a:r>
            <a:endParaRPr lang="en-US" sz="2800" smtClean="0">
              <a:solidFill>
                <a:srgbClr val="000099"/>
              </a:solidFill>
              <a:ea typeface="+mj-ea"/>
              <a:cs typeface="+mj-cs"/>
            </a:endParaRPr>
          </a:p>
        </p:txBody>
      </p:sp>
      <p:sp>
        <p:nvSpPr>
          <p:cNvPr id="40968" name="Rectangle 14"/>
          <p:cNvSpPr>
            <a:spLocks noChangeArrowheads="1"/>
          </p:cNvSpPr>
          <p:nvPr/>
        </p:nvSpPr>
        <p:spPr bwMode="auto">
          <a:xfrm>
            <a:off x="6145213" y="1143000"/>
            <a:ext cx="2541587" cy="4770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800">
                <a:latin typeface="Lucida Console" charset="0"/>
              </a:rPr>
              <a:t>8D 85 D8 FE FF FF</a:t>
            </a:r>
          </a:p>
          <a:p>
            <a:r>
              <a:rPr lang="en-US" sz="1800">
                <a:latin typeface="Lucida Console" charset="0"/>
              </a:rPr>
              <a:t>90*</a:t>
            </a:r>
          </a:p>
          <a:p>
            <a:r>
              <a:rPr lang="en-US" sz="1800">
                <a:latin typeface="Lucida Console" charset="0"/>
              </a:rPr>
              <a:t>68 78 8E 40 00</a:t>
            </a:r>
          </a:p>
          <a:p>
            <a:r>
              <a:rPr lang="en-US" sz="1800">
                <a:latin typeface="Lucida Console" charset="0"/>
              </a:rPr>
              <a:t>90*</a:t>
            </a:r>
          </a:p>
          <a:p>
            <a:r>
              <a:rPr lang="en-US" sz="1800">
                <a:latin typeface="Lucida Console" charset="0"/>
              </a:rPr>
              <a:t>50</a:t>
            </a:r>
          </a:p>
          <a:p>
            <a:r>
              <a:rPr lang="en-US" sz="1800">
                <a:latin typeface="Lucida Console" charset="0"/>
              </a:rPr>
              <a:t>90*</a:t>
            </a:r>
          </a:p>
          <a:p>
            <a:r>
              <a:rPr lang="en-US" sz="1800">
                <a:latin typeface="Lucida Console" charset="0"/>
              </a:rPr>
              <a:t>E8 69 06 00 00</a:t>
            </a:r>
          </a:p>
          <a:p>
            <a:r>
              <a:rPr lang="en-US" sz="1800">
                <a:latin typeface="Lucida Console" charset="0"/>
              </a:rPr>
              <a:t>90*</a:t>
            </a:r>
          </a:p>
          <a:p>
            <a:r>
              <a:rPr lang="en-US" sz="1800">
                <a:latin typeface="Lucida Console" charset="0"/>
              </a:rPr>
              <a:t>59</a:t>
            </a:r>
          </a:p>
          <a:p>
            <a:r>
              <a:rPr lang="en-US" sz="1800">
                <a:latin typeface="Lucida Console" charset="0"/>
              </a:rPr>
              <a:t>90*</a:t>
            </a:r>
          </a:p>
          <a:p>
            <a:r>
              <a:rPr lang="en-US" sz="1800">
                <a:latin typeface="Lucida Console" charset="0"/>
              </a:rPr>
              <a:t>.</a:t>
            </a:r>
          </a:p>
          <a:p>
            <a:r>
              <a:rPr lang="en-US" sz="1800">
                <a:latin typeface="Lucida Console" charset="0"/>
              </a:rPr>
              <a:t>.</a:t>
            </a:r>
          </a:p>
          <a:p>
            <a:r>
              <a:rPr lang="en-US" sz="1800">
                <a:latin typeface="Lucida Console" charset="0"/>
              </a:rPr>
              <a:t>.</a:t>
            </a:r>
          </a:p>
          <a:p>
            <a:r>
              <a:rPr lang="en-US" sz="1800">
                <a:latin typeface="Lucida Console" charset="0"/>
              </a:rPr>
              <a:t>90*</a:t>
            </a:r>
          </a:p>
          <a:p>
            <a:r>
              <a:rPr lang="en-US" sz="1800">
                <a:latin typeface="Lucida Console" charset="0"/>
              </a:rPr>
              <a:t>50</a:t>
            </a:r>
          </a:p>
          <a:p>
            <a:r>
              <a:rPr lang="en-US" sz="1800">
                <a:latin typeface="Lucida Console" charset="0"/>
              </a:rPr>
              <a:t>90*</a:t>
            </a:r>
          </a:p>
          <a:p>
            <a:r>
              <a:rPr lang="en-US" sz="1800">
                <a:latin typeface="Lucida Console" charset="0"/>
              </a:rPr>
              <a:t>FF 15 C0 60 40 00</a:t>
            </a:r>
          </a:p>
        </p:txBody>
      </p:sp>
      <p:sp>
        <p:nvSpPr>
          <p:cNvPr id="40969" name="Text Box 15"/>
          <p:cNvSpPr txBox="1">
            <a:spLocks noChangeArrowheads="1"/>
          </p:cNvSpPr>
          <p:nvPr/>
        </p:nvSpPr>
        <p:spPr bwMode="auto">
          <a:xfrm>
            <a:off x="6232525" y="5943600"/>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a:t>Regex Signature</a:t>
            </a:r>
          </a:p>
        </p:txBody>
      </p:sp>
      <p:sp>
        <p:nvSpPr>
          <p:cNvPr id="70672" name="AutoShape 16"/>
          <p:cNvSpPr>
            <a:spLocks noChangeArrowheads="1"/>
          </p:cNvSpPr>
          <p:nvPr/>
        </p:nvSpPr>
        <p:spPr bwMode="auto">
          <a:xfrm rot="2700000">
            <a:off x="5105400" y="2514600"/>
            <a:ext cx="1371600" cy="1371600"/>
          </a:xfrm>
          <a:prstGeom prst="plus">
            <a:avLst>
              <a:gd name="adj" fmla="val 38741"/>
            </a:avLst>
          </a:prstGeom>
          <a:solidFill>
            <a:srgbClr val="FF0000"/>
          </a:solidFill>
          <a:ln w="9525">
            <a:solidFill>
              <a:srgbClr val="FF0000"/>
            </a:solidFill>
            <a:miter lim="800000"/>
            <a:headEnd/>
            <a:tailEnd/>
          </a:ln>
        </p:spPr>
        <p:txBody>
          <a:bodyPr wrap="none" anchor="ctr">
            <a:spAutoFit/>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068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81" grpId="0" animBg="1"/>
      <p:bldP spid="7067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B8707F9C-ADB6-864F-8BD2-0540A6D8333A}" type="slidenum">
              <a:rPr lang="en-US" sz="1000">
                <a:solidFill>
                  <a:srgbClr val="C99900"/>
                </a:solidFill>
                <a:latin typeface="Lucida Sans Unicode" charset="0"/>
              </a:rPr>
              <a:pPr eaLnBrk="1" hangingPunct="1"/>
              <a:t>47</a:t>
            </a:fld>
            <a:endParaRPr lang="en-US" sz="1000">
              <a:solidFill>
                <a:srgbClr val="C99900"/>
              </a:solidFill>
              <a:latin typeface="Lucida Sans Unicode" charset="0"/>
            </a:endParaRPr>
          </a:p>
        </p:txBody>
      </p:sp>
      <p:sp>
        <p:nvSpPr>
          <p:cNvPr id="71684" name="Rectangle 4"/>
          <p:cNvSpPr>
            <a:spLocks noChangeArrowheads="1"/>
          </p:cNvSpPr>
          <p:nvPr/>
        </p:nvSpPr>
        <p:spPr bwMode="auto">
          <a:xfrm>
            <a:off x="457200" y="1143000"/>
            <a:ext cx="5029200" cy="4770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1800">
                <a:latin typeface="Lucida Console" charset="0"/>
              </a:rPr>
              <a:t>	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	jmp label_one</a:t>
            </a:r>
          </a:p>
          <a:p>
            <a:endParaRPr lang="en-US" sz="1800">
              <a:latin typeface="Lucida Console" charset="0"/>
            </a:endParaRPr>
          </a:p>
          <a:p>
            <a:r>
              <a:rPr lang="en-US" sz="1800">
                <a:latin typeface="Lucida Console" charset="0"/>
              </a:rPr>
              <a:t>label_two:</a:t>
            </a:r>
          </a:p>
          <a:p>
            <a:r>
              <a:rPr lang="en-US" sz="1800">
                <a:latin typeface="Lucida Console" charset="0"/>
              </a:rPr>
              <a:t>	lea     eax, [ebp+</a:t>
            </a:r>
            <a:r>
              <a:rPr lang="en-US" sz="1800" b="1">
                <a:solidFill>
                  <a:srgbClr val="006600"/>
                </a:solidFill>
                <a:latin typeface="Lucida Console" charset="0"/>
              </a:rPr>
              <a:t>Data</a:t>
            </a:r>
            <a:r>
              <a:rPr lang="en-US" sz="1800">
                <a:latin typeface="Lucida Console" charset="0"/>
              </a:rPr>
              <a:t>]</a:t>
            </a:r>
          </a:p>
          <a:p>
            <a:r>
              <a:rPr lang="en-US" sz="1800">
                <a:latin typeface="Lucida Console" charset="0"/>
              </a:rPr>
              <a:t>	...</a:t>
            </a:r>
          </a:p>
          <a:p>
            <a:r>
              <a:rPr lang="en-US" sz="1800">
                <a:latin typeface="Lucida Console" charset="0"/>
              </a:rPr>
              <a:t>	push    eax</a:t>
            </a:r>
          </a:p>
          <a:p>
            <a:r>
              <a:rPr lang="en-US" sz="1800">
                <a:latin typeface="Lucida Console" charset="0"/>
              </a:rPr>
              <a:t>	call    ds:</a:t>
            </a:r>
            <a:r>
              <a:rPr lang="en-US" sz="1800" b="1">
                <a:solidFill>
                  <a:srgbClr val="000099"/>
                </a:solidFill>
                <a:latin typeface="Lucida Console" charset="0"/>
              </a:rPr>
              <a:t>CopyFileA</a:t>
            </a:r>
          </a:p>
          <a:p>
            <a:r>
              <a:rPr lang="en-US" sz="1800">
                <a:latin typeface="Lucida Console" charset="0"/>
              </a:rPr>
              <a:t>	jmp label_three</a:t>
            </a:r>
          </a:p>
          <a:p>
            <a:endParaRPr lang="en-US" sz="1800">
              <a:latin typeface="Lucida Console" charset="0"/>
            </a:endParaRPr>
          </a:p>
          <a:p>
            <a:r>
              <a:rPr lang="en-US" sz="1800">
                <a:latin typeface="Lucida Console" charset="0"/>
              </a:rPr>
              <a:t>label_one:</a:t>
            </a:r>
          </a:p>
          <a:p>
            <a:r>
              <a:rPr lang="en-US" sz="1800">
                <a:latin typeface="Lucida Console" charset="0"/>
              </a:rPr>
              <a:t>	...</a:t>
            </a:r>
          </a:p>
          <a:p>
            <a:r>
              <a:rPr lang="en-US" sz="1800">
                <a:latin typeface="Lucida Console" charset="0"/>
              </a:rPr>
              <a:t>	call    </a:t>
            </a:r>
            <a:r>
              <a:rPr lang="en-US" sz="1800" b="1">
                <a:solidFill>
                  <a:srgbClr val="000099"/>
                </a:solidFill>
                <a:latin typeface="Lucida Console" charset="0"/>
              </a:rPr>
              <a:t>_strcat</a:t>
            </a:r>
          </a:p>
          <a:p>
            <a:r>
              <a:rPr lang="en-US" sz="1800">
                <a:latin typeface="Lucida Console" charset="0"/>
              </a:rPr>
              <a:t>	...</a:t>
            </a:r>
          </a:p>
          <a:p>
            <a:r>
              <a:rPr lang="en-US" sz="1800">
                <a:latin typeface="Lucida Console" charset="0"/>
              </a:rPr>
              <a:t>	jmp label_two</a:t>
            </a:r>
          </a:p>
          <a:p>
            <a:endParaRPr lang="en-US" sz="1800">
              <a:latin typeface="Lucida Console" charset="0"/>
            </a:endParaRPr>
          </a:p>
          <a:p>
            <a:r>
              <a:rPr lang="en-US" sz="1800">
                <a:latin typeface="Lucida Console" charset="0"/>
              </a:rPr>
              <a:t>label_three: ...</a:t>
            </a:r>
            <a:endParaRPr lang="en-US" sz="1800">
              <a:solidFill>
                <a:srgbClr val="000099"/>
              </a:solidFill>
              <a:latin typeface="Lucida Console" charset="0"/>
            </a:endParaRPr>
          </a:p>
        </p:txBody>
      </p:sp>
      <p:sp>
        <p:nvSpPr>
          <p:cNvPr id="71690" name="Rectangle 10"/>
          <p:cNvSpPr>
            <a:spLocks noChangeArrowheads="1"/>
          </p:cNvSpPr>
          <p:nvPr/>
        </p:nvSpPr>
        <p:spPr bwMode="auto">
          <a:xfrm>
            <a:off x="304800" y="1066800"/>
            <a:ext cx="5334000" cy="510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71685" name="Rectangle 5"/>
          <p:cNvSpPr>
            <a:spLocks noGrp="1" noChangeArrowheads="1"/>
          </p:cNvSpPr>
          <p:nvPr>
            <p:ph type="title"/>
          </p:nvPr>
        </p:nvSpPr>
        <p:spPr/>
        <p:txBody>
          <a:bodyPr/>
          <a:lstStyle/>
          <a:p>
            <a:pPr eaLnBrk="1" hangingPunct="1">
              <a:defRPr/>
            </a:pPr>
            <a:r>
              <a:rPr lang="en-US" smtClean="0">
                <a:ea typeface="+mj-ea"/>
                <a:cs typeface="+mj-cs"/>
              </a:rPr>
              <a:t>Evasion Through </a:t>
            </a:r>
            <a:r>
              <a:rPr lang="en-US" smtClean="0">
                <a:solidFill>
                  <a:srgbClr val="000099"/>
                </a:solidFill>
                <a:ea typeface="+mj-ea"/>
                <a:cs typeface="+mj-cs"/>
              </a:rPr>
              <a:t>Encryption</a:t>
            </a:r>
            <a:endParaRPr lang="en-US" sz="2800" smtClean="0">
              <a:solidFill>
                <a:srgbClr val="000099"/>
              </a:solidFill>
              <a:ea typeface="+mj-ea"/>
              <a:cs typeface="+mj-cs"/>
            </a:endParaRPr>
          </a:p>
        </p:txBody>
      </p:sp>
      <p:sp>
        <p:nvSpPr>
          <p:cNvPr id="41991" name="Rectangle 6"/>
          <p:cNvSpPr>
            <a:spLocks noChangeArrowheads="1"/>
          </p:cNvSpPr>
          <p:nvPr/>
        </p:nvSpPr>
        <p:spPr bwMode="auto">
          <a:xfrm>
            <a:off x="6145213" y="1143000"/>
            <a:ext cx="2541587" cy="4770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800">
                <a:latin typeface="Lucida Console" charset="0"/>
              </a:rPr>
              <a:t>8D 85 D8 FE FF FF</a:t>
            </a:r>
          </a:p>
          <a:p>
            <a:r>
              <a:rPr lang="en-US" sz="1800">
                <a:latin typeface="Lucida Console" charset="0"/>
              </a:rPr>
              <a:t>90*</a:t>
            </a:r>
          </a:p>
          <a:p>
            <a:r>
              <a:rPr lang="en-US" sz="1800">
                <a:latin typeface="Lucida Console" charset="0"/>
              </a:rPr>
              <a:t>68 78 8E 40 00</a:t>
            </a:r>
          </a:p>
          <a:p>
            <a:r>
              <a:rPr lang="en-US" sz="1800">
                <a:latin typeface="Lucida Console" charset="0"/>
              </a:rPr>
              <a:t>90*</a:t>
            </a:r>
          </a:p>
          <a:p>
            <a:r>
              <a:rPr lang="en-US" sz="1800">
                <a:latin typeface="Lucida Console" charset="0"/>
              </a:rPr>
              <a:t>50</a:t>
            </a:r>
          </a:p>
          <a:p>
            <a:r>
              <a:rPr lang="en-US" sz="1800">
                <a:latin typeface="Lucida Console" charset="0"/>
              </a:rPr>
              <a:t>90*</a:t>
            </a:r>
          </a:p>
          <a:p>
            <a:r>
              <a:rPr lang="en-US" sz="1800">
                <a:latin typeface="Lucida Console" charset="0"/>
              </a:rPr>
              <a:t>E8 69 06 00 00</a:t>
            </a:r>
          </a:p>
          <a:p>
            <a:r>
              <a:rPr lang="en-US" sz="1800">
                <a:latin typeface="Lucida Console" charset="0"/>
              </a:rPr>
              <a:t>90*</a:t>
            </a:r>
          </a:p>
          <a:p>
            <a:r>
              <a:rPr lang="en-US" sz="1800">
                <a:latin typeface="Lucida Console" charset="0"/>
              </a:rPr>
              <a:t>59</a:t>
            </a:r>
          </a:p>
          <a:p>
            <a:r>
              <a:rPr lang="en-US" sz="1800">
                <a:latin typeface="Lucida Console" charset="0"/>
              </a:rPr>
              <a:t>90*</a:t>
            </a:r>
          </a:p>
          <a:p>
            <a:r>
              <a:rPr lang="en-US" sz="1800">
                <a:latin typeface="Lucida Console" charset="0"/>
              </a:rPr>
              <a:t>.</a:t>
            </a:r>
          </a:p>
          <a:p>
            <a:r>
              <a:rPr lang="en-US" sz="1800">
                <a:latin typeface="Lucida Console" charset="0"/>
              </a:rPr>
              <a:t>.</a:t>
            </a:r>
          </a:p>
          <a:p>
            <a:r>
              <a:rPr lang="en-US" sz="1800">
                <a:latin typeface="Lucida Console" charset="0"/>
              </a:rPr>
              <a:t>.</a:t>
            </a:r>
          </a:p>
          <a:p>
            <a:r>
              <a:rPr lang="en-US" sz="1800">
                <a:latin typeface="Lucida Console" charset="0"/>
              </a:rPr>
              <a:t>90*</a:t>
            </a:r>
          </a:p>
          <a:p>
            <a:r>
              <a:rPr lang="en-US" sz="1800">
                <a:latin typeface="Lucida Console" charset="0"/>
              </a:rPr>
              <a:t>50</a:t>
            </a:r>
          </a:p>
          <a:p>
            <a:r>
              <a:rPr lang="en-US" sz="1800">
                <a:latin typeface="Lucida Console" charset="0"/>
              </a:rPr>
              <a:t>90*</a:t>
            </a:r>
          </a:p>
          <a:p>
            <a:r>
              <a:rPr lang="en-US" sz="1800">
                <a:latin typeface="Lucida Console" charset="0"/>
              </a:rPr>
              <a:t>FF 15 C0 60 40 00</a:t>
            </a:r>
          </a:p>
        </p:txBody>
      </p:sp>
      <p:sp>
        <p:nvSpPr>
          <p:cNvPr id="41992" name="Text Box 7"/>
          <p:cNvSpPr txBox="1">
            <a:spLocks noChangeArrowheads="1"/>
          </p:cNvSpPr>
          <p:nvPr/>
        </p:nvSpPr>
        <p:spPr bwMode="auto">
          <a:xfrm>
            <a:off x="6232525" y="5943600"/>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a:t>Regex Signature</a:t>
            </a:r>
          </a:p>
        </p:txBody>
      </p:sp>
      <p:sp>
        <p:nvSpPr>
          <p:cNvPr id="71689" name="Rectangle 9"/>
          <p:cNvSpPr>
            <a:spLocks noChangeArrowheads="1"/>
          </p:cNvSpPr>
          <p:nvPr/>
        </p:nvSpPr>
        <p:spPr bwMode="auto">
          <a:xfrm>
            <a:off x="457200" y="1143000"/>
            <a:ext cx="5029200" cy="4221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1800">
                <a:latin typeface="Lucida Console" charset="0"/>
              </a:rPr>
              <a:t>	lea     esi, data_area</a:t>
            </a:r>
          </a:p>
          <a:p>
            <a:r>
              <a:rPr lang="en-US" sz="1800">
                <a:latin typeface="Lucida Console" charset="0"/>
              </a:rPr>
              <a:t>	mov     ecx, 37</a:t>
            </a:r>
          </a:p>
          <a:p>
            <a:r>
              <a:rPr lang="en-US" sz="1800">
                <a:latin typeface="Lucida Console" charset="0"/>
              </a:rPr>
              <a:t>again:</a:t>
            </a:r>
          </a:p>
          <a:p>
            <a:r>
              <a:rPr lang="en-US" sz="1800">
                <a:latin typeface="Lucida Console" charset="0"/>
              </a:rPr>
              <a:t>       xor byte ptr [esi+ecx], 0x01</a:t>
            </a:r>
          </a:p>
          <a:p>
            <a:r>
              <a:rPr lang="en-US" sz="1800">
                <a:latin typeface="Lucida Console" charset="0"/>
              </a:rPr>
              <a:t>       loop    again</a:t>
            </a:r>
          </a:p>
          <a:p>
            <a:r>
              <a:rPr lang="en-US" sz="1800">
                <a:latin typeface="Lucida Console" charset="0"/>
              </a:rPr>
              <a:t>       jmp     data_area</a:t>
            </a:r>
          </a:p>
          <a:p>
            <a:r>
              <a:rPr lang="en-US" sz="1800">
                <a:latin typeface="Lucida Console" charset="0"/>
              </a:rPr>
              <a:t>       .</a:t>
            </a:r>
          </a:p>
          <a:p>
            <a:r>
              <a:rPr lang="en-US" sz="1800">
                <a:latin typeface="Lucida Console" charset="0"/>
              </a:rPr>
              <a:t>       .</a:t>
            </a:r>
          </a:p>
          <a:p>
            <a:r>
              <a:rPr lang="en-US" sz="1800">
                <a:latin typeface="Lucida Console" charset="0"/>
              </a:rPr>
              <a:t>       .</a:t>
            </a:r>
          </a:p>
          <a:p>
            <a:r>
              <a:rPr lang="en-US" sz="1800">
                <a:latin typeface="Lucida Console" charset="0"/>
              </a:rPr>
              <a:t>data_area:</a:t>
            </a:r>
          </a:p>
          <a:p>
            <a:r>
              <a:rPr lang="en-US" sz="1800">
                <a:latin typeface="Lucida Console" charset="0"/>
              </a:rPr>
              <a:t>       db      8C 84 D9 FF ...</a:t>
            </a:r>
          </a:p>
          <a:p>
            <a:r>
              <a:rPr lang="en-US" sz="1800">
                <a:latin typeface="Lucida Console" charset="0"/>
              </a:rPr>
              <a:t>       .</a:t>
            </a:r>
          </a:p>
          <a:p>
            <a:r>
              <a:rPr lang="en-US" sz="1800">
                <a:latin typeface="Lucida Console" charset="0"/>
              </a:rPr>
              <a:t>       .</a:t>
            </a:r>
          </a:p>
          <a:p>
            <a:r>
              <a:rPr lang="en-US" sz="1800">
                <a:latin typeface="Lucida Console" charset="0"/>
              </a:rPr>
              <a:t>       .</a:t>
            </a:r>
          </a:p>
          <a:p>
            <a:r>
              <a:rPr lang="en-US" sz="1800">
                <a:latin typeface="Lucida Console" charset="0"/>
              </a:rPr>
              <a:t>       db      FE 14 C1 61 ...</a:t>
            </a:r>
            <a:endParaRPr lang="en-US" sz="1800">
              <a:solidFill>
                <a:srgbClr val="000099"/>
              </a:solidFill>
              <a:latin typeface="Lucida Console" charset="0"/>
            </a:endParaRPr>
          </a:p>
        </p:txBody>
      </p:sp>
      <p:sp>
        <p:nvSpPr>
          <p:cNvPr id="71688" name="AutoShape 8"/>
          <p:cNvSpPr>
            <a:spLocks noChangeArrowheads="1"/>
          </p:cNvSpPr>
          <p:nvPr/>
        </p:nvSpPr>
        <p:spPr bwMode="auto">
          <a:xfrm rot="2700000">
            <a:off x="5105400" y="2514600"/>
            <a:ext cx="1371600" cy="1371600"/>
          </a:xfrm>
          <a:prstGeom prst="plus">
            <a:avLst>
              <a:gd name="adj" fmla="val 38741"/>
            </a:avLst>
          </a:prstGeom>
          <a:solidFill>
            <a:srgbClr val="FF0000"/>
          </a:solidFill>
          <a:ln w="9525">
            <a:solidFill>
              <a:srgbClr val="FF0000"/>
            </a:solidFill>
            <a:miter lim="800000"/>
            <a:headEnd/>
            <a:tailEnd/>
          </a:ln>
        </p:spPr>
        <p:txBody>
          <a:bodyPr wrap="none" anchor="ctr">
            <a:spAutoFit/>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168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16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nimBg="1"/>
      <p:bldP spid="71690" grpId="0" animBg="1"/>
      <p:bldP spid="71689" grpId="0" animBg="1"/>
      <p:bldP spid="7168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D822E53F-B0EA-6D48-AC39-76935EAA51F4}" type="slidenum">
              <a:rPr lang="en-US" sz="1000">
                <a:solidFill>
                  <a:srgbClr val="C99900"/>
                </a:solidFill>
                <a:latin typeface="Lucida Sans Unicode" charset="0"/>
              </a:rPr>
              <a:pPr eaLnBrk="1" hangingPunct="1"/>
              <a:t>48</a:t>
            </a:fld>
            <a:endParaRPr lang="en-US" sz="1000">
              <a:solidFill>
                <a:srgbClr val="C99900"/>
              </a:solidFill>
              <a:latin typeface="Lucida Sans Unicode" charset="0"/>
            </a:endParaRPr>
          </a:p>
        </p:txBody>
      </p:sp>
      <p:sp>
        <p:nvSpPr>
          <p:cNvPr id="25602"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Evasion Through Evolution</a:t>
            </a:r>
          </a:p>
        </p:txBody>
      </p:sp>
      <p:sp>
        <p:nvSpPr>
          <p:cNvPr id="43013" name="Rectangle 3"/>
          <p:cNvSpPr>
            <a:spLocks noGrp="1" noChangeArrowheads="1"/>
          </p:cNvSpPr>
          <p:nvPr>
            <p:ph type="body" idx="1"/>
          </p:nvPr>
        </p:nvSpPr>
        <p:spPr/>
        <p:txBody>
          <a:bodyPr>
            <a:normAutofit fontScale="92500" lnSpcReduction="10000"/>
          </a:bodyPr>
          <a:lstStyle/>
          <a:p>
            <a:pPr eaLnBrk="1" hangingPunct="1"/>
            <a:r>
              <a:rPr lang="en-US">
                <a:latin typeface="Trebuchet MS" charset="0"/>
              </a:rPr>
              <a:t>Malware writers are good at software engineering:</a:t>
            </a:r>
          </a:p>
          <a:p>
            <a:pPr lvl="1" eaLnBrk="1" hangingPunct="1"/>
            <a:r>
              <a:rPr lang="en-US">
                <a:latin typeface="Trebuchet MS" charset="0"/>
              </a:rPr>
              <a:t>Modular designs</a:t>
            </a:r>
          </a:p>
          <a:p>
            <a:pPr lvl="1" eaLnBrk="1" hangingPunct="1"/>
            <a:r>
              <a:rPr lang="en-US">
                <a:latin typeface="Trebuchet MS" charset="0"/>
              </a:rPr>
              <a:t>High-level languages</a:t>
            </a:r>
          </a:p>
          <a:p>
            <a:pPr lvl="1" eaLnBrk="1" hangingPunct="1"/>
            <a:r>
              <a:rPr lang="en-US">
                <a:latin typeface="Trebuchet MS" charset="0"/>
              </a:rPr>
              <a:t>Sharing of exploits, payloads, and evasion techniques</a:t>
            </a:r>
          </a:p>
          <a:p>
            <a:pPr eaLnBrk="1" hangingPunct="1">
              <a:buFontTx/>
              <a:buNone/>
            </a:pPr>
            <a:endParaRPr lang="en-US">
              <a:latin typeface="Trebuchet MS" charset="0"/>
            </a:endParaRPr>
          </a:p>
          <a:p>
            <a:pPr eaLnBrk="1" hangingPunct="1">
              <a:buFontTx/>
              <a:buNone/>
            </a:pPr>
            <a:r>
              <a:rPr lang="en-US">
                <a:latin typeface="Trebuchet MS" charset="0"/>
              </a:rPr>
              <a:t>Example:</a:t>
            </a:r>
          </a:p>
          <a:p>
            <a:pPr eaLnBrk="1" hangingPunct="1">
              <a:buFontTx/>
              <a:buNone/>
            </a:pPr>
            <a:r>
              <a:rPr lang="en-US">
                <a:latin typeface="Trebuchet MS" charset="0"/>
              </a:rPr>
              <a:t>	Beagle e-mail virus gained additional  functionality with each version.</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463693FE-9763-1947-91CF-929B9816B576}" type="slidenum">
              <a:rPr lang="en-US" sz="1000">
                <a:solidFill>
                  <a:srgbClr val="C99900"/>
                </a:solidFill>
                <a:latin typeface="Lucida Sans Unicode" charset="0"/>
              </a:rPr>
              <a:pPr eaLnBrk="1" hangingPunct="1"/>
              <a:t>49</a:t>
            </a:fld>
            <a:endParaRPr lang="en-US" sz="1000">
              <a:solidFill>
                <a:srgbClr val="C99900"/>
              </a:solidFill>
              <a:latin typeface="Lucida Sans Unicode" charset="0"/>
            </a:endParaRPr>
          </a:p>
        </p:txBody>
      </p:sp>
      <p:sp>
        <p:nvSpPr>
          <p:cNvPr id="124930"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Beagle Evolution</a:t>
            </a:r>
          </a:p>
        </p:txBody>
      </p:sp>
      <p:sp>
        <p:nvSpPr>
          <p:cNvPr id="44037" name="Rectangle 3"/>
          <p:cNvSpPr>
            <a:spLocks noGrp="1" noChangeArrowheads="1"/>
          </p:cNvSpPr>
          <p:nvPr>
            <p:ph type="body" idx="1"/>
          </p:nvPr>
        </p:nvSpPr>
        <p:spPr/>
        <p:txBody>
          <a:bodyPr/>
          <a:lstStyle/>
          <a:p>
            <a:pPr algn="r" eaLnBrk="1" hangingPunct="1">
              <a:buFontTx/>
              <a:buNone/>
            </a:pPr>
            <a:r>
              <a:rPr lang="en-US" sz="1600" dirty="0">
                <a:latin typeface="Trebuchet MS" charset="0"/>
              </a:rPr>
              <a:t>Source: J. Gordon, </a:t>
            </a:r>
            <a:r>
              <a:rPr lang="en-US" sz="1600" dirty="0" err="1" smtClean="0">
                <a:latin typeface="Trebuchet MS" charset="0"/>
              </a:rPr>
              <a:t>infectionvectors.com</a:t>
            </a:r>
            <a:endParaRPr lang="en-US" sz="1600" dirty="0" smtClean="0">
              <a:latin typeface="Trebuchet MS" charset="0"/>
            </a:endParaRPr>
          </a:p>
          <a:p>
            <a:r>
              <a:rPr lang="en-US" sz="2400" dirty="0" smtClean="0">
                <a:latin typeface="Trebuchet MS" charset="0"/>
              </a:rPr>
              <a:t>More than 100 variants, not counting associated components</a:t>
            </a:r>
            <a:r>
              <a:rPr lang="en-US" dirty="0" smtClean="0">
                <a:latin typeface="Trebuchet MS" charset="0"/>
              </a:rPr>
              <a:t>.</a:t>
            </a:r>
            <a:endParaRPr lang="en-US" dirty="0">
              <a:latin typeface="Trebuchet MS" charset="0"/>
            </a:endParaRPr>
          </a:p>
        </p:txBody>
      </p:sp>
      <p:grpSp>
        <p:nvGrpSpPr>
          <p:cNvPr id="2" name="Group 7"/>
          <p:cNvGrpSpPr>
            <a:grpSpLocks/>
          </p:cNvGrpSpPr>
          <p:nvPr/>
        </p:nvGrpSpPr>
        <p:grpSpPr bwMode="auto">
          <a:xfrm>
            <a:off x="3657600" y="4191000"/>
            <a:ext cx="1828800" cy="762000"/>
            <a:chOff x="1968" y="2448"/>
            <a:chExt cx="1152" cy="480"/>
          </a:xfrm>
        </p:grpSpPr>
        <p:sp>
          <p:nvSpPr>
            <p:cNvPr id="44068" name="Text Box 4"/>
            <p:cNvSpPr txBox="1">
              <a:spLocks noChangeArrowheads="1"/>
            </p:cNvSpPr>
            <p:nvPr/>
          </p:nvSpPr>
          <p:spPr bwMode="auto">
            <a:xfrm>
              <a:off x="1968" y="2448"/>
              <a:ext cx="11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a:solidFill>
                    <a:srgbClr val="FF0000"/>
                  </a:solidFill>
                </a:rPr>
                <a:t>Beagle</a:t>
              </a:r>
            </a:p>
          </p:txBody>
        </p:sp>
        <p:sp>
          <p:nvSpPr>
            <p:cNvPr id="44069" name="Text Box 6"/>
            <p:cNvSpPr txBox="1">
              <a:spLocks noChangeArrowheads="1"/>
            </p:cNvSpPr>
            <p:nvPr/>
          </p:nvSpPr>
          <p:spPr bwMode="auto">
            <a:xfrm>
              <a:off x="1968" y="2736"/>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1800" i="1" dirty="0"/>
                <a:t>Mass mailer</a:t>
              </a:r>
            </a:p>
          </p:txBody>
        </p:sp>
      </p:grpSp>
      <p:grpSp>
        <p:nvGrpSpPr>
          <p:cNvPr id="3" name="Group 8"/>
          <p:cNvGrpSpPr>
            <a:grpSpLocks/>
          </p:cNvGrpSpPr>
          <p:nvPr/>
        </p:nvGrpSpPr>
        <p:grpSpPr bwMode="auto">
          <a:xfrm>
            <a:off x="914400" y="3048000"/>
            <a:ext cx="1828800" cy="762000"/>
            <a:chOff x="1968" y="2448"/>
            <a:chExt cx="1152" cy="480"/>
          </a:xfrm>
        </p:grpSpPr>
        <p:sp>
          <p:nvSpPr>
            <p:cNvPr id="44066" name="Text Box 9"/>
            <p:cNvSpPr txBox="1">
              <a:spLocks noChangeArrowheads="1"/>
            </p:cNvSpPr>
            <p:nvPr/>
          </p:nvSpPr>
          <p:spPr bwMode="auto">
            <a:xfrm>
              <a:off x="1968" y="2448"/>
              <a:ext cx="11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a:t>Mitglieder</a:t>
              </a:r>
            </a:p>
          </p:txBody>
        </p:sp>
        <p:sp>
          <p:nvSpPr>
            <p:cNvPr id="44067" name="Text Box 10"/>
            <p:cNvSpPr txBox="1">
              <a:spLocks noChangeArrowheads="1"/>
            </p:cNvSpPr>
            <p:nvPr/>
          </p:nvSpPr>
          <p:spPr bwMode="auto">
            <a:xfrm>
              <a:off x="1968" y="2736"/>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1800" i="1"/>
                <a:t>Spam relay</a:t>
              </a:r>
            </a:p>
          </p:txBody>
        </p:sp>
      </p:grpSp>
      <p:grpSp>
        <p:nvGrpSpPr>
          <p:cNvPr id="4" name="Group 11"/>
          <p:cNvGrpSpPr>
            <a:grpSpLocks/>
          </p:cNvGrpSpPr>
          <p:nvPr/>
        </p:nvGrpSpPr>
        <p:grpSpPr bwMode="auto">
          <a:xfrm>
            <a:off x="381000" y="4343400"/>
            <a:ext cx="1828800" cy="762000"/>
            <a:chOff x="1968" y="2448"/>
            <a:chExt cx="1152" cy="480"/>
          </a:xfrm>
        </p:grpSpPr>
        <p:sp>
          <p:nvSpPr>
            <p:cNvPr id="44064" name="Text Box 12"/>
            <p:cNvSpPr txBox="1">
              <a:spLocks noChangeArrowheads="1"/>
            </p:cNvSpPr>
            <p:nvPr/>
          </p:nvSpPr>
          <p:spPr bwMode="auto">
            <a:xfrm>
              <a:off x="1968" y="2448"/>
              <a:ext cx="11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a:t>Tooso</a:t>
              </a:r>
            </a:p>
          </p:txBody>
        </p:sp>
        <p:sp>
          <p:nvSpPr>
            <p:cNvPr id="44065" name="Text Box 13"/>
            <p:cNvSpPr txBox="1">
              <a:spLocks noChangeArrowheads="1"/>
            </p:cNvSpPr>
            <p:nvPr/>
          </p:nvSpPr>
          <p:spPr bwMode="auto">
            <a:xfrm>
              <a:off x="1968" y="2736"/>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1800" i="1"/>
                <a:t>Weakens security</a:t>
              </a:r>
            </a:p>
          </p:txBody>
        </p:sp>
      </p:grpSp>
      <p:grpSp>
        <p:nvGrpSpPr>
          <p:cNvPr id="5" name="Group 14"/>
          <p:cNvGrpSpPr>
            <a:grpSpLocks/>
          </p:cNvGrpSpPr>
          <p:nvPr/>
        </p:nvGrpSpPr>
        <p:grpSpPr bwMode="auto">
          <a:xfrm>
            <a:off x="2209800" y="5715000"/>
            <a:ext cx="1828800" cy="762000"/>
            <a:chOff x="1968" y="2448"/>
            <a:chExt cx="1152" cy="480"/>
          </a:xfrm>
        </p:grpSpPr>
        <p:sp>
          <p:nvSpPr>
            <p:cNvPr id="44062" name="Text Box 15"/>
            <p:cNvSpPr txBox="1">
              <a:spLocks noChangeArrowheads="1"/>
            </p:cNvSpPr>
            <p:nvPr/>
          </p:nvSpPr>
          <p:spPr bwMode="auto">
            <a:xfrm>
              <a:off x="1968" y="2448"/>
              <a:ext cx="11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a:t>Lodear</a:t>
              </a:r>
            </a:p>
          </p:txBody>
        </p:sp>
        <p:sp>
          <p:nvSpPr>
            <p:cNvPr id="44063" name="Text Box 16"/>
            <p:cNvSpPr txBox="1">
              <a:spLocks noChangeArrowheads="1"/>
            </p:cNvSpPr>
            <p:nvPr/>
          </p:nvSpPr>
          <p:spPr bwMode="auto">
            <a:xfrm>
              <a:off x="1968" y="2736"/>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1800" i="1"/>
                <a:t>Update Engine</a:t>
              </a:r>
            </a:p>
          </p:txBody>
        </p:sp>
      </p:grpSp>
      <p:grpSp>
        <p:nvGrpSpPr>
          <p:cNvPr id="6" name="Group 17"/>
          <p:cNvGrpSpPr>
            <a:grpSpLocks/>
          </p:cNvGrpSpPr>
          <p:nvPr/>
        </p:nvGrpSpPr>
        <p:grpSpPr bwMode="auto">
          <a:xfrm>
            <a:off x="5105400" y="5715000"/>
            <a:ext cx="1828800" cy="762000"/>
            <a:chOff x="1968" y="2448"/>
            <a:chExt cx="1152" cy="480"/>
          </a:xfrm>
        </p:grpSpPr>
        <p:sp>
          <p:nvSpPr>
            <p:cNvPr id="44060" name="Text Box 18"/>
            <p:cNvSpPr txBox="1">
              <a:spLocks noChangeArrowheads="1"/>
            </p:cNvSpPr>
            <p:nvPr/>
          </p:nvSpPr>
          <p:spPr bwMode="auto">
            <a:xfrm>
              <a:off x="1968" y="2448"/>
              <a:ext cx="11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a:t>Monikey</a:t>
              </a:r>
            </a:p>
          </p:txBody>
        </p:sp>
        <p:sp>
          <p:nvSpPr>
            <p:cNvPr id="44061" name="Text Box 19"/>
            <p:cNvSpPr txBox="1">
              <a:spLocks noChangeArrowheads="1"/>
            </p:cNvSpPr>
            <p:nvPr/>
          </p:nvSpPr>
          <p:spPr bwMode="auto">
            <a:xfrm>
              <a:off x="1968" y="2736"/>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1800" i="1"/>
                <a:t>Propagation Mgr</a:t>
              </a:r>
            </a:p>
          </p:txBody>
        </p:sp>
      </p:grpSp>
      <p:grpSp>
        <p:nvGrpSpPr>
          <p:cNvPr id="7" name="Group 20"/>
          <p:cNvGrpSpPr>
            <a:grpSpLocks/>
          </p:cNvGrpSpPr>
          <p:nvPr/>
        </p:nvGrpSpPr>
        <p:grpSpPr bwMode="auto">
          <a:xfrm>
            <a:off x="6934200" y="4343400"/>
            <a:ext cx="1828800" cy="762000"/>
            <a:chOff x="1968" y="2448"/>
            <a:chExt cx="1152" cy="480"/>
          </a:xfrm>
        </p:grpSpPr>
        <p:sp>
          <p:nvSpPr>
            <p:cNvPr id="44058" name="Text Box 21"/>
            <p:cNvSpPr txBox="1">
              <a:spLocks noChangeArrowheads="1"/>
            </p:cNvSpPr>
            <p:nvPr/>
          </p:nvSpPr>
          <p:spPr bwMode="auto">
            <a:xfrm>
              <a:off x="1968" y="2448"/>
              <a:ext cx="11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a:t>LDPinch</a:t>
              </a:r>
            </a:p>
          </p:txBody>
        </p:sp>
        <p:sp>
          <p:nvSpPr>
            <p:cNvPr id="44059" name="Text Box 22"/>
            <p:cNvSpPr txBox="1">
              <a:spLocks noChangeArrowheads="1"/>
            </p:cNvSpPr>
            <p:nvPr/>
          </p:nvSpPr>
          <p:spPr bwMode="auto">
            <a:xfrm>
              <a:off x="1968" y="2736"/>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1800" i="1"/>
                <a:t>Password Theft</a:t>
              </a:r>
            </a:p>
          </p:txBody>
        </p:sp>
      </p:grpSp>
      <p:grpSp>
        <p:nvGrpSpPr>
          <p:cNvPr id="8" name="Group 23"/>
          <p:cNvGrpSpPr>
            <a:grpSpLocks/>
          </p:cNvGrpSpPr>
          <p:nvPr/>
        </p:nvGrpSpPr>
        <p:grpSpPr bwMode="auto">
          <a:xfrm>
            <a:off x="6400800" y="3048000"/>
            <a:ext cx="1828800" cy="762000"/>
            <a:chOff x="1968" y="2448"/>
            <a:chExt cx="1152" cy="480"/>
          </a:xfrm>
        </p:grpSpPr>
        <p:sp>
          <p:nvSpPr>
            <p:cNvPr id="44056" name="Text Box 24"/>
            <p:cNvSpPr txBox="1">
              <a:spLocks noChangeArrowheads="1"/>
            </p:cNvSpPr>
            <p:nvPr/>
          </p:nvSpPr>
          <p:spPr bwMode="auto">
            <a:xfrm>
              <a:off x="1968" y="2448"/>
              <a:ext cx="11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a:t>Tarno</a:t>
              </a:r>
            </a:p>
          </p:txBody>
        </p:sp>
        <p:sp>
          <p:nvSpPr>
            <p:cNvPr id="44057" name="Text Box 25"/>
            <p:cNvSpPr txBox="1">
              <a:spLocks noChangeArrowheads="1"/>
            </p:cNvSpPr>
            <p:nvPr/>
          </p:nvSpPr>
          <p:spPr bwMode="auto">
            <a:xfrm>
              <a:off x="1968" y="2736"/>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1800" i="1"/>
                <a:t>Password Theft</a:t>
              </a:r>
            </a:p>
          </p:txBody>
        </p:sp>
      </p:grpSp>
      <p:grpSp>
        <p:nvGrpSpPr>
          <p:cNvPr id="9" name="Group 26"/>
          <p:cNvGrpSpPr>
            <a:grpSpLocks/>
          </p:cNvGrpSpPr>
          <p:nvPr/>
        </p:nvGrpSpPr>
        <p:grpSpPr bwMode="auto">
          <a:xfrm>
            <a:off x="3657600" y="2667000"/>
            <a:ext cx="1828800" cy="762000"/>
            <a:chOff x="1968" y="2448"/>
            <a:chExt cx="1152" cy="480"/>
          </a:xfrm>
        </p:grpSpPr>
        <p:sp>
          <p:nvSpPr>
            <p:cNvPr id="44054" name="Text Box 27"/>
            <p:cNvSpPr txBox="1">
              <a:spLocks noChangeArrowheads="1"/>
            </p:cNvSpPr>
            <p:nvPr/>
          </p:nvSpPr>
          <p:spPr bwMode="auto">
            <a:xfrm>
              <a:off x="1968" y="2448"/>
              <a:ext cx="11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a:t>Formglieder</a:t>
              </a:r>
            </a:p>
          </p:txBody>
        </p:sp>
        <p:sp>
          <p:nvSpPr>
            <p:cNvPr id="44055" name="Text Box 28"/>
            <p:cNvSpPr txBox="1">
              <a:spLocks noChangeArrowheads="1"/>
            </p:cNvSpPr>
            <p:nvPr/>
          </p:nvSpPr>
          <p:spPr bwMode="auto">
            <a:xfrm>
              <a:off x="1968" y="2736"/>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1800" i="1"/>
                <a:t>Bank Info Theft</a:t>
              </a:r>
            </a:p>
          </p:txBody>
        </p:sp>
      </p:grpSp>
      <p:sp>
        <p:nvSpPr>
          <p:cNvPr id="124957" name="Line 29"/>
          <p:cNvSpPr>
            <a:spLocks noChangeShapeType="1"/>
          </p:cNvSpPr>
          <p:nvPr/>
        </p:nvSpPr>
        <p:spPr bwMode="auto">
          <a:xfrm flipH="1" flipV="1">
            <a:off x="2743200" y="3581400"/>
            <a:ext cx="914400" cy="5334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4958" name="Line 30"/>
          <p:cNvSpPr>
            <a:spLocks noChangeShapeType="1"/>
          </p:cNvSpPr>
          <p:nvPr/>
        </p:nvSpPr>
        <p:spPr bwMode="auto">
          <a:xfrm flipH="1">
            <a:off x="2286000" y="4419600"/>
            <a:ext cx="1295400" cy="1524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4959" name="Line 31"/>
          <p:cNvSpPr>
            <a:spLocks noChangeShapeType="1"/>
          </p:cNvSpPr>
          <p:nvPr/>
        </p:nvSpPr>
        <p:spPr bwMode="auto">
          <a:xfrm flipH="1">
            <a:off x="3048000" y="4724400"/>
            <a:ext cx="609600" cy="9144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4960" name="Line 32"/>
          <p:cNvSpPr>
            <a:spLocks noChangeShapeType="1"/>
          </p:cNvSpPr>
          <p:nvPr/>
        </p:nvSpPr>
        <p:spPr bwMode="auto">
          <a:xfrm flipV="1">
            <a:off x="3200400" y="4724400"/>
            <a:ext cx="609600" cy="9144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4961" name="Line 33"/>
          <p:cNvSpPr>
            <a:spLocks noChangeShapeType="1"/>
          </p:cNvSpPr>
          <p:nvPr/>
        </p:nvSpPr>
        <p:spPr bwMode="auto">
          <a:xfrm>
            <a:off x="5486400" y="4724400"/>
            <a:ext cx="609600" cy="9144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4962" name="Line 34"/>
          <p:cNvSpPr>
            <a:spLocks noChangeShapeType="1"/>
          </p:cNvSpPr>
          <p:nvPr/>
        </p:nvSpPr>
        <p:spPr bwMode="auto">
          <a:xfrm>
            <a:off x="5562600" y="4419600"/>
            <a:ext cx="1295400" cy="1524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4963" name="Line 35"/>
          <p:cNvSpPr>
            <a:spLocks noChangeShapeType="1"/>
          </p:cNvSpPr>
          <p:nvPr/>
        </p:nvSpPr>
        <p:spPr bwMode="auto">
          <a:xfrm flipV="1">
            <a:off x="5486400" y="3581400"/>
            <a:ext cx="914400" cy="5334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4964" name="Line 36"/>
          <p:cNvSpPr>
            <a:spLocks noChangeShapeType="1"/>
          </p:cNvSpPr>
          <p:nvPr/>
        </p:nvSpPr>
        <p:spPr bwMode="auto">
          <a:xfrm flipV="1">
            <a:off x="4572000" y="3429000"/>
            <a:ext cx="0" cy="6858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4957"/>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50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24958"/>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nodeType="afterEffect">
                                  <p:stCondLst>
                                    <p:cond delay="50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124959"/>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24960"/>
                                        </p:tgtEl>
                                        <p:attrNameLst>
                                          <p:attrName>style.visibility</p:attrName>
                                        </p:attrNameLst>
                                      </p:cBhvr>
                                      <p:to>
                                        <p:strVal val="visible"/>
                                      </p:to>
                                    </p:set>
                                  </p:childTnLst>
                                </p:cTn>
                              </p:par>
                            </p:childTnLst>
                          </p:cTn>
                        </p:par>
                        <p:par>
                          <p:cTn id="29" fill="hold" nodeType="afterGroup">
                            <p:stCondLst>
                              <p:cond delay="1000"/>
                            </p:stCondLst>
                            <p:childTnLst>
                              <p:par>
                                <p:cTn id="30" presetID="1" presetClass="entr" presetSubtype="0" fill="hold" nodeType="afterEffect">
                                  <p:stCondLst>
                                    <p:cond delay="500"/>
                                  </p:stCondLst>
                                  <p:childTnLst>
                                    <p:set>
                                      <p:cBhvr>
                                        <p:cTn id="31" dur="1" fill="hold">
                                          <p:stCondLst>
                                            <p:cond delay="0"/>
                                          </p:stCondLst>
                                        </p:cTn>
                                        <p:tgtEl>
                                          <p:spTgt spid="6"/>
                                        </p:tgtEl>
                                        <p:attrNameLst>
                                          <p:attrName>style.visibility</p:attrName>
                                        </p:attrNameLst>
                                      </p:cBhvr>
                                      <p:to>
                                        <p:strVal val="visible"/>
                                      </p:to>
                                    </p:set>
                                  </p:childTnLst>
                                </p:cTn>
                              </p:par>
                            </p:childTnLst>
                          </p:cTn>
                        </p:par>
                        <p:par>
                          <p:cTn id="32" fill="hold" nodeType="afterGroup">
                            <p:stCondLst>
                              <p:cond delay="1500"/>
                            </p:stCondLst>
                            <p:childTnLst>
                              <p:par>
                                <p:cTn id="33" presetID="1" presetClass="entr" presetSubtype="0" fill="hold" grpId="0" nodeType="afterEffect">
                                  <p:stCondLst>
                                    <p:cond delay="0"/>
                                  </p:stCondLst>
                                  <p:childTnLst>
                                    <p:set>
                                      <p:cBhvr>
                                        <p:cTn id="34" dur="1" fill="hold">
                                          <p:stCondLst>
                                            <p:cond delay="0"/>
                                          </p:stCondLst>
                                        </p:cTn>
                                        <p:tgtEl>
                                          <p:spTgt spid="124961"/>
                                        </p:tgtEl>
                                        <p:attrNameLst>
                                          <p:attrName>style.visibility</p:attrName>
                                        </p:attrNameLst>
                                      </p:cBhvr>
                                      <p:to>
                                        <p:strVal val="visible"/>
                                      </p:to>
                                    </p:set>
                                  </p:childTnLst>
                                </p:cTn>
                              </p:par>
                            </p:childTnLst>
                          </p:cTn>
                        </p:par>
                        <p:par>
                          <p:cTn id="35" fill="hold" nodeType="afterGroup">
                            <p:stCondLst>
                              <p:cond delay="1500"/>
                            </p:stCondLst>
                            <p:childTnLst>
                              <p:par>
                                <p:cTn id="36" presetID="1" presetClass="entr" presetSubtype="0" fill="hold" nodeType="afterEffect">
                                  <p:stCondLst>
                                    <p:cond delay="500"/>
                                  </p:stCondLst>
                                  <p:childTnLst>
                                    <p:set>
                                      <p:cBhvr>
                                        <p:cTn id="37" dur="1" fill="hold">
                                          <p:stCondLst>
                                            <p:cond delay="0"/>
                                          </p:stCondLst>
                                        </p:cTn>
                                        <p:tgtEl>
                                          <p:spTgt spid="7"/>
                                        </p:tgtEl>
                                        <p:attrNameLst>
                                          <p:attrName>style.visibility</p:attrName>
                                        </p:attrNameLst>
                                      </p:cBhvr>
                                      <p:to>
                                        <p:strVal val="visible"/>
                                      </p:to>
                                    </p:set>
                                  </p:childTnLst>
                                </p:cTn>
                              </p:par>
                            </p:childTnLst>
                          </p:cTn>
                        </p:par>
                        <p:par>
                          <p:cTn id="38" fill="hold" nodeType="afterGroup">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24962"/>
                                        </p:tgtEl>
                                        <p:attrNameLst>
                                          <p:attrName>style.visibility</p:attrName>
                                        </p:attrNameLst>
                                      </p:cBhvr>
                                      <p:to>
                                        <p:strVal val="visible"/>
                                      </p:to>
                                    </p:set>
                                  </p:childTnLst>
                                </p:cTn>
                              </p:par>
                            </p:childTnLst>
                          </p:cTn>
                        </p:par>
                        <p:par>
                          <p:cTn id="41" fill="hold" nodeType="afterGroup">
                            <p:stCondLst>
                              <p:cond delay="2000"/>
                            </p:stCondLst>
                            <p:childTnLst>
                              <p:par>
                                <p:cTn id="42" presetID="1" presetClass="entr" presetSubtype="0" fill="hold" nodeType="afterEffect">
                                  <p:stCondLst>
                                    <p:cond delay="500"/>
                                  </p:stCondLst>
                                  <p:childTnLst>
                                    <p:set>
                                      <p:cBhvr>
                                        <p:cTn id="43" dur="1" fill="hold">
                                          <p:stCondLst>
                                            <p:cond delay="0"/>
                                          </p:stCondLst>
                                        </p:cTn>
                                        <p:tgtEl>
                                          <p:spTgt spid="8"/>
                                        </p:tgtEl>
                                        <p:attrNameLst>
                                          <p:attrName>style.visibility</p:attrName>
                                        </p:attrNameLst>
                                      </p:cBhvr>
                                      <p:to>
                                        <p:strVal val="visible"/>
                                      </p:to>
                                    </p:set>
                                  </p:childTnLst>
                                </p:cTn>
                              </p:par>
                            </p:childTnLst>
                          </p:cTn>
                        </p:par>
                        <p:par>
                          <p:cTn id="44" fill="hold" nodeType="afterGroup">
                            <p:stCondLst>
                              <p:cond delay="2500"/>
                            </p:stCondLst>
                            <p:childTnLst>
                              <p:par>
                                <p:cTn id="45" presetID="1" presetClass="entr" presetSubtype="0" fill="hold" grpId="0" nodeType="afterEffect">
                                  <p:stCondLst>
                                    <p:cond delay="0"/>
                                  </p:stCondLst>
                                  <p:childTnLst>
                                    <p:set>
                                      <p:cBhvr>
                                        <p:cTn id="46" dur="1" fill="hold">
                                          <p:stCondLst>
                                            <p:cond delay="0"/>
                                          </p:stCondLst>
                                        </p:cTn>
                                        <p:tgtEl>
                                          <p:spTgt spid="124963"/>
                                        </p:tgtEl>
                                        <p:attrNameLst>
                                          <p:attrName>style.visibility</p:attrName>
                                        </p:attrNameLst>
                                      </p:cBhvr>
                                      <p:to>
                                        <p:strVal val="visible"/>
                                      </p:to>
                                    </p:set>
                                  </p:childTnLst>
                                </p:cTn>
                              </p:par>
                            </p:childTnLst>
                          </p:cTn>
                        </p:par>
                        <p:par>
                          <p:cTn id="47" fill="hold" nodeType="afterGroup">
                            <p:stCondLst>
                              <p:cond delay="2500"/>
                            </p:stCondLst>
                            <p:childTnLst>
                              <p:par>
                                <p:cTn id="48" presetID="1" presetClass="entr" presetSubtype="0" fill="hold" nodeType="afterEffect">
                                  <p:stCondLst>
                                    <p:cond delay="500"/>
                                  </p:stCondLst>
                                  <p:childTnLst>
                                    <p:set>
                                      <p:cBhvr>
                                        <p:cTn id="49" dur="1" fill="hold">
                                          <p:stCondLst>
                                            <p:cond delay="0"/>
                                          </p:stCondLst>
                                        </p:cTn>
                                        <p:tgtEl>
                                          <p:spTgt spid="9"/>
                                        </p:tgtEl>
                                        <p:attrNameLst>
                                          <p:attrName>style.visibility</p:attrName>
                                        </p:attrNameLst>
                                      </p:cBhvr>
                                      <p:to>
                                        <p:strVal val="visible"/>
                                      </p:to>
                                    </p:set>
                                  </p:childTnLst>
                                </p:cTn>
                              </p:par>
                            </p:childTnLst>
                          </p:cTn>
                        </p:par>
                        <p:par>
                          <p:cTn id="50" fill="hold" nodeType="afterGroup">
                            <p:stCondLst>
                              <p:cond delay="3000"/>
                            </p:stCondLst>
                            <p:childTnLst>
                              <p:par>
                                <p:cTn id="51" presetID="1" presetClass="entr" presetSubtype="0" fill="hold" grpId="0" nodeType="afterEffect">
                                  <p:stCondLst>
                                    <p:cond delay="0"/>
                                  </p:stCondLst>
                                  <p:childTnLst>
                                    <p:set>
                                      <p:cBhvr>
                                        <p:cTn id="52" dur="1" fill="hold">
                                          <p:stCondLst>
                                            <p:cond delay="0"/>
                                          </p:stCondLst>
                                        </p:cTn>
                                        <p:tgtEl>
                                          <p:spTgt spid="124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7" grpId="0" animBg="1"/>
      <p:bldP spid="124958" grpId="0" animBg="1"/>
      <p:bldP spid="124959" grpId="0" animBg="1"/>
      <p:bldP spid="124960" grpId="0" animBg="1"/>
      <p:bldP spid="124961" grpId="0" animBg="1"/>
      <p:bldP spid="124962" grpId="0" animBg="1"/>
      <p:bldP spid="124963" grpId="0" animBg="1"/>
      <p:bldP spid="1249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US" dirty="0" smtClean="0">
                <a:solidFill>
                  <a:srgbClr val="FF0000"/>
                </a:solidFill>
              </a:rPr>
              <a:t>Malware</a:t>
            </a:r>
          </a:p>
        </p:txBody>
      </p:sp>
      <p:sp>
        <p:nvSpPr>
          <p:cNvPr id="4099" name="Rectangle 3"/>
          <p:cNvSpPr>
            <a:spLocks noGrp="1" noChangeArrowheads="1"/>
          </p:cNvSpPr>
          <p:nvPr>
            <p:ph type="body" idx="4294967295"/>
          </p:nvPr>
        </p:nvSpPr>
        <p:spPr/>
        <p:txBody>
          <a:bodyPr>
            <a:normAutofit fontScale="92500" lnSpcReduction="10000"/>
          </a:bodyPr>
          <a:lstStyle/>
          <a:p>
            <a:pPr algn="just" eaLnBrk="1" hangingPunct="1"/>
            <a:r>
              <a:rPr lang="en-US" dirty="0" smtClean="0"/>
              <a:t>As computers and networked systems have become an integral part of our daily lives, securing information from misuse, unauthorized access and modification has become very important</a:t>
            </a:r>
          </a:p>
          <a:p>
            <a:pPr lvl="1" algn="just" eaLnBrk="1" hangingPunct="1"/>
            <a:r>
              <a:rPr lang="en-US" dirty="0" smtClean="0">
                <a:solidFill>
                  <a:srgbClr val="0070C0"/>
                </a:solidFill>
              </a:rPr>
              <a:t>willful</a:t>
            </a:r>
            <a:r>
              <a:rPr lang="en-US" dirty="0" smtClean="0"/>
              <a:t>: tampering by the user</a:t>
            </a:r>
          </a:p>
          <a:p>
            <a:pPr lvl="1" algn="just" eaLnBrk="1" hangingPunct="1"/>
            <a:r>
              <a:rPr lang="en-US" dirty="0" smtClean="0">
                <a:solidFill>
                  <a:srgbClr val="0070C0"/>
                </a:solidFill>
              </a:rPr>
              <a:t>unintentional</a:t>
            </a:r>
            <a:r>
              <a:rPr lang="en-US" dirty="0" smtClean="0"/>
              <a:t>: execution of a malicious application</a:t>
            </a:r>
          </a:p>
          <a:p>
            <a:pPr algn="just"/>
            <a:r>
              <a:rPr lang="en-US" dirty="0"/>
              <a:t>Malware is software designed to infiltrate a computer system without the owner's informed consent and cause damage</a:t>
            </a:r>
          </a:p>
          <a:p>
            <a:pPr algn="just"/>
            <a:endParaRPr lang="en-US"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2EBF572B-73CB-3D42-AA78-0456F3EFE5E6}" type="slidenum">
              <a:rPr lang="en-US" sz="1000">
                <a:solidFill>
                  <a:srgbClr val="C99900"/>
                </a:solidFill>
                <a:latin typeface="Lucida Sans Unicode" charset="0"/>
              </a:rPr>
              <a:pPr eaLnBrk="1" hangingPunct="1"/>
              <a:t>50</a:t>
            </a:fld>
            <a:endParaRPr lang="en-US" sz="1000">
              <a:solidFill>
                <a:srgbClr val="C99900"/>
              </a:solidFill>
              <a:latin typeface="Lucida Sans Unicode" charset="0"/>
            </a:endParaRPr>
          </a:p>
        </p:txBody>
      </p:sp>
      <p:sp>
        <p:nvSpPr>
          <p:cNvPr id="47108" name="Rectangle 3"/>
          <p:cNvSpPr>
            <a:spLocks noGrp="1" noChangeArrowheads="1"/>
          </p:cNvSpPr>
          <p:nvPr>
            <p:ph type="body" idx="1"/>
          </p:nvPr>
        </p:nvSpPr>
        <p:spPr/>
        <p:txBody>
          <a:bodyPr>
            <a:normAutofit lnSpcReduction="10000"/>
          </a:bodyPr>
          <a:lstStyle/>
          <a:p>
            <a:pPr eaLnBrk="1" hangingPunct="1"/>
            <a:endParaRPr lang="en-US">
              <a:latin typeface="Trebuchet MS" charset="0"/>
            </a:endParaRPr>
          </a:p>
          <a:p>
            <a:pPr eaLnBrk="1" hangingPunct="1"/>
            <a:r>
              <a:rPr lang="en-US">
                <a:latin typeface="Trebuchet MS" charset="0"/>
              </a:rPr>
              <a:t>Start with a set of known viruses.</a:t>
            </a:r>
          </a:p>
          <a:p>
            <a:pPr eaLnBrk="1" hangingPunct="1"/>
            <a:r>
              <a:rPr lang="en-US">
                <a:latin typeface="Trebuchet MS" charset="0"/>
              </a:rPr>
              <a:t>Create obfuscated versions:</a:t>
            </a:r>
          </a:p>
          <a:p>
            <a:pPr lvl="1" eaLnBrk="1" hangingPunct="1"/>
            <a:r>
              <a:rPr lang="en-US">
                <a:latin typeface="Trebuchet MS" charset="0"/>
              </a:rPr>
              <a:t>Reordering</a:t>
            </a:r>
          </a:p>
          <a:p>
            <a:pPr lvl="1" eaLnBrk="1" hangingPunct="1"/>
            <a:r>
              <a:rPr lang="en-US">
                <a:latin typeface="Trebuchet MS" charset="0"/>
              </a:rPr>
              <a:t>Register/variable renaming</a:t>
            </a:r>
          </a:p>
          <a:p>
            <a:pPr lvl="1" eaLnBrk="1" hangingPunct="1"/>
            <a:r>
              <a:rPr lang="en-US">
                <a:latin typeface="Trebuchet MS" charset="0"/>
              </a:rPr>
              <a:t>Encryption</a:t>
            </a:r>
          </a:p>
          <a:p>
            <a:pPr eaLnBrk="1" hangingPunct="1"/>
            <a:endParaRPr lang="en-US">
              <a:latin typeface="Trebuchet MS" charset="0"/>
            </a:endParaRPr>
          </a:p>
          <a:p>
            <a:pPr eaLnBrk="1" hangingPunct="1"/>
            <a:r>
              <a:rPr lang="en-US">
                <a:latin typeface="Trebuchet MS" charset="0"/>
              </a:rPr>
              <a:t>Measure </a:t>
            </a:r>
            <a:r>
              <a:rPr lang="en-US">
                <a:solidFill>
                  <a:srgbClr val="333399"/>
                </a:solidFill>
                <a:latin typeface="Trebuchet MS" charset="0"/>
              </a:rPr>
              <a:t>resilience to obfuscation</a:t>
            </a:r>
            <a:r>
              <a:rPr lang="en-US">
                <a:latin typeface="Trebuchet MS" charset="0"/>
              </a:rPr>
              <a:t> (detection rate of obfuscated versions)</a:t>
            </a:r>
          </a:p>
        </p:txBody>
      </p:sp>
      <p:sp>
        <p:nvSpPr>
          <p:cNvPr id="100358" name="Rectangle 6"/>
          <p:cNvSpPr>
            <a:spLocks noGrp="1" noChangeArrowheads="1"/>
          </p:cNvSpPr>
          <p:nvPr>
            <p:ph type="title"/>
          </p:nvPr>
        </p:nvSpPr>
        <p:spPr/>
        <p:txBody>
          <a:bodyPr anchor="t">
            <a:normAutofit fontScale="90000"/>
          </a:bodyPr>
          <a:lstStyle/>
          <a:p>
            <a:pPr eaLnBrk="1" hangingPunct="1">
              <a:defRPr/>
            </a:pPr>
            <a:r>
              <a:rPr lang="en-US">
                <a:effectLst>
                  <a:outerShdw blurRad="38100" dist="38100" dir="2700000" algn="tl">
                    <a:srgbClr val="DDDDDD"/>
                  </a:outerShdw>
                </a:effectLst>
                <a:latin typeface="Trebuchet MS" charset="0"/>
                <a:cs typeface="+mj-cs"/>
              </a:rPr>
              <a:t>Empirical Study</a:t>
            </a:r>
            <a:br>
              <a:rPr lang="en-US">
                <a:effectLst>
                  <a:outerShdw blurRad="38100" dist="38100" dir="2700000" algn="tl">
                    <a:srgbClr val="DDDDDD"/>
                  </a:outerShdw>
                </a:effectLst>
                <a:latin typeface="Trebuchet MS" charset="0"/>
                <a:cs typeface="+mj-cs"/>
              </a:rPr>
            </a:br>
            <a:r>
              <a:rPr lang="en-US" sz="2800">
                <a:effectLst>
                  <a:outerShdw blurRad="38100" dist="38100" dir="2700000" algn="tl">
                    <a:srgbClr val="DDDDDD"/>
                  </a:outerShdw>
                </a:effectLst>
                <a:latin typeface="Trebuchet MS" charset="0"/>
                <a:cs typeface="+mj-cs"/>
              </a:rPr>
              <a:t>                       [Christodorescu &amp; Jha, ISSTA 2004]</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438D0A1-B825-5743-8553-170590A1CE25}" type="slidenum">
              <a:rPr lang="en-US" sz="1000">
                <a:solidFill>
                  <a:srgbClr val="C99900"/>
                </a:solidFill>
                <a:latin typeface="Lucida Sans Unicode" charset="0"/>
              </a:rPr>
              <a:pPr eaLnBrk="1" hangingPunct="1"/>
              <a:t>51</a:t>
            </a:fld>
            <a:endParaRPr lang="en-US" sz="1000">
              <a:solidFill>
                <a:srgbClr val="C99900"/>
              </a:solidFill>
              <a:latin typeface="Lucida Sans Unicode" charset="0"/>
            </a:endParaRPr>
          </a:p>
        </p:txBody>
      </p:sp>
      <p:sp>
        <p:nvSpPr>
          <p:cNvPr id="147458"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Evaluation Goal: </a:t>
            </a:r>
            <a:r>
              <a:rPr lang="en-US" b="1">
                <a:effectLst>
                  <a:outerShdw blurRad="38100" dist="38100" dir="2700000" algn="tl">
                    <a:srgbClr val="DDDDDD"/>
                  </a:outerShdw>
                </a:effectLst>
                <a:latin typeface="Trebuchet MS" charset="0"/>
                <a:cs typeface="+mj-cs"/>
              </a:rPr>
              <a:t>Resilience</a:t>
            </a:r>
          </a:p>
        </p:txBody>
      </p:sp>
      <p:sp>
        <p:nvSpPr>
          <p:cNvPr id="48133" name="Rectangle 3"/>
          <p:cNvSpPr>
            <a:spLocks noGrp="1" noChangeArrowheads="1"/>
          </p:cNvSpPr>
          <p:nvPr>
            <p:ph type="body" idx="1"/>
          </p:nvPr>
        </p:nvSpPr>
        <p:spPr/>
        <p:txBody>
          <a:bodyPr/>
          <a:lstStyle/>
          <a:p>
            <a:pPr marL="282575" indent="-282575" eaLnBrk="1" hangingPunct="1">
              <a:buFontTx/>
              <a:buNone/>
            </a:pPr>
            <a:r>
              <a:rPr lang="en-US">
                <a:latin typeface="Trebuchet MS" charset="0"/>
              </a:rPr>
              <a:t>Question 1:</a:t>
            </a:r>
          </a:p>
          <a:p>
            <a:pPr marL="282575" indent="-282575" eaLnBrk="1" hangingPunct="1"/>
            <a:r>
              <a:rPr lang="en-US">
                <a:solidFill>
                  <a:schemeClr val="accent2"/>
                </a:solidFill>
                <a:latin typeface="Trebuchet MS" charset="0"/>
              </a:rPr>
              <a:t>How resistant</a:t>
            </a:r>
            <a:r>
              <a:rPr lang="en-US">
                <a:latin typeface="Trebuchet MS" charset="0"/>
              </a:rPr>
              <a:t> is a virus scanner </a:t>
            </a:r>
            <a:r>
              <a:rPr lang="en-US">
                <a:solidFill>
                  <a:schemeClr val="accent2"/>
                </a:solidFill>
                <a:latin typeface="Trebuchet MS" charset="0"/>
              </a:rPr>
              <a:t>to obfuscations</a:t>
            </a:r>
            <a:r>
              <a:rPr lang="en-US">
                <a:latin typeface="Trebuchet MS" charset="0"/>
              </a:rPr>
              <a:t> or variants of known worms?</a:t>
            </a:r>
          </a:p>
          <a:p>
            <a:pPr marL="282575" indent="-282575" eaLnBrk="1" hangingPunct="1">
              <a:buFontTx/>
              <a:buNone/>
            </a:pPr>
            <a:endParaRPr lang="en-US" sz="2000" b="1">
              <a:latin typeface="Trebuchet MS" charset="0"/>
            </a:endParaRPr>
          </a:p>
          <a:p>
            <a:pPr marL="282575" indent="-282575" eaLnBrk="1" hangingPunct="1">
              <a:buFontTx/>
              <a:buNone/>
            </a:pPr>
            <a:r>
              <a:rPr lang="en-US">
                <a:latin typeface="Trebuchet MS" charset="0"/>
              </a:rPr>
              <a:t>Question 2:</a:t>
            </a:r>
          </a:p>
          <a:p>
            <a:pPr marL="282575" indent="-282575" eaLnBrk="1" hangingPunct="1"/>
            <a:r>
              <a:rPr lang="en-US">
                <a:latin typeface="Trebuchet MS" charset="0"/>
              </a:rPr>
              <a:t>Using the limitations of a virus scanner, </a:t>
            </a:r>
            <a:r>
              <a:rPr lang="en-US">
                <a:solidFill>
                  <a:srgbClr val="009900"/>
                </a:solidFill>
                <a:latin typeface="Trebuchet MS" charset="0"/>
              </a:rPr>
              <a:t>can a blackhat determine its detection algorithm</a:t>
            </a:r>
            <a:r>
              <a:rPr lang="en-US">
                <a:latin typeface="Trebuchet MS" charset="0"/>
              </a:rPr>
              <a:t>?</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Specs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high-level definition can be very concise, but quite imprecise. This is because it has a lot of underlying assumptions. Any description that is to be automatically checked by a machine should be made more precise.</a:t>
            </a:r>
          </a:p>
          <a:p>
            <a:r>
              <a:rPr lang="en-US" dirty="0"/>
              <a:t>We can make this description more precise by adding information about the protocols involved in this behavior.</a:t>
            </a:r>
          </a:p>
          <a:p>
            <a:r>
              <a:rPr lang="en-US" dirty="0"/>
              <a:t>We also need to clarify what </a:t>
            </a:r>
            <a:r>
              <a:rPr lang="ja-JP" altLang="en-US" dirty="0"/>
              <a:t>“</a:t>
            </a:r>
            <a:r>
              <a:rPr lang="en-US" altLang="ja-JP" dirty="0"/>
              <a:t>mass</a:t>
            </a:r>
            <a:r>
              <a:rPr lang="ja-JP" altLang="en-US" dirty="0"/>
              <a:t>”</a:t>
            </a:r>
            <a:r>
              <a:rPr lang="en-US" altLang="ja-JP" dirty="0"/>
              <a:t> means: in this case, it is a rate of propagation, e.g., messages sent per hour.</a:t>
            </a:r>
          </a:p>
          <a:p>
            <a:r>
              <a:rPr lang="en-US" dirty="0"/>
              <a:t>Finally, we explain what a </a:t>
            </a:r>
            <a:r>
              <a:rPr lang="ja-JP" altLang="en-US" dirty="0"/>
              <a:t>“</a:t>
            </a:r>
            <a:r>
              <a:rPr lang="en-US" altLang="ja-JP" dirty="0"/>
              <a:t>virus</a:t>
            </a:r>
            <a:r>
              <a:rPr lang="ja-JP" altLang="en-US" dirty="0"/>
              <a:t>”</a:t>
            </a:r>
            <a:r>
              <a:rPr lang="en-US" altLang="ja-JP" dirty="0"/>
              <a:t> is: a program that propagates itself.</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342505305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284ED106-2203-304E-9624-D94E05042091}" type="slidenum">
              <a:rPr lang="en-US" sz="1000">
                <a:solidFill>
                  <a:srgbClr val="C99900"/>
                </a:solidFill>
                <a:latin typeface="Lucida Sans Unicode" charset="0"/>
              </a:rPr>
              <a:pPr eaLnBrk="1" hangingPunct="1"/>
              <a:t>53</a:t>
            </a:fld>
            <a:endParaRPr lang="en-US" sz="1000">
              <a:solidFill>
                <a:srgbClr val="C99900"/>
              </a:solidFill>
              <a:latin typeface="Lucida Sans Unicode" charset="0"/>
            </a:endParaRPr>
          </a:p>
        </p:txBody>
      </p:sp>
      <p:sp>
        <p:nvSpPr>
          <p:cNvPr id="28674" name="Rectangle 2"/>
          <p:cNvSpPr>
            <a:spLocks noGrp="1" noChangeArrowheads="1"/>
          </p:cNvSpPr>
          <p:nvPr>
            <p:ph type="title"/>
          </p:nvPr>
        </p:nvSpPr>
        <p:spPr/>
        <p:txBody>
          <a:bodyPr>
            <a:normAutofit fontScale="90000"/>
          </a:bodyPr>
          <a:lstStyle/>
          <a:p>
            <a:pPr eaLnBrk="1" hangingPunct="1">
              <a:defRPr/>
            </a:pPr>
            <a:r>
              <a:rPr lang="en-US" sz="4000">
                <a:effectLst>
                  <a:outerShdw blurRad="38100" dist="38100" dir="2700000" algn="tl">
                    <a:srgbClr val="DDDDDD"/>
                  </a:outerShdw>
                </a:effectLst>
                <a:latin typeface="Trebuchet MS" charset="0"/>
                <a:cs typeface="+mj-cs"/>
              </a:rPr>
              <a:t>Describing Malicious Behavior</a:t>
            </a:r>
            <a:br>
              <a:rPr lang="en-US" sz="4000">
                <a:effectLst>
                  <a:outerShdw blurRad="38100" dist="38100" dir="2700000" algn="tl">
                    <a:srgbClr val="DDDDDD"/>
                  </a:outerShdw>
                </a:effectLst>
                <a:latin typeface="Trebuchet MS" charset="0"/>
                <a:cs typeface="+mj-cs"/>
              </a:rPr>
            </a:br>
            <a:r>
              <a:rPr lang="en-US" sz="4000">
                <a:effectLst>
                  <a:outerShdw blurRad="38100" dist="38100" dir="2700000" algn="tl">
                    <a:srgbClr val="DDDDDD"/>
                  </a:outerShdw>
                </a:effectLst>
                <a:latin typeface="Trebuchet MS" charset="0"/>
                <a:cs typeface="+mj-cs"/>
              </a:rPr>
              <a:t>	</a:t>
            </a:r>
            <a:r>
              <a:rPr lang="en-US" sz="2800" i="1">
                <a:effectLst>
                  <a:outerShdw blurRad="38100" dist="38100" dir="2700000" algn="tl">
                    <a:srgbClr val="DDDDDD"/>
                  </a:outerShdw>
                </a:effectLst>
                <a:latin typeface="Trebuchet MS" charset="0"/>
                <a:cs typeface="+mj-cs"/>
              </a:rPr>
              <a:t>[Christodorescu et al., Oakland 2005]</a:t>
            </a:r>
          </a:p>
        </p:txBody>
      </p:sp>
      <p:sp>
        <p:nvSpPr>
          <p:cNvPr id="28675" name="Rectangle 3"/>
          <p:cNvSpPr>
            <a:spLocks noGrp="1" noChangeArrowheads="1"/>
          </p:cNvSpPr>
          <p:nvPr>
            <p:ph type="body" idx="1"/>
          </p:nvPr>
        </p:nvSpPr>
        <p:spPr/>
        <p:txBody>
          <a:bodyPr>
            <a:normAutofit fontScale="92500" lnSpcReduction="10000"/>
          </a:bodyPr>
          <a:lstStyle/>
          <a:p>
            <a:pPr eaLnBrk="1" hangingPunct="1"/>
            <a:r>
              <a:rPr lang="en-US">
                <a:latin typeface="Trebuchet MS" charset="0"/>
              </a:rPr>
              <a:t>Informal description:</a:t>
            </a:r>
          </a:p>
          <a:p>
            <a:pPr eaLnBrk="1" hangingPunct="1">
              <a:buFontTx/>
              <a:buNone/>
            </a:pPr>
            <a:r>
              <a:rPr lang="en-US">
                <a:latin typeface="Trebuchet MS" charset="0"/>
              </a:rPr>
              <a:t>	</a:t>
            </a:r>
            <a:r>
              <a:rPr lang="ja-JP" altLang="en-US">
                <a:latin typeface="Trebuchet MS" charset="0"/>
              </a:rPr>
              <a:t>“</a:t>
            </a:r>
            <a:r>
              <a:rPr lang="en-US" altLang="ja-JP">
                <a:latin typeface="Trebuchet MS" charset="0"/>
              </a:rPr>
              <a:t>Mass-mailing virus</a:t>
            </a:r>
            <a:r>
              <a:rPr lang="ja-JP" altLang="en-US">
                <a:latin typeface="Trebuchet MS" charset="0"/>
              </a:rPr>
              <a:t>”</a:t>
            </a:r>
            <a:endParaRPr lang="en-US" altLang="ja-JP">
              <a:latin typeface="Trebuchet MS" charset="0"/>
            </a:endParaRPr>
          </a:p>
          <a:p>
            <a:pPr eaLnBrk="1" hangingPunct="1">
              <a:buFontTx/>
              <a:buNone/>
            </a:pPr>
            <a:endParaRPr lang="en-US" sz="1600">
              <a:latin typeface="Trebuchet MS" charset="0"/>
            </a:endParaRPr>
          </a:p>
          <a:p>
            <a:pPr eaLnBrk="1" hangingPunct="1"/>
            <a:r>
              <a:rPr lang="en-US">
                <a:latin typeface="Trebuchet MS" charset="0"/>
              </a:rPr>
              <a:t>A more precision description:</a:t>
            </a:r>
          </a:p>
          <a:p>
            <a:pPr eaLnBrk="1" hangingPunct="1">
              <a:buFontTx/>
              <a:buNone/>
            </a:pPr>
            <a:r>
              <a:rPr lang="en-US">
                <a:latin typeface="Trebuchet MS" charset="0"/>
              </a:rPr>
              <a:t>	</a:t>
            </a:r>
            <a:r>
              <a:rPr lang="ja-JP" altLang="en-US">
                <a:latin typeface="Trebuchet MS" charset="0"/>
              </a:rPr>
              <a:t>“</a:t>
            </a:r>
            <a:r>
              <a:rPr lang="en-US" altLang="ja-JP">
                <a:latin typeface="Trebuchet MS" charset="0"/>
              </a:rPr>
              <a:t>A program that:</a:t>
            </a:r>
          </a:p>
          <a:p>
            <a:pPr eaLnBrk="1" hangingPunct="1">
              <a:spcBef>
                <a:spcPct val="0"/>
              </a:spcBef>
              <a:buFontTx/>
              <a:buNone/>
            </a:pPr>
            <a:r>
              <a:rPr lang="en-US">
                <a:latin typeface="Trebuchet MS" charset="0"/>
              </a:rPr>
              <a:t>		sends messages containing copies of</a:t>
            </a:r>
          </a:p>
          <a:p>
            <a:pPr eaLnBrk="1" hangingPunct="1">
              <a:spcBef>
                <a:spcPct val="0"/>
              </a:spcBef>
              <a:buFontTx/>
              <a:buNone/>
            </a:pPr>
            <a:r>
              <a:rPr lang="en-US">
                <a:latin typeface="Trebuchet MS" charset="0"/>
              </a:rPr>
              <a:t>		itself,</a:t>
            </a:r>
          </a:p>
          <a:p>
            <a:pPr eaLnBrk="1" hangingPunct="1">
              <a:spcBef>
                <a:spcPct val="0"/>
              </a:spcBef>
              <a:buFontTx/>
              <a:buNone/>
            </a:pPr>
            <a:r>
              <a:rPr lang="en-US">
                <a:latin typeface="Trebuchet MS" charset="0"/>
              </a:rPr>
              <a:t>		using the SMTP protocol,</a:t>
            </a:r>
          </a:p>
          <a:p>
            <a:pPr eaLnBrk="1" hangingPunct="1">
              <a:spcBef>
                <a:spcPct val="0"/>
              </a:spcBef>
              <a:buFontTx/>
              <a:buNone/>
            </a:pPr>
            <a:r>
              <a:rPr lang="en-US">
                <a:latin typeface="Trebuchet MS" charset="0"/>
              </a:rPr>
              <a:t>		in a large number over a short period</a:t>
            </a:r>
          </a:p>
          <a:p>
            <a:pPr eaLnBrk="1" hangingPunct="1">
              <a:spcBef>
                <a:spcPct val="0"/>
              </a:spcBef>
              <a:buFontTx/>
              <a:buNone/>
            </a:pPr>
            <a:r>
              <a:rPr lang="en-US">
                <a:latin typeface="Trebuchet MS" charset="0"/>
              </a:rPr>
              <a:t>		of time.</a:t>
            </a:r>
            <a:r>
              <a:rPr lang="ja-JP" altLang="en-US">
                <a:latin typeface="Trebuchet MS" charset="0"/>
              </a:rPr>
              <a:t>”</a:t>
            </a:r>
            <a:endParaRPr lang="en-US">
              <a:latin typeface="Trebuchet MS"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68D65EAA-007C-1F49-A978-FAADDC9DA869}" type="slidenum">
              <a:rPr lang="en-US" sz="1000">
                <a:solidFill>
                  <a:srgbClr val="C99900"/>
                </a:solidFill>
                <a:latin typeface="Lucida Sans Unicode" charset="0"/>
              </a:rPr>
              <a:pPr eaLnBrk="1" hangingPunct="1"/>
              <a:t>54</a:t>
            </a:fld>
            <a:endParaRPr lang="en-US" sz="1000">
              <a:solidFill>
                <a:srgbClr val="C99900"/>
              </a:solidFill>
              <a:latin typeface="Lucida Sans Unicode" charset="0"/>
            </a:endParaRPr>
          </a:p>
        </p:txBody>
      </p:sp>
      <p:sp>
        <p:nvSpPr>
          <p:cNvPr id="53252" name="Text Box 2"/>
          <p:cNvSpPr txBox="1">
            <a:spLocks noChangeArrowheads="1"/>
          </p:cNvSpPr>
          <p:nvPr/>
        </p:nvSpPr>
        <p:spPr bwMode="auto">
          <a:xfrm>
            <a:off x="152400" y="2495550"/>
            <a:ext cx="3505200" cy="292100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push	eax</a:t>
            </a:r>
          </a:p>
          <a:p>
            <a:pPr eaLnBrk="1" hangingPunct="1"/>
            <a:r>
              <a:rPr lang="en-US" sz="1600"/>
              <a:t>push	edi</a:t>
            </a:r>
          </a:p>
          <a:p>
            <a:pPr eaLnBrk="1" hangingPunct="1"/>
            <a:r>
              <a:rPr lang="en-US" sz="1600"/>
              <a:t>call	connect</a:t>
            </a:r>
          </a:p>
          <a:p>
            <a:pPr eaLnBrk="1" hangingPunct="1"/>
            <a:r>
              <a:rPr lang="en-US" sz="1600"/>
              <a:t>...	; compose SMTP</a:t>
            </a:r>
          </a:p>
          <a:p>
            <a:pPr eaLnBrk="1" hangingPunct="1"/>
            <a:r>
              <a:rPr lang="en-US" sz="1600"/>
              <a:t>	; command "HELO ..."</a:t>
            </a:r>
          </a:p>
          <a:p>
            <a:pPr eaLnBrk="1" hangingPunct="1"/>
            <a:r>
              <a:rPr lang="en-US" sz="1600"/>
              <a:t>push	eax</a:t>
            </a:r>
          </a:p>
          <a:p>
            <a:pPr eaLnBrk="1" hangingPunct="1"/>
            <a:r>
              <a:rPr lang="en-US" sz="1600"/>
              <a:t>push	ecx</a:t>
            </a:r>
          </a:p>
          <a:p>
            <a:pPr eaLnBrk="1" hangingPunct="1"/>
            <a:r>
              <a:rPr lang="en-US" sz="1600"/>
              <a:t>push	edi</a:t>
            </a:r>
          </a:p>
          <a:p>
            <a:pPr eaLnBrk="1" hangingPunct="1"/>
            <a:r>
              <a:rPr lang="en-US" sz="1600"/>
              <a:t>call	send</a:t>
            </a:r>
          </a:p>
        </p:txBody>
      </p:sp>
      <p:sp>
        <p:nvSpPr>
          <p:cNvPr id="53253" name="Rectangle 3"/>
          <p:cNvSpPr>
            <a:spLocks noGrp="1" noChangeArrowheads="1"/>
          </p:cNvSpPr>
          <p:nvPr>
            <p:ph type="body" idx="1"/>
          </p:nvPr>
        </p:nvSpPr>
        <p:spPr/>
        <p:txBody>
          <a:bodyPr/>
          <a:lstStyle/>
          <a:p>
            <a:pPr eaLnBrk="1" hangingPunct="1"/>
            <a:r>
              <a:rPr lang="en-US">
                <a:latin typeface="Trebuchet MS" charset="0"/>
              </a:rPr>
              <a:t>A specification of behavior.</a:t>
            </a:r>
          </a:p>
        </p:txBody>
      </p:sp>
      <p:sp>
        <p:nvSpPr>
          <p:cNvPr id="154628" name="Rectangle 4"/>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Malspec</a:t>
            </a:r>
          </a:p>
        </p:txBody>
      </p:sp>
      <p:sp>
        <p:nvSpPr>
          <p:cNvPr id="53255" name="Text Box 5"/>
          <p:cNvSpPr txBox="1">
            <a:spLocks noChangeArrowheads="1"/>
          </p:cNvSpPr>
          <p:nvPr/>
        </p:nvSpPr>
        <p:spPr bwMode="auto">
          <a:xfrm>
            <a:off x="3630613" y="3048000"/>
            <a:ext cx="777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8000" b="1">
                <a:latin typeface="Arial" charset="0"/>
              </a:rPr>
              <a:t>=</a:t>
            </a:r>
          </a:p>
        </p:txBody>
      </p:sp>
      <p:sp>
        <p:nvSpPr>
          <p:cNvPr id="53256" name="Text Box 6"/>
          <p:cNvSpPr txBox="1">
            <a:spLocks noChangeArrowheads="1"/>
          </p:cNvSpPr>
          <p:nvPr/>
        </p:nvSpPr>
        <p:spPr bwMode="auto">
          <a:xfrm>
            <a:off x="6831013" y="3048000"/>
            <a:ext cx="777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8000" b="1">
                <a:latin typeface="Arial" charset="0"/>
              </a:rPr>
              <a:t>+</a:t>
            </a:r>
          </a:p>
        </p:txBody>
      </p:sp>
      <p:sp>
        <p:nvSpPr>
          <p:cNvPr id="53257" name="Rectangle 11"/>
          <p:cNvSpPr>
            <a:spLocks noChangeArrowheads="1"/>
          </p:cNvSpPr>
          <p:nvPr/>
        </p:nvSpPr>
        <p:spPr bwMode="auto">
          <a:xfrm>
            <a:off x="4572000" y="2667000"/>
            <a:ext cx="1143000" cy="4572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53258" name="Rectangle 12"/>
          <p:cNvSpPr>
            <a:spLocks noChangeArrowheads="1"/>
          </p:cNvSpPr>
          <p:nvPr/>
        </p:nvSpPr>
        <p:spPr bwMode="auto">
          <a:xfrm>
            <a:off x="4572000" y="4038600"/>
            <a:ext cx="685800" cy="4572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53259" name="Text Box 13"/>
          <p:cNvSpPr txBox="1">
            <a:spLocks noChangeArrowheads="1"/>
          </p:cNvSpPr>
          <p:nvPr/>
        </p:nvSpPr>
        <p:spPr bwMode="auto">
          <a:xfrm>
            <a:off x="4381500" y="2495550"/>
            <a:ext cx="2476500" cy="215265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2000">
                <a:latin typeface="Lucida Console" charset="0"/>
              </a:rPr>
              <a:t>connect(Y);</a:t>
            </a:r>
          </a:p>
          <a:p>
            <a:pPr eaLnBrk="1" hangingPunct="1">
              <a:spcBef>
                <a:spcPct val="50000"/>
              </a:spcBef>
            </a:pPr>
            <a:endParaRPr lang="en-US" sz="2000">
              <a:latin typeface="Lucida Console" charset="0"/>
            </a:endParaRPr>
          </a:p>
          <a:p>
            <a:pPr eaLnBrk="1" hangingPunct="1">
              <a:spcBef>
                <a:spcPct val="50000"/>
              </a:spcBef>
            </a:pPr>
            <a:endParaRPr lang="en-US" sz="2000">
              <a:latin typeface="Lucida Console" charset="0"/>
            </a:endParaRPr>
          </a:p>
          <a:p>
            <a:pPr eaLnBrk="1" hangingPunct="1">
              <a:spcBef>
                <a:spcPct val="50000"/>
              </a:spcBef>
            </a:pPr>
            <a:r>
              <a:rPr lang="en-US" sz="2000">
                <a:latin typeface="Lucida Console" charset="0"/>
              </a:rPr>
              <a:t>send(Z,T);</a:t>
            </a:r>
          </a:p>
        </p:txBody>
      </p:sp>
      <p:sp>
        <p:nvSpPr>
          <p:cNvPr id="53260" name="Text Box 14"/>
          <p:cNvSpPr txBox="1">
            <a:spLocks noChangeArrowheads="1"/>
          </p:cNvSpPr>
          <p:nvPr/>
        </p:nvSpPr>
        <p:spPr bwMode="auto">
          <a:xfrm>
            <a:off x="4876800" y="5119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1800" i="1"/>
              <a:t>Syntactic info</a:t>
            </a:r>
          </a:p>
        </p:txBody>
      </p:sp>
      <p:sp>
        <p:nvSpPr>
          <p:cNvPr id="53261" name="Text Box 17"/>
          <p:cNvSpPr txBox="1">
            <a:spLocks noChangeArrowheads="1"/>
          </p:cNvSpPr>
          <p:nvPr/>
        </p:nvSpPr>
        <p:spPr bwMode="auto">
          <a:xfrm>
            <a:off x="7581900" y="2495550"/>
            <a:ext cx="1409700" cy="260985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endParaRPr lang="en-US" sz="2000">
              <a:latin typeface="Lucida Console" charset="0"/>
            </a:endParaRPr>
          </a:p>
          <a:p>
            <a:pPr eaLnBrk="1" hangingPunct="1">
              <a:spcBef>
                <a:spcPct val="50000"/>
              </a:spcBef>
            </a:pPr>
            <a:endParaRPr lang="en-US" sz="2000">
              <a:latin typeface="Lucida Console" charset="0"/>
            </a:endParaRPr>
          </a:p>
          <a:p>
            <a:pPr eaLnBrk="1" hangingPunct="1">
              <a:spcBef>
                <a:spcPct val="50000"/>
              </a:spcBef>
            </a:pPr>
            <a:endParaRPr lang="en-US" sz="2000">
              <a:latin typeface="Lucida Console" charset="0"/>
            </a:endParaRPr>
          </a:p>
          <a:p>
            <a:pPr eaLnBrk="1" hangingPunct="1">
              <a:spcBef>
                <a:spcPct val="50000"/>
              </a:spcBef>
            </a:pPr>
            <a:endParaRPr lang="en-US" sz="2000">
              <a:latin typeface="Lucida Console" charset="0"/>
            </a:endParaRPr>
          </a:p>
          <a:p>
            <a:pPr eaLnBrk="1" hangingPunct="1">
              <a:spcBef>
                <a:spcPct val="50000"/>
              </a:spcBef>
            </a:pPr>
            <a:endParaRPr lang="en-US" sz="2000">
              <a:latin typeface="Lucida Console" charset="0"/>
            </a:endParaRPr>
          </a:p>
        </p:txBody>
      </p:sp>
      <p:cxnSp>
        <p:nvCxnSpPr>
          <p:cNvPr id="53262" name="AutoShape 18"/>
          <p:cNvCxnSpPr>
            <a:cxnSpLocks noChangeShapeType="1"/>
            <a:stCxn id="53265" idx="4"/>
            <a:endCxn id="53266" idx="1"/>
          </p:cNvCxnSpPr>
          <p:nvPr/>
        </p:nvCxnSpPr>
        <p:spPr bwMode="auto">
          <a:xfrm rot="5400000">
            <a:off x="7072313" y="3784600"/>
            <a:ext cx="1493838" cy="134937"/>
          </a:xfrm>
          <a:prstGeom prst="curvedConnector3">
            <a:avLst>
              <a:gd name="adj1" fmla="val 48458"/>
            </a:avLst>
          </a:prstGeom>
          <a:noFill/>
          <a:ln w="57150">
            <a:solidFill>
              <a:srgbClr val="FF9933"/>
            </a:solidFill>
            <a:round/>
            <a:headEnd/>
            <a:tailEnd type="triangle" w="med" len="med"/>
          </a:ln>
          <a:extLst>
            <a:ext uri="{909E8E84-426E-40dd-AFC4-6F175D3DCCD1}">
              <a14:hiddenFill xmlns:a14="http://schemas.microsoft.com/office/drawing/2010/main">
                <a:noFill/>
              </a14:hiddenFill>
            </a:ext>
          </a:extLst>
        </p:spPr>
      </p:cxnSp>
      <p:cxnSp>
        <p:nvCxnSpPr>
          <p:cNvPr id="53263" name="AutoShape 19"/>
          <p:cNvCxnSpPr>
            <a:cxnSpLocks noChangeShapeType="1"/>
            <a:stCxn id="53264" idx="2"/>
            <a:endCxn id="53267" idx="1"/>
          </p:cNvCxnSpPr>
          <p:nvPr/>
        </p:nvCxnSpPr>
        <p:spPr bwMode="auto">
          <a:xfrm rot="16200000" flipH="1">
            <a:off x="8263732" y="4325143"/>
            <a:ext cx="368300" cy="131763"/>
          </a:xfrm>
          <a:prstGeom prst="curvedConnector3">
            <a:avLst>
              <a:gd name="adj1" fmla="val 43532"/>
            </a:avLst>
          </a:prstGeom>
          <a:noFill/>
          <a:ln w="57150">
            <a:solidFill>
              <a:srgbClr val="FF9933"/>
            </a:solidFill>
            <a:round/>
            <a:headEnd/>
            <a:tailEnd type="triangle" w="med" len="med"/>
          </a:ln>
          <a:extLst>
            <a:ext uri="{909E8E84-426E-40dd-AFC4-6F175D3DCCD1}">
              <a14:hiddenFill xmlns:a14="http://schemas.microsoft.com/office/drawing/2010/main">
                <a:noFill/>
              </a14:hiddenFill>
            </a:ext>
          </a:extLst>
        </p:spPr>
      </p:cxnSp>
      <p:sp>
        <p:nvSpPr>
          <p:cNvPr id="53264" name="AutoShape 21"/>
          <p:cNvSpPr>
            <a:spLocks noChangeArrowheads="1"/>
          </p:cNvSpPr>
          <p:nvPr/>
        </p:nvSpPr>
        <p:spPr bwMode="auto">
          <a:xfrm>
            <a:off x="7848600" y="3867150"/>
            <a:ext cx="1066800" cy="339725"/>
          </a:xfrm>
          <a:prstGeom prst="roundRect">
            <a:avLst>
              <a:gd name="adj" fmla="val 16667"/>
            </a:avLst>
          </a:prstGeom>
          <a:solidFill>
            <a:srgbClr val="FF9933"/>
          </a:solidFill>
          <a:ln>
            <a:noFill/>
          </a:ln>
          <a:extLst>
            <a:ext uri="{91240B29-F687-4f45-9708-019B960494DF}">
              <a14:hiddenLine xmlns:a14="http://schemas.microsoft.com/office/drawing/2010/main" w="19050">
                <a:solidFill>
                  <a:srgbClr val="000000"/>
                </a:solidFill>
                <a:round/>
                <a:headEnd/>
                <a:tailEnd/>
              </a14:hiddenLine>
            </a:ext>
          </a:extLst>
        </p:spPr>
        <p:txBody>
          <a:bodyPr lIns="0" tIns="0" rIns="0" bIns="0" anchor="ctr">
            <a:spAutoFit/>
          </a:bodyPr>
          <a:lstStyle/>
          <a:p>
            <a:pPr algn="ctr"/>
            <a:r>
              <a:rPr lang="ja-JP" altLang="en-US" sz="2000">
                <a:latin typeface="Lucida Console" charset="0"/>
              </a:rPr>
              <a:t>“</a:t>
            </a:r>
            <a:r>
              <a:rPr lang="en-US" altLang="ja-JP" sz="2000">
                <a:latin typeface="Lucida Console" charset="0"/>
              </a:rPr>
              <a:t>HELO</a:t>
            </a:r>
            <a:r>
              <a:rPr lang="ja-JP" altLang="en-US" sz="2000">
                <a:latin typeface="Lucida Console" charset="0"/>
              </a:rPr>
              <a:t>”</a:t>
            </a:r>
            <a:endParaRPr lang="en-US" sz="2000">
              <a:latin typeface="Lucida Console" charset="0"/>
            </a:endParaRPr>
          </a:p>
        </p:txBody>
      </p:sp>
      <p:sp>
        <p:nvSpPr>
          <p:cNvPr id="53265" name="AutoShape 22"/>
          <p:cNvSpPr>
            <a:spLocks noChangeArrowheads="1"/>
          </p:cNvSpPr>
          <p:nvPr/>
        </p:nvSpPr>
        <p:spPr bwMode="auto">
          <a:xfrm>
            <a:off x="7696200" y="2724150"/>
            <a:ext cx="381000" cy="381000"/>
          </a:xfrm>
          <a:prstGeom prst="flowChartConnector">
            <a:avLst/>
          </a:prstGeom>
          <a:solidFill>
            <a:srgbClr val="FF9933"/>
          </a:solidFill>
          <a:ln w="19050">
            <a:solidFill>
              <a:srgbClr val="FF9933"/>
            </a:solidFill>
            <a:round/>
            <a:headEnd/>
            <a:tailEnd/>
          </a:ln>
        </p:spPr>
        <p:txBody>
          <a:bodyPr wrap="none" anchor="ctr"/>
          <a:lstStyle/>
          <a:p>
            <a:pPr algn="ctr"/>
            <a:r>
              <a:rPr lang="en-US" sz="2000">
                <a:latin typeface="Lucida Console" charset="0"/>
              </a:rPr>
              <a:t>Y</a:t>
            </a:r>
          </a:p>
        </p:txBody>
      </p:sp>
      <p:sp>
        <p:nvSpPr>
          <p:cNvPr id="53266" name="AutoShape 24"/>
          <p:cNvSpPr>
            <a:spLocks noChangeArrowheads="1"/>
          </p:cNvSpPr>
          <p:nvPr/>
        </p:nvSpPr>
        <p:spPr bwMode="auto">
          <a:xfrm>
            <a:off x="7696200" y="4552950"/>
            <a:ext cx="381000" cy="381000"/>
          </a:xfrm>
          <a:prstGeom prst="flowChartConnector">
            <a:avLst/>
          </a:prstGeom>
          <a:solidFill>
            <a:srgbClr val="FF9933"/>
          </a:solidFill>
          <a:ln w="19050">
            <a:solidFill>
              <a:srgbClr val="FF9933"/>
            </a:solidFill>
            <a:round/>
            <a:headEnd/>
            <a:tailEnd/>
          </a:ln>
        </p:spPr>
        <p:txBody>
          <a:bodyPr wrap="none" anchor="ctr"/>
          <a:lstStyle/>
          <a:p>
            <a:pPr algn="ctr"/>
            <a:r>
              <a:rPr lang="en-US" sz="2000">
                <a:latin typeface="Lucida Console" charset="0"/>
              </a:rPr>
              <a:t>Z</a:t>
            </a:r>
          </a:p>
        </p:txBody>
      </p:sp>
      <p:sp>
        <p:nvSpPr>
          <p:cNvPr id="53267" name="AutoShape 25"/>
          <p:cNvSpPr>
            <a:spLocks noChangeArrowheads="1"/>
          </p:cNvSpPr>
          <p:nvPr/>
        </p:nvSpPr>
        <p:spPr bwMode="auto">
          <a:xfrm>
            <a:off x="8458200" y="4529138"/>
            <a:ext cx="381000" cy="381000"/>
          </a:xfrm>
          <a:prstGeom prst="flowChartConnector">
            <a:avLst/>
          </a:prstGeom>
          <a:solidFill>
            <a:srgbClr val="FF9933"/>
          </a:solidFill>
          <a:ln w="19050">
            <a:solidFill>
              <a:srgbClr val="FF9933"/>
            </a:solidFill>
            <a:round/>
            <a:headEnd/>
            <a:tailEnd/>
          </a:ln>
        </p:spPr>
        <p:txBody>
          <a:bodyPr wrap="none" anchor="ctr"/>
          <a:lstStyle/>
          <a:p>
            <a:pPr algn="ctr"/>
            <a:r>
              <a:rPr lang="en-US" sz="2000">
                <a:latin typeface="Lucida Console" charset="0"/>
              </a:rPr>
              <a:t>T</a:t>
            </a:r>
          </a:p>
        </p:txBody>
      </p:sp>
      <p:sp>
        <p:nvSpPr>
          <p:cNvPr id="53268" name="Text Box 26"/>
          <p:cNvSpPr txBox="1">
            <a:spLocks noChangeArrowheads="1"/>
          </p:cNvSpPr>
          <p:nvPr/>
        </p:nvSpPr>
        <p:spPr bwMode="auto">
          <a:xfrm>
            <a:off x="7467600" y="5119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1800" i="1"/>
              <a:t>Semantic info</a:t>
            </a:r>
          </a:p>
        </p:txBody>
      </p:sp>
      <p:sp>
        <p:nvSpPr>
          <p:cNvPr id="154651" name="AutoShape 27"/>
          <p:cNvSpPr>
            <a:spLocks/>
          </p:cNvSpPr>
          <p:nvPr/>
        </p:nvSpPr>
        <p:spPr bwMode="auto">
          <a:xfrm rot="-5400000">
            <a:off x="6553200" y="3352800"/>
            <a:ext cx="304800" cy="4572000"/>
          </a:xfrm>
          <a:prstGeom prst="leftBrace">
            <a:avLst>
              <a:gd name="adj1" fmla="val 125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652" name="Text Box 28"/>
          <p:cNvSpPr txBox="1">
            <a:spLocks noChangeArrowheads="1"/>
          </p:cNvSpPr>
          <p:nvPr/>
        </p:nvSpPr>
        <p:spPr bwMode="auto">
          <a:xfrm>
            <a:off x="6157913" y="5851525"/>
            <a:ext cx="1081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2000"/>
              <a:t>Malspec</a:t>
            </a:r>
          </a:p>
        </p:txBody>
      </p:sp>
      <p:sp>
        <p:nvSpPr>
          <p:cNvPr id="53271" name="Text Box 29"/>
          <p:cNvSpPr txBox="1">
            <a:spLocks noChangeArrowheads="1"/>
          </p:cNvSpPr>
          <p:nvPr/>
        </p:nvSpPr>
        <p:spPr bwMode="auto">
          <a:xfrm>
            <a:off x="892175" y="5470525"/>
            <a:ext cx="2155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2000"/>
              <a:t>Malware Instance</a:t>
            </a:r>
          </a:p>
          <a:p>
            <a:pPr eaLnBrk="1" hangingPunct="1"/>
            <a:r>
              <a:rPr lang="en-US" sz="1600"/>
              <a:t>(Netsky.B)</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1" grpId="0" animBg="1"/>
      <p:bldP spid="15465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93F83CC8-6F94-DB44-8C46-7DE51CDE2D98}" type="slidenum">
              <a:rPr lang="en-US" sz="1000">
                <a:solidFill>
                  <a:srgbClr val="C99900"/>
                </a:solidFill>
                <a:latin typeface="Lucida Sans Unicode" charset="0"/>
              </a:rPr>
              <a:pPr eaLnBrk="1" hangingPunct="1"/>
              <a:t>55</a:t>
            </a:fld>
            <a:endParaRPr lang="en-US" sz="1000">
              <a:solidFill>
                <a:srgbClr val="C99900"/>
              </a:solidFill>
              <a:latin typeface="Lucida Sans Unicode" charset="0"/>
            </a:endParaRPr>
          </a:p>
        </p:txBody>
      </p:sp>
      <p:sp>
        <p:nvSpPr>
          <p:cNvPr id="152578"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Obfuscation Preserves Behavior</a:t>
            </a:r>
          </a:p>
        </p:txBody>
      </p:sp>
      <p:sp>
        <p:nvSpPr>
          <p:cNvPr id="54277" name="Text Box 4"/>
          <p:cNvSpPr txBox="1">
            <a:spLocks noChangeArrowheads="1"/>
          </p:cNvSpPr>
          <p:nvPr/>
        </p:nvSpPr>
        <p:spPr bwMode="auto">
          <a:xfrm>
            <a:off x="457200" y="2495550"/>
            <a:ext cx="3505200" cy="292100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push	eax</a:t>
            </a:r>
          </a:p>
          <a:p>
            <a:pPr eaLnBrk="1" hangingPunct="1"/>
            <a:r>
              <a:rPr lang="en-US" sz="1600"/>
              <a:t>push	edi</a:t>
            </a:r>
          </a:p>
          <a:p>
            <a:pPr eaLnBrk="1" hangingPunct="1"/>
            <a:r>
              <a:rPr lang="en-US" sz="1600"/>
              <a:t>call	connect</a:t>
            </a:r>
          </a:p>
          <a:p>
            <a:pPr eaLnBrk="1" hangingPunct="1"/>
            <a:r>
              <a:rPr lang="en-US" sz="1600"/>
              <a:t>...	; compose SMTP</a:t>
            </a:r>
          </a:p>
          <a:p>
            <a:pPr eaLnBrk="1" hangingPunct="1"/>
            <a:r>
              <a:rPr lang="en-US" sz="1600"/>
              <a:t>	; command "HELO ..."</a:t>
            </a:r>
          </a:p>
          <a:p>
            <a:pPr eaLnBrk="1" hangingPunct="1"/>
            <a:r>
              <a:rPr lang="en-US" sz="1600"/>
              <a:t>push	eax</a:t>
            </a:r>
          </a:p>
          <a:p>
            <a:pPr eaLnBrk="1" hangingPunct="1"/>
            <a:r>
              <a:rPr lang="en-US" sz="1600"/>
              <a:t>push	ecx</a:t>
            </a:r>
          </a:p>
          <a:p>
            <a:pPr eaLnBrk="1" hangingPunct="1"/>
            <a:r>
              <a:rPr lang="en-US" sz="1600"/>
              <a:t>push	edi</a:t>
            </a:r>
          </a:p>
          <a:p>
            <a:pPr eaLnBrk="1" hangingPunct="1"/>
            <a:r>
              <a:rPr lang="en-US" sz="1600"/>
              <a:t>call	send</a:t>
            </a:r>
          </a:p>
        </p:txBody>
      </p:sp>
      <p:sp>
        <p:nvSpPr>
          <p:cNvPr id="54278" name="Text Box 5"/>
          <p:cNvSpPr txBox="1">
            <a:spLocks noChangeArrowheads="1"/>
          </p:cNvSpPr>
          <p:nvPr/>
        </p:nvSpPr>
        <p:spPr bwMode="auto">
          <a:xfrm>
            <a:off x="5181600" y="1143000"/>
            <a:ext cx="3505200" cy="4143375"/>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solidFill>
                  <a:srgbClr val="FF0000"/>
                </a:solidFill>
              </a:rPr>
              <a:t>nop</a:t>
            </a:r>
          </a:p>
          <a:p>
            <a:pPr eaLnBrk="1" hangingPunct="1"/>
            <a:r>
              <a:rPr lang="en-US" sz="1600"/>
              <a:t>push	eax</a:t>
            </a:r>
          </a:p>
          <a:p>
            <a:pPr eaLnBrk="1" hangingPunct="1"/>
            <a:r>
              <a:rPr lang="en-US" sz="1600">
                <a:solidFill>
                  <a:srgbClr val="FF0000"/>
                </a:solidFill>
              </a:rPr>
              <a:t>xor	eax, ebx</a:t>
            </a:r>
          </a:p>
          <a:p>
            <a:pPr eaLnBrk="1" hangingPunct="1"/>
            <a:r>
              <a:rPr lang="en-US" sz="1600">
                <a:solidFill>
                  <a:srgbClr val="FF0000"/>
                </a:solidFill>
              </a:rPr>
              <a:t>xor	eax, ebx</a:t>
            </a:r>
          </a:p>
          <a:p>
            <a:pPr eaLnBrk="1" hangingPunct="1"/>
            <a:r>
              <a:rPr lang="en-US" sz="1600"/>
              <a:t>push	edi</a:t>
            </a:r>
          </a:p>
          <a:p>
            <a:pPr eaLnBrk="1" hangingPunct="1"/>
            <a:r>
              <a:rPr lang="en-US" sz="1600"/>
              <a:t>call	connect</a:t>
            </a:r>
          </a:p>
          <a:p>
            <a:pPr eaLnBrk="1" hangingPunct="1"/>
            <a:r>
              <a:rPr lang="en-US" sz="1600"/>
              <a:t>...	; compose SMTP</a:t>
            </a:r>
          </a:p>
          <a:p>
            <a:pPr eaLnBrk="1" hangingPunct="1"/>
            <a:r>
              <a:rPr lang="en-US" sz="1600"/>
              <a:t>	; command "HELO ..."</a:t>
            </a:r>
          </a:p>
          <a:p>
            <a:pPr eaLnBrk="1" hangingPunct="1"/>
            <a:r>
              <a:rPr lang="en-US" sz="1600"/>
              <a:t>push	eax</a:t>
            </a:r>
          </a:p>
          <a:p>
            <a:pPr eaLnBrk="1" hangingPunct="1"/>
            <a:r>
              <a:rPr lang="en-US" sz="1600">
                <a:solidFill>
                  <a:srgbClr val="FF0000"/>
                </a:solidFill>
              </a:rPr>
              <a:t>push	eax</a:t>
            </a:r>
          </a:p>
          <a:p>
            <a:pPr eaLnBrk="1" hangingPunct="1"/>
            <a:r>
              <a:rPr lang="en-US" sz="1600">
                <a:solidFill>
                  <a:srgbClr val="FF0000"/>
                </a:solidFill>
              </a:rPr>
              <a:t>pop	eax</a:t>
            </a:r>
          </a:p>
          <a:p>
            <a:pPr eaLnBrk="1" hangingPunct="1"/>
            <a:r>
              <a:rPr lang="en-US" sz="1600"/>
              <a:t>push	ecx</a:t>
            </a:r>
          </a:p>
          <a:p>
            <a:pPr eaLnBrk="1" hangingPunct="1"/>
            <a:r>
              <a:rPr lang="en-US" sz="1600"/>
              <a:t>push	edi</a:t>
            </a:r>
          </a:p>
          <a:p>
            <a:pPr eaLnBrk="1" hangingPunct="1"/>
            <a:r>
              <a:rPr lang="en-US" sz="1600"/>
              <a:t>call	send</a:t>
            </a:r>
          </a:p>
        </p:txBody>
      </p:sp>
      <p:sp>
        <p:nvSpPr>
          <p:cNvPr id="54279" name="Rectangle 8"/>
          <p:cNvSpPr>
            <a:spLocks noGrp="1" noChangeArrowheads="1"/>
          </p:cNvSpPr>
          <p:nvPr>
            <p:ph type="body" idx="1"/>
          </p:nvPr>
        </p:nvSpPr>
        <p:spPr>
          <a:xfrm>
            <a:off x="457200" y="5486400"/>
            <a:ext cx="4648200" cy="990600"/>
          </a:xfrm>
          <a:noFill/>
        </p:spPr>
        <p:txBody>
          <a:bodyPr/>
          <a:lstStyle/>
          <a:p>
            <a:pPr eaLnBrk="1" hangingPunct="1">
              <a:lnSpc>
                <a:spcPct val="90000"/>
              </a:lnSpc>
            </a:pPr>
            <a:r>
              <a:rPr lang="en-US" sz="2800">
                <a:latin typeface="Trebuchet MS" charset="0"/>
              </a:rPr>
              <a:t>Junk insertion + code reordering.</a:t>
            </a:r>
          </a:p>
        </p:txBody>
      </p:sp>
      <p:sp>
        <p:nvSpPr>
          <p:cNvPr id="54280" name="AutoShape 9"/>
          <p:cNvSpPr>
            <a:spLocks noChangeArrowheads="1"/>
          </p:cNvSpPr>
          <p:nvPr/>
        </p:nvSpPr>
        <p:spPr bwMode="auto">
          <a:xfrm>
            <a:off x="3886200" y="3429000"/>
            <a:ext cx="1447800" cy="762000"/>
          </a:xfrm>
          <a:prstGeom prst="rightArrow">
            <a:avLst>
              <a:gd name="adj1" fmla="val 50000"/>
              <a:gd name="adj2" fmla="val 47500"/>
            </a:avLst>
          </a:prstGeom>
          <a:solidFill>
            <a:srgbClr val="DDDDDD"/>
          </a:solidFill>
          <a:ln w="9525">
            <a:solidFill>
              <a:schemeClr val="tx1"/>
            </a:solidFill>
            <a:miter lim="800000"/>
            <a:headEnd/>
            <a:tailEnd/>
          </a:ln>
        </p:spPr>
        <p:txBody>
          <a:bodyPr wrap="none"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B57E01E1-387F-B749-A764-750A1229A0E0}" type="slidenum">
              <a:rPr lang="en-US" sz="1000">
                <a:solidFill>
                  <a:srgbClr val="C99900"/>
                </a:solidFill>
                <a:latin typeface="Lucida Sans Unicode" charset="0"/>
              </a:rPr>
              <a:pPr eaLnBrk="1" hangingPunct="1"/>
              <a:t>56</a:t>
            </a:fld>
            <a:endParaRPr lang="en-US" sz="1000">
              <a:solidFill>
                <a:srgbClr val="C99900"/>
              </a:solidFill>
              <a:latin typeface="Lucida Sans Unicode" charset="0"/>
            </a:endParaRPr>
          </a:p>
        </p:txBody>
      </p:sp>
      <p:sp>
        <p:nvSpPr>
          <p:cNvPr id="172034"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Obfuscation Preserves Behavior</a:t>
            </a:r>
          </a:p>
        </p:txBody>
      </p:sp>
      <p:sp>
        <p:nvSpPr>
          <p:cNvPr id="55301" name="Rectangle 3"/>
          <p:cNvSpPr>
            <a:spLocks noGrp="1" noChangeArrowheads="1"/>
          </p:cNvSpPr>
          <p:nvPr>
            <p:ph type="body" idx="1"/>
          </p:nvPr>
        </p:nvSpPr>
        <p:spPr>
          <a:xfrm>
            <a:off x="457200" y="5486400"/>
            <a:ext cx="4648200" cy="990600"/>
          </a:xfrm>
        </p:spPr>
        <p:txBody>
          <a:bodyPr/>
          <a:lstStyle/>
          <a:p>
            <a:pPr eaLnBrk="1" hangingPunct="1">
              <a:lnSpc>
                <a:spcPct val="90000"/>
              </a:lnSpc>
            </a:pPr>
            <a:r>
              <a:rPr lang="en-US" sz="2800">
                <a:latin typeface="Trebuchet MS" charset="0"/>
              </a:rPr>
              <a:t>Junk insertion + code reordering.</a:t>
            </a:r>
          </a:p>
        </p:txBody>
      </p:sp>
      <p:sp>
        <p:nvSpPr>
          <p:cNvPr id="55302" name="Text Box 4"/>
          <p:cNvSpPr txBox="1">
            <a:spLocks noChangeArrowheads="1"/>
          </p:cNvSpPr>
          <p:nvPr/>
        </p:nvSpPr>
        <p:spPr bwMode="auto">
          <a:xfrm>
            <a:off x="457200" y="2495550"/>
            <a:ext cx="3505200" cy="292100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push	eax</a:t>
            </a:r>
          </a:p>
          <a:p>
            <a:pPr eaLnBrk="1" hangingPunct="1"/>
            <a:r>
              <a:rPr lang="en-US" sz="1600"/>
              <a:t>push	edi</a:t>
            </a:r>
          </a:p>
          <a:p>
            <a:pPr eaLnBrk="1" hangingPunct="1"/>
            <a:r>
              <a:rPr lang="en-US" sz="1600"/>
              <a:t>call	connect</a:t>
            </a:r>
          </a:p>
          <a:p>
            <a:pPr eaLnBrk="1" hangingPunct="1"/>
            <a:r>
              <a:rPr lang="en-US" sz="1600"/>
              <a:t>...	; compose SMTP</a:t>
            </a:r>
          </a:p>
          <a:p>
            <a:pPr eaLnBrk="1" hangingPunct="1"/>
            <a:r>
              <a:rPr lang="en-US" sz="1600"/>
              <a:t>	; command "HELO ..."</a:t>
            </a:r>
          </a:p>
          <a:p>
            <a:pPr eaLnBrk="1" hangingPunct="1"/>
            <a:r>
              <a:rPr lang="en-US" sz="1600"/>
              <a:t>push	eax</a:t>
            </a:r>
          </a:p>
          <a:p>
            <a:pPr eaLnBrk="1" hangingPunct="1"/>
            <a:r>
              <a:rPr lang="en-US" sz="1600"/>
              <a:t>push	ecx</a:t>
            </a:r>
          </a:p>
          <a:p>
            <a:pPr eaLnBrk="1" hangingPunct="1"/>
            <a:r>
              <a:rPr lang="en-US" sz="1600"/>
              <a:t>push	edi</a:t>
            </a:r>
          </a:p>
          <a:p>
            <a:pPr eaLnBrk="1" hangingPunct="1"/>
            <a:r>
              <a:rPr lang="en-US" sz="1600"/>
              <a:t>call	send</a:t>
            </a:r>
          </a:p>
        </p:txBody>
      </p:sp>
      <p:sp>
        <p:nvSpPr>
          <p:cNvPr id="55303" name="Text Box 5"/>
          <p:cNvSpPr txBox="1">
            <a:spLocks noChangeArrowheads="1"/>
          </p:cNvSpPr>
          <p:nvPr/>
        </p:nvSpPr>
        <p:spPr bwMode="auto">
          <a:xfrm>
            <a:off x="5181600" y="1143000"/>
            <a:ext cx="3505200" cy="536575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nop</a:t>
            </a:r>
          </a:p>
          <a:p>
            <a:pPr eaLnBrk="1" hangingPunct="1"/>
            <a:r>
              <a:rPr lang="en-US" sz="1600"/>
              <a:t>push	eax</a:t>
            </a:r>
          </a:p>
          <a:p>
            <a:pPr eaLnBrk="1" hangingPunct="1"/>
            <a:r>
              <a:rPr lang="en-US" sz="1600">
                <a:solidFill>
                  <a:srgbClr val="FF0000"/>
                </a:solidFill>
              </a:rPr>
              <a:t>jmp	L1</a:t>
            </a:r>
          </a:p>
          <a:p>
            <a:pPr eaLnBrk="1" hangingPunct="1"/>
            <a:r>
              <a:rPr lang="en-US" sz="1600">
                <a:solidFill>
                  <a:srgbClr val="FF0000"/>
                </a:solidFill>
              </a:rPr>
              <a:t>L4: </a:t>
            </a:r>
            <a:r>
              <a:rPr lang="en-US" sz="1600"/>
              <a:t>push	ecx</a:t>
            </a:r>
          </a:p>
          <a:p>
            <a:pPr eaLnBrk="1" hangingPunct="1"/>
            <a:r>
              <a:rPr lang="en-US" sz="1600"/>
              <a:t>push	edi</a:t>
            </a:r>
          </a:p>
          <a:p>
            <a:pPr eaLnBrk="1" hangingPunct="1"/>
            <a:r>
              <a:rPr lang="en-US" sz="1600">
                <a:solidFill>
                  <a:srgbClr val="FF0000"/>
                </a:solidFill>
              </a:rPr>
              <a:t>jmp	L5</a:t>
            </a:r>
          </a:p>
          <a:p>
            <a:pPr eaLnBrk="1" hangingPunct="1"/>
            <a:r>
              <a:rPr lang="en-US" sz="1600">
                <a:solidFill>
                  <a:srgbClr val="FF0000"/>
                </a:solidFill>
              </a:rPr>
              <a:t>L2: </a:t>
            </a:r>
            <a:r>
              <a:rPr lang="en-US" sz="1600"/>
              <a:t>xor	eax, ebx</a:t>
            </a:r>
          </a:p>
          <a:p>
            <a:pPr eaLnBrk="1" hangingPunct="1"/>
            <a:r>
              <a:rPr lang="en-US" sz="1600"/>
              <a:t>push	edi</a:t>
            </a:r>
          </a:p>
          <a:p>
            <a:pPr eaLnBrk="1" hangingPunct="1"/>
            <a:r>
              <a:rPr lang="en-US" sz="1600"/>
              <a:t>call	connect</a:t>
            </a:r>
          </a:p>
          <a:p>
            <a:pPr eaLnBrk="1" hangingPunct="1"/>
            <a:r>
              <a:rPr lang="en-US" sz="1600"/>
              <a:t>...	; compose SMTP</a:t>
            </a:r>
          </a:p>
          <a:p>
            <a:pPr eaLnBrk="1" hangingPunct="1"/>
            <a:r>
              <a:rPr lang="en-US" sz="1600"/>
              <a:t>	; command "HELO ..."</a:t>
            </a:r>
          </a:p>
          <a:p>
            <a:pPr eaLnBrk="1" hangingPunct="1"/>
            <a:r>
              <a:rPr lang="en-US" sz="1600"/>
              <a:t>push	eax</a:t>
            </a:r>
          </a:p>
          <a:p>
            <a:pPr eaLnBrk="1" hangingPunct="1"/>
            <a:r>
              <a:rPr lang="en-US" sz="1600"/>
              <a:t>push	eax</a:t>
            </a:r>
          </a:p>
          <a:p>
            <a:pPr eaLnBrk="1" hangingPunct="1"/>
            <a:r>
              <a:rPr lang="en-US" sz="1600">
                <a:solidFill>
                  <a:srgbClr val="FF0000"/>
                </a:solidFill>
              </a:rPr>
              <a:t>jmp	L3</a:t>
            </a:r>
          </a:p>
          <a:p>
            <a:pPr eaLnBrk="1" hangingPunct="1"/>
            <a:r>
              <a:rPr lang="en-US" sz="1600">
                <a:solidFill>
                  <a:srgbClr val="FF0000"/>
                </a:solidFill>
              </a:rPr>
              <a:t>L1: </a:t>
            </a:r>
            <a:r>
              <a:rPr lang="en-US" sz="1600"/>
              <a:t>xor	eax, ebx</a:t>
            </a:r>
          </a:p>
          <a:p>
            <a:pPr eaLnBrk="1" hangingPunct="1"/>
            <a:r>
              <a:rPr lang="en-US" sz="1600">
                <a:solidFill>
                  <a:srgbClr val="FF0000"/>
                </a:solidFill>
              </a:rPr>
              <a:t>jmp	L2</a:t>
            </a:r>
          </a:p>
          <a:p>
            <a:pPr eaLnBrk="1" hangingPunct="1"/>
            <a:r>
              <a:rPr lang="en-US" sz="1600">
                <a:solidFill>
                  <a:srgbClr val="FF0000"/>
                </a:solidFill>
              </a:rPr>
              <a:t>L3: </a:t>
            </a:r>
            <a:r>
              <a:rPr lang="en-US" sz="1600"/>
              <a:t>pop	eax</a:t>
            </a:r>
          </a:p>
          <a:p>
            <a:pPr eaLnBrk="1" hangingPunct="1"/>
            <a:r>
              <a:rPr lang="en-US" sz="1600">
                <a:solidFill>
                  <a:srgbClr val="FF0000"/>
                </a:solidFill>
              </a:rPr>
              <a:t>jmp	L4</a:t>
            </a:r>
          </a:p>
          <a:p>
            <a:pPr eaLnBrk="1" hangingPunct="1"/>
            <a:r>
              <a:rPr lang="en-US" sz="1600">
                <a:solidFill>
                  <a:srgbClr val="FF0000"/>
                </a:solidFill>
              </a:rPr>
              <a:t>L5: </a:t>
            </a:r>
            <a:r>
              <a:rPr lang="en-US" sz="1600"/>
              <a:t>call	send</a:t>
            </a:r>
          </a:p>
        </p:txBody>
      </p:sp>
      <p:sp>
        <p:nvSpPr>
          <p:cNvPr id="55304" name="AutoShape 6"/>
          <p:cNvSpPr>
            <a:spLocks noChangeArrowheads="1"/>
          </p:cNvSpPr>
          <p:nvPr/>
        </p:nvSpPr>
        <p:spPr bwMode="auto">
          <a:xfrm>
            <a:off x="3886200" y="3429000"/>
            <a:ext cx="1447800" cy="762000"/>
          </a:xfrm>
          <a:prstGeom prst="rightArrow">
            <a:avLst>
              <a:gd name="adj1" fmla="val 50000"/>
              <a:gd name="adj2" fmla="val 47500"/>
            </a:avLst>
          </a:prstGeom>
          <a:solidFill>
            <a:srgbClr val="DDDDDD"/>
          </a:solidFill>
          <a:ln w="9525">
            <a:solidFill>
              <a:schemeClr val="tx1"/>
            </a:solidFill>
            <a:miter lim="800000"/>
            <a:headEnd/>
            <a:tailEnd/>
          </a:ln>
        </p:spPr>
        <p:txBody>
          <a:bodyPr wrap="none"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22D88E28-4DED-DC43-B59B-CE5C2EED24FE}" type="slidenum">
              <a:rPr lang="en-US" sz="1000">
                <a:solidFill>
                  <a:srgbClr val="C99900"/>
                </a:solidFill>
                <a:latin typeface="Lucida Sans Unicode" charset="0"/>
              </a:rPr>
              <a:pPr eaLnBrk="1" hangingPunct="1"/>
              <a:t>57</a:t>
            </a:fld>
            <a:endParaRPr lang="en-US" sz="1000">
              <a:solidFill>
                <a:srgbClr val="C99900"/>
              </a:solidFill>
              <a:latin typeface="Lucida Sans Unicode" charset="0"/>
            </a:endParaRPr>
          </a:p>
        </p:txBody>
      </p:sp>
      <p:sp>
        <p:nvSpPr>
          <p:cNvPr id="56324" name="Rectangle 8"/>
          <p:cNvSpPr>
            <a:spLocks noChangeArrowheads="1"/>
          </p:cNvSpPr>
          <p:nvPr/>
        </p:nvSpPr>
        <p:spPr bwMode="auto">
          <a:xfrm>
            <a:off x="6257925" y="6016625"/>
            <a:ext cx="609600"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56325" name="Rectangle 9"/>
          <p:cNvSpPr>
            <a:spLocks noChangeArrowheads="1"/>
          </p:cNvSpPr>
          <p:nvPr/>
        </p:nvSpPr>
        <p:spPr bwMode="auto">
          <a:xfrm>
            <a:off x="6270625" y="3565525"/>
            <a:ext cx="914400"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56326" name="Text Box 5"/>
          <p:cNvSpPr txBox="1">
            <a:spLocks noChangeArrowheads="1"/>
          </p:cNvSpPr>
          <p:nvPr/>
        </p:nvSpPr>
        <p:spPr bwMode="auto">
          <a:xfrm>
            <a:off x="5181600" y="1143000"/>
            <a:ext cx="3505200" cy="536575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nop</a:t>
            </a:r>
          </a:p>
          <a:p>
            <a:pPr eaLnBrk="1" hangingPunct="1"/>
            <a:r>
              <a:rPr lang="en-US" sz="1600"/>
              <a:t>push	eax</a:t>
            </a:r>
          </a:p>
          <a:p>
            <a:pPr eaLnBrk="1" hangingPunct="1"/>
            <a:r>
              <a:rPr lang="en-US" sz="1600"/>
              <a:t>jmp	L1</a:t>
            </a:r>
          </a:p>
          <a:p>
            <a:pPr eaLnBrk="1" hangingPunct="1"/>
            <a:r>
              <a:rPr lang="en-US" sz="1600"/>
              <a:t>L4: push	ecx</a:t>
            </a:r>
          </a:p>
          <a:p>
            <a:pPr eaLnBrk="1" hangingPunct="1"/>
            <a:r>
              <a:rPr lang="en-US" sz="1600"/>
              <a:t>push	edi</a:t>
            </a:r>
          </a:p>
          <a:p>
            <a:pPr eaLnBrk="1" hangingPunct="1"/>
            <a:r>
              <a:rPr lang="en-US" sz="1600"/>
              <a:t>jmp	L5</a:t>
            </a:r>
          </a:p>
          <a:p>
            <a:pPr eaLnBrk="1" hangingPunct="1"/>
            <a:r>
              <a:rPr lang="en-US" sz="1600"/>
              <a:t>L2: xor	eax, ebx</a:t>
            </a:r>
          </a:p>
          <a:p>
            <a:pPr eaLnBrk="1" hangingPunct="1"/>
            <a:r>
              <a:rPr lang="en-US" sz="1600"/>
              <a:t>push	edi</a:t>
            </a:r>
          </a:p>
          <a:p>
            <a:pPr eaLnBrk="1" hangingPunct="1"/>
            <a:r>
              <a:rPr lang="en-US" sz="1600"/>
              <a:t>call	connect</a:t>
            </a:r>
          </a:p>
          <a:p>
            <a:pPr eaLnBrk="1" hangingPunct="1"/>
            <a:r>
              <a:rPr lang="en-US" sz="1600"/>
              <a:t>...	; compose SMTP</a:t>
            </a:r>
          </a:p>
          <a:p>
            <a:pPr eaLnBrk="1" hangingPunct="1"/>
            <a:r>
              <a:rPr lang="en-US" sz="1600"/>
              <a:t>	; command "HELO ..."</a:t>
            </a:r>
          </a:p>
          <a:p>
            <a:pPr eaLnBrk="1" hangingPunct="1"/>
            <a:r>
              <a:rPr lang="en-US" sz="1600"/>
              <a:t>push	eax</a:t>
            </a:r>
          </a:p>
          <a:p>
            <a:pPr eaLnBrk="1" hangingPunct="1"/>
            <a:r>
              <a:rPr lang="en-US" sz="1600"/>
              <a:t>push	eax</a:t>
            </a:r>
          </a:p>
          <a:p>
            <a:pPr eaLnBrk="1" hangingPunct="1"/>
            <a:r>
              <a:rPr lang="en-US" sz="1600"/>
              <a:t>jmp	L3</a:t>
            </a:r>
          </a:p>
          <a:p>
            <a:pPr eaLnBrk="1" hangingPunct="1"/>
            <a:r>
              <a:rPr lang="en-US" sz="1600"/>
              <a:t>L1: xor	eax, ebx</a:t>
            </a:r>
          </a:p>
          <a:p>
            <a:pPr eaLnBrk="1" hangingPunct="1"/>
            <a:r>
              <a:rPr lang="en-US" sz="1600"/>
              <a:t>jmp	L2</a:t>
            </a:r>
          </a:p>
          <a:p>
            <a:pPr eaLnBrk="1" hangingPunct="1"/>
            <a:r>
              <a:rPr lang="en-US" sz="1600"/>
              <a:t>L3: pop	eax</a:t>
            </a:r>
          </a:p>
          <a:p>
            <a:pPr eaLnBrk="1" hangingPunct="1"/>
            <a:r>
              <a:rPr lang="en-US" sz="1600"/>
              <a:t>jmp	L4</a:t>
            </a:r>
          </a:p>
          <a:p>
            <a:pPr eaLnBrk="1" hangingPunct="1"/>
            <a:r>
              <a:rPr lang="en-US" sz="1600"/>
              <a:t>L5: call	send</a:t>
            </a:r>
          </a:p>
        </p:txBody>
      </p:sp>
      <p:sp>
        <p:nvSpPr>
          <p:cNvPr id="56327" name="Rectangle 6"/>
          <p:cNvSpPr>
            <a:spLocks noChangeArrowheads="1"/>
          </p:cNvSpPr>
          <p:nvPr/>
        </p:nvSpPr>
        <p:spPr bwMode="auto">
          <a:xfrm>
            <a:off x="1524000" y="3429000"/>
            <a:ext cx="914400"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56328" name="Rectangle 7"/>
          <p:cNvSpPr>
            <a:spLocks noChangeArrowheads="1"/>
          </p:cNvSpPr>
          <p:nvPr/>
        </p:nvSpPr>
        <p:spPr bwMode="auto">
          <a:xfrm>
            <a:off x="1533525" y="4916488"/>
            <a:ext cx="609600"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173058"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Obfuscation Preserves Behavior</a:t>
            </a:r>
          </a:p>
        </p:txBody>
      </p:sp>
      <p:sp>
        <p:nvSpPr>
          <p:cNvPr id="56330" name="Rectangle 3"/>
          <p:cNvSpPr>
            <a:spLocks noGrp="1" noChangeArrowheads="1"/>
          </p:cNvSpPr>
          <p:nvPr>
            <p:ph type="body" idx="1"/>
          </p:nvPr>
        </p:nvSpPr>
        <p:spPr>
          <a:xfrm>
            <a:off x="457200" y="5486400"/>
            <a:ext cx="4648200" cy="990600"/>
          </a:xfrm>
        </p:spPr>
        <p:txBody>
          <a:bodyPr/>
          <a:lstStyle/>
          <a:p>
            <a:pPr eaLnBrk="1" hangingPunct="1">
              <a:lnSpc>
                <a:spcPct val="90000"/>
              </a:lnSpc>
            </a:pPr>
            <a:r>
              <a:rPr lang="en-US" sz="2800">
                <a:latin typeface="Trebuchet MS" charset="0"/>
              </a:rPr>
              <a:t>Junk insertion + code reordering.</a:t>
            </a:r>
          </a:p>
        </p:txBody>
      </p:sp>
      <p:sp>
        <p:nvSpPr>
          <p:cNvPr id="56331" name="Text Box 4"/>
          <p:cNvSpPr txBox="1">
            <a:spLocks noChangeArrowheads="1"/>
          </p:cNvSpPr>
          <p:nvPr/>
        </p:nvSpPr>
        <p:spPr bwMode="auto">
          <a:xfrm>
            <a:off x="457200" y="2495550"/>
            <a:ext cx="3505200" cy="292100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push	eax</a:t>
            </a:r>
          </a:p>
          <a:p>
            <a:pPr eaLnBrk="1" hangingPunct="1"/>
            <a:r>
              <a:rPr lang="en-US" sz="1600"/>
              <a:t>push	edi</a:t>
            </a:r>
          </a:p>
          <a:p>
            <a:pPr eaLnBrk="1" hangingPunct="1"/>
            <a:r>
              <a:rPr lang="en-US" sz="1600"/>
              <a:t>call	connect</a:t>
            </a:r>
          </a:p>
          <a:p>
            <a:pPr eaLnBrk="1" hangingPunct="1"/>
            <a:r>
              <a:rPr lang="en-US" sz="1600"/>
              <a:t>...	; compose SMTP</a:t>
            </a:r>
          </a:p>
          <a:p>
            <a:pPr eaLnBrk="1" hangingPunct="1"/>
            <a:r>
              <a:rPr lang="en-US" sz="1600"/>
              <a:t>	; command "HELO ..."</a:t>
            </a:r>
          </a:p>
          <a:p>
            <a:pPr eaLnBrk="1" hangingPunct="1"/>
            <a:r>
              <a:rPr lang="en-US" sz="1600"/>
              <a:t>push	eax</a:t>
            </a:r>
          </a:p>
          <a:p>
            <a:pPr eaLnBrk="1" hangingPunct="1"/>
            <a:r>
              <a:rPr lang="en-US" sz="1600"/>
              <a:t>push	ecx</a:t>
            </a:r>
          </a:p>
          <a:p>
            <a:pPr eaLnBrk="1" hangingPunct="1"/>
            <a:r>
              <a:rPr lang="en-US" sz="1600"/>
              <a:t>push	edi</a:t>
            </a:r>
          </a:p>
          <a:p>
            <a:pPr eaLnBrk="1" hangingPunct="1"/>
            <a:r>
              <a:rPr lang="en-US" sz="1600"/>
              <a:t>call	send</a:t>
            </a:r>
          </a:p>
        </p:txBody>
      </p:sp>
      <p:sp>
        <p:nvSpPr>
          <p:cNvPr id="56332" name="AutoShape 15"/>
          <p:cNvSpPr>
            <a:spLocks noChangeArrowheads="1"/>
          </p:cNvSpPr>
          <p:nvPr/>
        </p:nvSpPr>
        <p:spPr bwMode="auto">
          <a:xfrm>
            <a:off x="3886200" y="3429000"/>
            <a:ext cx="1447800" cy="762000"/>
          </a:xfrm>
          <a:prstGeom prst="rightArrow">
            <a:avLst>
              <a:gd name="adj1" fmla="val 50000"/>
              <a:gd name="adj2" fmla="val 47500"/>
            </a:avLst>
          </a:prstGeom>
          <a:solidFill>
            <a:srgbClr val="DDDDDD"/>
          </a:solidFill>
          <a:ln w="9525">
            <a:solidFill>
              <a:schemeClr val="tx1"/>
            </a:solidFill>
            <a:miter lim="800000"/>
            <a:headEnd/>
            <a:tailEnd/>
          </a:ln>
        </p:spPr>
        <p:txBody>
          <a:bodyPr wrap="none"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62B4B307-1578-8B4D-B8B6-D5587E9CE369}" type="slidenum">
              <a:rPr lang="en-US" sz="1000">
                <a:solidFill>
                  <a:srgbClr val="C99900"/>
                </a:solidFill>
                <a:latin typeface="Lucida Sans Unicode" charset="0"/>
              </a:rPr>
              <a:pPr eaLnBrk="1" hangingPunct="1"/>
              <a:t>58</a:t>
            </a:fld>
            <a:endParaRPr lang="en-US" sz="1000">
              <a:solidFill>
                <a:srgbClr val="C99900"/>
              </a:solidFill>
              <a:latin typeface="Lucida Sans Unicode" charset="0"/>
            </a:endParaRPr>
          </a:p>
        </p:txBody>
      </p:sp>
      <p:sp>
        <p:nvSpPr>
          <p:cNvPr id="153602"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Evolution Preserves Behavior</a:t>
            </a:r>
          </a:p>
        </p:txBody>
      </p:sp>
      <p:sp>
        <p:nvSpPr>
          <p:cNvPr id="57349" name="Rectangle 3"/>
          <p:cNvSpPr>
            <a:spLocks noGrp="1" noChangeArrowheads="1"/>
          </p:cNvSpPr>
          <p:nvPr>
            <p:ph type="body" idx="1"/>
          </p:nvPr>
        </p:nvSpPr>
        <p:spPr>
          <a:xfrm>
            <a:off x="457200" y="5486400"/>
            <a:ext cx="8229600" cy="990600"/>
          </a:xfrm>
        </p:spPr>
        <p:txBody>
          <a:bodyPr/>
          <a:lstStyle/>
          <a:p>
            <a:pPr eaLnBrk="1" hangingPunct="1"/>
            <a:r>
              <a:rPr lang="en-US" sz="2800">
                <a:latin typeface="Trebuchet MS" charset="0"/>
              </a:rPr>
              <a:t>Add error handling.</a:t>
            </a:r>
          </a:p>
        </p:txBody>
      </p:sp>
      <p:sp>
        <p:nvSpPr>
          <p:cNvPr id="57350" name="Text Box 4"/>
          <p:cNvSpPr txBox="1">
            <a:spLocks noChangeArrowheads="1"/>
          </p:cNvSpPr>
          <p:nvPr/>
        </p:nvSpPr>
        <p:spPr bwMode="auto">
          <a:xfrm>
            <a:off x="457200" y="2495550"/>
            <a:ext cx="3505200" cy="292100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push	eax</a:t>
            </a:r>
          </a:p>
          <a:p>
            <a:pPr eaLnBrk="1" hangingPunct="1"/>
            <a:r>
              <a:rPr lang="en-US" sz="1600"/>
              <a:t>push	edi</a:t>
            </a:r>
          </a:p>
          <a:p>
            <a:pPr eaLnBrk="1" hangingPunct="1"/>
            <a:r>
              <a:rPr lang="en-US" sz="1600"/>
              <a:t>call	connect</a:t>
            </a:r>
          </a:p>
          <a:p>
            <a:pPr eaLnBrk="1" hangingPunct="1"/>
            <a:r>
              <a:rPr lang="en-US" sz="1600"/>
              <a:t>...	; compose SMTP</a:t>
            </a:r>
          </a:p>
          <a:p>
            <a:pPr eaLnBrk="1" hangingPunct="1"/>
            <a:r>
              <a:rPr lang="en-US" sz="1600"/>
              <a:t>	; command "HELO ..."</a:t>
            </a:r>
          </a:p>
          <a:p>
            <a:pPr eaLnBrk="1" hangingPunct="1"/>
            <a:r>
              <a:rPr lang="en-US" sz="1600"/>
              <a:t>push	eax</a:t>
            </a:r>
          </a:p>
          <a:p>
            <a:pPr eaLnBrk="1" hangingPunct="1"/>
            <a:r>
              <a:rPr lang="en-US" sz="1600"/>
              <a:t>push	ecx</a:t>
            </a:r>
          </a:p>
          <a:p>
            <a:pPr eaLnBrk="1" hangingPunct="1"/>
            <a:r>
              <a:rPr lang="en-US" sz="1600"/>
              <a:t>push	edi</a:t>
            </a:r>
          </a:p>
          <a:p>
            <a:pPr eaLnBrk="1" hangingPunct="1"/>
            <a:r>
              <a:rPr lang="en-US" sz="1600"/>
              <a:t>call	send</a:t>
            </a:r>
          </a:p>
        </p:txBody>
      </p:sp>
      <p:sp>
        <p:nvSpPr>
          <p:cNvPr id="57351" name="Text Box 5"/>
          <p:cNvSpPr txBox="1">
            <a:spLocks noChangeArrowheads="1"/>
          </p:cNvSpPr>
          <p:nvPr/>
        </p:nvSpPr>
        <p:spPr bwMode="auto">
          <a:xfrm>
            <a:off x="5181600" y="1143000"/>
            <a:ext cx="3505200" cy="4632325"/>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push	eax</a:t>
            </a:r>
          </a:p>
          <a:p>
            <a:pPr eaLnBrk="1" hangingPunct="1"/>
            <a:r>
              <a:rPr lang="en-US" sz="1600"/>
              <a:t>push	edi</a:t>
            </a:r>
          </a:p>
          <a:p>
            <a:pPr eaLnBrk="1" hangingPunct="1"/>
            <a:r>
              <a:rPr lang="en-US" sz="1600"/>
              <a:t>call	connect</a:t>
            </a:r>
          </a:p>
          <a:p>
            <a:pPr eaLnBrk="1" hangingPunct="1"/>
            <a:r>
              <a:rPr lang="en-US" sz="1600">
                <a:solidFill>
                  <a:srgbClr val="FF0000"/>
                </a:solidFill>
              </a:rPr>
              <a:t>...	; check return code</a:t>
            </a:r>
          </a:p>
          <a:p>
            <a:pPr eaLnBrk="1" hangingPunct="1"/>
            <a:r>
              <a:rPr lang="en-US" sz="1600">
                <a:solidFill>
                  <a:srgbClr val="FF0000"/>
                </a:solidFill>
              </a:rPr>
              <a:t>jnz	error_handler</a:t>
            </a:r>
          </a:p>
          <a:p>
            <a:pPr eaLnBrk="1" hangingPunct="1"/>
            <a:r>
              <a:rPr lang="en-US" sz="1600"/>
              <a:t>...	; compose SMTP</a:t>
            </a:r>
          </a:p>
          <a:p>
            <a:pPr eaLnBrk="1" hangingPunct="1"/>
            <a:r>
              <a:rPr lang="en-US" sz="1600"/>
              <a:t>	; command "HELO ..."</a:t>
            </a:r>
          </a:p>
          <a:p>
            <a:pPr eaLnBrk="1" hangingPunct="1"/>
            <a:r>
              <a:rPr lang="en-US" sz="1600"/>
              <a:t>push	eax</a:t>
            </a:r>
          </a:p>
          <a:p>
            <a:pPr eaLnBrk="1" hangingPunct="1"/>
            <a:r>
              <a:rPr lang="en-US" sz="1600"/>
              <a:t>push	ecx</a:t>
            </a:r>
          </a:p>
          <a:p>
            <a:pPr eaLnBrk="1" hangingPunct="1"/>
            <a:r>
              <a:rPr lang="en-US" sz="1600"/>
              <a:t>push	edi</a:t>
            </a:r>
          </a:p>
          <a:p>
            <a:pPr eaLnBrk="1" hangingPunct="1"/>
            <a:r>
              <a:rPr lang="en-US" sz="1600"/>
              <a:t>call	send</a:t>
            </a:r>
          </a:p>
          <a:p>
            <a:pPr eaLnBrk="1" hangingPunct="1"/>
            <a:r>
              <a:rPr lang="en-US" sz="1600">
                <a:solidFill>
                  <a:srgbClr val="FF0000"/>
                </a:solidFill>
              </a:rPr>
              <a:t>...	; check return code</a:t>
            </a:r>
          </a:p>
          <a:p>
            <a:pPr eaLnBrk="1" hangingPunct="1"/>
            <a:r>
              <a:rPr lang="en-US" sz="1600">
                <a:solidFill>
                  <a:srgbClr val="FF0000"/>
                </a:solidFill>
              </a:rPr>
              <a:t>jnz	error_handler</a:t>
            </a:r>
          </a:p>
          <a:p>
            <a:pPr eaLnBrk="1" hangingPunct="1"/>
            <a:r>
              <a:rPr lang="en-US" sz="1600"/>
              <a:t>...</a:t>
            </a:r>
          </a:p>
          <a:p>
            <a:pPr eaLnBrk="1" hangingPunct="1"/>
            <a:r>
              <a:rPr lang="en-US" sz="1600">
                <a:solidFill>
                  <a:srgbClr val="FF0000"/>
                </a:solidFill>
              </a:rPr>
              <a:t>error_handler:</a:t>
            </a:r>
          </a:p>
          <a:p>
            <a:pPr eaLnBrk="1" hangingPunct="1"/>
            <a:r>
              <a:rPr lang="en-US" sz="1600">
                <a:solidFill>
                  <a:srgbClr val="FF0000"/>
                </a:solidFill>
              </a:rPr>
              <a:t>...</a:t>
            </a:r>
          </a:p>
        </p:txBody>
      </p:sp>
      <p:sp>
        <p:nvSpPr>
          <p:cNvPr id="57352" name="AutoShape 6"/>
          <p:cNvSpPr>
            <a:spLocks noChangeArrowheads="1"/>
          </p:cNvSpPr>
          <p:nvPr/>
        </p:nvSpPr>
        <p:spPr bwMode="auto">
          <a:xfrm>
            <a:off x="3886200" y="3429000"/>
            <a:ext cx="1447800" cy="762000"/>
          </a:xfrm>
          <a:prstGeom prst="rightArrow">
            <a:avLst>
              <a:gd name="adj1" fmla="val 50000"/>
              <a:gd name="adj2" fmla="val 47500"/>
            </a:avLst>
          </a:prstGeom>
          <a:solidFill>
            <a:srgbClr val="DDDDDD"/>
          </a:solidFill>
          <a:ln w="9525">
            <a:solidFill>
              <a:schemeClr val="tx1"/>
            </a:solidFill>
            <a:miter lim="800000"/>
            <a:headEnd/>
            <a:tailEnd/>
          </a:ln>
        </p:spPr>
        <p:txBody>
          <a:bodyPr wrap="none"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C5861DAE-77A7-D843-8C2F-D4CF914D5CE3}" type="slidenum">
              <a:rPr lang="en-US" sz="1000">
                <a:solidFill>
                  <a:srgbClr val="C99900"/>
                </a:solidFill>
                <a:latin typeface="Lucida Sans Unicode" charset="0"/>
              </a:rPr>
              <a:pPr eaLnBrk="1" hangingPunct="1"/>
              <a:t>59</a:t>
            </a:fld>
            <a:endParaRPr lang="en-US" sz="1000">
              <a:solidFill>
                <a:srgbClr val="C99900"/>
              </a:solidFill>
              <a:latin typeface="Lucida Sans Unicode" charset="0"/>
            </a:endParaRPr>
          </a:p>
        </p:txBody>
      </p:sp>
      <p:sp>
        <p:nvSpPr>
          <p:cNvPr id="58372" name="Rectangle 9"/>
          <p:cNvSpPr>
            <a:spLocks noChangeArrowheads="1"/>
          </p:cNvSpPr>
          <p:nvPr/>
        </p:nvSpPr>
        <p:spPr bwMode="auto">
          <a:xfrm>
            <a:off x="6256338" y="4079875"/>
            <a:ext cx="609600"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58373" name="Rectangle 10"/>
          <p:cNvSpPr>
            <a:spLocks noChangeArrowheads="1"/>
          </p:cNvSpPr>
          <p:nvPr/>
        </p:nvSpPr>
        <p:spPr bwMode="auto">
          <a:xfrm>
            <a:off x="6229350" y="2105025"/>
            <a:ext cx="914400"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58374" name="Rectangle 7"/>
          <p:cNvSpPr>
            <a:spLocks noChangeArrowheads="1"/>
          </p:cNvSpPr>
          <p:nvPr/>
        </p:nvSpPr>
        <p:spPr bwMode="auto">
          <a:xfrm>
            <a:off x="1524000" y="3429000"/>
            <a:ext cx="914400"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58375" name="Rectangle 8"/>
          <p:cNvSpPr>
            <a:spLocks noChangeArrowheads="1"/>
          </p:cNvSpPr>
          <p:nvPr/>
        </p:nvSpPr>
        <p:spPr bwMode="auto">
          <a:xfrm>
            <a:off x="1533525" y="4916488"/>
            <a:ext cx="609600"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174082"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Evolution Preserves Behavior</a:t>
            </a:r>
          </a:p>
        </p:txBody>
      </p:sp>
      <p:sp>
        <p:nvSpPr>
          <p:cNvPr id="58377" name="Rectangle 3"/>
          <p:cNvSpPr>
            <a:spLocks noGrp="1" noChangeArrowheads="1"/>
          </p:cNvSpPr>
          <p:nvPr>
            <p:ph type="body" idx="1"/>
          </p:nvPr>
        </p:nvSpPr>
        <p:spPr>
          <a:xfrm>
            <a:off x="457200" y="5486400"/>
            <a:ext cx="8229600" cy="990600"/>
          </a:xfrm>
        </p:spPr>
        <p:txBody>
          <a:bodyPr/>
          <a:lstStyle/>
          <a:p>
            <a:pPr eaLnBrk="1" hangingPunct="1"/>
            <a:r>
              <a:rPr lang="en-US" sz="2800">
                <a:latin typeface="Trebuchet MS" charset="0"/>
              </a:rPr>
              <a:t>Add error handling.</a:t>
            </a:r>
          </a:p>
        </p:txBody>
      </p:sp>
      <p:sp>
        <p:nvSpPr>
          <p:cNvPr id="58378" name="Text Box 4"/>
          <p:cNvSpPr txBox="1">
            <a:spLocks noChangeArrowheads="1"/>
          </p:cNvSpPr>
          <p:nvPr/>
        </p:nvSpPr>
        <p:spPr bwMode="auto">
          <a:xfrm>
            <a:off x="457200" y="2495550"/>
            <a:ext cx="3505200" cy="292100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push	eax</a:t>
            </a:r>
          </a:p>
          <a:p>
            <a:pPr eaLnBrk="1" hangingPunct="1"/>
            <a:r>
              <a:rPr lang="en-US" sz="1600"/>
              <a:t>push	edi</a:t>
            </a:r>
          </a:p>
          <a:p>
            <a:pPr eaLnBrk="1" hangingPunct="1"/>
            <a:r>
              <a:rPr lang="en-US" sz="1600"/>
              <a:t>call	connect</a:t>
            </a:r>
          </a:p>
          <a:p>
            <a:pPr eaLnBrk="1" hangingPunct="1"/>
            <a:r>
              <a:rPr lang="en-US" sz="1600"/>
              <a:t>...	; compose SMTP</a:t>
            </a:r>
          </a:p>
          <a:p>
            <a:pPr eaLnBrk="1" hangingPunct="1"/>
            <a:r>
              <a:rPr lang="en-US" sz="1600"/>
              <a:t>	; command "HELO ..."</a:t>
            </a:r>
          </a:p>
          <a:p>
            <a:pPr eaLnBrk="1" hangingPunct="1"/>
            <a:r>
              <a:rPr lang="en-US" sz="1600"/>
              <a:t>push	eax</a:t>
            </a:r>
          </a:p>
          <a:p>
            <a:pPr eaLnBrk="1" hangingPunct="1"/>
            <a:r>
              <a:rPr lang="en-US" sz="1600"/>
              <a:t>push	ecx</a:t>
            </a:r>
          </a:p>
          <a:p>
            <a:pPr eaLnBrk="1" hangingPunct="1"/>
            <a:r>
              <a:rPr lang="en-US" sz="1600"/>
              <a:t>push	edi</a:t>
            </a:r>
          </a:p>
          <a:p>
            <a:pPr eaLnBrk="1" hangingPunct="1"/>
            <a:r>
              <a:rPr lang="en-US" sz="1600"/>
              <a:t>call	send</a:t>
            </a:r>
          </a:p>
        </p:txBody>
      </p:sp>
      <p:sp>
        <p:nvSpPr>
          <p:cNvPr id="58379" name="Text Box 5"/>
          <p:cNvSpPr txBox="1">
            <a:spLocks noChangeArrowheads="1"/>
          </p:cNvSpPr>
          <p:nvPr/>
        </p:nvSpPr>
        <p:spPr bwMode="auto">
          <a:xfrm>
            <a:off x="5181600" y="1143000"/>
            <a:ext cx="3505200" cy="4632325"/>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push	eax</a:t>
            </a:r>
          </a:p>
          <a:p>
            <a:pPr eaLnBrk="1" hangingPunct="1"/>
            <a:r>
              <a:rPr lang="en-US" sz="1600"/>
              <a:t>push	edi</a:t>
            </a:r>
          </a:p>
          <a:p>
            <a:pPr eaLnBrk="1" hangingPunct="1"/>
            <a:r>
              <a:rPr lang="en-US" sz="1600"/>
              <a:t>call	connect</a:t>
            </a:r>
          </a:p>
          <a:p>
            <a:pPr eaLnBrk="1" hangingPunct="1"/>
            <a:r>
              <a:rPr lang="en-US" sz="1600"/>
              <a:t>...	; check return code</a:t>
            </a:r>
          </a:p>
          <a:p>
            <a:pPr eaLnBrk="1" hangingPunct="1"/>
            <a:r>
              <a:rPr lang="en-US" sz="1600"/>
              <a:t>jnz	error_handler</a:t>
            </a:r>
          </a:p>
          <a:p>
            <a:pPr eaLnBrk="1" hangingPunct="1"/>
            <a:r>
              <a:rPr lang="en-US" sz="1600"/>
              <a:t>...	; compose SMTP</a:t>
            </a:r>
          </a:p>
          <a:p>
            <a:pPr eaLnBrk="1" hangingPunct="1"/>
            <a:r>
              <a:rPr lang="en-US" sz="1600"/>
              <a:t>	; command "HELO ..."</a:t>
            </a:r>
          </a:p>
          <a:p>
            <a:pPr eaLnBrk="1" hangingPunct="1"/>
            <a:r>
              <a:rPr lang="en-US" sz="1600"/>
              <a:t>push	eax</a:t>
            </a:r>
          </a:p>
          <a:p>
            <a:pPr eaLnBrk="1" hangingPunct="1"/>
            <a:r>
              <a:rPr lang="en-US" sz="1600"/>
              <a:t>push	ecx</a:t>
            </a:r>
          </a:p>
          <a:p>
            <a:pPr eaLnBrk="1" hangingPunct="1"/>
            <a:r>
              <a:rPr lang="en-US" sz="1600"/>
              <a:t>push	edi</a:t>
            </a:r>
          </a:p>
          <a:p>
            <a:pPr eaLnBrk="1" hangingPunct="1"/>
            <a:r>
              <a:rPr lang="en-US" sz="1600"/>
              <a:t>call	send</a:t>
            </a:r>
          </a:p>
          <a:p>
            <a:pPr eaLnBrk="1" hangingPunct="1"/>
            <a:r>
              <a:rPr lang="en-US" sz="1600"/>
              <a:t>...	; check return code</a:t>
            </a:r>
          </a:p>
          <a:p>
            <a:pPr eaLnBrk="1" hangingPunct="1"/>
            <a:r>
              <a:rPr lang="en-US" sz="1600"/>
              <a:t>jnz	error_handler</a:t>
            </a:r>
          </a:p>
          <a:p>
            <a:pPr eaLnBrk="1" hangingPunct="1"/>
            <a:r>
              <a:rPr lang="en-US" sz="1600"/>
              <a:t>...</a:t>
            </a:r>
          </a:p>
          <a:p>
            <a:pPr eaLnBrk="1" hangingPunct="1"/>
            <a:r>
              <a:rPr lang="en-US" sz="1600"/>
              <a:t>error_handler:</a:t>
            </a:r>
          </a:p>
          <a:p>
            <a:pPr eaLnBrk="1" hangingPunct="1"/>
            <a:r>
              <a:rPr lang="en-US" sz="1600"/>
              <a:t>...</a:t>
            </a:r>
          </a:p>
        </p:txBody>
      </p:sp>
      <p:sp>
        <p:nvSpPr>
          <p:cNvPr id="58380" name="AutoShape 6"/>
          <p:cNvSpPr>
            <a:spLocks noChangeArrowheads="1"/>
          </p:cNvSpPr>
          <p:nvPr/>
        </p:nvSpPr>
        <p:spPr bwMode="auto">
          <a:xfrm>
            <a:off x="3886200" y="3429000"/>
            <a:ext cx="1447800" cy="762000"/>
          </a:xfrm>
          <a:prstGeom prst="rightArrow">
            <a:avLst>
              <a:gd name="adj1" fmla="val 50000"/>
              <a:gd name="adj2" fmla="val 47500"/>
            </a:avLst>
          </a:prstGeom>
          <a:solidFill>
            <a:srgbClr val="DDDDDD"/>
          </a:solidFill>
          <a:ln w="9525">
            <a:solidFill>
              <a:schemeClr val="tx1"/>
            </a:solidFill>
            <a:miter lim="800000"/>
            <a:headEnd/>
            <a:tailEnd/>
          </a:ln>
        </p:spPr>
        <p:txBody>
          <a:bodyPr wrap="none"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solidFill>
                  <a:srgbClr val="FF0000"/>
                </a:solidFill>
              </a:rPr>
              <a:t>Malware</a:t>
            </a:r>
            <a:r>
              <a:rPr lang="en-US" smtClean="0"/>
              <a:t>  </a:t>
            </a:r>
            <a:endParaRPr lang="en-IN" smtClean="0"/>
          </a:p>
        </p:txBody>
      </p:sp>
      <p:sp>
        <p:nvSpPr>
          <p:cNvPr id="4099" name="Text Placeholder 2"/>
          <p:cNvSpPr>
            <a:spLocks noGrp="1"/>
          </p:cNvSpPr>
          <p:nvPr>
            <p:ph type="body" idx="1"/>
          </p:nvPr>
        </p:nvSpPr>
        <p:spPr/>
        <p:txBody>
          <a:bodyPr/>
          <a:lstStyle/>
          <a:p>
            <a:pPr eaLnBrk="1" hangingPunct="1"/>
            <a:r>
              <a:rPr lang="en-US" smtClean="0"/>
              <a:t>Malicious Code</a:t>
            </a:r>
            <a:endParaRPr lang="en-IN" smtClean="0"/>
          </a:p>
        </p:txBody>
      </p:sp>
      <p:sp>
        <p:nvSpPr>
          <p:cNvPr id="4100" name="Content Placeholder 3"/>
          <p:cNvSpPr>
            <a:spLocks noGrp="1"/>
          </p:cNvSpPr>
          <p:nvPr>
            <p:ph sz="half" idx="2"/>
          </p:nvPr>
        </p:nvSpPr>
        <p:spPr/>
        <p:txBody>
          <a:bodyPr/>
          <a:lstStyle/>
          <a:p>
            <a:pPr algn="just" eaLnBrk="1" hangingPunct="1">
              <a:lnSpc>
                <a:spcPct val="80000"/>
              </a:lnSpc>
            </a:pPr>
            <a:r>
              <a:rPr lang="en-IN" sz="1900" smtClean="0"/>
              <a:t>Any code that has been modified with the intention of harming its usage or the user. </a:t>
            </a:r>
          </a:p>
          <a:p>
            <a:pPr algn="just" eaLnBrk="1" hangingPunct="1">
              <a:lnSpc>
                <a:spcPct val="80000"/>
              </a:lnSpc>
              <a:buFontTx/>
              <a:buNone/>
            </a:pPr>
            <a:r>
              <a:rPr lang="en-US" sz="1900" b="1" smtClean="0"/>
              <a:t>Primary Categories  </a:t>
            </a:r>
          </a:p>
          <a:p>
            <a:pPr algn="just" eaLnBrk="1" hangingPunct="1">
              <a:lnSpc>
                <a:spcPct val="80000"/>
              </a:lnSpc>
            </a:pPr>
            <a:r>
              <a:rPr lang="en-IN" sz="1900" smtClean="0">
                <a:solidFill>
                  <a:srgbClr val="0070C0"/>
                </a:solidFill>
              </a:rPr>
              <a:t>Virus</a:t>
            </a:r>
            <a:r>
              <a:rPr lang="en-IN" sz="1900" smtClean="0"/>
              <a:t> - Propagates by infecting a host file.</a:t>
            </a:r>
          </a:p>
          <a:p>
            <a:pPr algn="just" eaLnBrk="1" hangingPunct="1">
              <a:lnSpc>
                <a:spcPct val="80000"/>
              </a:lnSpc>
            </a:pPr>
            <a:r>
              <a:rPr lang="en-IN" sz="1900" smtClean="0">
                <a:solidFill>
                  <a:srgbClr val="0070C0"/>
                </a:solidFill>
              </a:rPr>
              <a:t>Worm</a:t>
            </a:r>
            <a:r>
              <a:rPr lang="en-IN" sz="1900" smtClean="0"/>
              <a:t> - Self-propagates through e-mail, network shares, removable drives, file sharing or instant messaging applications.</a:t>
            </a:r>
          </a:p>
          <a:p>
            <a:pPr algn="just" eaLnBrk="1" hangingPunct="1">
              <a:lnSpc>
                <a:spcPct val="80000"/>
              </a:lnSpc>
            </a:pPr>
            <a:r>
              <a:rPr lang="en-IN" sz="1900" smtClean="0">
                <a:solidFill>
                  <a:srgbClr val="0070C0"/>
                </a:solidFill>
              </a:rPr>
              <a:t>Backdoor</a:t>
            </a:r>
            <a:r>
              <a:rPr lang="en-IN" sz="1900" smtClean="0"/>
              <a:t> - Provides functionality for a remote attacker to log on and/or execute arbitrary commands on the affected system.</a:t>
            </a:r>
          </a:p>
        </p:txBody>
      </p:sp>
      <p:sp>
        <p:nvSpPr>
          <p:cNvPr id="4101" name="Text Placeholder 4"/>
          <p:cNvSpPr>
            <a:spLocks noGrp="1"/>
          </p:cNvSpPr>
          <p:nvPr>
            <p:ph type="body" sz="quarter" idx="3"/>
          </p:nvPr>
        </p:nvSpPr>
        <p:spPr/>
        <p:txBody>
          <a:bodyPr/>
          <a:lstStyle/>
          <a:p>
            <a:pPr eaLnBrk="1" hangingPunct="1"/>
            <a:r>
              <a:rPr lang="en-US" smtClean="0"/>
              <a:t>Primary  Categories (contd)</a:t>
            </a:r>
            <a:endParaRPr lang="en-IN" smtClean="0"/>
          </a:p>
        </p:txBody>
      </p:sp>
      <p:sp>
        <p:nvSpPr>
          <p:cNvPr id="4102" name="Content Placeholder 5"/>
          <p:cNvSpPr>
            <a:spLocks noGrp="1"/>
          </p:cNvSpPr>
          <p:nvPr>
            <p:ph sz="quarter" idx="4"/>
          </p:nvPr>
        </p:nvSpPr>
        <p:spPr/>
        <p:txBody>
          <a:bodyPr/>
          <a:lstStyle/>
          <a:p>
            <a:pPr algn="just" eaLnBrk="1" hangingPunct="1">
              <a:lnSpc>
                <a:spcPct val="80000"/>
              </a:lnSpc>
              <a:buFontTx/>
              <a:buNone/>
            </a:pPr>
            <a:endParaRPr lang="en-IN" sz="1500" smtClean="0"/>
          </a:p>
          <a:p>
            <a:pPr algn="just" eaLnBrk="1" hangingPunct="1">
              <a:lnSpc>
                <a:spcPct val="80000"/>
              </a:lnSpc>
            </a:pPr>
            <a:r>
              <a:rPr lang="en-IN" sz="1500" smtClean="0">
                <a:solidFill>
                  <a:srgbClr val="0070C0"/>
                </a:solidFill>
              </a:rPr>
              <a:t>Trojan </a:t>
            </a:r>
            <a:r>
              <a:rPr lang="en-IN" sz="1500" smtClean="0"/>
              <a:t>- Performs a variety of malicious functions such as spying, stealing information, logging key strokes and downloading additional malware - several further sub categories follow  such as infostealer, downloader,dropper,rootkit etc.</a:t>
            </a:r>
          </a:p>
          <a:p>
            <a:pPr algn="just" eaLnBrk="1" hangingPunct="1">
              <a:lnSpc>
                <a:spcPct val="80000"/>
              </a:lnSpc>
            </a:pPr>
            <a:r>
              <a:rPr lang="en-IN" sz="1500" smtClean="0">
                <a:solidFill>
                  <a:srgbClr val="0070C0"/>
                </a:solidFill>
              </a:rPr>
              <a:t>Potentially Unwanted Programs (PUP) </a:t>
            </a:r>
            <a:r>
              <a:rPr lang="en-IN" sz="1500" smtClean="0"/>
              <a:t>- Programs which the user may consent on being installed but may affect the security posture of the system or may be used for malicious purposes. Examples are Adware, Dialers and Hacktools/"hacker tools" (which includes sniffers, port scanners, malware constructor kits, etc.)</a:t>
            </a:r>
          </a:p>
          <a:p>
            <a:pPr algn="just" eaLnBrk="1" hangingPunct="1">
              <a:lnSpc>
                <a:spcPct val="80000"/>
              </a:lnSpc>
            </a:pPr>
            <a:r>
              <a:rPr lang="en-IN" sz="1500" smtClean="0"/>
              <a:t> </a:t>
            </a:r>
            <a:r>
              <a:rPr lang="en-IN" sz="1500" smtClean="0">
                <a:solidFill>
                  <a:srgbClr val="0070C0"/>
                </a:solidFill>
              </a:rPr>
              <a:t>Other</a:t>
            </a:r>
            <a:r>
              <a:rPr lang="en-IN" sz="1500" smtClean="0"/>
              <a:t> - Unclassified malicious programs not falling within the other primary categories.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DF42C41D-75A3-D54C-98AB-2D32494EE807}" type="slidenum">
              <a:rPr lang="en-US" sz="1000">
                <a:solidFill>
                  <a:srgbClr val="C99900"/>
                </a:solidFill>
                <a:latin typeface="Lucida Sans Unicode" charset="0"/>
              </a:rPr>
              <a:pPr eaLnBrk="1" hangingPunct="1"/>
              <a:t>60</a:t>
            </a:fld>
            <a:endParaRPr lang="en-US" sz="1000">
              <a:solidFill>
                <a:srgbClr val="C99900"/>
              </a:solidFill>
              <a:latin typeface="Lucida Sans Unicode" charset="0"/>
            </a:endParaRPr>
          </a:p>
        </p:txBody>
      </p:sp>
      <p:sp>
        <p:nvSpPr>
          <p:cNvPr id="37890"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Detection Using Malspecs</a:t>
            </a:r>
          </a:p>
        </p:txBody>
      </p:sp>
      <p:sp>
        <p:nvSpPr>
          <p:cNvPr id="59397" name="Rectangle 3"/>
          <p:cNvSpPr>
            <a:spLocks noGrp="1" noChangeArrowheads="1"/>
          </p:cNvSpPr>
          <p:nvPr>
            <p:ph type="body" idx="1"/>
          </p:nvPr>
        </p:nvSpPr>
        <p:spPr>
          <a:xfrm>
            <a:off x="457200" y="1143000"/>
            <a:ext cx="5943600" cy="2286000"/>
          </a:xfrm>
        </p:spPr>
        <p:txBody>
          <a:bodyPr/>
          <a:lstStyle/>
          <a:p>
            <a:pPr marL="609600" indent="-609600" eaLnBrk="1" hangingPunct="1">
              <a:buFontTx/>
              <a:buNone/>
            </a:pPr>
            <a:r>
              <a:rPr lang="en-US">
                <a:latin typeface="Trebuchet MS" charset="0"/>
              </a:rPr>
              <a:t>Static detection:</a:t>
            </a:r>
          </a:p>
          <a:p>
            <a:pPr marL="609600" indent="-609600" eaLnBrk="1" hangingPunct="1">
              <a:buFontTx/>
              <a:buNone/>
            </a:pPr>
            <a:r>
              <a:rPr lang="en-US">
                <a:latin typeface="Trebuchet MS" charset="0"/>
              </a:rPr>
              <a:t>	Given an executable  binary, check whether it satisfies the malspec.</a:t>
            </a:r>
          </a:p>
          <a:p>
            <a:pPr marL="609600" indent="-609600" eaLnBrk="1" hangingPunct="1">
              <a:buFontTx/>
              <a:buNone/>
            </a:pPr>
            <a:endParaRPr lang="en-US">
              <a:latin typeface="Trebuchet MS" charset="0"/>
            </a:endParaRPr>
          </a:p>
        </p:txBody>
      </p:sp>
      <p:sp>
        <p:nvSpPr>
          <p:cNvPr id="37892" name="AutoShape 4"/>
          <p:cNvSpPr>
            <a:spLocks noChangeArrowheads="1"/>
          </p:cNvSpPr>
          <p:nvPr/>
        </p:nvSpPr>
        <p:spPr bwMode="auto">
          <a:xfrm>
            <a:off x="6934200" y="1371600"/>
            <a:ext cx="685800" cy="228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59399" name="AutoShape 5"/>
          <p:cNvSpPr>
            <a:spLocks noChangeArrowheads="1"/>
          </p:cNvSpPr>
          <p:nvPr/>
        </p:nvSpPr>
        <p:spPr bwMode="auto">
          <a:xfrm>
            <a:off x="6934200" y="2057400"/>
            <a:ext cx="685800" cy="228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7894" name="AutoShape 6"/>
          <p:cNvSpPr>
            <a:spLocks noChangeArrowheads="1"/>
          </p:cNvSpPr>
          <p:nvPr/>
        </p:nvSpPr>
        <p:spPr bwMode="auto">
          <a:xfrm>
            <a:off x="7772400" y="2286000"/>
            <a:ext cx="685800" cy="228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59401" name="AutoShape 7"/>
          <p:cNvSpPr>
            <a:spLocks noChangeArrowheads="1"/>
          </p:cNvSpPr>
          <p:nvPr/>
        </p:nvSpPr>
        <p:spPr bwMode="auto">
          <a:xfrm>
            <a:off x="7086600" y="2667000"/>
            <a:ext cx="685800" cy="228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cxnSp>
        <p:nvCxnSpPr>
          <p:cNvPr id="59402" name="AutoShape 8"/>
          <p:cNvCxnSpPr>
            <a:cxnSpLocks noChangeShapeType="1"/>
            <a:stCxn id="37892" idx="2"/>
            <a:endCxn id="59399" idx="0"/>
          </p:cNvCxnSpPr>
          <p:nvPr/>
        </p:nvCxnSpPr>
        <p:spPr bwMode="auto">
          <a:xfrm>
            <a:off x="7277100" y="1600200"/>
            <a:ext cx="0" cy="45720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7899" name="AutoShape 11"/>
          <p:cNvCxnSpPr>
            <a:cxnSpLocks noChangeShapeType="1"/>
            <a:stCxn id="37892" idx="3"/>
            <a:endCxn id="37894" idx="0"/>
          </p:cNvCxnSpPr>
          <p:nvPr/>
        </p:nvCxnSpPr>
        <p:spPr bwMode="auto">
          <a:xfrm>
            <a:off x="7620000" y="1485900"/>
            <a:ext cx="495300" cy="80010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59404" name="AutoShape 12"/>
          <p:cNvCxnSpPr>
            <a:cxnSpLocks noChangeShapeType="1"/>
            <a:stCxn id="59399" idx="2"/>
            <a:endCxn id="59401" idx="0"/>
          </p:cNvCxnSpPr>
          <p:nvPr/>
        </p:nvCxnSpPr>
        <p:spPr bwMode="auto">
          <a:xfrm>
            <a:off x="7277100" y="2286000"/>
            <a:ext cx="152400" cy="38100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59405" name="AutoShape 23"/>
          <p:cNvSpPr>
            <a:spLocks noChangeArrowheads="1"/>
          </p:cNvSpPr>
          <p:nvPr/>
        </p:nvSpPr>
        <p:spPr bwMode="auto">
          <a:xfrm>
            <a:off x="7239000" y="3429000"/>
            <a:ext cx="304800" cy="304800"/>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912" name="AutoShape 24"/>
          <p:cNvSpPr>
            <a:spLocks noChangeArrowheads="1"/>
          </p:cNvSpPr>
          <p:nvPr/>
        </p:nvSpPr>
        <p:spPr bwMode="auto">
          <a:xfrm>
            <a:off x="6934200" y="3886200"/>
            <a:ext cx="304800" cy="304800"/>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913" name="AutoShape 25"/>
          <p:cNvSpPr>
            <a:spLocks noChangeArrowheads="1"/>
          </p:cNvSpPr>
          <p:nvPr/>
        </p:nvSpPr>
        <p:spPr bwMode="auto">
          <a:xfrm>
            <a:off x="7620000" y="3886200"/>
            <a:ext cx="304800" cy="304800"/>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914" name="AutoShape 26"/>
          <p:cNvSpPr>
            <a:spLocks noChangeArrowheads="1"/>
          </p:cNvSpPr>
          <p:nvPr/>
        </p:nvSpPr>
        <p:spPr bwMode="auto">
          <a:xfrm>
            <a:off x="7239000" y="4343400"/>
            <a:ext cx="304800" cy="304800"/>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915" name="AutoShape 27"/>
          <p:cNvSpPr>
            <a:spLocks noChangeArrowheads="1"/>
          </p:cNvSpPr>
          <p:nvPr/>
        </p:nvSpPr>
        <p:spPr bwMode="auto">
          <a:xfrm>
            <a:off x="7239000" y="4876800"/>
            <a:ext cx="304800" cy="304800"/>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916" name="AutoShape 28"/>
          <p:cNvSpPr>
            <a:spLocks noChangeArrowheads="1"/>
          </p:cNvSpPr>
          <p:nvPr/>
        </p:nvSpPr>
        <p:spPr bwMode="auto">
          <a:xfrm>
            <a:off x="7239000" y="5410200"/>
            <a:ext cx="304800" cy="304800"/>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9411" name="AutoShape 29"/>
          <p:cNvSpPr>
            <a:spLocks noChangeArrowheads="1"/>
          </p:cNvSpPr>
          <p:nvPr/>
        </p:nvSpPr>
        <p:spPr bwMode="auto">
          <a:xfrm>
            <a:off x="6858000" y="5943600"/>
            <a:ext cx="304800" cy="304800"/>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918" name="AutoShape 30"/>
          <p:cNvSpPr>
            <a:spLocks noChangeArrowheads="1"/>
          </p:cNvSpPr>
          <p:nvPr/>
        </p:nvSpPr>
        <p:spPr bwMode="auto">
          <a:xfrm>
            <a:off x="7620000" y="5867400"/>
            <a:ext cx="304800" cy="304800"/>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cxnSp>
        <p:nvCxnSpPr>
          <p:cNvPr id="59413" name="AutoShape 33"/>
          <p:cNvCxnSpPr>
            <a:cxnSpLocks noChangeShapeType="1"/>
            <a:stCxn id="59405" idx="3"/>
            <a:endCxn id="37912" idx="7"/>
          </p:cNvCxnSpPr>
          <p:nvPr/>
        </p:nvCxnSpPr>
        <p:spPr bwMode="auto">
          <a:xfrm flipH="1">
            <a:off x="7194550" y="3703638"/>
            <a:ext cx="88900" cy="2127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14" name="AutoShape 34"/>
          <p:cNvCxnSpPr>
            <a:cxnSpLocks noChangeShapeType="1"/>
            <a:stCxn id="59405" idx="5"/>
            <a:endCxn id="37913" idx="1"/>
          </p:cNvCxnSpPr>
          <p:nvPr/>
        </p:nvCxnSpPr>
        <p:spPr bwMode="auto">
          <a:xfrm>
            <a:off x="7499350" y="3703638"/>
            <a:ext cx="165100" cy="2127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23" name="AutoShape 35"/>
          <p:cNvCxnSpPr>
            <a:cxnSpLocks noChangeShapeType="1"/>
            <a:stCxn id="37912" idx="5"/>
            <a:endCxn id="37914" idx="1"/>
          </p:cNvCxnSpPr>
          <p:nvPr/>
        </p:nvCxnSpPr>
        <p:spPr bwMode="auto">
          <a:xfrm>
            <a:off x="7194550" y="4160838"/>
            <a:ext cx="88900" cy="2127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16" name="AutoShape 36"/>
          <p:cNvCxnSpPr>
            <a:cxnSpLocks noChangeShapeType="1"/>
            <a:stCxn id="37913" idx="3"/>
            <a:endCxn id="37914" idx="7"/>
          </p:cNvCxnSpPr>
          <p:nvPr/>
        </p:nvCxnSpPr>
        <p:spPr bwMode="auto">
          <a:xfrm flipH="1">
            <a:off x="7499350" y="4160838"/>
            <a:ext cx="165100" cy="2127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25" name="AutoShape 37"/>
          <p:cNvCxnSpPr>
            <a:cxnSpLocks noChangeShapeType="1"/>
            <a:stCxn id="37914" idx="4"/>
            <a:endCxn id="37915" idx="0"/>
          </p:cNvCxnSpPr>
          <p:nvPr/>
        </p:nvCxnSpPr>
        <p:spPr bwMode="auto">
          <a:xfrm>
            <a:off x="7391400" y="4662488"/>
            <a:ext cx="0" cy="2000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26" name="AutoShape 38"/>
          <p:cNvCxnSpPr>
            <a:cxnSpLocks noChangeShapeType="1"/>
            <a:stCxn id="37915" idx="4"/>
            <a:endCxn id="37916" idx="0"/>
          </p:cNvCxnSpPr>
          <p:nvPr/>
        </p:nvCxnSpPr>
        <p:spPr bwMode="auto">
          <a:xfrm>
            <a:off x="7391400" y="5195888"/>
            <a:ext cx="0" cy="2000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19" name="AutoShape 39"/>
          <p:cNvCxnSpPr>
            <a:cxnSpLocks noChangeShapeType="1"/>
            <a:stCxn id="37916" idx="3"/>
            <a:endCxn id="59411" idx="7"/>
          </p:cNvCxnSpPr>
          <p:nvPr/>
        </p:nvCxnSpPr>
        <p:spPr bwMode="auto">
          <a:xfrm flipH="1">
            <a:off x="7118350" y="5684838"/>
            <a:ext cx="165100" cy="2889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28" name="AutoShape 40"/>
          <p:cNvCxnSpPr>
            <a:cxnSpLocks noChangeShapeType="1"/>
            <a:stCxn id="37916" idx="5"/>
            <a:endCxn id="37918" idx="1"/>
          </p:cNvCxnSpPr>
          <p:nvPr/>
        </p:nvCxnSpPr>
        <p:spPr bwMode="auto">
          <a:xfrm>
            <a:off x="7499350" y="5684838"/>
            <a:ext cx="165100" cy="2127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29" name="AutoShape 41"/>
          <p:cNvCxnSpPr>
            <a:cxnSpLocks noChangeShapeType="1"/>
            <a:stCxn id="37918" idx="5"/>
            <a:endCxn id="37913" idx="7"/>
          </p:cNvCxnSpPr>
          <p:nvPr/>
        </p:nvCxnSpPr>
        <p:spPr bwMode="auto">
          <a:xfrm rot="5400000" flipH="1" flipV="1">
            <a:off x="6768306" y="5028407"/>
            <a:ext cx="2225675" cy="1588"/>
          </a:xfrm>
          <a:prstGeom prst="curvedConnector5">
            <a:avLst>
              <a:gd name="adj1" fmla="val -6134"/>
              <a:gd name="adj2" fmla="val 29600009"/>
              <a:gd name="adj3" fmla="val 107417"/>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30" name="Text Box 42"/>
          <p:cNvSpPr txBox="1">
            <a:spLocks noChangeArrowheads="1"/>
          </p:cNvSpPr>
          <p:nvPr/>
        </p:nvSpPr>
        <p:spPr bwMode="auto">
          <a:xfrm>
            <a:off x="7772400" y="1524000"/>
            <a:ext cx="34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l-GR" sz="2000">
                <a:solidFill>
                  <a:schemeClr val="bg2"/>
                </a:solidFill>
              </a:rPr>
              <a:t>φ</a:t>
            </a:r>
          </a:p>
        </p:txBody>
      </p:sp>
      <p:sp>
        <p:nvSpPr>
          <p:cNvPr id="59423" name="AutoShape 43"/>
          <p:cNvSpPr>
            <a:spLocks noChangeArrowheads="1"/>
          </p:cNvSpPr>
          <p:nvPr/>
        </p:nvSpPr>
        <p:spPr bwMode="auto">
          <a:xfrm>
            <a:off x="6781800" y="1066800"/>
            <a:ext cx="1828800" cy="1981200"/>
          </a:xfrm>
          <a:prstGeom prst="roundRect">
            <a:avLst>
              <a:gd name="adj" fmla="val 720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9424" name="Text Box 44"/>
          <p:cNvSpPr txBox="1">
            <a:spLocks noChangeArrowheads="1"/>
          </p:cNvSpPr>
          <p:nvPr/>
        </p:nvSpPr>
        <p:spPr bwMode="auto">
          <a:xfrm>
            <a:off x="6934200" y="990600"/>
            <a:ext cx="685800" cy="212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1400"/>
              <a:t>Malspec</a:t>
            </a:r>
          </a:p>
        </p:txBody>
      </p:sp>
      <p:sp>
        <p:nvSpPr>
          <p:cNvPr id="59425" name="Text Box 45"/>
          <p:cNvSpPr txBox="1">
            <a:spLocks noChangeArrowheads="1"/>
          </p:cNvSpPr>
          <p:nvPr/>
        </p:nvSpPr>
        <p:spPr bwMode="auto">
          <a:xfrm>
            <a:off x="533400" y="3886200"/>
            <a:ext cx="58674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3200"/>
              <a:t>Just</a:t>
            </a:r>
            <a:r>
              <a:rPr lang="en-US" sz="2000"/>
              <a:t> </a:t>
            </a:r>
            <a:r>
              <a:rPr lang="en-US" sz="3200"/>
              <a:t>like</a:t>
            </a:r>
            <a:r>
              <a:rPr lang="en-US" sz="2000"/>
              <a:t> </a:t>
            </a:r>
            <a:r>
              <a:rPr lang="en-US" sz="3200"/>
              <a:t>model</a:t>
            </a:r>
            <a:r>
              <a:rPr lang="en-US"/>
              <a:t> </a:t>
            </a:r>
            <a:r>
              <a:rPr lang="en-US" sz="3200"/>
              <a:t>checking,</a:t>
            </a:r>
            <a:r>
              <a:rPr lang="en-US"/>
              <a:t> </a:t>
            </a:r>
            <a:r>
              <a:rPr lang="en-US" sz="3200"/>
              <a:t>but...</a:t>
            </a:r>
          </a:p>
          <a:p>
            <a:pPr eaLnBrk="1" hangingPunct="1">
              <a:spcBef>
                <a:spcPct val="50000"/>
              </a:spcBef>
              <a:buFontTx/>
              <a:buChar char="•"/>
            </a:pPr>
            <a:r>
              <a:rPr lang="en-US" sz="3200"/>
              <a:t>Malicious code allows no assumptions to be made</a:t>
            </a:r>
          </a:p>
          <a:p>
            <a:pPr eaLnBrk="1" hangingPunct="1">
              <a:spcBef>
                <a:spcPct val="50000"/>
              </a:spcBef>
              <a:buFontTx/>
              <a:buChar char="•"/>
            </a:pPr>
            <a:r>
              <a:rPr lang="en-US" sz="3200"/>
              <a:t>Real-time constraints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37892"/>
                                        </p:tgtEl>
                                        <p:attrNameLst>
                                          <p:attrName>fillcolor</p:attrName>
                                        </p:attrNameLst>
                                      </p:cBhvr>
                                      <p:to>
                                        <a:schemeClr val="accent2"/>
                                      </p:to>
                                    </p:animClr>
                                    <p:set>
                                      <p:cBhvr>
                                        <p:cTn id="7" dur="500" fill="hold"/>
                                        <p:tgtEl>
                                          <p:spTgt spid="37892"/>
                                        </p:tgtEl>
                                        <p:attrNameLst>
                                          <p:attrName>fill.type</p:attrName>
                                        </p:attrNameLst>
                                      </p:cBhvr>
                                      <p:to>
                                        <p:strVal val="solid"/>
                                      </p:to>
                                    </p:set>
                                    <p:set>
                                      <p:cBhvr>
                                        <p:cTn id="8" dur="500" fill="hold"/>
                                        <p:tgtEl>
                                          <p:spTgt spid="3789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37912"/>
                                        </p:tgtEl>
                                        <p:attrNameLst>
                                          <p:attrName>fillcolor</p:attrName>
                                        </p:attrNameLst>
                                      </p:cBhvr>
                                      <p:to>
                                        <a:schemeClr val="accent2"/>
                                      </p:to>
                                    </p:animClr>
                                    <p:set>
                                      <p:cBhvr>
                                        <p:cTn id="11" dur="500" fill="hold"/>
                                        <p:tgtEl>
                                          <p:spTgt spid="37912"/>
                                        </p:tgtEl>
                                        <p:attrNameLst>
                                          <p:attrName>fill.type</p:attrName>
                                        </p:attrNameLst>
                                      </p:cBhvr>
                                      <p:to>
                                        <p:strVal val="solid"/>
                                      </p:to>
                                    </p:set>
                                    <p:set>
                                      <p:cBhvr>
                                        <p:cTn id="12" dur="500" fill="hold"/>
                                        <p:tgtEl>
                                          <p:spTgt spid="37912"/>
                                        </p:tgtEl>
                                        <p:attrNameLst>
                                          <p:attrName>fill.on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mph" presetSubtype="2" fill="hold" nodeType="clickEffect">
                                  <p:stCondLst>
                                    <p:cond delay="0"/>
                                  </p:stCondLst>
                                  <p:childTnLst>
                                    <p:animClr clrSpc="rgb" dir="cw">
                                      <p:cBhvr>
                                        <p:cTn id="16" dur="500" fill="hold"/>
                                        <p:tgtEl>
                                          <p:spTgt spid="37894"/>
                                        </p:tgtEl>
                                        <p:attrNameLst>
                                          <p:attrName>fillcolor</p:attrName>
                                        </p:attrNameLst>
                                      </p:cBhvr>
                                      <p:to>
                                        <a:srgbClr val="006600"/>
                                      </p:to>
                                    </p:animClr>
                                    <p:set>
                                      <p:cBhvr>
                                        <p:cTn id="17" dur="500" fill="hold"/>
                                        <p:tgtEl>
                                          <p:spTgt spid="37894"/>
                                        </p:tgtEl>
                                        <p:attrNameLst>
                                          <p:attrName>fill.type</p:attrName>
                                        </p:attrNameLst>
                                      </p:cBhvr>
                                      <p:to>
                                        <p:strVal val="solid"/>
                                      </p:to>
                                    </p:set>
                                    <p:set>
                                      <p:cBhvr>
                                        <p:cTn id="18" dur="500" fill="hold"/>
                                        <p:tgtEl>
                                          <p:spTgt spid="37894"/>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37913"/>
                                        </p:tgtEl>
                                        <p:attrNameLst>
                                          <p:attrName>fillcolor</p:attrName>
                                        </p:attrNameLst>
                                      </p:cBhvr>
                                      <p:to>
                                        <a:srgbClr val="006600"/>
                                      </p:to>
                                    </p:animClr>
                                    <p:set>
                                      <p:cBhvr>
                                        <p:cTn id="21" dur="500" fill="hold"/>
                                        <p:tgtEl>
                                          <p:spTgt spid="37913"/>
                                        </p:tgtEl>
                                        <p:attrNameLst>
                                          <p:attrName>fill.type</p:attrName>
                                        </p:attrNameLst>
                                      </p:cBhvr>
                                      <p:to>
                                        <p:strVal val="solid"/>
                                      </p:to>
                                    </p:set>
                                    <p:set>
                                      <p:cBhvr>
                                        <p:cTn id="22" dur="500" fill="hold"/>
                                        <p:tgtEl>
                                          <p:spTgt spid="37913"/>
                                        </p:tgtEl>
                                        <p:attrNameLst>
                                          <p:attrName>fill.on</p:attrName>
                                        </p:attrNameLst>
                                      </p:cBhvr>
                                      <p:to>
                                        <p:strVal val="tru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7" presetClass="emph" presetSubtype="2" fill="hold" nodeType="clickEffect">
                                  <p:stCondLst>
                                    <p:cond delay="0"/>
                                  </p:stCondLst>
                                  <p:childTnLst>
                                    <p:animClr clrSpc="rgb" dir="cw">
                                      <p:cBhvr>
                                        <p:cTn id="26" dur="500" fill="hold"/>
                                        <p:tgtEl>
                                          <p:spTgt spid="37899"/>
                                        </p:tgtEl>
                                        <p:attrNameLst>
                                          <p:attrName>stroke.color</p:attrName>
                                        </p:attrNameLst>
                                      </p:cBhvr>
                                      <p:to>
                                        <a:srgbClr val="CC3300"/>
                                      </p:to>
                                    </p:animClr>
                                    <p:set>
                                      <p:cBhvr>
                                        <p:cTn id="27" dur="500" fill="hold"/>
                                        <p:tgtEl>
                                          <p:spTgt spid="37899"/>
                                        </p:tgtEl>
                                        <p:attrNameLst>
                                          <p:attrName>stroke.on</p:attrName>
                                        </p:attrNameLst>
                                      </p:cBhvr>
                                      <p:to>
                                        <p:strVal val="true"/>
                                      </p:to>
                                    </p:set>
                                  </p:childTnLst>
                                </p:cTn>
                              </p:par>
                              <p:par>
                                <p:cTn id="28" presetID="3" presetClass="emph" presetSubtype="2" fill="hold" grpId="0" nodeType="withEffect">
                                  <p:stCondLst>
                                    <p:cond delay="0"/>
                                  </p:stCondLst>
                                  <p:childTnLst>
                                    <p:animClr clrSpc="rgb" dir="cw">
                                      <p:cBhvr override="childStyle">
                                        <p:cTn id="29" dur="500" fill="hold"/>
                                        <p:tgtEl>
                                          <p:spTgt spid="37930"/>
                                        </p:tgtEl>
                                        <p:attrNameLst>
                                          <p:attrName>style.color</p:attrName>
                                        </p:attrNameLst>
                                      </p:cBhvr>
                                      <p:to>
                                        <a:srgbClr val="CC3300"/>
                                      </p:to>
                                    </p:animClr>
                                  </p:childTnLst>
                                </p:cTn>
                              </p:par>
                              <p:par>
                                <p:cTn id="30" presetID="7" presetClass="emph" presetSubtype="2" fill="hold" nodeType="withEffect">
                                  <p:stCondLst>
                                    <p:cond delay="0"/>
                                  </p:stCondLst>
                                  <p:childTnLst>
                                    <p:animClr clrSpc="rgb" dir="cw">
                                      <p:cBhvr>
                                        <p:cTn id="31" dur="500" fill="hold"/>
                                        <p:tgtEl>
                                          <p:spTgt spid="37914"/>
                                        </p:tgtEl>
                                        <p:attrNameLst>
                                          <p:attrName>stroke.color</p:attrName>
                                        </p:attrNameLst>
                                      </p:cBhvr>
                                      <p:to>
                                        <a:srgbClr val="CC3300"/>
                                      </p:to>
                                    </p:animClr>
                                    <p:set>
                                      <p:cBhvr>
                                        <p:cTn id="32" dur="500" fill="hold"/>
                                        <p:tgtEl>
                                          <p:spTgt spid="37914"/>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37925"/>
                                        </p:tgtEl>
                                        <p:attrNameLst>
                                          <p:attrName>stroke.color</p:attrName>
                                        </p:attrNameLst>
                                      </p:cBhvr>
                                      <p:to>
                                        <a:srgbClr val="CC3300"/>
                                      </p:to>
                                    </p:animClr>
                                    <p:set>
                                      <p:cBhvr>
                                        <p:cTn id="35" dur="500" fill="hold"/>
                                        <p:tgtEl>
                                          <p:spTgt spid="37925"/>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500" fill="hold"/>
                                        <p:tgtEl>
                                          <p:spTgt spid="37915"/>
                                        </p:tgtEl>
                                        <p:attrNameLst>
                                          <p:attrName>stroke.color</p:attrName>
                                        </p:attrNameLst>
                                      </p:cBhvr>
                                      <p:to>
                                        <a:srgbClr val="CC3300"/>
                                      </p:to>
                                    </p:animClr>
                                    <p:set>
                                      <p:cBhvr>
                                        <p:cTn id="38" dur="500" fill="hold"/>
                                        <p:tgtEl>
                                          <p:spTgt spid="37915"/>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37926"/>
                                        </p:tgtEl>
                                        <p:attrNameLst>
                                          <p:attrName>stroke.color</p:attrName>
                                        </p:attrNameLst>
                                      </p:cBhvr>
                                      <p:to>
                                        <a:srgbClr val="CC3300"/>
                                      </p:to>
                                    </p:animClr>
                                    <p:set>
                                      <p:cBhvr>
                                        <p:cTn id="41" dur="500" fill="hold"/>
                                        <p:tgtEl>
                                          <p:spTgt spid="37926"/>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500" fill="hold"/>
                                        <p:tgtEl>
                                          <p:spTgt spid="37916"/>
                                        </p:tgtEl>
                                        <p:attrNameLst>
                                          <p:attrName>stroke.color</p:attrName>
                                        </p:attrNameLst>
                                      </p:cBhvr>
                                      <p:to>
                                        <a:srgbClr val="CC3300"/>
                                      </p:to>
                                    </p:animClr>
                                    <p:set>
                                      <p:cBhvr>
                                        <p:cTn id="44" dur="500" fill="hold"/>
                                        <p:tgtEl>
                                          <p:spTgt spid="37916"/>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500" fill="hold"/>
                                        <p:tgtEl>
                                          <p:spTgt spid="37928"/>
                                        </p:tgtEl>
                                        <p:attrNameLst>
                                          <p:attrName>stroke.color</p:attrName>
                                        </p:attrNameLst>
                                      </p:cBhvr>
                                      <p:to>
                                        <a:srgbClr val="CC3300"/>
                                      </p:to>
                                    </p:animClr>
                                    <p:set>
                                      <p:cBhvr>
                                        <p:cTn id="47" dur="500" fill="hold"/>
                                        <p:tgtEl>
                                          <p:spTgt spid="37928"/>
                                        </p:tgtEl>
                                        <p:attrNameLst>
                                          <p:attrName>stroke.on</p:attrName>
                                        </p:attrNameLst>
                                      </p:cBhvr>
                                      <p:to>
                                        <p:strVal val="true"/>
                                      </p:to>
                                    </p:set>
                                  </p:childTnLst>
                                </p:cTn>
                              </p:par>
                              <p:par>
                                <p:cTn id="48" presetID="7" presetClass="emph" presetSubtype="2" fill="hold" nodeType="withEffect">
                                  <p:stCondLst>
                                    <p:cond delay="0"/>
                                  </p:stCondLst>
                                  <p:childTnLst>
                                    <p:animClr clrSpc="rgb" dir="cw">
                                      <p:cBhvr>
                                        <p:cTn id="49" dur="500" fill="hold"/>
                                        <p:tgtEl>
                                          <p:spTgt spid="37918"/>
                                        </p:tgtEl>
                                        <p:attrNameLst>
                                          <p:attrName>stroke.color</p:attrName>
                                        </p:attrNameLst>
                                      </p:cBhvr>
                                      <p:to>
                                        <a:srgbClr val="CC3300"/>
                                      </p:to>
                                    </p:animClr>
                                    <p:set>
                                      <p:cBhvr>
                                        <p:cTn id="50" dur="500" fill="hold"/>
                                        <p:tgtEl>
                                          <p:spTgt spid="37918"/>
                                        </p:tgtEl>
                                        <p:attrNameLst>
                                          <p:attrName>stroke.on</p:attrName>
                                        </p:attrNameLst>
                                      </p:cBhvr>
                                      <p:to>
                                        <p:strVal val="true"/>
                                      </p:to>
                                    </p:set>
                                  </p:childTnLst>
                                </p:cTn>
                              </p:par>
                              <p:par>
                                <p:cTn id="51" presetID="7" presetClass="emph" presetSubtype="2" fill="hold" nodeType="withEffect">
                                  <p:stCondLst>
                                    <p:cond delay="0"/>
                                  </p:stCondLst>
                                  <p:childTnLst>
                                    <p:animClr clrSpc="rgb" dir="cw">
                                      <p:cBhvr>
                                        <p:cTn id="52" dur="500" fill="hold"/>
                                        <p:tgtEl>
                                          <p:spTgt spid="37929"/>
                                        </p:tgtEl>
                                        <p:attrNameLst>
                                          <p:attrName>stroke.color</p:attrName>
                                        </p:attrNameLst>
                                      </p:cBhvr>
                                      <p:to>
                                        <a:srgbClr val="CC3300"/>
                                      </p:to>
                                    </p:animClr>
                                    <p:set>
                                      <p:cBhvr>
                                        <p:cTn id="53" dur="500" fill="hold"/>
                                        <p:tgtEl>
                                          <p:spTgt spid="37929"/>
                                        </p:tgtEl>
                                        <p:attrNameLst>
                                          <p:attrName>stroke.on</p:attrName>
                                        </p:attrNameLst>
                                      </p:cBhvr>
                                      <p:to>
                                        <p:strVal val="true"/>
                                      </p:to>
                                    </p:set>
                                  </p:childTnLst>
                                </p:cTn>
                              </p:par>
                              <p:par>
                                <p:cTn id="54" presetID="7" presetClass="emph" presetSubtype="2" fill="hold" nodeType="withEffect">
                                  <p:stCondLst>
                                    <p:cond delay="0"/>
                                  </p:stCondLst>
                                  <p:childTnLst>
                                    <p:animClr clrSpc="rgb" dir="cw">
                                      <p:cBhvr>
                                        <p:cTn id="55" dur="500" fill="hold"/>
                                        <p:tgtEl>
                                          <p:spTgt spid="37923"/>
                                        </p:tgtEl>
                                        <p:attrNameLst>
                                          <p:attrName>stroke.color</p:attrName>
                                        </p:attrNameLst>
                                      </p:cBhvr>
                                      <p:to>
                                        <a:srgbClr val="CC3300"/>
                                      </p:to>
                                    </p:animClr>
                                    <p:set>
                                      <p:cBhvr>
                                        <p:cTn id="56" dur="500" fill="hold"/>
                                        <p:tgtEl>
                                          <p:spTgt spid="3792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3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F185C5B-4152-3448-AE1F-2FFF1744B832}" type="slidenum">
              <a:rPr lang="en-US" sz="1000">
                <a:solidFill>
                  <a:srgbClr val="C99900"/>
                </a:solidFill>
                <a:latin typeface="Lucida Sans Unicode" charset="0"/>
              </a:rPr>
              <a:pPr eaLnBrk="1" hangingPunct="1"/>
              <a:t>61</a:t>
            </a:fld>
            <a:endParaRPr lang="en-US" sz="1000">
              <a:solidFill>
                <a:srgbClr val="C99900"/>
              </a:solidFill>
              <a:latin typeface="Lucida Sans Unicode" charset="0"/>
            </a:endParaRPr>
          </a:p>
        </p:txBody>
      </p:sp>
      <p:sp>
        <p:nvSpPr>
          <p:cNvPr id="155650"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A Behavior-Based Detector</a:t>
            </a:r>
          </a:p>
        </p:txBody>
      </p:sp>
      <p:sp>
        <p:nvSpPr>
          <p:cNvPr id="60421" name="Rectangle 3"/>
          <p:cNvSpPr>
            <a:spLocks noGrp="1" noChangeArrowheads="1"/>
          </p:cNvSpPr>
          <p:nvPr>
            <p:ph type="body" idx="1"/>
          </p:nvPr>
        </p:nvSpPr>
        <p:spPr/>
        <p:txBody>
          <a:bodyPr>
            <a:normAutofit/>
          </a:bodyPr>
          <a:lstStyle/>
          <a:p>
            <a:pPr eaLnBrk="1" hangingPunct="1"/>
            <a:r>
              <a:rPr lang="en-US" sz="2400" dirty="0">
                <a:latin typeface="Trebuchet MS" charset="0"/>
              </a:rPr>
              <a:t>Match the syntactic constructs, then check the semantic information.</a:t>
            </a:r>
          </a:p>
        </p:txBody>
      </p:sp>
      <p:grpSp>
        <p:nvGrpSpPr>
          <p:cNvPr id="60422" name="Group 34"/>
          <p:cNvGrpSpPr>
            <a:grpSpLocks/>
          </p:cNvGrpSpPr>
          <p:nvPr/>
        </p:nvGrpSpPr>
        <p:grpSpPr bwMode="auto">
          <a:xfrm>
            <a:off x="2247900" y="2495550"/>
            <a:ext cx="4686300" cy="3752850"/>
            <a:chOff x="1416" y="1572"/>
            <a:chExt cx="2952" cy="2364"/>
          </a:xfrm>
        </p:grpSpPr>
        <p:sp>
          <p:nvSpPr>
            <p:cNvPr id="60423" name="Text Box 22"/>
            <p:cNvSpPr txBox="1">
              <a:spLocks noChangeArrowheads="1"/>
            </p:cNvSpPr>
            <p:nvPr/>
          </p:nvSpPr>
          <p:spPr bwMode="auto">
            <a:xfrm>
              <a:off x="1416" y="1572"/>
              <a:ext cx="1560" cy="1356"/>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2000" dirty="0">
                  <a:latin typeface="Lucida Console" charset="0"/>
                </a:rPr>
                <a:t>connect(Y);</a:t>
              </a:r>
            </a:p>
            <a:p>
              <a:pPr eaLnBrk="1" hangingPunct="1">
                <a:spcBef>
                  <a:spcPct val="50000"/>
                </a:spcBef>
              </a:pPr>
              <a:endParaRPr lang="en-US" sz="2000" dirty="0">
                <a:latin typeface="Lucida Console" charset="0"/>
              </a:endParaRPr>
            </a:p>
            <a:p>
              <a:pPr eaLnBrk="1" hangingPunct="1">
                <a:spcBef>
                  <a:spcPct val="50000"/>
                </a:spcBef>
              </a:pPr>
              <a:endParaRPr lang="en-US" sz="2000" dirty="0">
                <a:latin typeface="Lucida Console" charset="0"/>
              </a:endParaRPr>
            </a:p>
            <a:p>
              <a:pPr eaLnBrk="1" hangingPunct="1">
                <a:spcBef>
                  <a:spcPct val="50000"/>
                </a:spcBef>
              </a:pPr>
              <a:r>
                <a:rPr lang="en-US" sz="2000" dirty="0">
                  <a:latin typeface="Lucida Console" charset="0"/>
                </a:rPr>
                <a:t>send(Z,T);</a:t>
              </a:r>
            </a:p>
          </p:txBody>
        </p:sp>
        <p:sp>
          <p:nvSpPr>
            <p:cNvPr id="60424" name="Text Box 23"/>
            <p:cNvSpPr txBox="1">
              <a:spLocks noChangeArrowheads="1"/>
            </p:cNvSpPr>
            <p:nvPr/>
          </p:nvSpPr>
          <p:spPr bwMode="auto">
            <a:xfrm>
              <a:off x="1728" y="3225"/>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1800" i="1"/>
                <a:t>Syntactic info</a:t>
              </a:r>
            </a:p>
          </p:txBody>
        </p:sp>
        <p:sp>
          <p:nvSpPr>
            <p:cNvPr id="60425" name="Text Box 24"/>
            <p:cNvSpPr txBox="1">
              <a:spLocks noChangeArrowheads="1"/>
            </p:cNvSpPr>
            <p:nvPr/>
          </p:nvSpPr>
          <p:spPr bwMode="auto">
            <a:xfrm>
              <a:off x="3432" y="1572"/>
              <a:ext cx="888" cy="1644"/>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endParaRPr lang="en-US" sz="2000">
                <a:latin typeface="Lucida Console" charset="0"/>
              </a:endParaRPr>
            </a:p>
            <a:p>
              <a:pPr eaLnBrk="1" hangingPunct="1">
                <a:spcBef>
                  <a:spcPct val="50000"/>
                </a:spcBef>
              </a:pPr>
              <a:endParaRPr lang="en-US" sz="2000">
                <a:latin typeface="Lucida Console" charset="0"/>
              </a:endParaRPr>
            </a:p>
            <a:p>
              <a:pPr eaLnBrk="1" hangingPunct="1">
                <a:spcBef>
                  <a:spcPct val="50000"/>
                </a:spcBef>
              </a:pPr>
              <a:endParaRPr lang="en-US" sz="2000">
                <a:latin typeface="Lucida Console" charset="0"/>
              </a:endParaRPr>
            </a:p>
            <a:p>
              <a:pPr eaLnBrk="1" hangingPunct="1">
                <a:spcBef>
                  <a:spcPct val="50000"/>
                </a:spcBef>
              </a:pPr>
              <a:endParaRPr lang="en-US" sz="2000">
                <a:latin typeface="Lucida Console" charset="0"/>
              </a:endParaRPr>
            </a:p>
            <a:p>
              <a:pPr eaLnBrk="1" hangingPunct="1">
                <a:spcBef>
                  <a:spcPct val="50000"/>
                </a:spcBef>
              </a:pPr>
              <a:endParaRPr lang="en-US" sz="2000">
                <a:latin typeface="Lucida Console" charset="0"/>
              </a:endParaRPr>
            </a:p>
          </p:txBody>
        </p:sp>
        <p:cxnSp>
          <p:nvCxnSpPr>
            <p:cNvPr id="60426" name="AutoShape 25"/>
            <p:cNvCxnSpPr>
              <a:cxnSpLocks noChangeShapeType="1"/>
              <a:stCxn id="60429" idx="4"/>
              <a:endCxn id="60430" idx="1"/>
            </p:cNvCxnSpPr>
            <p:nvPr/>
          </p:nvCxnSpPr>
          <p:spPr bwMode="auto">
            <a:xfrm rot="5400000">
              <a:off x="3111" y="2384"/>
              <a:ext cx="941" cy="85"/>
            </a:xfrm>
            <a:prstGeom prst="curvedConnector3">
              <a:avLst>
                <a:gd name="adj1" fmla="val 48458"/>
              </a:avLst>
            </a:prstGeom>
            <a:noFill/>
            <a:ln w="57150">
              <a:solidFill>
                <a:srgbClr val="FF9933"/>
              </a:solidFill>
              <a:round/>
              <a:headEnd/>
              <a:tailEnd type="triangle" w="med" len="med"/>
            </a:ln>
            <a:extLst>
              <a:ext uri="{909E8E84-426E-40dd-AFC4-6F175D3DCCD1}">
                <a14:hiddenFill xmlns:a14="http://schemas.microsoft.com/office/drawing/2010/main">
                  <a:noFill/>
                </a14:hiddenFill>
              </a:ext>
            </a:extLst>
          </p:spPr>
        </p:cxnSp>
        <p:cxnSp>
          <p:nvCxnSpPr>
            <p:cNvPr id="60427" name="AutoShape 26"/>
            <p:cNvCxnSpPr>
              <a:cxnSpLocks noChangeShapeType="1"/>
              <a:stCxn id="60428" idx="2"/>
              <a:endCxn id="60431" idx="1"/>
            </p:cNvCxnSpPr>
            <p:nvPr/>
          </p:nvCxnSpPr>
          <p:spPr bwMode="auto">
            <a:xfrm rot="16200000" flipH="1">
              <a:off x="3862" y="2724"/>
              <a:ext cx="232" cy="83"/>
            </a:xfrm>
            <a:prstGeom prst="curvedConnector3">
              <a:avLst>
                <a:gd name="adj1" fmla="val 43532"/>
              </a:avLst>
            </a:prstGeom>
            <a:noFill/>
            <a:ln w="57150">
              <a:solidFill>
                <a:srgbClr val="FF9933"/>
              </a:solidFill>
              <a:round/>
              <a:headEnd/>
              <a:tailEnd type="triangle" w="med" len="med"/>
            </a:ln>
            <a:extLst>
              <a:ext uri="{909E8E84-426E-40dd-AFC4-6F175D3DCCD1}">
                <a14:hiddenFill xmlns:a14="http://schemas.microsoft.com/office/drawing/2010/main">
                  <a:noFill/>
                </a14:hiddenFill>
              </a:ext>
            </a:extLst>
          </p:spPr>
        </p:cxnSp>
        <p:sp>
          <p:nvSpPr>
            <p:cNvPr id="60428" name="AutoShape 27"/>
            <p:cNvSpPr>
              <a:spLocks noChangeArrowheads="1"/>
            </p:cNvSpPr>
            <p:nvPr/>
          </p:nvSpPr>
          <p:spPr bwMode="auto">
            <a:xfrm>
              <a:off x="3600" y="2436"/>
              <a:ext cx="672" cy="214"/>
            </a:xfrm>
            <a:prstGeom prst="roundRect">
              <a:avLst>
                <a:gd name="adj" fmla="val 16667"/>
              </a:avLst>
            </a:prstGeom>
            <a:solidFill>
              <a:srgbClr val="FF9933"/>
            </a:solidFill>
            <a:ln>
              <a:noFill/>
            </a:ln>
            <a:extLst>
              <a:ext uri="{91240B29-F687-4f45-9708-019B960494DF}">
                <a14:hiddenLine xmlns:a14="http://schemas.microsoft.com/office/drawing/2010/main" w="19050">
                  <a:solidFill>
                    <a:srgbClr val="000000"/>
                  </a:solidFill>
                  <a:round/>
                  <a:headEnd/>
                  <a:tailEnd/>
                </a14:hiddenLine>
              </a:ext>
            </a:extLst>
          </p:spPr>
          <p:txBody>
            <a:bodyPr lIns="0" tIns="0" rIns="0" bIns="0" anchor="ctr">
              <a:spAutoFit/>
            </a:bodyPr>
            <a:lstStyle/>
            <a:p>
              <a:pPr algn="ctr"/>
              <a:r>
                <a:rPr lang="ja-JP" altLang="en-US" sz="2000">
                  <a:latin typeface="Lucida Console" charset="0"/>
                </a:rPr>
                <a:t>“</a:t>
              </a:r>
              <a:r>
                <a:rPr lang="en-US" altLang="ja-JP" sz="2000">
                  <a:latin typeface="Lucida Console" charset="0"/>
                </a:rPr>
                <a:t>HELO</a:t>
              </a:r>
              <a:r>
                <a:rPr lang="ja-JP" altLang="en-US" sz="2000">
                  <a:latin typeface="Lucida Console" charset="0"/>
                </a:rPr>
                <a:t>”</a:t>
              </a:r>
              <a:endParaRPr lang="en-US" sz="2000">
                <a:latin typeface="Lucida Console" charset="0"/>
              </a:endParaRPr>
            </a:p>
          </p:txBody>
        </p:sp>
        <p:sp>
          <p:nvSpPr>
            <p:cNvPr id="60429" name="AutoShape 28"/>
            <p:cNvSpPr>
              <a:spLocks noChangeArrowheads="1"/>
            </p:cNvSpPr>
            <p:nvPr/>
          </p:nvSpPr>
          <p:spPr bwMode="auto">
            <a:xfrm>
              <a:off x="3504" y="1716"/>
              <a:ext cx="240" cy="240"/>
            </a:xfrm>
            <a:prstGeom prst="flowChartConnector">
              <a:avLst/>
            </a:prstGeom>
            <a:solidFill>
              <a:srgbClr val="FF9933"/>
            </a:solidFill>
            <a:ln w="19050">
              <a:solidFill>
                <a:srgbClr val="FF9933"/>
              </a:solidFill>
              <a:round/>
              <a:headEnd/>
              <a:tailEnd/>
            </a:ln>
          </p:spPr>
          <p:txBody>
            <a:bodyPr wrap="none" anchor="ctr"/>
            <a:lstStyle/>
            <a:p>
              <a:pPr algn="ctr"/>
              <a:r>
                <a:rPr lang="en-US" sz="2000">
                  <a:latin typeface="Lucida Console" charset="0"/>
                </a:rPr>
                <a:t>Y</a:t>
              </a:r>
            </a:p>
          </p:txBody>
        </p:sp>
        <p:sp>
          <p:nvSpPr>
            <p:cNvPr id="60430" name="AutoShape 29"/>
            <p:cNvSpPr>
              <a:spLocks noChangeArrowheads="1"/>
            </p:cNvSpPr>
            <p:nvPr/>
          </p:nvSpPr>
          <p:spPr bwMode="auto">
            <a:xfrm>
              <a:off x="3504" y="2868"/>
              <a:ext cx="240" cy="240"/>
            </a:xfrm>
            <a:prstGeom prst="flowChartConnector">
              <a:avLst/>
            </a:prstGeom>
            <a:solidFill>
              <a:srgbClr val="FF9933"/>
            </a:solidFill>
            <a:ln w="19050">
              <a:solidFill>
                <a:srgbClr val="FF9933"/>
              </a:solidFill>
              <a:round/>
              <a:headEnd/>
              <a:tailEnd/>
            </a:ln>
          </p:spPr>
          <p:txBody>
            <a:bodyPr wrap="none" anchor="ctr"/>
            <a:lstStyle/>
            <a:p>
              <a:pPr algn="ctr"/>
              <a:r>
                <a:rPr lang="en-US" sz="2000">
                  <a:latin typeface="Lucida Console" charset="0"/>
                </a:rPr>
                <a:t>Z</a:t>
              </a:r>
            </a:p>
          </p:txBody>
        </p:sp>
        <p:sp>
          <p:nvSpPr>
            <p:cNvPr id="60431" name="AutoShape 30"/>
            <p:cNvSpPr>
              <a:spLocks noChangeArrowheads="1"/>
            </p:cNvSpPr>
            <p:nvPr/>
          </p:nvSpPr>
          <p:spPr bwMode="auto">
            <a:xfrm>
              <a:off x="3984" y="2853"/>
              <a:ext cx="240" cy="240"/>
            </a:xfrm>
            <a:prstGeom prst="flowChartConnector">
              <a:avLst/>
            </a:prstGeom>
            <a:solidFill>
              <a:srgbClr val="FF9933"/>
            </a:solidFill>
            <a:ln w="19050">
              <a:solidFill>
                <a:srgbClr val="FF9933"/>
              </a:solidFill>
              <a:round/>
              <a:headEnd/>
              <a:tailEnd/>
            </a:ln>
          </p:spPr>
          <p:txBody>
            <a:bodyPr wrap="none" anchor="ctr"/>
            <a:lstStyle/>
            <a:p>
              <a:pPr algn="ctr"/>
              <a:r>
                <a:rPr lang="en-US" sz="2000">
                  <a:latin typeface="Lucida Console" charset="0"/>
                </a:rPr>
                <a:t>T</a:t>
              </a:r>
            </a:p>
          </p:txBody>
        </p:sp>
        <p:sp>
          <p:nvSpPr>
            <p:cNvPr id="60432" name="Text Box 31"/>
            <p:cNvSpPr txBox="1">
              <a:spLocks noChangeArrowheads="1"/>
            </p:cNvSpPr>
            <p:nvPr/>
          </p:nvSpPr>
          <p:spPr bwMode="auto">
            <a:xfrm>
              <a:off x="3360" y="3225"/>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1800" i="1"/>
                <a:t>Semantic info</a:t>
              </a:r>
            </a:p>
          </p:txBody>
        </p:sp>
        <p:sp>
          <p:nvSpPr>
            <p:cNvPr id="60433" name="AutoShape 32"/>
            <p:cNvSpPr>
              <a:spLocks/>
            </p:cNvSpPr>
            <p:nvPr/>
          </p:nvSpPr>
          <p:spPr bwMode="auto">
            <a:xfrm rot="-5400000">
              <a:off x="2784" y="2112"/>
              <a:ext cx="192" cy="2880"/>
            </a:xfrm>
            <a:prstGeom prst="leftBrace">
              <a:avLst>
                <a:gd name="adj1" fmla="val 125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0434" name="Text Box 33"/>
            <p:cNvSpPr txBox="1">
              <a:spLocks noChangeArrowheads="1"/>
            </p:cNvSpPr>
            <p:nvPr/>
          </p:nvSpPr>
          <p:spPr bwMode="auto">
            <a:xfrm>
              <a:off x="2535" y="3686"/>
              <a:ext cx="6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2000"/>
                <a:t>Malspec</a:t>
              </a:r>
            </a:p>
          </p:txBody>
        </p:sp>
      </p:gr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A4C5BA3E-0237-1743-AC05-3F550EE61EAF}" type="slidenum">
              <a:rPr lang="en-US" sz="1000">
                <a:solidFill>
                  <a:srgbClr val="C99900"/>
                </a:solidFill>
                <a:latin typeface="Lucida Sans Unicode" charset="0"/>
              </a:rPr>
              <a:pPr eaLnBrk="1" hangingPunct="1"/>
              <a:t>62</a:t>
            </a:fld>
            <a:endParaRPr lang="en-US" sz="1000">
              <a:solidFill>
                <a:srgbClr val="C99900"/>
              </a:solidFill>
              <a:latin typeface="Lucida Sans Unicode" charset="0"/>
            </a:endParaRPr>
          </a:p>
        </p:txBody>
      </p:sp>
      <p:sp>
        <p:nvSpPr>
          <p:cNvPr id="156675" name="Rectangle 3"/>
          <p:cNvSpPr>
            <a:spLocks noChangeArrowheads="1"/>
          </p:cNvSpPr>
          <p:nvPr/>
        </p:nvSpPr>
        <p:spPr bwMode="auto">
          <a:xfrm>
            <a:off x="1600200" y="2514600"/>
            <a:ext cx="884238"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61445" name="Text Box 6"/>
          <p:cNvSpPr txBox="1">
            <a:spLocks noChangeArrowheads="1"/>
          </p:cNvSpPr>
          <p:nvPr/>
        </p:nvSpPr>
        <p:spPr bwMode="auto">
          <a:xfrm>
            <a:off x="533400" y="1581150"/>
            <a:ext cx="2667000" cy="2676525"/>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push	eax</a:t>
            </a:r>
          </a:p>
          <a:p>
            <a:pPr eaLnBrk="1" hangingPunct="1"/>
            <a:r>
              <a:rPr lang="en-US" sz="1600"/>
              <a:t>push	[ebp+s]</a:t>
            </a:r>
          </a:p>
          <a:p>
            <a:pPr eaLnBrk="1" hangingPunct="1"/>
            <a:r>
              <a:rPr lang="en-US" sz="1600"/>
              <a:t>call	connect</a:t>
            </a:r>
          </a:p>
          <a:p>
            <a:pPr eaLnBrk="1" hangingPunct="1"/>
            <a:r>
              <a:rPr lang="en-US" sz="1600"/>
              <a:t>...</a:t>
            </a:r>
          </a:p>
          <a:p>
            <a:pPr eaLnBrk="1" hangingPunct="1"/>
            <a:r>
              <a:rPr lang="en-US" sz="1600"/>
              <a:t>push	ebx</a:t>
            </a:r>
          </a:p>
          <a:p>
            <a:pPr eaLnBrk="1" hangingPunct="1"/>
            <a:r>
              <a:rPr lang="en-US" sz="1600"/>
              <a:t>lea	eax, [ebp+s]</a:t>
            </a:r>
          </a:p>
          <a:p>
            <a:pPr eaLnBrk="1" hangingPunct="1"/>
            <a:r>
              <a:rPr lang="en-US" sz="1600"/>
              <a:t>push	eax</a:t>
            </a:r>
          </a:p>
          <a:p>
            <a:pPr eaLnBrk="1" hangingPunct="1"/>
            <a:r>
              <a:rPr lang="en-US" sz="1600">
                <a:solidFill>
                  <a:srgbClr val="333399"/>
                </a:solidFill>
              </a:rPr>
              <a:t>call	send_email</a:t>
            </a:r>
          </a:p>
        </p:txBody>
      </p:sp>
      <p:sp>
        <p:nvSpPr>
          <p:cNvPr id="156677" name="Rectangle 5"/>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Check the Semantic Info</a:t>
            </a:r>
          </a:p>
        </p:txBody>
      </p:sp>
      <p:sp>
        <p:nvSpPr>
          <p:cNvPr id="61447" name="Rectangle 19"/>
          <p:cNvSpPr>
            <a:spLocks noChangeArrowheads="1"/>
          </p:cNvSpPr>
          <p:nvPr/>
        </p:nvSpPr>
        <p:spPr bwMode="auto">
          <a:xfrm>
            <a:off x="533400" y="1143000"/>
            <a:ext cx="2527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sz="2000" i="1"/>
              <a:t>Program (Netsky.O):</a:t>
            </a:r>
          </a:p>
        </p:txBody>
      </p:sp>
      <p:grpSp>
        <p:nvGrpSpPr>
          <p:cNvPr id="61448" name="Group 20"/>
          <p:cNvGrpSpPr>
            <a:grpSpLocks noChangeAspect="1"/>
          </p:cNvGrpSpPr>
          <p:nvPr/>
        </p:nvGrpSpPr>
        <p:grpSpPr bwMode="auto">
          <a:xfrm>
            <a:off x="6477000" y="990600"/>
            <a:ext cx="2514600" cy="2179638"/>
            <a:chOff x="1416" y="1572"/>
            <a:chExt cx="2952" cy="2560"/>
          </a:xfrm>
        </p:grpSpPr>
        <p:sp>
          <p:nvSpPr>
            <p:cNvPr id="61456" name="Text Box 21"/>
            <p:cNvSpPr txBox="1">
              <a:spLocks noChangeAspect="1" noChangeArrowheads="1"/>
            </p:cNvSpPr>
            <p:nvPr/>
          </p:nvSpPr>
          <p:spPr bwMode="auto">
            <a:xfrm>
              <a:off x="1416" y="1572"/>
              <a:ext cx="1560" cy="1544"/>
            </a:xfrm>
            <a:prstGeom prst="rect">
              <a:avLst/>
            </a:prstGeom>
            <a:noFill/>
            <a:ln w="19050">
              <a:solidFill>
                <a:srgbClr val="969696"/>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1000">
                  <a:solidFill>
                    <a:srgbClr val="969696"/>
                  </a:solidFill>
                  <a:latin typeface="Lucida Console" charset="0"/>
                </a:rPr>
                <a:t>connect(Y);</a:t>
              </a:r>
            </a:p>
            <a:p>
              <a:pPr eaLnBrk="1" hangingPunct="1">
                <a:spcBef>
                  <a:spcPct val="50000"/>
                </a:spcBef>
              </a:pPr>
              <a:endParaRPr lang="en-US" sz="1000">
                <a:solidFill>
                  <a:srgbClr val="969696"/>
                </a:solidFill>
                <a:latin typeface="Lucida Console" charset="0"/>
              </a:endParaRPr>
            </a:p>
            <a:p>
              <a:pPr eaLnBrk="1" hangingPunct="1">
                <a:spcBef>
                  <a:spcPct val="50000"/>
                </a:spcBef>
              </a:pPr>
              <a:endParaRPr lang="en-US" sz="1000">
                <a:solidFill>
                  <a:srgbClr val="969696"/>
                </a:solidFill>
                <a:latin typeface="Lucida Console" charset="0"/>
              </a:endParaRPr>
            </a:p>
            <a:p>
              <a:pPr eaLnBrk="1" hangingPunct="1">
                <a:spcBef>
                  <a:spcPct val="50000"/>
                </a:spcBef>
              </a:pPr>
              <a:r>
                <a:rPr lang="en-US" sz="1000">
                  <a:solidFill>
                    <a:srgbClr val="969696"/>
                  </a:solidFill>
                  <a:latin typeface="Lucida Console" charset="0"/>
                </a:rPr>
                <a:t>send(Z,T);</a:t>
              </a:r>
            </a:p>
          </p:txBody>
        </p:sp>
        <p:sp>
          <p:nvSpPr>
            <p:cNvPr id="61457" name="Text Box 22"/>
            <p:cNvSpPr txBox="1">
              <a:spLocks noChangeAspect="1" noChangeArrowheads="1"/>
            </p:cNvSpPr>
            <p:nvPr/>
          </p:nvSpPr>
          <p:spPr bwMode="auto">
            <a:xfrm>
              <a:off x="1727" y="3226"/>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800" i="1">
                  <a:solidFill>
                    <a:srgbClr val="969696"/>
                  </a:solidFill>
                </a:rPr>
                <a:t>Syntactic info</a:t>
              </a:r>
            </a:p>
          </p:txBody>
        </p:sp>
        <p:sp>
          <p:nvSpPr>
            <p:cNvPr id="61458" name="Text Box 23"/>
            <p:cNvSpPr txBox="1">
              <a:spLocks noChangeAspect="1" noChangeArrowheads="1"/>
            </p:cNvSpPr>
            <p:nvPr/>
          </p:nvSpPr>
          <p:spPr bwMode="auto">
            <a:xfrm>
              <a:off x="3432" y="1572"/>
              <a:ext cx="888" cy="1682"/>
            </a:xfrm>
            <a:prstGeom prst="rect">
              <a:avLst/>
            </a:prstGeom>
            <a:noFill/>
            <a:ln w="19050">
              <a:solidFill>
                <a:srgbClr val="969696"/>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p:txBody>
        </p:sp>
        <p:cxnSp>
          <p:nvCxnSpPr>
            <p:cNvPr id="61459" name="AutoShape 24"/>
            <p:cNvCxnSpPr>
              <a:cxnSpLocks noChangeAspect="1" noChangeShapeType="1"/>
              <a:stCxn id="61462" idx="4"/>
              <a:endCxn id="61463" idx="1"/>
            </p:cNvCxnSpPr>
            <p:nvPr/>
          </p:nvCxnSpPr>
          <p:spPr bwMode="auto">
            <a:xfrm rot="5400000">
              <a:off x="3111" y="2384"/>
              <a:ext cx="941" cy="85"/>
            </a:xfrm>
            <a:prstGeom prst="curvedConnector3">
              <a:avLst>
                <a:gd name="adj1" fmla="val 48458"/>
              </a:avLst>
            </a:prstGeom>
            <a:noFill/>
            <a:ln w="57150">
              <a:solidFill>
                <a:srgbClr val="969696"/>
              </a:solidFill>
              <a:round/>
              <a:headEnd/>
              <a:tailEnd type="triangle" w="med" len="med"/>
            </a:ln>
            <a:extLst>
              <a:ext uri="{909E8E84-426E-40dd-AFC4-6F175D3DCCD1}">
                <a14:hiddenFill xmlns:a14="http://schemas.microsoft.com/office/drawing/2010/main">
                  <a:noFill/>
                </a14:hiddenFill>
              </a:ext>
            </a:extLst>
          </p:spPr>
        </p:cxnSp>
        <p:cxnSp>
          <p:nvCxnSpPr>
            <p:cNvPr id="61460" name="AutoShape 25"/>
            <p:cNvCxnSpPr>
              <a:cxnSpLocks noChangeAspect="1" noChangeShapeType="1"/>
              <a:stCxn id="61461" idx="2"/>
              <a:endCxn id="61464" idx="1"/>
            </p:cNvCxnSpPr>
            <p:nvPr/>
          </p:nvCxnSpPr>
          <p:spPr bwMode="auto">
            <a:xfrm rot="16200000" flipH="1">
              <a:off x="3862" y="2724"/>
              <a:ext cx="232" cy="83"/>
            </a:xfrm>
            <a:prstGeom prst="curvedConnector3">
              <a:avLst>
                <a:gd name="adj1" fmla="val 43532"/>
              </a:avLst>
            </a:prstGeom>
            <a:noFill/>
            <a:ln w="57150">
              <a:solidFill>
                <a:srgbClr val="969696"/>
              </a:solidFill>
              <a:round/>
              <a:headEnd/>
              <a:tailEnd type="triangle" w="med" len="med"/>
            </a:ln>
            <a:extLst>
              <a:ext uri="{909E8E84-426E-40dd-AFC4-6F175D3DCCD1}">
                <a14:hiddenFill xmlns:a14="http://schemas.microsoft.com/office/drawing/2010/main">
                  <a:noFill/>
                </a14:hiddenFill>
              </a:ext>
            </a:extLst>
          </p:spPr>
        </p:cxnSp>
        <p:sp>
          <p:nvSpPr>
            <p:cNvPr id="61461" name="AutoShape 26"/>
            <p:cNvSpPr>
              <a:spLocks noChangeAspect="1" noChangeArrowheads="1"/>
            </p:cNvSpPr>
            <p:nvPr/>
          </p:nvSpPr>
          <p:spPr bwMode="auto">
            <a:xfrm>
              <a:off x="3600" y="2441"/>
              <a:ext cx="671" cy="201"/>
            </a:xfrm>
            <a:prstGeom prst="roundRect">
              <a:avLst>
                <a:gd name="adj" fmla="val 16667"/>
              </a:avLst>
            </a:prstGeom>
            <a:solidFill>
              <a:srgbClr val="DDDDDD"/>
            </a:solidFill>
            <a:ln w="19050">
              <a:solidFill>
                <a:srgbClr val="969696"/>
              </a:solidFill>
              <a:round/>
              <a:headEnd/>
              <a:tailEnd/>
            </a:ln>
          </p:spPr>
          <p:txBody>
            <a:bodyPr lIns="0" tIns="0" rIns="0" bIns="0" anchor="ctr">
              <a:spAutoFit/>
            </a:bodyPr>
            <a:lstStyle/>
            <a:p>
              <a:pPr algn="ctr"/>
              <a:r>
                <a:rPr lang="ja-JP" altLang="en-US" sz="900">
                  <a:solidFill>
                    <a:srgbClr val="969696"/>
                  </a:solidFill>
                  <a:latin typeface="Lucida Console" charset="0"/>
                </a:rPr>
                <a:t>“</a:t>
              </a:r>
              <a:r>
                <a:rPr lang="en-US" altLang="ja-JP" sz="900">
                  <a:solidFill>
                    <a:srgbClr val="969696"/>
                  </a:solidFill>
                  <a:latin typeface="Lucida Console" charset="0"/>
                </a:rPr>
                <a:t>HELO</a:t>
              </a:r>
              <a:r>
                <a:rPr lang="ja-JP" altLang="en-US" sz="900">
                  <a:solidFill>
                    <a:srgbClr val="969696"/>
                  </a:solidFill>
                  <a:latin typeface="Lucida Console" charset="0"/>
                </a:rPr>
                <a:t>”</a:t>
              </a:r>
              <a:endParaRPr lang="en-US" sz="900">
                <a:solidFill>
                  <a:srgbClr val="969696"/>
                </a:solidFill>
                <a:latin typeface="Lucida Console" charset="0"/>
              </a:endParaRPr>
            </a:p>
          </p:txBody>
        </p:sp>
        <p:sp>
          <p:nvSpPr>
            <p:cNvPr id="61462" name="AutoShape 27"/>
            <p:cNvSpPr>
              <a:spLocks noChangeAspect="1" noChangeArrowheads="1"/>
            </p:cNvSpPr>
            <p:nvPr/>
          </p:nvSpPr>
          <p:spPr bwMode="auto">
            <a:xfrm>
              <a:off x="3504" y="1716"/>
              <a:ext cx="240" cy="240"/>
            </a:xfrm>
            <a:prstGeom prst="flowChartConnector">
              <a:avLst/>
            </a:prstGeom>
            <a:solidFill>
              <a:srgbClr val="DDDDDD"/>
            </a:solidFill>
            <a:ln w="19050">
              <a:solidFill>
                <a:srgbClr val="969696"/>
              </a:solidFill>
              <a:round/>
              <a:headEnd/>
              <a:tailEnd/>
            </a:ln>
          </p:spPr>
          <p:txBody>
            <a:bodyPr wrap="none" anchor="ctr"/>
            <a:lstStyle/>
            <a:p>
              <a:pPr algn="ctr"/>
              <a:r>
                <a:rPr lang="en-US" sz="900">
                  <a:solidFill>
                    <a:srgbClr val="969696"/>
                  </a:solidFill>
                  <a:latin typeface="Lucida Console" charset="0"/>
                </a:rPr>
                <a:t>Y</a:t>
              </a:r>
            </a:p>
          </p:txBody>
        </p:sp>
        <p:sp>
          <p:nvSpPr>
            <p:cNvPr id="61463" name="AutoShape 28"/>
            <p:cNvSpPr>
              <a:spLocks noChangeAspect="1" noChangeArrowheads="1"/>
            </p:cNvSpPr>
            <p:nvPr/>
          </p:nvSpPr>
          <p:spPr bwMode="auto">
            <a:xfrm>
              <a:off x="3504" y="2868"/>
              <a:ext cx="240" cy="240"/>
            </a:xfrm>
            <a:prstGeom prst="flowChartConnector">
              <a:avLst/>
            </a:prstGeom>
            <a:solidFill>
              <a:srgbClr val="DDDDDD"/>
            </a:solidFill>
            <a:ln w="19050">
              <a:solidFill>
                <a:srgbClr val="969696"/>
              </a:solidFill>
              <a:round/>
              <a:headEnd/>
              <a:tailEnd/>
            </a:ln>
          </p:spPr>
          <p:txBody>
            <a:bodyPr wrap="none" anchor="ctr"/>
            <a:lstStyle/>
            <a:p>
              <a:pPr algn="ctr"/>
              <a:r>
                <a:rPr lang="en-US" sz="900">
                  <a:solidFill>
                    <a:srgbClr val="969696"/>
                  </a:solidFill>
                  <a:latin typeface="Lucida Console" charset="0"/>
                </a:rPr>
                <a:t>Z</a:t>
              </a:r>
            </a:p>
          </p:txBody>
        </p:sp>
        <p:sp>
          <p:nvSpPr>
            <p:cNvPr id="61464" name="AutoShape 29"/>
            <p:cNvSpPr>
              <a:spLocks noChangeAspect="1" noChangeArrowheads="1"/>
            </p:cNvSpPr>
            <p:nvPr/>
          </p:nvSpPr>
          <p:spPr bwMode="auto">
            <a:xfrm>
              <a:off x="3984" y="2853"/>
              <a:ext cx="240" cy="240"/>
            </a:xfrm>
            <a:prstGeom prst="flowChartConnector">
              <a:avLst/>
            </a:prstGeom>
            <a:solidFill>
              <a:srgbClr val="DDDDDD"/>
            </a:solidFill>
            <a:ln w="19050">
              <a:solidFill>
                <a:srgbClr val="969696"/>
              </a:solidFill>
              <a:round/>
              <a:headEnd/>
              <a:tailEnd/>
            </a:ln>
          </p:spPr>
          <p:txBody>
            <a:bodyPr wrap="none" anchor="ctr"/>
            <a:lstStyle/>
            <a:p>
              <a:pPr algn="ctr"/>
              <a:r>
                <a:rPr lang="en-US" sz="900">
                  <a:solidFill>
                    <a:srgbClr val="969696"/>
                  </a:solidFill>
                  <a:latin typeface="Lucida Console" charset="0"/>
                </a:rPr>
                <a:t>T</a:t>
              </a:r>
            </a:p>
          </p:txBody>
        </p:sp>
        <p:sp>
          <p:nvSpPr>
            <p:cNvPr id="61465" name="Text Box 30"/>
            <p:cNvSpPr txBox="1">
              <a:spLocks noChangeAspect="1" noChangeArrowheads="1"/>
            </p:cNvSpPr>
            <p:nvPr/>
          </p:nvSpPr>
          <p:spPr bwMode="auto">
            <a:xfrm>
              <a:off x="3360" y="3226"/>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800" i="1">
                  <a:solidFill>
                    <a:srgbClr val="969696"/>
                  </a:solidFill>
                </a:rPr>
                <a:t>Semantic info</a:t>
              </a:r>
            </a:p>
          </p:txBody>
        </p:sp>
        <p:sp>
          <p:nvSpPr>
            <p:cNvPr id="61466" name="AutoShape 31"/>
            <p:cNvSpPr>
              <a:spLocks noChangeAspect="1"/>
            </p:cNvSpPr>
            <p:nvPr/>
          </p:nvSpPr>
          <p:spPr bwMode="auto">
            <a:xfrm rot="-5400000">
              <a:off x="2784" y="2112"/>
              <a:ext cx="192" cy="2880"/>
            </a:xfrm>
            <a:prstGeom prst="leftBrace">
              <a:avLst>
                <a:gd name="adj1" fmla="val 125000"/>
                <a:gd name="adj2" fmla="val 50000"/>
              </a:avLst>
            </a:prstGeom>
            <a:noFill/>
            <a:ln w="19050">
              <a:solidFill>
                <a:srgbClr val="96969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67" name="Text Box 32"/>
            <p:cNvSpPr txBox="1">
              <a:spLocks noChangeAspect="1" noChangeArrowheads="1"/>
            </p:cNvSpPr>
            <p:nvPr/>
          </p:nvSpPr>
          <p:spPr bwMode="auto">
            <a:xfrm>
              <a:off x="2534" y="3774"/>
              <a:ext cx="95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400">
                  <a:solidFill>
                    <a:srgbClr val="969696"/>
                  </a:solidFill>
                </a:rPr>
                <a:t>Malspec</a:t>
              </a:r>
            </a:p>
          </p:txBody>
        </p:sp>
      </p:grpSp>
      <p:sp>
        <p:nvSpPr>
          <p:cNvPr id="156705" name="Text Box 33"/>
          <p:cNvSpPr txBox="1">
            <a:spLocks noChangeArrowheads="1"/>
          </p:cNvSpPr>
          <p:nvPr/>
        </p:nvSpPr>
        <p:spPr bwMode="auto">
          <a:xfrm>
            <a:off x="3048000" y="2667000"/>
            <a:ext cx="3429000" cy="2187575"/>
          </a:xfrm>
          <a:prstGeom prst="rect">
            <a:avLst/>
          </a:prstGeom>
          <a:solidFill>
            <a:schemeClr val="bg1"/>
          </a:solidFill>
          <a:ln w="19050">
            <a:solidFill>
              <a:schemeClr val="tx1"/>
            </a:solidFill>
            <a:miter lim="800000"/>
            <a:headEnd/>
            <a:tailEnd/>
          </a:ln>
          <a:effectLst>
            <a:prstShdw prst="shdw17" dist="17961" dir="13500000">
              <a:srgbClr val="003366">
                <a:alpha val="50000"/>
              </a:srgbClr>
            </a:prstShdw>
          </a:effec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	; compose SMTP</a:t>
            </a:r>
          </a:p>
          <a:p>
            <a:pPr eaLnBrk="1" hangingPunct="1"/>
            <a:r>
              <a:rPr lang="en-US" sz="1600"/>
              <a:t>	; command </a:t>
            </a:r>
            <a:r>
              <a:rPr lang="ja-JP" altLang="en-US" sz="1600"/>
              <a:t>“</a:t>
            </a:r>
            <a:r>
              <a:rPr lang="en-US" altLang="ja-JP" sz="1600"/>
              <a:t>HELO ..."</a:t>
            </a:r>
          </a:p>
          <a:p>
            <a:pPr eaLnBrk="1" hangingPunct="1"/>
            <a:r>
              <a:rPr lang="en-US" sz="1600"/>
              <a:t>lea	eax, [ebp+arg1]</a:t>
            </a:r>
          </a:p>
          <a:p>
            <a:pPr eaLnBrk="1" hangingPunct="1"/>
            <a:r>
              <a:rPr lang="en-US" sz="1600"/>
              <a:t>push	eax</a:t>
            </a:r>
          </a:p>
          <a:p>
            <a:pPr eaLnBrk="1" hangingPunct="1"/>
            <a:r>
              <a:rPr lang="en-US" sz="1600"/>
              <a:t>lea	eax, [ebp+buffer]</a:t>
            </a:r>
          </a:p>
          <a:p>
            <a:pPr eaLnBrk="1" hangingPunct="1"/>
            <a:r>
              <a:rPr lang="en-US" sz="1600"/>
              <a:t>push	eax</a:t>
            </a:r>
          </a:p>
          <a:p>
            <a:pPr eaLnBrk="1" hangingPunct="1"/>
            <a:r>
              <a:rPr lang="en-US" sz="1600">
                <a:solidFill>
                  <a:srgbClr val="333399"/>
                </a:solidFill>
              </a:rPr>
              <a:t>call	SMTP_send_and_rcv</a:t>
            </a:r>
          </a:p>
        </p:txBody>
      </p:sp>
      <p:sp>
        <p:nvSpPr>
          <p:cNvPr id="156710" name="Text Box 38"/>
          <p:cNvSpPr txBox="1">
            <a:spLocks noChangeArrowheads="1"/>
          </p:cNvSpPr>
          <p:nvPr/>
        </p:nvSpPr>
        <p:spPr bwMode="auto">
          <a:xfrm>
            <a:off x="6096000" y="4572000"/>
            <a:ext cx="2889250" cy="1698625"/>
          </a:xfrm>
          <a:prstGeom prst="rect">
            <a:avLst/>
          </a:prstGeom>
          <a:solidFill>
            <a:schemeClr val="bg1"/>
          </a:solidFill>
          <a:ln w="19050">
            <a:solidFill>
              <a:schemeClr val="tx1"/>
            </a:solidFill>
            <a:miter lim="800000"/>
            <a:headEnd/>
            <a:tailEnd/>
          </a:ln>
          <a:effectLst>
            <a:prstShdw prst="shdw17" dist="17961" dir="13500000">
              <a:srgbClr val="003366">
                <a:alpha val="50000"/>
              </a:srgbClr>
            </a:prstShdw>
          </a:effec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solidFill>
                  <a:schemeClr val="bg1"/>
                </a:solidFill>
              </a:rPr>
              <a:t>push	eax</a:t>
            </a:r>
          </a:p>
          <a:p>
            <a:pPr eaLnBrk="1" hangingPunct="1"/>
            <a:r>
              <a:rPr lang="en-US" sz="1600">
                <a:solidFill>
                  <a:schemeClr val="bg1"/>
                </a:solidFill>
              </a:rPr>
              <a:t>push	[ebp+arg1]</a:t>
            </a:r>
          </a:p>
          <a:p>
            <a:pPr eaLnBrk="1" hangingPunct="1"/>
            <a:r>
              <a:rPr lang="en-US" sz="1600">
                <a:solidFill>
                  <a:schemeClr val="bg1"/>
                </a:solidFill>
              </a:rPr>
              <a:t>mov	eax, [ebp+arg2]</a:t>
            </a:r>
          </a:p>
          <a:p>
            <a:pPr eaLnBrk="1" hangingPunct="1"/>
            <a:r>
              <a:rPr lang="en-US" sz="1600">
                <a:solidFill>
                  <a:schemeClr val="bg1"/>
                </a:solidFill>
              </a:rPr>
              <a:t>push	[eax]</a:t>
            </a:r>
          </a:p>
          <a:p>
            <a:pPr eaLnBrk="1" hangingPunct="1"/>
            <a:r>
              <a:rPr lang="en-US" sz="1600">
                <a:solidFill>
                  <a:schemeClr val="bg1"/>
                </a:solidFill>
              </a:rPr>
              <a:t>call	send</a:t>
            </a:r>
          </a:p>
        </p:txBody>
      </p:sp>
      <p:sp>
        <p:nvSpPr>
          <p:cNvPr id="156707" name="Rectangle 35"/>
          <p:cNvSpPr>
            <a:spLocks noChangeArrowheads="1"/>
          </p:cNvSpPr>
          <p:nvPr/>
        </p:nvSpPr>
        <p:spPr bwMode="auto">
          <a:xfrm>
            <a:off x="7186613" y="5794375"/>
            <a:ext cx="546100"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156706" name="Text Box 34"/>
          <p:cNvSpPr txBox="1">
            <a:spLocks noChangeArrowheads="1"/>
          </p:cNvSpPr>
          <p:nvPr/>
        </p:nvSpPr>
        <p:spPr bwMode="auto">
          <a:xfrm>
            <a:off x="6096000" y="4572000"/>
            <a:ext cx="2889250" cy="1698625"/>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eax</a:t>
            </a:r>
          </a:p>
          <a:p>
            <a:pPr eaLnBrk="1" hangingPunct="1"/>
            <a:r>
              <a:rPr lang="en-US" sz="1600"/>
              <a:t>push	[ebp+arg1]</a:t>
            </a:r>
          </a:p>
          <a:p>
            <a:pPr eaLnBrk="1" hangingPunct="1"/>
            <a:r>
              <a:rPr lang="en-US" sz="1600"/>
              <a:t>mov	eax, [ebp+arg2]</a:t>
            </a:r>
          </a:p>
          <a:p>
            <a:pPr eaLnBrk="1" hangingPunct="1"/>
            <a:r>
              <a:rPr lang="en-US" sz="1600"/>
              <a:t>push	[eax]</a:t>
            </a:r>
          </a:p>
          <a:p>
            <a:pPr eaLnBrk="1" hangingPunct="1"/>
            <a:r>
              <a:rPr lang="en-US" sz="1600"/>
              <a:t>call	send</a:t>
            </a:r>
          </a:p>
        </p:txBody>
      </p:sp>
      <p:sp>
        <p:nvSpPr>
          <p:cNvPr id="156724" name="Freeform 52"/>
          <p:cNvSpPr>
            <a:spLocks/>
          </p:cNvSpPr>
          <p:nvPr/>
        </p:nvSpPr>
        <p:spPr bwMode="auto">
          <a:xfrm>
            <a:off x="1327150" y="2782888"/>
            <a:ext cx="5683250" cy="2932112"/>
          </a:xfrm>
          <a:custGeom>
            <a:avLst/>
            <a:gdLst>
              <a:gd name="T0" fmla="*/ 2147483647 w 3580"/>
              <a:gd name="T1" fmla="*/ 0 h 1847"/>
              <a:gd name="T2" fmla="*/ 2147483647 w 3580"/>
              <a:gd name="T3" fmla="*/ 2147483647 h 1847"/>
              <a:gd name="T4" fmla="*/ 2147483647 w 3580"/>
              <a:gd name="T5" fmla="*/ 2147483647 h 1847"/>
              <a:gd name="T6" fmla="*/ 2147483647 w 3580"/>
              <a:gd name="T7" fmla="*/ 2147483647 h 1847"/>
              <a:gd name="T8" fmla="*/ 2147483647 w 3580"/>
              <a:gd name="T9" fmla="*/ 2147483647 h 1847"/>
              <a:gd name="T10" fmla="*/ 2147483647 w 3580"/>
              <a:gd name="T11" fmla="*/ 2147483647 h 1847"/>
              <a:gd name="T12" fmla="*/ 2147483647 w 3580"/>
              <a:gd name="T13" fmla="*/ 2147483647 h 1847"/>
              <a:gd name="T14" fmla="*/ 2147483647 w 3580"/>
              <a:gd name="T15" fmla="*/ 2147483647 h 1847"/>
              <a:gd name="T16" fmla="*/ 2147483647 w 3580"/>
              <a:gd name="T17" fmla="*/ 2147483647 h 1847"/>
              <a:gd name="T18" fmla="*/ 2147483647 w 3580"/>
              <a:gd name="T19" fmla="*/ 2147483647 h 1847"/>
              <a:gd name="T20" fmla="*/ 2147483647 w 3580"/>
              <a:gd name="T21" fmla="*/ 2147483647 h 1847"/>
              <a:gd name="T22" fmla="*/ 2147483647 w 3580"/>
              <a:gd name="T23" fmla="*/ 2147483647 h 1847"/>
              <a:gd name="T24" fmla="*/ 2147483647 w 3580"/>
              <a:gd name="T25" fmla="*/ 2147483647 h 18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80"/>
              <a:gd name="T40" fmla="*/ 0 h 1847"/>
              <a:gd name="T41" fmla="*/ 3580 w 3580"/>
              <a:gd name="T42" fmla="*/ 1847 h 18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80" h="1847">
                <a:moveTo>
                  <a:pt x="47" y="0"/>
                </a:moveTo>
                <a:cubicBezTo>
                  <a:pt x="52" y="107"/>
                  <a:pt x="0" y="511"/>
                  <a:pt x="78" y="634"/>
                </a:cubicBezTo>
                <a:cubicBezTo>
                  <a:pt x="156" y="757"/>
                  <a:pt x="363" y="732"/>
                  <a:pt x="516" y="736"/>
                </a:cubicBezTo>
                <a:cubicBezTo>
                  <a:pt x="669" y="740"/>
                  <a:pt x="893" y="764"/>
                  <a:pt x="998" y="659"/>
                </a:cubicBezTo>
                <a:cubicBezTo>
                  <a:pt x="1103" y="555"/>
                  <a:pt x="1068" y="213"/>
                  <a:pt x="1149" y="107"/>
                </a:cubicBezTo>
                <a:cubicBezTo>
                  <a:pt x="1230" y="2"/>
                  <a:pt x="1393" y="12"/>
                  <a:pt x="1487" y="24"/>
                </a:cubicBezTo>
                <a:cubicBezTo>
                  <a:pt x="1581" y="37"/>
                  <a:pt x="1673" y="18"/>
                  <a:pt x="1712" y="184"/>
                </a:cubicBezTo>
                <a:cubicBezTo>
                  <a:pt x="1751" y="350"/>
                  <a:pt x="1621" y="862"/>
                  <a:pt x="1718" y="1018"/>
                </a:cubicBezTo>
                <a:cubicBezTo>
                  <a:pt x="1815" y="1173"/>
                  <a:pt x="2071" y="1104"/>
                  <a:pt x="2294" y="1120"/>
                </a:cubicBezTo>
                <a:cubicBezTo>
                  <a:pt x="2517" y="1136"/>
                  <a:pt x="2863" y="1112"/>
                  <a:pt x="3058" y="1114"/>
                </a:cubicBezTo>
                <a:cubicBezTo>
                  <a:pt x="3253" y="1116"/>
                  <a:pt x="3382" y="1077"/>
                  <a:pt x="3465" y="1133"/>
                </a:cubicBezTo>
                <a:cubicBezTo>
                  <a:pt x="3548" y="1190"/>
                  <a:pt x="3540" y="1335"/>
                  <a:pt x="3559" y="1454"/>
                </a:cubicBezTo>
                <a:cubicBezTo>
                  <a:pt x="3546" y="1544"/>
                  <a:pt x="3576" y="1765"/>
                  <a:pt x="3580" y="1847"/>
                </a:cubicBezTo>
              </a:path>
            </a:pathLst>
          </a:custGeom>
          <a:noFill/>
          <a:ln w="76200">
            <a:solidFill>
              <a:srgbClr val="FF99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6725" name="Rectangle 53"/>
          <p:cNvSpPr>
            <a:spLocks noChangeArrowheads="1"/>
          </p:cNvSpPr>
          <p:nvPr/>
        </p:nvSpPr>
        <p:spPr bwMode="auto">
          <a:xfrm>
            <a:off x="3200400" y="2309813"/>
            <a:ext cx="1516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sz="1800" i="1"/>
              <a:t>send_email()</a:t>
            </a:r>
          </a:p>
        </p:txBody>
      </p:sp>
      <p:sp>
        <p:nvSpPr>
          <p:cNvPr id="156726" name="Rectangle 54"/>
          <p:cNvSpPr>
            <a:spLocks noChangeArrowheads="1"/>
          </p:cNvSpPr>
          <p:nvPr/>
        </p:nvSpPr>
        <p:spPr bwMode="auto">
          <a:xfrm>
            <a:off x="6553200" y="4191000"/>
            <a:ext cx="2408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sz="1800" i="1"/>
              <a:t>SMTP_send_and_rcv()</a:t>
            </a:r>
          </a:p>
        </p:txBody>
      </p:sp>
      <p:sp>
        <p:nvSpPr>
          <p:cNvPr id="2" name="TextBox 1"/>
          <p:cNvSpPr txBox="1"/>
          <p:nvPr/>
        </p:nvSpPr>
        <p:spPr>
          <a:xfrm>
            <a:off x="533400" y="5257800"/>
            <a:ext cx="5187237" cy="1200329"/>
          </a:xfrm>
          <a:prstGeom prst="rect">
            <a:avLst/>
          </a:prstGeom>
          <a:noFill/>
        </p:spPr>
        <p:txBody>
          <a:bodyPr wrap="none" rtlCol="0">
            <a:spAutoFit/>
          </a:bodyPr>
          <a:lstStyle/>
          <a:p>
            <a:r>
              <a:rPr lang="en-US" dirty="0">
                <a:solidFill>
                  <a:srgbClr val="0000FF"/>
                </a:solidFill>
              </a:rPr>
              <a:t>Consider another variant of </a:t>
            </a:r>
            <a:r>
              <a:rPr lang="en-US" dirty="0" err="1">
                <a:solidFill>
                  <a:srgbClr val="0000FF"/>
                </a:solidFill>
              </a:rPr>
              <a:t>Netsky</a:t>
            </a:r>
            <a:r>
              <a:rPr lang="en-US" dirty="0">
                <a:solidFill>
                  <a:srgbClr val="0000FF"/>
                </a:solidFill>
              </a:rPr>
              <a:t> (variant O). </a:t>
            </a:r>
            <a:endParaRPr lang="en-US" dirty="0" smtClean="0">
              <a:solidFill>
                <a:srgbClr val="0000FF"/>
              </a:solidFill>
            </a:endParaRPr>
          </a:p>
          <a:p>
            <a:r>
              <a:rPr lang="en-US" dirty="0" smtClean="0">
                <a:solidFill>
                  <a:srgbClr val="0000FF"/>
                </a:solidFill>
              </a:rPr>
              <a:t>This </a:t>
            </a:r>
            <a:r>
              <a:rPr lang="en-US" dirty="0">
                <a:solidFill>
                  <a:srgbClr val="0000FF"/>
                </a:solidFill>
              </a:rPr>
              <a:t>one differs from the previous one in the code for </a:t>
            </a:r>
            <a:endParaRPr lang="en-US" dirty="0" smtClean="0">
              <a:solidFill>
                <a:srgbClr val="0000FF"/>
              </a:solidFill>
            </a:endParaRPr>
          </a:p>
          <a:p>
            <a:r>
              <a:rPr lang="en-US" dirty="0" smtClean="0">
                <a:solidFill>
                  <a:srgbClr val="0000FF"/>
                </a:solidFill>
              </a:rPr>
              <a:t>sending </a:t>
            </a:r>
            <a:r>
              <a:rPr lang="en-US" dirty="0">
                <a:solidFill>
                  <a:srgbClr val="0000FF"/>
                </a:solidFill>
              </a:rPr>
              <a:t>email is split across several functions, </a:t>
            </a:r>
            <a:r>
              <a:rPr lang="en-US" dirty="0" smtClean="0">
                <a:solidFill>
                  <a:srgbClr val="0000FF"/>
                </a:solidFill>
              </a:rPr>
              <a:t>and</a:t>
            </a:r>
          </a:p>
          <a:p>
            <a:r>
              <a:rPr lang="en-US" dirty="0" smtClean="0">
                <a:solidFill>
                  <a:srgbClr val="0000FF"/>
                </a:solidFill>
              </a:rPr>
              <a:t> </a:t>
            </a:r>
            <a:r>
              <a:rPr lang="en-US" dirty="0">
                <a:solidFill>
                  <a:srgbClr val="0000FF"/>
                </a:solidFill>
              </a:rPr>
              <a:t>each function performs error checking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7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72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67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7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72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667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670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6724"/>
                                        </p:tgtEl>
                                        <p:attrNameLst>
                                          <p:attrName>style.visibility</p:attrName>
                                        </p:attrNameLst>
                                      </p:cBhvr>
                                      <p:to>
                                        <p:strVal val="visible"/>
                                      </p:to>
                                    </p:set>
                                    <p:animEffect transition="in" filter="wipe(left)">
                                      <p:cBhvr>
                                        <p:cTn id="29" dur="1000"/>
                                        <p:tgtEl>
                                          <p:spTgt spid="15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nimBg="1"/>
      <p:bldP spid="156705" grpId="0" animBg="1"/>
      <p:bldP spid="156710" grpId="0" animBg="1"/>
      <p:bldP spid="156707" grpId="0" animBg="1"/>
      <p:bldP spid="156706" grpId="0" animBg="1"/>
      <p:bldP spid="156724" grpId="0" animBg="1"/>
      <p:bldP spid="156725" grpId="0"/>
      <p:bldP spid="15672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3DA1682C-9044-C84F-A8D1-77334146C309}" type="slidenum">
              <a:rPr lang="en-US" sz="1000">
                <a:solidFill>
                  <a:srgbClr val="C99900"/>
                </a:solidFill>
                <a:latin typeface="Lucida Sans Unicode" charset="0"/>
              </a:rPr>
              <a:pPr eaLnBrk="1" hangingPunct="1"/>
              <a:t>63</a:t>
            </a:fld>
            <a:endParaRPr lang="en-US" sz="1000">
              <a:solidFill>
                <a:srgbClr val="C99900"/>
              </a:solidFill>
              <a:latin typeface="Lucida Sans Unicode" charset="0"/>
            </a:endParaRPr>
          </a:p>
        </p:txBody>
      </p:sp>
      <p:grpSp>
        <p:nvGrpSpPr>
          <p:cNvPr id="2" name="Group 9"/>
          <p:cNvGrpSpPr>
            <a:grpSpLocks/>
          </p:cNvGrpSpPr>
          <p:nvPr/>
        </p:nvGrpSpPr>
        <p:grpSpPr bwMode="auto">
          <a:xfrm>
            <a:off x="4572000" y="2286000"/>
            <a:ext cx="3352800" cy="2286000"/>
            <a:chOff x="2880" y="1440"/>
            <a:chExt cx="2112" cy="1440"/>
          </a:xfrm>
        </p:grpSpPr>
        <p:sp>
          <p:nvSpPr>
            <p:cNvPr id="63497" name="Rectangle 6"/>
            <p:cNvSpPr>
              <a:spLocks noChangeArrowheads="1"/>
            </p:cNvSpPr>
            <p:nvPr/>
          </p:nvSpPr>
          <p:spPr bwMode="auto">
            <a:xfrm>
              <a:off x="3216" y="2064"/>
              <a:ext cx="1392" cy="592"/>
            </a:xfrm>
            <a:prstGeom prst="rect">
              <a:avLst/>
            </a:prstGeom>
            <a:solidFill>
              <a:srgbClr val="DDDDDD"/>
            </a:solidFill>
            <a:ln w="9525">
              <a:solidFill>
                <a:srgbClr val="969696"/>
              </a:solidFill>
              <a:miter lim="800000"/>
              <a:headEnd/>
              <a:tailEnd/>
            </a:ln>
          </p:spPr>
          <p:txBody>
            <a:bodyPr anchor="ctr">
              <a:spAutoFit/>
            </a:bodyPr>
            <a:lstStyle/>
            <a:p>
              <a:endParaRPr lang="en-US"/>
            </a:p>
          </p:txBody>
        </p:sp>
        <p:sp>
          <p:nvSpPr>
            <p:cNvPr id="63498" name="AutoShape 5"/>
            <p:cNvSpPr>
              <a:spLocks noChangeArrowheads="1"/>
            </p:cNvSpPr>
            <p:nvPr/>
          </p:nvSpPr>
          <p:spPr bwMode="auto">
            <a:xfrm>
              <a:off x="2880" y="1440"/>
              <a:ext cx="2112" cy="1440"/>
            </a:xfrm>
            <a:prstGeom prst="wedgeRoundRectCallout">
              <a:avLst>
                <a:gd name="adj1" fmla="val 64440"/>
                <a:gd name="adj2" fmla="val -4069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2000" dirty="0"/>
                <a:t>Does</a:t>
              </a:r>
            </a:p>
            <a:p>
              <a:pPr algn="ctr"/>
              <a:r>
                <a:rPr lang="en-US" sz="2000" dirty="0" err="1">
                  <a:solidFill>
                    <a:srgbClr val="FF0000"/>
                  </a:solidFill>
                </a:rPr>
                <a:t>eax</a:t>
              </a:r>
              <a:r>
                <a:rPr lang="en-US" sz="2000" dirty="0">
                  <a:solidFill>
                    <a:srgbClr val="FF0000"/>
                  </a:solidFill>
                </a:rPr>
                <a:t> before == </a:t>
              </a:r>
              <a:r>
                <a:rPr lang="en-US" sz="2000" dirty="0" err="1">
                  <a:solidFill>
                    <a:srgbClr val="FF0000"/>
                  </a:solidFill>
                </a:rPr>
                <a:t>ebx</a:t>
              </a:r>
              <a:r>
                <a:rPr lang="en-US" sz="2000" dirty="0">
                  <a:solidFill>
                    <a:srgbClr val="FF0000"/>
                  </a:solidFill>
                </a:rPr>
                <a:t> after </a:t>
              </a:r>
              <a:r>
                <a:rPr lang="en-US" sz="2000" dirty="0"/>
                <a:t>for the code sequence:</a:t>
              </a:r>
            </a:p>
            <a:p>
              <a:pPr lvl="1"/>
              <a:r>
                <a:rPr lang="en-US" sz="2000" dirty="0">
                  <a:solidFill>
                    <a:srgbClr val="333399"/>
                  </a:solidFill>
                </a:rPr>
                <a:t>push </a:t>
              </a:r>
              <a:r>
                <a:rPr lang="en-US" sz="2000" dirty="0" err="1">
                  <a:solidFill>
                    <a:srgbClr val="333399"/>
                  </a:solidFill>
                </a:rPr>
                <a:t>eax</a:t>
              </a:r>
              <a:endParaRPr lang="en-US" sz="2000" dirty="0">
                <a:solidFill>
                  <a:srgbClr val="333399"/>
                </a:solidFill>
              </a:endParaRPr>
            </a:p>
            <a:p>
              <a:pPr lvl="1"/>
              <a:r>
                <a:rPr lang="en-US" sz="2000" dirty="0">
                  <a:solidFill>
                    <a:srgbClr val="333399"/>
                  </a:solidFill>
                </a:rPr>
                <a:t>call foo</a:t>
              </a:r>
            </a:p>
            <a:p>
              <a:pPr lvl="1"/>
              <a:r>
                <a:rPr lang="en-US" sz="2000" dirty="0" err="1">
                  <a:solidFill>
                    <a:srgbClr val="333399"/>
                  </a:solidFill>
                </a:rPr>
                <a:t>mov</a:t>
              </a:r>
              <a:r>
                <a:rPr lang="en-US" sz="2000" dirty="0">
                  <a:solidFill>
                    <a:srgbClr val="333399"/>
                  </a:solidFill>
                </a:rPr>
                <a:t> </a:t>
              </a:r>
              <a:r>
                <a:rPr lang="en-US" sz="2000" dirty="0" err="1">
                  <a:solidFill>
                    <a:srgbClr val="333399"/>
                  </a:solidFill>
                </a:rPr>
                <a:t>ebx</a:t>
              </a:r>
              <a:r>
                <a:rPr lang="en-US" sz="2000" dirty="0">
                  <a:solidFill>
                    <a:srgbClr val="333399"/>
                  </a:solidFill>
                </a:rPr>
                <a:t>, [ebp+4]</a:t>
              </a:r>
            </a:p>
            <a:p>
              <a:pPr algn="ctr"/>
              <a:r>
                <a:rPr lang="en-US" sz="2000" dirty="0"/>
                <a:t>?</a:t>
              </a:r>
            </a:p>
          </p:txBody>
        </p:sp>
      </p:grpSp>
      <p:sp>
        <p:nvSpPr>
          <p:cNvPr id="157698"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Check with the Oracle</a:t>
            </a:r>
          </a:p>
        </p:txBody>
      </p:sp>
      <p:sp>
        <p:nvSpPr>
          <p:cNvPr id="63494" name="Rectangle 3"/>
          <p:cNvSpPr>
            <a:spLocks noGrp="1" noChangeArrowheads="1"/>
          </p:cNvSpPr>
          <p:nvPr>
            <p:ph type="body" idx="1"/>
          </p:nvPr>
        </p:nvSpPr>
        <p:spPr/>
        <p:txBody>
          <a:bodyPr/>
          <a:lstStyle/>
          <a:p>
            <a:pPr eaLnBrk="1" hangingPunct="1"/>
            <a:r>
              <a:rPr lang="en-US" sz="2400" dirty="0">
                <a:latin typeface="Trebuchet MS" charset="0"/>
              </a:rPr>
              <a:t>Assume we have an oracle that can validate value predicates</a:t>
            </a:r>
            <a:r>
              <a:rPr lang="en-US" dirty="0">
                <a:latin typeface="Trebuchet MS" charset="0"/>
              </a:rPr>
              <a:t>.</a:t>
            </a:r>
          </a:p>
        </p:txBody>
      </p:sp>
      <p:pic>
        <p:nvPicPr>
          <p:cNvPr id="63495" name="Picture 4" descr="ora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310063"/>
            <a:ext cx="31242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4" name="AutoShape 8"/>
          <p:cNvSpPr>
            <a:spLocks noChangeArrowheads="1"/>
          </p:cNvSpPr>
          <p:nvPr/>
        </p:nvSpPr>
        <p:spPr bwMode="auto">
          <a:xfrm>
            <a:off x="4572000" y="5029200"/>
            <a:ext cx="3352800" cy="838200"/>
          </a:xfrm>
          <a:prstGeom prst="wedgeRoundRectCallout">
            <a:avLst>
              <a:gd name="adj1" fmla="val -66477"/>
              <a:gd name="adj2" fmla="val -3712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t>Yes.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7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C8E7A271-A22D-C74F-B761-247810A1A24A}" type="slidenum">
              <a:rPr lang="en-US" sz="1000">
                <a:solidFill>
                  <a:srgbClr val="C99900"/>
                </a:solidFill>
                <a:latin typeface="Lucida Sans Unicode" charset="0"/>
              </a:rPr>
              <a:pPr eaLnBrk="1" hangingPunct="1"/>
              <a:t>64</a:t>
            </a:fld>
            <a:endParaRPr lang="en-US" sz="1000">
              <a:solidFill>
                <a:srgbClr val="C99900"/>
              </a:solidFill>
              <a:latin typeface="Lucida Sans Unicode" charset="0"/>
            </a:endParaRPr>
          </a:p>
        </p:txBody>
      </p:sp>
      <p:sp>
        <p:nvSpPr>
          <p:cNvPr id="64516" name="Rectangle 2"/>
          <p:cNvSpPr>
            <a:spLocks noChangeArrowheads="1"/>
          </p:cNvSpPr>
          <p:nvPr/>
        </p:nvSpPr>
        <p:spPr bwMode="auto">
          <a:xfrm>
            <a:off x="152400" y="2514600"/>
            <a:ext cx="2332038"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64517" name="Text Box 3"/>
          <p:cNvSpPr txBox="1">
            <a:spLocks noChangeArrowheads="1"/>
          </p:cNvSpPr>
          <p:nvPr/>
        </p:nvSpPr>
        <p:spPr bwMode="auto">
          <a:xfrm>
            <a:off x="533400" y="1581150"/>
            <a:ext cx="2667000" cy="2676525"/>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push	eax</a:t>
            </a:r>
          </a:p>
          <a:p>
            <a:pPr eaLnBrk="1" hangingPunct="1"/>
            <a:r>
              <a:rPr lang="en-US" sz="1600"/>
              <a:t>push	[ebp+s]</a:t>
            </a:r>
          </a:p>
          <a:p>
            <a:pPr eaLnBrk="1" hangingPunct="1"/>
            <a:r>
              <a:rPr lang="en-US" sz="1600"/>
              <a:t>call	connect</a:t>
            </a:r>
          </a:p>
          <a:p>
            <a:pPr eaLnBrk="1" hangingPunct="1"/>
            <a:r>
              <a:rPr lang="en-US" sz="1600"/>
              <a:t>...</a:t>
            </a:r>
          </a:p>
          <a:p>
            <a:pPr eaLnBrk="1" hangingPunct="1"/>
            <a:r>
              <a:rPr lang="en-US" sz="1600"/>
              <a:t>push	ebx</a:t>
            </a:r>
          </a:p>
          <a:p>
            <a:pPr eaLnBrk="1" hangingPunct="1"/>
            <a:r>
              <a:rPr lang="en-US" sz="1600"/>
              <a:t>lea	eax, [ebp+s]</a:t>
            </a:r>
          </a:p>
          <a:p>
            <a:pPr eaLnBrk="1" hangingPunct="1"/>
            <a:r>
              <a:rPr lang="en-US" sz="1600"/>
              <a:t>push	eax</a:t>
            </a:r>
          </a:p>
          <a:p>
            <a:pPr eaLnBrk="1" hangingPunct="1"/>
            <a:r>
              <a:rPr lang="en-US" sz="1600">
                <a:solidFill>
                  <a:srgbClr val="333399"/>
                </a:solidFill>
              </a:rPr>
              <a:t>call	send_email</a:t>
            </a:r>
          </a:p>
        </p:txBody>
      </p:sp>
      <p:sp>
        <p:nvSpPr>
          <p:cNvPr id="176132" name="Rectangle 4"/>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Check the Semantic Info</a:t>
            </a:r>
          </a:p>
        </p:txBody>
      </p:sp>
      <p:sp>
        <p:nvSpPr>
          <p:cNvPr id="64519" name="Rectangle 5"/>
          <p:cNvSpPr>
            <a:spLocks noChangeArrowheads="1"/>
          </p:cNvSpPr>
          <p:nvPr/>
        </p:nvSpPr>
        <p:spPr bwMode="auto">
          <a:xfrm>
            <a:off x="533400" y="1143000"/>
            <a:ext cx="2527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sz="2000" i="1"/>
              <a:t>Program (Netsky.O):</a:t>
            </a:r>
          </a:p>
        </p:txBody>
      </p:sp>
      <p:grpSp>
        <p:nvGrpSpPr>
          <p:cNvPr id="64520" name="Group 6"/>
          <p:cNvGrpSpPr>
            <a:grpSpLocks noChangeAspect="1"/>
          </p:cNvGrpSpPr>
          <p:nvPr/>
        </p:nvGrpSpPr>
        <p:grpSpPr bwMode="auto">
          <a:xfrm>
            <a:off x="6477000" y="990600"/>
            <a:ext cx="2514600" cy="2179638"/>
            <a:chOff x="1416" y="1572"/>
            <a:chExt cx="2952" cy="2560"/>
          </a:xfrm>
        </p:grpSpPr>
        <p:sp>
          <p:nvSpPr>
            <p:cNvPr id="64530" name="Text Box 7"/>
            <p:cNvSpPr txBox="1">
              <a:spLocks noChangeAspect="1" noChangeArrowheads="1"/>
            </p:cNvSpPr>
            <p:nvPr/>
          </p:nvSpPr>
          <p:spPr bwMode="auto">
            <a:xfrm>
              <a:off x="1416" y="1572"/>
              <a:ext cx="1560" cy="1544"/>
            </a:xfrm>
            <a:prstGeom prst="rect">
              <a:avLst/>
            </a:prstGeom>
            <a:noFill/>
            <a:ln w="19050">
              <a:solidFill>
                <a:srgbClr val="969696"/>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1000">
                  <a:solidFill>
                    <a:srgbClr val="969696"/>
                  </a:solidFill>
                  <a:latin typeface="Lucida Console" charset="0"/>
                </a:rPr>
                <a:t>connect(Y);</a:t>
              </a:r>
            </a:p>
            <a:p>
              <a:pPr eaLnBrk="1" hangingPunct="1">
                <a:spcBef>
                  <a:spcPct val="50000"/>
                </a:spcBef>
              </a:pPr>
              <a:endParaRPr lang="en-US" sz="1000">
                <a:solidFill>
                  <a:srgbClr val="969696"/>
                </a:solidFill>
                <a:latin typeface="Lucida Console" charset="0"/>
              </a:endParaRPr>
            </a:p>
            <a:p>
              <a:pPr eaLnBrk="1" hangingPunct="1">
                <a:spcBef>
                  <a:spcPct val="50000"/>
                </a:spcBef>
              </a:pPr>
              <a:endParaRPr lang="en-US" sz="1000">
                <a:solidFill>
                  <a:srgbClr val="969696"/>
                </a:solidFill>
                <a:latin typeface="Lucida Console" charset="0"/>
              </a:endParaRPr>
            </a:p>
            <a:p>
              <a:pPr eaLnBrk="1" hangingPunct="1">
                <a:spcBef>
                  <a:spcPct val="50000"/>
                </a:spcBef>
              </a:pPr>
              <a:r>
                <a:rPr lang="en-US" sz="1000">
                  <a:solidFill>
                    <a:srgbClr val="969696"/>
                  </a:solidFill>
                  <a:latin typeface="Lucida Console" charset="0"/>
                </a:rPr>
                <a:t>send(Z,T);</a:t>
              </a:r>
            </a:p>
          </p:txBody>
        </p:sp>
        <p:sp>
          <p:nvSpPr>
            <p:cNvPr id="64531" name="Text Box 8"/>
            <p:cNvSpPr txBox="1">
              <a:spLocks noChangeAspect="1" noChangeArrowheads="1"/>
            </p:cNvSpPr>
            <p:nvPr/>
          </p:nvSpPr>
          <p:spPr bwMode="auto">
            <a:xfrm>
              <a:off x="1727" y="3226"/>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800" i="1">
                  <a:solidFill>
                    <a:srgbClr val="969696"/>
                  </a:solidFill>
                </a:rPr>
                <a:t>Syntactic info</a:t>
              </a:r>
            </a:p>
          </p:txBody>
        </p:sp>
        <p:sp>
          <p:nvSpPr>
            <p:cNvPr id="64532" name="Text Box 9"/>
            <p:cNvSpPr txBox="1">
              <a:spLocks noChangeAspect="1" noChangeArrowheads="1"/>
            </p:cNvSpPr>
            <p:nvPr/>
          </p:nvSpPr>
          <p:spPr bwMode="auto">
            <a:xfrm>
              <a:off x="3432" y="1572"/>
              <a:ext cx="888" cy="1682"/>
            </a:xfrm>
            <a:prstGeom prst="rect">
              <a:avLst/>
            </a:prstGeom>
            <a:noFill/>
            <a:ln w="19050">
              <a:solidFill>
                <a:srgbClr val="969696"/>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p:txBody>
        </p:sp>
        <p:cxnSp>
          <p:nvCxnSpPr>
            <p:cNvPr id="64533" name="AutoShape 10"/>
            <p:cNvCxnSpPr>
              <a:cxnSpLocks noChangeAspect="1" noChangeShapeType="1"/>
              <a:stCxn id="64536" idx="4"/>
              <a:endCxn id="64537" idx="1"/>
            </p:cNvCxnSpPr>
            <p:nvPr/>
          </p:nvCxnSpPr>
          <p:spPr bwMode="auto">
            <a:xfrm rot="5400000">
              <a:off x="3111" y="2384"/>
              <a:ext cx="941" cy="85"/>
            </a:xfrm>
            <a:prstGeom prst="curvedConnector3">
              <a:avLst>
                <a:gd name="adj1" fmla="val 48458"/>
              </a:avLst>
            </a:prstGeom>
            <a:noFill/>
            <a:ln w="57150">
              <a:solidFill>
                <a:srgbClr val="969696"/>
              </a:solidFill>
              <a:round/>
              <a:headEnd/>
              <a:tailEnd type="triangle" w="med" len="med"/>
            </a:ln>
            <a:extLst>
              <a:ext uri="{909E8E84-426E-40dd-AFC4-6F175D3DCCD1}">
                <a14:hiddenFill xmlns:a14="http://schemas.microsoft.com/office/drawing/2010/main">
                  <a:noFill/>
                </a14:hiddenFill>
              </a:ext>
            </a:extLst>
          </p:spPr>
        </p:cxnSp>
        <p:cxnSp>
          <p:nvCxnSpPr>
            <p:cNvPr id="64534" name="AutoShape 11"/>
            <p:cNvCxnSpPr>
              <a:cxnSpLocks noChangeAspect="1" noChangeShapeType="1"/>
              <a:stCxn id="64535" idx="2"/>
              <a:endCxn id="64538" idx="1"/>
            </p:cNvCxnSpPr>
            <p:nvPr/>
          </p:nvCxnSpPr>
          <p:spPr bwMode="auto">
            <a:xfrm rot="16200000" flipH="1">
              <a:off x="3862" y="2724"/>
              <a:ext cx="232" cy="83"/>
            </a:xfrm>
            <a:prstGeom prst="curvedConnector3">
              <a:avLst>
                <a:gd name="adj1" fmla="val 43532"/>
              </a:avLst>
            </a:prstGeom>
            <a:noFill/>
            <a:ln w="57150">
              <a:solidFill>
                <a:srgbClr val="969696"/>
              </a:solidFill>
              <a:round/>
              <a:headEnd/>
              <a:tailEnd type="triangle" w="med" len="med"/>
            </a:ln>
            <a:extLst>
              <a:ext uri="{909E8E84-426E-40dd-AFC4-6F175D3DCCD1}">
                <a14:hiddenFill xmlns:a14="http://schemas.microsoft.com/office/drawing/2010/main">
                  <a:noFill/>
                </a14:hiddenFill>
              </a:ext>
            </a:extLst>
          </p:spPr>
        </p:cxnSp>
        <p:sp>
          <p:nvSpPr>
            <p:cNvPr id="64535" name="AutoShape 12"/>
            <p:cNvSpPr>
              <a:spLocks noChangeAspect="1" noChangeArrowheads="1"/>
            </p:cNvSpPr>
            <p:nvPr/>
          </p:nvSpPr>
          <p:spPr bwMode="auto">
            <a:xfrm>
              <a:off x="3600" y="2441"/>
              <a:ext cx="671" cy="201"/>
            </a:xfrm>
            <a:prstGeom prst="roundRect">
              <a:avLst>
                <a:gd name="adj" fmla="val 16667"/>
              </a:avLst>
            </a:prstGeom>
            <a:solidFill>
              <a:srgbClr val="DDDDDD"/>
            </a:solidFill>
            <a:ln w="19050">
              <a:solidFill>
                <a:srgbClr val="969696"/>
              </a:solidFill>
              <a:round/>
              <a:headEnd/>
              <a:tailEnd/>
            </a:ln>
          </p:spPr>
          <p:txBody>
            <a:bodyPr lIns="0" tIns="0" rIns="0" bIns="0" anchor="ctr">
              <a:spAutoFit/>
            </a:bodyPr>
            <a:lstStyle/>
            <a:p>
              <a:pPr algn="ctr"/>
              <a:r>
                <a:rPr lang="ja-JP" altLang="en-US" sz="900">
                  <a:solidFill>
                    <a:srgbClr val="969696"/>
                  </a:solidFill>
                  <a:latin typeface="Lucida Console" charset="0"/>
                </a:rPr>
                <a:t>“</a:t>
              </a:r>
              <a:r>
                <a:rPr lang="en-US" altLang="ja-JP" sz="900">
                  <a:solidFill>
                    <a:srgbClr val="969696"/>
                  </a:solidFill>
                  <a:latin typeface="Lucida Console" charset="0"/>
                </a:rPr>
                <a:t>HELO</a:t>
              </a:r>
              <a:r>
                <a:rPr lang="ja-JP" altLang="en-US" sz="900">
                  <a:solidFill>
                    <a:srgbClr val="969696"/>
                  </a:solidFill>
                  <a:latin typeface="Lucida Console" charset="0"/>
                </a:rPr>
                <a:t>”</a:t>
              </a:r>
              <a:endParaRPr lang="en-US" sz="900">
                <a:solidFill>
                  <a:srgbClr val="969696"/>
                </a:solidFill>
                <a:latin typeface="Lucida Console" charset="0"/>
              </a:endParaRPr>
            </a:p>
          </p:txBody>
        </p:sp>
        <p:sp>
          <p:nvSpPr>
            <p:cNvPr id="64536" name="AutoShape 13"/>
            <p:cNvSpPr>
              <a:spLocks noChangeAspect="1" noChangeArrowheads="1"/>
            </p:cNvSpPr>
            <p:nvPr/>
          </p:nvSpPr>
          <p:spPr bwMode="auto">
            <a:xfrm>
              <a:off x="3504" y="1716"/>
              <a:ext cx="240" cy="240"/>
            </a:xfrm>
            <a:prstGeom prst="flowChartConnector">
              <a:avLst/>
            </a:prstGeom>
            <a:solidFill>
              <a:srgbClr val="DDDDDD"/>
            </a:solidFill>
            <a:ln w="19050">
              <a:solidFill>
                <a:srgbClr val="969696"/>
              </a:solidFill>
              <a:round/>
              <a:headEnd/>
              <a:tailEnd/>
            </a:ln>
          </p:spPr>
          <p:txBody>
            <a:bodyPr wrap="none" anchor="ctr"/>
            <a:lstStyle/>
            <a:p>
              <a:pPr algn="ctr"/>
              <a:r>
                <a:rPr lang="en-US" sz="900">
                  <a:solidFill>
                    <a:srgbClr val="969696"/>
                  </a:solidFill>
                  <a:latin typeface="Lucida Console" charset="0"/>
                </a:rPr>
                <a:t>Y</a:t>
              </a:r>
            </a:p>
          </p:txBody>
        </p:sp>
        <p:sp>
          <p:nvSpPr>
            <p:cNvPr id="64537" name="AutoShape 14"/>
            <p:cNvSpPr>
              <a:spLocks noChangeAspect="1" noChangeArrowheads="1"/>
            </p:cNvSpPr>
            <p:nvPr/>
          </p:nvSpPr>
          <p:spPr bwMode="auto">
            <a:xfrm>
              <a:off x="3504" y="2868"/>
              <a:ext cx="240" cy="240"/>
            </a:xfrm>
            <a:prstGeom prst="flowChartConnector">
              <a:avLst/>
            </a:prstGeom>
            <a:solidFill>
              <a:srgbClr val="DDDDDD"/>
            </a:solidFill>
            <a:ln w="19050">
              <a:solidFill>
                <a:srgbClr val="969696"/>
              </a:solidFill>
              <a:round/>
              <a:headEnd/>
              <a:tailEnd/>
            </a:ln>
          </p:spPr>
          <p:txBody>
            <a:bodyPr wrap="none" anchor="ctr"/>
            <a:lstStyle/>
            <a:p>
              <a:pPr algn="ctr"/>
              <a:r>
                <a:rPr lang="en-US" sz="900">
                  <a:solidFill>
                    <a:srgbClr val="969696"/>
                  </a:solidFill>
                  <a:latin typeface="Lucida Console" charset="0"/>
                </a:rPr>
                <a:t>Z</a:t>
              </a:r>
            </a:p>
          </p:txBody>
        </p:sp>
        <p:sp>
          <p:nvSpPr>
            <p:cNvPr id="64538" name="AutoShape 15"/>
            <p:cNvSpPr>
              <a:spLocks noChangeAspect="1" noChangeArrowheads="1"/>
            </p:cNvSpPr>
            <p:nvPr/>
          </p:nvSpPr>
          <p:spPr bwMode="auto">
            <a:xfrm>
              <a:off x="3984" y="2853"/>
              <a:ext cx="240" cy="240"/>
            </a:xfrm>
            <a:prstGeom prst="flowChartConnector">
              <a:avLst/>
            </a:prstGeom>
            <a:solidFill>
              <a:srgbClr val="DDDDDD"/>
            </a:solidFill>
            <a:ln w="19050">
              <a:solidFill>
                <a:srgbClr val="969696"/>
              </a:solidFill>
              <a:round/>
              <a:headEnd/>
              <a:tailEnd/>
            </a:ln>
          </p:spPr>
          <p:txBody>
            <a:bodyPr wrap="none" anchor="ctr"/>
            <a:lstStyle/>
            <a:p>
              <a:pPr algn="ctr"/>
              <a:r>
                <a:rPr lang="en-US" sz="900">
                  <a:solidFill>
                    <a:srgbClr val="969696"/>
                  </a:solidFill>
                  <a:latin typeface="Lucida Console" charset="0"/>
                </a:rPr>
                <a:t>T</a:t>
              </a:r>
            </a:p>
          </p:txBody>
        </p:sp>
        <p:sp>
          <p:nvSpPr>
            <p:cNvPr id="64539" name="Text Box 16"/>
            <p:cNvSpPr txBox="1">
              <a:spLocks noChangeAspect="1" noChangeArrowheads="1"/>
            </p:cNvSpPr>
            <p:nvPr/>
          </p:nvSpPr>
          <p:spPr bwMode="auto">
            <a:xfrm>
              <a:off x="3360" y="3226"/>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800" i="1">
                  <a:solidFill>
                    <a:srgbClr val="969696"/>
                  </a:solidFill>
                </a:rPr>
                <a:t>Semantic info</a:t>
              </a:r>
            </a:p>
          </p:txBody>
        </p:sp>
        <p:sp>
          <p:nvSpPr>
            <p:cNvPr id="64540" name="AutoShape 17"/>
            <p:cNvSpPr>
              <a:spLocks noChangeAspect="1"/>
            </p:cNvSpPr>
            <p:nvPr/>
          </p:nvSpPr>
          <p:spPr bwMode="auto">
            <a:xfrm rot="-5400000">
              <a:off x="2784" y="2112"/>
              <a:ext cx="192" cy="2880"/>
            </a:xfrm>
            <a:prstGeom prst="leftBrace">
              <a:avLst>
                <a:gd name="adj1" fmla="val 125000"/>
                <a:gd name="adj2" fmla="val 50000"/>
              </a:avLst>
            </a:prstGeom>
            <a:noFill/>
            <a:ln w="19050">
              <a:solidFill>
                <a:srgbClr val="96969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41" name="Text Box 18"/>
            <p:cNvSpPr txBox="1">
              <a:spLocks noChangeAspect="1" noChangeArrowheads="1"/>
            </p:cNvSpPr>
            <p:nvPr/>
          </p:nvSpPr>
          <p:spPr bwMode="auto">
            <a:xfrm>
              <a:off x="2534" y="3774"/>
              <a:ext cx="95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400">
                  <a:solidFill>
                    <a:srgbClr val="969696"/>
                  </a:solidFill>
                </a:rPr>
                <a:t>Malspec</a:t>
              </a:r>
            </a:p>
          </p:txBody>
        </p:sp>
      </p:grpSp>
      <p:sp>
        <p:nvSpPr>
          <p:cNvPr id="64521" name="Text Box 19"/>
          <p:cNvSpPr txBox="1">
            <a:spLocks noChangeArrowheads="1"/>
          </p:cNvSpPr>
          <p:nvPr/>
        </p:nvSpPr>
        <p:spPr bwMode="auto">
          <a:xfrm>
            <a:off x="3048000" y="2667000"/>
            <a:ext cx="3429000" cy="2187575"/>
          </a:xfrm>
          <a:prstGeom prst="rect">
            <a:avLst/>
          </a:prstGeom>
          <a:solidFill>
            <a:schemeClr val="bg1"/>
          </a:solidFill>
          <a:ln w="19050">
            <a:solidFill>
              <a:schemeClr val="tx1"/>
            </a:solidFill>
            <a:miter lim="800000"/>
            <a:headEnd/>
            <a:tailEnd/>
          </a:ln>
          <a:effectLst>
            <a:prstShdw prst="shdw17" dist="17961" dir="13500000">
              <a:srgbClr val="003366">
                <a:alpha val="50000"/>
              </a:srgbClr>
            </a:prstShdw>
          </a:effec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	; compose SMTP</a:t>
            </a:r>
          </a:p>
          <a:p>
            <a:pPr eaLnBrk="1" hangingPunct="1"/>
            <a:r>
              <a:rPr lang="en-US" sz="1600"/>
              <a:t>	; command </a:t>
            </a:r>
            <a:r>
              <a:rPr lang="ja-JP" altLang="en-US" sz="1600"/>
              <a:t>“</a:t>
            </a:r>
            <a:r>
              <a:rPr lang="en-US" altLang="ja-JP" sz="1600"/>
              <a:t>HELO ..."</a:t>
            </a:r>
          </a:p>
          <a:p>
            <a:pPr eaLnBrk="1" hangingPunct="1"/>
            <a:r>
              <a:rPr lang="en-US" sz="1600"/>
              <a:t>lea	eax, [ebp+arg1]</a:t>
            </a:r>
          </a:p>
          <a:p>
            <a:pPr eaLnBrk="1" hangingPunct="1"/>
            <a:r>
              <a:rPr lang="en-US" sz="1600"/>
              <a:t>push	eax</a:t>
            </a:r>
          </a:p>
          <a:p>
            <a:pPr eaLnBrk="1" hangingPunct="1"/>
            <a:r>
              <a:rPr lang="en-US" sz="1600"/>
              <a:t>lea	eax, [ebp+buffer]</a:t>
            </a:r>
          </a:p>
          <a:p>
            <a:pPr eaLnBrk="1" hangingPunct="1"/>
            <a:r>
              <a:rPr lang="en-US" sz="1600"/>
              <a:t>push	eax</a:t>
            </a:r>
          </a:p>
          <a:p>
            <a:pPr eaLnBrk="1" hangingPunct="1"/>
            <a:r>
              <a:rPr lang="en-US" sz="1600">
                <a:solidFill>
                  <a:srgbClr val="333399"/>
                </a:solidFill>
              </a:rPr>
              <a:t>call	SMTP_send_and_rcv</a:t>
            </a:r>
          </a:p>
        </p:txBody>
      </p:sp>
      <p:sp>
        <p:nvSpPr>
          <p:cNvPr id="64522" name="Text Box 20"/>
          <p:cNvSpPr txBox="1">
            <a:spLocks noChangeArrowheads="1"/>
          </p:cNvSpPr>
          <p:nvPr/>
        </p:nvSpPr>
        <p:spPr bwMode="auto">
          <a:xfrm>
            <a:off x="6096000" y="4572000"/>
            <a:ext cx="2889250" cy="1698625"/>
          </a:xfrm>
          <a:prstGeom prst="rect">
            <a:avLst/>
          </a:prstGeom>
          <a:solidFill>
            <a:schemeClr val="bg1"/>
          </a:solidFill>
          <a:ln w="19050">
            <a:solidFill>
              <a:schemeClr val="tx1"/>
            </a:solidFill>
            <a:miter lim="800000"/>
            <a:headEnd/>
            <a:tailEnd/>
          </a:ln>
          <a:effectLst>
            <a:prstShdw prst="shdw17" dist="17961" dir="13500000">
              <a:srgbClr val="003366">
                <a:alpha val="50000"/>
              </a:srgbClr>
            </a:prstShdw>
          </a:effec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solidFill>
                  <a:schemeClr val="bg1"/>
                </a:solidFill>
              </a:rPr>
              <a:t>push	eax</a:t>
            </a:r>
          </a:p>
          <a:p>
            <a:pPr eaLnBrk="1" hangingPunct="1"/>
            <a:r>
              <a:rPr lang="en-US" sz="1600">
                <a:solidFill>
                  <a:schemeClr val="bg1"/>
                </a:solidFill>
              </a:rPr>
              <a:t>push	[ebp+arg1]</a:t>
            </a:r>
          </a:p>
          <a:p>
            <a:pPr eaLnBrk="1" hangingPunct="1"/>
            <a:r>
              <a:rPr lang="en-US" sz="1600">
                <a:solidFill>
                  <a:schemeClr val="bg1"/>
                </a:solidFill>
              </a:rPr>
              <a:t>mov	eax, [ebp+arg2]</a:t>
            </a:r>
          </a:p>
          <a:p>
            <a:pPr eaLnBrk="1" hangingPunct="1"/>
            <a:r>
              <a:rPr lang="en-US" sz="1600">
                <a:solidFill>
                  <a:schemeClr val="bg1"/>
                </a:solidFill>
              </a:rPr>
              <a:t>push	[eax]</a:t>
            </a:r>
          </a:p>
          <a:p>
            <a:pPr eaLnBrk="1" hangingPunct="1"/>
            <a:r>
              <a:rPr lang="en-US" sz="1600">
                <a:solidFill>
                  <a:schemeClr val="bg1"/>
                </a:solidFill>
              </a:rPr>
              <a:t>call	send</a:t>
            </a:r>
          </a:p>
        </p:txBody>
      </p:sp>
      <p:sp>
        <p:nvSpPr>
          <p:cNvPr id="64523" name="Rectangle 21"/>
          <p:cNvSpPr>
            <a:spLocks noChangeArrowheads="1"/>
          </p:cNvSpPr>
          <p:nvPr/>
        </p:nvSpPr>
        <p:spPr bwMode="auto">
          <a:xfrm>
            <a:off x="5715000" y="5794375"/>
            <a:ext cx="2017713"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64524" name="Text Box 22"/>
          <p:cNvSpPr txBox="1">
            <a:spLocks noChangeArrowheads="1"/>
          </p:cNvSpPr>
          <p:nvPr/>
        </p:nvSpPr>
        <p:spPr bwMode="auto">
          <a:xfrm>
            <a:off x="6096000" y="4572000"/>
            <a:ext cx="2889250" cy="1698625"/>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eax</a:t>
            </a:r>
          </a:p>
          <a:p>
            <a:pPr eaLnBrk="1" hangingPunct="1"/>
            <a:r>
              <a:rPr lang="en-US" sz="1600"/>
              <a:t>push	[ebp+arg1]</a:t>
            </a:r>
          </a:p>
          <a:p>
            <a:pPr eaLnBrk="1" hangingPunct="1"/>
            <a:r>
              <a:rPr lang="en-US" sz="1600"/>
              <a:t>mov	eax, [ebp+arg2]</a:t>
            </a:r>
          </a:p>
          <a:p>
            <a:pPr eaLnBrk="1" hangingPunct="1"/>
            <a:r>
              <a:rPr lang="en-US" sz="1600"/>
              <a:t>push	[eax]</a:t>
            </a:r>
          </a:p>
          <a:p>
            <a:pPr eaLnBrk="1" hangingPunct="1"/>
            <a:r>
              <a:rPr lang="en-US" sz="1600"/>
              <a:t>call	send</a:t>
            </a:r>
          </a:p>
        </p:txBody>
      </p:sp>
      <p:sp>
        <p:nvSpPr>
          <p:cNvPr id="64525" name="Freeform 23"/>
          <p:cNvSpPr>
            <a:spLocks/>
          </p:cNvSpPr>
          <p:nvPr/>
        </p:nvSpPr>
        <p:spPr bwMode="auto">
          <a:xfrm>
            <a:off x="1327150" y="2786063"/>
            <a:ext cx="5683250" cy="2928937"/>
          </a:xfrm>
          <a:custGeom>
            <a:avLst/>
            <a:gdLst>
              <a:gd name="T0" fmla="*/ 2147483647 w 3580"/>
              <a:gd name="T1" fmla="*/ 2147483647 h 1845"/>
              <a:gd name="T2" fmla="*/ 2147483647 w 3580"/>
              <a:gd name="T3" fmla="*/ 2147483647 h 1845"/>
              <a:gd name="T4" fmla="*/ 2147483647 w 3580"/>
              <a:gd name="T5" fmla="*/ 2147483647 h 1845"/>
              <a:gd name="T6" fmla="*/ 2147483647 w 3580"/>
              <a:gd name="T7" fmla="*/ 2147483647 h 1845"/>
              <a:gd name="T8" fmla="*/ 2147483647 w 3580"/>
              <a:gd name="T9" fmla="*/ 2147483647 h 1845"/>
              <a:gd name="T10" fmla="*/ 2147483647 w 3580"/>
              <a:gd name="T11" fmla="*/ 2147483647 h 1845"/>
              <a:gd name="T12" fmla="*/ 2147483647 w 3580"/>
              <a:gd name="T13" fmla="*/ 2147483647 h 1845"/>
              <a:gd name="T14" fmla="*/ 2147483647 w 3580"/>
              <a:gd name="T15" fmla="*/ 2147483647 h 1845"/>
              <a:gd name="T16" fmla="*/ 2147483647 w 3580"/>
              <a:gd name="T17" fmla="*/ 2147483647 h 1845"/>
              <a:gd name="T18" fmla="*/ 2147483647 w 3580"/>
              <a:gd name="T19" fmla="*/ 2147483647 h 1845"/>
              <a:gd name="T20" fmla="*/ 2147483647 w 3580"/>
              <a:gd name="T21" fmla="*/ 2147483647 h 1845"/>
              <a:gd name="T22" fmla="*/ 2147483647 w 3580"/>
              <a:gd name="T23" fmla="*/ 2147483647 h 1845"/>
              <a:gd name="T24" fmla="*/ 2147483647 w 3580"/>
              <a:gd name="T25" fmla="*/ 2147483647 h 18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80"/>
              <a:gd name="T40" fmla="*/ 0 h 1845"/>
              <a:gd name="T41" fmla="*/ 3580 w 3580"/>
              <a:gd name="T42" fmla="*/ 1845 h 18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80" h="1845">
                <a:moveTo>
                  <a:pt x="47" y="36"/>
                </a:moveTo>
                <a:cubicBezTo>
                  <a:pt x="52" y="134"/>
                  <a:pt x="0" y="516"/>
                  <a:pt x="78" y="632"/>
                </a:cubicBezTo>
                <a:cubicBezTo>
                  <a:pt x="156" y="748"/>
                  <a:pt x="363" y="730"/>
                  <a:pt x="516" y="734"/>
                </a:cubicBezTo>
                <a:cubicBezTo>
                  <a:pt x="669" y="738"/>
                  <a:pt x="893" y="762"/>
                  <a:pt x="998" y="657"/>
                </a:cubicBezTo>
                <a:cubicBezTo>
                  <a:pt x="1103" y="553"/>
                  <a:pt x="1068" y="211"/>
                  <a:pt x="1149" y="105"/>
                </a:cubicBezTo>
                <a:cubicBezTo>
                  <a:pt x="1230" y="0"/>
                  <a:pt x="1393" y="10"/>
                  <a:pt x="1487" y="22"/>
                </a:cubicBezTo>
                <a:cubicBezTo>
                  <a:pt x="1581" y="35"/>
                  <a:pt x="1673" y="16"/>
                  <a:pt x="1712" y="182"/>
                </a:cubicBezTo>
                <a:cubicBezTo>
                  <a:pt x="1751" y="348"/>
                  <a:pt x="1621" y="860"/>
                  <a:pt x="1718" y="1016"/>
                </a:cubicBezTo>
                <a:cubicBezTo>
                  <a:pt x="1815" y="1171"/>
                  <a:pt x="2071" y="1102"/>
                  <a:pt x="2294" y="1118"/>
                </a:cubicBezTo>
                <a:cubicBezTo>
                  <a:pt x="2517" y="1134"/>
                  <a:pt x="2863" y="1110"/>
                  <a:pt x="3058" y="1112"/>
                </a:cubicBezTo>
                <a:cubicBezTo>
                  <a:pt x="3253" y="1114"/>
                  <a:pt x="3382" y="1075"/>
                  <a:pt x="3465" y="1131"/>
                </a:cubicBezTo>
                <a:cubicBezTo>
                  <a:pt x="3548" y="1188"/>
                  <a:pt x="3540" y="1333"/>
                  <a:pt x="3559" y="1452"/>
                </a:cubicBezTo>
                <a:cubicBezTo>
                  <a:pt x="3546" y="1542"/>
                  <a:pt x="3576" y="1763"/>
                  <a:pt x="3580" y="1845"/>
                </a:cubicBezTo>
              </a:path>
            </a:pathLst>
          </a:custGeom>
          <a:noFill/>
          <a:ln w="76200">
            <a:solidFill>
              <a:srgbClr val="FF99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64526" name="Text Box 24"/>
          <p:cNvSpPr txBox="1">
            <a:spLocks noChangeArrowheads="1"/>
          </p:cNvSpPr>
          <p:nvPr/>
        </p:nvSpPr>
        <p:spPr bwMode="auto">
          <a:xfrm>
            <a:off x="152400" y="24987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1800"/>
              <a:t>A:</a:t>
            </a:r>
          </a:p>
        </p:txBody>
      </p:sp>
      <p:sp>
        <p:nvSpPr>
          <p:cNvPr id="64527" name="Text Box 25"/>
          <p:cNvSpPr txBox="1">
            <a:spLocks noChangeArrowheads="1"/>
          </p:cNvSpPr>
          <p:nvPr/>
        </p:nvSpPr>
        <p:spPr bwMode="auto">
          <a:xfrm>
            <a:off x="5715000" y="57292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1800"/>
              <a:t>B:</a:t>
            </a:r>
          </a:p>
        </p:txBody>
      </p:sp>
      <p:sp>
        <p:nvSpPr>
          <p:cNvPr id="64528" name="Rectangle 27"/>
          <p:cNvSpPr>
            <a:spLocks noChangeArrowheads="1"/>
          </p:cNvSpPr>
          <p:nvPr/>
        </p:nvSpPr>
        <p:spPr bwMode="auto">
          <a:xfrm>
            <a:off x="3200400" y="2309813"/>
            <a:ext cx="1516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sz="1800" i="1"/>
              <a:t>send_email()</a:t>
            </a:r>
          </a:p>
        </p:txBody>
      </p:sp>
      <p:sp>
        <p:nvSpPr>
          <p:cNvPr id="64529" name="Rectangle 28"/>
          <p:cNvSpPr>
            <a:spLocks noChangeArrowheads="1"/>
          </p:cNvSpPr>
          <p:nvPr/>
        </p:nvSpPr>
        <p:spPr bwMode="auto">
          <a:xfrm>
            <a:off x="6553200" y="4191000"/>
            <a:ext cx="2408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sz="1800" i="1"/>
              <a:t>SMTP_send_and_rcv()</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C6AB4704-C003-7345-9872-71042C70D90D}" type="slidenum">
              <a:rPr lang="en-US" sz="1000">
                <a:solidFill>
                  <a:srgbClr val="C99900"/>
                </a:solidFill>
                <a:latin typeface="Lucida Sans Unicode" charset="0"/>
              </a:rPr>
              <a:pPr eaLnBrk="1" hangingPunct="1"/>
              <a:t>65</a:t>
            </a:fld>
            <a:endParaRPr lang="en-US" sz="1000">
              <a:solidFill>
                <a:srgbClr val="C99900"/>
              </a:solidFill>
              <a:latin typeface="Lucida Sans Unicode" charset="0"/>
            </a:endParaRPr>
          </a:p>
        </p:txBody>
      </p:sp>
      <p:sp>
        <p:nvSpPr>
          <p:cNvPr id="180226" name="Rectangle 2"/>
          <p:cNvSpPr>
            <a:spLocks noChangeArrowheads="1"/>
          </p:cNvSpPr>
          <p:nvPr/>
        </p:nvSpPr>
        <p:spPr bwMode="auto">
          <a:xfrm>
            <a:off x="152400" y="2514600"/>
            <a:ext cx="2332038"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180227" name="Text Box 3"/>
          <p:cNvSpPr txBox="1">
            <a:spLocks noChangeArrowheads="1"/>
          </p:cNvSpPr>
          <p:nvPr/>
        </p:nvSpPr>
        <p:spPr bwMode="auto">
          <a:xfrm>
            <a:off x="533400" y="1581150"/>
            <a:ext cx="2667000" cy="2676525"/>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10h</a:t>
            </a:r>
          </a:p>
          <a:p>
            <a:pPr eaLnBrk="1" hangingPunct="1"/>
            <a:r>
              <a:rPr lang="en-US" sz="1600"/>
              <a:t>push	eax</a:t>
            </a:r>
          </a:p>
          <a:p>
            <a:pPr eaLnBrk="1" hangingPunct="1"/>
            <a:r>
              <a:rPr lang="en-US" sz="1600"/>
              <a:t>push	[ebp+s]</a:t>
            </a:r>
          </a:p>
          <a:p>
            <a:pPr eaLnBrk="1" hangingPunct="1"/>
            <a:r>
              <a:rPr lang="en-US" sz="1600"/>
              <a:t>call	connect</a:t>
            </a:r>
          </a:p>
          <a:p>
            <a:pPr eaLnBrk="1" hangingPunct="1"/>
            <a:r>
              <a:rPr lang="en-US" sz="1600"/>
              <a:t>...</a:t>
            </a:r>
          </a:p>
          <a:p>
            <a:pPr eaLnBrk="1" hangingPunct="1"/>
            <a:r>
              <a:rPr lang="en-US" sz="1600"/>
              <a:t>push	ebx</a:t>
            </a:r>
          </a:p>
          <a:p>
            <a:pPr eaLnBrk="1" hangingPunct="1"/>
            <a:r>
              <a:rPr lang="en-US" sz="1600"/>
              <a:t>lea	eax, [ebp+s]</a:t>
            </a:r>
          </a:p>
          <a:p>
            <a:pPr eaLnBrk="1" hangingPunct="1"/>
            <a:r>
              <a:rPr lang="en-US" sz="1600"/>
              <a:t>push	eax</a:t>
            </a:r>
          </a:p>
          <a:p>
            <a:pPr eaLnBrk="1" hangingPunct="1"/>
            <a:r>
              <a:rPr lang="en-US" sz="1600">
                <a:solidFill>
                  <a:srgbClr val="333399"/>
                </a:solidFill>
              </a:rPr>
              <a:t>call	send_email</a:t>
            </a:r>
          </a:p>
        </p:txBody>
      </p:sp>
      <p:sp>
        <p:nvSpPr>
          <p:cNvPr id="180228" name="Rectangle 4"/>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Query the Oracle</a:t>
            </a:r>
          </a:p>
        </p:txBody>
      </p:sp>
      <p:sp>
        <p:nvSpPr>
          <p:cNvPr id="180229" name="Rectangle 5"/>
          <p:cNvSpPr>
            <a:spLocks noChangeArrowheads="1"/>
          </p:cNvSpPr>
          <p:nvPr/>
        </p:nvSpPr>
        <p:spPr bwMode="auto">
          <a:xfrm>
            <a:off x="533400" y="1143000"/>
            <a:ext cx="2527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sz="2000" i="1"/>
              <a:t>Program (Netsky.O):</a:t>
            </a:r>
          </a:p>
        </p:txBody>
      </p:sp>
      <p:grpSp>
        <p:nvGrpSpPr>
          <p:cNvPr id="2" name="Group 6"/>
          <p:cNvGrpSpPr>
            <a:grpSpLocks noChangeAspect="1"/>
          </p:cNvGrpSpPr>
          <p:nvPr/>
        </p:nvGrpSpPr>
        <p:grpSpPr bwMode="auto">
          <a:xfrm>
            <a:off x="6477000" y="990600"/>
            <a:ext cx="2514600" cy="2179638"/>
            <a:chOff x="1416" y="1572"/>
            <a:chExt cx="2952" cy="2560"/>
          </a:xfrm>
        </p:grpSpPr>
        <p:sp>
          <p:nvSpPr>
            <p:cNvPr id="66581" name="Text Box 7"/>
            <p:cNvSpPr txBox="1">
              <a:spLocks noChangeAspect="1" noChangeArrowheads="1"/>
            </p:cNvSpPr>
            <p:nvPr/>
          </p:nvSpPr>
          <p:spPr bwMode="auto">
            <a:xfrm>
              <a:off x="1416" y="1572"/>
              <a:ext cx="1560" cy="1544"/>
            </a:xfrm>
            <a:prstGeom prst="rect">
              <a:avLst/>
            </a:prstGeom>
            <a:noFill/>
            <a:ln w="19050">
              <a:solidFill>
                <a:srgbClr val="969696"/>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1000">
                  <a:solidFill>
                    <a:srgbClr val="969696"/>
                  </a:solidFill>
                  <a:latin typeface="Lucida Console" charset="0"/>
                </a:rPr>
                <a:t>connect(Y);</a:t>
              </a:r>
            </a:p>
            <a:p>
              <a:pPr eaLnBrk="1" hangingPunct="1">
                <a:spcBef>
                  <a:spcPct val="50000"/>
                </a:spcBef>
              </a:pPr>
              <a:endParaRPr lang="en-US" sz="1000">
                <a:solidFill>
                  <a:srgbClr val="969696"/>
                </a:solidFill>
                <a:latin typeface="Lucida Console" charset="0"/>
              </a:endParaRPr>
            </a:p>
            <a:p>
              <a:pPr eaLnBrk="1" hangingPunct="1">
                <a:spcBef>
                  <a:spcPct val="50000"/>
                </a:spcBef>
              </a:pPr>
              <a:endParaRPr lang="en-US" sz="1000">
                <a:solidFill>
                  <a:srgbClr val="969696"/>
                </a:solidFill>
                <a:latin typeface="Lucida Console" charset="0"/>
              </a:endParaRPr>
            </a:p>
            <a:p>
              <a:pPr eaLnBrk="1" hangingPunct="1">
                <a:spcBef>
                  <a:spcPct val="50000"/>
                </a:spcBef>
              </a:pPr>
              <a:r>
                <a:rPr lang="en-US" sz="1000">
                  <a:solidFill>
                    <a:srgbClr val="969696"/>
                  </a:solidFill>
                  <a:latin typeface="Lucida Console" charset="0"/>
                </a:rPr>
                <a:t>send(Z,T);</a:t>
              </a:r>
            </a:p>
          </p:txBody>
        </p:sp>
        <p:sp>
          <p:nvSpPr>
            <p:cNvPr id="66582" name="Text Box 8"/>
            <p:cNvSpPr txBox="1">
              <a:spLocks noChangeAspect="1" noChangeArrowheads="1"/>
            </p:cNvSpPr>
            <p:nvPr/>
          </p:nvSpPr>
          <p:spPr bwMode="auto">
            <a:xfrm>
              <a:off x="1727" y="3226"/>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800" i="1">
                  <a:solidFill>
                    <a:srgbClr val="969696"/>
                  </a:solidFill>
                </a:rPr>
                <a:t>Syntactic info</a:t>
              </a:r>
            </a:p>
          </p:txBody>
        </p:sp>
        <p:sp>
          <p:nvSpPr>
            <p:cNvPr id="66583" name="Text Box 9"/>
            <p:cNvSpPr txBox="1">
              <a:spLocks noChangeAspect="1" noChangeArrowheads="1"/>
            </p:cNvSpPr>
            <p:nvPr/>
          </p:nvSpPr>
          <p:spPr bwMode="auto">
            <a:xfrm>
              <a:off x="3432" y="1572"/>
              <a:ext cx="888" cy="1682"/>
            </a:xfrm>
            <a:prstGeom prst="rect">
              <a:avLst/>
            </a:prstGeom>
            <a:noFill/>
            <a:ln w="19050">
              <a:solidFill>
                <a:srgbClr val="969696"/>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a:p>
              <a:pPr eaLnBrk="1" hangingPunct="1">
                <a:spcBef>
                  <a:spcPct val="50000"/>
                </a:spcBef>
              </a:pPr>
              <a:endParaRPr lang="en-US" sz="900">
                <a:solidFill>
                  <a:srgbClr val="969696"/>
                </a:solidFill>
                <a:latin typeface="Lucida Console" charset="0"/>
              </a:endParaRPr>
            </a:p>
          </p:txBody>
        </p:sp>
        <p:cxnSp>
          <p:nvCxnSpPr>
            <p:cNvPr id="66584" name="AutoShape 10"/>
            <p:cNvCxnSpPr>
              <a:cxnSpLocks noChangeAspect="1" noChangeShapeType="1"/>
              <a:stCxn id="66587" idx="4"/>
              <a:endCxn id="66588" idx="1"/>
            </p:cNvCxnSpPr>
            <p:nvPr/>
          </p:nvCxnSpPr>
          <p:spPr bwMode="auto">
            <a:xfrm rot="5400000">
              <a:off x="3111" y="2384"/>
              <a:ext cx="941" cy="85"/>
            </a:xfrm>
            <a:prstGeom prst="curvedConnector3">
              <a:avLst>
                <a:gd name="adj1" fmla="val 48458"/>
              </a:avLst>
            </a:prstGeom>
            <a:noFill/>
            <a:ln w="57150">
              <a:solidFill>
                <a:srgbClr val="969696"/>
              </a:solidFill>
              <a:round/>
              <a:headEnd/>
              <a:tailEnd type="triangle" w="med" len="med"/>
            </a:ln>
            <a:extLst>
              <a:ext uri="{909E8E84-426E-40dd-AFC4-6F175D3DCCD1}">
                <a14:hiddenFill xmlns:a14="http://schemas.microsoft.com/office/drawing/2010/main">
                  <a:noFill/>
                </a14:hiddenFill>
              </a:ext>
            </a:extLst>
          </p:spPr>
        </p:cxnSp>
        <p:cxnSp>
          <p:nvCxnSpPr>
            <p:cNvPr id="66585" name="AutoShape 11"/>
            <p:cNvCxnSpPr>
              <a:cxnSpLocks noChangeAspect="1" noChangeShapeType="1"/>
              <a:stCxn id="66586" idx="2"/>
              <a:endCxn id="66589" idx="1"/>
            </p:cNvCxnSpPr>
            <p:nvPr/>
          </p:nvCxnSpPr>
          <p:spPr bwMode="auto">
            <a:xfrm rot="16200000" flipH="1">
              <a:off x="3862" y="2724"/>
              <a:ext cx="232" cy="83"/>
            </a:xfrm>
            <a:prstGeom prst="curvedConnector3">
              <a:avLst>
                <a:gd name="adj1" fmla="val 43532"/>
              </a:avLst>
            </a:prstGeom>
            <a:noFill/>
            <a:ln w="57150">
              <a:solidFill>
                <a:srgbClr val="969696"/>
              </a:solidFill>
              <a:round/>
              <a:headEnd/>
              <a:tailEnd type="triangle" w="med" len="med"/>
            </a:ln>
            <a:extLst>
              <a:ext uri="{909E8E84-426E-40dd-AFC4-6F175D3DCCD1}">
                <a14:hiddenFill xmlns:a14="http://schemas.microsoft.com/office/drawing/2010/main">
                  <a:noFill/>
                </a14:hiddenFill>
              </a:ext>
            </a:extLst>
          </p:spPr>
        </p:cxnSp>
        <p:sp>
          <p:nvSpPr>
            <p:cNvPr id="66586" name="AutoShape 12"/>
            <p:cNvSpPr>
              <a:spLocks noChangeAspect="1" noChangeArrowheads="1"/>
            </p:cNvSpPr>
            <p:nvPr/>
          </p:nvSpPr>
          <p:spPr bwMode="auto">
            <a:xfrm>
              <a:off x="3600" y="2441"/>
              <a:ext cx="671" cy="201"/>
            </a:xfrm>
            <a:prstGeom prst="roundRect">
              <a:avLst>
                <a:gd name="adj" fmla="val 16667"/>
              </a:avLst>
            </a:prstGeom>
            <a:solidFill>
              <a:srgbClr val="DDDDDD"/>
            </a:solidFill>
            <a:ln w="19050">
              <a:solidFill>
                <a:srgbClr val="969696"/>
              </a:solidFill>
              <a:round/>
              <a:headEnd/>
              <a:tailEnd/>
            </a:ln>
          </p:spPr>
          <p:txBody>
            <a:bodyPr lIns="0" tIns="0" rIns="0" bIns="0" anchor="ctr">
              <a:spAutoFit/>
            </a:bodyPr>
            <a:lstStyle/>
            <a:p>
              <a:pPr algn="ctr"/>
              <a:r>
                <a:rPr lang="ja-JP" altLang="en-US" sz="900">
                  <a:solidFill>
                    <a:srgbClr val="969696"/>
                  </a:solidFill>
                  <a:latin typeface="Lucida Console" charset="0"/>
                </a:rPr>
                <a:t>“</a:t>
              </a:r>
              <a:r>
                <a:rPr lang="en-US" altLang="ja-JP" sz="900">
                  <a:solidFill>
                    <a:srgbClr val="969696"/>
                  </a:solidFill>
                  <a:latin typeface="Lucida Console" charset="0"/>
                </a:rPr>
                <a:t>HELO</a:t>
              </a:r>
              <a:r>
                <a:rPr lang="ja-JP" altLang="en-US" sz="900">
                  <a:solidFill>
                    <a:srgbClr val="969696"/>
                  </a:solidFill>
                  <a:latin typeface="Lucida Console" charset="0"/>
                </a:rPr>
                <a:t>”</a:t>
              </a:r>
              <a:endParaRPr lang="en-US" sz="900">
                <a:solidFill>
                  <a:srgbClr val="969696"/>
                </a:solidFill>
                <a:latin typeface="Lucida Console" charset="0"/>
              </a:endParaRPr>
            </a:p>
          </p:txBody>
        </p:sp>
        <p:sp>
          <p:nvSpPr>
            <p:cNvPr id="66587" name="AutoShape 13"/>
            <p:cNvSpPr>
              <a:spLocks noChangeAspect="1" noChangeArrowheads="1"/>
            </p:cNvSpPr>
            <p:nvPr/>
          </p:nvSpPr>
          <p:spPr bwMode="auto">
            <a:xfrm>
              <a:off x="3504" y="1716"/>
              <a:ext cx="240" cy="240"/>
            </a:xfrm>
            <a:prstGeom prst="flowChartConnector">
              <a:avLst/>
            </a:prstGeom>
            <a:solidFill>
              <a:srgbClr val="DDDDDD"/>
            </a:solidFill>
            <a:ln w="19050">
              <a:solidFill>
                <a:srgbClr val="969696"/>
              </a:solidFill>
              <a:round/>
              <a:headEnd/>
              <a:tailEnd/>
            </a:ln>
          </p:spPr>
          <p:txBody>
            <a:bodyPr wrap="none" anchor="ctr"/>
            <a:lstStyle/>
            <a:p>
              <a:pPr algn="ctr"/>
              <a:r>
                <a:rPr lang="en-US" sz="900">
                  <a:solidFill>
                    <a:srgbClr val="969696"/>
                  </a:solidFill>
                  <a:latin typeface="Lucida Console" charset="0"/>
                </a:rPr>
                <a:t>Y</a:t>
              </a:r>
            </a:p>
          </p:txBody>
        </p:sp>
        <p:sp>
          <p:nvSpPr>
            <p:cNvPr id="66588" name="AutoShape 14"/>
            <p:cNvSpPr>
              <a:spLocks noChangeAspect="1" noChangeArrowheads="1"/>
            </p:cNvSpPr>
            <p:nvPr/>
          </p:nvSpPr>
          <p:spPr bwMode="auto">
            <a:xfrm>
              <a:off x="3504" y="2868"/>
              <a:ext cx="240" cy="240"/>
            </a:xfrm>
            <a:prstGeom prst="flowChartConnector">
              <a:avLst/>
            </a:prstGeom>
            <a:solidFill>
              <a:srgbClr val="DDDDDD"/>
            </a:solidFill>
            <a:ln w="19050">
              <a:solidFill>
                <a:srgbClr val="969696"/>
              </a:solidFill>
              <a:round/>
              <a:headEnd/>
              <a:tailEnd/>
            </a:ln>
          </p:spPr>
          <p:txBody>
            <a:bodyPr wrap="none" anchor="ctr"/>
            <a:lstStyle/>
            <a:p>
              <a:pPr algn="ctr"/>
              <a:r>
                <a:rPr lang="en-US" sz="900">
                  <a:solidFill>
                    <a:srgbClr val="969696"/>
                  </a:solidFill>
                  <a:latin typeface="Lucida Console" charset="0"/>
                </a:rPr>
                <a:t>Z</a:t>
              </a:r>
            </a:p>
          </p:txBody>
        </p:sp>
        <p:sp>
          <p:nvSpPr>
            <p:cNvPr id="66589" name="AutoShape 15"/>
            <p:cNvSpPr>
              <a:spLocks noChangeAspect="1" noChangeArrowheads="1"/>
            </p:cNvSpPr>
            <p:nvPr/>
          </p:nvSpPr>
          <p:spPr bwMode="auto">
            <a:xfrm>
              <a:off x="3984" y="2853"/>
              <a:ext cx="240" cy="240"/>
            </a:xfrm>
            <a:prstGeom prst="flowChartConnector">
              <a:avLst/>
            </a:prstGeom>
            <a:solidFill>
              <a:srgbClr val="DDDDDD"/>
            </a:solidFill>
            <a:ln w="19050">
              <a:solidFill>
                <a:srgbClr val="969696"/>
              </a:solidFill>
              <a:round/>
              <a:headEnd/>
              <a:tailEnd/>
            </a:ln>
          </p:spPr>
          <p:txBody>
            <a:bodyPr wrap="none" anchor="ctr"/>
            <a:lstStyle/>
            <a:p>
              <a:pPr algn="ctr"/>
              <a:r>
                <a:rPr lang="en-US" sz="900">
                  <a:solidFill>
                    <a:srgbClr val="969696"/>
                  </a:solidFill>
                  <a:latin typeface="Lucida Console" charset="0"/>
                </a:rPr>
                <a:t>T</a:t>
              </a:r>
            </a:p>
          </p:txBody>
        </p:sp>
        <p:sp>
          <p:nvSpPr>
            <p:cNvPr id="66590" name="Text Box 16"/>
            <p:cNvSpPr txBox="1">
              <a:spLocks noChangeAspect="1" noChangeArrowheads="1"/>
            </p:cNvSpPr>
            <p:nvPr/>
          </p:nvSpPr>
          <p:spPr bwMode="auto">
            <a:xfrm>
              <a:off x="3360" y="3226"/>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800" i="1">
                  <a:solidFill>
                    <a:srgbClr val="969696"/>
                  </a:solidFill>
                </a:rPr>
                <a:t>Semantic info</a:t>
              </a:r>
            </a:p>
          </p:txBody>
        </p:sp>
        <p:sp>
          <p:nvSpPr>
            <p:cNvPr id="66591" name="AutoShape 17"/>
            <p:cNvSpPr>
              <a:spLocks noChangeAspect="1"/>
            </p:cNvSpPr>
            <p:nvPr/>
          </p:nvSpPr>
          <p:spPr bwMode="auto">
            <a:xfrm rot="-5400000">
              <a:off x="2784" y="2112"/>
              <a:ext cx="192" cy="2880"/>
            </a:xfrm>
            <a:prstGeom prst="leftBrace">
              <a:avLst>
                <a:gd name="adj1" fmla="val 125000"/>
                <a:gd name="adj2" fmla="val 50000"/>
              </a:avLst>
            </a:prstGeom>
            <a:noFill/>
            <a:ln w="19050">
              <a:solidFill>
                <a:srgbClr val="96969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92" name="Text Box 18"/>
            <p:cNvSpPr txBox="1">
              <a:spLocks noChangeAspect="1" noChangeArrowheads="1"/>
            </p:cNvSpPr>
            <p:nvPr/>
          </p:nvSpPr>
          <p:spPr bwMode="auto">
            <a:xfrm>
              <a:off x="2534" y="3774"/>
              <a:ext cx="95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400">
                  <a:solidFill>
                    <a:srgbClr val="969696"/>
                  </a:solidFill>
                </a:rPr>
                <a:t>Malspec</a:t>
              </a:r>
            </a:p>
          </p:txBody>
        </p:sp>
      </p:grpSp>
      <p:sp>
        <p:nvSpPr>
          <p:cNvPr id="180243" name="Text Box 19"/>
          <p:cNvSpPr txBox="1">
            <a:spLocks noChangeArrowheads="1"/>
          </p:cNvSpPr>
          <p:nvPr/>
        </p:nvSpPr>
        <p:spPr bwMode="auto">
          <a:xfrm>
            <a:off x="3048000" y="2667000"/>
            <a:ext cx="3429000" cy="2187575"/>
          </a:xfrm>
          <a:prstGeom prst="rect">
            <a:avLst/>
          </a:prstGeom>
          <a:solidFill>
            <a:schemeClr val="bg1"/>
          </a:solidFill>
          <a:ln w="19050">
            <a:solidFill>
              <a:schemeClr val="tx1"/>
            </a:solidFill>
            <a:miter lim="800000"/>
            <a:headEnd/>
            <a:tailEnd/>
          </a:ln>
          <a:effectLst>
            <a:prstShdw prst="shdw17" dist="17961" dir="13500000">
              <a:srgbClr val="003366">
                <a:alpha val="50000"/>
              </a:srgbClr>
            </a:prstShdw>
          </a:effec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	; compose SMTP</a:t>
            </a:r>
          </a:p>
          <a:p>
            <a:pPr eaLnBrk="1" hangingPunct="1"/>
            <a:r>
              <a:rPr lang="en-US" sz="1600"/>
              <a:t>	; command </a:t>
            </a:r>
            <a:r>
              <a:rPr lang="ja-JP" altLang="en-US" sz="1600"/>
              <a:t>“</a:t>
            </a:r>
            <a:r>
              <a:rPr lang="en-US" altLang="ja-JP" sz="1600"/>
              <a:t>HELO ..."</a:t>
            </a:r>
          </a:p>
          <a:p>
            <a:pPr eaLnBrk="1" hangingPunct="1"/>
            <a:r>
              <a:rPr lang="en-US" sz="1600"/>
              <a:t>lea	eax, [ebp+arg1]</a:t>
            </a:r>
          </a:p>
          <a:p>
            <a:pPr eaLnBrk="1" hangingPunct="1"/>
            <a:r>
              <a:rPr lang="en-US" sz="1600"/>
              <a:t>push	eax</a:t>
            </a:r>
          </a:p>
          <a:p>
            <a:pPr eaLnBrk="1" hangingPunct="1"/>
            <a:r>
              <a:rPr lang="en-US" sz="1600"/>
              <a:t>lea	eax, [ebp+buffer]</a:t>
            </a:r>
          </a:p>
          <a:p>
            <a:pPr eaLnBrk="1" hangingPunct="1"/>
            <a:r>
              <a:rPr lang="en-US" sz="1600"/>
              <a:t>push	eax</a:t>
            </a:r>
          </a:p>
          <a:p>
            <a:pPr eaLnBrk="1" hangingPunct="1"/>
            <a:r>
              <a:rPr lang="en-US" sz="1600">
                <a:solidFill>
                  <a:srgbClr val="333399"/>
                </a:solidFill>
              </a:rPr>
              <a:t>call	SMTP_send_and_rcv</a:t>
            </a:r>
          </a:p>
        </p:txBody>
      </p:sp>
      <p:sp>
        <p:nvSpPr>
          <p:cNvPr id="180244" name="Text Box 20"/>
          <p:cNvSpPr txBox="1">
            <a:spLocks noChangeArrowheads="1"/>
          </p:cNvSpPr>
          <p:nvPr/>
        </p:nvSpPr>
        <p:spPr bwMode="auto">
          <a:xfrm>
            <a:off x="6096000" y="4572000"/>
            <a:ext cx="2889250" cy="1698625"/>
          </a:xfrm>
          <a:prstGeom prst="rect">
            <a:avLst/>
          </a:prstGeom>
          <a:solidFill>
            <a:schemeClr val="bg1"/>
          </a:solidFill>
          <a:ln w="19050">
            <a:solidFill>
              <a:schemeClr val="tx1"/>
            </a:solidFill>
            <a:miter lim="800000"/>
            <a:headEnd/>
            <a:tailEnd/>
          </a:ln>
          <a:effectLst>
            <a:prstShdw prst="shdw17" dist="17961" dir="13500000">
              <a:srgbClr val="003366">
                <a:alpha val="50000"/>
              </a:srgbClr>
            </a:prstShdw>
          </a:effec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solidFill>
                  <a:schemeClr val="bg1"/>
                </a:solidFill>
              </a:rPr>
              <a:t>push	eax</a:t>
            </a:r>
          </a:p>
          <a:p>
            <a:pPr eaLnBrk="1" hangingPunct="1"/>
            <a:r>
              <a:rPr lang="en-US" sz="1600">
                <a:solidFill>
                  <a:schemeClr val="bg1"/>
                </a:solidFill>
              </a:rPr>
              <a:t>push	[ebp+arg1]</a:t>
            </a:r>
          </a:p>
          <a:p>
            <a:pPr eaLnBrk="1" hangingPunct="1"/>
            <a:r>
              <a:rPr lang="en-US" sz="1600">
                <a:solidFill>
                  <a:schemeClr val="bg1"/>
                </a:solidFill>
              </a:rPr>
              <a:t>mov	eax, [ebp+arg2]</a:t>
            </a:r>
          </a:p>
          <a:p>
            <a:pPr eaLnBrk="1" hangingPunct="1"/>
            <a:r>
              <a:rPr lang="en-US" sz="1600">
                <a:solidFill>
                  <a:schemeClr val="bg1"/>
                </a:solidFill>
              </a:rPr>
              <a:t>push	[eax]</a:t>
            </a:r>
          </a:p>
          <a:p>
            <a:pPr eaLnBrk="1" hangingPunct="1"/>
            <a:r>
              <a:rPr lang="en-US" sz="1600">
                <a:solidFill>
                  <a:schemeClr val="bg1"/>
                </a:solidFill>
              </a:rPr>
              <a:t>call	send</a:t>
            </a:r>
          </a:p>
        </p:txBody>
      </p:sp>
      <p:sp>
        <p:nvSpPr>
          <p:cNvPr id="180245" name="Rectangle 21"/>
          <p:cNvSpPr>
            <a:spLocks noChangeArrowheads="1"/>
          </p:cNvSpPr>
          <p:nvPr/>
        </p:nvSpPr>
        <p:spPr bwMode="auto">
          <a:xfrm>
            <a:off x="5715000" y="5794375"/>
            <a:ext cx="2017713" cy="30480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
        <p:nvSpPr>
          <p:cNvPr id="180246" name="Text Box 22"/>
          <p:cNvSpPr txBox="1">
            <a:spLocks noChangeArrowheads="1"/>
          </p:cNvSpPr>
          <p:nvPr/>
        </p:nvSpPr>
        <p:spPr bwMode="auto">
          <a:xfrm>
            <a:off x="6096000" y="4572000"/>
            <a:ext cx="2889250" cy="1698625"/>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600"/>
              <a:t>push	eax</a:t>
            </a:r>
          </a:p>
          <a:p>
            <a:pPr eaLnBrk="1" hangingPunct="1"/>
            <a:r>
              <a:rPr lang="en-US" sz="1600"/>
              <a:t>push	[ebp+arg1]</a:t>
            </a:r>
          </a:p>
          <a:p>
            <a:pPr eaLnBrk="1" hangingPunct="1"/>
            <a:r>
              <a:rPr lang="en-US" sz="1600"/>
              <a:t>mov	eax, [ebp+arg2]</a:t>
            </a:r>
          </a:p>
          <a:p>
            <a:pPr eaLnBrk="1" hangingPunct="1"/>
            <a:r>
              <a:rPr lang="en-US" sz="1600"/>
              <a:t>push	[eax]</a:t>
            </a:r>
          </a:p>
          <a:p>
            <a:pPr eaLnBrk="1" hangingPunct="1"/>
            <a:r>
              <a:rPr lang="en-US" sz="1600"/>
              <a:t>call	send</a:t>
            </a:r>
          </a:p>
        </p:txBody>
      </p:sp>
      <p:sp>
        <p:nvSpPr>
          <p:cNvPr id="180247" name="Freeform 23"/>
          <p:cNvSpPr>
            <a:spLocks/>
          </p:cNvSpPr>
          <p:nvPr/>
        </p:nvSpPr>
        <p:spPr bwMode="auto">
          <a:xfrm>
            <a:off x="1327150" y="2786063"/>
            <a:ext cx="5683250" cy="2928937"/>
          </a:xfrm>
          <a:custGeom>
            <a:avLst/>
            <a:gdLst>
              <a:gd name="T0" fmla="*/ 2147483647 w 3580"/>
              <a:gd name="T1" fmla="*/ 2147483647 h 1845"/>
              <a:gd name="T2" fmla="*/ 2147483647 w 3580"/>
              <a:gd name="T3" fmla="*/ 2147483647 h 1845"/>
              <a:gd name="T4" fmla="*/ 2147483647 w 3580"/>
              <a:gd name="T5" fmla="*/ 2147483647 h 1845"/>
              <a:gd name="T6" fmla="*/ 2147483647 w 3580"/>
              <a:gd name="T7" fmla="*/ 2147483647 h 1845"/>
              <a:gd name="T8" fmla="*/ 2147483647 w 3580"/>
              <a:gd name="T9" fmla="*/ 2147483647 h 1845"/>
              <a:gd name="T10" fmla="*/ 2147483647 w 3580"/>
              <a:gd name="T11" fmla="*/ 2147483647 h 1845"/>
              <a:gd name="T12" fmla="*/ 2147483647 w 3580"/>
              <a:gd name="T13" fmla="*/ 2147483647 h 1845"/>
              <a:gd name="T14" fmla="*/ 2147483647 w 3580"/>
              <a:gd name="T15" fmla="*/ 2147483647 h 1845"/>
              <a:gd name="T16" fmla="*/ 2147483647 w 3580"/>
              <a:gd name="T17" fmla="*/ 2147483647 h 1845"/>
              <a:gd name="T18" fmla="*/ 2147483647 w 3580"/>
              <a:gd name="T19" fmla="*/ 2147483647 h 1845"/>
              <a:gd name="T20" fmla="*/ 2147483647 w 3580"/>
              <a:gd name="T21" fmla="*/ 2147483647 h 1845"/>
              <a:gd name="T22" fmla="*/ 2147483647 w 3580"/>
              <a:gd name="T23" fmla="*/ 2147483647 h 1845"/>
              <a:gd name="T24" fmla="*/ 2147483647 w 3580"/>
              <a:gd name="T25" fmla="*/ 2147483647 h 18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80"/>
              <a:gd name="T40" fmla="*/ 0 h 1845"/>
              <a:gd name="T41" fmla="*/ 3580 w 3580"/>
              <a:gd name="T42" fmla="*/ 1845 h 18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80" h="1845">
                <a:moveTo>
                  <a:pt x="47" y="36"/>
                </a:moveTo>
                <a:cubicBezTo>
                  <a:pt x="52" y="134"/>
                  <a:pt x="0" y="516"/>
                  <a:pt x="78" y="632"/>
                </a:cubicBezTo>
                <a:cubicBezTo>
                  <a:pt x="156" y="748"/>
                  <a:pt x="363" y="730"/>
                  <a:pt x="516" y="734"/>
                </a:cubicBezTo>
                <a:cubicBezTo>
                  <a:pt x="669" y="738"/>
                  <a:pt x="893" y="762"/>
                  <a:pt x="998" y="657"/>
                </a:cubicBezTo>
                <a:cubicBezTo>
                  <a:pt x="1103" y="553"/>
                  <a:pt x="1068" y="211"/>
                  <a:pt x="1149" y="105"/>
                </a:cubicBezTo>
                <a:cubicBezTo>
                  <a:pt x="1230" y="0"/>
                  <a:pt x="1393" y="10"/>
                  <a:pt x="1487" y="22"/>
                </a:cubicBezTo>
                <a:cubicBezTo>
                  <a:pt x="1581" y="35"/>
                  <a:pt x="1673" y="16"/>
                  <a:pt x="1712" y="182"/>
                </a:cubicBezTo>
                <a:cubicBezTo>
                  <a:pt x="1751" y="348"/>
                  <a:pt x="1621" y="860"/>
                  <a:pt x="1718" y="1016"/>
                </a:cubicBezTo>
                <a:cubicBezTo>
                  <a:pt x="1815" y="1171"/>
                  <a:pt x="2071" y="1102"/>
                  <a:pt x="2294" y="1118"/>
                </a:cubicBezTo>
                <a:cubicBezTo>
                  <a:pt x="2517" y="1134"/>
                  <a:pt x="2863" y="1110"/>
                  <a:pt x="3058" y="1112"/>
                </a:cubicBezTo>
                <a:cubicBezTo>
                  <a:pt x="3253" y="1114"/>
                  <a:pt x="3382" y="1075"/>
                  <a:pt x="3465" y="1131"/>
                </a:cubicBezTo>
                <a:cubicBezTo>
                  <a:pt x="3548" y="1188"/>
                  <a:pt x="3540" y="1333"/>
                  <a:pt x="3559" y="1452"/>
                </a:cubicBezTo>
                <a:cubicBezTo>
                  <a:pt x="3546" y="1542"/>
                  <a:pt x="3576" y="1763"/>
                  <a:pt x="3580" y="1845"/>
                </a:cubicBezTo>
              </a:path>
            </a:pathLst>
          </a:custGeom>
          <a:noFill/>
          <a:ln w="76200">
            <a:solidFill>
              <a:srgbClr val="FF99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80248" name="Text Box 24"/>
          <p:cNvSpPr txBox="1">
            <a:spLocks noChangeArrowheads="1"/>
          </p:cNvSpPr>
          <p:nvPr/>
        </p:nvSpPr>
        <p:spPr bwMode="auto">
          <a:xfrm>
            <a:off x="152400" y="24987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1800"/>
              <a:t>A:</a:t>
            </a:r>
          </a:p>
        </p:txBody>
      </p:sp>
      <p:sp>
        <p:nvSpPr>
          <p:cNvPr id="180249" name="Text Box 25"/>
          <p:cNvSpPr txBox="1">
            <a:spLocks noChangeArrowheads="1"/>
          </p:cNvSpPr>
          <p:nvPr/>
        </p:nvSpPr>
        <p:spPr bwMode="auto">
          <a:xfrm>
            <a:off x="5715000" y="57292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1800"/>
              <a:t>B:</a:t>
            </a:r>
          </a:p>
        </p:txBody>
      </p:sp>
      <p:sp>
        <p:nvSpPr>
          <p:cNvPr id="180251" name="Rectangle 27"/>
          <p:cNvSpPr>
            <a:spLocks noChangeArrowheads="1"/>
          </p:cNvSpPr>
          <p:nvPr/>
        </p:nvSpPr>
        <p:spPr bwMode="auto">
          <a:xfrm>
            <a:off x="3200400" y="2309813"/>
            <a:ext cx="1516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sz="1800" i="1"/>
              <a:t>send_email()</a:t>
            </a:r>
          </a:p>
        </p:txBody>
      </p:sp>
      <p:sp>
        <p:nvSpPr>
          <p:cNvPr id="180252" name="Rectangle 28"/>
          <p:cNvSpPr>
            <a:spLocks noChangeArrowheads="1"/>
          </p:cNvSpPr>
          <p:nvPr/>
        </p:nvSpPr>
        <p:spPr bwMode="auto">
          <a:xfrm>
            <a:off x="6553200" y="4191000"/>
            <a:ext cx="2408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sz="1800" i="1"/>
              <a:t>SMTP_send_and_rcv()</a:t>
            </a:r>
          </a:p>
        </p:txBody>
      </p:sp>
      <p:pic>
        <p:nvPicPr>
          <p:cNvPr id="180253" name="Picture 29" descr="neo+ora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1" y="4631093"/>
            <a:ext cx="2946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56" name="AutoShape 32"/>
          <p:cNvSpPr>
            <a:spLocks noChangeArrowheads="1"/>
          </p:cNvSpPr>
          <p:nvPr/>
        </p:nvSpPr>
        <p:spPr bwMode="auto">
          <a:xfrm>
            <a:off x="2743200" y="1905000"/>
            <a:ext cx="3352800" cy="2286000"/>
          </a:xfrm>
          <a:prstGeom prst="wedgeRoundRectCallout">
            <a:avLst>
              <a:gd name="adj1" fmla="val 64440"/>
              <a:gd name="adj2" fmla="val -40694"/>
              <a:gd name="adj3" fmla="val 16667"/>
            </a:avLst>
          </a:prstGeom>
          <a:solidFill>
            <a:srgbClr val="FFFFFF">
              <a:alpha val="89803"/>
            </a:srgbClr>
          </a:solidFill>
          <a:ln w="9525">
            <a:solidFill>
              <a:schemeClr val="tx1"/>
            </a:solidFill>
            <a:miter lim="800000"/>
            <a:headEnd/>
            <a:tailEnd/>
          </a:ln>
        </p:spPr>
        <p:txBody>
          <a:bodyPr anchor="ctr"/>
          <a:lstStyle/>
          <a:p>
            <a:pPr algn="ctr"/>
            <a:r>
              <a:rPr lang="en-US" sz="2000" dirty="0"/>
              <a:t>Does</a:t>
            </a:r>
          </a:p>
          <a:p>
            <a:pPr algn="ctr"/>
            <a:r>
              <a:rPr lang="en-US" sz="2000" dirty="0">
                <a:solidFill>
                  <a:srgbClr val="FF0000"/>
                </a:solidFill>
              </a:rPr>
              <a:t>memory[ebp@A+4] == memory[ebp@B+4] </a:t>
            </a:r>
            <a:r>
              <a:rPr lang="en-US" sz="2000" dirty="0"/>
              <a:t>hold</a:t>
            </a:r>
            <a:r>
              <a:rPr lang="en-US" sz="2000" dirty="0">
                <a:solidFill>
                  <a:srgbClr val="FF0000"/>
                </a:solidFill>
              </a:rPr>
              <a:t> </a:t>
            </a:r>
            <a:r>
              <a:rPr lang="en-US" sz="2000" dirty="0"/>
              <a:t>for the </a:t>
            </a:r>
            <a:r>
              <a:rPr lang="en-US" sz="2000" dirty="0">
                <a:solidFill>
                  <a:srgbClr val="FF9900"/>
                </a:solidFill>
              </a:rPr>
              <a:t>code sequence between A and B</a:t>
            </a:r>
            <a:r>
              <a:rPr lang="en-US" sz="2000" dirty="0"/>
              <a:t>?</a:t>
            </a:r>
          </a:p>
        </p:txBody>
      </p:sp>
      <p:sp>
        <p:nvSpPr>
          <p:cNvPr id="180257" name="AutoShape 33"/>
          <p:cNvSpPr>
            <a:spLocks noChangeArrowheads="1"/>
          </p:cNvSpPr>
          <p:nvPr/>
        </p:nvSpPr>
        <p:spPr bwMode="auto">
          <a:xfrm>
            <a:off x="2743200" y="4572000"/>
            <a:ext cx="3352800" cy="838200"/>
          </a:xfrm>
          <a:prstGeom prst="wedgeRoundRectCallout">
            <a:avLst>
              <a:gd name="adj1" fmla="val -63023"/>
              <a:gd name="adj2" fmla="val -38634"/>
              <a:gd name="adj3" fmla="val 16667"/>
            </a:avLst>
          </a:prstGeom>
          <a:solidFill>
            <a:srgbClr val="FFFFFF">
              <a:alpha val="89803"/>
            </a:srgbClr>
          </a:solidFill>
          <a:ln w="9525">
            <a:solidFill>
              <a:schemeClr val="tx1"/>
            </a:solidFill>
            <a:miter lim="800000"/>
            <a:headEnd/>
            <a:tailEnd/>
          </a:ln>
        </p:spPr>
        <p:txBody>
          <a:bodyPr anchor="ctr"/>
          <a:lstStyle/>
          <a:p>
            <a:pPr algn="ctr"/>
            <a:r>
              <a:rPr lang="en-US"/>
              <a:t>Yes.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180226"/>
                                        </p:tgtEl>
                                        <p:attrNameLst>
                                          <p:attrName>style.opacity</p:attrName>
                                        </p:attrNameLst>
                                      </p:cBhvr>
                                      <p:to>
                                        <p:strVal val="0.15"/>
                                      </p:to>
                                    </p:set>
                                    <p:animEffect filter="image" prLst="opacity: 0.15">
                                      <p:cBhvr rctx="IE">
                                        <p:cTn id="7" dur="indefinite"/>
                                        <p:tgtEl>
                                          <p:spTgt spid="180226"/>
                                        </p:tgtEl>
                                      </p:cBhvr>
                                    </p:animEffect>
                                  </p:childTnLst>
                                </p:cTn>
                              </p:par>
                              <p:par>
                                <p:cTn id="8" presetID="9" presetClass="emph" presetSubtype="0" grpId="0" nodeType="withEffect">
                                  <p:stCondLst>
                                    <p:cond delay="0"/>
                                  </p:stCondLst>
                                  <p:childTnLst>
                                    <p:set>
                                      <p:cBhvr rctx="PPT">
                                        <p:cTn id="9" dur="indefinite"/>
                                        <p:tgtEl>
                                          <p:spTgt spid="180227"/>
                                        </p:tgtEl>
                                        <p:attrNameLst>
                                          <p:attrName>style.opacity</p:attrName>
                                        </p:attrNameLst>
                                      </p:cBhvr>
                                      <p:to>
                                        <p:strVal val="0.15"/>
                                      </p:to>
                                    </p:set>
                                    <p:animEffect filter="image" prLst="opacity: 0.15">
                                      <p:cBhvr rctx="IE">
                                        <p:cTn id="10" dur="indefinite"/>
                                        <p:tgtEl>
                                          <p:spTgt spid="180227"/>
                                        </p:tgtEl>
                                      </p:cBhvr>
                                    </p:animEffect>
                                  </p:childTnLst>
                                </p:cTn>
                              </p:par>
                              <p:par>
                                <p:cTn id="11" presetID="9" presetClass="emph" presetSubtype="0" grpId="0" nodeType="withEffect">
                                  <p:stCondLst>
                                    <p:cond delay="0"/>
                                  </p:stCondLst>
                                  <p:childTnLst>
                                    <p:set>
                                      <p:cBhvr rctx="PPT">
                                        <p:cTn id="12" dur="indefinite"/>
                                        <p:tgtEl>
                                          <p:spTgt spid="180243"/>
                                        </p:tgtEl>
                                        <p:attrNameLst>
                                          <p:attrName>style.opacity</p:attrName>
                                        </p:attrNameLst>
                                      </p:cBhvr>
                                      <p:to>
                                        <p:strVal val="0.15"/>
                                      </p:to>
                                    </p:set>
                                    <p:animEffect filter="image" prLst="opacity: 0.15">
                                      <p:cBhvr rctx="IE">
                                        <p:cTn id="13" dur="indefinite"/>
                                        <p:tgtEl>
                                          <p:spTgt spid="180243"/>
                                        </p:tgtEl>
                                      </p:cBhvr>
                                    </p:animEffect>
                                  </p:childTnLst>
                                </p:cTn>
                              </p:par>
                              <p:par>
                                <p:cTn id="14" presetID="9" presetClass="emph" presetSubtype="0" grpId="0" nodeType="withEffect">
                                  <p:stCondLst>
                                    <p:cond delay="0"/>
                                  </p:stCondLst>
                                  <p:childTnLst>
                                    <p:set>
                                      <p:cBhvr rctx="PPT">
                                        <p:cTn id="15" dur="indefinite"/>
                                        <p:tgtEl>
                                          <p:spTgt spid="180244"/>
                                        </p:tgtEl>
                                        <p:attrNameLst>
                                          <p:attrName>style.opacity</p:attrName>
                                        </p:attrNameLst>
                                      </p:cBhvr>
                                      <p:to>
                                        <p:strVal val="0.15"/>
                                      </p:to>
                                    </p:set>
                                    <p:animEffect filter="image" prLst="opacity: 0.15">
                                      <p:cBhvr rctx="IE">
                                        <p:cTn id="16" dur="indefinite"/>
                                        <p:tgtEl>
                                          <p:spTgt spid="180244"/>
                                        </p:tgtEl>
                                      </p:cBhvr>
                                    </p:animEffect>
                                  </p:childTnLst>
                                </p:cTn>
                              </p:par>
                              <p:par>
                                <p:cTn id="17" presetID="9" presetClass="emph" presetSubtype="0" grpId="0" nodeType="withEffect">
                                  <p:stCondLst>
                                    <p:cond delay="0"/>
                                  </p:stCondLst>
                                  <p:childTnLst>
                                    <p:set>
                                      <p:cBhvr rctx="PPT">
                                        <p:cTn id="18" dur="indefinite"/>
                                        <p:tgtEl>
                                          <p:spTgt spid="180245"/>
                                        </p:tgtEl>
                                        <p:attrNameLst>
                                          <p:attrName>style.opacity</p:attrName>
                                        </p:attrNameLst>
                                      </p:cBhvr>
                                      <p:to>
                                        <p:strVal val="0.15"/>
                                      </p:to>
                                    </p:set>
                                    <p:animEffect filter="image" prLst="opacity: 0.15">
                                      <p:cBhvr rctx="IE">
                                        <p:cTn id="19" dur="indefinite"/>
                                        <p:tgtEl>
                                          <p:spTgt spid="180245"/>
                                        </p:tgtEl>
                                      </p:cBhvr>
                                    </p:animEffect>
                                  </p:childTnLst>
                                </p:cTn>
                              </p:par>
                              <p:par>
                                <p:cTn id="20" presetID="9" presetClass="emph" presetSubtype="0" grpId="0" nodeType="withEffect">
                                  <p:stCondLst>
                                    <p:cond delay="0"/>
                                  </p:stCondLst>
                                  <p:childTnLst>
                                    <p:set>
                                      <p:cBhvr rctx="PPT">
                                        <p:cTn id="21" dur="indefinite"/>
                                        <p:tgtEl>
                                          <p:spTgt spid="180246"/>
                                        </p:tgtEl>
                                        <p:attrNameLst>
                                          <p:attrName>style.opacity</p:attrName>
                                        </p:attrNameLst>
                                      </p:cBhvr>
                                      <p:to>
                                        <p:strVal val="0.15"/>
                                      </p:to>
                                    </p:set>
                                    <p:animEffect filter="image" prLst="opacity: 0.15">
                                      <p:cBhvr rctx="IE">
                                        <p:cTn id="22" dur="indefinite"/>
                                        <p:tgtEl>
                                          <p:spTgt spid="180246"/>
                                        </p:tgtEl>
                                      </p:cBhvr>
                                    </p:animEffect>
                                  </p:childTnLst>
                                </p:cTn>
                              </p:par>
                              <p:par>
                                <p:cTn id="23" presetID="9" presetClass="emph" presetSubtype="0" grpId="0" nodeType="withEffect">
                                  <p:stCondLst>
                                    <p:cond delay="0"/>
                                  </p:stCondLst>
                                  <p:childTnLst>
                                    <p:set>
                                      <p:cBhvr rctx="PPT">
                                        <p:cTn id="24" dur="indefinite"/>
                                        <p:tgtEl>
                                          <p:spTgt spid="180247"/>
                                        </p:tgtEl>
                                        <p:attrNameLst>
                                          <p:attrName>style.opacity</p:attrName>
                                        </p:attrNameLst>
                                      </p:cBhvr>
                                      <p:to>
                                        <p:strVal val="0.15"/>
                                      </p:to>
                                    </p:set>
                                    <p:animEffect filter="image" prLst="opacity: 0.15">
                                      <p:cBhvr rctx="IE">
                                        <p:cTn id="25" dur="indefinite"/>
                                        <p:tgtEl>
                                          <p:spTgt spid="180247"/>
                                        </p:tgtEl>
                                      </p:cBhvr>
                                    </p:animEffect>
                                  </p:childTnLst>
                                </p:cTn>
                              </p:par>
                              <p:par>
                                <p:cTn id="26" presetID="9" presetClass="emph" presetSubtype="0" grpId="0" nodeType="withEffect">
                                  <p:stCondLst>
                                    <p:cond delay="0"/>
                                  </p:stCondLst>
                                  <p:childTnLst>
                                    <p:set>
                                      <p:cBhvr rctx="PPT">
                                        <p:cTn id="27" dur="indefinite"/>
                                        <p:tgtEl>
                                          <p:spTgt spid="180248"/>
                                        </p:tgtEl>
                                        <p:attrNameLst>
                                          <p:attrName>style.opacity</p:attrName>
                                        </p:attrNameLst>
                                      </p:cBhvr>
                                      <p:to>
                                        <p:strVal val="0.15"/>
                                      </p:to>
                                    </p:set>
                                    <p:animEffect filter="image" prLst="opacity: 0.15">
                                      <p:cBhvr rctx="IE">
                                        <p:cTn id="28" dur="indefinite"/>
                                        <p:tgtEl>
                                          <p:spTgt spid="180248"/>
                                        </p:tgtEl>
                                      </p:cBhvr>
                                    </p:animEffect>
                                  </p:childTnLst>
                                </p:cTn>
                              </p:par>
                              <p:par>
                                <p:cTn id="29" presetID="9" presetClass="emph" presetSubtype="0" grpId="0" nodeType="withEffect">
                                  <p:stCondLst>
                                    <p:cond delay="0"/>
                                  </p:stCondLst>
                                  <p:childTnLst>
                                    <p:set>
                                      <p:cBhvr rctx="PPT">
                                        <p:cTn id="30" dur="indefinite"/>
                                        <p:tgtEl>
                                          <p:spTgt spid="180249"/>
                                        </p:tgtEl>
                                        <p:attrNameLst>
                                          <p:attrName>style.opacity</p:attrName>
                                        </p:attrNameLst>
                                      </p:cBhvr>
                                      <p:to>
                                        <p:strVal val="0.15"/>
                                      </p:to>
                                    </p:set>
                                    <p:animEffect filter="image" prLst="opacity: 0.15">
                                      <p:cBhvr rctx="IE">
                                        <p:cTn id="31" dur="indefinite"/>
                                        <p:tgtEl>
                                          <p:spTgt spid="180249"/>
                                        </p:tgtEl>
                                      </p:cBhvr>
                                    </p:animEffect>
                                  </p:childTnLst>
                                </p:cTn>
                              </p:par>
                              <p:par>
                                <p:cTn id="32" presetID="9" presetClass="emph" presetSubtype="0" grpId="0" nodeType="withEffect">
                                  <p:stCondLst>
                                    <p:cond delay="0"/>
                                  </p:stCondLst>
                                  <p:childTnLst>
                                    <p:set>
                                      <p:cBhvr rctx="PPT">
                                        <p:cTn id="33" dur="indefinite"/>
                                        <p:tgtEl>
                                          <p:spTgt spid="180251"/>
                                        </p:tgtEl>
                                        <p:attrNameLst>
                                          <p:attrName>style.opacity</p:attrName>
                                        </p:attrNameLst>
                                      </p:cBhvr>
                                      <p:to>
                                        <p:strVal val="0.15"/>
                                      </p:to>
                                    </p:set>
                                    <p:animEffect filter="image" prLst="opacity: 0.15">
                                      <p:cBhvr rctx="IE">
                                        <p:cTn id="34" dur="indefinite"/>
                                        <p:tgtEl>
                                          <p:spTgt spid="180251"/>
                                        </p:tgtEl>
                                      </p:cBhvr>
                                    </p:animEffect>
                                  </p:childTnLst>
                                </p:cTn>
                              </p:par>
                              <p:par>
                                <p:cTn id="35" presetID="9" presetClass="emph" presetSubtype="0" grpId="0" nodeType="withEffect">
                                  <p:stCondLst>
                                    <p:cond delay="0"/>
                                  </p:stCondLst>
                                  <p:childTnLst>
                                    <p:set>
                                      <p:cBhvr rctx="PPT">
                                        <p:cTn id="36" dur="indefinite"/>
                                        <p:tgtEl>
                                          <p:spTgt spid="180252"/>
                                        </p:tgtEl>
                                        <p:attrNameLst>
                                          <p:attrName>style.opacity</p:attrName>
                                        </p:attrNameLst>
                                      </p:cBhvr>
                                      <p:to>
                                        <p:strVal val="0.15"/>
                                      </p:to>
                                    </p:set>
                                    <p:animEffect filter="image" prLst="opacity: 0.15">
                                      <p:cBhvr rctx="IE">
                                        <p:cTn id="37" dur="indefinite"/>
                                        <p:tgtEl>
                                          <p:spTgt spid="180252"/>
                                        </p:tgtEl>
                                      </p:cBhvr>
                                    </p:animEffect>
                                  </p:childTnLst>
                                </p:cTn>
                              </p:par>
                              <p:par>
                                <p:cTn id="38" presetID="9" presetClass="emph" presetSubtype="0" grpId="0" nodeType="withEffect">
                                  <p:stCondLst>
                                    <p:cond delay="0"/>
                                  </p:stCondLst>
                                  <p:childTnLst>
                                    <p:set>
                                      <p:cBhvr rctx="PPT">
                                        <p:cTn id="39" dur="indefinite"/>
                                        <p:tgtEl>
                                          <p:spTgt spid="180229"/>
                                        </p:tgtEl>
                                        <p:attrNameLst>
                                          <p:attrName>style.opacity</p:attrName>
                                        </p:attrNameLst>
                                      </p:cBhvr>
                                      <p:to>
                                        <p:strVal val="0.15"/>
                                      </p:to>
                                    </p:set>
                                    <p:animEffect filter="image" prLst="opacity: 0.15">
                                      <p:cBhvr rctx="IE">
                                        <p:cTn id="40" dur="indefinite"/>
                                        <p:tgtEl>
                                          <p:spTgt spid="180229"/>
                                        </p:tgtEl>
                                      </p:cBhvr>
                                    </p:animEffect>
                                  </p:childTnLst>
                                </p:cTn>
                              </p:par>
                              <p:par>
                                <p:cTn id="41" presetID="9" presetClass="emph" presetSubtype="0" nodeType="withEffect">
                                  <p:stCondLst>
                                    <p:cond delay="0"/>
                                  </p:stCondLst>
                                  <p:childTnLst>
                                    <p:set>
                                      <p:cBhvr rctx="PPT">
                                        <p:cTn id="42" dur="indefinite"/>
                                        <p:tgtEl>
                                          <p:spTgt spid="2"/>
                                        </p:tgtEl>
                                        <p:attrNameLst>
                                          <p:attrName>style.opacity</p:attrName>
                                        </p:attrNameLst>
                                      </p:cBhvr>
                                      <p:to>
                                        <p:strVal val="0.15"/>
                                      </p:to>
                                    </p:set>
                                    <p:animEffect filter="image" prLst="opacity: 0.15">
                                      <p:cBhvr rctx="IE">
                                        <p:cTn id="43" dur="indefinite"/>
                                        <p:tgtEl>
                                          <p:spTgt spid="2"/>
                                        </p:tgtEl>
                                      </p:cBhvr>
                                    </p:animEffect>
                                  </p:childTnLst>
                                </p:cTn>
                              </p:par>
                              <p:par>
                                <p:cTn id="44" presetID="1" presetClass="entr" presetSubtype="0" fill="hold" nodeType="withEffect">
                                  <p:stCondLst>
                                    <p:cond delay="0"/>
                                  </p:stCondLst>
                                  <p:childTnLst>
                                    <p:set>
                                      <p:cBhvr>
                                        <p:cTn id="45" dur="1" fill="hold">
                                          <p:stCondLst>
                                            <p:cond delay="0"/>
                                          </p:stCondLst>
                                        </p:cTn>
                                        <p:tgtEl>
                                          <p:spTgt spid="18025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8025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0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nimBg="1"/>
      <p:bldP spid="180227" grpId="0" animBg="1"/>
      <p:bldP spid="180229" grpId="0"/>
      <p:bldP spid="180243" grpId="0" animBg="1"/>
      <p:bldP spid="180244" grpId="0" animBg="1"/>
      <p:bldP spid="180245" grpId="0" animBg="1"/>
      <p:bldP spid="180246" grpId="0" animBg="1"/>
      <p:bldP spid="180247" grpId="0" animBg="1"/>
      <p:bldP spid="180248" grpId="0"/>
      <p:bldP spid="180249" grpId="0"/>
      <p:bldP spid="180251" grpId="0"/>
      <p:bldP spid="180252" grpId="0"/>
      <p:bldP spid="180256" grpId="0" animBg="1"/>
      <p:bldP spid="18025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3D584168-8AC1-034F-B996-4F9B0AB8AA07}" type="slidenum">
              <a:rPr lang="en-US" sz="1000">
                <a:solidFill>
                  <a:srgbClr val="C99900"/>
                </a:solidFill>
                <a:latin typeface="Lucida Sans Unicode" charset="0"/>
              </a:rPr>
              <a:pPr eaLnBrk="1" hangingPunct="1"/>
              <a:t>66</a:t>
            </a:fld>
            <a:endParaRPr lang="en-US" sz="1000">
              <a:solidFill>
                <a:srgbClr val="C99900"/>
              </a:solidFill>
              <a:latin typeface="Lucida Sans Unicode" charset="0"/>
            </a:endParaRPr>
          </a:p>
        </p:txBody>
      </p:sp>
      <p:sp>
        <p:nvSpPr>
          <p:cNvPr id="159746"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A Recipe for an Oracle</a:t>
            </a:r>
          </a:p>
        </p:txBody>
      </p:sp>
      <p:sp>
        <p:nvSpPr>
          <p:cNvPr id="68613" name="Rectangle 3"/>
          <p:cNvSpPr>
            <a:spLocks noGrp="1" noChangeArrowheads="1"/>
          </p:cNvSpPr>
          <p:nvPr>
            <p:ph type="body" idx="1"/>
          </p:nvPr>
        </p:nvSpPr>
        <p:spPr/>
        <p:txBody>
          <a:bodyPr/>
          <a:lstStyle/>
          <a:p>
            <a:pPr eaLnBrk="1" hangingPunct="1"/>
            <a:r>
              <a:rPr lang="en-US">
                <a:latin typeface="Trebuchet MS" charset="0"/>
              </a:rPr>
              <a:t>Instance of </a:t>
            </a:r>
            <a:r>
              <a:rPr lang="en-US">
                <a:solidFill>
                  <a:srgbClr val="008000"/>
                </a:solidFill>
                <a:latin typeface="Trebuchet MS" charset="0"/>
              </a:rPr>
              <a:t>program verification problem</a:t>
            </a:r>
            <a:r>
              <a:rPr lang="en-US">
                <a:latin typeface="Trebuchet MS" charset="0"/>
              </a:rPr>
              <a:t>:</a:t>
            </a:r>
          </a:p>
          <a:p>
            <a:pPr algn="ctr" eaLnBrk="1" hangingPunct="1">
              <a:buFontTx/>
              <a:buNone/>
            </a:pPr>
            <a:r>
              <a:rPr lang="en-US" i="1">
                <a:latin typeface="Trebuchet MS" charset="0"/>
              </a:rPr>
              <a:t>Does program P respect property </a:t>
            </a:r>
            <a:r>
              <a:rPr lang="el-GR" i="1">
                <a:latin typeface="Palatino Linotype" charset="0"/>
              </a:rPr>
              <a:t>φ</a:t>
            </a:r>
            <a:r>
              <a:rPr lang="en-US" i="1">
                <a:latin typeface="Palatino Linotype" charset="0"/>
              </a:rPr>
              <a:t> </a:t>
            </a:r>
            <a:r>
              <a:rPr lang="en-US" i="1">
                <a:latin typeface="Trebuchet MS" charset="0"/>
              </a:rPr>
              <a:t>?</a:t>
            </a:r>
            <a:endParaRPr lang="el-GR" i="1">
              <a:latin typeface="Trebuchet MS" charset="0"/>
            </a:endParaRPr>
          </a:p>
        </p:txBody>
      </p:sp>
      <p:sp>
        <p:nvSpPr>
          <p:cNvPr id="159748" name="Rectangle 4"/>
          <p:cNvSpPr>
            <a:spLocks noChangeArrowheads="1"/>
          </p:cNvSpPr>
          <p:nvPr/>
        </p:nvSpPr>
        <p:spPr bwMode="auto">
          <a:xfrm>
            <a:off x="2362200" y="3717925"/>
            <a:ext cx="1600200" cy="91440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wrap="none" anchor="ctr"/>
          <a:lstStyle/>
          <a:p>
            <a:pPr algn="ctr"/>
            <a:r>
              <a:rPr lang="en-US"/>
              <a:t>Pattern</a:t>
            </a:r>
          </a:p>
          <a:p>
            <a:pPr algn="ctr"/>
            <a:r>
              <a:rPr lang="en-US"/>
              <a:t>Matching</a:t>
            </a:r>
          </a:p>
        </p:txBody>
      </p:sp>
      <p:sp>
        <p:nvSpPr>
          <p:cNvPr id="159749" name="Rectangle 5"/>
          <p:cNvSpPr>
            <a:spLocks noChangeArrowheads="1"/>
          </p:cNvSpPr>
          <p:nvPr/>
        </p:nvSpPr>
        <p:spPr bwMode="auto">
          <a:xfrm>
            <a:off x="3962400" y="3717925"/>
            <a:ext cx="1600200" cy="91440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wrap="none" anchor="ctr"/>
          <a:lstStyle/>
          <a:p>
            <a:pPr algn="ctr"/>
            <a:r>
              <a:rPr lang="en-US"/>
              <a:t>Random</a:t>
            </a:r>
          </a:p>
          <a:p>
            <a:pPr algn="ctr"/>
            <a:r>
              <a:rPr lang="en-US"/>
              <a:t>Execution</a:t>
            </a:r>
          </a:p>
        </p:txBody>
      </p:sp>
      <p:sp>
        <p:nvSpPr>
          <p:cNvPr id="159750" name="Rectangle 6"/>
          <p:cNvSpPr>
            <a:spLocks noChangeArrowheads="1"/>
          </p:cNvSpPr>
          <p:nvPr/>
        </p:nvSpPr>
        <p:spPr bwMode="auto">
          <a:xfrm>
            <a:off x="5562600" y="3717925"/>
            <a:ext cx="1676400" cy="91440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wrap="none" anchor="ctr"/>
          <a:lstStyle/>
          <a:p>
            <a:pPr algn="ctr"/>
            <a:r>
              <a:rPr lang="en-US"/>
              <a:t>Simplify</a:t>
            </a:r>
          </a:p>
          <a:p>
            <a:pPr algn="ctr"/>
            <a:r>
              <a:rPr lang="en-US" sz="1800"/>
              <a:t>Theorem Prover</a:t>
            </a:r>
          </a:p>
        </p:txBody>
      </p:sp>
      <p:sp>
        <p:nvSpPr>
          <p:cNvPr id="159751" name="Rectangle 7"/>
          <p:cNvSpPr>
            <a:spLocks noChangeArrowheads="1"/>
          </p:cNvSpPr>
          <p:nvPr/>
        </p:nvSpPr>
        <p:spPr bwMode="auto">
          <a:xfrm>
            <a:off x="7239000" y="3717925"/>
            <a:ext cx="1676400" cy="914400"/>
          </a:xfrm>
          <a:prstGeom prst="rect">
            <a:avLst/>
          </a:prstGeom>
          <a:noFill/>
          <a:ln w="19050">
            <a:solidFill>
              <a:schemeClr val="tx1"/>
            </a:solidFill>
            <a:miter lim="800000"/>
            <a:headEnd/>
            <a:tailEnd/>
          </a:ln>
          <a:effectLst>
            <a:prstShdw prst="shdw17" dist="17961" dir="13500000">
              <a:srgbClr val="003366">
                <a:alpha val="50000"/>
              </a:srgbClr>
            </a:prstShdw>
          </a:effectLst>
          <a:extLst>
            <a:ext uri="{909E8E84-426E-40dd-AFC4-6F175D3DCCD1}">
              <a14:hiddenFill xmlns:a14="http://schemas.microsoft.com/office/drawing/2010/main">
                <a:solidFill>
                  <a:srgbClr val="FFFFFF"/>
                </a:solidFill>
              </a14:hiddenFill>
            </a:ext>
          </a:extLst>
        </p:spPr>
        <p:txBody>
          <a:bodyPr wrap="none" anchor="ctr"/>
          <a:lstStyle/>
          <a:p>
            <a:pPr algn="ctr"/>
            <a:r>
              <a:rPr lang="en-US"/>
              <a:t>UCLID</a:t>
            </a:r>
          </a:p>
          <a:p>
            <a:pPr algn="ctr"/>
            <a:r>
              <a:rPr lang="en-US" sz="1800"/>
              <a:t>Model Checker</a:t>
            </a:r>
          </a:p>
        </p:txBody>
      </p:sp>
      <p:sp>
        <p:nvSpPr>
          <p:cNvPr id="159752" name="Text Box 8"/>
          <p:cNvSpPr txBox="1">
            <a:spLocks noChangeArrowheads="1"/>
          </p:cNvSpPr>
          <p:nvPr/>
        </p:nvSpPr>
        <p:spPr bwMode="auto">
          <a:xfrm>
            <a:off x="304800" y="3260725"/>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2000" i="1"/>
              <a:t>Code</a:t>
            </a:r>
          </a:p>
          <a:p>
            <a:pPr algn="ctr" eaLnBrk="1" hangingPunct="1"/>
            <a:r>
              <a:rPr lang="en-US" sz="2000" i="1"/>
              <a:t>Fragment P</a:t>
            </a:r>
          </a:p>
        </p:txBody>
      </p:sp>
      <p:sp>
        <p:nvSpPr>
          <p:cNvPr id="159753" name="Text Box 9"/>
          <p:cNvSpPr txBox="1">
            <a:spLocks noChangeArrowheads="1"/>
          </p:cNvSpPr>
          <p:nvPr/>
        </p:nvSpPr>
        <p:spPr bwMode="auto">
          <a:xfrm>
            <a:off x="228600" y="4403725"/>
            <a:ext cx="1828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2000" i="1"/>
              <a:t>Expressions</a:t>
            </a:r>
          </a:p>
          <a:p>
            <a:pPr algn="ctr" eaLnBrk="1" hangingPunct="1"/>
            <a:r>
              <a:rPr lang="en-US" sz="2000" i="1"/>
              <a:t>e</a:t>
            </a:r>
            <a:r>
              <a:rPr lang="en-US" sz="2000" i="1" baseline="-25000"/>
              <a:t>1</a:t>
            </a:r>
            <a:r>
              <a:rPr lang="en-US" sz="2000" i="1"/>
              <a:t>, …, e</a:t>
            </a:r>
            <a:r>
              <a:rPr lang="en-US" sz="2000" i="1" baseline="-25000"/>
              <a:t>k</a:t>
            </a:r>
          </a:p>
        </p:txBody>
      </p:sp>
      <p:sp>
        <p:nvSpPr>
          <p:cNvPr id="159754" name="Line 10"/>
          <p:cNvSpPr>
            <a:spLocks noChangeShapeType="1"/>
          </p:cNvSpPr>
          <p:nvPr/>
        </p:nvSpPr>
        <p:spPr bwMode="auto">
          <a:xfrm>
            <a:off x="1905000" y="3794125"/>
            <a:ext cx="457200" cy="228600"/>
          </a:xfrm>
          <a:prstGeom prst="line">
            <a:avLst/>
          </a:prstGeom>
          <a:noFill/>
          <a:ln w="38100">
            <a:solidFill>
              <a:schemeClr val="tx1"/>
            </a:solidFill>
            <a:round/>
            <a:headEnd/>
            <a:tailEnd type="triangle" w="med" len="med"/>
          </a:ln>
          <a:effectLst>
            <a:prstShdw prst="shdw17" dist="17961" dir="13500000">
              <a:srgbClr val="003366">
                <a:alpha val="50000"/>
              </a:srgbClr>
            </a:prstShdw>
          </a:effectLst>
          <a:extLst>
            <a:ext uri="{909E8E84-426E-40dd-AFC4-6F175D3DCCD1}">
              <a14:hiddenFill xmlns:a14="http://schemas.microsoft.com/office/drawing/2010/main">
                <a:noFill/>
              </a14:hiddenFill>
            </a:ext>
          </a:extLst>
        </p:spPr>
        <p:txBody>
          <a:bodyPr wrap="none" anchor="ctr"/>
          <a:lstStyle/>
          <a:p>
            <a:endParaRPr lang="en-US"/>
          </a:p>
        </p:txBody>
      </p:sp>
      <p:sp>
        <p:nvSpPr>
          <p:cNvPr id="159755" name="Line 11"/>
          <p:cNvSpPr>
            <a:spLocks noChangeShapeType="1"/>
          </p:cNvSpPr>
          <p:nvPr/>
        </p:nvSpPr>
        <p:spPr bwMode="auto">
          <a:xfrm flipV="1">
            <a:off x="1905000" y="4327525"/>
            <a:ext cx="457200" cy="304800"/>
          </a:xfrm>
          <a:prstGeom prst="line">
            <a:avLst/>
          </a:prstGeom>
          <a:noFill/>
          <a:ln w="38100">
            <a:solidFill>
              <a:schemeClr val="tx1"/>
            </a:solidFill>
            <a:round/>
            <a:headEnd/>
            <a:tailEnd type="triangle" w="med" len="med"/>
          </a:ln>
          <a:effectLst>
            <a:prstShdw prst="shdw17" dist="17961" dir="13500000">
              <a:srgbClr val="003366">
                <a:alpha val="50000"/>
              </a:srgbClr>
            </a:prstShdw>
          </a:effectLst>
          <a:extLst>
            <a:ext uri="{909E8E84-426E-40dd-AFC4-6F175D3DCCD1}">
              <a14:hiddenFill xmlns:a14="http://schemas.microsoft.com/office/drawing/2010/main">
                <a:noFill/>
              </a14:hiddenFill>
            </a:ext>
          </a:extLst>
        </p:spPr>
        <p:txBody>
          <a:bodyPr wrap="none" anchor="ctr"/>
          <a:lstStyle/>
          <a:p>
            <a:endParaRPr lang="en-US"/>
          </a:p>
        </p:txBody>
      </p:sp>
      <p:sp>
        <p:nvSpPr>
          <p:cNvPr id="159756" name="Text Box 12"/>
          <p:cNvSpPr txBox="1">
            <a:spLocks noChangeArrowheads="1"/>
          </p:cNvSpPr>
          <p:nvPr/>
        </p:nvSpPr>
        <p:spPr bwMode="auto">
          <a:xfrm>
            <a:off x="2895600" y="5105400"/>
            <a:ext cx="53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a:t>Yes</a:t>
            </a:r>
          </a:p>
        </p:txBody>
      </p:sp>
      <p:cxnSp>
        <p:nvCxnSpPr>
          <p:cNvPr id="159757" name="AutoShape 13"/>
          <p:cNvCxnSpPr>
            <a:cxnSpLocks noChangeShapeType="1"/>
            <a:stCxn id="159748" idx="2"/>
            <a:endCxn id="159756" idx="0"/>
          </p:cNvCxnSpPr>
          <p:nvPr/>
        </p:nvCxnSpPr>
        <p:spPr bwMode="auto">
          <a:xfrm>
            <a:off x="3162300" y="4641850"/>
            <a:ext cx="0" cy="463550"/>
          </a:xfrm>
          <a:prstGeom prst="straightConnector1">
            <a:avLst/>
          </a:prstGeom>
          <a:noFill/>
          <a:ln w="38100">
            <a:solidFill>
              <a:schemeClr val="tx1"/>
            </a:solidFill>
            <a:round/>
            <a:headEnd/>
            <a:tailEnd type="triangle" w="med" len="med"/>
          </a:ln>
          <a:effectLst>
            <a:prstShdw prst="shdw17" dist="17961" dir="13500000">
              <a:srgbClr val="003366">
                <a:alpha val="50000"/>
              </a:srgbClr>
            </a:prstShdw>
          </a:effectLst>
          <a:extLst>
            <a:ext uri="{909E8E84-426E-40dd-AFC4-6F175D3DCCD1}">
              <a14:hiddenFill xmlns:a14="http://schemas.microsoft.com/office/drawing/2010/main">
                <a:noFill/>
              </a14:hiddenFill>
            </a:ext>
          </a:extLst>
        </p:spPr>
      </p:cxnSp>
      <p:cxnSp>
        <p:nvCxnSpPr>
          <p:cNvPr id="159758" name="AutoShape 14"/>
          <p:cNvCxnSpPr>
            <a:cxnSpLocks noChangeShapeType="1"/>
            <a:stCxn id="159750" idx="2"/>
            <a:endCxn id="159762" idx="0"/>
          </p:cNvCxnSpPr>
          <p:nvPr/>
        </p:nvCxnSpPr>
        <p:spPr bwMode="auto">
          <a:xfrm>
            <a:off x="6400800" y="4641850"/>
            <a:ext cx="3175" cy="463550"/>
          </a:xfrm>
          <a:prstGeom prst="straightConnector1">
            <a:avLst/>
          </a:prstGeom>
          <a:noFill/>
          <a:ln w="38100">
            <a:solidFill>
              <a:schemeClr val="tx1"/>
            </a:solidFill>
            <a:round/>
            <a:headEnd/>
            <a:tailEnd type="triangle" w="med" len="med"/>
          </a:ln>
          <a:effectLst>
            <a:prstShdw prst="shdw17" dist="17961" dir="13500000">
              <a:srgbClr val="003366">
                <a:alpha val="50000"/>
              </a:srgbClr>
            </a:prstShdw>
          </a:effectLst>
          <a:extLst>
            <a:ext uri="{909E8E84-426E-40dd-AFC4-6F175D3DCCD1}">
              <a14:hiddenFill xmlns:a14="http://schemas.microsoft.com/office/drawing/2010/main">
                <a:noFill/>
              </a14:hiddenFill>
            </a:ext>
          </a:extLst>
        </p:spPr>
      </p:cxnSp>
      <p:cxnSp>
        <p:nvCxnSpPr>
          <p:cNvPr id="159759" name="AutoShape 15"/>
          <p:cNvCxnSpPr>
            <a:cxnSpLocks noChangeShapeType="1"/>
            <a:stCxn id="159751" idx="2"/>
            <a:endCxn id="159763" idx="0"/>
          </p:cNvCxnSpPr>
          <p:nvPr/>
        </p:nvCxnSpPr>
        <p:spPr bwMode="auto">
          <a:xfrm flipH="1">
            <a:off x="8070850" y="4641850"/>
            <a:ext cx="6350" cy="463550"/>
          </a:xfrm>
          <a:prstGeom prst="straightConnector1">
            <a:avLst/>
          </a:prstGeom>
          <a:noFill/>
          <a:ln w="38100">
            <a:solidFill>
              <a:schemeClr val="tx1"/>
            </a:solidFill>
            <a:round/>
            <a:headEnd/>
            <a:tailEnd type="triangle" w="med" len="med"/>
          </a:ln>
          <a:effectLst>
            <a:prstShdw prst="shdw17" dist="17961" dir="13500000">
              <a:srgbClr val="003366">
                <a:alpha val="50000"/>
              </a:srgbClr>
            </a:prstShdw>
          </a:effectLst>
          <a:extLst>
            <a:ext uri="{909E8E84-426E-40dd-AFC4-6F175D3DCCD1}">
              <a14:hiddenFill xmlns:a14="http://schemas.microsoft.com/office/drawing/2010/main">
                <a:noFill/>
              </a14:hiddenFill>
            </a:ext>
          </a:extLst>
        </p:spPr>
      </p:cxnSp>
      <p:sp>
        <p:nvSpPr>
          <p:cNvPr id="159760" name="Text Box 16"/>
          <p:cNvSpPr txBox="1">
            <a:spLocks noChangeArrowheads="1"/>
          </p:cNvSpPr>
          <p:nvPr/>
        </p:nvSpPr>
        <p:spPr bwMode="auto">
          <a:xfrm>
            <a:off x="4537075" y="51054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a:t>No</a:t>
            </a:r>
          </a:p>
        </p:txBody>
      </p:sp>
      <p:cxnSp>
        <p:nvCxnSpPr>
          <p:cNvPr id="159761" name="AutoShape 17"/>
          <p:cNvCxnSpPr>
            <a:cxnSpLocks noChangeShapeType="1"/>
            <a:stCxn id="159749" idx="2"/>
            <a:endCxn id="159760" idx="0"/>
          </p:cNvCxnSpPr>
          <p:nvPr/>
        </p:nvCxnSpPr>
        <p:spPr bwMode="auto">
          <a:xfrm>
            <a:off x="4762500" y="4641850"/>
            <a:ext cx="3175" cy="463550"/>
          </a:xfrm>
          <a:prstGeom prst="straightConnector1">
            <a:avLst/>
          </a:prstGeom>
          <a:noFill/>
          <a:ln w="38100">
            <a:solidFill>
              <a:schemeClr val="tx1"/>
            </a:solidFill>
            <a:round/>
            <a:headEnd/>
            <a:tailEnd type="triangle" w="med" len="med"/>
          </a:ln>
          <a:effectLst>
            <a:prstShdw prst="shdw17" dist="17961" dir="13500000">
              <a:srgbClr val="003366">
                <a:alpha val="50000"/>
              </a:srgbClr>
            </a:prstShdw>
          </a:effectLst>
          <a:extLst>
            <a:ext uri="{909E8E84-426E-40dd-AFC4-6F175D3DCCD1}">
              <a14:hiddenFill xmlns:a14="http://schemas.microsoft.com/office/drawing/2010/main">
                <a:noFill/>
              </a14:hiddenFill>
            </a:ext>
          </a:extLst>
        </p:spPr>
      </p:cxnSp>
      <p:sp>
        <p:nvSpPr>
          <p:cNvPr id="159762" name="Text Box 18"/>
          <p:cNvSpPr txBox="1">
            <a:spLocks noChangeArrowheads="1"/>
          </p:cNvSpPr>
          <p:nvPr/>
        </p:nvSpPr>
        <p:spPr bwMode="auto">
          <a:xfrm>
            <a:off x="6137275" y="5105400"/>
            <a:ext cx="53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a:t>Yes</a:t>
            </a:r>
          </a:p>
        </p:txBody>
      </p:sp>
      <p:sp>
        <p:nvSpPr>
          <p:cNvPr id="159763" name="Text Box 19"/>
          <p:cNvSpPr txBox="1">
            <a:spLocks noChangeArrowheads="1"/>
          </p:cNvSpPr>
          <p:nvPr/>
        </p:nvSpPr>
        <p:spPr bwMode="auto">
          <a:xfrm>
            <a:off x="7804150" y="5105400"/>
            <a:ext cx="53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a:t>Yes</a:t>
            </a:r>
          </a:p>
        </p:txBody>
      </p:sp>
      <p:sp>
        <p:nvSpPr>
          <p:cNvPr id="159764" name="AutoShape 20"/>
          <p:cNvSpPr>
            <a:spLocks noChangeArrowheads="1"/>
          </p:cNvSpPr>
          <p:nvPr/>
        </p:nvSpPr>
        <p:spPr bwMode="auto">
          <a:xfrm>
            <a:off x="2362200" y="3124200"/>
            <a:ext cx="6553200" cy="533400"/>
          </a:xfrm>
          <a:prstGeom prst="rightArrow">
            <a:avLst>
              <a:gd name="adj1" fmla="val 55954"/>
              <a:gd name="adj2" fmla="val 163866"/>
            </a:avLst>
          </a:prstGeom>
          <a:gradFill rotWithShape="1">
            <a:gsLst>
              <a:gs pos="0">
                <a:schemeClr val="bg1"/>
              </a:gs>
              <a:gs pos="100000">
                <a:schemeClr val="bg1">
                  <a:gamma/>
                  <a:shade val="36078"/>
                  <a:invGamma/>
                </a:schemeClr>
              </a:gs>
            </a:gsLst>
            <a:lin ang="0" scaled="1"/>
          </a:gradFill>
          <a:ln w="19050">
            <a:noFill/>
            <a:miter lim="800000"/>
            <a:headEnd/>
            <a:tailEnd/>
          </a:ln>
          <a:effectLst/>
        </p:spPr>
        <p:txBody>
          <a:bodyPr wrap="none" anchor="ctr"/>
          <a:lstStyle/>
          <a:p>
            <a:pPr algn="ctr">
              <a:defRPr/>
            </a:pPr>
            <a:r>
              <a:rPr lang="en-US" sz="1800">
                <a:latin typeface="Trebuchet MS" pitchFamily="34" charset="0"/>
                <a:ea typeface="+mn-ea"/>
                <a:cs typeface="+mn-cs"/>
              </a:rPr>
              <a:t>More powerful, higher cost	</a:t>
            </a:r>
          </a:p>
        </p:txBody>
      </p:sp>
      <p:pic>
        <p:nvPicPr>
          <p:cNvPr id="68631" name="Picture 21" descr="ora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0"/>
            <a:ext cx="182880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59749"/>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59750"/>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5975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976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975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975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975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975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975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59757"/>
                                        </p:tgtEl>
                                        <p:attrNameLst>
                                          <p:attrName>style.visibility</p:attrName>
                                        </p:attrNameLst>
                                      </p:cBhvr>
                                      <p:to>
                                        <p:strVal val="visible"/>
                                      </p:to>
                                    </p:set>
                                  </p:childTnLst>
                                </p:cTn>
                              </p:par>
                            </p:childTnLst>
                          </p:cTn>
                        </p:par>
                        <p:par>
                          <p:cTn id="36" fill="hold" nodeType="afterGroup">
                            <p:stCondLst>
                              <p:cond delay="0"/>
                            </p:stCondLst>
                            <p:childTnLst>
                              <p:par>
                                <p:cTn id="37" presetID="1" presetClass="entr" presetSubtype="0" fill="hold" grpId="0" nodeType="afterEffect">
                                  <p:stCondLst>
                                    <p:cond delay="500"/>
                                  </p:stCondLst>
                                  <p:childTnLst>
                                    <p:set>
                                      <p:cBhvr>
                                        <p:cTn id="38" dur="1" fill="hold">
                                          <p:stCondLst>
                                            <p:cond delay="0"/>
                                          </p:stCondLst>
                                        </p:cTn>
                                        <p:tgtEl>
                                          <p:spTgt spid="159760"/>
                                        </p:tgtEl>
                                        <p:attrNameLst>
                                          <p:attrName>style.visibility</p:attrName>
                                        </p:attrNameLst>
                                      </p:cBhvr>
                                      <p:to>
                                        <p:strVal val="visible"/>
                                      </p:to>
                                    </p:set>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0"/>
                                          </p:stCondLst>
                                        </p:cTn>
                                        <p:tgtEl>
                                          <p:spTgt spid="159761"/>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nodeType="afterEffect">
                                  <p:stCondLst>
                                    <p:cond delay="500"/>
                                  </p:stCondLst>
                                  <p:childTnLst>
                                    <p:set>
                                      <p:cBhvr>
                                        <p:cTn id="44" dur="1" fill="hold">
                                          <p:stCondLst>
                                            <p:cond delay="0"/>
                                          </p:stCondLst>
                                        </p:cTn>
                                        <p:tgtEl>
                                          <p:spTgt spid="159758"/>
                                        </p:tgtEl>
                                        <p:attrNameLst>
                                          <p:attrName>style.visibility</p:attrName>
                                        </p:attrNameLst>
                                      </p:cBhvr>
                                      <p:to>
                                        <p:strVal val="visible"/>
                                      </p:to>
                                    </p:set>
                                  </p:childTnLst>
                                </p:cTn>
                              </p:par>
                            </p:childTnLst>
                          </p:cTn>
                        </p:par>
                        <p:par>
                          <p:cTn id="45" fill="hold" nodeType="afterGroup">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159762"/>
                                        </p:tgtEl>
                                        <p:attrNameLst>
                                          <p:attrName>style.visibility</p:attrName>
                                        </p:attrNameLst>
                                      </p:cBhvr>
                                      <p:to>
                                        <p:strVal val="visible"/>
                                      </p:to>
                                    </p:set>
                                  </p:childTnLst>
                                </p:cTn>
                              </p:par>
                            </p:childTnLst>
                          </p:cTn>
                        </p:par>
                        <p:par>
                          <p:cTn id="48" fill="hold" nodeType="afterGroup">
                            <p:stCondLst>
                              <p:cond delay="1000"/>
                            </p:stCondLst>
                            <p:childTnLst>
                              <p:par>
                                <p:cTn id="49" presetID="1" presetClass="entr" presetSubtype="0" fill="hold" nodeType="afterEffect">
                                  <p:stCondLst>
                                    <p:cond delay="500"/>
                                  </p:stCondLst>
                                  <p:childTnLst>
                                    <p:set>
                                      <p:cBhvr>
                                        <p:cTn id="50" dur="1" fill="hold">
                                          <p:stCondLst>
                                            <p:cond delay="0"/>
                                          </p:stCondLst>
                                        </p:cTn>
                                        <p:tgtEl>
                                          <p:spTgt spid="159759"/>
                                        </p:tgtEl>
                                        <p:attrNameLst>
                                          <p:attrName>style.visibility</p:attrName>
                                        </p:attrNameLst>
                                      </p:cBhvr>
                                      <p:to>
                                        <p:strVal val="visible"/>
                                      </p:to>
                                    </p:set>
                                  </p:childTnLst>
                                </p:cTn>
                              </p:par>
                            </p:childTnLst>
                          </p:cTn>
                        </p:par>
                        <p:par>
                          <p:cTn id="51" fill="hold" nodeType="afterGroup">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159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P spid="159749" grpId="0" animBg="1"/>
      <p:bldP spid="159750" grpId="0" animBg="1"/>
      <p:bldP spid="159751" grpId="0" animBg="1"/>
      <p:bldP spid="159752" grpId="0"/>
      <p:bldP spid="159753" grpId="0"/>
      <p:bldP spid="159754" grpId="0" animBg="1"/>
      <p:bldP spid="159755" grpId="0" animBg="1"/>
      <p:bldP spid="159756" grpId="0"/>
      <p:bldP spid="159760" grpId="0"/>
      <p:bldP spid="159762" grpId="0"/>
      <p:bldP spid="159763" grpId="0"/>
      <p:bldP spid="15976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D97A1F62-CEF0-4E48-B634-4778525F9464}" type="slidenum">
              <a:rPr lang="en-US" sz="1000">
                <a:solidFill>
                  <a:srgbClr val="C99900"/>
                </a:solidFill>
                <a:latin typeface="Lucida Sans Unicode" charset="0"/>
              </a:rPr>
              <a:pPr eaLnBrk="1" hangingPunct="1"/>
              <a:t>67</a:t>
            </a:fld>
            <a:endParaRPr lang="en-US" sz="1000">
              <a:solidFill>
                <a:srgbClr val="C99900"/>
              </a:solidFill>
              <a:latin typeface="Lucida Sans Unicode" charset="0"/>
            </a:endParaRPr>
          </a:p>
        </p:txBody>
      </p:sp>
      <p:sp>
        <p:nvSpPr>
          <p:cNvPr id="160770"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A Behavior-Based Prototype</a:t>
            </a:r>
          </a:p>
        </p:txBody>
      </p:sp>
      <p:sp>
        <p:nvSpPr>
          <p:cNvPr id="69637" name="Rectangle 3"/>
          <p:cNvSpPr>
            <a:spLocks noGrp="1" noChangeArrowheads="1"/>
          </p:cNvSpPr>
          <p:nvPr>
            <p:ph type="body" idx="1"/>
          </p:nvPr>
        </p:nvSpPr>
        <p:spPr/>
        <p:txBody>
          <a:bodyPr/>
          <a:lstStyle/>
          <a:p>
            <a:pPr eaLnBrk="1" hangingPunct="1"/>
            <a:endParaRPr lang="en-US" sz="2000">
              <a:latin typeface="Trebuchet MS" charset="0"/>
            </a:endParaRPr>
          </a:p>
          <a:p>
            <a:pPr eaLnBrk="1" hangingPunct="1"/>
            <a:r>
              <a:rPr lang="en-US">
                <a:latin typeface="Trebuchet MS" charset="0"/>
              </a:rPr>
              <a:t>Developed malspecs for several families of worms.</a:t>
            </a:r>
          </a:p>
          <a:p>
            <a:pPr eaLnBrk="1" hangingPunct="1"/>
            <a:endParaRPr lang="en-US">
              <a:latin typeface="Trebuchet MS" charset="0"/>
            </a:endParaRPr>
          </a:p>
          <a:p>
            <a:pPr eaLnBrk="1" hangingPunct="1"/>
            <a:r>
              <a:rPr lang="en-US">
                <a:latin typeface="Trebuchet MS" charset="0"/>
              </a:rPr>
              <a:t>No false positives.</a:t>
            </a:r>
          </a:p>
          <a:p>
            <a:pPr eaLnBrk="1" hangingPunct="1"/>
            <a:endParaRPr lang="en-US">
              <a:latin typeface="Trebuchet MS" charset="0"/>
            </a:endParaRPr>
          </a:p>
          <a:p>
            <a:pPr eaLnBrk="1" hangingPunct="1"/>
            <a:r>
              <a:rPr lang="en-US">
                <a:latin typeface="Trebuchet MS" charset="0"/>
              </a:rPr>
              <a:t>Improved resilience to common obfuscations.</a:t>
            </a: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88866E6D-E6ED-5240-88E9-F9FD0C92647A}" type="slidenum">
              <a:rPr lang="en-US" sz="1000">
                <a:solidFill>
                  <a:srgbClr val="C99900"/>
                </a:solidFill>
                <a:latin typeface="Lucida Sans Unicode" charset="0"/>
              </a:rPr>
              <a:pPr eaLnBrk="1" hangingPunct="1"/>
              <a:t>68</a:t>
            </a:fld>
            <a:endParaRPr lang="en-US" sz="1000">
              <a:solidFill>
                <a:srgbClr val="C99900"/>
              </a:solidFill>
              <a:latin typeface="Lucida Sans Unicode" charset="0"/>
            </a:endParaRPr>
          </a:p>
        </p:txBody>
      </p:sp>
      <p:sp>
        <p:nvSpPr>
          <p:cNvPr id="161794"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Evaluation of Malspecs</a:t>
            </a:r>
          </a:p>
        </p:txBody>
      </p:sp>
      <p:sp>
        <p:nvSpPr>
          <p:cNvPr id="161795" name="Rectangle 3"/>
          <p:cNvSpPr>
            <a:spLocks noGrp="1" noChangeArrowheads="1"/>
          </p:cNvSpPr>
          <p:nvPr>
            <p:ph type="body" idx="1"/>
          </p:nvPr>
        </p:nvSpPr>
        <p:spPr>
          <a:xfrm>
            <a:off x="457200" y="4694238"/>
            <a:ext cx="8229600" cy="1554162"/>
          </a:xfrm>
        </p:spPr>
        <p:txBody>
          <a:bodyPr/>
          <a:lstStyle/>
          <a:p>
            <a:pPr marL="350838" indent="-350838" eaLnBrk="1" hangingPunct="1">
              <a:buFontTx/>
              <a:buNone/>
            </a:pPr>
            <a:r>
              <a:rPr lang="en-US" sz="2800">
                <a:latin typeface="Trebuchet MS" charset="0"/>
              </a:rPr>
              <a:t>McAfee uses individual signatures for each worm.</a:t>
            </a:r>
          </a:p>
          <a:p>
            <a:pPr marL="350838" indent="-350838" eaLnBrk="1" hangingPunct="1">
              <a:buFontTx/>
              <a:buNone/>
            </a:pPr>
            <a:r>
              <a:rPr lang="en-US">
                <a:solidFill>
                  <a:srgbClr val="FF0000"/>
                </a:solidFill>
                <a:latin typeface="Trebuchet MS" charset="0"/>
              </a:rPr>
              <a:t>Malspecs provide forward detection.</a:t>
            </a:r>
          </a:p>
        </p:txBody>
      </p:sp>
      <p:sp>
        <p:nvSpPr>
          <p:cNvPr id="70662" name="Rectangle 4"/>
          <p:cNvSpPr>
            <a:spLocks noChangeArrowheads="1"/>
          </p:cNvSpPr>
          <p:nvPr/>
        </p:nvSpPr>
        <p:spPr bwMode="auto">
          <a:xfrm>
            <a:off x="304800" y="2590800"/>
            <a:ext cx="1576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sz="2800"/>
              <a:t>Netsky.B</a:t>
            </a:r>
          </a:p>
        </p:txBody>
      </p:sp>
      <p:sp>
        <p:nvSpPr>
          <p:cNvPr id="70663" name="AutoShape 5"/>
          <p:cNvSpPr>
            <a:spLocks noChangeArrowheads="1"/>
          </p:cNvSpPr>
          <p:nvPr/>
        </p:nvSpPr>
        <p:spPr bwMode="auto">
          <a:xfrm rot="18656683" flipV="1">
            <a:off x="1752600" y="2133600"/>
            <a:ext cx="762000" cy="304800"/>
          </a:xfrm>
          <a:prstGeom prst="rightArrow">
            <a:avLst>
              <a:gd name="adj1" fmla="val 50000"/>
              <a:gd name="adj2" fmla="val 625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664" name="Rectangle 6"/>
          <p:cNvSpPr>
            <a:spLocks noChangeArrowheads="1"/>
          </p:cNvSpPr>
          <p:nvPr/>
        </p:nvSpPr>
        <p:spPr bwMode="auto">
          <a:xfrm>
            <a:off x="2436813" y="1573213"/>
            <a:ext cx="2122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t>Decryption sig</a:t>
            </a:r>
          </a:p>
        </p:txBody>
      </p:sp>
      <p:sp>
        <p:nvSpPr>
          <p:cNvPr id="70665" name="Rectangle 7"/>
          <p:cNvSpPr>
            <a:spLocks noChangeArrowheads="1"/>
          </p:cNvSpPr>
          <p:nvPr/>
        </p:nvSpPr>
        <p:spPr bwMode="auto">
          <a:xfrm>
            <a:off x="2438400" y="3505200"/>
            <a:ext cx="237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t>Mass-mailing sig</a:t>
            </a:r>
          </a:p>
        </p:txBody>
      </p:sp>
      <p:sp>
        <p:nvSpPr>
          <p:cNvPr id="161800" name="Rectangle 8"/>
          <p:cNvSpPr>
            <a:spLocks noChangeArrowheads="1"/>
          </p:cNvSpPr>
          <p:nvPr/>
        </p:nvSpPr>
        <p:spPr bwMode="auto">
          <a:xfrm>
            <a:off x="5105400" y="2438400"/>
            <a:ext cx="15287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t>Prototype</a:t>
            </a:r>
          </a:p>
          <a:p>
            <a:r>
              <a:rPr lang="en-US"/>
              <a:t>detector</a:t>
            </a:r>
          </a:p>
        </p:txBody>
      </p:sp>
      <p:graphicFrame>
        <p:nvGraphicFramePr>
          <p:cNvPr id="161801" name="Group 9"/>
          <p:cNvGraphicFramePr>
            <a:graphicFrameLocks noGrp="1"/>
          </p:cNvGraphicFramePr>
          <p:nvPr/>
        </p:nvGraphicFramePr>
        <p:xfrm>
          <a:off x="6705600" y="1219200"/>
          <a:ext cx="2209800" cy="3200400"/>
        </p:xfrm>
        <a:graphic>
          <a:graphicData uri="http://schemas.openxmlformats.org/drawingml/2006/table">
            <a:tbl>
              <a:tblPr/>
              <a:tblGrid>
                <a:gridCol w="1676400"/>
                <a:gridCol w="5334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charset="0"/>
                          <a:ea typeface="ＭＳ Ｐゴシック" charset="0"/>
                        </a:rPr>
                        <a:t>Netsky.C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Trebuchet MS" charset="0"/>
                          <a:ea typeface="ＭＳ Ｐゴシック" charset="0"/>
                          <a:sym typeface="Wingdings"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charset="0"/>
                          <a:ea typeface="ＭＳ Ｐゴシック" charset="0"/>
                        </a:rPr>
                        <a:t>Netsky.D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Trebuchet MS" charset="0"/>
                          <a:ea typeface="ＭＳ Ｐゴシック" charset="0"/>
                          <a:sym typeface="Wingdings"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charset="0"/>
                          <a:ea typeface="ＭＳ Ｐゴシック" charset="0"/>
                        </a:rPr>
                        <a:t>Netsky.O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Trebuchet MS" charset="0"/>
                          <a:ea typeface="ＭＳ Ｐゴシック" charset="0"/>
                          <a:sym typeface="Wingdings"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charset="0"/>
                          <a:ea typeface="ＭＳ Ｐゴシック" charset="0"/>
                        </a:rPr>
                        <a:t>Netsky.P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Trebuchet MS" charset="0"/>
                          <a:ea typeface="ＭＳ Ｐゴシック" charset="0"/>
                          <a:sym typeface="Wingdings"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charset="0"/>
                          <a:ea typeface="ＭＳ Ｐゴシック" charset="0"/>
                        </a:rPr>
                        <a:t>Netsky.T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Trebuchet MS" charset="0"/>
                          <a:ea typeface="ＭＳ Ｐゴシック" charset="0"/>
                          <a:sym typeface="Wingdings"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charset="0"/>
                          <a:ea typeface="ＭＳ Ｐゴシック" charset="0"/>
                        </a:rPr>
                        <a:t>Netsky.W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Trebuchet MS" charset="0"/>
                          <a:ea typeface="ＭＳ Ｐゴシック" charset="0"/>
                          <a:sym typeface="Wingdings"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70690" name="AutoShape 32"/>
          <p:cNvSpPr>
            <a:spLocks noChangeArrowheads="1"/>
          </p:cNvSpPr>
          <p:nvPr/>
        </p:nvSpPr>
        <p:spPr bwMode="auto">
          <a:xfrm rot="2943317">
            <a:off x="1752600" y="3200400"/>
            <a:ext cx="762000" cy="304800"/>
          </a:xfrm>
          <a:prstGeom prst="rightArrow">
            <a:avLst>
              <a:gd name="adj1" fmla="val 50000"/>
              <a:gd name="adj2" fmla="val 625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1825" name="AutoShape 33"/>
          <p:cNvSpPr>
            <a:spLocks noChangeArrowheads="1"/>
          </p:cNvSpPr>
          <p:nvPr/>
        </p:nvSpPr>
        <p:spPr bwMode="auto">
          <a:xfrm flipV="1">
            <a:off x="4343400" y="2697163"/>
            <a:ext cx="762000" cy="304800"/>
          </a:xfrm>
          <a:prstGeom prst="rightArrow">
            <a:avLst>
              <a:gd name="adj1" fmla="val 50000"/>
              <a:gd name="adj2" fmla="val 625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82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180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161801"/>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1795">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61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P spid="161800" grpId="0" autoUpdateAnimBg="0"/>
      <p:bldP spid="16182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590AD477-0913-DF4D-B787-006D3E994C17}" type="slidenum">
              <a:rPr lang="en-US" sz="1000">
                <a:solidFill>
                  <a:srgbClr val="C99900"/>
                </a:solidFill>
                <a:latin typeface="Lucida Sans Unicode" charset="0"/>
              </a:rPr>
              <a:pPr eaLnBrk="1" hangingPunct="1"/>
              <a:t>69</a:t>
            </a:fld>
            <a:endParaRPr lang="en-US" sz="1000">
              <a:solidFill>
                <a:srgbClr val="C99900"/>
              </a:solidFill>
              <a:latin typeface="Lucida Sans Unicode" charset="0"/>
            </a:endParaRPr>
          </a:p>
        </p:txBody>
      </p:sp>
      <p:sp>
        <p:nvSpPr>
          <p:cNvPr id="162818"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Performance</a:t>
            </a:r>
          </a:p>
        </p:txBody>
      </p:sp>
      <p:sp>
        <p:nvSpPr>
          <p:cNvPr id="71685" name="Rectangle 3"/>
          <p:cNvSpPr>
            <a:spLocks noGrp="1" noChangeArrowheads="1"/>
          </p:cNvSpPr>
          <p:nvPr>
            <p:ph type="body" idx="1"/>
          </p:nvPr>
        </p:nvSpPr>
        <p:spPr/>
        <p:txBody>
          <a:bodyPr>
            <a:normAutofit lnSpcReduction="10000"/>
          </a:bodyPr>
          <a:lstStyle/>
          <a:p>
            <a:pPr eaLnBrk="1" hangingPunct="1"/>
            <a:r>
              <a:rPr lang="en-US">
                <a:latin typeface="Trebuchet MS" charset="0"/>
              </a:rPr>
              <a:t>Prototype is slower than commercial anti-virus tools.</a:t>
            </a:r>
          </a:p>
          <a:p>
            <a:pPr eaLnBrk="1" hangingPunct="1"/>
            <a:endParaRPr lang="en-US">
              <a:latin typeface="Trebuchet MS" charset="0"/>
            </a:endParaRPr>
          </a:p>
          <a:p>
            <a:pPr eaLnBrk="1" hangingPunct="1"/>
            <a:endParaRPr lang="en-US">
              <a:latin typeface="Trebuchet MS" charset="0"/>
            </a:endParaRPr>
          </a:p>
          <a:p>
            <a:pPr eaLnBrk="1" hangingPunct="1"/>
            <a:endParaRPr lang="en-US">
              <a:latin typeface="Trebuchet MS" charset="0"/>
            </a:endParaRPr>
          </a:p>
          <a:p>
            <a:pPr eaLnBrk="1" hangingPunct="1"/>
            <a:endParaRPr lang="en-US">
              <a:latin typeface="Trebuchet MS" charset="0"/>
            </a:endParaRPr>
          </a:p>
          <a:p>
            <a:pPr eaLnBrk="1" hangingPunct="1"/>
            <a:endParaRPr lang="en-US" sz="1600">
              <a:latin typeface="Trebuchet MS" charset="0"/>
            </a:endParaRPr>
          </a:p>
          <a:p>
            <a:pPr eaLnBrk="1" hangingPunct="1"/>
            <a:r>
              <a:rPr lang="en-US">
                <a:latin typeface="Trebuchet MS" charset="0"/>
              </a:rPr>
              <a:t>Plenty of room for improvement.</a:t>
            </a:r>
          </a:p>
          <a:p>
            <a:pPr lvl="1" eaLnBrk="1" hangingPunct="1">
              <a:buFontTx/>
              <a:buNone/>
            </a:pPr>
            <a:r>
              <a:rPr lang="en-US">
                <a:latin typeface="Trebuchet MS" charset="0"/>
              </a:rPr>
              <a:t>e.g. disassembler: 25% of time.</a:t>
            </a:r>
          </a:p>
        </p:txBody>
      </p:sp>
      <p:graphicFrame>
        <p:nvGraphicFramePr>
          <p:cNvPr id="162820" name="Group 4"/>
          <p:cNvGraphicFramePr>
            <a:graphicFrameLocks noGrp="1"/>
          </p:cNvGraphicFramePr>
          <p:nvPr/>
        </p:nvGraphicFramePr>
        <p:xfrm>
          <a:off x="1371600" y="2565400"/>
          <a:ext cx="6400800" cy="1706760"/>
        </p:xfrm>
        <a:graphic>
          <a:graphicData uri="http://schemas.openxmlformats.org/drawingml/2006/table">
            <a:tbl>
              <a:tblPr/>
              <a:tblGrid>
                <a:gridCol w="2133600"/>
                <a:gridCol w="2133600"/>
                <a:gridCol w="2133600"/>
              </a:tblGrid>
              <a:tr h="39616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rebuchet MS" pitchFamily="34" charset="0"/>
                        </a:rPr>
                        <a:t>Malware Family</a:t>
                      </a:r>
                    </a:p>
                  </a:txBody>
                  <a:tcPr marT="45705" marB="457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rebuchet MS" pitchFamily="34" charset="0"/>
                        </a:rPr>
                        <a:t>Running Time</a:t>
                      </a:r>
                    </a:p>
                  </a:txBody>
                  <a:tcPr marT="45705" marB="457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xBody>
                    <a:bodyPr/>
                    <a:lstStyle/>
                    <a:p>
                      <a:endParaRPr lang="en-US"/>
                    </a:p>
                  </a:txBody>
                  <a:tcPr/>
                </a:tc>
              </a:tr>
              <a:tr h="39616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rebuchet MS" pitchFamily="34" charset="0"/>
                        </a:rPr>
                        <a:t>Average</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rebuchet MS" pitchFamily="34" charset="0"/>
                        </a:rPr>
                        <a:t>Std. Deviation</a:t>
                      </a:r>
                    </a:p>
                  </a:txBody>
                  <a:tcPr marT="45705" marB="457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57116">
                <a:tc>
                  <a:txBody>
                    <a:bodyPr/>
                    <a:lstStyle/>
                    <a:p>
                      <a:pPr marL="0" marR="0" lvl="0" indent="223838"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rebuchet MS" pitchFamily="34" charset="0"/>
                        </a:rPr>
                        <a:t>Netsky</a:t>
                      </a:r>
                    </a:p>
                  </a:txBody>
                  <a:tcPr marT="45705" marB="457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rebuchet MS" pitchFamily="34" charset="0"/>
                        </a:rPr>
                        <a:t>99.57 s</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rebuchet MS" pitchFamily="34" charset="0"/>
                        </a:rPr>
                        <a:t>41.01 s</a:t>
                      </a:r>
                    </a:p>
                  </a:txBody>
                  <a:tcPr marT="45705" marB="457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57116">
                <a:tc>
                  <a:txBody>
                    <a:bodyPr/>
                    <a:lstStyle/>
                    <a:p>
                      <a:pPr marL="0" marR="0" lvl="0" indent="223838"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rebuchet MS" pitchFamily="34" charset="0"/>
                        </a:rPr>
                        <a:t>Beagle</a:t>
                      </a:r>
                    </a:p>
                  </a:txBody>
                  <a:tcPr marT="45705" marB="457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rebuchet MS" pitchFamily="34" charset="0"/>
                        </a:rPr>
                        <a:t>56.41 s</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rebuchet MS" pitchFamily="34" charset="0"/>
                        </a:rPr>
                        <a:t>40.72 s</a:t>
                      </a:r>
                    </a:p>
                  </a:txBody>
                  <a:tcPr marT="45705" marB="457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13012"/>
            <a:ext cx="8375781" cy="536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108268720"/>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E364685A-76D6-1A4D-A384-531492A48137}" type="slidenum">
              <a:rPr lang="en-US" sz="1000">
                <a:solidFill>
                  <a:srgbClr val="C99900"/>
                </a:solidFill>
                <a:latin typeface="Lucida Sans Unicode" charset="0"/>
              </a:rPr>
              <a:pPr eaLnBrk="1" hangingPunct="1"/>
              <a:t>70</a:t>
            </a:fld>
            <a:endParaRPr lang="en-US" sz="1000">
              <a:solidFill>
                <a:srgbClr val="C99900"/>
              </a:solidFill>
              <a:latin typeface="Lucida Sans Unicode" charset="0"/>
            </a:endParaRPr>
          </a:p>
        </p:txBody>
      </p:sp>
      <p:sp>
        <p:nvSpPr>
          <p:cNvPr id="163842"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Evaluation: False Positive Rate</a:t>
            </a:r>
          </a:p>
        </p:txBody>
      </p:sp>
      <p:sp>
        <p:nvSpPr>
          <p:cNvPr id="72709" name="Rectangle 3"/>
          <p:cNvSpPr>
            <a:spLocks noGrp="1" noChangeArrowheads="1"/>
          </p:cNvSpPr>
          <p:nvPr>
            <p:ph type="body" idx="1"/>
          </p:nvPr>
        </p:nvSpPr>
        <p:spPr/>
        <p:txBody>
          <a:bodyPr/>
          <a:lstStyle/>
          <a:p>
            <a:pPr eaLnBrk="1" hangingPunct="1"/>
            <a:r>
              <a:rPr lang="en-US">
                <a:latin typeface="Trebuchet MS" charset="0"/>
              </a:rPr>
              <a:t>Tested the malspecs on 2,000 benign Windows binaries.</a:t>
            </a:r>
          </a:p>
          <a:p>
            <a:pPr eaLnBrk="1" hangingPunct="1"/>
            <a:r>
              <a:rPr lang="en-US">
                <a:latin typeface="Trebuchet MS" charset="0"/>
              </a:rPr>
              <a:t>False positive rate: </a:t>
            </a:r>
            <a:r>
              <a:rPr lang="en-US">
                <a:solidFill>
                  <a:srgbClr val="FF0000"/>
                </a:solidFill>
                <a:latin typeface="Trebuchet MS" charset="0"/>
              </a:rPr>
              <a:t>0%</a:t>
            </a:r>
          </a:p>
        </p:txBody>
      </p:sp>
      <p:graphicFrame>
        <p:nvGraphicFramePr>
          <p:cNvPr id="163844" name="Object 4"/>
          <p:cNvGraphicFramePr>
            <a:graphicFrameLocks noChangeAspect="1"/>
          </p:cNvGraphicFramePr>
          <p:nvPr/>
        </p:nvGraphicFramePr>
        <p:xfrm>
          <a:off x="533400" y="2209800"/>
          <a:ext cx="7315200" cy="4267200"/>
        </p:xfrm>
        <a:graphic>
          <a:graphicData uri="http://schemas.openxmlformats.org/presentationml/2006/ole">
            <mc:AlternateContent xmlns:mc="http://schemas.openxmlformats.org/markup-compatibility/2006">
              <mc:Choice xmlns:v="urn:schemas-microsoft-com:vml" Requires="v">
                <p:oleObj spid="_x0000_s80909" name="Chart" r:id="rId3" imgW="4686300" imgH="2600249" progId="Excel.Chart.8">
                  <p:embed/>
                </p:oleObj>
              </mc:Choice>
              <mc:Fallback>
                <p:oleObj name="Chart" r:id="rId3" imgW="4686300" imgH="2600249"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09800"/>
                        <a:ext cx="7315200" cy="426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6384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7BCC56AD-D027-4940-8556-4E692DFB7C79}" type="slidenum">
              <a:rPr lang="en-US" sz="1000">
                <a:solidFill>
                  <a:srgbClr val="C99900"/>
                </a:solidFill>
                <a:latin typeface="Lucida Sans Unicode" charset="0"/>
              </a:rPr>
              <a:pPr eaLnBrk="1" hangingPunct="1"/>
              <a:t>71</a:t>
            </a:fld>
            <a:endParaRPr lang="en-US" sz="1000">
              <a:solidFill>
                <a:srgbClr val="C99900"/>
              </a:solidFill>
              <a:latin typeface="Lucida Sans Unicode" charset="0"/>
            </a:endParaRPr>
          </a:p>
        </p:txBody>
      </p:sp>
      <p:sp>
        <p:nvSpPr>
          <p:cNvPr id="164866" name="Rectangle 2"/>
          <p:cNvSpPr>
            <a:spLocks noGrp="1" noChangeArrowheads="1"/>
          </p:cNvSpPr>
          <p:nvPr>
            <p:ph type="title"/>
          </p:nvPr>
        </p:nvSpPr>
        <p:spPr/>
        <p:txBody>
          <a:bodyPr/>
          <a:lstStyle/>
          <a:p>
            <a:pPr eaLnBrk="1" hangingPunct="1">
              <a:defRPr/>
            </a:pPr>
            <a:r>
              <a:rPr lang="en-US" sz="4000">
                <a:effectLst>
                  <a:outerShdw blurRad="38100" dist="38100" dir="2700000" algn="tl">
                    <a:srgbClr val="DDDDDD"/>
                  </a:outerShdw>
                </a:effectLst>
                <a:latin typeface="Trebuchet MS" charset="0"/>
                <a:cs typeface="+mj-cs"/>
              </a:rPr>
              <a:t>Evaluation: Obfuscation Resilience</a:t>
            </a:r>
          </a:p>
        </p:txBody>
      </p:sp>
      <p:sp>
        <p:nvSpPr>
          <p:cNvPr id="73733" name="Rectangle 3"/>
          <p:cNvSpPr>
            <a:spLocks noGrp="1" noChangeArrowheads="1"/>
          </p:cNvSpPr>
          <p:nvPr>
            <p:ph type="body" idx="1"/>
          </p:nvPr>
        </p:nvSpPr>
        <p:spPr/>
        <p:txBody>
          <a:bodyPr/>
          <a:lstStyle/>
          <a:p>
            <a:pPr eaLnBrk="1" hangingPunct="1"/>
            <a:r>
              <a:rPr lang="en-US">
                <a:latin typeface="Trebuchet MS" charset="0"/>
              </a:rPr>
              <a:t>Different types garbage insertion applied to </a:t>
            </a:r>
            <a:r>
              <a:rPr lang="en-US" i="1">
                <a:latin typeface="Trebuchet MS" charset="0"/>
              </a:rPr>
              <a:t>Beagle.Y</a:t>
            </a:r>
            <a:r>
              <a:rPr lang="en-US">
                <a:latin typeface="Trebuchet MS" charset="0"/>
              </a:rPr>
              <a:t> to obtain more variants.</a:t>
            </a:r>
          </a:p>
        </p:txBody>
      </p:sp>
      <p:graphicFrame>
        <p:nvGraphicFramePr>
          <p:cNvPr id="164868" name="Group 4"/>
          <p:cNvGraphicFramePr>
            <a:graphicFrameLocks noGrp="1"/>
          </p:cNvGraphicFramePr>
          <p:nvPr/>
        </p:nvGraphicFramePr>
        <p:xfrm>
          <a:off x="228600" y="3149600"/>
          <a:ext cx="8610600" cy="2336801"/>
        </p:xfrm>
        <a:graphic>
          <a:graphicData uri="http://schemas.openxmlformats.org/drawingml/2006/table">
            <a:tbl>
              <a:tblPr/>
              <a:tblGrid>
                <a:gridCol w="2667000"/>
                <a:gridCol w="2133600"/>
                <a:gridCol w="2362200"/>
                <a:gridCol w="1447800"/>
              </a:tblGrid>
              <a:tr h="466725">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rebuchet MS" pitchFamily="34" charset="0"/>
                        </a:rPr>
                        <a:t>Obfuscation 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rebuchet MS" pitchFamily="34" charset="0"/>
                        </a:rPr>
                        <a:t>Behavior-Based Detection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rebuchet MS" pitchFamily="34" charset="0"/>
                        </a:rPr>
                        <a:t>McAfee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68313">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rebuchet MS" pitchFamily="34" charset="0"/>
                        </a:rPr>
                        <a:t>Average Time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rebuchet MS" pitchFamily="34" charset="0"/>
                        </a:rPr>
                        <a:t>Detection Rate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vMerge="1">
                  <a:txBody>
                    <a:bodyPr/>
                    <a:lstStyle/>
                    <a:p>
                      <a:endParaRPr lang="en-US"/>
                    </a:p>
                  </a:txBody>
                  <a:tcPr/>
                </a:tc>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rebuchet MS" pitchFamily="34" charset="0"/>
                        </a:rPr>
                        <a:t>Nop insertion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rebuchet MS" pitchFamily="34" charset="0"/>
                        </a:rPr>
                        <a:t>74.81 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rebuchet MS"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rebuchet MS" pitchFamily="34" charset="0"/>
                        </a:rPr>
                        <a:t>75%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rebuchet MS" pitchFamily="34" charset="0"/>
                        </a:rPr>
                        <a:t>Stack op. insertion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rebuchet MS" pitchFamily="34" charset="0"/>
                        </a:rPr>
                        <a:t>159.10 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rebuchet MS"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rebuchet MS" pitchFamily="34" charset="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rebuchet MS" pitchFamily="34" charset="0"/>
                        </a:rPr>
                        <a:t>Math op. insertion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rebuchet MS" pitchFamily="34" charset="0"/>
                        </a:rPr>
                        <a:t>186.50 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rebuchet MS" pitchFamily="34" charset="0"/>
                        </a:rPr>
                        <a:t>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rebuchet MS" pitchFamily="34"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75D947CC-16B1-FD4E-AAC9-A95171CA369E}" type="slidenum">
              <a:rPr lang="en-US" sz="1000">
                <a:solidFill>
                  <a:srgbClr val="C99900"/>
                </a:solidFill>
                <a:latin typeface="Lucida Sans Unicode" charset="0"/>
              </a:rPr>
              <a:pPr eaLnBrk="1" hangingPunct="1"/>
              <a:t>72</a:t>
            </a:fld>
            <a:endParaRPr lang="en-US" sz="1000">
              <a:solidFill>
                <a:srgbClr val="C99900"/>
              </a:solidFill>
              <a:latin typeface="Lucida Sans Unicode" charset="0"/>
            </a:endParaRPr>
          </a:p>
        </p:txBody>
      </p:sp>
      <p:grpSp>
        <p:nvGrpSpPr>
          <p:cNvPr id="2" name="Group 31"/>
          <p:cNvGrpSpPr>
            <a:grpSpLocks/>
          </p:cNvGrpSpPr>
          <p:nvPr/>
        </p:nvGrpSpPr>
        <p:grpSpPr bwMode="auto">
          <a:xfrm>
            <a:off x="3200400" y="3113088"/>
            <a:ext cx="2743200" cy="631825"/>
            <a:chOff x="2016" y="1961"/>
            <a:chExt cx="1728" cy="398"/>
          </a:xfrm>
        </p:grpSpPr>
        <p:sp>
          <p:nvSpPr>
            <p:cNvPr id="75799" name="AutoShape 27"/>
            <p:cNvSpPr>
              <a:spLocks noChangeArrowheads="1"/>
            </p:cNvSpPr>
            <p:nvPr/>
          </p:nvSpPr>
          <p:spPr bwMode="auto">
            <a:xfrm>
              <a:off x="2016" y="1961"/>
              <a:ext cx="1728" cy="398"/>
            </a:xfrm>
            <a:prstGeom prst="rightArrow">
              <a:avLst>
                <a:gd name="adj1" fmla="val 52759"/>
                <a:gd name="adj2" fmla="val 63055"/>
              </a:avLst>
            </a:prstGeom>
            <a:gradFill rotWithShape="1">
              <a:gsLst>
                <a:gs pos="0">
                  <a:srgbClr val="DDDDDD"/>
                </a:gs>
                <a:gs pos="100000">
                  <a:srgbClr val="4D4D4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75800" name="Text Box 28"/>
            <p:cNvSpPr txBox="1">
              <a:spLocks noChangeArrowheads="1"/>
            </p:cNvSpPr>
            <p:nvPr/>
          </p:nvSpPr>
          <p:spPr bwMode="auto">
            <a:xfrm>
              <a:off x="2448" y="2045"/>
              <a:ext cx="816" cy="2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i="1"/>
                <a:t>Detector</a:t>
              </a:r>
            </a:p>
          </p:txBody>
        </p:sp>
      </p:grpSp>
      <p:grpSp>
        <p:nvGrpSpPr>
          <p:cNvPr id="3" name="Group 33"/>
          <p:cNvGrpSpPr>
            <a:grpSpLocks/>
          </p:cNvGrpSpPr>
          <p:nvPr/>
        </p:nvGrpSpPr>
        <p:grpSpPr bwMode="auto">
          <a:xfrm>
            <a:off x="152400" y="3200400"/>
            <a:ext cx="2438400" cy="2667000"/>
            <a:chOff x="96" y="2016"/>
            <a:chExt cx="1536" cy="1680"/>
          </a:xfrm>
        </p:grpSpPr>
        <p:sp>
          <p:nvSpPr>
            <p:cNvPr id="75797" name="AutoShape 24"/>
            <p:cNvSpPr>
              <a:spLocks noChangeArrowheads="1"/>
            </p:cNvSpPr>
            <p:nvPr/>
          </p:nvSpPr>
          <p:spPr bwMode="auto">
            <a:xfrm rot="6061340" flipV="1">
              <a:off x="250" y="2314"/>
              <a:ext cx="1680" cy="10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3 w 21600"/>
                <a:gd name="T19" fmla="*/ 3168 h 21600"/>
                <a:gd name="T20" fmla="*/ 18437 w 21600"/>
                <a:gd name="T21" fmla="*/ 1843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539" y="10660"/>
                  </a:moveTo>
                  <a:cubicBezTo>
                    <a:pt x="18463" y="6440"/>
                    <a:pt x="15020" y="3059"/>
                    <a:pt x="10800" y="3059"/>
                  </a:cubicBezTo>
                  <a:cubicBezTo>
                    <a:pt x="6524" y="3059"/>
                    <a:pt x="3059" y="6524"/>
                    <a:pt x="3059" y="10800"/>
                  </a:cubicBezTo>
                  <a:lnTo>
                    <a:pt x="0" y="10800"/>
                  </a:lnTo>
                  <a:cubicBezTo>
                    <a:pt x="0" y="4835"/>
                    <a:pt x="4835" y="0"/>
                    <a:pt x="10800" y="0"/>
                  </a:cubicBezTo>
                  <a:cubicBezTo>
                    <a:pt x="16688" y="0"/>
                    <a:pt x="21491" y="4717"/>
                    <a:pt x="21598" y="10604"/>
                  </a:cubicBezTo>
                  <a:lnTo>
                    <a:pt x="24297" y="10555"/>
                  </a:lnTo>
                  <a:lnTo>
                    <a:pt x="20145" y="14861"/>
                  </a:lnTo>
                  <a:lnTo>
                    <a:pt x="15840" y="10708"/>
                  </a:lnTo>
                  <a:lnTo>
                    <a:pt x="18539" y="10660"/>
                  </a:lnTo>
                  <a:close/>
                </a:path>
              </a:pathLst>
            </a:custGeom>
            <a:gradFill rotWithShape="1">
              <a:gsLst>
                <a:gs pos="0">
                  <a:srgbClr val="DDDDDD"/>
                </a:gs>
                <a:gs pos="100000">
                  <a:srgbClr val="4D4D4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en-US"/>
            </a:p>
          </p:txBody>
        </p:sp>
        <p:sp>
          <p:nvSpPr>
            <p:cNvPr id="75798" name="Text Box 25"/>
            <p:cNvSpPr txBox="1">
              <a:spLocks noChangeArrowheads="1"/>
            </p:cNvSpPr>
            <p:nvPr/>
          </p:nvSpPr>
          <p:spPr bwMode="auto">
            <a:xfrm>
              <a:off x="96" y="2736"/>
              <a:ext cx="1056" cy="2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i="1"/>
                <a:t>Obfuscation</a:t>
              </a:r>
            </a:p>
          </p:txBody>
        </p:sp>
      </p:grpSp>
      <p:sp>
        <p:nvSpPr>
          <p:cNvPr id="188418" name="Rectangle 2"/>
          <p:cNvSpPr>
            <a:spLocks noGrp="1" noChangeArrowheads="1"/>
          </p:cNvSpPr>
          <p:nvPr>
            <p:ph type="title"/>
          </p:nvPr>
        </p:nvSpPr>
        <p:spPr/>
        <p:txBody>
          <a:bodyPr anchor="t">
            <a:normAutofit fontScale="90000"/>
          </a:bodyPr>
          <a:lstStyle/>
          <a:p>
            <a:pPr eaLnBrk="1" hangingPunct="1">
              <a:defRPr/>
            </a:pPr>
            <a:r>
              <a:rPr lang="en-US">
                <a:effectLst>
                  <a:outerShdw blurRad="38100" dist="38100" dir="2700000" algn="tl">
                    <a:srgbClr val="DDDDDD"/>
                  </a:outerShdw>
                </a:effectLst>
                <a:latin typeface="Trebuchet MS" charset="0"/>
                <a:cs typeface="+mj-cs"/>
              </a:rPr>
              <a:t>Formally Assessing Resilience</a:t>
            </a:r>
            <a:br>
              <a:rPr lang="en-US">
                <a:effectLst>
                  <a:outerShdw blurRad="38100" dist="38100" dir="2700000" algn="tl">
                    <a:srgbClr val="DDDDDD"/>
                  </a:outerShdw>
                </a:effectLst>
                <a:latin typeface="Trebuchet MS" charset="0"/>
                <a:cs typeface="+mj-cs"/>
              </a:rPr>
            </a:br>
            <a:r>
              <a:rPr lang="en-US" sz="3200">
                <a:effectLst>
                  <a:outerShdw blurRad="38100" dist="38100" dir="2700000" algn="tl">
                    <a:srgbClr val="DDDDDD"/>
                  </a:outerShdw>
                </a:effectLst>
                <a:latin typeface="Trebuchet MS" charset="0"/>
                <a:cs typeface="+mj-cs"/>
              </a:rPr>
              <a:t>						[POPL 2007]</a:t>
            </a:r>
          </a:p>
        </p:txBody>
      </p:sp>
      <p:sp>
        <p:nvSpPr>
          <p:cNvPr id="75783" name="Rectangle 3"/>
          <p:cNvSpPr>
            <a:spLocks noGrp="1" noChangeArrowheads="1"/>
          </p:cNvSpPr>
          <p:nvPr>
            <p:ph type="body" idx="1"/>
          </p:nvPr>
        </p:nvSpPr>
        <p:spPr/>
        <p:txBody>
          <a:bodyPr/>
          <a:lstStyle/>
          <a:p>
            <a:pPr eaLnBrk="1" hangingPunct="1">
              <a:buFontTx/>
              <a:buNone/>
            </a:pPr>
            <a:endParaRPr lang="en-US" sz="900">
              <a:latin typeface="Trebuchet MS" charset="0"/>
            </a:endParaRPr>
          </a:p>
          <a:p>
            <a:pPr eaLnBrk="1" hangingPunct="1"/>
            <a:r>
              <a:rPr lang="en-US">
                <a:latin typeface="Trebuchet MS" charset="0"/>
              </a:rPr>
              <a:t>Soundness (no false positives)</a:t>
            </a:r>
          </a:p>
          <a:p>
            <a:pPr eaLnBrk="1" hangingPunct="1"/>
            <a:r>
              <a:rPr lang="en-US">
                <a:latin typeface="Trebuchet MS" charset="0"/>
              </a:rPr>
              <a:t>Completeness (no false negatives)</a:t>
            </a:r>
          </a:p>
          <a:p>
            <a:pPr eaLnBrk="1" hangingPunct="1">
              <a:buFontTx/>
              <a:buNone/>
            </a:pPr>
            <a:endParaRPr lang="en-US">
              <a:latin typeface="Trebuchet MS" charset="0"/>
            </a:endParaRPr>
          </a:p>
        </p:txBody>
      </p:sp>
      <p:grpSp>
        <p:nvGrpSpPr>
          <p:cNvPr id="75784" name="Group 22"/>
          <p:cNvGrpSpPr>
            <a:grpSpLocks/>
          </p:cNvGrpSpPr>
          <p:nvPr/>
        </p:nvGrpSpPr>
        <p:grpSpPr bwMode="auto">
          <a:xfrm>
            <a:off x="6019800" y="3124200"/>
            <a:ext cx="1371600" cy="1533525"/>
            <a:chOff x="4656" y="1872"/>
            <a:chExt cx="864" cy="966"/>
          </a:xfrm>
        </p:grpSpPr>
        <p:cxnSp>
          <p:nvCxnSpPr>
            <p:cNvPr id="75790" name="AutoShape 10"/>
            <p:cNvCxnSpPr>
              <a:cxnSpLocks noChangeAspect="1" noChangeShapeType="1"/>
              <a:stCxn id="75793" idx="4"/>
              <a:endCxn id="75794" idx="1"/>
            </p:cNvCxnSpPr>
            <p:nvPr/>
          </p:nvCxnSpPr>
          <p:spPr bwMode="auto">
            <a:xfrm rot="5400000">
              <a:off x="4620" y="2334"/>
              <a:ext cx="538" cy="51"/>
            </a:xfrm>
            <a:prstGeom prst="curvedConnector3">
              <a:avLst>
                <a:gd name="adj1" fmla="val 48458"/>
              </a:avLst>
            </a:prstGeom>
            <a:noFill/>
            <a:ln w="57150">
              <a:solidFill>
                <a:srgbClr val="969696">
                  <a:alpha val="20000"/>
                </a:srgbClr>
              </a:solidFill>
              <a:round/>
              <a:headEnd/>
              <a:tailEnd type="triangle" w="med" len="med"/>
            </a:ln>
            <a:extLst>
              <a:ext uri="{909E8E84-426E-40dd-AFC4-6F175D3DCCD1}">
                <a14:hiddenFill xmlns:a14="http://schemas.microsoft.com/office/drawing/2010/main">
                  <a:noFill/>
                </a14:hiddenFill>
              </a:ext>
            </a:extLst>
          </p:spPr>
        </p:cxnSp>
        <p:cxnSp>
          <p:nvCxnSpPr>
            <p:cNvPr id="75791" name="AutoShape 11"/>
            <p:cNvCxnSpPr>
              <a:cxnSpLocks noChangeAspect="1" noChangeShapeType="1"/>
              <a:stCxn id="75792" idx="2"/>
              <a:endCxn id="75795" idx="1"/>
            </p:cNvCxnSpPr>
            <p:nvPr/>
          </p:nvCxnSpPr>
          <p:spPr bwMode="auto">
            <a:xfrm rot="16200000" flipH="1">
              <a:off x="5057" y="2529"/>
              <a:ext cx="134" cy="50"/>
            </a:xfrm>
            <a:prstGeom prst="curvedConnector3">
              <a:avLst>
                <a:gd name="adj1" fmla="val 43532"/>
              </a:avLst>
            </a:prstGeom>
            <a:noFill/>
            <a:ln w="57150">
              <a:solidFill>
                <a:srgbClr val="969696">
                  <a:alpha val="20000"/>
                </a:srgbClr>
              </a:solidFill>
              <a:round/>
              <a:headEnd/>
              <a:tailEnd type="triangle" w="med" len="med"/>
            </a:ln>
            <a:extLst>
              <a:ext uri="{909E8E84-426E-40dd-AFC4-6F175D3DCCD1}">
                <a14:hiddenFill xmlns:a14="http://schemas.microsoft.com/office/drawing/2010/main">
                  <a:noFill/>
                </a14:hiddenFill>
              </a:ext>
            </a:extLst>
          </p:spPr>
        </p:cxnSp>
        <p:sp>
          <p:nvSpPr>
            <p:cNvPr id="75792" name="AutoShape 12"/>
            <p:cNvSpPr>
              <a:spLocks noChangeAspect="1" noChangeArrowheads="1"/>
            </p:cNvSpPr>
            <p:nvPr/>
          </p:nvSpPr>
          <p:spPr bwMode="auto">
            <a:xfrm>
              <a:off x="4900" y="2371"/>
              <a:ext cx="399" cy="108"/>
            </a:xfrm>
            <a:prstGeom prst="roundRect">
              <a:avLst>
                <a:gd name="adj" fmla="val 16667"/>
              </a:avLst>
            </a:prstGeom>
            <a:solidFill>
              <a:srgbClr val="DDDDDD">
                <a:alpha val="20000"/>
              </a:srgbClr>
            </a:solidFill>
            <a:ln w="19050">
              <a:solidFill>
                <a:srgbClr val="969696">
                  <a:alpha val="20000"/>
                </a:srgbClr>
              </a:solidFill>
              <a:round/>
              <a:headEnd/>
              <a:tailEnd/>
            </a:ln>
          </p:spPr>
          <p:txBody>
            <a:bodyPr lIns="0" tIns="0" rIns="0" bIns="0" anchor="ctr">
              <a:spAutoFit/>
            </a:bodyPr>
            <a:lstStyle/>
            <a:p>
              <a:pPr algn="ctr"/>
              <a:r>
                <a:rPr lang="ja-JP" altLang="en-US" sz="900" dirty="0">
                  <a:solidFill>
                    <a:srgbClr val="969696"/>
                  </a:solidFill>
                  <a:latin typeface="Lucida Console" charset="0"/>
                </a:rPr>
                <a:t>“</a:t>
              </a:r>
              <a:r>
                <a:rPr lang="en-US" altLang="ja-JP" sz="900" dirty="0">
                  <a:solidFill>
                    <a:srgbClr val="969696"/>
                  </a:solidFill>
                  <a:latin typeface="Lucida Console" charset="0"/>
                </a:rPr>
                <a:t>HELO</a:t>
              </a:r>
              <a:r>
                <a:rPr lang="ja-JP" altLang="en-US" sz="900" dirty="0">
                  <a:solidFill>
                    <a:srgbClr val="969696"/>
                  </a:solidFill>
                  <a:latin typeface="Lucida Console" charset="0"/>
                </a:rPr>
                <a:t>”</a:t>
              </a:r>
              <a:endParaRPr lang="en-US" sz="900" dirty="0">
                <a:solidFill>
                  <a:srgbClr val="969696"/>
                </a:solidFill>
                <a:latin typeface="Lucida Console" charset="0"/>
              </a:endParaRPr>
            </a:p>
          </p:txBody>
        </p:sp>
        <p:sp>
          <p:nvSpPr>
            <p:cNvPr id="75793" name="AutoShape 13"/>
            <p:cNvSpPr>
              <a:spLocks noChangeAspect="1" noChangeArrowheads="1"/>
            </p:cNvSpPr>
            <p:nvPr/>
          </p:nvSpPr>
          <p:spPr bwMode="auto">
            <a:xfrm>
              <a:off x="4842" y="1954"/>
              <a:ext cx="143" cy="137"/>
            </a:xfrm>
            <a:prstGeom prst="flowChartConnector">
              <a:avLst/>
            </a:prstGeom>
            <a:solidFill>
              <a:srgbClr val="DDDDDD">
                <a:alpha val="20000"/>
              </a:srgbClr>
            </a:solidFill>
            <a:ln w="19050">
              <a:solidFill>
                <a:srgbClr val="969696">
                  <a:alpha val="20000"/>
                </a:srgbClr>
              </a:solidFill>
              <a:round/>
              <a:headEnd/>
              <a:tailEnd/>
            </a:ln>
          </p:spPr>
          <p:txBody>
            <a:bodyPr wrap="none" anchor="ctr"/>
            <a:lstStyle/>
            <a:p>
              <a:pPr algn="ctr"/>
              <a:r>
                <a:rPr lang="en-US" sz="900">
                  <a:solidFill>
                    <a:srgbClr val="969696"/>
                  </a:solidFill>
                  <a:latin typeface="Lucida Console" charset="0"/>
                </a:rPr>
                <a:t>Y</a:t>
              </a:r>
            </a:p>
          </p:txBody>
        </p:sp>
        <p:sp>
          <p:nvSpPr>
            <p:cNvPr id="75794" name="AutoShape 14"/>
            <p:cNvSpPr>
              <a:spLocks noChangeAspect="1" noChangeArrowheads="1"/>
            </p:cNvSpPr>
            <p:nvPr/>
          </p:nvSpPr>
          <p:spPr bwMode="auto">
            <a:xfrm>
              <a:off x="4842" y="2612"/>
              <a:ext cx="143" cy="137"/>
            </a:xfrm>
            <a:prstGeom prst="flowChartConnector">
              <a:avLst/>
            </a:prstGeom>
            <a:solidFill>
              <a:srgbClr val="DDDDDD">
                <a:alpha val="20000"/>
              </a:srgbClr>
            </a:solidFill>
            <a:ln w="19050">
              <a:solidFill>
                <a:srgbClr val="969696">
                  <a:alpha val="20000"/>
                </a:srgbClr>
              </a:solidFill>
              <a:round/>
              <a:headEnd/>
              <a:tailEnd/>
            </a:ln>
          </p:spPr>
          <p:txBody>
            <a:bodyPr wrap="none" anchor="ctr"/>
            <a:lstStyle/>
            <a:p>
              <a:pPr algn="ctr"/>
              <a:r>
                <a:rPr lang="en-US" sz="900">
                  <a:solidFill>
                    <a:srgbClr val="969696"/>
                  </a:solidFill>
                  <a:latin typeface="Lucida Console" charset="0"/>
                </a:rPr>
                <a:t>Z</a:t>
              </a:r>
            </a:p>
          </p:txBody>
        </p:sp>
        <p:sp>
          <p:nvSpPr>
            <p:cNvPr id="75795" name="AutoShape 15"/>
            <p:cNvSpPr>
              <a:spLocks noChangeAspect="1" noChangeArrowheads="1"/>
            </p:cNvSpPr>
            <p:nvPr/>
          </p:nvSpPr>
          <p:spPr bwMode="auto">
            <a:xfrm>
              <a:off x="5128" y="2604"/>
              <a:ext cx="143" cy="137"/>
            </a:xfrm>
            <a:prstGeom prst="flowChartConnector">
              <a:avLst/>
            </a:prstGeom>
            <a:solidFill>
              <a:srgbClr val="DDDDDD">
                <a:alpha val="20000"/>
              </a:srgbClr>
            </a:solidFill>
            <a:ln w="19050">
              <a:solidFill>
                <a:srgbClr val="969696">
                  <a:alpha val="20000"/>
                </a:srgbClr>
              </a:solidFill>
              <a:round/>
              <a:headEnd/>
              <a:tailEnd/>
            </a:ln>
          </p:spPr>
          <p:txBody>
            <a:bodyPr wrap="none" anchor="ctr"/>
            <a:lstStyle/>
            <a:p>
              <a:pPr algn="ctr"/>
              <a:r>
                <a:rPr lang="en-US" sz="900">
                  <a:solidFill>
                    <a:srgbClr val="969696"/>
                  </a:solidFill>
                  <a:latin typeface="Lucida Console" charset="0"/>
                </a:rPr>
                <a:t>T</a:t>
              </a:r>
            </a:p>
          </p:txBody>
        </p:sp>
        <p:sp>
          <p:nvSpPr>
            <p:cNvPr id="75796" name="Rectangle 20"/>
            <p:cNvSpPr>
              <a:spLocks noChangeArrowheads="1"/>
            </p:cNvSpPr>
            <p:nvPr/>
          </p:nvSpPr>
          <p:spPr bwMode="auto">
            <a:xfrm>
              <a:off x="4656" y="1872"/>
              <a:ext cx="864" cy="966"/>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solidFill>
                    <a:srgbClr val="CC0000"/>
                  </a:solidFill>
                </a:rPr>
                <a:t>Malspec</a:t>
              </a:r>
            </a:p>
          </p:txBody>
        </p:sp>
      </p:grpSp>
      <p:sp>
        <p:nvSpPr>
          <p:cNvPr id="188439" name="AutoShape 23"/>
          <p:cNvSpPr>
            <a:spLocks noChangeArrowheads="1"/>
          </p:cNvSpPr>
          <p:nvPr/>
        </p:nvSpPr>
        <p:spPr bwMode="auto">
          <a:xfrm>
            <a:off x="1828800" y="4953000"/>
            <a:ext cx="1371600" cy="1533525"/>
          </a:xfrm>
          <a:prstGeom prst="foldedCorner">
            <a:avLst>
              <a:gd name="adj" fmla="val 12500"/>
            </a:avLst>
          </a:prstGeom>
          <a:solidFill>
            <a:schemeClr val="bg1"/>
          </a:solidFill>
          <a:ln w="28575">
            <a:solidFill>
              <a:schemeClr val="tx1"/>
            </a:solidFill>
            <a:round/>
            <a:headEnd/>
            <a:tailEnd/>
          </a:ln>
        </p:spPr>
        <p:txBody>
          <a:bodyPr anchor="ctr"/>
          <a:lstStyle/>
          <a:p>
            <a:pPr algn="ctr"/>
            <a:r>
              <a:rPr lang="en-US"/>
              <a:t>agmoPrr</a:t>
            </a:r>
          </a:p>
        </p:txBody>
      </p:sp>
      <p:sp>
        <p:nvSpPr>
          <p:cNvPr id="75786" name="AutoShape 5"/>
          <p:cNvSpPr>
            <a:spLocks noChangeArrowheads="1"/>
          </p:cNvSpPr>
          <p:nvPr/>
        </p:nvSpPr>
        <p:spPr bwMode="auto">
          <a:xfrm>
            <a:off x="2057400" y="3124200"/>
            <a:ext cx="1066800" cy="1371600"/>
          </a:xfrm>
          <a:prstGeom prst="foldedCorner">
            <a:avLst>
              <a:gd name="adj" fmla="val 28620"/>
            </a:avLst>
          </a:prstGeom>
          <a:solidFill>
            <a:schemeClr val="bg1"/>
          </a:solidFill>
          <a:ln w="28575">
            <a:solidFill>
              <a:schemeClr val="tx1"/>
            </a:solidFill>
            <a:round/>
            <a:headEnd/>
            <a:tailEnd/>
          </a:ln>
        </p:spPr>
        <p:txBody>
          <a:bodyPr anchor="ctr"/>
          <a:lstStyle/>
          <a:p>
            <a:pPr algn="ctr"/>
            <a:r>
              <a:rPr lang="en-US"/>
              <a:t>Program</a:t>
            </a:r>
          </a:p>
        </p:txBody>
      </p:sp>
      <p:grpSp>
        <p:nvGrpSpPr>
          <p:cNvPr id="5" name="Group 34"/>
          <p:cNvGrpSpPr>
            <a:grpSpLocks/>
          </p:cNvGrpSpPr>
          <p:nvPr/>
        </p:nvGrpSpPr>
        <p:grpSpPr bwMode="auto">
          <a:xfrm>
            <a:off x="3136900" y="4495800"/>
            <a:ext cx="2895600" cy="1006475"/>
            <a:chOff x="1976" y="2832"/>
            <a:chExt cx="1824" cy="634"/>
          </a:xfrm>
        </p:grpSpPr>
        <p:sp>
          <p:nvSpPr>
            <p:cNvPr id="75788" name="AutoShape 29"/>
            <p:cNvSpPr>
              <a:spLocks noChangeArrowheads="1"/>
            </p:cNvSpPr>
            <p:nvPr/>
          </p:nvSpPr>
          <p:spPr bwMode="auto">
            <a:xfrm rot="-1689593">
              <a:off x="1976" y="2961"/>
              <a:ext cx="1824" cy="384"/>
            </a:xfrm>
            <a:prstGeom prst="rightArrow">
              <a:avLst>
                <a:gd name="adj1" fmla="val 50000"/>
                <a:gd name="adj2" fmla="val 72372"/>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useBgFill="1">
          <p:nvSpPr>
            <p:cNvPr id="75789" name="Text Box 30"/>
            <p:cNvSpPr txBox="1">
              <a:spLocks noChangeArrowheads="1"/>
            </p:cNvSpPr>
            <p:nvPr/>
          </p:nvSpPr>
          <p:spPr bwMode="auto">
            <a:xfrm>
              <a:off x="2760" y="2832"/>
              <a:ext cx="216" cy="634"/>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6600"/>
                <a: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884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4875090B-0567-CB4E-8A12-041EADCA95C0}" type="slidenum">
              <a:rPr lang="en-US" sz="1000">
                <a:solidFill>
                  <a:srgbClr val="C99900"/>
                </a:solidFill>
                <a:latin typeface="Lucida Sans Unicode" charset="0"/>
              </a:rPr>
              <a:pPr eaLnBrk="1" hangingPunct="1"/>
              <a:t>73</a:t>
            </a:fld>
            <a:endParaRPr lang="en-US" sz="1000">
              <a:solidFill>
                <a:srgbClr val="C99900"/>
              </a:solidFill>
              <a:latin typeface="Lucida Sans Unicode" charset="0"/>
            </a:endParaRPr>
          </a:p>
        </p:txBody>
      </p:sp>
      <p:sp>
        <p:nvSpPr>
          <p:cNvPr id="189442" name="Rectangle 2"/>
          <p:cNvSpPr>
            <a:spLocks noGrp="1" noChangeArrowheads="1"/>
          </p:cNvSpPr>
          <p:nvPr>
            <p:ph type="title"/>
          </p:nvPr>
        </p:nvSpPr>
        <p:spPr/>
        <p:txBody>
          <a:bodyPr wrap="none"/>
          <a:lstStyle/>
          <a:p>
            <a:pPr eaLnBrk="1" hangingPunct="1">
              <a:defRPr/>
            </a:pPr>
            <a:r>
              <a:rPr lang="en-US">
                <a:effectLst>
                  <a:outerShdw blurRad="38100" dist="38100" dir="2700000" algn="tl">
                    <a:srgbClr val="DDDDDD"/>
                  </a:outerShdw>
                </a:effectLst>
                <a:latin typeface="Trebuchet MS" charset="0"/>
                <a:cs typeface="+mj-cs"/>
              </a:rPr>
              <a:t>Approach to Assessing Resilience</a:t>
            </a:r>
          </a:p>
        </p:txBody>
      </p:sp>
      <p:sp>
        <p:nvSpPr>
          <p:cNvPr id="77829" name="Rectangle 3"/>
          <p:cNvSpPr>
            <a:spLocks noGrp="1" noChangeArrowheads="1"/>
          </p:cNvSpPr>
          <p:nvPr>
            <p:ph type="body" idx="1"/>
          </p:nvPr>
        </p:nvSpPr>
        <p:spPr/>
        <p:txBody>
          <a:bodyPr/>
          <a:lstStyle/>
          <a:p>
            <a:pPr eaLnBrk="1" hangingPunct="1"/>
            <a:r>
              <a:rPr lang="en-US" dirty="0">
                <a:latin typeface="Trebuchet MS" charset="0"/>
              </a:rPr>
              <a:t>Detector </a:t>
            </a:r>
            <a:r>
              <a:rPr lang="ja-JP" altLang="en-US" dirty="0">
                <a:latin typeface="Trebuchet MS" charset="0"/>
              </a:rPr>
              <a:t>“</a:t>
            </a:r>
            <a:r>
              <a:rPr lang="en-US" altLang="ja-JP" dirty="0">
                <a:latin typeface="Trebuchet MS" charset="0"/>
              </a:rPr>
              <a:t>filters out</a:t>
            </a:r>
            <a:r>
              <a:rPr lang="ja-JP" altLang="en-US" dirty="0">
                <a:latin typeface="Trebuchet MS" charset="0"/>
              </a:rPr>
              <a:t>”</a:t>
            </a:r>
            <a:r>
              <a:rPr lang="en-US" altLang="ja-JP" dirty="0">
                <a:latin typeface="Trebuchet MS" charset="0"/>
              </a:rPr>
              <a:t> irrelevant aspects of the program (described in terms of trace semantics).</a:t>
            </a:r>
            <a:endParaRPr lang="en-US" dirty="0">
              <a:latin typeface="Trebuchet MS" charset="0"/>
            </a:endParaRPr>
          </a:p>
        </p:txBody>
      </p:sp>
      <p:grpSp>
        <p:nvGrpSpPr>
          <p:cNvPr id="2" name="Group 4"/>
          <p:cNvGrpSpPr>
            <a:grpSpLocks/>
          </p:cNvGrpSpPr>
          <p:nvPr/>
        </p:nvGrpSpPr>
        <p:grpSpPr bwMode="auto">
          <a:xfrm>
            <a:off x="2209800" y="3297238"/>
            <a:ext cx="2743200" cy="631825"/>
            <a:chOff x="2016" y="1961"/>
            <a:chExt cx="1728" cy="398"/>
          </a:xfrm>
        </p:grpSpPr>
        <p:sp>
          <p:nvSpPr>
            <p:cNvPr id="77848" name="AutoShape 5"/>
            <p:cNvSpPr>
              <a:spLocks noChangeArrowheads="1"/>
            </p:cNvSpPr>
            <p:nvPr/>
          </p:nvSpPr>
          <p:spPr bwMode="auto">
            <a:xfrm>
              <a:off x="2016" y="1961"/>
              <a:ext cx="1728" cy="398"/>
            </a:xfrm>
            <a:prstGeom prst="rightArrow">
              <a:avLst>
                <a:gd name="adj1" fmla="val 52759"/>
                <a:gd name="adj2" fmla="val 63055"/>
              </a:avLst>
            </a:prstGeom>
            <a:gradFill rotWithShape="1">
              <a:gsLst>
                <a:gs pos="0">
                  <a:srgbClr val="DDDDDD"/>
                </a:gs>
                <a:gs pos="100000">
                  <a:srgbClr val="4D4D4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77849" name="Text Box 6"/>
            <p:cNvSpPr txBox="1">
              <a:spLocks noChangeArrowheads="1"/>
            </p:cNvSpPr>
            <p:nvPr/>
          </p:nvSpPr>
          <p:spPr bwMode="auto">
            <a:xfrm>
              <a:off x="2448" y="2045"/>
              <a:ext cx="816" cy="2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i="1"/>
                <a:t>Detector</a:t>
              </a:r>
            </a:p>
          </p:txBody>
        </p:sp>
      </p:grpSp>
      <p:grpSp>
        <p:nvGrpSpPr>
          <p:cNvPr id="77831" name="Group 10"/>
          <p:cNvGrpSpPr>
            <a:grpSpLocks/>
          </p:cNvGrpSpPr>
          <p:nvPr/>
        </p:nvGrpSpPr>
        <p:grpSpPr bwMode="auto">
          <a:xfrm>
            <a:off x="7010400" y="3200400"/>
            <a:ext cx="1371600" cy="1533525"/>
            <a:chOff x="4656" y="1872"/>
            <a:chExt cx="864" cy="966"/>
          </a:xfrm>
        </p:grpSpPr>
        <p:cxnSp>
          <p:nvCxnSpPr>
            <p:cNvPr id="77841" name="AutoShape 11"/>
            <p:cNvCxnSpPr>
              <a:cxnSpLocks noChangeAspect="1" noChangeShapeType="1"/>
              <a:stCxn id="77844" idx="4"/>
              <a:endCxn id="77845" idx="1"/>
            </p:cNvCxnSpPr>
            <p:nvPr/>
          </p:nvCxnSpPr>
          <p:spPr bwMode="auto">
            <a:xfrm rot="5400000">
              <a:off x="4620" y="2334"/>
              <a:ext cx="538" cy="51"/>
            </a:xfrm>
            <a:prstGeom prst="curvedConnector3">
              <a:avLst>
                <a:gd name="adj1" fmla="val 48458"/>
              </a:avLst>
            </a:prstGeom>
            <a:noFill/>
            <a:ln w="57150">
              <a:solidFill>
                <a:srgbClr val="969696">
                  <a:alpha val="20000"/>
                </a:srgbClr>
              </a:solidFill>
              <a:round/>
              <a:headEnd/>
              <a:tailEnd type="triangle" w="med" len="med"/>
            </a:ln>
            <a:extLst>
              <a:ext uri="{909E8E84-426E-40dd-AFC4-6F175D3DCCD1}">
                <a14:hiddenFill xmlns:a14="http://schemas.microsoft.com/office/drawing/2010/main">
                  <a:noFill/>
                </a14:hiddenFill>
              </a:ext>
            </a:extLst>
          </p:spPr>
        </p:cxnSp>
        <p:cxnSp>
          <p:nvCxnSpPr>
            <p:cNvPr id="77842" name="AutoShape 12"/>
            <p:cNvCxnSpPr>
              <a:cxnSpLocks noChangeAspect="1" noChangeShapeType="1"/>
              <a:stCxn id="77843" idx="2"/>
              <a:endCxn id="77846" idx="1"/>
            </p:cNvCxnSpPr>
            <p:nvPr/>
          </p:nvCxnSpPr>
          <p:spPr bwMode="auto">
            <a:xfrm rot="16200000" flipH="1">
              <a:off x="5057" y="2529"/>
              <a:ext cx="134" cy="50"/>
            </a:xfrm>
            <a:prstGeom prst="curvedConnector3">
              <a:avLst>
                <a:gd name="adj1" fmla="val 43532"/>
              </a:avLst>
            </a:prstGeom>
            <a:noFill/>
            <a:ln w="57150">
              <a:solidFill>
                <a:srgbClr val="969696">
                  <a:alpha val="20000"/>
                </a:srgbClr>
              </a:solidFill>
              <a:round/>
              <a:headEnd/>
              <a:tailEnd type="triangle" w="med" len="med"/>
            </a:ln>
            <a:extLst>
              <a:ext uri="{909E8E84-426E-40dd-AFC4-6F175D3DCCD1}">
                <a14:hiddenFill xmlns:a14="http://schemas.microsoft.com/office/drawing/2010/main">
                  <a:noFill/>
                </a14:hiddenFill>
              </a:ext>
            </a:extLst>
          </p:spPr>
        </p:cxnSp>
        <p:sp>
          <p:nvSpPr>
            <p:cNvPr id="77843" name="AutoShape 13"/>
            <p:cNvSpPr>
              <a:spLocks noChangeAspect="1" noChangeArrowheads="1"/>
            </p:cNvSpPr>
            <p:nvPr/>
          </p:nvSpPr>
          <p:spPr bwMode="auto">
            <a:xfrm>
              <a:off x="4900" y="2371"/>
              <a:ext cx="399" cy="108"/>
            </a:xfrm>
            <a:prstGeom prst="roundRect">
              <a:avLst>
                <a:gd name="adj" fmla="val 16667"/>
              </a:avLst>
            </a:prstGeom>
            <a:solidFill>
              <a:srgbClr val="DDDDDD">
                <a:alpha val="20000"/>
              </a:srgbClr>
            </a:solidFill>
            <a:ln w="19050">
              <a:solidFill>
                <a:srgbClr val="969696">
                  <a:alpha val="20000"/>
                </a:srgbClr>
              </a:solidFill>
              <a:round/>
              <a:headEnd/>
              <a:tailEnd/>
            </a:ln>
          </p:spPr>
          <p:txBody>
            <a:bodyPr lIns="0" tIns="0" rIns="0" bIns="0" anchor="ctr">
              <a:spAutoFit/>
            </a:bodyPr>
            <a:lstStyle/>
            <a:p>
              <a:pPr algn="ctr"/>
              <a:r>
                <a:rPr lang="ja-JP" altLang="en-US" sz="900">
                  <a:solidFill>
                    <a:srgbClr val="969696"/>
                  </a:solidFill>
                  <a:latin typeface="Lucida Console" charset="0"/>
                </a:rPr>
                <a:t>“</a:t>
              </a:r>
              <a:r>
                <a:rPr lang="en-US" altLang="ja-JP" sz="900">
                  <a:solidFill>
                    <a:srgbClr val="969696"/>
                  </a:solidFill>
                  <a:latin typeface="Lucida Console" charset="0"/>
                </a:rPr>
                <a:t>HELO</a:t>
              </a:r>
              <a:r>
                <a:rPr lang="ja-JP" altLang="en-US" sz="900">
                  <a:solidFill>
                    <a:srgbClr val="969696"/>
                  </a:solidFill>
                  <a:latin typeface="Lucida Console" charset="0"/>
                </a:rPr>
                <a:t>”</a:t>
              </a:r>
              <a:endParaRPr lang="en-US" sz="900">
                <a:solidFill>
                  <a:srgbClr val="969696"/>
                </a:solidFill>
                <a:latin typeface="Lucida Console" charset="0"/>
              </a:endParaRPr>
            </a:p>
          </p:txBody>
        </p:sp>
        <p:sp>
          <p:nvSpPr>
            <p:cNvPr id="77844" name="AutoShape 14"/>
            <p:cNvSpPr>
              <a:spLocks noChangeAspect="1" noChangeArrowheads="1"/>
            </p:cNvSpPr>
            <p:nvPr/>
          </p:nvSpPr>
          <p:spPr bwMode="auto">
            <a:xfrm>
              <a:off x="4842" y="1954"/>
              <a:ext cx="143" cy="137"/>
            </a:xfrm>
            <a:prstGeom prst="flowChartConnector">
              <a:avLst/>
            </a:prstGeom>
            <a:solidFill>
              <a:srgbClr val="DDDDDD">
                <a:alpha val="20000"/>
              </a:srgbClr>
            </a:solidFill>
            <a:ln w="19050">
              <a:solidFill>
                <a:srgbClr val="969696">
                  <a:alpha val="20000"/>
                </a:srgbClr>
              </a:solidFill>
              <a:round/>
              <a:headEnd/>
              <a:tailEnd/>
            </a:ln>
          </p:spPr>
          <p:txBody>
            <a:bodyPr wrap="none" anchor="ctr"/>
            <a:lstStyle/>
            <a:p>
              <a:pPr algn="ctr"/>
              <a:r>
                <a:rPr lang="en-US" sz="900">
                  <a:solidFill>
                    <a:srgbClr val="969696"/>
                  </a:solidFill>
                  <a:latin typeface="Lucida Console" charset="0"/>
                </a:rPr>
                <a:t>Y</a:t>
              </a:r>
            </a:p>
          </p:txBody>
        </p:sp>
        <p:sp>
          <p:nvSpPr>
            <p:cNvPr id="77845" name="AutoShape 15"/>
            <p:cNvSpPr>
              <a:spLocks noChangeAspect="1" noChangeArrowheads="1"/>
            </p:cNvSpPr>
            <p:nvPr/>
          </p:nvSpPr>
          <p:spPr bwMode="auto">
            <a:xfrm>
              <a:off x="4842" y="2612"/>
              <a:ext cx="143" cy="137"/>
            </a:xfrm>
            <a:prstGeom prst="flowChartConnector">
              <a:avLst/>
            </a:prstGeom>
            <a:solidFill>
              <a:srgbClr val="DDDDDD">
                <a:alpha val="20000"/>
              </a:srgbClr>
            </a:solidFill>
            <a:ln w="19050">
              <a:solidFill>
                <a:srgbClr val="969696">
                  <a:alpha val="20000"/>
                </a:srgbClr>
              </a:solidFill>
              <a:round/>
              <a:headEnd/>
              <a:tailEnd/>
            </a:ln>
          </p:spPr>
          <p:txBody>
            <a:bodyPr wrap="none" anchor="ctr"/>
            <a:lstStyle/>
            <a:p>
              <a:pPr algn="ctr"/>
              <a:r>
                <a:rPr lang="en-US" sz="900">
                  <a:solidFill>
                    <a:srgbClr val="969696"/>
                  </a:solidFill>
                  <a:latin typeface="Lucida Console" charset="0"/>
                </a:rPr>
                <a:t>Z</a:t>
              </a:r>
            </a:p>
          </p:txBody>
        </p:sp>
        <p:sp>
          <p:nvSpPr>
            <p:cNvPr id="77846" name="AutoShape 16"/>
            <p:cNvSpPr>
              <a:spLocks noChangeAspect="1" noChangeArrowheads="1"/>
            </p:cNvSpPr>
            <p:nvPr/>
          </p:nvSpPr>
          <p:spPr bwMode="auto">
            <a:xfrm>
              <a:off x="5128" y="2604"/>
              <a:ext cx="143" cy="137"/>
            </a:xfrm>
            <a:prstGeom prst="flowChartConnector">
              <a:avLst/>
            </a:prstGeom>
            <a:solidFill>
              <a:srgbClr val="DDDDDD">
                <a:alpha val="20000"/>
              </a:srgbClr>
            </a:solidFill>
            <a:ln w="19050">
              <a:solidFill>
                <a:srgbClr val="969696">
                  <a:alpha val="20000"/>
                </a:srgbClr>
              </a:solidFill>
              <a:round/>
              <a:headEnd/>
              <a:tailEnd/>
            </a:ln>
          </p:spPr>
          <p:txBody>
            <a:bodyPr wrap="none" anchor="ctr"/>
            <a:lstStyle/>
            <a:p>
              <a:pPr algn="ctr"/>
              <a:r>
                <a:rPr lang="en-US" sz="900">
                  <a:solidFill>
                    <a:srgbClr val="969696"/>
                  </a:solidFill>
                  <a:latin typeface="Lucida Console" charset="0"/>
                </a:rPr>
                <a:t>T</a:t>
              </a:r>
            </a:p>
          </p:txBody>
        </p:sp>
        <p:sp>
          <p:nvSpPr>
            <p:cNvPr id="77847" name="Rectangle 17"/>
            <p:cNvSpPr>
              <a:spLocks noChangeArrowheads="1"/>
            </p:cNvSpPr>
            <p:nvPr/>
          </p:nvSpPr>
          <p:spPr bwMode="auto">
            <a:xfrm>
              <a:off x="4656" y="1872"/>
              <a:ext cx="864" cy="966"/>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solidFill>
                    <a:srgbClr val="CC0000"/>
                  </a:solidFill>
                </a:rPr>
                <a:t>Malspec</a:t>
              </a:r>
            </a:p>
          </p:txBody>
        </p:sp>
      </p:grpSp>
      <p:sp>
        <p:nvSpPr>
          <p:cNvPr id="189458" name="AutoShape 18"/>
          <p:cNvSpPr>
            <a:spLocks noChangeArrowheads="1"/>
          </p:cNvSpPr>
          <p:nvPr/>
        </p:nvSpPr>
        <p:spPr bwMode="auto">
          <a:xfrm>
            <a:off x="838200" y="5293017"/>
            <a:ext cx="1371600" cy="1533525"/>
          </a:xfrm>
          <a:prstGeom prst="foldedCorner">
            <a:avLst>
              <a:gd name="adj" fmla="val 12500"/>
            </a:avLst>
          </a:prstGeom>
          <a:solidFill>
            <a:schemeClr val="bg1"/>
          </a:solidFill>
          <a:ln w="28575">
            <a:solidFill>
              <a:schemeClr val="tx1"/>
            </a:solidFill>
            <a:round/>
            <a:headEnd/>
            <a:tailEnd/>
          </a:ln>
        </p:spPr>
        <p:txBody>
          <a:bodyPr anchor="ctr"/>
          <a:lstStyle/>
          <a:p>
            <a:pPr algn="ctr"/>
            <a:r>
              <a:rPr lang="en-US"/>
              <a:t>agmoPrr</a:t>
            </a:r>
          </a:p>
        </p:txBody>
      </p:sp>
      <p:sp>
        <p:nvSpPr>
          <p:cNvPr id="77833" name="AutoShape 19"/>
          <p:cNvSpPr>
            <a:spLocks noChangeArrowheads="1"/>
          </p:cNvSpPr>
          <p:nvPr/>
        </p:nvSpPr>
        <p:spPr bwMode="auto">
          <a:xfrm>
            <a:off x="914400" y="3124200"/>
            <a:ext cx="1371600" cy="1533525"/>
          </a:xfrm>
          <a:prstGeom prst="foldedCorner">
            <a:avLst>
              <a:gd name="adj" fmla="val 12500"/>
            </a:avLst>
          </a:prstGeom>
          <a:solidFill>
            <a:schemeClr val="bg1"/>
          </a:solidFill>
          <a:ln w="28575">
            <a:solidFill>
              <a:schemeClr val="tx1"/>
            </a:solidFill>
            <a:round/>
            <a:headEnd/>
            <a:tailEnd/>
          </a:ln>
        </p:spPr>
        <p:txBody>
          <a:bodyPr anchor="ctr"/>
          <a:lstStyle/>
          <a:p>
            <a:pPr algn="ctr"/>
            <a:r>
              <a:rPr lang="en-US" dirty="0"/>
              <a:t>Program</a:t>
            </a:r>
          </a:p>
        </p:txBody>
      </p:sp>
      <p:grpSp>
        <p:nvGrpSpPr>
          <p:cNvPr id="4" name="Group 20"/>
          <p:cNvGrpSpPr>
            <a:grpSpLocks/>
          </p:cNvGrpSpPr>
          <p:nvPr/>
        </p:nvGrpSpPr>
        <p:grpSpPr bwMode="auto">
          <a:xfrm>
            <a:off x="2133600" y="4587875"/>
            <a:ext cx="2895600" cy="1006475"/>
            <a:chOff x="1976" y="2832"/>
            <a:chExt cx="1824" cy="634"/>
          </a:xfrm>
        </p:grpSpPr>
        <p:sp>
          <p:nvSpPr>
            <p:cNvPr id="77839" name="AutoShape 21"/>
            <p:cNvSpPr>
              <a:spLocks noChangeArrowheads="1"/>
            </p:cNvSpPr>
            <p:nvPr/>
          </p:nvSpPr>
          <p:spPr bwMode="auto">
            <a:xfrm rot="-1689593">
              <a:off x="1976" y="2961"/>
              <a:ext cx="1824" cy="384"/>
            </a:xfrm>
            <a:prstGeom prst="rightArrow">
              <a:avLst>
                <a:gd name="adj1" fmla="val 50000"/>
                <a:gd name="adj2" fmla="val 72372"/>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useBgFill="1">
          <p:nvSpPr>
            <p:cNvPr id="77840" name="Text Box 22"/>
            <p:cNvSpPr txBox="1">
              <a:spLocks noChangeArrowheads="1"/>
            </p:cNvSpPr>
            <p:nvPr/>
          </p:nvSpPr>
          <p:spPr bwMode="auto">
            <a:xfrm>
              <a:off x="2760" y="2832"/>
              <a:ext cx="216" cy="634"/>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spcBef>
                  <a:spcPct val="50000"/>
                </a:spcBef>
              </a:pPr>
              <a:r>
                <a:rPr lang="en-US" sz="6600"/>
                <a:t>?</a:t>
              </a:r>
            </a:p>
          </p:txBody>
        </p:sp>
      </p:grpSp>
      <p:sp>
        <p:nvSpPr>
          <p:cNvPr id="189467" name="Text Box 27"/>
          <p:cNvSpPr txBox="1">
            <a:spLocks noChangeArrowheads="1"/>
          </p:cNvSpPr>
          <p:nvPr/>
        </p:nvSpPr>
        <p:spPr bwMode="auto">
          <a:xfrm>
            <a:off x="6400800" y="3155950"/>
            <a:ext cx="533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spcBef>
                <a:spcPct val="50000"/>
              </a:spcBef>
            </a:pPr>
            <a:r>
              <a:rPr lang="en-US" sz="4800"/>
              <a:t>=</a:t>
            </a:r>
          </a:p>
        </p:txBody>
      </p:sp>
      <p:grpSp>
        <p:nvGrpSpPr>
          <p:cNvPr id="5" name="Group 29"/>
          <p:cNvGrpSpPr>
            <a:grpSpLocks/>
          </p:cNvGrpSpPr>
          <p:nvPr/>
        </p:nvGrpSpPr>
        <p:grpSpPr bwMode="auto">
          <a:xfrm>
            <a:off x="5029200" y="2743200"/>
            <a:ext cx="1371600" cy="2174875"/>
            <a:chOff x="3120" y="1276"/>
            <a:chExt cx="864" cy="1370"/>
          </a:xfrm>
        </p:grpSpPr>
        <p:sp>
          <p:nvSpPr>
            <p:cNvPr id="77837" name="AutoShape 23"/>
            <p:cNvSpPr>
              <a:spLocks noChangeArrowheads="1"/>
            </p:cNvSpPr>
            <p:nvPr/>
          </p:nvSpPr>
          <p:spPr bwMode="auto">
            <a:xfrm>
              <a:off x="3120" y="1680"/>
              <a:ext cx="864" cy="966"/>
            </a:xfrm>
            <a:prstGeom prst="foldedCorner">
              <a:avLst>
                <a:gd name="adj" fmla="val 12500"/>
              </a:avLst>
            </a:prstGeom>
            <a:solidFill>
              <a:schemeClr val="bg1"/>
            </a:solidFill>
            <a:ln w="28575">
              <a:solidFill>
                <a:schemeClr val="tx1"/>
              </a:solidFill>
              <a:round/>
              <a:headEnd/>
              <a:tailEnd/>
            </a:ln>
          </p:spPr>
          <p:txBody>
            <a:bodyPr anchor="ctr"/>
            <a:lstStyle/>
            <a:p>
              <a:pPr algn="ctr"/>
              <a:r>
                <a:rPr lang="en-US"/>
                <a:t>Pr</a:t>
              </a:r>
              <a:r>
                <a:rPr lang="en-US">
                  <a:solidFill>
                    <a:schemeClr val="bg1"/>
                  </a:solidFill>
                </a:rPr>
                <a:t>og</a:t>
              </a:r>
              <a:r>
                <a:rPr lang="en-US"/>
                <a:t>r</a:t>
              </a:r>
              <a:r>
                <a:rPr lang="en-US">
                  <a:solidFill>
                    <a:schemeClr val="bg1"/>
                  </a:solidFill>
                </a:rPr>
                <a:t>am</a:t>
              </a:r>
            </a:p>
          </p:txBody>
        </p:sp>
        <p:sp>
          <p:nvSpPr>
            <p:cNvPr id="77838" name="Text Box 28"/>
            <p:cNvSpPr txBox="1">
              <a:spLocks noChangeArrowheads="1"/>
            </p:cNvSpPr>
            <p:nvPr/>
          </p:nvSpPr>
          <p:spPr bwMode="auto">
            <a:xfrm>
              <a:off x="3120" y="1276"/>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1800"/>
                <a:t>Program Abstraction</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8946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945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8" grpId="0" animBg="1"/>
      <p:bldP spid="18946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7BFDD857-A3F6-3742-9FE8-A6210465F887}" type="slidenum">
              <a:rPr lang="en-US" sz="1000">
                <a:solidFill>
                  <a:srgbClr val="C99900"/>
                </a:solidFill>
                <a:latin typeface="Lucida Sans Unicode" charset="0"/>
              </a:rPr>
              <a:pPr eaLnBrk="1" hangingPunct="1"/>
              <a:t>74</a:t>
            </a:fld>
            <a:endParaRPr lang="en-US" sz="1000">
              <a:solidFill>
                <a:srgbClr val="C99900"/>
              </a:solidFill>
              <a:latin typeface="Lucida Sans Unicode" charset="0"/>
            </a:endParaRPr>
          </a:p>
        </p:txBody>
      </p:sp>
      <p:sp>
        <p:nvSpPr>
          <p:cNvPr id="186370" name="Rectangle 2"/>
          <p:cNvSpPr>
            <a:spLocks noGrp="1" noChangeArrowheads="1"/>
          </p:cNvSpPr>
          <p:nvPr>
            <p:ph type="title"/>
          </p:nvPr>
        </p:nvSpPr>
        <p:spPr/>
        <p:txBody>
          <a:bodyPr/>
          <a:lstStyle/>
          <a:p>
            <a:pPr eaLnBrk="1" hangingPunct="1">
              <a:defRPr/>
            </a:pPr>
            <a:r>
              <a:rPr lang="en-US" dirty="0" smtClean="0">
                <a:effectLst>
                  <a:outerShdw blurRad="38100" dist="38100" dir="2700000" algn="tl">
                    <a:srgbClr val="DDDDDD"/>
                  </a:outerShdw>
                </a:effectLst>
                <a:latin typeface="Trebuchet MS" charset="0"/>
              </a:rPr>
              <a:t>References</a:t>
            </a:r>
            <a:endParaRPr lang="en-US" dirty="0">
              <a:effectLst>
                <a:outerShdw blurRad="38100" dist="38100" dir="2700000" algn="tl">
                  <a:srgbClr val="DDDDDD"/>
                </a:outerShdw>
              </a:effectLst>
              <a:latin typeface="Trebuchet MS" charset="0"/>
              <a:cs typeface="+mj-cs"/>
            </a:endParaRPr>
          </a:p>
        </p:txBody>
      </p:sp>
      <p:sp>
        <p:nvSpPr>
          <p:cNvPr id="81925" name="Rectangle 3"/>
          <p:cNvSpPr>
            <a:spLocks noGrp="1" noChangeArrowheads="1"/>
          </p:cNvSpPr>
          <p:nvPr>
            <p:ph type="body" idx="1"/>
          </p:nvPr>
        </p:nvSpPr>
        <p:spPr/>
        <p:txBody>
          <a:bodyPr>
            <a:normAutofit lnSpcReduction="10000"/>
          </a:bodyPr>
          <a:lstStyle/>
          <a:p>
            <a:pPr eaLnBrk="1" hangingPunct="1">
              <a:lnSpc>
                <a:spcPct val="90000"/>
              </a:lnSpc>
            </a:pPr>
            <a:r>
              <a:rPr lang="en-US" sz="2800">
                <a:latin typeface="Trebuchet MS" charset="0"/>
              </a:rPr>
              <a:t>Papers</a:t>
            </a:r>
          </a:p>
          <a:p>
            <a:pPr lvl="1" eaLnBrk="1" hangingPunct="1">
              <a:lnSpc>
                <a:spcPct val="90000"/>
              </a:lnSpc>
            </a:pPr>
            <a:r>
              <a:rPr lang="en-US" sz="2400">
                <a:latin typeface="Trebuchet MS" charset="0"/>
              </a:rPr>
              <a:t>M. Christodorescu and S. Jha, Testing Malware Detectors, </a:t>
            </a:r>
            <a:r>
              <a:rPr lang="en-US" sz="2400" i="1">
                <a:latin typeface="Trebuchet MS" charset="0"/>
              </a:rPr>
              <a:t>International Sympoisum on Testing and Analysis (ISSTA),</a:t>
            </a:r>
            <a:r>
              <a:rPr lang="en-US" sz="2400">
                <a:latin typeface="Trebuchet MS" charset="0"/>
              </a:rPr>
              <a:t> 2004</a:t>
            </a:r>
          </a:p>
          <a:p>
            <a:pPr lvl="1" eaLnBrk="1" hangingPunct="1">
              <a:lnSpc>
                <a:spcPct val="90000"/>
              </a:lnSpc>
            </a:pPr>
            <a:r>
              <a:rPr lang="en-US" sz="2400">
                <a:latin typeface="Trebuchet MS" charset="0"/>
              </a:rPr>
              <a:t>M. Christodorescu, S. Seshia, S. Jha, D. Song, and R. Bryant, </a:t>
            </a:r>
            <a:r>
              <a:rPr lang="en-US" sz="2400" i="1">
                <a:latin typeface="Trebuchet MS" charset="0"/>
              </a:rPr>
              <a:t>Semantics-Aware Malware Detection, IEEE Symposium on Security and Privacy (Oakland),</a:t>
            </a:r>
            <a:r>
              <a:rPr lang="en-US" sz="2400">
                <a:latin typeface="Trebuchet MS" charset="0"/>
              </a:rPr>
              <a:t> 2005.</a:t>
            </a:r>
          </a:p>
          <a:p>
            <a:pPr lvl="1" eaLnBrk="1" hangingPunct="1">
              <a:lnSpc>
                <a:spcPct val="90000"/>
              </a:lnSpc>
            </a:pPr>
            <a:r>
              <a:rPr lang="en-US" sz="2400">
                <a:latin typeface="Trebuchet MS" charset="0"/>
              </a:rPr>
              <a:t>M. Dalla Preda, M. Christodorescu, S. Debray and S. Jha, </a:t>
            </a:r>
            <a:r>
              <a:rPr lang="en-US" sz="2400" i="1">
                <a:latin typeface="Trebuchet MS" charset="0"/>
              </a:rPr>
              <a:t>A Semantics-Based Approach to Malware Detection, Symposium on Principles of Programming Languages (POPL), January 2007.</a:t>
            </a:r>
          </a:p>
          <a:p>
            <a:pPr eaLnBrk="1" hangingPunct="1">
              <a:lnSpc>
                <a:spcPct val="90000"/>
              </a:lnSpc>
            </a:pPr>
            <a:r>
              <a:rPr lang="en-US" sz="2800">
                <a:latin typeface="Trebuchet MS" charset="0"/>
              </a:rPr>
              <a:t>Website</a:t>
            </a:r>
          </a:p>
          <a:p>
            <a:pPr lvl="1" eaLnBrk="1" hangingPunct="1">
              <a:lnSpc>
                <a:spcPct val="90000"/>
              </a:lnSpc>
            </a:pPr>
            <a:r>
              <a:rPr lang="en-US" sz="2400">
                <a:latin typeface="Trebuchet MS" charset="0"/>
              </a:rPr>
              <a:t>http://www.cs.wisc.edu/~jha/</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75</a:t>
            </a:fld>
            <a:endParaRPr lang="en-US"/>
          </a:p>
        </p:txBody>
      </p:sp>
      <p:sp>
        <p:nvSpPr>
          <p:cNvPr id="3" name="TextBox 2"/>
          <p:cNvSpPr txBox="1"/>
          <p:nvPr/>
        </p:nvSpPr>
        <p:spPr>
          <a:xfrm>
            <a:off x="3733800" y="2819400"/>
            <a:ext cx="941972" cy="369332"/>
          </a:xfrm>
          <a:prstGeom prst="rect">
            <a:avLst/>
          </a:prstGeom>
          <a:noFill/>
        </p:spPr>
        <p:txBody>
          <a:bodyPr wrap="none" rtlCol="0">
            <a:spAutoFit/>
          </a:bodyPr>
          <a:lstStyle/>
          <a:p>
            <a:r>
              <a:rPr lang="en-US" dirty="0" smtClean="0">
                <a:hlinkClick r:id="rId2" action="ppaction://hlinkpres?slideindex=1&amp;slidetitle="/>
              </a:rPr>
              <a:t>MINING</a:t>
            </a:r>
            <a:endParaRPr lang="en-US" dirty="0"/>
          </a:p>
        </p:txBody>
      </p:sp>
    </p:spTree>
    <p:extLst>
      <p:ext uri="{BB962C8B-B14F-4D97-AF65-F5344CB8AC3E}">
        <p14:creationId xmlns:p14="http://schemas.microsoft.com/office/powerpoint/2010/main" val="98660983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solidFill>
                  <a:srgbClr val="FF0000"/>
                </a:solidFill>
              </a:rPr>
              <a:t> Detection: Textual Patterns </a:t>
            </a:r>
            <a:endParaRPr lang="en-IN" smtClean="0">
              <a:solidFill>
                <a:srgbClr val="FF0000"/>
              </a:solidFill>
            </a:endParaRPr>
          </a:p>
        </p:txBody>
      </p:sp>
      <p:sp>
        <p:nvSpPr>
          <p:cNvPr id="8195" name="Content Placeholder 2"/>
          <p:cNvSpPr>
            <a:spLocks noGrp="1"/>
          </p:cNvSpPr>
          <p:nvPr>
            <p:ph idx="1"/>
          </p:nvPr>
        </p:nvSpPr>
        <p:spPr>
          <a:xfrm>
            <a:off x="533400" y="1828800"/>
            <a:ext cx="8229600" cy="4525963"/>
          </a:xfrm>
        </p:spPr>
        <p:txBody>
          <a:bodyPr/>
          <a:lstStyle/>
          <a:p>
            <a:pPr algn="just" eaLnBrk="1" hangingPunct="1"/>
            <a:r>
              <a:rPr lang="en-IN" sz="2400" smtClean="0"/>
              <a:t>Check for </a:t>
            </a:r>
            <a:r>
              <a:rPr lang="en-IN" sz="2400" smtClean="0">
                <a:solidFill>
                  <a:srgbClr val="0070C0"/>
                </a:solidFill>
              </a:rPr>
              <a:t>syntactic signatures</a:t>
            </a:r>
            <a:r>
              <a:rPr lang="en-IN" sz="2400" smtClean="0"/>
              <a:t> that attempt to capture the machine level byte sequence of the malware spread  across single packets to series of packets.</a:t>
            </a:r>
          </a:p>
          <a:p>
            <a:pPr lvl="2" algn="just" eaLnBrk="1" hangingPunct="1"/>
            <a:r>
              <a:rPr lang="en-IN" sz="2000" smtClean="0">
                <a:solidFill>
                  <a:srgbClr val="0070C0"/>
                </a:solidFill>
              </a:rPr>
              <a:t>Pure-Text:</a:t>
            </a:r>
            <a:r>
              <a:rPr lang="en-IN" sz="2000" smtClean="0"/>
              <a:t> </a:t>
            </a:r>
          </a:p>
          <a:p>
            <a:pPr lvl="2" algn="just" eaLnBrk="1" hangingPunct="1">
              <a:buFontTx/>
              <a:buNone/>
            </a:pPr>
            <a:r>
              <a:rPr lang="en-IN" sz="2000" smtClean="0"/>
              <a:t>   Complexity of detecting a known fixed virus pattern of length M in a program of length N is harnessed by the Boyer-Moore string-searching algorithm which never uses more than N+M steps and under many circumstances (a small pattern and a large alphabet) can use about  N/M steps. </a:t>
            </a:r>
            <a:endParaRPr lang="en-US" sz="2000" smtClean="0"/>
          </a:p>
          <a:p>
            <a:pPr algn="just" eaLnBrk="1" hangingPunct="1"/>
            <a:r>
              <a:rPr lang="en-US" smtClean="0">
                <a:solidFill>
                  <a:srgbClr val="0070C0"/>
                </a:solidFill>
              </a:rPr>
              <a:t>Virus:</a:t>
            </a:r>
          </a:p>
          <a:p>
            <a:pPr lvl="1" algn="just" eaLnBrk="1" hangingPunct="1"/>
            <a:r>
              <a:rPr lang="en-IN" smtClean="0"/>
              <a:t>Textual patterns are not any more the trend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solidFill>
                  <a:srgbClr val="FF0000"/>
                </a:solidFill>
              </a:rPr>
              <a:t>Metamorphic virus</a:t>
            </a:r>
            <a:endParaRPr lang="en-US" smtClean="0"/>
          </a:p>
        </p:txBody>
      </p:sp>
      <p:sp>
        <p:nvSpPr>
          <p:cNvPr id="9219" name="Rectangle 3"/>
          <p:cNvSpPr>
            <a:spLocks noGrp="1" noChangeArrowheads="1"/>
          </p:cNvSpPr>
          <p:nvPr>
            <p:ph type="body" idx="1"/>
          </p:nvPr>
        </p:nvSpPr>
        <p:spPr/>
        <p:txBody>
          <a:bodyPr>
            <a:normAutofit lnSpcReduction="10000"/>
          </a:bodyPr>
          <a:lstStyle/>
          <a:p>
            <a:pPr algn="just">
              <a:buFontTx/>
              <a:buNone/>
            </a:pPr>
            <a:r>
              <a:rPr lang="en-US" sz="2800" smtClean="0">
                <a:solidFill>
                  <a:srgbClr val="0070C0"/>
                </a:solidFill>
              </a:rPr>
              <a:t>(Metaphoric Permutating High-Obfuscating assembler)</a:t>
            </a:r>
          </a:p>
          <a:p>
            <a:pPr algn="just"/>
            <a:r>
              <a:rPr lang="en-US" smtClean="0"/>
              <a:t>Re-write themselves completely each time they have to infect a file</a:t>
            </a:r>
          </a:p>
          <a:p>
            <a:pPr algn="just"/>
            <a:r>
              <a:rPr lang="en-US" smtClean="0"/>
              <a:t>Heavily use obfuscation techniques</a:t>
            </a:r>
          </a:p>
          <a:p>
            <a:pPr algn="just"/>
            <a:r>
              <a:rPr lang="en-US" smtClean="0"/>
              <a:t>Usually require a large, complex metamorphic engine</a:t>
            </a:r>
          </a:p>
          <a:p>
            <a:pPr algn="just"/>
            <a:r>
              <a:rPr lang="en-US" smtClean="0"/>
              <a:t>e.g., </a:t>
            </a:r>
            <a:r>
              <a:rPr lang="en-US" smtClean="0">
                <a:solidFill>
                  <a:srgbClr val="FF0000"/>
                </a:solidFill>
              </a:rPr>
              <a:t>W32/Simile</a:t>
            </a:r>
            <a:endParaRPr lang="en-US" smtClean="0"/>
          </a:p>
          <a:p>
            <a:pPr lvl="1" algn="just"/>
            <a:r>
              <a:rPr lang="en-US" smtClean="0"/>
              <a:t>over 14000 lines of assembly code</a:t>
            </a:r>
          </a:p>
          <a:p>
            <a:pPr lvl="1" algn="just"/>
            <a:r>
              <a:rPr lang="en-US" smtClean="0"/>
              <a:t>metamorphic engine comprises about 90%</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solidFill>
                  <a:srgbClr val="FF0000"/>
                </a:solidFill>
              </a:rPr>
              <a:t>Polymorphic Virus</a:t>
            </a:r>
            <a:endParaRPr lang="en-US" smtClean="0"/>
          </a:p>
        </p:txBody>
      </p:sp>
      <p:sp>
        <p:nvSpPr>
          <p:cNvPr id="10243" name="Rectangle 3"/>
          <p:cNvSpPr>
            <a:spLocks noGrp="1" noChangeArrowheads="1"/>
          </p:cNvSpPr>
          <p:nvPr>
            <p:ph type="body" idx="1"/>
          </p:nvPr>
        </p:nvSpPr>
        <p:spPr/>
        <p:txBody>
          <a:bodyPr/>
          <a:lstStyle/>
          <a:p>
            <a:pPr algn="just"/>
            <a:r>
              <a:rPr lang="en-US" smtClean="0"/>
              <a:t>Infects files with an encrypted copy of itself</a:t>
            </a:r>
          </a:p>
          <a:p>
            <a:pPr algn="just"/>
            <a:r>
              <a:rPr lang="en-US" smtClean="0"/>
              <a:t>Encryption is modified on each infection</a:t>
            </a:r>
          </a:p>
          <a:p>
            <a:pPr algn="just"/>
            <a:r>
              <a:rPr lang="en-US" smtClean="0"/>
              <a:t>Thus, polymorphic viruses have no parts that are common between infections</a:t>
            </a:r>
          </a:p>
          <a:p>
            <a:pPr algn="just"/>
            <a:r>
              <a:rPr lang="en-US" smtClean="0"/>
              <a:t>e.g., </a:t>
            </a:r>
            <a:r>
              <a:rPr lang="en-US" smtClean="0">
                <a:solidFill>
                  <a:srgbClr val="FF0000"/>
                </a:solidFill>
              </a:rPr>
              <a:t>Chameleon</a:t>
            </a:r>
            <a:r>
              <a:rPr lang="en-US" smtClean="0"/>
              <a:t> </a:t>
            </a:r>
          </a:p>
          <a:p>
            <a:pPr lvl="1" algn="just"/>
            <a:r>
              <a:rPr lang="en-US" smtClean="0"/>
              <a:t>Infects COM files in its directory</a:t>
            </a:r>
          </a:p>
          <a:p>
            <a:pPr lvl="1" algn="just"/>
            <a:r>
              <a:rPr lang="en-US" smtClean="0"/>
              <a:t>Changes its signature every time it infects a new file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Virus replication</a:t>
            </a:r>
          </a:p>
        </p:txBody>
      </p:sp>
      <p:grpSp>
        <p:nvGrpSpPr>
          <p:cNvPr id="11267" name="Group 98"/>
          <p:cNvGrpSpPr>
            <a:grpSpLocks/>
          </p:cNvGrpSpPr>
          <p:nvPr/>
        </p:nvGrpSpPr>
        <p:grpSpPr bwMode="auto">
          <a:xfrm>
            <a:off x="2209800" y="2300288"/>
            <a:ext cx="6400800" cy="442912"/>
            <a:chOff x="1392" y="1305"/>
            <a:chExt cx="4032" cy="279"/>
          </a:xfrm>
        </p:grpSpPr>
        <p:grpSp>
          <p:nvGrpSpPr>
            <p:cNvPr id="11349" name="Group 19"/>
            <p:cNvGrpSpPr>
              <a:grpSpLocks/>
            </p:cNvGrpSpPr>
            <p:nvPr/>
          </p:nvGrpSpPr>
          <p:grpSpPr bwMode="auto">
            <a:xfrm>
              <a:off x="1392" y="1305"/>
              <a:ext cx="4032" cy="279"/>
              <a:chOff x="912" y="1017"/>
              <a:chExt cx="4032" cy="279"/>
            </a:xfrm>
          </p:grpSpPr>
          <p:sp>
            <p:nvSpPr>
              <p:cNvPr id="11357" name="Rectangle 4"/>
              <p:cNvSpPr>
                <a:spLocks noChangeArrowheads="1"/>
              </p:cNvSpPr>
              <p:nvPr/>
            </p:nvSpPr>
            <p:spPr bwMode="auto">
              <a:xfrm>
                <a:off x="912" y="1056"/>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11358" name="Group 7"/>
              <p:cNvGrpSpPr>
                <a:grpSpLocks/>
              </p:cNvGrpSpPr>
              <p:nvPr/>
            </p:nvGrpSpPr>
            <p:grpSpPr bwMode="auto">
              <a:xfrm>
                <a:off x="1488" y="1056"/>
                <a:ext cx="720" cy="240"/>
                <a:chOff x="1488" y="1056"/>
                <a:chExt cx="720" cy="240"/>
              </a:xfrm>
            </p:grpSpPr>
            <p:sp>
              <p:nvSpPr>
                <p:cNvPr id="11370" name="Rectangle 5"/>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371" name="Line 6"/>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59" name="Group 8"/>
              <p:cNvGrpSpPr>
                <a:grpSpLocks/>
              </p:cNvGrpSpPr>
              <p:nvPr/>
            </p:nvGrpSpPr>
            <p:grpSpPr bwMode="auto">
              <a:xfrm>
                <a:off x="2544" y="1056"/>
                <a:ext cx="720" cy="240"/>
                <a:chOff x="1488" y="1056"/>
                <a:chExt cx="720" cy="240"/>
              </a:xfrm>
            </p:grpSpPr>
            <p:sp>
              <p:nvSpPr>
                <p:cNvPr id="11368" name="Rectangle 9"/>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369" name="Line 10"/>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60" name="Group 11"/>
              <p:cNvGrpSpPr>
                <a:grpSpLocks/>
              </p:cNvGrpSpPr>
              <p:nvPr/>
            </p:nvGrpSpPr>
            <p:grpSpPr bwMode="auto">
              <a:xfrm>
                <a:off x="4224" y="1056"/>
                <a:ext cx="720" cy="240"/>
                <a:chOff x="1488" y="1056"/>
                <a:chExt cx="720" cy="240"/>
              </a:xfrm>
            </p:grpSpPr>
            <p:sp>
              <p:nvSpPr>
                <p:cNvPr id="11366" name="Rectangle 12"/>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367" name="Line 13"/>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61" name="Line 14"/>
              <p:cNvSpPr>
                <a:spLocks noChangeShapeType="1"/>
              </p:cNvSpPr>
              <p:nvPr/>
            </p:nvSpPr>
            <p:spPr bwMode="auto">
              <a:xfrm>
                <a:off x="1152"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2" name="Line 15"/>
              <p:cNvSpPr>
                <a:spLocks noChangeShapeType="1"/>
              </p:cNvSpPr>
              <p:nvPr/>
            </p:nvSpPr>
            <p:spPr bwMode="auto">
              <a:xfrm>
                <a:off x="220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3" name="Line 16"/>
              <p:cNvSpPr>
                <a:spLocks noChangeShapeType="1"/>
              </p:cNvSpPr>
              <p:nvPr/>
            </p:nvSpPr>
            <p:spPr bwMode="auto">
              <a:xfrm>
                <a:off x="3264"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4" name="Line 17"/>
              <p:cNvSpPr>
                <a:spLocks noChangeShapeType="1"/>
              </p:cNvSpPr>
              <p:nvPr/>
            </p:nvSpPr>
            <p:spPr bwMode="auto">
              <a:xfrm>
                <a:off x="388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5" name="Text Box 18"/>
              <p:cNvSpPr txBox="1">
                <a:spLocks noChangeArrowheads="1"/>
              </p:cNvSpPr>
              <p:nvPr/>
            </p:nvSpPr>
            <p:spPr bwMode="auto">
              <a:xfrm>
                <a:off x="3610" y="101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a:t>
                </a:r>
              </a:p>
            </p:txBody>
          </p:sp>
        </p:grpSp>
        <p:sp>
          <p:nvSpPr>
            <p:cNvPr id="11350" name="Text Box 68"/>
            <p:cNvSpPr txBox="1">
              <a:spLocks noChangeArrowheads="1"/>
            </p:cNvSpPr>
            <p:nvPr/>
          </p:nvSpPr>
          <p:spPr bwMode="auto">
            <a:xfrm>
              <a:off x="1416" y="134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p>
          </p:txBody>
        </p:sp>
        <p:sp>
          <p:nvSpPr>
            <p:cNvPr id="11351" name="Text Box 69"/>
            <p:cNvSpPr txBox="1">
              <a:spLocks noChangeArrowheads="1"/>
            </p:cNvSpPr>
            <p:nvPr/>
          </p:nvSpPr>
          <p:spPr bwMode="auto">
            <a:xfrm>
              <a:off x="2002" y="135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p>
          </p:txBody>
        </p:sp>
        <p:sp>
          <p:nvSpPr>
            <p:cNvPr id="11352" name="Text Box 70"/>
            <p:cNvSpPr txBox="1">
              <a:spLocks noChangeArrowheads="1"/>
            </p:cNvSpPr>
            <p:nvPr/>
          </p:nvSpPr>
          <p:spPr bwMode="auto">
            <a:xfrm>
              <a:off x="3046" y="134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p>
          </p:txBody>
        </p:sp>
        <p:sp>
          <p:nvSpPr>
            <p:cNvPr id="11353" name="Text Box 71"/>
            <p:cNvSpPr txBox="1">
              <a:spLocks noChangeArrowheads="1"/>
            </p:cNvSpPr>
            <p:nvPr/>
          </p:nvSpPr>
          <p:spPr bwMode="auto">
            <a:xfrm>
              <a:off x="4726" y="134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p>
          </p:txBody>
        </p:sp>
        <p:sp>
          <p:nvSpPr>
            <p:cNvPr id="11354" name="Text Box 72"/>
            <p:cNvSpPr txBox="1">
              <a:spLocks noChangeArrowheads="1"/>
            </p:cNvSpPr>
            <p:nvPr/>
          </p:nvSpPr>
          <p:spPr bwMode="auto">
            <a:xfrm>
              <a:off x="2246" y="1353"/>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1</a:t>
              </a:r>
            </a:p>
          </p:txBody>
        </p:sp>
        <p:sp>
          <p:nvSpPr>
            <p:cNvPr id="11355" name="Text Box 73"/>
            <p:cNvSpPr txBox="1">
              <a:spLocks noChangeArrowheads="1"/>
            </p:cNvSpPr>
            <p:nvPr/>
          </p:nvSpPr>
          <p:spPr bwMode="auto">
            <a:xfrm>
              <a:off x="3316" y="1344"/>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2</a:t>
              </a:r>
            </a:p>
          </p:txBody>
        </p:sp>
        <p:sp>
          <p:nvSpPr>
            <p:cNvPr id="11356" name="Text Box 74"/>
            <p:cNvSpPr txBox="1">
              <a:spLocks noChangeArrowheads="1"/>
            </p:cNvSpPr>
            <p:nvPr/>
          </p:nvSpPr>
          <p:spPr bwMode="auto">
            <a:xfrm>
              <a:off x="4992" y="1344"/>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n</a:t>
              </a:r>
            </a:p>
          </p:txBody>
        </p:sp>
      </p:grpSp>
      <p:grpSp>
        <p:nvGrpSpPr>
          <p:cNvPr id="11268" name="Group 101"/>
          <p:cNvGrpSpPr>
            <a:grpSpLocks/>
          </p:cNvGrpSpPr>
          <p:nvPr/>
        </p:nvGrpSpPr>
        <p:grpSpPr bwMode="auto">
          <a:xfrm>
            <a:off x="2209800" y="5638800"/>
            <a:ext cx="6400800" cy="442913"/>
            <a:chOff x="1392" y="3552"/>
            <a:chExt cx="4032" cy="279"/>
          </a:xfrm>
        </p:grpSpPr>
        <p:grpSp>
          <p:nvGrpSpPr>
            <p:cNvPr id="11326" name="Group 52"/>
            <p:cNvGrpSpPr>
              <a:grpSpLocks/>
            </p:cNvGrpSpPr>
            <p:nvPr/>
          </p:nvGrpSpPr>
          <p:grpSpPr bwMode="auto">
            <a:xfrm>
              <a:off x="1392" y="3552"/>
              <a:ext cx="4032" cy="279"/>
              <a:chOff x="912" y="1017"/>
              <a:chExt cx="4032" cy="279"/>
            </a:xfrm>
          </p:grpSpPr>
          <p:sp>
            <p:nvSpPr>
              <p:cNvPr id="11334" name="Rectangle 53"/>
              <p:cNvSpPr>
                <a:spLocks noChangeArrowheads="1"/>
              </p:cNvSpPr>
              <p:nvPr/>
            </p:nvSpPr>
            <p:spPr bwMode="auto">
              <a:xfrm>
                <a:off x="912" y="1056"/>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11335" name="Group 54"/>
              <p:cNvGrpSpPr>
                <a:grpSpLocks/>
              </p:cNvGrpSpPr>
              <p:nvPr/>
            </p:nvGrpSpPr>
            <p:grpSpPr bwMode="auto">
              <a:xfrm>
                <a:off x="1488" y="1056"/>
                <a:ext cx="720" cy="240"/>
                <a:chOff x="1488" y="1056"/>
                <a:chExt cx="720" cy="240"/>
              </a:xfrm>
            </p:grpSpPr>
            <p:sp>
              <p:nvSpPr>
                <p:cNvPr id="11347" name="Rectangle 55"/>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348" name="Line 56"/>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36" name="Group 57"/>
              <p:cNvGrpSpPr>
                <a:grpSpLocks/>
              </p:cNvGrpSpPr>
              <p:nvPr/>
            </p:nvGrpSpPr>
            <p:grpSpPr bwMode="auto">
              <a:xfrm>
                <a:off x="2544" y="1056"/>
                <a:ext cx="720" cy="240"/>
                <a:chOff x="1488" y="1056"/>
                <a:chExt cx="720" cy="240"/>
              </a:xfrm>
            </p:grpSpPr>
            <p:sp>
              <p:nvSpPr>
                <p:cNvPr id="11345" name="Rectangle 58"/>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346" name="Line 59"/>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37" name="Group 60"/>
              <p:cNvGrpSpPr>
                <a:grpSpLocks/>
              </p:cNvGrpSpPr>
              <p:nvPr/>
            </p:nvGrpSpPr>
            <p:grpSpPr bwMode="auto">
              <a:xfrm>
                <a:off x="4224" y="1056"/>
                <a:ext cx="720" cy="240"/>
                <a:chOff x="1488" y="1056"/>
                <a:chExt cx="720" cy="240"/>
              </a:xfrm>
            </p:grpSpPr>
            <p:sp>
              <p:nvSpPr>
                <p:cNvPr id="11343" name="Rectangle 61"/>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344" name="Line 62"/>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38" name="Line 63"/>
              <p:cNvSpPr>
                <a:spLocks noChangeShapeType="1"/>
              </p:cNvSpPr>
              <p:nvPr/>
            </p:nvSpPr>
            <p:spPr bwMode="auto">
              <a:xfrm>
                <a:off x="1152"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39" name="Line 64"/>
              <p:cNvSpPr>
                <a:spLocks noChangeShapeType="1"/>
              </p:cNvSpPr>
              <p:nvPr/>
            </p:nvSpPr>
            <p:spPr bwMode="auto">
              <a:xfrm>
                <a:off x="220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40" name="Line 65"/>
              <p:cNvSpPr>
                <a:spLocks noChangeShapeType="1"/>
              </p:cNvSpPr>
              <p:nvPr/>
            </p:nvSpPr>
            <p:spPr bwMode="auto">
              <a:xfrm>
                <a:off x="3264"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41" name="Line 66"/>
              <p:cNvSpPr>
                <a:spLocks noChangeShapeType="1"/>
              </p:cNvSpPr>
              <p:nvPr/>
            </p:nvSpPr>
            <p:spPr bwMode="auto">
              <a:xfrm>
                <a:off x="388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42" name="Text Box 67"/>
              <p:cNvSpPr txBox="1">
                <a:spLocks noChangeArrowheads="1"/>
              </p:cNvSpPr>
              <p:nvPr/>
            </p:nvSpPr>
            <p:spPr bwMode="auto">
              <a:xfrm>
                <a:off x="3610" y="101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a:t>
                </a:r>
              </a:p>
            </p:txBody>
          </p:sp>
        </p:grpSp>
        <p:sp>
          <p:nvSpPr>
            <p:cNvPr id="11327" name="Text Box 75"/>
            <p:cNvSpPr txBox="1">
              <a:spLocks noChangeArrowheads="1"/>
            </p:cNvSpPr>
            <p:nvPr/>
          </p:nvSpPr>
          <p:spPr bwMode="auto">
            <a:xfrm>
              <a:off x="1420" y="359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p>
          </p:txBody>
        </p:sp>
        <p:sp>
          <p:nvSpPr>
            <p:cNvPr id="11328" name="Text Box 76"/>
            <p:cNvSpPr txBox="1">
              <a:spLocks noChangeArrowheads="1"/>
            </p:cNvSpPr>
            <p:nvPr/>
          </p:nvSpPr>
          <p:spPr bwMode="auto">
            <a:xfrm>
              <a:off x="1978" y="3585"/>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r>
                <a:rPr lang="en-US" baseline="-25000"/>
                <a:t>1</a:t>
              </a:r>
            </a:p>
          </p:txBody>
        </p:sp>
        <p:sp>
          <p:nvSpPr>
            <p:cNvPr id="11329" name="Text Box 77"/>
            <p:cNvSpPr txBox="1">
              <a:spLocks noChangeArrowheads="1"/>
            </p:cNvSpPr>
            <p:nvPr/>
          </p:nvSpPr>
          <p:spPr bwMode="auto">
            <a:xfrm>
              <a:off x="3024" y="3585"/>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r>
                <a:rPr lang="en-US" baseline="-25000"/>
                <a:t>2</a:t>
              </a:r>
            </a:p>
          </p:txBody>
        </p:sp>
        <p:sp>
          <p:nvSpPr>
            <p:cNvPr id="11330" name="Text Box 78"/>
            <p:cNvSpPr txBox="1">
              <a:spLocks noChangeArrowheads="1"/>
            </p:cNvSpPr>
            <p:nvPr/>
          </p:nvSpPr>
          <p:spPr bwMode="auto">
            <a:xfrm>
              <a:off x="4704" y="3585"/>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r>
                <a:rPr lang="en-US" baseline="-25000"/>
                <a:t>n</a:t>
              </a:r>
            </a:p>
          </p:txBody>
        </p:sp>
        <p:sp>
          <p:nvSpPr>
            <p:cNvPr id="11331" name="Text Box 79"/>
            <p:cNvSpPr txBox="1">
              <a:spLocks noChangeArrowheads="1"/>
            </p:cNvSpPr>
            <p:nvPr/>
          </p:nvSpPr>
          <p:spPr bwMode="auto">
            <a:xfrm>
              <a:off x="2256" y="3588"/>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1</a:t>
              </a:r>
            </a:p>
          </p:txBody>
        </p:sp>
        <p:sp>
          <p:nvSpPr>
            <p:cNvPr id="11332" name="Text Box 80"/>
            <p:cNvSpPr txBox="1">
              <a:spLocks noChangeArrowheads="1"/>
            </p:cNvSpPr>
            <p:nvPr/>
          </p:nvSpPr>
          <p:spPr bwMode="auto">
            <a:xfrm>
              <a:off x="3319" y="3591"/>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2</a:t>
              </a:r>
            </a:p>
          </p:txBody>
        </p:sp>
        <p:sp>
          <p:nvSpPr>
            <p:cNvPr id="11333" name="Text Box 81"/>
            <p:cNvSpPr txBox="1">
              <a:spLocks noChangeArrowheads="1"/>
            </p:cNvSpPr>
            <p:nvPr/>
          </p:nvSpPr>
          <p:spPr bwMode="auto">
            <a:xfrm>
              <a:off x="4975" y="3591"/>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n</a:t>
              </a:r>
            </a:p>
          </p:txBody>
        </p:sp>
      </p:grpSp>
      <p:grpSp>
        <p:nvGrpSpPr>
          <p:cNvPr id="11269" name="Group 99"/>
          <p:cNvGrpSpPr>
            <a:grpSpLocks/>
          </p:cNvGrpSpPr>
          <p:nvPr/>
        </p:nvGrpSpPr>
        <p:grpSpPr bwMode="auto">
          <a:xfrm>
            <a:off x="2139950" y="3443288"/>
            <a:ext cx="6470650" cy="442912"/>
            <a:chOff x="1348" y="2073"/>
            <a:chExt cx="4076" cy="279"/>
          </a:xfrm>
        </p:grpSpPr>
        <p:grpSp>
          <p:nvGrpSpPr>
            <p:cNvPr id="11303" name="Group 20"/>
            <p:cNvGrpSpPr>
              <a:grpSpLocks/>
            </p:cNvGrpSpPr>
            <p:nvPr/>
          </p:nvGrpSpPr>
          <p:grpSpPr bwMode="auto">
            <a:xfrm>
              <a:off x="1392" y="2073"/>
              <a:ext cx="4032" cy="279"/>
              <a:chOff x="912" y="1017"/>
              <a:chExt cx="4032" cy="279"/>
            </a:xfrm>
          </p:grpSpPr>
          <p:sp>
            <p:nvSpPr>
              <p:cNvPr id="11311" name="Rectangle 21"/>
              <p:cNvSpPr>
                <a:spLocks noChangeArrowheads="1"/>
              </p:cNvSpPr>
              <p:nvPr/>
            </p:nvSpPr>
            <p:spPr bwMode="auto">
              <a:xfrm>
                <a:off x="912" y="1056"/>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11312" name="Group 22"/>
              <p:cNvGrpSpPr>
                <a:grpSpLocks/>
              </p:cNvGrpSpPr>
              <p:nvPr/>
            </p:nvGrpSpPr>
            <p:grpSpPr bwMode="auto">
              <a:xfrm>
                <a:off x="1488" y="1056"/>
                <a:ext cx="720" cy="240"/>
                <a:chOff x="1488" y="1056"/>
                <a:chExt cx="720" cy="240"/>
              </a:xfrm>
            </p:grpSpPr>
            <p:sp>
              <p:nvSpPr>
                <p:cNvPr id="11324" name="Rectangle 23"/>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325" name="Line 24"/>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13" name="Group 25"/>
              <p:cNvGrpSpPr>
                <a:grpSpLocks/>
              </p:cNvGrpSpPr>
              <p:nvPr/>
            </p:nvGrpSpPr>
            <p:grpSpPr bwMode="auto">
              <a:xfrm>
                <a:off x="2544" y="1056"/>
                <a:ext cx="720" cy="240"/>
                <a:chOff x="1488" y="1056"/>
                <a:chExt cx="720" cy="240"/>
              </a:xfrm>
            </p:grpSpPr>
            <p:sp>
              <p:nvSpPr>
                <p:cNvPr id="11322" name="Rectangle 26"/>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323" name="Line 27"/>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14" name="Group 28"/>
              <p:cNvGrpSpPr>
                <a:grpSpLocks/>
              </p:cNvGrpSpPr>
              <p:nvPr/>
            </p:nvGrpSpPr>
            <p:grpSpPr bwMode="auto">
              <a:xfrm>
                <a:off x="4224" y="1056"/>
                <a:ext cx="720" cy="240"/>
                <a:chOff x="1488" y="1056"/>
                <a:chExt cx="720" cy="240"/>
              </a:xfrm>
            </p:grpSpPr>
            <p:sp>
              <p:nvSpPr>
                <p:cNvPr id="11320" name="Rectangle 29"/>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321" name="Line 30"/>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15" name="Line 31"/>
              <p:cNvSpPr>
                <a:spLocks noChangeShapeType="1"/>
              </p:cNvSpPr>
              <p:nvPr/>
            </p:nvSpPr>
            <p:spPr bwMode="auto">
              <a:xfrm>
                <a:off x="1152"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6" name="Line 32"/>
              <p:cNvSpPr>
                <a:spLocks noChangeShapeType="1"/>
              </p:cNvSpPr>
              <p:nvPr/>
            </p:nvSpPr>
            <p:spPr bwMode="auto">
              <a:xfrm>
                <a:off x="220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7" name="Line 33"/>
              <p:cNvSpPr>
                <a:spLocks noChangeShapeType="1"/>
              </p:cNvSpPr>
              <p:nvPr/>
            </p:nvSpPr>
            <p:spPr bwMode="auto">
              <a:xfrm>
                <a:off x="3264"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8" name="Line 34"/>
              <p:cNvSpPr>
                <a:spLocks noChangeShapeType="1"/>
              </p:cNvSpPr>
              <p:nvPr/>
            </p:nvSpPr>
            <p:spPr bwMode="auto">
              <a:xfrm>
                <a:off x="388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9" name="Text Box 35"/>
              <p:cNvSpPr txBox="1">
                <a:spLocks noChangeArrowheads="1"/>
              </p:cNvSpPr>
              <p:nvPr/>
            </p:nvSpPr>
            <p:spPr bwMode="auto">
              <a:xfrm>
                <a:off x="3610" y="101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a:t>
                </a:r>
              </a:p>
            </p:txBody>
          </p:sp>
        </p:grpSp>
        <p:sp>
          <p:nvSpPr>
            <p:cNvPr id="11304" name="Text Box 82"/>
            <p:cNvSpPr txBox="1">
              <a:spLocks noChangeArrowheads="1"/>
            </p:cNvSpPr>
            <p:nvPr/>
          </p:nvSpPr>
          <p:spPr bwMode="auto">
            <a:xfrm>
              <a:off x="1348" y="2112"/>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 v</a:t>
              </a:r>
            </a:p>
          </p:txBody>
        </p:sp>
        <p:sp>
          <p:nvSpPr>
            <p:cNvPr id="11305" name="Text Box 83"/>
            <p:cNvSpPr txBox="1">
              <a:spLocks noChangeArrowheads="1"/>
            </p:cNvSpPr>
            <p:nvPr/>
          </p:nvSpPr>
          <p:spPr bwMode="auto">
            <a:xfrm>
              <a:off x="1924" y="2112"/>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 </a:t>
              </a:r>
              <a:r>
                <a:rPr lang="en-US">
                  <a:solidFill>
                    <a:srgbClr val="FF0000"/>
                  </a:solidFill>
                </a:rPr>
                <a:t>v</a:t>
              </a:r>
            </a:p>
          </p:txBody>
        </p:sp>
        <p:sp>
          <p:nvSpPr>
            <p:cNvPr id="11306" name="Text Box 84"/>
            <p:cNvSpPr txBox="1">
              <a:spLocks noChangeArrowheads="1"/>
            </p:cNvSpPr>
            <p:nvPr/>
          </p:nvSpPr>
          <p:spPr bwMode="auto">
            <a:xfrm>
              <a:off x="2980" y="2112"/>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 </a:t>
              </a:r>
              <a:r>
                <a:rPr lang="en-US">
                  <a:solidFill>
                    <a:srgbClr val="00FF00"/>
                  </a:solidFill>
                </a:rPr>
                <a:t>v</a:t>
              </a:r>
            </a:p>
          </p:txBody>
        </p:sp>
        <p:sp>
          <p:nvSpPr>
            <p:cNvPr id="11307" name="Text Box 85"/>
            <p:cNvSpPr txBox="1">
              <a:spLocks noChangeArrowheads="1"/>
            </p:cNvSpPr>
            <p:nvPr/>
          </p:nvSpPr>
          <p:spPr bwMode="auto">
            <a:xfrm>
              <a:off x="4660" y="2112"/>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 </a:t>
              </a:r>
              <a:r>
                <a:rPr lang="en-US">
                  <a:solidFill>
                    <a:srgbClr val="0000FF"/>
                  </a:solidFill>
                </a:rPr>
                <a:t>v</a:t>
              </a:r>
            </a:p>
          </p:txBody>
        </p:sp>
        <p:sp>
          <p:nvSpPr>
            <p:cNvPr id="11308" name="Text Box 86"/>
            <p:cNvSpPr txBox="1">
              <a:spLocks noChangeArrowheads="1"/>
            </p:cNvSpPr>
            <p:nvPr/>
          </p:nvSpPr>
          <p:spPr bwMode="auto">
            <a:xfrm>
              <a:off x="2256" y="2121"/>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1</a:t>
              </a:r>
            </a:p>
          </p:txBody>
        </p:sp>
        <p:sp>
          <p:nvSpPr>
            <p:cNvPr id="11309" name="Text Box 87"/>
            <p:cNvSpPr txBox="1">
              <a:spLocks noChangeArrowheads="1"/>
            </p:cNvSpPr>
            <p:nvPr/>
          </p:nvSpPr>
          <p:spPr bwMode="auto">
            <a:xfrm>
              <a:off x="3312" y="2121"/>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2</a:t>
              </a:r>
            </a:p>
          </p:txBody>
        </p:sp>
        <p:sp>
          <p:nvSpPr>
            <p:cNvPr id="11310" name="Text Box 88"/>
            <p:cNvSpPr txBox="1">
              <a:spLocks noChangeArrowheads="1"/>
            </p:cNvSpPr>
            <p:nvPr/>
          </p:nvSpPr>
          <p:spPr bwMode="auto">
            <a:xfrm>
              <a:off x="4992" y="2121"/>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n</a:t>
              </a:r>
            </a:p>
          </p:txBody>
        </p:sp>
      </p:grpSp>
      <p:grpSp>
        <p:nvGrpSpPr>
          <p:cNvPr id="11270" name="Group 100"/>
          <p:cNvGrpSpPr>
            <a:grpSpLocks/>
          </p:cNvGrpSpPr>
          <p:nvPr/>
        </p:nvGrpSpPr>
        <p:grpSpPr bwMode="auto">
          <a:xfrm>
            <a:off x="2139950" y="4495800"/>
            <a:ext cx="6470650" cy="442913"/>
            <a:chOff x="1348" y="2841"/>
            <a:chExt cx="4076" cy="279"/>
          </a:xfrm>
        </p:grpSpPr>
        <p:grpSp>
          <p:nvGrpSpPr>
            <p:cNvPr id="11280" name="Group 36"/>
            <p:cNvGrpSpPr>
              <a:grpSpLocks/>
            </p:cNvGrpSpPr>
            <p:nvPr/>
          </p:nvGrpSpPr>
          <p:grpSpPr bwMode="auto">
            <a:xfrm>
              <a:off x="1392" y="2841"/>
              <a:ext cx="4032" cy="279"/>
              <a:chOff x="912" y="1017"/>
              <a:chExt cx="4032" cy="279"/>
            </a:xfrm>
          </p:grpSpPr>
          <p:sp>
            <p:nvSpPr>
              <p:cNvPr id="11288" name="Rectangle 37"/>
              <p:cNvSpPr>
                <a:spLocks noChangeArrowheads="1"/>
              </p:cNvSpPr>
              <p:nvPr/>
            </p:nvSpPr>
            <p:spPr bwMode="auto">
              <a:xfrm>
                <a:off x="912" y="1056"/>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11289" name="Group 38"/>
              <p:cNvGrpSpPr>
                <a:grpSpLocks/>
              </p:cNvGrpSpPr>
              <p:nvPr/>
            </p:nvGrpSpPr>
            <p:grpSpPr bwMode="auto">
              <a:xfrm>
                <a:off x="1488" y="1056"/>
                <a:ext cx="720" cy="240"/>
                <a:chOff x="1488" y="1056"/>
                <a:chExt cx="720" cy="240"/>
              </a:xfrm>
            </p:grpSpPr>
            <p:sp>
              <p:nvSpPr>
                <p:cNvPr id="11301" name="Rectangle 39"/>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302" name="Line 40"/>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90" name="Group 41"/>
              <p:cNvGrpSpPr>
                <a:grpSpLocks/>
              </p:cNvGrpSpPr>
              <p:nvPr/>
            </p:nvGrpSpPr>
            <p:grpSpPr bwMode="auto">
              <a:xfrm>
                <a:off x="2544" y="1056"/>
                <a:ext cx="720" cy="240"/>
                <a:chOff x="1488" y="1056"/>
                <a:chExt cx="720" cy="240"/>
              </a:xfrm>
            </p:grpSpPr>
            <p:sp>
              <p:nvSpPr>
                <p:cNvPr id="11299" name="Rectangle 42"/>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300" name="Line 43"/>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91" name="Group 44"/>
              <p:cNvGrpSpPr>
                <a:grpSpLocks/>
              </p:cNvGrpSpPr>
              <p:nvPr/>
            </p:nvGrpSpPr>
            <p:grpSpPr bwMode="auto">
              <a:xfrm>
                <a:off x="4224" y="1056"/>
                <a:ext cx="720" cy="240"/>
                <a:chOff x="1488" y="1056"/>
                <a:chExt cx="720" cy="240"/>
              </a:xfrm>
            </p:grpSpPr>
            <p:sp>
              <p:nvSpPr>
                <p:cNvPr id="11297" name="Rectangle 45"/>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298" name="Line 46"/>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92" name="Line 47"/>
              <p:cNvSpPr>
                <a:spLocks noChangeShapeType="1"/>
              </p:cNvSpPr>
              <p:nvPr/>
            </p:nvSpPr>
            <p:spPr bwMode="auto">
              <a:xfrm>
                <a:off x="1152"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93" name="Line 48"/>
              <p:cNvSpPr>
                <a:spLocks noChangeShapeType="1"/>
              </p:cNvSpPr>
              <p:nvPr/>
            </p:nvSpPr>
            <p:spPr bwMode="auto">
              <a:xfrm>
                <a:off x="220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94" name="Line 49"/>
              <p:cNvSpPr>
                <a:spLocks noChangeShapeType="1"/>
              </p:cNvSpPr>
              <p:nvPr/>
            </p:nvSpPr>
            <p:spPr bwMode="auto">
              <a:xfrm>
                <a:off x="3264"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95" name="Line 50"/>
              <p:cNvSpPr>
                <a:spLocks noChangeShapeType="1"/>
              </p:cNvSpPr>
              <p:nvPr/>
            </p:nvSpPr>
            <p:spPr bwMode="auto">
              <a:xfrm>
                <a:off x="388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96" name="Text Box 51"/>
              <p:cNvSpPr txBox="1">
                <a:spLocks noChangeArrowheads="1"/>
              </p:cNvSpPr>
              <p:nvPr/>
            </p:nvSpPr>
            <p:spPr bwMode="auto">
              <a:xfrm>
                <a:off x="3610" y="101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a:t>
                </a:r>
              </a:p>
            </p:txBody>
          </p:sp>
        </p:grpSp>
        <p:sp>
          <p:nvSpPr>
            <p:cNvPr id="11281" name="Text Box 89"/>
            <p:cNvSpPr txBox="1">
              <a:spLocks noChangeArrowheads="1"/>
            </p:cNvSpPr>
            <p:nvPr/>
          </p:nvSpPr>
          <p:spPr bwMode="auto">
            <a:xfrm>
              <a:off x="1348" y="2889"/>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 v</a:t>
              </a:r>
            </a:p>
          </p:txBody>
        </p:sp>
        <p:sp>
          <p:nvSpPr>
            <p:cNvPr id="11282" name="Text Box 92"/>
            <p:cNvSpPr txBox="1">
              <a:spLocks noChangeArrowheads="1"/>
            </p:cNvSpPr>
            <p:nvPr/>
          </p:nvSpPr>
          <p:spPr bwMode="auto">
            <a:xfrm>
              <a:off x="1908" y="2889"/>
              <a:ext cx="3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a:t>
              </a:r>
              <a:r>
                <a:rPr lang="en-US" baseline="-25000"/>
                <a:t>1</a:t>
              </a:r>
              <a:r>
                <a:rPr lang="en-US">
                  <a:solidFill>
                    <a:srgbClr val="FF0000"/>
                  </a:solidFill>
                </a:rPr>
                <a:t>v</a:t>
              </a:r>
            </a:p>
          </p:txBody>
        </p:sp>
        <p:sp>
          <p:nvSpPr>
            <p:cNvPr id="11283" name="Text Box 93"/>
            <p:cNvSpPr txBox="1">
              <a:spLocks noChangeArrowheads="1"/>
            </p:cNvSpPr>
            <p:nvPr/>
          </p:nvSpPr>
          <p:spPr bwMode="auto">
            <a:xfrm>
              <a:off x="2964" y="2880"/>
              <a:ext cx="3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a:t>
              </a:r>
              <a:r>
                <a:rPr lang="en-US" baseline="-25000"/>
                <a:t>2</a:t>
              </a:r>
              <a:r>
                <a:rPr lang="en-US">
                  <a:solidFill>
                    <a:srgbClr val="00FF00"/>
                  </a:solidFill>
                </a:rPr>
                <a:t>v</a:t>
              </a:r>
            </a:p>
          </p:txBody>
        </p:sp>
        <p:sp>
          <p:nvSpPr>
            <p:cNvPr id="11284" name="Text Box 94"/>
            <p:cNvSpPr txBox="1">
              <a:spLocks noChangeArrowheads="1"/>
            </p:cNvSpPr>
            <p:nvPr/>
          </p:nvSpPr>
          <p:spPr bwMode="auto">
            <a:xfrm>
              <a:off x="4644" y="2880"/>
              <a:ext cx="3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a:t>
              </a:r>
              <a:r>
                <a:rPr lang="en-US" baseline="-25000"/>
                <a:t>n</a:t>
              </a:r>
              <a:r>
                <a:rPr lang="en-US">
                  <a:solidFill>
                    <a:srgbClr val="0000FF"/>
                  </a:solidFill>
                </a:rPr>
                <a:t>v</a:t>
              </a:r>
            </a:p>
          </p:txBody>
        </p:sp>
        <p:sp>
          <p:nvSpPr>
            <p:cNvPr id="11285" name="Text Box 95"/>
            <p:cNvSpPr txBox="1">
              <a:spLocks noChangeArrowheads="1"/>
            </p:cNvSpPr>
            <p:nvPr/>
          </p:nvSpPr>
          <p:spPr bwMode="auto">
            <a:xfrm>
              <a:off x="2256" y="2889"/>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1</a:t>
              </a:r>
            </a:p>
          </p:txBody>
        </p:sp>
        <p:sp>
          <p:nvSpPr>
            <p:cNvPr id="11286" name="Text Box 96"/>
            <p:cNvSpPr txBox="1">
              <a:spLocks noChangeArrowheads="1"/>
            </p:cNvSpPr>
            <p:nvPr/>
          </p:nvSpPr>
          <p:spPr bwMode="auto">
            <a:xfrm>
              <a:off x="3312" y="2889"/>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2</a:t>
              </a:r>
            </a:p>
          </p:txBody>
        </p:sp>
        <p:sp>
          <p:nvSpPr>
            <p:cNvPr id="11287" name="Text Box 97"/>
            <p:cNvSpPr txBox="1">
              <a:spLocks noChangeArrowheads="1"/>
            </p:cNvSpPr>
            <p:nvPr/>
          </p:nvSpPr>
          <p:spPr bwMode="auto">
            <a:xfrm>
              <a:off x="4992" y="2889"/>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n</a:t>
              </a:r>
            </a:p>
          </p:txBody>
        </p:sp>
      </p:grpSp>
      <p:sp>
        <p:nvSpPr>
          <p:cNvPr id="11271" name="Text Box 102"/>
          <p:cNvSpPr txBox="1">
            <a:spLocks noChangeArrowheads="1"/>
          </p:cNvSpPr>
          <p:nvPr/>
        </p:nvSpPr>
        <p:spPr bwMode="auto">
          <a:xfrm>
            <a:off x="288925" y="2362200"/>
            <a:ext cx="142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folHlink"/>
                </a:solidFill>
              </a:rPr>
              <a:t>Simple virus</a:t>
            </a:r>
          </a:p>
        </p:txBody>
      </p:sp>
      <p:sp>
        <p:nvSpPr>
          <p:cNvPr id="11272" name="Text Box 103"/>
          <p:cNvSpPr txBox="1">
            <a:spLocks noChangeArrowheads="1"/>
          </p:cNvSpPr>
          <p:nvPr/>
        </p:nvSpPr>
        <p:spPr bwMode="auto">
          <a:xfrm>
            <a:off x="152400" y="3505200"/>
            <a:ext cx="175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folHlink"/>
                </a:solidFill>
              </a:rPr>
              <a:t>Encrypted virus</a:t>
            </a:r>
          </a:p>
        </p:txBody>
      </p:sp>
      <p:sp>
        <p:nvSpPr>
          <p:cNvPr id="11273" name="Text Box 104"/>
          <p:cNvSpPr txBox="1">
            <a:spLocks noChangeArrowheads="1"/>
          </p:cNvSpPr>
          <p:nvPr/>
        </p:nvSpPr>
        <p:spPr bwMode="auto">
          <a:xfrm>
            <a:off x="76200" y="4572000"/>
            <a:ext cx="198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folHlink"/>
                </a:solidFill>
              </a:rPr>
              <a:t>Polymorphic virus</a:t>
            </a:r>
          </a:p>
        </p:txBody>
      </p:sp>
      <p:sp>
        <p:nvSpPr>
          <p:cNvPr id="11274" name="Text Box 105"/>
          <p:cNvSpPr txBox="1">
            <a:spLocks noChangeArrowheads="1"/>
          </p:cNvSpPr>
          <p:nvPr/>
        </p:nvSpPr>
        <p:spPr bwMode="auto">
          <a:xfrm>
            <a:off x="76200" y="5710238"/>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folHlink"/>
                </a:solidFill>
              </a:rPr>
              <a:t>Metamorphic virus</a:t>
            </a:r>
          </a:p>
        </p:txBody>
      </p:sp>
      <p:sp>
        <p:nvSpPr>
          <p:cNvPr id="11275" name="Text Box 106"/>
          <p:cNvSpPr txBox="1">
            <a:spLocks noChangeArrowheads="1"/>
          </p:cNvSpPr>
          <p:nvPr/>
        </p:nvSpPr>
        <p:spPr bwMode="auto">
          <a:xfrm>
            <a:off x="1905000" y="1608138"/>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hlink"/>
                </a:solidFill>
              </a:rPr>
              <a:t>original</a:t>
            </a:r>
          </a:p>
        </p:txBody>
      </p:sp>
      <p:sp>
        <p:nvSpPr>
          <p:cNvPr id="11276" name="Text Box 107"/>
          <p:cNvSpPr txBox="1">
            <a:spLocks noChangeArrowheads="1"/>
          </p:cNvSpPr>
          <p:nvPr/>
        </p:nvSpPr>
        <p:spPr bwMode="auto">
          <a:xfrm>
            <a:off x="2978150" y="1609725"/>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hlink"/>
                </a:solidFill>
              </a:rPr>
              <a:t>Generation-1</a:t>
            </a:r>
          </a:p>
        </p:txBody>
      </p:sp>
      <p:sp>
        <p:nvSpPr>
          <p:cNvPr id="11277" name="Text Box 108"/>
          <p:cNvSpPr txBox="1">
            <a:spLocks noChangeArrowheads="1"/>
          </p:cNvSpPr>
          <p:nvPr/>
        </p:nvSpPr>
        <p:spPr bwMode="auto">
          <a:xfrm>
            <a:off x="4648200" y="1614488"/>
            <a:ext cx="151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hlink"/>
                </a:solidFill>
              </a:rPr>
              <a:t>Generation-2</a:t>
            </a:r>
          </a:p>
        </p:txBody>
      </p:sp>
      <p:sp>
        <p:nvSpPr>
          <p:cNvPr id="11278" name="Text Box 109"/>
          <p:cNvSpPr txBox="1">
            <a:spLocks noChangeArrowheads="1"/>
          </p:cNvSpPr>
          <p:nvPr/>
        </p:nvSpPr>
        <p:spPr bwMode="auto">
          <a:xfrm>
            <a:off x="7296150" y="1609725"/>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hlink"/>
                </a:solidFill>
              </a:rPr>
              <a:t>Generation-n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152400"/>
            <a:ext cx="8229600" cy="1143000"/>
          </a:xfrm>
        </p:spPr>
        <p:txBody>
          <a:bodyPr/>
          <a:lstStyle/>
          <a:p>
            <a:pPr eaLnBrk="1" hangingPunct="1"/>
            <a:r>
              <a:rPr lang="en-US" dirty="0" smtClean="0">
                <a:solidFill>
                  <a:srgbClr val="FF0000"/>
                </a:solidFill>
              </a:rPr>
              <a:t>Need to combat Malware</a:t>
            </a:r>
          </a:p>
        </p:txBody>
      </p:sp>
      <p:sp>
        <p:nvSpPr>
          <p:cNvPr id="6147" name="Rectangle 3"/>
          <p:cNvSpPr>
            <a:spLocks noGrp="1" noChangeArrowheads="1"/>
          </p:cNvSpPr>
          <p:nvPr>
            <p:ph type="body" idx="4294967295"/>
          </p:nvPr>
        </p:nvSpPr>
        <p:spPr>
          <a:xfrm>
            <a:off x="457200" y="1447800"/>
            <a:ext cx="8229600" cy="4724400"/>
          </a:xfrm>
        </p:spPr>
        <p:txBody>
          <a:bodyPr/>
          <a:lstStyle/>
          <a:p>
            <a:pPr algn="just" eaLnBrk="1" hangingPunct="1"/>
            <a:r>
              <a:rPr lang="en-US" sz="2800" smtClean="0"/>
              <a:t>There is an acute need for detecting and controlling the spread of malware</a:t>
            </a:r>
          </a:p>
          <a:p>
            <a:pPr lvl="1" algn="just" eaLnBrk="1" hangingPunct="1"/>
            <a:r>
              <a:rPr lang="en-US" sz="2400" smtClean="0"/>
              <a:t>The direct damages incurred in 2006 due to malware attacks is USD 13 Billion [</a:t>
            </a:r>
            <a:r>
              <a:rPr lang="en-US" sz="2400" smtClean="0">
                <a:solidFill>
                  <a:schemeClr val="hlink"/>
                </a:solidFill>
              </a:rPr>
              <a:t>computereconomics.com</a:t>
            </a:r>
            <a:r>
              <a:rPr lang="en-US" sz="2400" smtClean="0"/>
              <a:t>]</a:t>
            </a:r>
          </a:p>
          <a:p>
            <a:pPr lvl="1" algn="just" eaLnBrk="1" hangingPunct="1"/>
            <a:r>
              <a:rPr lang="en-US" sz="2400" smtClean="0"/>
              <a:t>The amount of suspicious obfuscated content has doubled from Q1 to Q2 of 2009 [</a:t>
            </a:r>
            <a:r>
              <a:rPr lang="en-US" sz="2400" i="1" smtClean="0">
                <a:solidFill>
                  <a:schemeClr val="hlink"/>
                </a:solidFill>
              </a:rPr>
              <a:t>IBM X-force threat report</a:t>
            </a:r>
            <a:r>
              <a:rPr lang="en-US" sz="2400" smtClean="0"/>
              <a:t>]</a:t>
            </a:r>
          </a:p>
          <a:p>
            <a:pPr lvl="1" algn="just" eaLnBrk="1" hangingPunct="1"/>
            <a:r>
              <a:rPr lang="en-US" sz="2400" smtClean="0"/>
              <a:t>The </a:t>
            </a:r>
            <a:r>
              <a:rPr lang="en-US" sz="2400" smtClean="0">
                <a:solidFill>
                  <a:srgbClr val="0070C0"/>
                </a:solidFill>
              </a:rPr>
              <a:t>time gap </a:t>
            </a:r>
            <a:r>
              <a:rPr lang="en-US" sz="2400" smtClean="0"/>
              <a:t>between a malware outbreak and the malware carrying out its intended damage is much </a:t>
            </a:r>
            <a:r>
              <a:rPr lang="en-US" sz="2400" smtClean="0">
                <a:solidFill>
                  <a:srgbClr val="0070C0"/>
                </a:solidFill>
              </a:rPr>
              <a:t>smaller than </a:t>
            </a:r>
            <a:r>
              <a:rPr lang="en-US" sz="2400" smtClean="0"/>
              <a:t>the time taken by human experts to extract signature and deploy it for protection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Virus replication</a:t>
            </a:r>
          </a:p>
        </p:txBody>
      </p:sp>
      <p:grpSp>
        <p:nvGrpSpPr>
          <p:cNvPr id="12291" name="Group 98"/>
          <p:cNvGrpSpPr>
            <a:grpSpLocks/>
          </p:cNvGrpSpPr>
          <p:nvPr/>
        </p:nvGrpSpPr>
        <p:grpSpPr bwMode="auto">
          <a:xfrm>
            <a:off x="2209800" y="2300288"/>
            <a:ext cx="6400800" cy="442912"/>
            <a:chOff x="1392" y="1305"/>
            <a:chExt cx="4032" cy="279"/>
          </a:xfrm>
        </p:grpSpPr>
        <p:grpSp>
          <p:nvGrpSpPr>
            <p:cNvPr id="12373" name="Group 19"/>
            <p:cNvGrpSpPr>
              <a:grpSpLocks/>
            </p:cNvGrpSpPr>
            <p:nvPr/>
          </p:nvGrpSpPr>
          <p:grpSpPr bwMode="auto">
            <a:xfrm>
              <a:off x="1392" y="1305"/>
              <a:ext cx="4032" cy="279"/>
              <a:chOff x="912" y="1017"/>
              <a:chExt cx="4032" cy="279"/>
            </a:xfrm>
          </p:grpSpPr>
          <p:sp>
            <p:nvSpPr>
              <p:cNvPr id="12381" name="Rectangle 4"/>
              <p:cNvSpPr>
                <a:spLocks noChangeArrowheads="1"/>
              </p:cNvSpPr>
              <p:nvPr/>
            </p:nvSpPr>
            <p:spPr bwMode="auto">
              <a:xfrm>
                <a:off x="912" y="1056"/>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12382" name="Group 7"/>
              <p:cNvGrpSpPr>
                <a:grpSpLocks/>
              </p:cNvGrpSpPr>
              <p:nvPr/>
            </p:nvGrpSpPr>
            <p:grpSpPr bwMode="auto">
              <a:xfrm>
                <a:off x="1488" y="1056"/>
                <a:ext cx="720" cy="240"/>
                <a:chOff x="1488" y="1056"/>
                <a:chExt cx="720" cy="240"/>
              </a:xfrm>
            </p:grpSpPr>
            <p:sp>
              <p:nvSpPr>
                <p:cNvPr id="12394" name="Rectangle 5"/>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95" name="Line 6"/>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83" name="Group 8"/>
              <p:cNvGrpSpPr>
                <a:grpSpLocks/>
              </p:cNvGrpSpPr>
              <p:nvPr/>
            </p:nvGrpSpPr>
            <p:grpSpPr bwMode="auto">
              <a:xfrm>
                <a:off x="2544" y="1056"/>
                <a:ext cx="720" cy="240"/>
                <a:chOff x="1488" y="1056"/>
                <a:chExt cx="720" cy="240"/>
              </a:xfrm>
            </p:grpSpPr>
            <p:sp>
              <p:nvSpPr>
                <p:cNvPr id="12392" name="Rectangle 9"/>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93" name="Line 10"/>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84" name="Group 11"/>
              <p:cNvGrpSpPr>
                <a:grpSpLocks/>
              </p:cNvGrpSpPr>
              <p:nvPr/>
            </p:nvGrpSpPr>
            <p:grpSpPr bwMode="auto">
              <a:xfrm>
                <a:off x="4224" y="1056"/>
                <a:ext cx="720" cy="240"/>
                <a:chOff x="1488" y="1056"/>
                <a:chExt cx="720" cy="240"/>
              </a:xfrm>
            </p:grpSpPr>
            <p:sp>
              <p:nvSpPr>
                <p:cNvPr id="12390" name="Rectangle 12"/>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91" name="Line 13"/>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85" name="Line 14"/>
              <p:cNvSpPr>
                <a:spLocks noChangeShapeType="1"/>
              </p:cNvSpPr>
              <p:nvPr/>
            </p:nvSpPr>
            <p:spPr bwMode="auto">
              <a:xfrm>
                <a:off x="1152"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86" name="Line 15"/>
              <p:cNvSpPr>
                <a:spLocks noChangeShapeType="1"/>
              </p:cNvSpPr>
              <p:nvPr/>
            </p:nvSpPr>
            <p:spPr bwMode="auto">
              <a:xfrm>
                <a:off x="220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87" name="Line 16"/>
              <p:cNvSpPr>
                <a:spLocks noChangeShapeType="1"/>
              </p:cNvSpPr>
              <p:nvPr/>
            </p:nvSpPr>
            <p:spPr bwMode="auto">
              <a:xfrm>
                <a:off x="3264"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88" name="Line 17"/>
              <p:cNvSpPr>
                <a:spLocks noChangeShapeType="1"/>
              </p:cNvSpPr>
              <p:nvPr/>
            </p:nvSpPr>
            <p:spPr bwMode="auto">
              <a:xfrm>
                <a:off x="388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89" name="Text Box 18"/>
              <p:cNvSpPr txBox="1">
                <a:spLocks noChangeArrowheads="1"/>
              </p:cNvSpPr>
              <p:nvPr/>
            </p:nvSpPr>
            <p:spPr bwMode="auto">
              <a:xfrm>
                <a:off x="3610" y="101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a:t>
                </a:r>
              </a:p>
            </p:txBody>
          </p:sp>
        </p:grpSp>
        <p:sp>
          <p:nvSpPr>
            <p:cNvPr id="12374" name="Text Box 68"/>
            <p:cNvSpPr txBox="1">
              <a:spLocks noChangeArrowheads="1"/>
            </p:cNvSpPr>
            <p:nvPr/>
          </p:nvSpPr>
          <p:spPr bwMode="auto">
            <a:xfrm>
              <a:off x="1416" y="134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p>
          </p:txBody>
        </p:sp>
        <p:sp>
          <p:nvSpPr>
            <p:cNvPr id="12375" name="Text Box 69"/>
            <p:cNvSpPr txBox="1">
              <a:spLocks noChangeArrowheads="1"/>
            </p:cNvSpPr>
            <p:nvPr/>
          </p:nvSpPr>
          <p:spPr bwMode="auto">
            <a:xfrm>
              <a:off x="2002" y="135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p>
          </p:txBody>
        </p:sp>
        <p:sp>
          <p:nvSpPr>
            <p:cNvPr id="12376" name="Text Box 70"/>
            <p:cNvSpPr txBox="1">
              <a:spLocks noChangeArrowheads="1"/>
            </p:cNvSpPr>
            <p:nvPr/>
          </p:nvSpPr>
          <p:spPr bwMode="auto">
            <a:xfrm>
              <a:off x="3046" y="134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p>
          </p:txBody>
        </p:sp>
        <p:sp>
          <p:nvSpPr>
            <p:cNvPr id="12377" name="Text Box 71"/>
            <p:cNvSpPr txBox="1">
              <a:spLocks noChangeArrowheads="1"/>
            </p:cNvSpPr>
            <p:nvPr/>
          </p:nvSpPr>
          <p:spPr bwMode="auto">
            <a:xfrm>
              <a:off x="4726" y="134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p>
          </p:txBody>
        </p:sp>
        <p:sp>
          <p:nvSpPr>
            <p:cNvPr id="12378" name="Text Box 72"/>
            <p:cNvSpPr txBox="1">
              <a:spLocks noChangeArrowheads="1"/>
            </p:cNvSpPr>
            <p:nvPr/>
          </p:nvSpPr>
          <p:spPr bwMode="auto">
            <a:xfrm>
              <a:off x="2246" y="1353"/>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1</a:t>
              </a:r>
            </a:p>
          </p:txBody>
        </p:sp>
        <p:sp>
          <p:nvSpPr>
            <p:cNvPr id="12379" name="Text Box 73"/>
            <p:cNvSpPr txBox="1">
              <a:spLocks noChangeArrowheads="1"/>
            </p:cNvSpPr>
            <p:nvPr/>
          </p:nvSpPr>
          <p:spPr bwMode="auto">
            <a:xfrm>
              <a:off x="3316" y="1344"/>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2</a:t>
              </a:r>
            </a:p>
          </p:txBody>
        </p:sp>
        <p:sp>
          <p:nvSpPr>
            <p:cNvPr id="12380" name="Text Box 74"/>
            <p:cNvSpPr txBox="1">
              <a:spLocks noChangeArrowheads="1"/>
            </p:cNvSpPr>
            <p:nvPr/>
          </p:nvSpPr>
          <p:spPr bwMode="auto">
            <a:xfrm>
              <a:off x="4992" y="1344"/>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n</a:t>
              </a:r>
            </a:p>
          </p:txBody>
        </p:sp>
      </p:grpSp>
      <p:grpSp>
        <p:nvGrpSpPr>
          <p:cNvPr id="12292" name="Group 101"/>
          <p:cNvGrpSpPr>
            <a:grpSpLocks/>
          </p:cNvGrpSpPr>
          <p:nvPr/>
        </p:nvGrpSpPr>
        <p:grpSpPr bwMode="auto">
          <a:xfrm>
            <a:off x="2209800" y="5638800"/>
            <a:ext cx="6400800" cy="442913"/>
            <a:chOff x="1392" y="3552"/>
            <a:chExt cx="4032" cy="279"/>
          </a:xfrm>
        </p:grpSpPr>
        <p:grpSp>
          <p:nvGrpSpPr>
            <p:cNvPr id="12350" name="Group 52"/>
            <p:cNvGrpSpPr>
              <a:grpSpLocks/>
            </p:cNvGrpSpPr>
            <p:nvPr/>
          </p:nvGrpSpPr>
          <p:grpSpPr bwMode="auto">
            <a:xfrm>
              <a:off x="1392" y="3552"/>
              <a:ext cx="4032" cy="279"/>
              <a:chOff x="912" y="1017"/>
              <a:chExt cx="4032" cy="279"/>
            </a:xfrm>
          </p:grpSpPr>
          <p:sp>
            <p:nvSpPr>
              <p:cNvPr id="12358" name="Rectangle 53"/>
              <p:cNvSpPr>
                <a:spLocks noChangeArrowheads="1"/>
              </p:cNvSpPr>
              <p:nvPr/>
            </p:nvSpPr>
            <p:spPr bwMode="auto">
              <a:xfrm>
                <a:off x="912" y="1056"/>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12359" name="Group 54"/>
              <p:cNvGrpSpPr>
                <a:grpSpLocks/>
              </p:cNvGrpSpPr>
              <p:nvPr/>
            </p:nvGrpSpPr>
            <p:grpSpPr bwMode="auto">
              <a:xfrm>
                <a:off x="1488" y="1056"/>
                <a:ext cx="720" cy="240"/>
                <a:chOff x="1488" y="1056"/>
                <a:chExt cx="720" cy="240"/>
              </a:xfrm>
            </p:grpSpPr>
            <p:sp>
              <p:nvSpPr>
                <p:cNvPr id="12371" name="Rectangle 55"/>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72" name="Line 56"/>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60" name="Group 57"/>
              <p:cNvGrpSpPr>
                <a:grpSpLocks/>
              </p:cNvGrpSpPr>
              <p:nvPr/>
            </p:nvGrpSpPr>
            <p:grpSpPr bwMode="auto">
              <a:xfrm>
                <a:off x="2544" y="1056"/>
                <a:ext cx="720" cy="240"/>
                <a:chOff x="1488" y="1056"/>
                <a:chExt cx="720" cy="240"/>
              </a:xfrm>
            </p:grpSpPr>
            <p:sp>
              <p:nvSpPr>
                <p:cNvPr id="12369" name="Rectangle 58"/>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70" name="Line 59"/>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61" name="Group 60"/>
              <p:cNvGrpSpPr>
                <a:grpSpLocks/>
              </p:cNvGrpSpPr>
              <p:nvPr/>
            </p:nvGrpSpPr>
            <p:grpSpPr bwMode="auto">
              <a:xfrm>
                <a:off x="4224" y="1056"/>
                <a:ext cx="720" cy="240"/>
                <a:chOff x="1488" y="1056"/>
                <a:chExt cx="720" cy="240"/>
              </a:xfrm>
            </p:grpSpPr>
            <p:sp>
              <p:nvSpPr>
                <p:cNvPr id="12367" name="Rectangle 61"/>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68" name="Line 62"/>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62" name="Line 63"/>
              <p:cNvSpPr>
                <a:spLocks noChangeShapeType="1"/>
              </p:cNvSpPr>
              <p:nvPr/>
            </p:nvSpPr>
            <p:spPr bwMode="auto">
              <a:xfrm>
                <a:off x="1152"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63" name="Line 64"/>
              <p:cNvSpPr>
                <a:spLocks noChangeShapeType="1"/>
              </p:cNvSpPr>
              <p:nvPr/>
            </p:nvSpPr>
            <p:spPr bwMode="auto">
              <a:xfrm>
                <a:off x="220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64" name="Line 65"/>
              <p:cNvSpPr>
                <a:spLocks noChangeShapeType="1"/>
              </p:cNvSpPr>
              <p:nvPr/>
            </p:nvSpPr>
            <p:spPr bwMode="auto">
              <a:xfrm>
                <a:off x="3264"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65" name="Line 66"/>
              <p:cNvSpPr>
                <a:spLocks noChangeShapeType="1"/>
              </p:cNvSpPr>
              <p:nvPr/>
            </p:nvSpPr>
            <p:spPr bwMode="auto">
              <a:xfrm>
                <a:off x="388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66" name="Text Box 67"/>
              <p:cNvSpPr txBox="1">
                <a:spLocks noChangeArrowheads="1"/>
              </p:cNvSpPr>
              <p:nvPr/>
            </p:nvSpPr>
            <p:spPr bwMode="auto">
              <a:xfrm>
                <a:off x="3610" y="101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a:t>
                </a:r>
              </a:p>
            </p:txBody>
          </p:sp>
        </p:grpSp>
        <p:sp>
          <p:nvSpPr>
            <p:cNvPr id="12351" name="Text Box 75"/>
            <p:cNvSpPr txBox="1">
              <a:spLocks noChangeArrowheads="1"/>
            </p:cNvSpPr>
            <p:nvPr/>
          </p:nvSpPr>
          <p:spPr bwMode="auto">
            <a:xfrm>
              <a:off x="1420" y="359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p>
          </p:txBody>
        </p:sp>
        <p:sp>
          <p:nvSpPr>
            <p:cNvPr id="12352" name="Text Box 76"/>
            <p:cNvSpPr txBox="1">
              <a:spLocks noChangeArrowheads="1"/>
            </p:cNvSpPr>
            <p:nvPr/>
          </p:nvSpPr>
          <p:spPr bwMode="auto">
            <a:xfrm>
              <a:off x="1978" y="3585"/>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r>
                <a:rPr lang="en-US" baseline="-25000"/>
                <a:t>1</a:t>
              </a:r>
            </a:p>
          </p:txBody>
        </p:sp>
        <p:sp>
          <p:nvSpPr>
            <p:cNvPr id="12353" name="Text Box 77"/>
            <p:cNvSpPr txBox="1">
              <a:spLocks noChangeArrowheads="1"/>
            </p:cNvSpPr>
            <p:nvPr/>
          </p:nvSpPr>
          <p:spPr bwMode="auto">
            <a:xfrm>
              <a:off x="3024" y="3585"/>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r>
                <a:rPr lang="en-US" baseline="-25000"/>
                <a:t>2</a:t>
              </a:r>
            </a:p>
          </p:txBody>
        </p:sp>
        <p:sp>
          <p:nvSpPr>
            <p:cNvPr id="12354" name="Text Box 78"/>
            <p:cNvSpPr txBox="1">
              <a:spLocks noChangeArrowheads="1"/>
            </p:cNvSpPr>
            <p:nvPr/>
          </p:nvSpPr>
          <p:spPr bwMode="auto">
            <a:xfrm>
              <a:off x="4704" y="3585"/>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v</a:t>
              </a:r>
              <a:r>
                <a:rPr lang="en-US" baseline="-25000"/>
                <a:t>n</a:t>
              </a:r>
            </a:p>
          </p:txBody>
        </p:sp>
        <p:sp>
          <p:nvSpPr>
            <p:cNvPr id="12355" name="Text Box 79"/>
            <p:cNvSpPr txBox="1">
              <a:spLocks noChangeArrowheads="1"/>
            </p:cNvSpPr>
            <p:nvPr/>
          </p:nvSpPr>
          <p:spPr bwMode="auto">
            <a:xfrm>
              <a:off x="2256" y="3588"/>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1</a:t>
              </a:r>
            </a:p>
          </p:txBody>
        </p:sp>
        <p:sp>
          <p:nvSpPr>
            <p:cNvPr id="12356" name="Text Box 80"/>
            <p:cNvSpPr txBox="1">
              <a:spLocks noChangeArrowheads="1"/>
            </p:cNvSpPr>
            <p:nvPr/>
          </p:nvSpPr>
          <p:spPr bwMode="auto">
            <a:xfrm>
              <a:off x="3319" y="3591"/>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2</a:t>
              </a:r>
            </a:p>
          </p:txBody>
        </p:sp>
        <p:sp>
          <p:nvSpPr>
            <p:cNvPr id="12357" name="Text Box 81"/>
            <p:cNvSpPr txBox="1">
              <a:spLocks noChangeArrowheads="1"/>
            </p:cNvSpPr>
            <p:nvPr/>
          </p:nvSpPr>
          <p:spPr bwMode="auto">
            <a:xfrm>
              <a:off x="4975" y="3591"/>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n</a:t>
              </a:r>
            </a:p>
          </p:txBody>
        </p:sp>
      </p:grpSp>
      <p:grpSp>
        <p:nvGrpSpPr>
          <p:cNvPr id="12293" name="Group 99"/>
          <p:cNvGrpSpPr>
            <a:grpSpLocks/>
          </p:cNvGrpSpPr>
          <p:nvPr/>
        </p:nvGrpSpPr>
        <p:grpSpPr bwMode="auto">
          <a:xfrm>
            <a:off x="2139950" y="3443288"/>
            <a:ext cx="6470650" cy="442912"/>
            <a:chOff x="1348" y="2073"/>
            <a:chExt cx="4076" cy="279"/>
          </a:xfrm>
        </p:grpSpPr>
        <p:grpSp>
          <p:nvGrpSpPr>
            <p:cNvPr id="12327" name="Group 20"/>
            <p:cNvGrpSpPr>
              <a:grpSpLocks/>
            </p:cNvGrpSpPr>
            <p:nvPr/>
          </p:nvGrpSpPr>
          <p:grpSpPr bwMode="auto">
            <a:xfrm>
              <a:off x="1392" y="2073"/>
              <a:ext cx="4032" cy="279"/>
              <a:chOff x="912" y="1017"/>
              <a:chExt cx="4032" cy="279"/>
            </a:xfrm>
          </p:grpSpPr>
          <p:sp>
            <p:nvSpPr>
              <p:cNvPr id="12335" name="Rectangle 21"/>
              <p:cNvSpPr>
                <a:spLocks noChangeArrowheads="1"/>
              </p:cNvSpPr>
              <p:nvPr/>
            </p:nvSpPr>
            <p:spPr bwMode="auto">
              <a:xfrm>
                <a:off x="912" y="1056"/>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12336" name="Group 22"/>
              <p:cNvGrpSpPr>
                <a:grpSpLocks/>
              </p:cNvGrpSpPr>
              <p:nvPr/>
            </p:nvGrpSpPr>
            <p:grpSpPr bwMode="auto">
              <a:xfrm>
                <a:off x="1488" y="1056"/>
                <a:ext cx="720" cy="240"/>
                <a:chOff x="1488" y="1056"/>
                <a:chExt cx="720" cy="240"/>
              </a:xfrm>
            </p:grpSpPr>
            <p:sp>
              <p:nvSpPr>
                <p:cNvPr id="12348" name="Rectangle 23"/>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49" name="Line 24"/>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37" name="Group 25"/>
              <p:cNvGrpSpPr>
                <a:grpSpLocks/>
              </p:cNvGrpSpPr>
              <p:nvPr/>
            </p:nvGrpSpPr>
            <p:grpSpPr bwMode="auto">
              <a:xfrm>
                <a:off x="2544" y="1056"/>
                <a:ext cx="720" cy="240"/>
                <a:chOff x="1488" y="1056"/>
                <a:chExt cx="720" cy="240"/>
              </a:xfrm>
            </p:grpSpPr>
            <p:sp>
              <p:nvSpPr>
                <p:cNvPr id="12346" name="Rectangle 26"/>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47" name="Line 27"/>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38" name="Group 28"/>
              <p:cNvGrpSpPr>
                <a:grpSpLocks/>
              </p:cNvGrpSpPr>
              <p:nvPr/>
            </p:nvGrpSpPr>
            <p:grpSpPr bwMode="auto">
              <a:xfrm>
                <a:off x="4224" y="1056"/>
                <a:ext cx="720" cy="240"/>
                <a:chOff x="1488" y="1056"/>
                <a:chExt cx="720" cy="240"/>
              </a:xfrm>
            </p:grpSpPr>
            <p:sp>
              <p:nvSpPr>
                <p:cNvPr id="12344" name="Rectangle 29"/>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45" name="Line 30"/>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39" name="Line 31"/>
              <p:cNvSpPr>
                <a:spLocks noChangeShapeType="1"/>
              </p:cNvSpPr>
              <p:nvPr/>
            </p:nvSpPr>
            <p:spPr bwMode="auto">
              <a:xfrm>
                <a:off x="1152"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40" name="Line 32"/>
              <p:cNvSpPr>
                <a:spLocks noChangeShapeType="1"/>
              </p:cNvSpPr>
              <p:nvPr/>
            </p:nvSpPr>
            <p:spPr bwMode="auto">
              <a:xfrm>
                <a:off x="220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41" name="Line 33"/>
              <p:cNvSpPr>
                <a:spLocks noChangeShapeType="1"/>
              </p:cNvSpPr>
              <p:nvPr/>
            </p:nvSpPr>
            <p:spPr bwMode="auto">
              <a:xfrm>
                <a:off x="3264"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42" name="Line 34"/>
              <p:cNvSpPr>
                <a:spLocks noChangeShapeType="1"/>
              </p:cNvSpPr>
              <p:nvPr/>
            </p:nvSpPr>
            <p:spPr bwMode="auto">
              <a:xfrm>
                <a:off x="388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43" name="Text Box 35"/>
              <p:cNvSpPr txBox="1">
                <a:spLocks noChangeArrowheads="1"/>
              </p:cNvSpPr>
              <p:nvPr/>
            </p:nvSpPr>
            <p:spPr bwMode="auto">
              <a:xfrm>
                <a:off x="3610" y="101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a:t>
                </a:r>
              </a:p>
            </p:txBody>
          </p:sp>
        </p:grpSp>
        <p:sp>
          <p:nvSpPr>
            <p:cNvPr id="12328" name="Text Box 82"/>
            <p:cNvSpPr txBox="1">
              <a:spLocks noChangeArrowheads="1"/>
            </p:cNvSpPr>
            <p:nvPr/>
          </p:nvSpPr>
          <p:spPr bwMode="auto">
            <a:xfrm>
              <a:off x="1348" y="2112"/>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 v</a:t>
              </a:r>
            </a:p>
          </p:txBody>
        </p:sp>
        <p:sp>
          <p:nvSpPr>
            <p:cNvPr id="12329" name="Text Box 83"/>
            <p:cNvSpPr txBox="1">
              <a:spLocks noChangeArrowheads="1"/>
            </p:cNvSpPr>
            <p:nvPr/>
          </p:nvSpPr>
          <p:spPr bwMode="auto">
            <a:xfrm>
              <a:off x="1924" y="2112"/>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 </a:t>
              </a:r>
              <a:r>
                <a:rPr lang="en-US">
                  <a:solidFill>
                    <a:srgbClr val="FF0000"/>
                  </a:solidFill>
                </a:rPr>
                <a:t>v</a:t>
              </a:r>
            </a:p>
          </p:txBody>
        </p:sp>
        <p:sp>
          <p:nvSpPr>
            <p:cNvPr id="12330" name="Text Box 84"/>
            <p:cNvSpPr txBox="1">
              <a:spLocks noChangeArrowheads="1"/>
            </p:cNvSpPr>
            <p:nvPr/>
          </p:nvSpPr>
          <p:spPr bwMode="auto">
            <a:xfrm>
              <a:off x="2980" y="2112"/>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 </a:t>
              </a:r>
              <a:r>
                <a:rPr lang="en-US">
                  <a:solidFill>
                    <a:srgbClr val="00FF00"/>
                  </a:solidFill>
                </a:rPr>
                <a:t>v</a:t>
              </a:r>
            </a:p>
          </p:txBody>
        </p:sp>
        <p:sp>
          <p:nvSpPr>
            <p:cNvPr id="12331" name="Text Box 85"/>
            <p:cNvSpPr txBox="1">
              <a:spLocks noChangeArrowheads="1"/>
            </p:cNvSpPr>
            <p:nvPr/>
          </p:nvSpPr>
          <p:spPr bwMode="auto">
            <a:xfrm>
              <a:off x="4660" y="2112"/>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 </a:t>
              </a:r>
              <a:r>
                <a:rPr lang="en-US">
                  <a:solidFill>
                    <a:srgbClr val="0000FF"/>
                  </a:solidFill>
                </a:rPr>
                <a:t>v</a:t>
              </a:r>
            </a:p>
          </p:txBody>
        </p:sp>
        <p:sp>
          <p:nvSpPr>
            <p:cNvPr id="12332" name="Text Box 86"/>
            <p:cNvSpPr txBox="1">
              <a:spLocks noChangeArrowheads="1"/>
            </p:cNvSpPr>
            <p:nvPr/>
          </p:nvSpPr>
          <p:spPr bwMode="auto">
            <a:xfrm>
              <a:off x="2256" y="2121"/>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1</a:t>
              </a:r>
            </a:p>
          </p:txBody>
        </p:sp>
        <p:sp>
          <p:nvSpPr>
            <p:cNvPr id="12333" name="Text Box 87"/>
            <p:cNvSpPr txBox="1">
              <a:spLocks noChangeArrowheads="1"/>
            </p:cNvSpPr>
            <p:nvPr/>
          </p:nvSpPr>
          <p:spPr bwMode="auto">
            <a:xfrm>
              <a:off x="3312" y="2121"/>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2</a:t>
              </a:r>
            </a:p>
          </p:txBody>
        </p:sp>
        <p:sp>
          <p:nvSpPr>
            <p:cNvPr id="12334" name="Text Box 88"/>
            <p:cNvSpPr txBox="1">
              <a:spLocks noChangeArrowheads="1"/>
            </p:cNvSpPr>
            <p:nvPr/>
          </p:nvSpPr>
          <p:spPr bwMode="auto">
            <a:xfrm>
              <a:off x="4992" y="2121"/>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n</a:t>
              </a:r>
            </a:p>
          </p:txBody>
        </p:sp>
      </p:grpSp>
      <p:grpSp>
        <p:nvGrpSpPr>
          <p:cNvPr id="12294" name="Group 100"/>
          <p:cNvGrpSpPr>
            <a:grpSpLocks/>
          </p:cNvGrpSpPr>
          <p:nvPr/>
        </p:nvGrpSpPr>
        <p:grpSpPr bwMode="auto">
          <a:xfrm>
            <a:off x="2139950" y="4495800"/>
            <a:ext cx="6470650" cy="442913"/>
            <a:chOff x="1348" y="2841"/>
            <a:chExt cx="4076" cy="279"/>
          </a:xfrm>
        </p:grpSpPr>
        <p:grpSp>
          <p:nvGrpSpPr>
            <p:cNvPr id="12304" name="Group 36"/>
            <p:cNvGrpSpPr>
              <a:grpSpLocks/>
            </p:cNvGrpSpPr>
            <p:nvPr/>
          </p:nvGrpSpPr>
          <p:grpSpPr bwMode="auto">
            <a:xfrm>
              <a:off x="1392" y="2841"/>
              <a:ext cx="4032" cy="279"/>
              <a:chOff x="912" y="1017"/>
              <a:chExt cx="4032" cy="279"/>
            </a:xfrm>
          </p:grpSpPr>
          <p:sp>
            <p:nvSpPr>
              <p:cNvPr id="12312" name="Rectangle 37"/>
              <p:cNvSpPr>
                <a:spLocks noChangeArrowheads="1"/>
              </p:cNvSpPr>
              <p:nvPr/>
            </p:nvSpPr>
            <p:spPr bwMode="auto">
              <a:xfrm>
                <a:off x="912" y="1056"/>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12313" name="Group 38"/>
              <p:cNvGrpSpPr>
                <a:grpSpLocks/>
              </p:cNvGrpSpPr>
              <p:nvPr/>
            </p:nvGrpSpPr>
            <p:grpSpPr bwMode="auto">
              <a:xfrm>
                <a:off x="1488" y="1056"/>
                <a:ext cx="720" cy="240"/>
                <a:chOff x="1488" y="1056"/>
                <a:chExt cx="720" cy="240"/>
              </a:xfrm>
            </p:grpSpPr>
            <p:sp>
              <p:nvSpPr>
                <p:cNvPr id="12325" name="Rectangle 39"/>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26" name="Line 40"/>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14" name="Group 41"/>
              <p:cNvGrpSpPr>
                <a:grpSpLocks/>
              </p:cNvGrpSpPr>
              <p:nvPr/>
            </p:nvGrpSpPr>
            <p:grpSpPr bwMode="auto">
              <a:xfrm>
                <a:off x="2544" y="1056"/>
                <a:ext cx="720" cy="240"/>
                <a:chOff x="1488" y="1056"/>
                <a:chExt cx="720" cy="240"/>
              </a:xfrm>
            </p:grpSpPr>
            <p:sp>
              <p:nvSpPr>
                <p:cNvPr id="12323" name="Rectangle 42"/>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24" name="Line 43"/>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15" name="Group 44"/>
              <p:cNvGrpSpPr>
                <a:grpSpLocks/>
              </p:cNvGrpSpPr>
              <p:nvPr/>
            </p:nvGrpSpPr>
            <p:grpSpPr bwMode="auto">
              <a:xfrm>
                <a:off x="4224" y="1056"/>
                <a:ext cx="720" cy="240"/>
                <a:chOff x="1488" y="1056"/>
                <a:chExt cx="720" cy="240"/>
              </a:xfrm>
            </p:grpSpPr>
            <p:sp>
              <p:nvSpPr>
                <p:cNvPr id="12321" name="Rectangle 45"/>
                <p:cNvSpPr>
                  <a:spLocks noChangeArrowheads="1"/>
                </p:cNvSpPr>
                <p:nvPr/>
              </p:nvSpPr>
              <p:spPr bwMode="auto">
                <a:xfrm>
                  <a:off x="1488" y="1056"/>
                  <a:ext cx="7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322" name="Line 46"/>
                <p:cNvSpPr>
                  <a:spLocks noChangeShapeType="1"/>
                </p:cNvSpPr>
                <p:nvPr/>
              </p:nvSpPr>
              <p:spPr bwMode="auto">
                <a:xfrm>
                  <a:off x="1728"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16" name="Line 47"/>
              <p:cNvSpPr>
                <a:spLocks noChangeShapeType="1"/>
              </p:cNvSpPr>
              <p:nvPr/>
            </p:nvSpPr>
            <p:spPr bwMode="auto">
              <a:xfrm>
                <a:off x="1152"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7" name="Line 48"/>
              <p:cNvSpPr>
                <a:spLocks noChangeShapeType="1"/>
              </p:cNvSpPr>
              <p:nvPr/>
            </p:nvSpPr>
            <p:spPr bwMode="auto">
              <a:xfrm>
                <a:off x="220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8" name="Line 49"/>
              <p:cNvSpPr>
                <a:spLocks noChangeShapeType="1"/>
              </p:cNvSpPr>
              <p:nvPr/>
            </p:nvSpPr>
            <p:spPr bwMode="auto">
              <a:xfrm>
                <a:off x="3264"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9" name="Line 50"/>
              <p:cNvSpPr>
                <a:spLocks noChangeShapeType="1"/>
              </p:cNvSpPr>
              <p:nvPr/>
            </p:nvSpPr>
            <p:spPr bwMode="auto">
              <a:xfrm>
                <a:off x="3888" y="118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0" name="Text Box 51"/>
              <p:cNvSpPr txBox="1">
                <a:spLocks noChangeArrowheads="1"/>
              </p:cNvSpPr>
              <p:nvPr/>
            </p:nvSpPr>
            <p:spPr bwMode="auto">
              <a:xfrm>
                <a:off x="3610" y="101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a:t>
                </a:r>
              </a:p>
            </p:txBody>
          </p:sp>
        </p:grpSp>
        <p:sp>
          <p:nvSpPr>
            <p:cNvPr id="12305" name="Text Box 89"/>
            <p:cNvSpPr txBox="1">
              <a:spLocks noChangeArrowheads="1"/>
            </p:cNvSpPr>
            <p:nvPr/>
          </p:nvSpPr>
          <p:spPr bwMode="auto">
            <a:xfrm>
              <a:off x="1348" y="2889"/>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 v</a:t>
              </a:r>
            </a:p>
          </p:txBody>
        </p:sp>
        <p:sp>
          <p:nvSpPr>
            <p:cNvPr id="12306" name="Text Box 92"/>
            <p:cNvSpPr txBox="1">
              <a:spLocks noChangeArrowheads="1"/>
            </p:cNvSpPr>
            <p:nvPr/>
          </p:nvSpPr>
          <p:spPr bwMode="auto">
            <a:xfrm>
              <a:off x="1908" y="2889"/>
              <a:ext cx="3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a:t>
              </a:r>
              <a:r>
                <a:rPr lang="en-US" baseline="-25000"/>
                <a:t>1</a:t>
              </a:r>
              <a:r>
                <a:rPr lang="en-US">
                  <a:solidFill>
                    <a:srgbClr val="FF0000"/>
                  </a:solidFill>
                </a:rPr>
                <a:t>v</a:t>
              </a:r>
            </a:p>
          </p:txBody>
        </p:sp>
        <p:sp>
          <p:nvSpPr>
            <p:cNvPr id="12307" name="Text Box 93"/>
            <p:cNvSpPr txBox="1">
              <a:spLocks noChangeArrowheads="1"/>
            </p:cNvSpPr>
            <p:nvPr/>
          </p:nvSpPr>
          <p:spPr bwMode="auto">
            <a:xfrm>
              <a:off x="2964" y="2880"/>
              <a:ext cx="3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a:t>
              </a:r>
              <a:r>
                <a:rPr lang="en-US" baseline="-25000"/>
                <a:t>2</a:t>
              </a:r>
              <a:r>
                <a:rPr lang="en-US">
                  <a:solidFill>
                    <a:srgbClr val="00FF00"/>
                  </a:solidFill>
                </a:rPr>
                <a:t>v</a:t>
              </a:r>
            </a:p>
          </p:txBody>
        </p:sp>
        <p:sp>
          <p:nvSpPr>
            <p:cNvPr id="12308" name="Text Box 94"/>
            <p:cNvSpPr txBox="1">
              <a:spLocks noChangeArrowheads="1"/>
            </p:cNvSpPr>
            <p:nvPr/>
          </p:nvSpPr>
          <p:spPr bwMode="auto">
            <a:xfrm>
              <a:off x="4644" y="2880"/>
              <a:ext cx="3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a:t>
              </a:r>
              <a:r>
                <a:rPr lang="en-US" baseline="-25000"/>
                <a:t>n</a:t>
              </a:r>
              <a:r>
                <a:rPr lang="en-US">
                  <a:solidFill>
                    <a:srgbClr val="0000FF"/>
                  </a:solidFill>
                </a:rPr>
                <a:t>v</a:t>
              </a:r>
            </a:p>
          </p:txBody>
        </p:sp>
        <p:sp>
          <p:nvSpPr>
            <p:cNvPr id="12309" name="Text Box 95"/>
            <p:cNvSpPr txBox="1">
              <a:spLocks noChangeArrowheads="1"/>
            </p:cNvSpPr>
            <p:nvPr/>
          </p:nvSpPr>
          <p:spPr bwMode="auto">
            <a:xfrm>
              <a:off x="2256" y="2889"/>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1</a:t>
              </a:r>
            </a:p>
          </p:txBody>
        </p:sp>
        <p:sp>
          <p:nvSpPr>
            <p:cNvPr id="12310" name="Text Box 96"/>
            <p:cNvSpPr txBox="1">
              <a:spLocks noChangeArrowheads="1"/>
            </p:cNvSpPr>
            <p:nvPr/>
          </p:nvSpPr>
          <p:spPr bwMode="auto">
            <a:xfrm>
              <a:off x="3312" y="2889"/>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2</a:t>
              </a:r>
            </a:p>
          </p:txBody>
        </p:sp>
        <p:sp>
          <p:nvSpPr>
            <p:cNvPr id="12311" name="Text Box 97"/>
            <p:cNvSpPr txBox="1">
              <a:spLocks noChangeArrowheads="1"/>
            </p:cNvSpPr>
            <p:nvPr/>
          </p:nvSpPr>
          <p:spPr bwMode="auto">
            <a:xfrm>
              <a:off x="4992" y="2889"/>
              <a:ext cx="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File</a:t>
              </a:r>
              <a:r>
                <a:rPr lang="en-US" baseline="-25000"/>
                <a:t>n</a:t>
              </a:r>
            </a:p>
          </p:txBody>
        </p:sp>
      </p:grpSp>
      <p:sp>
        <p:nvSpPr>
          <p:cNvPr id="12295" name="Text Box 102"/>
          <p:cNvSpPr txBox="1">
            <a:spLocks noChangeArrowheads="1"/>
          </p:cNvSpPr>
          <p:nvPr/>
        </p:nvSpPr>
        <p:spPr bwMode="auto">
          <a:xfrm>
            <a:off x="288925" y="2362200"/>
            <a:ext cx="142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folHlink"/>
                </a:solidFill>
              </a:rPr>
              <a:t>Simple virus</a:t>
            </a:r>
          </a:p>
        </p:txBody>
      </p:sp>
      <p:sp>
        <p:nvSpPr>
          <p:cNvPr id="12296" name="Text Box 103"/>
          <p:cNvSpPr txBox="1">
            <a:spLocks noChangeArrowheads="1"/>
          </p:cNvSpPr>
          <p:nvPr/>
        </p:nvSpPr>
        <p:spPr bwMode="auto">
          <a:xfrm>
            <a:off x="152400" y="3505200"/>
            <a:ext cx="175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folHlink"/>
                </a:solidFill>
              </a:rPr>
              <a:t>Encrypted virus</a:t>
            </a:r>
          </a:p>
        </p:txBody>
      </p:sp>
      <p:sp>
        <p:nvSpPr>
          <p:cNvPr id="12297" name="Text Box 104"/>
          <p:cNvSpPr txBox="1">
            <a:spLocks noChangeArrowheads="1"/>
          </p:cNvSpPr>
          <p:nvPr/>
        </p:nvSpPr>
        <p:spPr bwMode="auto">
          <a:xfrm>
            <a:off x="76200" y="4572000"/>
            <a:ext cx="198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folHlink"/>
                </a:solidFill>
              </a:rPr>
              <a:t>Polymorphic virus</a:t>
            </a:r>
          </a:p>
        </p:txBody>
      </p:sp>
      <p:sp>
        <p:nvSpPr>
          <p:cNvPr id="12298" name="Text Box 105"/>
          <p:cNvSpPr txBox="1">
            <a:spLocks noChangeArrowheads="1"/>
          </p:cNvSpPr>
          <p:nvPr/>
        </p:nvSpPr>
        <p:spPr bwMode="auto">
          <a:xfrm>
            <a:off x="76200" y="5710238"/>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folHlink"/>
                </a:solidFill>
              </a:rPr>
              <a:t>Metamorphic virus</a:t>
            </a:r>
          </a:p>
        </p:txBody>
      </p:sp>
      <p:sp>
        <p:nvSpPr>
          <p:cNvPr id="12299" name="Text Box 106"/>
          <p:cNvSpPr txBox="1">
            <a:spLocks noChangeArrowheads="1"/>
          </p:cNvSpPr>
          <p:nvPr/>
        </p:nvSpPr>
        <p:spPr bwMode="auto">
          <a:xfrm>
            <a:off x="1905000" y="1608138"/>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hlink"/>
                </a:solidFill>
              </a:rPr>
              <a:t>original</a:t>
            </a:r>
          </a:p>
        </p:txBody>
      </p:sp>
      <p:sp>
        <p:nvSpPr>
          <p:cNvPr id="12300" name="Text Box 107"/>
          <p:cNvSpPr txBox="1">
            <a:spLocks noChangeArrowheads="1"/>
          </p:cNvSpPr>
          <p:nvPr/>
        </p:nvSpPr>
        <p:spPr bwMode="auto">
          <a:xfrm>
            <a:off x="2978150" y="1609725"/>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hlink"/>
                </a:solidFill>
              </a:rPr>
              <a:t>Generation-1</a:t>
            </a:r>
          </a:p>
        </p:txBody>
      </p:sp>
      <p:sp>
        <p:nvSpPr>
          <p:cNvPr id="12301" name="Text Box 108"/>
          <p:cNvSpPr txBox="1">
            <a:spLocks noChangeArrowheads="1"/>
          </p:cNvSpPr>
          <p:nvPr/>
        </p:nvSpPr>
        <p:spPr bwMode="auto">
          <a:xfrm>
            <a:off x="4648200" y="1614488"/>
            <a:ext cx="151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hlink"/>
                </a:solidFill>
              </a:rPr>
              <a:t>Generation-2</a:t>
            </a:r>
          </a:p>
        </p:txBody>
      </p:sp>
      <p:sp>
        <p:nvSpPr>
          <p:cNvPr id="12302" name="Text Box 109"/>
          <p:cNvSpPr txBox="1">
            <a:spLocks noChangeArrowheads="1"/>
          </p:cNvSpPr>
          <p:nvPr/>
        </p:nvSpPr>
        <p:spPr bwMode="auto">
          <a:xfrm>
            <a:off x="7296150" y="1609725"/>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hlink"/>
                </a:solidFill>
              </a:rPr>
              <a:t>Generation-n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dirty="0" smtClean="0">
                <a:solidFill>
                  <a:srgbClr val="FF0000"/>
                </a:solidFill>
              </a:rPr>
              <a:t>Detection of Metamorphic Virus: pattern match</a:t>
            </a:r>
            <a:endParaRPr lang="en-IN" dirty="0" smtClean="0">
              <a:solidFill>
                <a:srgbClr val="FF0000"/>
              </a:solidFill>
            </a:endParaRPr>
          </a:p>
        </p:txBody>
      </p:sp>
      <p:sp>
        <p:nvSpPr>
          <p:cNvPr id="13315" name="Content Placeholder 2"/>
          <p:cNvSpPr>
            <a:spLocks noGrp="1"/>
          </p:cNvSpPr>
          <p:nvPr>
            <p:ph idx="1"/>
          </p:nvPr>
        </p:nvSpPr>
        <p:spPr/>
        <p:txBody>
          <a:bodyPr/>
          <a:lstStyle/>
          <a:p>
            <a:pPr algn="just" eaLnBrk="1" hangingPunct="1"/>
            <a:r>
              <a:rPr lang="en-US" smtClean="0">
                <a:solidFill>
                  <a:srgbClr val="0070C0"/>
                </a:solidFill>
              </a:rPr>
              <a:t>Pure Text </a:t>
            </a:r>
            <a:r>
              <a:rPr lang="en-IN" smtClean="0"/>
              <a:t>patterns are not any more a viable virus detection method </a:t>
            </a:r>
          </a:p>
          <a:p>
            <a:pPr lvl="1" algn="just" eaLnBrk="1" hangingPunct="1"/>
            <a:r>
              <a:rPr lang="en-IN" smtClean="0"/>
              <a:t>Problem of reliably identifying a bounded-length mutating virus is NP-complete (Spinellis IEEE Tn Inf Theory 2003)</a:t>
            </a:r>
          </a:p>
          <a:p>
            <a:pPr lvl="2" algn="just" eaLnBrk="1" hangingPunct="1"/>
            <a:r>
              <a:rPr lang="en-IN" smtClean="0"/>
              <a:t> Proof is based on showing that a virus detector D for a certain virus strain V can be used to solve the satisfiability problem</a:t>
            </a:r>
            <a:endParaRPr lang="en-IN" sz="2200" smtClean="0"/>
          </a:p>
          <a:p>
            <a:pPr>
              <a:buFontTx/>
              <a:buNone/>
            </a:pPr>
            <a:endParaRPr lang="en-US"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solidFill>
                  <a:srgbClr val="FF0000"/>
                </a:solidFill>
              </a:rPr>
              <a:t>Code Obfuscation: Use and Misuse</a:t>
            </a:r>
            <a:endParaRPr lang="en-US" dirty="0" smtClean="0"/>
          </a:p>
        </p:txBody>
      </p:sp>
      <p:sp>
        <p:nvSpPr>
          <p:cNvPr id="14339" name="Rectangle 3"/>
          <p:cNvSpPr>
            <a:spLocks noGrp="1" noChangeArrowheads="1"/>
          </p:cNvSpPr>
          <p:nvPr>
            <p:ph type="body" idx="1"/>
          </p:nvPr>
        </p:nvSpPr>
        <p:spPr>
          <a:xfrm>
            <a:off x="457200" y="1447800"/>
            <a:ext cx="8229600" cy="4953000"/>
          </a:xfrm>
        </p:spPr>
        <p:txBody>
          <a:bodyPr>
            <a:normAutofit fontScale="92500" lnSpcReduction="10000"/>
          </a:bodyPr>
          <a:lstStyle/>
          <a:p>
            <a:pPr algn="just">
              <a:lnSpc>
                <a:spcPct val="90000"/>
              </a:lnSpc>
            </a:pPr>
            <a:r>
              <a:rPr lang="en-US" sz="2400" dirty="0" smtClean="0">
                <a:solidFill>
                  <a:srgbClr val="FF0000"/>
                </a:solidFill>
              </a:rPr>
              <a:t>Obfuscation</a:t>
            </a:r>
            <a:r>
              <a:rPr lang="en-US" sz="2400" dirty="0" smtClean="0"/>
              <a:t>: modify the code in such a way that it becomes difficult to understand / </a:t>
            </a:r>
            <a:r>
              <a:rPr lang="en-US" sz="2400" dirty="0" err="1" smtClean="0"/>
              <a:t>analyse</a:t>
            </a:r>
            <a:r>
              <a:rPr lang="en-US" sz="2400" dirty="0" smtClean="0"/>
              <a:t> but the functionality remains the same</a:t>
            </a:r>
          </a:p>
          <a:p>
            <a:pPr algn="just">
              <a:lnSpc>
                <a:spcPct val="90000"/>
              </a:lnSpc>
            </a:pPr>
            <a:r>
              <a:rPr lang="en-US" sz="2400" dirty="0" smtClean="0">
                <a:solidFill>
                  <a:srgbClr val="FF0000"/>
                </a:solidFill>
              </a:rPr>
              <a:t>Objective</a:t>
            </a:r>
            <a:r>
              <a:rPr lang="en-US" sz="2400" dirty="0" smtClean="0"/>
              <a:t>: evade detection by hiding the intent of  malware (reverse </a:t>
            </a:r>
            <a:r>
              <a:rPr lang="en-US" sz="2400" dirty="0" err="1" smtClean="0"/>
              <a:t>engg</a:t>
            </a:r>
            <a:r>
              <a:rPr lang="en-US" sz="2400" dirty="0" smtClean="0"/>
              <a:t>/independent design)</a:t>
            </a:r>
          </a:p>
          <a:p>
            <a:pPr algn="just">
              <a:lnSpc>
                <a:spcPct val="90000"/>
              </a:lnSpc>
            </a:pPr>
            <a:r>
              <a:rPr lang="en-US" sz="2400" dirty="0" smtClean="0">
                <a:solidFill>
                  <a:srgbClr val="FF0000"/>
                </a:solidFill>
              </a:rPr>
              <a:t>Common techniques</a:t>
            </a:r>
            <a:r>
              <a:rPr lang="en-US" sz="2400" dirty="0" smtClean="0"/>
              <a:t>: variable renaming, garbage insertion, code re-ordering, instruction substitution, data and code encapsulation etc.</a:t>
            </a:r>
          </a:p>
          <a:p>
            <a:pPr lvl="1" algn="just">
              <a:lnSpc>
                <a:spcPct val="90000"/>
              </a:lnSpc>
            </a:pPr>
            <a:r>
              <a:rPr lang="en-US" sz="2000" dirty="0"/>
              <a:t>A graph approach to quantitative analysis of control-flow obfuscating transformations, Tsai, </a:t>
            </a:r>
            <a:r>
              <a:rPr lang="en-US" sz="2000" dirty="0" err="1"/>
              <a:t>Hsin</a:t>
            </a:r>
            <a:r>
              <a:rPr lang="en-US" sz="2000" dirty="0"/>
              <a:t>-Yi and Huang, Yu-</a:t>
            </a:r>
            <a:r>
              <a:rPr lang="en-US" sz="2000" dirty="0" err="1"/>
              <a:t>Lun</a:t>
            </a:r>
            <a:r>
              <a:rPr lang="en-US" sz="2000" dirty="0"/>
              <a:t> and Wagner, </a:t>
            </a:r>
            <a:r>
              <a:rPr lang="en-US" sz="2000" dirty="0" smtClean="0"/>
              <a:t>David</a:t>
            </a:r>
            <a:r>
              <a:rPr lang="en-US" sz="2000" dirty="0"/>
              <a:t>, </a:t>
            </a:r>
            <a:r>
              <a:rPr lang="en-US" sz="2000" dirty="0" smtClean="0"/>
              <a:t>IEEE Trans</a:t>
            </a:r>
            <a:r>
              <a:rPr lang="en-US" sz="2000" dirty="0"/>
              <a:t>. Info. For. Sec</a:t>
            </a:r>
            <a:r>
              <a:rPr lang="en-US" sz="2000" dirty="0" smtClean="0"/>
              <a:t>., 2009</a:t>
            </a:r>
          </a:p>
          <a:p>
            <a:pPr algn="just">
              <a:lnSpc>
                <a:spcPct val="90000"/>
              </a:lnSpc>
            </a:pPr>
            <a:r>
              <a:rPr lang="en-US" sz="2400" dirty="0" smtClean="0"/>
              <a:t>e.g., </a:t>
            </a:r>
            <a:r>
              <a:rPr lang="en-US" sz="2400" dirty="0" smtClean="0">
                <a:solidFill>
                  <a:srgbClr val="FF0000"/>
                </a:solidFill>
              </a:rPr>
              <a:t>JavaScript obfuscation</a:t>
            </a:r>
          </a:p>
          <a:p>
            <a:pPr lvl="1" algn="just">
              <a:lnSpc>
                <a:spcPct val="90000"/>
              </a:lnSpc>
            </a:pPr>
            <a:r>
              <a:rPr lang="en-US" sz="2000" dirty="0" smtClean="0"/>
              <a:t>obfuscated JavaScript or HTML code in spam messages</a:t>
            </a:r>
          </a:p>
          <a:p>
            <a:pPr lvl="1" algn="just">
              <a:lnSpc>
                <a:spcPct val="90000"/>
              </a:lnSpc>
            </a:pPr>
            <a:r>
              <a:rPr lang="en-US" sz="2000" dirty="0" smtClean="0"/>
              <a:t>when displayed by an HTML-capable e-mail client, appears as a reasonably normal message</a:t>
            </a:r>
          </a:p>
          <a:p>
            <a:pPr lvl="1" algn="just">
              <a:lnSpc>
                <a:spcPct val="90000"/>
              </a:lnSpc>
            </a:pPr>
            <a:r>
              <a:rPr lang="en-US" sz="2000" dirty="0" smtClean="0"/>
              <a:t>may exhibit obnoxious JavaScript behaviors such as spawning pop-up windows</a:t>
            </a:r>
          </a:p>
          <a:p>
            <a:pPr algn="just">
              <a:lnSpc>
                <a:spcPct val="90000"/>
              </a:lnSpc>
            </a:pPr>
            <a:endParaRPr lang="en-US" sz="2400"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solidFill>
                  <a:srgbClr val="FF0000"/>
                </a:solidFill>
              </a:rPr>
              <a:t>Detection: Analyze obfuscations</a:t>
            </a:r>
            <a:endParaRPr lang="en-IN" smtClean="0">
              <a:solidFill>
                <a:srgbClr val="FF0000"/>
              </a:solidFill>
            </a:endParaRPr>
          </a:p>
        </p:txBody>
      </p:sp>
      <p:sp>
        <p:nvSpPr>
          <p:cNvPr id="15363" name="Content Placeholder 2"/>
          <p:cNvSpPr>
            <a:spLocks noGrp="1"/>
          </p:cNvSpPr>
          <p:nvPr>
            <p:ph idx="1"/>
          </p:nvPr>
        </p:nvSpPr>
        <p:spPr/>
        <p:txBody>
          <a:bodyPr/>
          <a:lstStyle/>
          <a:p>
            <a:r>
              <a:rPr lang="en-US" sz="2800" dirty="0" smtClean="0"/>
              <a:t>Infinite</a:t>
            </a:r>
          </a:p>
          <a:p>
            <a:pPr lvl="1"/>
            <a:r>
              <a:rPr lang="en-US" sz="2400" dirty="0" smtClean="0"/>
              <a:t>Predict through classical program transformations</a:t>
            </a:r>
          </a:p>
          <a:p>
            <a:pPr lvl="1"/>
            <a:r>
              <a:rPr lang="en-US" sz="2400" dirty="0" smtClean="0"/>
              <a:t>Model checking  via trace </a:t>
            </a:r>
            <a:r>
              <a:rPr lang="en-US" sz="2400" dirty="0" err="1" smtClean="0"/>
              <a:t>behaviour</a:t>
            </a:r>
            <a:r>
              <a:rPr lang="en-US" sz="2400" dirty="0" smtClean="0"/>
              <a:t> (compare to a known virus pattern) (</a:t>
            </a:r>
            <a:r>
              <a:rPr lang="en-US" sz="2400" dirty="0" err="1" smtClean="0"/>
              <a:t>Seshia</a:t>
            </a:r>
            <a:r>
              <a:rPr lang="en-US" sz="2400" dirty="0" smtClean="0"/>
              <a:t>, </a:t>
            </a:r>
            <a:r>
              <a:rPr lang="en-US" sz="2400" dirty="0" err="1" smtClean="0"/>
              <a:t>Jha</a:t>
            </a:r>
            <a:r>
              <a:rPr lang="en-US" sz="2400" dirty="0" smtClean="0"/>
              <a:t>, …)</a:t>
            </a:r>
          </a:p>
          <a:p>
            <a:r>
              <a:rPr lang="en-US" sz="2800" dirty="0" smtClean="0"/>
              <a:t>Mining Malware </a:t>
            </a:r>
            <a:r>
              <a:rPr lang="en-US" sz="2800" dirty="0" err="1" smtClean="0"/>
              <a:t>behaviour</a:t>
            </a:r>
            <a:r>
              <a:rPr lang="en-US" sz="2800" dirty="0" smtClean="0"/>
              <a:t> specifications</a:t>
            </a:r>
          </a:p>
          <a:p>
            <a:pPr lvl="1"/>
            <a:r>
              <a:rPr lang="en-US" sz="2400" dirty="0" smtClean="0">
                <a:solidFill>
                  <a:srgbClr val="0070C0"/>
                </a:solidFill>
              </a:rPr>
              <a:t>Collection of </a:t>
            </a:r>
            <a:r>
              <a:rPr lang="en-US" sz="2400" dirty="0" err="1" smtClean="0">
                <a:solidFill>
                  <a:srgbClr val="0070C0"/>
                </a:solidFill>
              </a:rPr>
              <a:t>behaviour</a:t>
            </a:r>
            <a:r>
              <a:rPr lang="en-US" sz="2400" dirty="0" smtClean="0">
                <a:solidFill>
                  <a:srgbClr val="0070C0"/>
                </a:solidFill>
              </a:rPr>
              <a:t> traces for known malware and their abstract models and compare  </a:t>
            </a:r>
            <a:r>
              <a:rPr lang="en-US" sz="2400" dirty="0" smtClean="0"/>
              <a:t>( </a:t>
            </a:r>
            <a:r>
              <a:rPr lang="en-US" sz="2400" dirty="0" err="1" smtClean="0"/>
              <a:t>Jha</a:t>
            </a:r>
            <a:r>
              <a:rPr lang="en-US" sz="2400" dirty="0" smtClean="0"/>
              <a:t>  et al.) with benign programs</a:t>
            </a:r>
          </a:p>
          <a:p>
            <a:pPr lvl="2"/>
            <a:r>
              <a:rPr lang="en-US" sz="2000" dirty="0" smtClean="0"/>
              <a:t>Searching issues (splicing/assembling … ) </a:t>
            </a:r>
          </a:p>
          <a:p>
            <a:pPr lvl="1"/>
            <a:r>
              <a:rPr lang="en-US" sz="2400" dirty="0" smtClean="0"/>
              <a:t>Cannot handle concurrent fragments working together</a:t>
            </a:r>
            <a:endParaRPr lang="en-IN" sz="2400"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09600"/>
            <a:ext cx="7467600" cy="1754326"/>
          </a:xfrm>
          <a:prstGeom prst="rect">
            <a:avLst/>
          </a:prstGeom>
          <a:noFill/>
        </p:spPr>
        <p:txBody>
          <a:bodyPr wrap="squar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Detection via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Behaviour</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Abstractions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TextBox 2"/>
          <p:cNvSpPr txBox="1"/>
          <p:nvPr/>
        </p:nvSpPr>
        <p:spPr>
          <a:xfrm>
            <a:off x="1676400" y="3505200"/>
            <a:ext cx="5334000" cy="2554545"/>
          </a:xfrm>
          <a:prstGeom prst="rect">
            <a:avLst/>
          </a:prstGeom>
          <a:noFill/>
        </p:spPr>
        <p:txBody>
          <a:bodyPr wrap="square" rtlCol="0">
            <a:spAutoFit/>
          </a:bodyPr>
          <a:lstStyle/>
          <a:p>
            <a:pPr marL="571500" indent="-571500">
              <a:buFont typeface="Arial" pitchFamily="34" charset="0"/>
              <a:buChar char="•"/>
            </a:pPr>
            <a:r>
              <a:rPr lang="en-US" sz="4000" b="1" dirty="0" smtClean="0">
                <a:solidFill>
                  <a:srgbClr val="7030A0"/>
                </a:solidFill>
                <a:hlinkClick r:id="rId2" action="ppaction://hlinkpres?slideindex=1&amp;slidetitle="/>
              </a:rPr>
              <a:t>Our Method  of Behavioural Traces</a:t>
            </a:r>
            <a:endParaRPr lang="en-US" sz="4000" b="1" dirty="0" smtClean="0">
              <a:solidFill>
                <a:srgbClr val="7030A0"/>
              </a:solidFill>
            </a:endParaRPr>
          </a:p>
          <a:p>
            <a:pPr marL="571500" indent="-571500">
              <a:buFont typeface="Arial" pitchFamily="34" charset="0"/>
              <a:buChar char="•"/>
            </a:pPr>
            <a:r>
              <a:rPr lang="en-US" sz="4000" b="1" dirty="0" smtClean="0">
                <a:solidFill>
                  <a:srgbClr val="7030A0"/>
                </a:solidFill>
                <a:hlinkClick r:id="rId3" action="ppaction://hlinkpres?slideindex=1&amp;slidetitle="/>
              </a:rPr>
              <a:t>For Detecting Metamorphic</a:t>
            </a:r>
            <a:r>
              <a:rPr lang="en-US" sz="4000" b="1" dirty="0" smtClean="0">
                <a:solidFill>
                  <a:srgbClr val="7030A0"/>
                </a:solidFill>
              </a:rPr>
              <a:t> Virus</a:t>
            </a:r>
            <a:endParaRPr lang="en-US" sz="4000" b="1" dirty="0">
              <a:solidFill>
                <a:srgbClr val="7030A0"/>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1048780166"/>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dirty="0" err="1" smtClean="0">
                <a:solidFill>
                  <a:srgbClr val="FF0000"/>
                </a:solidFill>
                <a:cs typeface="+mj-cs"/>
              </a:rPr>
              <a:t>Behaviour</a:t>
            </a:r>
            <a:r>
              <a:rPr lang="en-US" dirty="0" smtClean="0">
                <a:solidFill>
                  <a:srgbClr val="FF0000"/>
                </a:solidFill>
                <a:cs typeface="+mj-cs"/>
              </a:rPr>
              <a:t> Based Detection</a:t>
            </a:r>
            <a:endParaRPr lang="en-US" dirty="0">
              <a:solidFill>
                <a:srgbClr val="FF0000"/>
              </a:solidFill>
              <a:cs typeface="+mj-cs"/>
            </a:endParaRPr>
          </a:p>
        </p:txBody>
      </p:sp>
      <p:sp>
        <p:nvSpPr>
          <p:cNvPr id="8" name="Content Placeholder 7"/>
          <p:cNvSpPr>
            <a:spLocks noGrp="1"/>
          </p:cNvSpPr>
          <p:nvPr>
            <p:ph idx="1"/>
          </p:nvPr>
        </p:nvSpPr>
        <p:spPr/>
        <p:txBody>
          <a:bodyPr/>
          <a:lstStyle/>
          <a:p>
            <a:pPr>
              <a:defRPr/>
            </a:pPr>
            <a:r>
              <a:rPr lang="en-US" dirty="0" smtClean="0">
                <a:cs typeface="+mn-cs"/>
              </a:rPr>
              <a:t>Detection Methods based on </a:t>
            </a:r>
            <a:r>
              <a:rPr lang="en-US" dirty="0" err="1" smtClean="0">
                <a:cs typeface="+mn-cs"/>
              </a:rPr>
              <a:t>Semantical</a:t>
            </a:r>
            <a:r>
              <a:rPr lang="en-US" dirty="0" smtClean="0">
                <a:cs typeface="+mn-cs"/>
              </a:rPr>
              <a:t> </a:t>
            </a:r>
            <a:r>
              <a:rPr lang="en-US" dirty="0" err="1" smtClean="0">
                <a:cs typeface="+mn-cs"/>
              </a:rPr>
              <a:t>Behaviour</a:t>
            </a:r>
            <a:endParaRPr lang="en-US" dirty="0" smtClean="0">
              <a:cs typeface="+mn-cs"/>
            </a:endParaRPr>
          </a:p>
          <a:p>
            <a:pPr lvl="1">
              <a:defRPr/>
            </a:pPr>
            <a:r>
              <a:rPr lang="en-US" dirty="0" smtClean="0"/>
              <a:t>Program + environment</a:t>
            </a:r>
          </a:p>
          <a:p>
            <a:pPr>
              <a:defRPr/>
            </a:pPr>
            <a:r>
              <a:rPr lang="en-US" dirty="0" smtClean="0">
                <a:cs typeface="+mn-cs"/>
              </a:rPr>
              <a:t> </a:t>
            </a:r>
            <a:r>
              <a:rPr lang="en-US" dirty="0" err="1" smtClean="0">
                <a:cs typeface="+mn-cs"/>
              </a:rPr>
              <a:t>Narendra</a:t>
            </a:r>
            <a:r>
              <a:rPr lang="en-US" dirty="0" smtClean="0">
                <a:cs typeface="+mn-cs"/>
              </a:rPr>
              <a:t> </a:t>
            </a:r>
            <a:r>
              <a:rPr lang="en-US" dirty="0" err="1" smtClean="0">
                <a:cs typeface="+mn-cs"/>
              </a:rPr>
              <a:t>kumar</a:t>
            </a:r>
            <a:r>
              <a:rPr lang="en-US" dirty="0" smtClean="0">
                <a:cs typeface="+mn-cs"/>
              </a:rPr>
              <a:t> &amp; Shyamasundar EICAR 2010, ICSE 2010, AVAR 2010, EICAR 2011</a:t>
            </a:r>
            <a:endParaRPr lang="en-US" dirty="0">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85</a:t>
            </a:fld>
            <a:endParaRPr lang="en-US"/>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57200" y="655638"/>
            <a:ext cx="8305800" cy="5745162"/>
          </a:xfrm>
        </p:spPr>
        <p:txBody>
          <a:bodyPr/>
          <a:lstStyle/>
          <a:p>
            <a:pPr algn="just" eaLnBrk="1" hangingPunct="1">
              <a:lnSpc>
                <a:spcPct val="80000"/>
              </a:lnSpc>
              <a:buFontTx/>
              <a:buNone/>
              <a:defRPr/>
            </a:pPr>
            <a:r>
              <a:rPr lang="en-US" sz="1400" dirty="0">
                <a:solidFill>
                  <a:srgbClr val="000000"/>
                </a:solidFill>
                <a:latin typeface="Arial" charset="0"/>
                <a:cs typeface="Times New Roman" charset="0"/>
              </a:rPr>
              <a:t>from		</a:t>
            </a:r>
            <a:r>
              <a:rPr lang="en-US" sz="1400" dirty="0" err="1">
                <a:solidFill>
                  <a:srgbClr val="000000"/>
                </a:solidFill>
                <a:latin typeface="Arial" charset="0"/>
                <a:cs typeface="Times New Roman" charset="0"/>
              </a:rPr>
              <a:t>Zdeněk</a:t>
            </a:r>
            <a:r>
              <a:rPr lang="en-US" sz="1400" dirty="0">
                <a:solidFill>
                  <a:srgbClr val="000000"/>
                </a:solidFill>
                <a:latin typeface="Arial" charset="0"/>
                <a:cs typeface="Times New Roman" charset="0"/>
              </a:rPr>
              <a:t> </a:t>
            </a:r>
            <a:r>
              <a:rPr lang="en-US" sz="1400" dirty="0" err="1">
                <a:solidFill>
                  <a:srgbClr val="000000"/>
                </a:solidFill>
                <a:latin typeface="Arial" charset="0"/>
                <a:cs typeface="Times New Roman" charset="0"/>
              </a:rPr>
              <a:t>Breitenbacher</a:t>
            </a:r>
            <a:r>
              <a:rPr lang="en-US" sz="1400" dirty="0">
                <a:solidFill>
                  <a:srgbClr val="000000"/>
                </a:solidFill>
                <a:latin typeface="Arial" charset="0"/>
                <a:cs typeface="Times New Roman" charset="0"/>
              </a:rPr>
              <a:t> &lt;</a:t>
            </a:r>
            <a:r>
              <a:rPr lang="en-US" sz="1400" dirty="0" err="1">
                <a:solidFill>
                  <a:srgbClr val="000000"/>
                </a:solidFill>
                <a:latin typeface="Arial" charset="0"/>
                <a:cs typeface="Times New Roman" charset="0"/>
              </a:rPr>
              <a:t>Zdenek.Breitenbacher@avg.com</a:t>
            </a:r>
            <a:r>
              <a:rPr lang="en-US" sz="1400" dirty="0">
                <a:solidFill>
                  <a:srgbClr val="000000"/>
                </a:solidFill>
                <a:latin typeface="Arial" charset="0"/>
                <a:cs typeface="Times New Roman" charset="0"/>
              </a:rPr>
              <a:t>&gt;</a:t>
            </a:r>
          </a:p>
          <a:p>
            <a:pPr algn="just" eaLnBrk="1" hangingPunct="1">
              <a:lnSpc>
                <a:spcPct val="80000"/>
              </a:lnSpc>
              <a:buFontTx/>
              <a:buNone/>
              <a:defRPr/>
            </a:pPr>
            <a:r>
              <a:rPr lang="en-US" sz="1400" dirty="0">
                <a:solidFill>
                  <a:srgbClr val="000000"/>
                </a:solidFill>
                <a:latin typeface="Arial" charset="0"/>
                <a:cs typeface="Times New Roman" charset="0"/>
              </a:rPr>
              <a:t>to			</a:t>
            </a:r>
            <a:r>
              <a:rPr lang="en-US" sz="1400" dirty="0" err="1">
                <a:solidFill>
                  <a:srgbClr val="0000FF"/>
                </a:solidFill>
                <a:latin typeface="Arial" charset="0"/>
                <a:cs typeface="Times New Roman" charset="0"/>
              </a:rPr>
              <a:t>Naren</a:t>
            </a:r>
            <a:r>
              <a:rPr lang="en-US" sz="1400" dirty="0">
                <a:solidFill>
                  <a:srgbClr val="0000FF"/>
                </a:solidFill>
                <a:latin typeface="Arial" charset="0"/>
                <a:cs typeface="Times New Roman" charset="0"/>
              </a:rPr>
              <a:t> N &lt;</a:t>
            </a:r>
            <a:r>
              <a:rPr lang="en-US" sz="1400" dirty="0" err="1">
                <a:solidFill>
                  <a:srgbClr val="0000FF"/>
                </a:solidFill>
                <a:latin typeface="Arial" charset="0"/>
                <a:cs typeface="Times New Roman" charset="0"/>
              </a:rPr>
              <a:t>naren.nelabhotla@gmail.com</a:t>
            </a:r>
            <a:r>
              <a:rPr lang="en-US" sz="1400" dirty="0">
                <a:solidFill>
                  <a:srgbClr val="0000FF"/>
                </a:solidFill>
                <a:latin typeface="Arial" charset="0"/>
                <a:cs typeface="Times New Roman" charset="0"/>
              </a:rPr>
              <a:t>&gt;</a:t>
            </a:r>
          </a:p>
          <a:p>
            <a:pPr algn="just" eaLnBrk="1" hangingPunct="1">
              <a:lnSpc>
                <a:spcPct val="80000"/>
              </a:lnSpc>
              <a:buFontTx/>
              <a:buNone/>
              <a:defRPr/>
            </a:pPr>
            <a:r>
              <a:rPr lang="en-US" sz="1400" dirty="0">
                <a:solidFill>
                  <a:srgbClr val="000000"/>
                </a:solidFill>
                <a:latin typeface="Arial" charset="0"/>
                <a:cs typeface="Times New Roman" charset="0"/>
              </a:rPr>
              <a:t>date		</a:t>
            </a:r>
            <a:r>
              <a:rPr lang="en-US" sz="1400" dirty="0">
                <a:solidFill>
                  <a:srgbClr val="0000FF"/>
                </a:solidFill>
                <a:latin typeface="Arial" charset="0"/>
                <a:cs typeface="Times New Roman" charset="0"/>
              </a:rPr>
              <a:t>Mon, Jul 26, 2010 at 1:56 PM</a:t>
            </a:r>
          </a:p>
          <a:p>
            <a:pPr algn="just" eaLnBrk="1" hangingPunct="1">
              <a:lnSpc>
                <a:spcPct val="80000"/>
              </a:lnSpc>
              <a:buFontTx/>
              <a:buNone/>
              <a:defRPr/>
            </a:pPr>
            <a:r>
              <a:rPr lang="en-US" sz="1400" dirty="0">
                <a:solidFill>
                  <a:srgbClr val="000000"/>
                </a:solidFill>
                <a:latin typeface="Arial" charset="0"/>
                <a:cs typeface="Times New Roman" charset="0"/>
              </a:rPr>
              <a:t>subject		Re[6]: EICAR 2010</a:t>
            </a:r>
          </a:p>
          <a:p>
            <a:pPr algn="just" eaLnBrk="1" hangingPunct="1">
              <a:lnSpc>
                <a:spcPct val="80000"/>
              </a:lnSpc>
              <a:buFontTx/>
              <a:buNone/>
              <a:defRPr/>
            </a:pPr>
            <a:r>
              <a:rPr lang="en-US" sz="1400" dirty="0">
                <a:solidFill>
                  <a:srgbClr val="000000"/>
                </a:solidFill>
                <a:latin typeface="Arial" charset="0"/>
                <a:cs typeface="Times New Roman" charset="0"/>
              </a:rPr>
              <a:t>mailed-by		</a:t>
            </a:r>
            <a:r>
              <a:rPr lang="en-US" sz="1400" dirty="0" err="1">
                <a:solidFill>
                  <a:srgbClr val="000000"/>
                </a:solidFill>
                <a:latin typeface="Arial" charset="0"/>
                <a:cs typeface="Times New Roman" charset="0"/>
              </a:rPr>
              <a:t>avg.com</a:t>
            </a:r>
            <a:endParaRPr lang="en-US" sz="1400" dirty="0">
              <a:solidFill>
                <a:srgbClr val="000000"/>
              </a:solidFill>
              <a:latin typeface="Arial" charset="0"/>
              <a:cs typeface="Times New Roman" charset="0"/>
            </a:endParaRPr>
          </a:p>
          <a:p>
            <a:pPr algn="just" eaLnBrk="1" hangingPunct="1">
              <a:lnSpc>
                <a:spcPct val="80000"/>
              </a:lnSpc>
              <a:buFontTx/>
              <a:buNone/>
              <a:defRPr/>
            </a:pPr>
            <a:endParaRPr lang="en-US" sz="1400" dirty="0">
              <a:solidFill>
                <a:srgbClr val="000000"/>
              </a:solidFill>
              <a:latin typeface="Arial" charset="0"/>
              <a:cs typeface="Times New Roman" charset="0"/>
            </a:endParaRPr>
          </a:p>
          <a:p>
            <a:pPr algn="just" eaLnBrk="1" hangingPunct="1">
              <a:lnSpc>
                <a:spcPct val="80000"/>
              </a:lnSpc>
              <a:buFontTx/>
              <a:buNone/>
              <a:defRPr/>
            </a:pPr>
            <a:r>
              <a:rPr lang="en-US" sz="1400" dirty="0">
                <a:solidFill>
                  <a:srgbClr val="000000"/>
                </a:solidFill>
                <a:latin typeface="Arial" charset="0"/>
                <a:cs typeface="Times New Roman" charset="0"/>
              </a:rPr>
              <a:t>Hello </a:t>
            </a:r>
            <a:r>
              <a:rPr lang="en-US" sz="1400" dirty="0" err="1">
                <a:solidFill>
                  <a:srgbClr val="000000"/>
                </a:solidFill>
                <a:latin typeface="Arial" charset="0"/>
                <a:cs typeface="Times New Roman" charset="0"/>
              </a:rPr>
              <a:t>Naren</a:t>
            </a:r>
            <a:endParaRPr lang="en-US" sz="1400" dirty="0">
              <a:solidFill>
                <a:srgbClr val="000000"/>
              </a:solidFill>
              <a:latin typeface="Arial" charset="0"/>
              <a:cs typeface="Times New Roman" charset="0"/>
            </a:endParaRPr>
          </a:p>
          <a:p>
            <a:pPr algn="just" eaLnBrk="1" hangingPunct="1">
              <a:lnSpc>
                <a:spcPct val="80000"/>
              </a:lnSpc>
              <a:buFontTx/>
              <a:buNone/>
              <a:defRPr/>
            </a:pPr>
            <a:endParaRPr lang="en-US" sz="1400" dirty="0">
              <a:solidFill>
                <a:srgbClr val="000000"/>
              </a:solidFill>
              <a:latin typeface="Arial" charset="0"/>
              <a:cs typeface="Times New Roman" charset="0"/>
            </a:endParaRPr>
          </a:p>
          <a:p>
            <a:pPr algn="just" eaLnBrk="1" hangingPunct="1">
              <a:lnSpc>
                <a:spcPct val="80000"/>
              </a:lnSpc>
              <a:buFontTx/>
              <a:buNone/>
              <a:defRPr/>
            </a:pPr>
            <a:r>
              <a:rPr lang="en-US" sz="1400" dirty="0">
                <a:solidFill>
                  <a:srgbClr val="000000"/>
                </a:solidFill>
                <a:latin typeface="Arial" charset="0"/>
                <a:cs typeface="Times New Roman" charset="0"/>
              </a:rPr>
              <a:t>How are you? Have you got any news about </a:t>
            </a:r>
            <a:r>
              <a:rPr lang="en-US" sz="1400" dirty="0" err="1">
                <a:solidFill>
                  <a:srgbClr val="000000"/>
                </a:solidFill>
                <a:latin typeface="Arial" charset="0"/>
                <a:cs typeface="Times New Roman" charset="0"/>
              </a:rPr>
              <a:t>ZMist</a:t>
            </a:r>
            <a:r>
              <a:rPr lang="en-US" sz="1400" dirty="0">
                <a:solidFill>
                  <a:srgbClr val="000000"/>
                </a:solidFill>
                <a:latin typeface="Arial" charset="0"/>
                <a:cs typeface="Times New Roman" charset="0"/>
              </a:rPr>
              <a:t>? How is your research going on?</a:t>
            </a:r>
          </a:p>
          <a:p>
            <a:pPr algn="just" eaLnBrk="1" hangingPunct="1">
              <a:lnSpc>
                <a:spcPct val="80000"/>
              </a:lnSpc>
              <a:buFontTx/>
              <a:buNone/>
              <a:defRPr/>
            </a:pPr>
            <a:endParaRPr lang="en-US" sz="1400" dirty="0">
              <a:solidFill>
                <a:srgbClr val="000000"/>
              </a:solidFill>
              <a:latin typeface="Arial" charset="0"/>
              <a:cs typeface="Times New Roman" charset="0"/>
            </a:endParaRPr>
          </a:p>
          <a:p>
            <a:pPr algn="just" eaLnBrk="1" hangingPunct="1">
              <a:lnSpc>
                <a:spcPct val="80000"/>
              </a:lnSpc>
              <a:buFontTx/>
              <a:buNone/>
              <a:defRPr/>
            </a:pPr>
            <a:r>
              <a:rPr lang="en-US" sz="1600" b="1" dirty="0">
                <a:solidFill>
                  <a:srgbClr val="0000FF"/>
                </a:solidFill>
                <a:latin typeface="Arial" charset="0"/>
                <a:cs typeface="Times New Roman" charset="0"/>
              </a:rPr>
              <a:t>Currently, AVG starting from build 9.0.0.851 detects all </a:t>
            </a:r>
            <a:r>
              <a:rPr lang="en-US" sz="1600" b="1" dirty="0" err="1">
                <a:solidFill>
                  <a:srgbClr val="0000FF"/>
                </a:solidFill>
                <a:latin typeface="Arial" charset="0"/>
                <a:cs typeface="Times New Roman" charset="0"/>
              </a:rPr>
              <a:t>Etap</a:t>
            </a:r>
            <a:r>
              <a:rPr lang="en-US" sz="1600" b="1" dirty="0">
                <a:solidFill>
                  <a:srgbClr val="0000FF"/>
                </a:solidFill>
                <a:latin typeface="Arial" charset="0"/>
                <a:cs typeface="Times New Roman" charset="0"/>
              </a:rPr>
              <a:t> samples which you</a:t>
            </a:r>
          </a:p>
          <a:p>
            <a:pPr algn="just" eaLnBrk="1" hangingPunct="1">
              <a:lnSpc>
                <a:spcPct val="80000"/>
              </a:lnSpc>
              <a:buFontTx/>
              <a:buNone/>
              <a:defRPr/>
            </a:pPr>
            <a:r>
              <a:rPr lang="en-US" sz="1600" b="1" dirty="0">
                <a:solidFill>
                  <a:srgbClr val="0000FF"/>
                </a:solidFill>
                <a:latin typeface="Arial" charset="0"/>
                <a:cs typeface="Times New Roman" charset="0"/>
              </a:rPr>
              <a:t>sent to me, so thank you very much for the cooperation; you helped AVG a lot!</a:t>
            </a:r>
          </a:p>
          <a:p>
            <a:pPr algn="just" eaLnBrk="1" hangingPunct="1">
              <a:lnSpc>
                <a:spcPct val="80000"/>
              </a:lnSpc>
              <a:buFontTx/>
              <a:buNone/>
              <a:defRPr/>
            </a:pPr>
            <a:r>
              <a:rPr lang="en-US" sz="1600" b="1" dirty="0">
                <a:solidFill>
                  <a:srgbClr val="0000FF"/>
                </a:solidFill>
                <a:latin typeface="Arial" charset="0"/>
                <a:cs typeface="Times New Roman" charset="0"/>
              </a:rPr>
              <a:t>According to </a:t>
            </a:r>
            <a:r>
              <a:rPr lang="en-US" sz="1600" b="1" dirty="0" err="1">
                <a:solidFill>
                  <a:srgbClr val="0000FF"/>
                </a:solidFill>
                <a:latin typeface="Arial" charset="0"/>
                <a:cs typeface="Times New Roman" charset="0"/>
              </a:rPr>
              <a:t>www.virustotal.com</a:t>
            </a:r>
            <a:r>
              <a:rPr lang="en-US" sz="1600" b="1" dirty="0">
                <a:solidFill>
                  <a:srgbClr val="0000FF"/>
                </a:solidFill>
                <a:latin typeface="Arial" charset="0"/>
                <a:cs typeface="Times New Roman" charset="0"/>
              </a:rPr>
              <a:t> service many other AV vendors still don't detect</a:t>
            </a:r>
          </a:p>
          <a:p>
            <a:pPr algn="just" eaLnBrk="1" hangingPunct="1">
              <a:lnSpc>
                <a:spcPct val="80000"/>
              </a:lnSpc>
              <a:buFontTx/>
              <a:buNone/>
              <a:defRPr/>
            </a:pPr>
            <a:r>
              <a:rPr lang="en-US" sz="1600" b="1" dirty="0">
                <a:solidFill>
                  <a:srgbClr val="0000FF"/>
                </a:solidFill>
                <a:latin typeface="Arial" charset="0"/>
                <a:cs typeface="Times New Roman" charset="0"/>
              </a:rPr>
              <a:t>them.</a:t>
            </a:r>
          </a:p>
          <a:p>
            <a:pPr algn="just" eaLnBrk="1" hangingPunct="1">
              <a:lnSpc>
                <a:spcPct val="80000"/>
              </a:lnSpc>
              <a:buFontTx/>
              <a:buNone/>
              <a:defRPr/>
            </a:pPr>
            <a:endParaRPr lang="en-US" sz="1600" b="1" dirty="0">
              <a:solidFill>
                <a:srgbClr val="0000FF"/>
              </a:solidFill>
              <a:latin typeface="Arial" charset="0"/>
              <a:cs typeface="Times New Roman" charset="0"/>
            </a:endParaRPr>
          </a:p>
          <a:p>
            <a:pPr algn="just" eaLnBrk="1" hangingPunct="1">
              <a:lnSpc>
                <a:spcPct val="80000"/>
              </a:lnSpc>
              <a:buFontTx/>
              <a:buNone/>
              <a:defRPr/>
            </a:pPr>
            <a:r>
              <a:rPr lang="en-US" sz="1400" dirty="0">
                <a:solidFill>
                  <a:srgbClr val="000000"/>
                </a:solidFill>
                <a:latin typeface="Arial" charset="0"/>
                <a:cs typeface="Times New Roman" charset="0"/>
              </a:rPr>
              <a:t>I am looking forward to news from you.</a:t>
            </a:r>
          </a:p>
          <a:p>
            <a:pPr algn="just" eaLnBrk="1" hangingPunct="1">
              <a:lnSpc>
                <a:spcPct val="80000"/>
              </a:lnSpc>
              <a:buFontTx/>
              <a:buNone/>
              <a:defRPr/>
            </a:pPr>
            <a:endParaRPr lang="en-US" sz="1400" dirty="0">
              <a:solidFill>
                <a:srgbClr val="000000"/>
              </a:solidFill>
              <a:latin typeface="Arial" charset="0"/>
              <a:cs typeface="Times New Roman" charset="0"/>
            </a:endParaRPr>
          </a:p>
          <a:p>
            <a:pPr algn="just" eaLnBrk="1" hangingPunct="1">
              <a:lnSpc>
                <a:spcPct val="80000"/>
              </a:lnSpc>
              <a:buFontTx/>
              <a:buNone/>
              <a:defRPr/>
            </a:pPr>
            <a:r>
              <a:rPr lang="en-US" sz="1400" dirty="0">
                <a:solidFill>
                  <a:srgbClr val="000000"/>
                </a:solidFill>
                <a:latin typeface="Arial" charset="0"/>
                <a:cs typeface="Times New Roman" charset="0"/>
              </a:rPr>
              <a:t>Best regards,</a:t>
            </a:r>
          </a:p>
          <a:p>
            <a:pPr algn="just" eaLnBrk="1" hangingPunct="1">
              <a:lnSpc>
                <a:spcPct val="80000"/>
              </a:lnSpc>
              <a:buFontTx/>
              <a:buNone/>
              <a:defRPr/>
            </a:pPr>
            <a:r>
              <a:rPr lang="en-US" sz="1400" dirty="0" err="1">
                <a:solidFill>
                  <a:srgbClr val="000000"/>
                </a:solidFill>
                <a:latin typeface="Arial" charset="0"/>
                <a:cs typeface="Times New Roman" charset="0"/>
              </a:rPr>
              <a:t>Zdenek</a:t>
            </a:r>
            <a:r>
              <a:rPr lang="en-US" sz="1400" dirty="0">
                <a:solidFill>
                  <a:srgbClr val="000000"/>
                </a:solidFill>
                <a:latin typeface="Arial" charset="0"/>
                <a:cs typeface="Times New Roman" charset="0"/>
              </a:rPr>
              <a:t> B.</a:t>
            </a:r>
          </a:p>
          <a:p>
            <a:pPr algn="just" eaLnBrk="1" hangingPunct="1">
              <a:lnSpc>
                <a:spcPct val="80000"/>
              </a:lnSpc>
              <a:buFontTx/>
              <a:buNone/>
              <a:defRPr/>
            </a:pPr>
            <a:endParaRPr lang="en-US" sz="1400" dirty="0">
              <a:solidFill>
                <a:srgbClr val="000000"/>
              </a:solidFill>
              <a:latin typeface="Arial" charset="0"/>
              <a:cs typeface="Times New Roman" charset="0"/>
            </a:endParaRPr>
          </a:p>
          <a:p>
            <a:pPr algn="just" eaLnBrk="1" hangingPunct="1">
              <a:lnSpc>
                <a:spcPct val="80000"/>
              </a:lnSpc>
              <a:buFontTx/>
              <a:buNone/>
              <a:defRPr/>
            </a:pPr>
            <a:r>
              <a:rPr lang="en-US" sz="1400" dirty="0" err="1">
                <a:solidFill>
                  <a:srgbClr val="000000"/>
                </a:solidFill>
                <a:latin typeface="Arial" charset="0"/>
                <a:cs typeface="Times New Roman" charset="0"/>
              </a:rPr>
              <a:t>Zdenek</a:t>
            </a:r>
            <a:r>
              <a:rPr lang="en-US" sz="1400" dirty="0">
                <a:solidFill>
                  <a:srgbClr val="000000"/>
                </a:solidFill>
                <a:latin typeface="Arial" charset="0"/>
                <a:cs typeface="Times New Roman" charset="0"/>
              </a:rPr>
              <a:t> </a:t>
            </a:r>
            <a:r>
              <a:rPr lang="en-US" sz="1400" dirty="0" err="1">
                <a:solidFill>
                  <a:srgbClr val="000000"/>
                </a:solidFill>
                <a:latin typeface="Arial" charset="0"/>
                <a:cs typeface="Times New Roman" charset="0"/>
              </a:rPr>
              <a:t>Breitenbacher</a:t>
            </a:r>
            <a:r>
              <a:rPr lang="en-US" sz="1400" dirty="0">
                <a:solidFill>
                  <a:srgbClr val="000000"/>
                </a:solidFill>
                <a:latin typeface="Arial" charset="0"/>
                <a:cs typeface="Times New Roman" charset="0"/>
              </a:rPr>
              <a:t>, AVG Technologies</a:t>
            </a:r>
          </a:p>
          <a:p>
            <a:pPr algn="just" eaLnBrk="1" hangingPunct="1">
              <a:lnSpc>
                <a:spcPct val="80000"/>
              </a:lnSpc>
              <a:buFontTx/>
              <a:buNone/>
              <a:defRPr/>
            </a:pPr>
            <a:r>
              <a:rPr lang="en-US" sz="1400" dirty="0" err="1">
                <a:solidFill>
                  <a:srgbClr val="000000"/>
                </a:solidFill>
                <a:latin typeface="Arial" charset="0"/>
                <a:cs typeface="Times New Roman" charset="0"/>
              </a:rPr>
              <a:t>Algoritmic</a:t>
            </a:r>
            <a:r>
              <a:rPr lang="en-US" sz="1400" dirty="0">
                <a:solidFill>
                  <a:srgbClr val="000000"/>
                </a:solidFill>
                <a:latin typeface="Arial" charset="0"/>
                <a:cs typeface="Times New Roman" charset="0"/>
              </a:rPr>
              <a:t> Detection Team Leader</a:t>
            </a:r>
          </a:p>
          <a:p>
            <a:pPr algn="just" eaLnBrk="1" hangingPunct="1">
              <a:lnSpc>
                <a:spcPct val="80000"/>
              </a:lnSpc>
              <a:buFontTx/>
              <a:buNone/>
              <a:defRPr/>
            </a:pPr>
            <a:r>
              <a:rPr lang="en-US" sz="1400" dirty="0">
                <a:solidFill>
                  <a:srgbClr val="000000"/>
                </a:solidFill>
                <a:latin typeface="Arial" charset="0"/>
                <a:cs typeface="Times New Roman" charset="0"/>
              </a:rPr>
              <a:t>Phone +420549524066, Fax +420549524073</a:t>
            </a:r>
          </a:p>
          <a:p>
            <a:pPr algn="just" eaLnBrk="1" hangingPunct="1">
              <a:lnSpc>
                <a:spcPct val="80000"/>
              </a:lnSpc>
              <a:buFontTx/>
              <a:buNone/>
              <a:defRPr/>
            </a:pPr>
            <a:r>
              <a:rPr lang="en-US" sz="1400" dirty="0">
                <a:solidFill>
                  <a:srgbClr val="000000"/>
                </a:solidFill>
                <a:latin typeface="Arial" charset="0"/>
                <a:cs typeface="Times New Roman" charset="0"/>
              </a:rPr>
              <a:t>Email </a:t>
            </a:r>
            <a:r>
              <a:rPr lang="en-US" sz="1400" dirty="0" err="1">
                <a:solidFill>
                  <a:srgbClr val="000000"/>
                </a:solidFill>
                <a:latin typeface="Arial" charset="0"/>
                <a:cs typeface="Times New Roman" charset="0"/>
              </a:rPr>
              <a:t>zdenek.breitenbacher@avg.com</a:t>
            </a:r>
            <a:endParaRPr lang="en-US" sz="1400" dirty="0">
              <a:solidFill>
                <a:srgbClr val="000000"/>
              </a:solidFill>
              <a:latin typeface="Arial" charset="0"/>
              <a:cs typeface="Times New Roman" charset="0"/>
            </a:endParaRPr>
          </a:p>
          <a:p>
            <a:pPr algn="just" eaLnBrk="1" hangingPunct="1">
              <a:lnSpc>
                <a:spcPct val="80000"/>
              </a:lnSpc>
              <a:buFontTx/>
              <a:buNone/>
              <a:defRPr/>
            </a:pPr>
            <a:r>
              <a:rPr lang="en-US" sz="1400" dirty="0">
                <a:solidFill>
                  <a:srgbClr val="000000"/>
                </a:solidFill>
                <a:latin typeface="Arial" charset="0"/>
                <a:cs typeface="Times New Roman" charset="0"/>
              </a:rPr>
              <a:t>Pages </a:t>
            </a:r>
            <a:r>
              <a:rPr lang="en-US" sz="1400" dirty="0" err="1">
                <a:solidFill>
                  <a:srgbClr val="000000"/>
                </a:solidFill>
                <a:latin typeface="Arial" charset="0"/>
                <a:cs typeface="Times New Roman" charset="0"/>
              </a:rPr>
              <a:t>www.avg.com</a:t>
            </a:r>
            <a:r>
              <a:rPr lang="en-US" sz="1400" dirty="0">
                <a:solidFill>
                  <a:srgbClr val="000000"/>
                </a:solidFill>
                <a:latin typeface="Arial" charset="0"/>
                <a:cs typeface="Times New Roman" charset="0"/>
              </a:rPr>
              <a:t>, </a:t>
            </a:r>
            <a:r>
              <a:rPr lang="en-US" sz="1400" dirty="0" err="1">
                <a:solidFill>
                  <a:srgbClr val="000000"/>
                </a:solidFill>
                <a:latin typeface="Arial" charset="0"/>
                <a:cs typeface="Times New Roman" charset="0"/>
              </a:rPr>
              <a:t>www.avg.cz</a:t>
            </a:r>
            <a:r>
              <a:rPr lang="en-US" sz="1400" dirty="0">
                <a:latin typeface="Arial" charset="0"/>
                <a:cs typeface="+mn-cs"/>
              </a:rPr>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defRPr/>
            </a:pPr>
            <a:r>
              <a:rPr lang="en-US" sz="4000">
                <a:solidFill>
                  <a:srgbClr val="FF0000"/>
                </a:solidFill>
                <a:latin typeface="Arial" charset="0"/>
                <a:cs typeface="+mj-cs"/>
              </a:rPr>
              <a:t>Benchmarking Program Behaviour for Infection Detection</a:t>
            </a:r>
          </a:p>
        </p:txBody>
      </p:sp>
      <p:sp>
        <p:nvSpPr>
          <p:cNvPr id="4099" name="Rectangle 3"/>
          <p:cNvSpPr>
            <a:spLocks noGrp="1" noChangeArrowheads="1"/>
          </p:cNvSpPr>
          <p:nvPr>
            <p:ph type="body" idx="1"/>
          </p:nvPr>
        </p:nvSpPr>
        <p:spPr>
          <a:xfrm>
            <a:off x="457200" y="1722438"/>
            <a:ext cx="8229600" cy="4525962"/>
          </a:xfrm>
        </p:spPr>
        <p:txBody>
          <a:bodyPr/>
          <a:lstStyle/>
          <a:p>
            <a:pPr algn="just" eaLnBrk="1" hangingPunct="1">
              <a:defRPr/>
            </a:pPr>
            <a:endParaRPr lang="en-US" u="sng">
              <a:solidFill>
                <a:schemeClr val="hlink"/>
              </a:solidFill>
              <a:latin typeface="Arial" charset="0"/>
              <a:cs typeface="+mn-cs"/>
            </a:endParaRPr>
          </a:p>
          <a:p>
            <a:pPr algn="just" eaLnBrk="1" hangingPunct="1">
              <a:defRPr/>
            </a:pPr>
            <a:endParaRPr lang="en-US" u="sng">
              <a:solidFill>
                <a:schemeClr val="hlink"/>
              </a:solidFill>
              <a:latin typeface="Arial" charset="0"/>
              <a:cs typeface="+mn-cs"/>
            </a:endParaRPr>
          </a:p>
          <a:p>
            <a:pPr algn="just" eaLnBrk="1" hangingPunct="1">
              <a:defRPr/>
            </a:pPr>
            <a:r>
              <a:rPr lang="en-US" u="sng">
                <a:solidFill>
                  <a:schemeClr val="hlink"/>
                </a:solidFill>
                <a:latin typeface="Arial" charset="0"/>
                <a:cs typeface="+mn-cs"/>
              </a:rPr>
              <a:t>Problem Definition</a:t>
            </a:r>
            <a:r>
              <a:rPr lang="en-US">
                <a:latin typeface="Arial" charset="0"/>
                <a:cs typeface="+mn-cs"/>
              </a:rPr>
              <a:t>: Arrive at techniques for detecting malware and programs infected by malware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defRPr/>
            </a:pPr>
            <a:r>
              <a:rPr lang="en-US" sz="4000">
                <a:solidFill>
                  <a:srgbClr val="FF0000"/>
                </a:solidFill>
                <a:latin typeface="Arial" charset="0"/>
                <a:cs typeface="+mj-cs"/>
              </a:rPr>
              <a:t>Benchmarking Program Behaviour for Infection Detection</a:t>
            </a:r>
          </a:p>
        </p:txBody>
      </p:sp>
      <p:sp>
        <p:nvSpPr>
          <p:cNvPr id="5123" name="Rectangle 3"/>
          <p:cNvSpPr>
            <a:spLocks noGrp="1" noChangeArrowheads="1"/>
          </p:cNvSpPr>
          <p:nvPr>
            <p:ph type="body" idx="1"/>
          </p:nvPr>
        </p:nvSpPr>
        <p:spPr>
          <a:xfrm>
            <a:off x="457200" y="1722438"/>
            <a:ext cx="8382000" cy="4754562"/>
          </a:xfrm>
        </p:spPr>
        <p:txBody>
          <a:bodyPr/>
          <a:lstStyle/>
          <a:p>
            <a:pPr algn="just" eaLnBrk="1" hangingPunct="1">
              <a:lnSpc>
                <a:spcPct val="90000"/>
              </a:lnSpc>
              <a:defRPr/>
            </a:pPr>
            <a:r>
              <a:rPr lang="en-US" u="sng">
                <a:solidFill>
                  <a:schemeClr val="hlink"/>
                </a:solidFill>
                <a:latin typeface="Arial" charset="0"/>
                <a:cs typeface="+mn-cs"/>
              </a:rPr>
              <a:t>Existing approaches and Shortcomings</a:t>
            </a:r>
            <a:r>
              <a:rPr lang="en-US">
                <a:latin typeface="Arial" charset="0"/>
                <a:cs typeface="+mn-cs"/>
              </a:rPr>
              <a:t>:</a:t>
            </a:r>
          </a:p>
          <a:p>
            <a:pPr lvl="1" algn="just" eaLnBrk="1" hangingPunct="1">
              <a:lnSpc>
                <a:spcPct val="90000"/>
              </a:lnSpc>
              <a:defRPr/>
            </a:pPr>
            <a:r>
              <a:rPr lang="en-US">
                <a:latin typeface="Arial" charset="0"/>
              </a:rPr>
              <a:t>Signature-based detection</a:t>
            </a:r>
          </a:p>
          <a:p>
            <a:pPr lvl="2" algn="just" eaLnBrk="1" hangingPunct="1">
              <a:lnSpc>
                <a:spcPct val="90000"/>
              </a:lnSpc>
              <a:defRPr/>
            </a:pPr>
            <a:r>
              <a:rPr lang="en-US">
                <a:latin typeface="Arial" charset="0"/>
              </a:rPr>
              <a:t>String scanning using a database of known patterns</a:t>
            </a:r>
          </a:p>
          <a:p>
            <a:pPr lvl="1" algn="just" eaLnBrk="1" hangingPunct="1">
              <a:lnSpc>
                <a:spcPct val="90000"/>
              </a:lnSpc>
              <a:defRPr/>
            </a:pPr>
            <a:r>
              <a:rPr lang="en-US">
                <a:latin typeface="Arial" charset="0"/>
              </a:rPr>
              <a:t>Static analysis of binaries</a:t>
            </a:r>
          </a:p>
          <a:p>
            <a:pPr lvl="2" algn="just" eaLnBrk="1" hangingPunct="1">
              <a:lnSpc>
                <a:spcPct val="90000"/>
              </a:lnSpc>
              <a:defRPr/>
            </a:pPr>
            <a:r>
              <a:rPr lang="en-US">
                <a:latin typeface="Arial" charset="0"/>
              </a:rPr>
              <a:t>Uses abstraction patterns over CFGs provided by experts</a:t>
            </a:r>
          </a:p>
          <a:p>
            <a:pPr lvl="1" algn="just" eaLnBrk="1" hangingPunct="1">
              <a:lnSpc>
                <a:spcPct val="90000"/>
              </a:lnSpc>
              <a:defRPr/>
            </a:pPr>
            <a:r>
              <a:rPr lang="en-US">
                <a:latin typeface="Arial" charset="0"/>
              </a:rPr>
              <a:t>Semantics-based detection</a:t>
            </a:r>
          </a:p>
          <a:p>
            <a:pPr lvl="2" algn="just" eaLnBrk="1" hangingPunct="1">
              <a:lnSpc>
                <a:spcPct val="90000"/>
              </a:lnSpc>
              <a:defRPr/>
            </a:pPr>
            <a:r>
              <a:rPr lang="en-US">
                <a:latin typeface="Arial" charset="0"/>
              </a:rPr>
              <a:t>Templates (instruction sequences with variables and symbolic constants) for each transformation have to be provided by experts</a:t>
            </a:r>
          </a:p>
          <a:p>
            <a:pPr lvl="2" algn="just" eaLnBrk="1" hangingPunct="1">
              <a:lnSpc>
                <a:spcPct val="90000"/>
              </a:lnSpc>
              <a:defRPr/>
            </a:pPr>
            <a:r>
              <a:rPr lang="en-US">
                <a:latin typeface="Arial" charset="0"/>
              </a:rPr>
              <a:t>Sequences of system calls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defRPr/>
            </a:pPr>
            <a:r>
              <a:rPr lang="en-US" sz="4000">
                <a:solidFill>
                  <a:srgbClr val="FF0000"/>
                </a:solidFill>
                <a:latin typeface="Arial" charset="0"/>
                <a:cs typeface="+mj-cs"/>
              </a:rPr>
              <a:t>Benchmarking Program Behaviour for Infection Detection</a:t>
            </a:r>
          </a:p>
        </p:txBody>
      </p:sp>
      <p:sp>
        <p:nvSpPr>
          <p:cNvPr id="6147" name="Rectangle 3"/>
          <p:cNvSpPr>
            <a:spLocks noGrp="1" noChangeArrowheads="1"/>
          </p:cNvSpPr>
          <p:nvPr>
            <p:ph type="body" idx="1"/>
          </p:nvPr>
        </p:nvSpPr>
        <p:spPr>
          <a:xfrm>
            <a:off x="457200" y="1722438"/>
            <a:ext cx="8382000" cy="4830762"/>
          </a:xfrm>
        </p:spPr>
        <p:txBody>
          <a:bodyPr/>
          <a:lstStyle/>
          <a:p>
            <a:pPr algn="just" eaLnBrk="1" hangingPunct="1">
              <a:lnSpc>
                <a:spcPct val="90000"/>
              </a:lnSpc>
              <a:defRPr/>
            </a:pPr>
            <a:r>
              <a:rPr lang="en-US" u="sng">
                <a:solidFill>
                  <a:schemeClr val="hlink"/>
                </a:solidFill>
                <a:latin typeface="Arial" charset="0"/>
                <a:cs typeface="+mn-cs"/>
              </a:rPr>
              <a:t>Existing approaches and Shortcomings</a:t>
            </a:r>
            <a:r>
              <a:rPr lang="en-US">
                <a:latin typeface="Arial" charset="0"/>
                <a:cs typeface="+mn-cs"/>
              </a:rPr>
              <a:t>:</a:t>
            </a:r>
          </a:p>
          <a:p>
            <a:pPr lvl="1" algn="just" eaLnBrk="1" hangingPunct="1">
              <a:lnSpc>
                <a:spcPct val="90000"/>
              </a:lnSpc>
              <a:defRPr/>
            </a:pPr>
            <a:r>
              <a:rPr lang="en-US">
                <a:latin typeface="Arial" charset="0"/>
              </a:rPr>
              <a:t>Simple program transformation techniques like introducing </a:t>
            </a:r>
            <a:r>
              <a:rPr lang="en-US" i="1">
                <a:latin typeface="Arial" charset="0"/>
              </a:rPr>
              <a:t>nop</a:t>
            </a:r>
            <a:r>
              <a:rPr lang="en-US">
                <a:latin typeface="Arial" charset="0"/>
              </a:rPr>
              <a:t> instructions; jumbling the instruction sequence and inserting appropriate jump instructions to retain the control flow; dead-code insertion etc. can easily defeat the existing approaches</a:t>
            </a:r>
          </a:p>
          <a:p>
            <a:pPr lvl="1" algn="just" eaLnBrk="1" hangingPunct="1">
              <a:lnSpc>
                <a:spcPct val="90000"/>
              </a:lnSpc>
              <a:defRPr/>
            </a:pPr>
            <a:r>
              <a:rPr lang="en-US">
                <a:latin typeface="Arial" charset="0"/>
              </a:rPr>
              <a:t>Rise of techniques for anti-emulation, anti-debugging and anti-disassembly like </a:t>
            </a:r>
            <a:r>
              <a:rPr lang="en-US">
                <a:solidFill>
                  <a:srgbClr val="0000FF"/>
                </a:solidFill>
                <a:latin typeface="Arial" charset="0"/>
              </a:rPr>
              <a:t>packing</a:t>
            </a:r>
            <a:r>
              <a:rPr lang="en-US">
                <a:latin typeface="Arial" charset="0"/>
              </a:rPr>
              <a:t> and (</a:t>
            </a:r>
            <a:r>
              <a:rPr lang="en-US">
                <a:solidFill>
                  <a:srgbClr val="0000FF"/>
                </a:solidFill>
                <a:latin typeface="Arial" charset="0"/>
              </a:rPr>
              <a:t>poly</a:t>
            </a:r>
            <a:r>
              <a:rPr lang="en-US">
                <a:latin typeface="Arial" charset="0"/>
              </a:rPr>
              <a:t>/</a:t>
            </a:r>
            <a:r>
              <a:rPr lang="en-US">
                <a:solidFill>
                  <a:srgbClr val="0000FF"/>
                </a:solidFill>
                <a:latin typeface="Arial" charset="0"/>
              </a:rPr>
              <a:t>meta</a:t>
            </a:r>
            <a:r>
              <a:rPr lang="en-US">
                <a:latin typeface="Arial" charset="0"/>
              </a:rPr>
              <a:t>)</a:t>
            </a:r>
            <a:r>
              <a:rPr lang="en-US">
                <a:solidFill>
                  <a:srgbClr val="0000FF"/>
                </a:solidFill>
                <a:latin typeface="Arial" charset="0"/>
              </a:rPr>
              <a:t>morphism</a:t>
            </a:r>
            <a:r>
              <a:rPr lang="en-US">
                <a:latin typeface="Arial" charset="0"/>
              </a:rPr>
              <a:t> make it extremely difficult to analyze binaries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a:effectLst>
                  <a:outerShdw blurRad="38100" dist="38100" dir="2700000" algn="tl">
                    <a:srgbClr val="DDDDDD"/>
                  </a:outerShdw>
                </a:effectLst>
                <a:latin typeface="Trebuchet MS" charset="0"/>
                <a:cs typeface="+mj-cs"/>
              </a:rPr>
              <a:t>The Malware Problem</a:t>
            </a:r>
          </a:p>
        </p:txBody>
      </p:sp>
      <p:sp>
        <p:nvSpPr>
          <p:cNvPr id="9218" name="Rectangle 3"/>
          <p:cNvSpPr>
            <a:spLocks noGrp="1" noChangeArrowheads="1"/>
          </p:cNvSpPr>
          <p:nvPr>
            <p:ph idx="1"/>
          </p:nvPr>
        </p:nvSpPr>
        <p:spPr/>
        <p:txBody>
          <a:bodyPr/>
          <a:lstStyle/>
          <a:p>
            <a:pPr eaLnBrk="1" hangingPunct="1">
              <a:buFontTx/>
              <a:buNone/>
            </a:pPr>
            <a:r>
              <a:rPr lang="en-US" i="1">
                <a:latin typeface="Trebuchet MS" charset="0"/>
              </a:rPr>
              <a:t>Host-based malicious-code detection:</a:t>
            </a:r>
          </a:p>
          <a:p>
            <a:pPr eaLnBrk="1" hangingPunct="1"/>
            <a:r>
              <a:rPr lang="en-US">
                <a:latin typeface="Trebuchet MS" charset="0"/>
              </a:rPr>
              <a:t>New program arrives an end-host system.</a:t>
            </a:r>
          </a:p>
          <a:p>
            <a:pPr eaLnBrk="1" hangingPunct="1"/>
            <a:r>
              <a:rPr lang="en-US">
                <a:latin typeface="Trebuchet MS" charset="0"/>
              </a:rPr>
              <a:t>Need to identify whether the program is malicious or not.</a:t>
            </a:r>
          </a:p>
          <a:p>
            <a:pPr eaLnBrk="1" hangingPunct="1"/>
            <a:endParaRPr lang="en-US">
              <a:latin typeface="Trebuchet MS" charset="0"/>
            </a:endParaRPr>
          </a:p>
          <a:p>
            <a:pPr eaLnBrk="1" hangingPunct="1"/>
            <a:endParaRPr lang="en-US">
              <a:latin typeface="Trebuchet MS" charset="0"/>
            </a:endParaRPr>
          </a:p>
          <a:p>
            <a:pPr eaLnBrk="1" hangingPunct="1">
              <a:buFontTx/>
              <a:buNone/>
            </a:pPr>
            <a:r>
              <a:rPr lang="en-US">
                <a:latin typeface="Trebuchet MS" charset="0"/>
              </a:rPr>
              <a:t>Viruses, trojans, backdoors, bots, adware, spyware,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defRPr/>
            </a:pPr>
            <a:r>
              <a:rPr lang="en-US" sz="4000">
                <a:solidFill>
                  <a:srgbClr val="FF0000"/>
                </a:solidFill>
                <a:latin typeface="Arial" charset="0"/>
                <a:cs typeface="+mj-cs"/>
              </a:rPr>
              <a:t>Benchmarking Program Behaviour for Infection Detection</a:t>
            </a:r>
          </a:p>
        </p:txBody>
      </p:sp>
      <p:sp>
        <p:nvSpPr>
          <p:cNvPr id="7171" name="Rectangle 3"/>
          <p:cNvSpPr>
            <a:spLocks noGrp="1" noChangeArrowheads="1"/>
          </p:cNvSpPr>
          <p:nvPr>
            <p:ph type="body" idx="1"/>
          </p:nvPr>
        </p:nvSpPr>
        <p:spPr>
          <a:xfrm>
            <a:off x="457200" y="1722438"/>
            <a:ext cx="8229600" cy="4525962"/>
          </a:xfrm>
        </p:spPr>
        <p:txBody>
          <a:bodyPr/>
          <a:lstStyle/>
          <a:p>
            <a:pPr algn="just" eaLnBrk="1" hangingPunct="1">
              <a:defRPr/>
            </a:pPr>
            <a:r>
              <a:rPr lang="en-US" sz="2800" u="sng">
                <a:solidFill>
                  <a:schemeClr val="hlink"/>
                </a:solidFill>
                <a:latin typeface="Arial" charset="0"/>
                <a:cs typeface="+mn-cs"/>
              </a:rPr>
              <a:t>Our approach</a:t>
            </a:r>
            <a:r>
              <a:rPr lang="en-US" sz="2800">
                <a:latin typeface="Arial" charset="0"/>
                <a:cs typeface="+mn-cs"/>
              </a:rPr>
              <a:t>: We observe that malware activities are carried out without the consent of the user</a:t>
            </a:r>
          </a:p>
          <a:p>
            <a:pPr lvl="1" algn="just" eaLnBrk="1" hangingPunct="1">
              <a:defRPr/>
            </a:pPr>
            <a:r>
              <a:rPr lang="en-US" sz="2400" i="1">
                <a:latin typeface="Arial" charset="0"/>
              </a:rPr>
              <a:t>always </a:t>
            </a:r>
            <a:r>
              <a:rPr lang="en-US" sz="2400">
                <a:latin typeface="Arial" charset="0"/>
              </a:rPr>
              <a:t>happen in the background (not observable by the user)</a:t>
            </a:r>
          </a:p>
          <a:p>
            <a:pPr lvl="1" algn="just" eaLnBrk="1" hangingPunct="1">
              <a:defRPr/>
            </a:pPr>
            <a:r>
              <a:rPr lang="en-US" sz="2400">
                <a:latin typeface="Arial" charset="0"/>
              </a:rPr>
              <a:t>an infected browser functions the same as far as the user can see its effects, while it quietly carries out malicious activities</a:t>
            </a:r>
          </a:p>
          <a:p>
            <a:pPr lvl="1" algn="just" eaLnBrk="1" hangingPunct="1">
              <a:defRPr/>
            </a:pPr>
            <a:r>
              <a:rPr lang="en-US" sz="2400">
                <a:solidFill>
                  <a:schemeClr val="accent2"/>
                </a:solidFill>
                <a:latin typeface="Arial" charset="0"/>
              </a:rPr>
              <a:t>make user aware of the background activities and require explicit authorization for suspicious/sensitive operations (eg. Windows Vista OS)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defRPr/>
            </a:pPr>
            <a:r>
              <a:rPr lang="en-US">
                <a:latin typeface="Arial" charset="0"/>
                <a:cs typeface="+mj-cs"/>
              </a:rPr>
              <a:t>Reactive programs</a:t>
            </a:r>
          </a:p>
        </p:txBody>
      </p:sp>
      <p:sp>
        <p:nvSpPr>
          <p:cNvPr id="20482" name="Oval 3"/>
          <p:cNvSpPr>
            <a:spLocks noChangeArrowheads="1"/>
          </p:cNvSpPr>
          <p:nvPr/>
        </p:nvSpPr>
        <p:spPr bwMode="auto">
          <a:xfrm>
            <a:off x="3276600" y="3124200"/>
            <a:ext cx="1752600" cy="1752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3" name="Text Box 4"/>
          <p:cNvSpPr txBox="1">
            <a:spLocks noChangeArrowheads="1"/>
          </p:cNvSpPr>
          <p:nvPr/>
        </p:nvSpPr>
        <p:spPr bwMode="auto">
          <a:xfrm>
            <a:off x="3613150" y="3846513"/>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chemeClr val="accent2"/>
                </a:solidFill>
              </a:rPr>
              <a:t>program</a:t>
            </a:r>
          </a:p>
        </p:txBody>
      </p:sp>
      <p:sp>
        <p:nvSpPr>
          <p:cNvPr id="20484" name="Text Box 5"/>
          <p:cNvSpPr txBox="1">
            <a:spLocks noChangeArrowheads="1"/>
          </p:cNvSpPr>
          <p:nvPr/>
        </p:nvSpPr>
        <p:spPr bwMode="auto">
          <a:xfrm>
            <a:off x="7143750" y="3962400"/>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rgbClr val="0000FF"/>
                </a:solidFill>
              </a:rPr>
              <a:t>user</a:t>
            </a:r>
          </a:p>
        </p:txBody>
      </p:sp>
      <p:sp>
        <p:nvSpPr>
          <p:cNvPr id="20485" name="Rectangle 6"/>
          <p:cNvSpPr>
            <a:spLocks noChangeArrowheads="1"/>
          </p:cNvSpPr>
          <p:nvPr/>
        </p:nvSpPr>
        <p:spPr bwMode="auto">
          <a:xfrm>
            <a:off x="1447800" y="1981200"/>
            <a:ext cx="41910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6" name="Text Box 7"/>
          <p:cNvSpPr txBox="1">
            <a:spLocks noChangeArrowheads="1"/>
          </p:cNvSpPr>
          <p:nvPr/>
        </p:nvSpPr>
        <p:spPr bwMode="auto">
          <a:xfrm>
            <a:off x="1981200" y="2093913"/>
            <a:ext cx="365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rgbClr val="FF0000"/>
                </a:solidFill>
              </a:rPr>
              <a:t>Environment</a:t>
            </a:r>
            <a:r>
              <a:rPr lang="en-US" sz="1800"/>
              <a:t> (OS and its services)</a:t>
            </a:r>
          </a:p>
        </p:txBody>
      </p:sp>
      <p:sp>
        <p:nvSpPr>
          <p:cNvPr id="20487" name="Line 8"/>
          <p:cNvSpPr>
            <a:spLocks noChangeShapeType="1"/>
          </p:cNvSpPr>
          <p:nvPr/>
        </p:nvSpPr>
        <p:spPr bwMode="auto">
          <a:xfrm flipH="1" flipV="1">
            <a:off x="3352800" y="2514600"/>
            <a:ext cx="152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8" name="Line 9"/>
          <p:cNvSpPr>
            <a:spLocks noChangeShapeType="1"/>
          </p:cNvSpPr>
          <p:nvPr/>
        </p:nvSpPr>
        <p:spPr bwMode="auto">
          <a:xfrm>
            <a:off x="4114800" y="25146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9" name="Text Box 10"/>
          <p:cNvSpPr txBox="1">
            <a:spLocks noChangeArrowheads="1"/>
          </p:cNvSpPr>
          <p:nvPr/>
        </p:nvSpPr>
        <p:spPr bwMode="auto">
          <a:xfrm>
            <a:off x="2482850" y="27432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request</a:t>
            </a:r>
          </a:p>
        </p:txBody>
      </p:sp>
      <p:sp>
        <p:nvSpPr>
          <p:cNvPr id="20490" name="Text Box 11"/>
          <p:cNvSpPr txBox="1">
            <a:spLocks noChangeArrowheads="1"/>
          </p:cNvSpPr>
          <p:nvPr/>
        </p:nvSpPr>
        <p:spPr bwMode="auto">
          <a:xfrm>
            <a:off x="4175125" y="2551113"/>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response</a:t>
            </a:r>
          </a:p>
        </p:txBody>
      </p:sp>
      <p:sp>
        <p:nvSpPr>
          <p:cNvPr id="20491" name="Text Box 12"/>
          <p:cNvSpPr txBox="1">
            <a:spLocks noChangeArrowheads="1"/>
          </p:cNvSpPr>
          <p:nvPr/>
        </p:nvSpPr>
        <p:spPr bwMode="auto">
          <a:xfrm>
            <a:off x="5378450" y="4267200"/>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stimulus</a:t>
            </a:r>
          </a:p>
        </p:txBody>
      </p:sp>
      <p:sp>
        <p:nvSpPr>
          <p:cNvPr id="20492" name="Text Box 13"/>
          <p:cNvSpPr txBox="1">
            <a:spLocks noChangeArrowheads="1"/>
          </p:cNvSpPr>
          <p:nvPr/>
        </p:nvSpPr>
        <p:spPr bwMode="auto">
          <a:xfrm>
            <a:off x="5241925" y="3595688"/>
            <a:ext cx="200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response/reaction</a:t>
            </a:r>
          </a:p>
        </p:txBody>
      </p:sp>
      <p:sp>
        <p:nvSpPr>
          <p:cNvPr id="20493" name="Line 14"/>
          <p:cNvSpPr>
            <a:spLocks noChangeShapeType="1"/>
          </p:cNvSpPr>
          <p:nvPr/>
        </p:nvSpPr>
        <p:spPr bwMode="auto">
          <a:xfrm flipH="1">
            <a:off x="4953000" y="4191000"/>
            <a:ext cx="2209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4" name="Line 15"/>
          <p:cNvSpPr>
            <a:spLocks noChangeShapeType="1"/>
          </p:cNvSpPr>
          <p:nvPr/>
        </p:nvSpPr>
        <p:spPr bwMode="auto">
          <a:xfrm>
            <a:off x="5029200" y="3886200"/>
            <a:ext cx="2057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5" name="Text Box 16"/>
          <p:cNvSpPr txBox="1">
            <a:spLocks noChangeArrowheads="1"/>
          </p:cNvSpPr>
          <p:nvPr/>
        </p:nvSpPr>
        <p:spPr bwMode="auto">
          <a:xfrm>
            <a:off x="5622925" y="5526088"/>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solidFill>
                  <a:schemeClr val="hlink"/>
                </a:solidFill>
              </a:rPr>
              <a:t>outside</a:t>
            </a:r>
          </a:p>
        </p:txBody>
      </p:sp>
      <p:sp>
        <p:nvSpPr>
          <p:cNvPr id="20496" name="Text Box 17"/>
          <p:cNvSpPr txBox="1">
            <a:spLocks noChangeArrowheads="1"/>
          </p:cNvSpPr>
          <p:nvPr/>
        </p:nvSpPr>
        <p:spPr bwMode="auto">
          <a:xfrm>
            <a:off x="1684338" y="3849688"/>
            <a:ext cx="982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solidFill>
                  <a:schemeClr val="hlink"/>
                </a:solidFill>
              </a:rPr>
              <a:t>inside</a:t>
            </a:r>
          </a:p>
        </p:txBody>
      </p:sp>
      <p:sp>
        <p:nvSpPr>
          <p:cNvPr id="20497" name="Rectangle 18"/>
          <p:cNvSpPr>
            <a:spLocks noChangeArrowheads="1"/>
          </p:cNvSpPr>
          <p:nvPr/>
        </p:nvSpPr>
        <p:spPr bwMode="auto">
          <a:xfrm>
            <a:off x="5181600" y="3429000"/>
            <a:ext cx="1981200" cy="13716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8" name="Text Box 19"/>
          <p:cNvSpPr txBox="1">
            <a:spLocks noChangeArrowheads="1"/>
          </p:cNvSpPr>
          <p:nvPr/>
        </p:nvSpPr>
        <p:spPr bwMode="auto">
          <a:xfrm>
            <a:off x="6096000" y="1949450"/>
            <a:ext cx="290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       external behaviour </a:t>
            </a:r>
          </a:p>
          <a:p>
            <a:r>
              <a:rPr lang="en-US" sz="1800"/>
              <a:t>(this is what the user sees)</a:t>
            </a:r>
          </a:p>
        </p:txBody>
      </p:sp>
      <p:sp>
        <p:nvSpPr>
          <p:cNvPr id="20499" name="Line 20"/>
          <p:cNvSpPr>
            <a:spLocks noChangeShapeType="1"/>
          </p:cNvSpPr>
          <p:nvPr/>
        </p:nvSpPr>
        <p:spPr bwMode="auto">
          <a:xfrm flipH="1">
            <a:off x="6553200" y="25908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0" name="Rectangle 21"/>
          <p:cNvSpPr>
            <a:spLocks noChangeArrowheads="1"/>
          </p:cNvSpPr>
          <p:nvPr/>
        </p:nvSpPr>
        <p:spPr bwMode="auto">
          <a:xfrm>
            <a:off x="2438400" y="2438400"/>
            <a:ext cx="2971800" cy="762000"/>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01" name="Text Box 22"/>
          <p:cNvSpPr txBox="1">
            <a:spLocks noChangeArrowheads="1"/>
          </p:cNvSpPr>
          <p:nvPr/>
        </p:nvSpPr>
        <p:spPr bwMode="auto">
          <a:xfrm>
            <a:off x="209550" y="3214688"/>
            <a:ext cx="200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internal behaviour</a:t>
            </a:r>
          </a:p>
        </p:txBody>
      </p:sp>
      <p:sp>
        <p:nvSpPr>
          <p:cNvPr id="20502" name="Line 23"/>
          <p:cNvSpPr>
            <a:spLocks noChangeShapeType="1"/>
          </p:cNvSpPr>
          <p:nvPr/>
        </p:nvSpPr>
        <p:spPr bwMode="auto">
          <a:xfrm flipV="1">
            <a:off x="1143000" y="2819400"/>
            <a:ext cx="1219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defRPr/>
            </a:pPr>
            <a:r>
              <a:rPr lang="en-US">
                <a:solidFill>
                  <a:schemeClr val="tx1"/>
                </a:solidFill>
                <a:latin typeface="Arial" charset="0"/>
                <a:cs typeface="+mj-cs"/>
              </a:rPr>
              <a:t>Logical Layers of OS</a:t>
            </a:r>
          </a:p>
        </p:txBody>
      </p:sp>
      <p:grpSp>
        <p:nvGrpSpPr>
          <p:cNvPr id="21506" name="Group 30"/>
          <p:cNvGrpSpPr>
            <a:grpSpLocks/>
          </p:cNvGrpSpPr>
          <p:nvPr/>
        </p:nvGrpSpPr>
        <p:grpSpPr bwMode="auto">
          <a:xfrm>
            <a:off x="2133600" y="1447800"/>
            <a:ext cx="6019800" cy="4572000"/>
            <a:chOff x="1392" y="912"/>
            <a:chExt cx="3792" cy="2880"/>
          </a:xfrm>
        </p:grpSpPr>
        <p:grpSp>
          <p:nvGrpSpPr>
            <p:cNvPr id="21510" name="Group 27"/>
            <p:cNvGrpSpPr>
              <a:grpSpLocks/>
            </p:cNvGrpSpPr>
            <p:nvPr/>
          </p:nvGrpSpPr>
          <p:grpSpPr bwMode="auto">
            <a:xfrm>
              <a:off x="1392" y="912"/>
              <a:ext cx="3024" cy="2880"/>
              <a:chOff x="1248" y="1056"/>
              <a:chExt cx="3024" cy="2880"/>
            </a:xfrm>
          </p:grpSpPr>
          <p:grpSp>
            <p:nvGrpSpPr>
              <p:cNvPr id="21513" name="Group 25"/>
              <p:cNvGrpSpPr>
                <a:grpSpLocks/>
              </p:cNvGrpSpPr>
              <p:nvPr/>
            </p:nvGrpSpPr>
            <p:grpSpPr bwMode="auto">
              <a:xfrm>
                <a:off x="1248" y="1056"/>
                <a:ext cx="3024" cy="2880"/>
                <a:chOff x="1248" y="1248"/>
                <a:chExt cx="3024" cy="2880"/>
              </a:xfrm>
            </p:grpSpPr>
            <p:grpSp>
              <p:nvGrpSpPr>
                <p:cNvPr id="21515" name="Group 7"/>
                <p:cNvGrpSpPr>
                  <a:grpSpLocks/>
                </p:cNvGrpSpPr>
                <p:nvPr/>
              </p:nvGrpSpPr>
              <p:grpSpPr bwMode="auto">
                <a:xfrm>
                  <a:off x="2388" y="2448"/>
                  <a:ext cx="742" cy="231"/>
                  <a:chOff x="2388" y="2567"/>
                  <a:chExt cx="742" cy="231"/>
                </a:xfrm>
              </p:grpSpPr>
              <p:sp>
                <p:nvSpPr>
                  <p:cNvPr id="21533" name="Text Box 5"/>
                  <p:cNvSpPr txBox="1">
                    <a:spLocks noChangeArrowheads="1"/>
                  </p:cNvSpPr>
                  <p:nvPr/>
                </p:nvSpPr>
                <p:spPr bwMode="auto">
                  <a:xfrm>
                    <a:off x="2390" y="2567"/>
                    <a:ext cx="7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chemeClr val="hlink"/>
                        </a:solidFill>
                      </a:rPr>
                      <a:t>Hardware</a:t>
                    </a:r>
                  </a:p>
                </p:txBody>
              </p:sp>
              <p:sp>
                <p:nvSpPr>
                  <p:cNvPr id="21534" name="Rectangle 6"/>
                  <p:cNvSpPr>
                    <a:spLocks noChangeArrowheads="1"/>
                  </p:cNvSpPr>
                  <p:nvPr/>
                </p:nvSpPr>
                <p:spPr bwMode="auto">
                  <a:xfrm>
                    <a:off x="2388" y="2592"/>
                    <a:ext cx="7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16" name="Oval 8"/>
                <p:cNvSpPr>
                  <a:spLocks noChangeArrowheads="1"/>
                </p:cNvSpPr>
                <p:nvPr/>
              </p:nvSpPr>
              <p:spPr bwMode="auto">
                <a:xfrm>
                  <a:off x="2160" y="2112"/>
                  <a:ext cx="1152" cy="11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7" name="Text Box 9"/>
                <p:cNvSpPr txBox="1">
                  <a:spLocks noChangeArrowheads="1"/>
                </p:cNvSpPr>
                <p:nvPr/>
              </p:nvSpPr>
              <p:spPr bwMode="auto">
                <a:xfrm>
                  <a:off x="2480" y="2759"/>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chemeClr val="hlink"/>
                      </a:solidFill>
                    </a:rPr>
                    <a:t>Kernel</a:t>
                  </a:r>
                </a:p>
              </p:txBody>
            </p:sp>
            <p:sp>
              <p:nvSpPr>
                <p:cNvPr id="21518" name="Oval 10"/>
                <p:cNvSpPr>
                  <a:spLocks noChangeArrowheads="1"/>
                </p:cNvSpPr>
                <p:nvPr/>
              </p:nvSpPr>
              <p:spPr bwMode="auto">
                <a:xfrm>
                  <a:off x="1656" y="1644"/>
                  <a:ext cx="2160" cy="206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9" name="Line 11"/>
                <p:cNvSpPr>
                  <a:spLocks noChangeShapeType="1"/>
                </p:cNvSpPr>
                <p:nvPr/>
              </p:nvSpPr>
              <p:spPr bwMode="auto">
                <a:xfrm>
                  <a:off x="1968" y="1968"/>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12"/>
                <p:cNvSpPr>
                  <a:spLocks noChangeShapeType="1"/>
                </p:cNvSpPr>
                <p:nvPr/>
              </p:nvSpPr>
              <p:spPr bwMode="auto">
                <a:xfrm flipV="1">
                  <a:off x="3120" y="1920"/>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13"/>
                <p:cNvSpPr>
                  <a:spLocks noChangeShapeType="1"/>
                </p:cNvSpPr>
                <p:nvPr/>
              </p:nvSpPr>
              <p:spPr bwMode="auto">
                <a:xfrm>
                  <a:off x="1680" y="273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14"/>
                <p:cNvSpPr>
                  <a:spLocks noChangeShapeType="1"/>
                </p:cNvSpPr>
                <p:nvPr/>
              </p:nvSpPr>
              <p:spPr bwMode="auto">
                <a:xfrm>
                  <a:off x="3312" y="26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15"/>
                <p:cNvSpPr>
                  <a:spLocks noChangeShapeType="1"/>
                </p:cNvSpPr>
                <p:nvPr/>
              </p:nvSpPr>
              <p:spPr bwMode="auto">
                <a:xfrm flipH="1">
                  <a:off x="2016" y="316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Line 16"/>
                <p:cNvSpPr>
                  <a:spLocks noChangeShapeType="1"/>
                </p:cNvSpPr>
                <p:nvPr/>
              </p:nvSpPr>
              <p:spPr bwMode="auto">
                <a:xfrm>
                  <a:off x="3120" y="3120"/>
                  <a:ext cx="43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Text Box 17"/>
                <p:cNvSpPr txBox="1">
                  <a:spLocks noChangeArrowheads="1"/>
                </p:cNvSpPr>
                <p:nvPr/>
              </p:nvSpPr>
              <p:spPr bwMode="auto">
                <a:xfrm>
                  <a:off x="2160" y="1847"/>
                  <a:ext cx="11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Shared libraries</a:t>
                  </a:r>
                </a:p>
              </p:txBody>
            </p:sp>
            <p:sp>
              <p:nvSpPr>
                <p:cNvPr id="21526" name="Text Box 18"/>
                <p:cNvSpPr txBox="1">
                  <a:spLocks noChangeArrowheads="1"/>
                </p:cNvSpPr>
                <p:nvPr/>
              </p:nvSpPr>
              <p:spPr bwMode="auto">
                <a:xfrm>
                  <a:off x="1764" y="2327"/>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API</a:t>
                  </a:r>
                </a:p>
              </p:txBody>
            </p:sp>
            <p:sp>
              <p:nvSpPr>
                <p:cNvPr id="21527" name="Text Box 19"/>
                <p:cNvSpPr txBox="1">
                  <a:spLocks noChangeArrowheads="1"/>
                </p:cNvSpPr>
                <p:nvPr/>
              </p:nvSpPr>
              <p:spPr bwMode="auto">
                <a:xfrm>
                  <a:off x="1814" y="2951"/>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libc</a:t>
                  </a:r>
                </a:p>
              </p:txBody>
            </p:sp>
            <p:sp>
              <p:nvSpPr>
                <p:cNvPr id="21528" name="Text Box 20"/>
                <p:cNvSpPr txBox="1">
                  <a:spLocks noChangeArrowheads="1"/>
                </p:cNvSpPr>
                <p:nvPr/>
              </p:nvSpPr>
              <p:spPr bwMode="auto">
                <a:xfrm>
                  <a:off x="2468" y="3335"/>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libcrypto</a:t>
                  </a:r>
                </a:p>
              </p:txBody>
            </p:sp>
            <p:sp>
              <p:nvSpPr>
                <p:cNvPr id="21529" name="Text Box 21"/>
                <p:cNvSpPr txBox="1">
                  <a:spLocks noChangeArrowheads="1"/>
                </p:cNvSpPr>
                <p:nvPr/>
              </p:nvSpPr>
              <p:spPr bwMode="auto">
                <a:xfrm>
                  <a:off x="3276" y="2265"/>
                  <a:ext cx="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PAM</a:t>
                  </a:r>
                </a:p>
              </p:txBody>
            </p:sp>
            <p:sp>
              <p:nvSpPr>
                <p:cNvPr id="21530" name="Text Box 22"/>
                <p:cNvSpPr txBox="1">
                  <a:spLocks noChangeArrowheads="1"/>
                </p:cNvSpPr>
                <p:nvPr/>
              </p:nvSpPr>
              <p:spPr bwMode="auto">
                <a:xfrm>
                  <a:off x="3302" y="285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21531" name="Oval 23"/>
                <p:cNvSpPr>
                  <a:spLocks noChangeArrowheads="1"/>
                </p:cNvSpPr>
                <p:nvPr/>
              </p:nvSpPr>
              <p:spPr bwMode="auto">
                <a:xfrm>
                  <a:off x="1248" y="1248"/>
                  <a:ext cx="3024" cy="28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2" name="Text Box 24"/>
                <p:cNvSpPr txBox="1">
                  <a:spLocks noChangeArrowheads="1"/>
                </p:cNvSpPr>
                <p:nvPr/>
              </p:nvSpPr>
              <p:spPr bwMode="auto">
                <a:xfrm>
                  <a:off x="2064" y="3753"/>
                  <a:ext cx="1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Application programs</a:t>
                  </a:r>
                </a:p>
              </p:txBody>
            </p:sp>
          </p:grpSp>
          <p:sp>
            <p:nvSpPr>
              <p:cNvPr id="21514" name="Oval 26"/>
              <p:cNvSpPr>
                <a:spLocks noChangeArrowheads="1"/>
              </p:cNvSpPr>
              <p:nvPr/>
            </p:nvSpPr>
            <p:spPr bwMode="auto">
              <a:xfrm>
                <a:off x="2118" y="1884"/>
                <a:ext cx="1236" cy="1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11" name="Line 28"/>
            <p:cNvSpPr>
              <a:spLocks noChangeShapeType="1"/>
            </p:cNvSpPr>
            <p:nvPr/>
          </p:nvSpPr>
          <p:spPr bwMode="auto">
            <a:xfrm flipH="1" flipV="1">
              <a:off x="3480" y="2496"/>
              <a:ext cx="120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Text Box 29"/>
            <p:cNvSpPr txBox="1">
              <a:spLocks noChangeArrowheads="1"/>
            </p:cNvSpPr>
            <p:nvPr/>
          </p:nvSpPr>
          <p:spPr bwMode="auto">
            <a:xfrm>
              <a:off x="4684" y="259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solidFill>
                    <a:srgbClr val="FF0000"/>
                  </a:solidFill>
                </a:rPr>
                <a:t>TCB</a:t>
              </a: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latin typeface="Arial" charset="0"/>
                <a:cs typeface="+mj-cs"/>
              </a:rPr>
              <a:t>Ideas</a:t>
            </a:r>
          </a:p>
        </p:txBody>
      </p:sp>
      <p:sp>
        <p:nvSpPr>
          <p:cNvPr id="10243" name="Rectangle 3"/>
          <p:cNvSpPr>
            <a:spLocks noGrp="1" noChangeArrowheads="1"/>
          </p:cNvSpPr>
          <p:nvPr>
            <p:ph type="body" idx="1"/>
          </p:nvPr>
        </p:nvSpPr>
        <p:spPr/>
        <p:txBody>
          <a:bodyPr/>
          <a:lstStyle/>
          <a:p>
            <a:pPr algn="just" eaLnBrk="1" hangingPunct="1">
              <a:defRPr/>
            </a:pPr>
            <a:r>
              <a:rPr lang="en-US" sz="2800">
                <a:latin typeface="Arial" charset="0"/>
                <a:cs typeface="+mn-cs"/>
              </a:rPr>
              <a:t>Let us restrict ourselves to </a:t>
            </a:r>
            <a:r>
              <a:rPr lang="en-US" sz="2800">
                <a:solidFill>
                  <a:schemeClr val="hlink"/>
                </a:solidFill>
                <a:latin typeface="Arial" charset="0"/>
                <a:cs typeface="+mn-cs"/>
              </a:rPr>
              <a:t>viruses</a:t>
            </a:r>
            <a:r>
              <a:rPr lang="en-US" sz="2800">
                <a:latin typeface="Arial" charset="0"/>
                <a:cs typeface="+mn-cs"/>
              </a:rPr>
              <a:t> (parasitic, spread by infecting trusted programs)</a:t>
            </a:r>
          </a:p>
          <a:p>
            <a:pPr algn="just" eaLnBrk="1" hangingPunct="1">
              <a:defRPr/>
            </a:pPr>
            <a:r>
              <a:rPr lang="en-US" sz="2800">
                <a:latin typeface="Arial" charset="0"/>
                <a:cs typeface="+mn-cs"/>
              </a:rPr>
              <a:t>We know the intended behaviour for </a:t>
            </a:r>
            <a:r>
              <a:rPr lang="en-US" sz="2800">
                <a:solidFill>
                  <a:schemeClr val="hlink"/>
                </a:solidFill>
                <a:latin typeface="Arial" charset="0"/>
                <a:cs typeface="+mn-cs"/>
              </a:rPr>
              <a:t>trusted</a:t>
            </a:r>
            <a:r>
              <a:rPr lang="en-US" sz="2800">
                <a:latin typeface="Arial" charset="0"/>
                <a:cs typeface="+mn-cs"/>
              </a:rPr>
              <a:t> programs!!!</a:t>
            </a:r>
          </a:p>
          <a:p>
            <a:pPr algn="just" eaLnBrk="1" hangingPunct="1">
              <a:defRPr/>
            </a:pPr>
            <a:r>
              <a:rPr lang="en-US" sz="2800">
                <a:latin typeface="Arial" charset="0"/>
                <a:cs typeface="+mn-cs"/>
              </a:rPr>
              <a:t>Assume that the </a:t>
            </a:r>
            <a:r>
              <a:rPr lang="en-US" sz="2800">
                <a:solidFill>
                  <a:schemeClr val="hlink"/>
                </a:solidFill>
                <a:latin typeface="Arial" charset="0"/>
                <a:cs typeface="+mn-cs"/>
              </a:rPr>
              <a:t>functionality</a:t>
            </a:r>
            <a:r>
              <a:rPr lang="en-US" sz="2800">
                <a:latin typeface="Arial" charset="0"/>
                <a:cs typeface="+mn-cs"/>
              </a:rPr>
              <a:t> is left unmodified (else the user can suspect it)</a:t>
            </a:r>
          </a:p>
          <a:p>
            <a:pPr algn="just" eaLnBrk="1" hangingPunct="1">
              <a:defRPr/>
            </a:pPr>
            <a:r>
              <a:rPr lang="en-US" sz="2800">
                <a:latin typeface="Arial" charset="0"/>
                <a:cs typeface="+mn-cs"/>
              </a:rPr>
              <a:t>Run-time monitor the internal behaviour of trusted programs to discover anomaly in behaviour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defRPr/>
            </a:pPr>
            <a:r>
              <a:rPr lang="en-US">
                <a:latin typeface="Arial" charset="0"/>
                <a:cs typeface="+mj-cs"/>
              </a:rPr>
              <a:t>Behaviour modelling</a:t>
            </a:r>
          </a:p>
        </p:txBody>
      </p:sp>
      <p:sp>
        <p:nvSpPr>
          <p:cNvPr id="11267" name="Rectangle 3"/>
          <p:cNvSpPr>
            <a:spLocks noGrp="1" noChangeArrowheads="1"/>
          </p:cNvSpPr>
          <p:nvPr>
            <p:ph type="body" idx="4294967295"/>
          </p:nvPr>
        </p:nvSpPr>
        <p:spPr/>
        <p:txBody>
          <a:bodyPr/>
          <a:lstStyle/>
          <a:p>
            <a:pPr algn="just" eaLnBrk="1" hangingPunct="1">
              <a:lnSpc>
                <a:spcPct val="90000"/>
              </a:lnSpc>
              <a:defRPr/>
            </a:pPr>
            <a:r>
              <a:rPr lang="en-US" sz="2800">
                <a:latin typeface="Arial" charset="0"/>
                <a:cs typeface="+mn-cs"/>
              </a:rPr>
              <a:t>Informally, a </a:t>
            </a:r>
            <a:r>
              <a:rPr lang="en-US" sz="2800">
                <a:solidFill>
                  <a:srgbClr val="FF0000"/>
                </a:solidFill>
                <a:latin typeface="Arial" charset="0"/>
                <a:cs typeface="+mn-cs"/>
              </a:rPr>
              <a:t>reactive program</a:t>
            </a:r>
            <a:r>
              <a:rPr lang="en-US" sz="2800">
                <a:latin typeface="Arial" charset="0"/>
                <a:cs typeface="+mn-cs"/>
              </a:rPr>
              <a:t> can be interpreted as follows: the program reacts to stimuli and can be treated as a non-terminating program that provides a finite response in a finite time for a given stimulus</a:t>
            </a:r>
          </a:p>
          <a:p>
            <a:pPr algn="just" eaLnBrk="1" hangingPunct="1">
              <a:lnSpc>
                <a:spcPct val="90000"/>
              </a:lnSpc>
              <a:defRPr/>
            </a:pPr>
            <a:r>
              <a:rPr lang="en-US" sz="2800">
                <a:latin typeface="Arial" charset="0"/>
                <a:cs typeface="+mn-cs"/>
              </a:rPr>
              <a:t>The </a:t>
            </a:r>
            <a:r>
              <a:rPr lang="en-US" sz="2800">
                <a:solidFill>
                  <a:srgbClr val="FF0000"/>
                </a:solidFill>
                <a:latin typeface="Arial" charset="0"/>
                <a:cs typeface="+mn-cs"/>
              </a:rPr>
              <a:t>external behaviour</a:t>
            </a:r>
            <a:r>
              <a:rPr lang="en-US" sz="2800">
                <a:latin typeface="Arial" charset="0"/>
                <a:cs typeface="+mn-cs"/>
              </a:rPr>
              <a:t> of such a program can be captured through its interfaces and its responses</a:t>
            </a:r>
          </a:p>
          <a:p>
            <a:pPr algn="just" eaLnBrk="1" hangingPunct="1">
              <a:lnSpc>
                <a:spcPct val="90000"/>
              </a:lnSpc>
              <a:defRPr/>
            </a:pPr>
            <a:r>
              <a:rPr lang="en-US" sz="2800">
                <a:latin typeface="Arial" charset="0"/>
                <a:cs typeface="+mn-cs"/>
              </a:rPr>
              <a:t>For example, for a vending machine its external behaviour can be given as </a:t>
            </a:r>
          </a:p>
          <a:p>
            <a:pPr lvl="1" algn="just" eaLnBrk="1" hangingPunct="1">
              <a:lnSpc>
                <a:spcPct val="90000"/>
              </a:lnSpc>
              <a:defRPr/>
            </a:pPr>
            <a:r>
              <a:rPr lang="en-US" sz="2400" i="1">
                <a:latin typeface="Arial" charset="0"/>
              </a:rPr>
              <a:t>place-coin ^ choose-item ^ receive-item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94</a:t>
            </a:fld>
            <a:endParaRPr lang="en-US"/>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defRPr/>
            </a:pPr>
            <a:r>
              <a:rPr lang="en-US">
                <a:latin typeface="Arial" charset="0"/>
                <a:cs typeface="+mj-cs"/>
              </a:rPr>
              <a:t>Behaviour modelling</a:t>
            </a:r>
          </a:p>
        </p:txBody>
      </p:sp>
      <p:sp>
        <p:nvSpPr>
          <p:cNvPr id="12291" name="Rectangle 3"/>
          <p:cNvSpPr>
            <a:spLocks noGrp="1" noChangeArrowheads="1"/>
          </p:cNvSpPr>
          <p:nvPr>
            <p:ph type="body" idx="4294967295"/>
          </p:nvPr>
        </p:nvSpPr>
        <p:spPr/>
        <p:txBody>
          <a:bodyPr/>
          <a:lstStyle/>
          <a:p>
            <a:pPr algn="just" eaLnBrk="1" hangingPunct="1">
              <a:lnSpc>
                <a:spcPct val="80000"/>
              </a:lnSpc>
              <a:defRPr/>
            </a:pPr>
            <a:r>
              <a:rPr lang="en-US" sz="2800">
                <a:latin typeface="Arial" charset="0"/>
                <a:cs typeface="+mn-cs"/>
              </a:rPr>
              <a:t>During execution of a program </a:t>
            </a:r>
            <a:r>
              <a:rPr lang="en-US" sz="2800" i="1">
                <a:latin typeface="Arial" charset="0"/>
                <a:cs typeface="+mn-cs"/>
              </a:rPr>
              <a:t>p </a:t>
            </a:r>
            <a:r>
              <a:rPr lang="en-US" sz="2800">
                <a:latin typeface="Arial" charset="0"/>
                <a:cs typeface="+mn-cs"/>
              </a:rPr>
              <a:t>with external behaviour </a:t>
            </a:r>
            <a:r>
              <a:rPr lang="en-US" sz="2800" i="1">
                <a:latin typeface="Arial" charset="0"/>
                <a:cs typeface="+mn-cs"/>
              </a:rPr>
              <a:t>t</a:t>
            </a:r>
            <a:r>
              <a:rPr lang="en-US" sz="2800">
                <a:latin typeface="Arial" charset="0"/>
                <a:cs typeface="+mn-cs"/>
              </a:rPr>
              <a:t>, the main process may spawn </a:t>
            </a:r>
            <a:r>
              <a:rPr lang="en-US" sz="2800">
                <a:solidFill>
                  <a:srgbClr val="FF0000"/>
                </a:solidFill>
                <a:latin typeface="Arial" charset="0"/>
                <a:cs typeface="+mn-cs"/>
              </a:rPr>
              <a:t>child processes</a:t>
            </a:r>
            <a:r>
              <a:rPr lang="en-US" sz="2800">
                <a:latin typeface="Arial" charset="0"/>
                <a:cs typeface="+mn-cs"/>
              </a:rPr>
              <a:t> internally (not necessarily observable to the user) for modularly achieving/computing the final result</a:t>
            </a:r>
          </a:p>
          <a:p>
            <a:pPr algn="just" eaLnBrk="1" hangingPunct="1">
              <a:lnSpc>
                <a:spcPct val="80000"/>
              </a:lnSpc>
              <a:defRPr/>
            </a:pPr>
            <a:r>
              <a:rPr lang="en-US" sz="2800">
                <a:latin typeface="Arial" charset="0"/>
                <a:cs typeface="+mn-cs"/>
              </a:rPr>
              <a:t>Thus, the </a:t>
            </a:r>
            <a:r>
              <a:rPr lang="en-US" sz="2800">
                <a:solidFill>
                  <a:srgbClr val="FF0000"/>
                </a:solidFill>
                <a:latin typeface="Arial" charset="0"/>
                <a:cs typeface="+mn-cs"/>
              </a:rPr>
              <a:t>total (internal + external) behaviour</a:t>
            </a:r>
            <a:r>
              <a:rPr lang="en-US" sz="2800">
                <a:latin typeface="Arial" charset="0"/>
                <a:cs typeface="+mn-cs"/>
              </a:rPr>
              <a:t> can be denoted by a tree with processes, data operations etc denoted as nodes and directed edges</a:t>
            </a:r>
          </a:p>
          <a:p>
            <a:pPr algn="just" eaLnBrk="1" hangingPunct="1">
              <a:lnSpc>
                <a:spcPct val="80000"/>
              </a:lnSpc>
              <a:defRPr/>
            </a:pPr>
            <a:r>
              <a:rPr lang="en-US" sz="2800">
                <a:latin typeface="Arial" charset="0"/>
                <a:cs typeface="+mn-cs"/>
              </a:rPr>
              <a:t>Each node in the tree corresponds to a process and there is a directed edge from node </a:t>
            </a:r>
            <a:r>
              <a:rPr lang="en-US" sz="2800" i="1">
                <a:latin typeface="Arial" charset="0"/>
                <a:cs typeface="+mn-cs"/>
              </a:rPr>
              <a:t>r </a:t>
            </a:r>
            <a:r>
              <a:rPr lang="en-US" sz="2800">
                <a:latin typeface="Arial" charset="0"/>
                <a:cs typeface="+mn-cs"/>
              </a:rPr>
              <a:t>to node </a:t>
            </a:r>
            <a:r>
              <a:rPr lang="en-US" sz="2800" i="1">
                <a:latin typeface="Arial" charset="0"/>
                <a:cs typeface="+mn-cs"/>
              </a:rPr>
              <a:t>s </a:t>
            </a:r>
            <a:r>
              <a:rPr lang="en-US" sz="2800">
                <a:latin typeface="Arial" charset="0"/>
                <a:cs typeface="+mn-cs"/>
              </a:rPr>
              <a:t>if process </a:t>
            </a:r>
            <a:r>
              <a:rPr lang="en-US" sz="2800" i="1">
                <a:latin typeface="Arial" charset="0"/>
                <a:cs typeface="+mn-cs"/>
              </a:rPr>
              <a:t>s </a:t>
            </a:r>
            <a:r>
              <a:rPr lang="en-US" sz="2800">
                <a:latin typeface="Arial" charset="0"/>
                <a:cs typeface="+mn-cs"/>
              </a:rPr>
              <a:t>is the child of process </a:t>
            </a:r>
            <a:r>
              <a:rPr lang="en-US" sz="2800" i="1">
                <a:latin typeface="Arial" charset="0"/>
                <a:cs typeface="+mn-cs"/>
              </a:rPr>
              <a:t>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95</a:t>
            </a:fld>
            <a:endParaRPr lang="en-US"/>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defRPr/>
            </a:pPr>
            <a:r>
              <a:rPr lang="en-US">
                <a:latin typeface="Arial" charset="0"/>
                <a:cs typeface="+mj-cs"/>
              </a:rPr>
              <a:t>Behaviour modelling</a:t>
            </a:r>
          </a:p>
        </p:txBody>
      </p:sp>
      <p:sp>
        <p:nvSpPr>
          <p:cNvPr id="13315" name="Rectangle 3"/>
          <p:cNvSpPr>
            <a:spLocks noGrp="1" noChangeArrowheads="1"/>
          </p:cNvSpPr>
          <p:nvPr>
            <p:ph type="body" idx="4294967295"/>
          </p:nvPr>
        </p:nvSpPr>
        <p:spPr/>
        <p:txBody>
          <a:bodyPr/>
          <a:lstStyle/>
          <a:p>
            <a:pPr algn="just" eaLnBrk="1" hangingPunct="1">
              <a:defRPr/>
            </a:pPr>
            <a:r>
              <a:rPr lang="en-US">
                <a:latin typeface="Arial" charset="0"/>
                <a:cs typeface="+mn-cs"/>
              </a:rPr>
              <a:t>We call this the </a:t>
            </a:r>
            <a:r>
              <a:rPr lang="en-US" i="1">
                <a:solidFill>
                  <a:srgbClr val="FF0000"/>
                </a:solidFill>
                <a:latin typeface="Arial" charset="0"/>
                <a:cs typeface="+mn-cs"/>
              </a:rPr>
              <a:t>process tree</a:t>
            </a:r>
            <a:r>
              <a:rPr lang="en-US">
                <a:latin typeface="Arial" charset="0"/>
                <a:cs typeface="+mn-cs"/>
              </a:rPr>
              <a:t> of program </a:t>
            </a:r>
            <a:r>
              <a:rPr lang="en-US" i="1">
                <a:solidFill>
                  <a:srgbClr val="FF0000"/>
                </a:solidFill>
                <a:latin typeface="Arial" charset="0"/>
                <a:cs typeface="+mn-cs"/>
              </a:rPr>
              <a:t>p</a:t>
            </a:r>
            <a:r>
              <a:rPr lang="en-US">
                <a:latin typeface="Arial" charset="0"/>
                <a:cs typeface="+mn-cs"/>
              </a:rPr>
              <a:t> with external behaviour </a:t>
            </a:r>
            <a:r>
              <a:rPr lang="en-US" i="1">
                <a:solidFill>
                  <a:srgbClr val="FF0000"/>
                </a:solidFill>
                <a:latin typeface="Arial" charset="0"/>
                <a:cs typeface="+mn-cs"/>
              </a:rPr>
              <a:t>t</a:t>
            </a:r>
            <a:r>
              <a:rPr lang="en-US">
                <a:latin typeface="Arial" charset="0"/>
                <a:cs typeface="+mn-cs"/>
              </a:rPr>
              <a:t> and in the environment </a:t>
            </a:r>
            <a:r>
              <a:rPr lang="en-US" i="1">
                <a:solidFill>
                  <a:srgbClr val="FF0000"/>
                </a:solidFill>
                <a:latin typeface="Arial" charset="0"/>
                <a:cs typeface="+mn-cs"/>
              </a:rPr>
              <a:t>env</a:t>
            </a:r>
          </a:p>
          <a:p>
            <a:pPr algn="just" eaLnBrk="1" hangingPunct="1">
              <a:defRPr/>
            </a:pPr>
            <a:r>
              <a:rPr lang="en-US">
                <a:latin typeface="Arial" charset="0"/>
                <a:cs typeface="+mn-cs"/>
              </a:rPr>
              <a:t>We define the </a:t>
            </a:r>
            <a:r>
              <a:rPr lang="en-US">
                <a:solidFill>
                  <a:srgbClr val="FF0000"/>
                </a:solidFill>
                <a:latin typeface="Arial" charset="0"/>
                <a:cs typeface="+mn-cs"/>
              </a:rPr>
              <a:t>system behaviour</a:t>
            </a:r>
            <a:r>
              <a:rPr lang="en-US">
                <a:latin typeface="Arial" charset="0"/>
                <a:cs typeface="+mn-cs"/>
              </a:rPr>
              <a:t> / internal behaviour of a program as the process tree generated during execution together with the sequence of </a:t>
            </a:r>
            <a:r>
              <a:rPr lang="en-US">
                <a:solidFill>
                  <a:srgbClr val="FF0000"/>
                </a:solidFill>
                <a:latin typeface="Arial" charset="0"/>
                <a:cs typeface="+mn-cs"/>
              </a:rPr>
              <a:t>system calls</a:t>
            </a:r>
            <a:r>
              <a:rPr lang="en-US">
                <a:latin typeface="Arial" charset="0"/>
                <a:cs typeface="+mn-cs"/>
              </a:rPr>
              <a:t> made by each process (vertex/node) in the tree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96</a:t>
            </a:fld>
            <a:endParaRPr lang="en-US"/>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2"/>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1295400" y="304800"/>
            <a:ext cx="6140450" cy="561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6" name="Text Box 3"/>
          <p:cNvSpPr txBox="1">
            <a:spLocks noChangeArrowheads="1"/>
          </p:cNvSpPr>
          <p:nvPr/>
        </p:nvSpPr>
        <p:spPr bwMode="auto">
          <a:xfrm>
            <a:off x="2438400" y="5943600"/>
            <a:ext cx="428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process tree generated by </a:t>
            </a:r>
            <a:r>
              <a:rPr lang="en-US" i="1"/>
              <a:t>ssh</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97</a:t>
            </a:fld>
            <a:endParaRPr lang="en-US"/>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normAutofit fontScale="90000"/>
          </a:bodyPr>
          <a:lstStyle/>
          <a:p>
            <a:pPr eaLnBrk="1" hangingPunct="1">
              <a:defRPr/>
            </a:pPr>
            <a:r>
              <a:rPr lang="en-US" sz="4000">
                <a:solidFill>
                  <a:schemeClr val="tx1"/>
                </a:solidFill>
                <a:latin typeface="Arial" charset="0"/>
                <a:cs typeface="+mj-cs"/>
              </a:rPr>
              <a:t>Automatic Extraction of Program Behaviour</a:t>
            </a:r>
          </a:p>
        </p:txBody>
      </p:sp>
      <p:sp>
        <p:nvSpPr>
          <p:cNvPr id="15363" name="Content Placeholder 2"/>
          <p:cNvSpPr>
            <a:spLocks noGrp="1"/>
          </p:cNvSpPr>
          <p:nvPr>
            <p:ph idx="4294967295"/>
          </p:nvPr>
        </p:nvSpPr>
        <p:spPr>
          <a:xfrm>
            <a:off x="457200" y="1600200"/>
            <a:ext cx="8229600" cy="4800600"/>
          </a:xfrm>
        </p:spPr>
        <p:txBody>
          <a:bodyPr/>
          <a:lstStyle/>
          <a:p>
            <a:pPr marL="514350" indent="-514350" algn="just" eaLnBrk="1" hangingPunct="1">
              <a:buFontTx/>
              <a:buAutoNum type="arabicPeriod"/>
              <a:defRPr/>
            </a:pPr>
            <a:r>
              <a:rPr lang="en-US" i="1">
                <a:solidFill>
                  <a:schemeClr val="hlink"/>
                </a:solidFill>
                <a:latin typeface="Arial" charset="0"/>
                <a:cs typeface="+mn-cs"/>
              </a:rPr>
              <a:t>Collect execution traces</a:t>
            </a:r>
            <a:r>
              <a:rPr lang="en-US">
                <a:latin typeface="Arial" charset="0"/>
                <a:cs typeface="+mn-cs"/>
              </a:rPr>
              <a:t>: execute the program and trace the sequence of system calls made by the process and all its children recursively</a:t>
            </a:r>
          </a:p>
          <a:p>
            <a:pPr lvl="1" algn="just" eaLnBrk="1" hangingPunct="1">
              <a:buFontTx/>
              <a:buChar char="•"/>
              <a:defRPr/>
            </a:pPr>
            <a:r>
              <a:rPr lang="en-US" i="1">
                <a:solidFill>
                  <a:srgbClr val="0000FF"/>
                </a:solidFill>
                <a:latin typeface="Arial" charset="0"/>
              </a:rPr>
              <a:t>strace</a:t>
            </a:r>
            <a:r>
              <a:rPr lang="en-US">
                <a:latin typeface="Arial" charset="0"/>
              </a:rPr>
              <a:t> for Linux and </a:t>
            </a:r>
            <a:r>
              <a:rPr lang="en-US" i="1">
                <a:solidFill>
                  <a:srgbClr val="0000FF"/>
                </a:solidFill>
                <a:latin typeface="Arial" charset="0"/>
              </a:rPr>
              <a:t>ProcMon</a:t>
            </a:r>
            <a:r>
              <a:rPr lang="en-US">
                <a:latin typeface="Arial" charset="0"/>
              </a:rPr>
              <a:t> for Windows</a:t>
            </a:r>
          </a:p>
          <a:p>
            <a:pPr marL="514350" indent="-514350" algn="just" eaLnBrk="1" hangingPunct="1">
              <a:buFontTx/>
              <a:buAutoNum type="arabicPeriod"/>
              <a:defRPr/>
            </a:pPr>
            <a:r>
              <a:rPr lang="en-US" i="1">
                <a:solidFill>
                  <a:schemeClr val="hlink"/>
                </a:solidFill>
                <a:latin typeface="Arial" charset="0"/>
                <a:cs typeface="+mn-cs"/>
              </a:rPr>
              <a:t>Construct process tree</a:t>
            </a:r>
            <a:r>
              <a:rPr lang="en-US">
                <a:latin typeface="Arial" charset="0"/>
                <a:cs typeface="+mn-cs"/>
              </a:rPr>
              <a:t>: using </a:t>
            </a:r>
            <a:r>
              <a:rPr lang="en-US" i="1">
                <a:latin typeface="Arial" charset="0"/>
                <a:cs typeface="+mn-cs"/>
              </a:rPr>
              <a:t>clone</a:t>
            </a:r>
            <a:r>
              <a:rPr lang="en-US">
                <a:latin typeface="Arial" charset="0"/>
                <a:cs typeface="+mn-cs"/>
              </a:rPr>
              <a:t>, </a:t>
            </a:r>
            <a:r>
              <a:rPr lang="en-US" i="1">
                <a:latin typeface="Arial" charset="0"/>
                <a:cs typeface="+mn-cs"/>
              </a:rPr>
              <a:t>fork</a:t>
            </a:r>
            <a:r>
              <a:rPr lang="en-US">
                <a:latin typeface="Arial" charset="0"/>
                <a:cs typeface="+mn-cs"/>
              </a:rPr>
              <a:t> calls made by a process</a:t>
            </a:r>
          </a:p>
          <a:p>
            <a:pPr marL="514350" indent="-514350" algn="just" eaLnBrk="1" hangingPunct="1">
              <a:buFontTx/>
              <a:buAutoNum type="arabicPeriod"/>
              <a:defRPr/>
            </a:pPr>
            <a:r>
              <a:rPr lang="en-US" i="1">
                <a:solidFill>
                  <a:schemeClr val="hlink"/>
                </a:solidFill>
                <a:latin typeface="Arial" charset="0"/>
                <a:cs typeface="+mn-cs"/>
              </a:rPr>
              <a:t>Label the nodes</a:t>
            </a:r>
            <a:r>
              <a:rPr lang="en-US">
                <a:latin typeface="Arial" charset="0"/>
                <a:cs typeface="+mn-cs"/>
              </a:rPr>
              <a:t>: of the process tree with set of files read, written and executed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98</a:t>
            </a:fld>
            <a:endParaRPr lang="en-US"/>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defRPr/>
            </a:pPr>
            <a:r>
              <a:rPr lang="en-US">
                <a:solidFill>
                  <a:schemeClr val="tx1"/>
                </a:solidFill>
                <a:latin typeface="Arial" charset="0"/>
                <a:cs typeface="+mj-cs"/>
              </a:rPr>
              <a:t>Comparing behaviours</a:t>
            </a:r>
          </a:p>
        </p:txBody>
      </p:sp>
      <p:sp>
        <p:nvSpPr>
          <p:cNvPr id="16387" name="Rectangle 3"/>
          <p:cNvSpPr>
            <a:spLocks noGrp="1" noChangeArrowheads="1"/>
          </p:cNvSpPr>
          <p:nvPr>
            <p:ph type="body" idx="4294967295"/>
          </p:nvPr>
        </p:nvSpPr>
        <p:spPr/>
        <p:txBody>
          <a:bodyPr/>
          <a:lstStyle/>
          <a:p>
            <a:pPr algn="just" eaLnBrk="1" hangingPunct="1">
              <a:lnSpc>
                <a:spcPct val="80000"/>
              </a:lnSpc>
              <a:defRPr/>
            </a:pPr>
            <a:r>
              <a:rPr lang="en-US" sz="2800">
                <a:latin typeface="Arial" charset="0"/>
                <a:cs typeface="+mn-cs"/>
              </a:rPr>
              <a:t>Once we have the database </a:t>
            </a:r>
            <a:r>
              <a:rPr lang="en-US" sz="2800">
                <a:solidFill>
                  <a:schemeClr val="hlink"/>
                </a:solidFill>
                <a:latin typeface="Arial" charset="0"/>
                <a:cs typeface="+mn-cs"/>
              </a:rPr>
              <a:t>D</a:t>
            </a:r>
            <a:r>
              <a:rPr lang="en-US" sz="2800" i="1" baseline="-25000">
                <a:solidFill>
                  <a:schemeClr val="hlink"/>
                </a:solidFill>
                <a:latin typeface="Arial" charset="0"/>
                <a:cs typeface="+mn-cs"/>
              </a:rPr>
              <a:t>B</a:t>
            </a:r>
            <a:r>
              <a:rPr lang="en-US" sz="2800" i="1">
                <a:latin typeface="Arial" charset="0"/>
                <a:cs typeface="+mn-cs"/>
              </a:rPr>
              <a:t> </a:t>
            </a:r>
            <a:r>
              <a:rPr lang="en-US" sz="2800">
                <a:latin typeface="Arial" charset="0"/>
                <a:cs typeface="+mn-cs"/>
              </a:rPr>
              <a:t>of program behaviour benchmarks, we can monitor the execution of programs and validate their observed behaviour</a:t>
            </a:r>
          </a:p>
          <a:p>
            <a:pPr algn="just" eaLnBrk="1" hangingPunct="1">
              <a:lnSpc>
                <a:spcPct val="80000"/>
              </a:lnSpc>
              <a:defRPr/>
            </a:pPr>
            <a:r>
              <a:rPr lang="en-US" sz="2800">
                <a:latin typeface="Arial" charset="0"/>
                <a:cs typeface="+mn-cs"/>
              </a:rPr>
              <a:t>Steps</a:t>
            </a:r>
          </a:p>
          <a:p>
            <a:pPr lvl="1" algn="just" eaLnBrk="1" hangingPunct="1">
              <a:lnSpc>
                <a:spcPct val="80000"/>
              </a:lnSpc>
              <a:defRPr/>
            </a:pPr>
            <a:r>
              <a:rPr lang="en-US" sz="2400">
                <a:solidFill>
                  <a:schemeClr val="hlink"/>
                </a:solidFill>
                <a:latin typeface="Arial" charset="0"/>
              </a:rPr>
              <a:t>find a one-to-one correspondence between the process trees of the benchmark and the observed behaviour</a:t>
            </a:r>
          </a:p>
          <a:p>
            <a:pPr lvl="1" algn="just" eaLnBrk="1" hangingPunct="1">
              <a:lnSpc>
                <a:spcPct val="80000"/>
              </a:lnSpc>
              <a:defRPr/>
            </a:pPr>
            <a:r>
              <a:rPr lang="en-US" sz="2400">
                <a:solidFill>
                  <a:schemeClr val="hlink"/>
                </a:solidFill>
                <a:latin typeface="Arial" charset="0"/>
              </a:rPr>
              <a:t>verify that the set of input and output files of corresponding nodes of the process trees are </a:t>
            </a:r>
            <a:r>
              <a:rPr lang="en-US" sz="2400" i="1">
                <a:solidFill>
                  <a:schemeClr val="hlink"/>
                </a:solidFill>
                <a:latin typeface="Arial" charset="0"/>
              </a:rPr>
              <a:t>similar</a:t>
            </a:r>
          </a:p>
          <a:p>
            <a:pPr algn="just" eaLnBrk="1" hangingPunct="1">
              <a:lnSpc>
                <a:spcPct val="80000"/>
              </a:lnSpc>
              <a:defRPr/>
            </a:pPr>
            <a:r>
              <a:rPr lang="en-US" sz="2800">
                <a:latin typeface="Arial" charset="0"/>
                <a:cs typeface="+mn-cs"/>
              </a:rPr>
              <a:t>If either of the above steps fail, we say that there is a strong case for the program being </a:t>
            </a:r>
            <a:r>
              <a:rPr lang="en-US" sz="2800">
                <a:solidFill>
                  <a:srgbClr val="0000FF"/>
                </a:solidFill>
                <a:latin typeface="Arial" charset="0"/>
                <a:cs typeface="+mn-cs"/>
              </a:rPr>
              <a:t>infected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99</a:t>
            </a:fld>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5409</TotalTime>
  <Words>8124</Words>
  <Application>Microsoft Macintosh PowerPoint</Application>
  <PresentationFormat>On-screen Show (4:3)</PresentationFormat>
  <Paragraphs>1729</Paragraphs>
  <Slides>151</Slides>
  <Notes>18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151</vt:i4>
      </vt:variant>
    </vt:vector>
  </HeadingPairs>
  <TitlesOfParts>
    <vt:vector size="153" baseType="lpstr">
      <vt:lpstr>Office Theme</vt:lpstr>
      <vt:lpstr>Chart</vt:lpstr>
      <vt:lpstr>Malware Analysis, Detection </vt:lpstr>
      <vt:lpstr>PowerPoint Presentation</vt:lpstr>
      <vt:lpstr>PowerPoint Presentation</vt:lpstr>
      <vt:lpstr>Organization</vt:lpstr>
      <vt:lpstr>Malware</vt:lpstr>
      <vt:lpstr>Malware  </vt:lpstr>
      <vt:lpstr>PowerPoint Presentation</vt:lpstr>
      <vt:lpstr>Need to combat Malware</vt:lpstr>
      <vt:lpstr>The Malware Problem</vt:lpstr>
      <vt:lpstr>Malware: A Threat Assessment</vt:lpstr>
      <vt:lpstr>Malware: A Threat Assessment</vt:lpstr>
      <vt:lpstr>Symantec Threat Report 2010</vt:lpstr>
      <vt:lpstr>Demographics</vt:lpstr>
      <vt:lpstr>Attack Targets</vt:lpstr>
      <vt:lpstr>Vulnerabilities Exploited</vt:lpstr>
      <vt:lpstr>Malware Trends</vt:lpstr>
      <vt:lpstr>Take Aways</vt:lpstr>
      <vt:lpstr>Market Trends</vt:lpstr>
      <vt:lpstr>Modelling Malware</vt:lpstr>
      <vt:lpstr>What is a virus?</vt:lpstr>
      <vt:lpstr>An example virus</vt:lpstr>
      <vt:lpstr>Some remarks</vt:lpstr>
      <vt:lpstr>Adleman’s model of a virus</vt:lpstr>
      <vt:lpstr>PowerPoint Presentation</vt:lpstr>
      <vt:lpstr>Formal characterization</vt:lpstr>
      <vt:lpstr>Remarks</vt:lpstr>
      <vt:lpstr>PowerPoint Presentation</vt:lpstr>
      <vt:lpstr>PowerPoint Presentation</vt:lpstr>
      <vt:lpstr>Basic  results</vt:lpstr>
      <vt:lpstr>Process of Science</vt:lpstr>
      <vt:lpstr>Viral detection</vt:lpstr>
      <vt:lpstr>Questions &amp; Challenges</vt:lpstr>
      <vt:lpstr>PowerPoint Presentation</vt:lpstr>
      <vt:lpstr>Defenses</vt:lpstr>
      <vt:lpstr>Defenses </vt:lpstr>
      <vt:lpstr>Key Definitions</vt:lpstr>
      <vt:lpstr>The Malware Problem</vt:lpstr>
      <vt:lpstr>Signature-Based Detection</vt:lpstr>
      <vt:lpstr>Signature Detection Does Not Scale</vt:lpstr>
      <vt:lpstr>Current Signature Management</vt:lpstr>
      <vt:lpstr>Huge Signature Databases</vt:lpstr>
      <vt:lpstr>Roadmap to Better Detection</vt:lpstr>
      <vt:lpstr>Threat Model</vt:lpstr>
      <vt:lpstr>Obfuscations for Evasion</vt:lpstr>
      <vt:lpstr>Evasion Through Junk Insertion</vt:lpstr>
      <vt:lpstr>Evasion Through Reordering</vt:lpstr>
      <vt:lpstr>Evasion Through Encryption</vt:lpstr>
      <vt:lpstr>Evasion Through Evolution</vt:lpstr>
      <vt:lpstr>Beagle Evolution</vt:lpstr>
      <vt:lpstr>Empirical Study                        [Christodorescu &amp; Jha, ISSTA 2004]</vt:lpstr>
      <vt:lpstr>Evaluation Goal: Resilience</vt:lpstr>
      <vt:lpstr>High Level Specs</vt:lpstr>
      <vt:lpstr>Describing Malicious Behavior  [Christodorescu et al., Oakland 2005]</vt:lpstr>
      <vt:lpstr>Malspec</vt:lpstr>
      <vt:lpstr>Obfuscation Preserves Behavior</vt:lpstr>
      <vt:lpstr>Obfuscation Preserves Behavior</vt:lpstr>
      <vt:lpstr>Obfuscation Preserves Behavior</vt:lpstr>
      <vt:lpstr>Evolution Preserves Behavior</vt:lpstr>
      <vt:lpstr>Evolution Preserves Behavior</vt:lpstr>
      <vt:lpstr>Detection Using Malspecs</vt:lpstr>
      <vt:lpstr>A Behavior-Based Detector</vt:lpstr>
      <vt:lpstr>Check the Semantic Info</vt:lpstr>
      <vt:lpstr>Check with the Oracle</vt:lpstr>
      <vt:lpstr>Check the Semantic Info</vt:lpstr>
      <vt:lpstr>Query the Oracle</vt:lpstr>
      <vt:lpstr>A Recipe for an Oracle</vt:lpstr>
      <vt:lpstr>A Behavior-Based Prototype</vt:lpstr>
      <vt:lpstr>Evaluation of Malspecs</vt:lpstr>
      <vt:lpstr>Performance</vt:lpstr>
      <vt:lpstr>Evaluation: False Positive Rate</vt:lpstr>
      <vt:lpstr>Evaluation: Obfuscation Resilience</vt:lpstr>
      <vt:lpstr>Formally Assessing Resilience       [POPL 2007]</vt:lpstr>
      <vt:lpstr>Approach to Assessing Resilience</vt:lpstr>
      <vt:lpstr>References</vt:lpstr>
      <vt:lpstr>PowerPoint Presentation</vt:lpstr>
      <vt:lpstr> Detection: Textual Patterns </vt:lpstr>
      <vt:lpstr>Metamorphic virus</vt:lpstr>
      <vt:lpstr>Polymorphic Virus</vt:lpstr>
      <vt:lpstr>Virus replication</vt:lpstr>
      <vt:lpstr>Virus replication</vt:lpstr>
      <vt:lpstr>Detection of Metamorphic Virus: pattern match</vt:lpstr>
      <vt:lpstr>Code Obfuscation: Use and Misuse</vt:lpstr>
      <vt:lpstr>Detection: Analyze obfuscations</vt:lpstr>
      <vt:lpstr>PowerPoint Presentation</vt:lpstr>
      <vt:lpstr>Behaviour Based Detection</vt:lpstr>
      <vt:lpstr>PowerPoint Presentation</vt:lpstr>
      <vt:lpstr>Benchmarking Program Behaviour for Infection Detection</vt:lpstr>
      <vt:lpstr>Benchmarking Program Behaviour for Infection Detection</vt:lpstr>
      <vt:lpstr>Benchmarking Program Behaviour for Infection Detection</vt:lpstr>
      <vt:lpstr>Benchmarking Program Behaviour for Infection Detection</vt:lpstr>
      <vt:lpstr>Reactive programs</vt:lpstr>
      <vt:lpstr>Logical Layers of OS</vt:lpstr>
      <vt:lpstr>Ideas</vt:lpstr>
      <vt:lpstr>Behaviour modelling</vt:lpstr>
      <vt:lpstr>Behaviour modelling</vt:lpstr>
      <vt:lpstr>Behaviour modelling</vt:lpstr>
      <vt:lpstr>PowerPoint Presentation</vt:lpstr>
      <vt:lpstr>Automatic Extraction of Program Behaviour</vt:lpstr>
      <vt:lpstr>Comparing behaviours</vt:lpstr>
      <vt:lpstr>Tree Isomorphism</vt:lpstr>
      <vt:lpstr>Policies for Comparing Corresponding Processes</vt:lpstr>
      <vt:lpstr>Defining Infection</vt:lpstr>
      <vt:lpstr>Validating program behaviour</vt:lpstr>
      <vt:lpstr>Validating program behaviour</vt:lpstr>
      <vt:lpstr>Experiments (Malware Detection)</vt:lpstr>
      <vt:lpstr>Experimental Setup</vt:lpstr>
      <vt:lpstr>PowerPoint Presentation</vt:lpstr>
      <vt:lpstr>Process tree and the relevant system calls</vt:lpstr>
      <vt:lpstr>nano experiment</vt:lpstr>
      <vt:lpstr>nano experiment</vt:lpstr>
      <vt:lpstr>nano experiment</vt:lpstr>
      <vt:lpstr>Part of trace illustrating the differences</vt:lpstr>
      <vt:lpstr>Part of trace illustrating the differences</vt:lpstr>
      <vt:lpstr>Part of trace illustrating the differences</vt:lpstr>
      <vt:lpstr>Part of trace illustrating the differences</vt:lpstr>
      <vt:lpstr>PowerPoint Presentation</vt:lpstr>
      <vt:lpstr>ssh experiment</vt:lpstr>
      <vt:lpstr>ssh experiment</vt:lpstr>
      <vt:lpstr>ssh experiment</vt:lpstr>
      <vt:lpstr>ssh experiment</vt:lpstr>
      <vt:lpstr>Part of trace illustrating the differences</vt:lpstr>
      <vt:lpstr>Part of trace illustrating the differences</vt:lpstr>
      <vt:lpstr>PowerPoint Presentation</vt:lpstr>
      <vt:lpstr>firefox experiment </vt:lpstr>
      <vt:lpstr>Minimum Hamming distance</vt:lpstr>
      <vt:lpstr>Observations based on Hamming distance</vt:lpstr>
      <vt:lpstr>Observations based on system call trace</vt:lpstr>
      <vt:lpstr>Summary of Results</vt:lpstr>
      <vt:lpstr>Resilience to Transformations</vt:lpstr>
      <vt:lpstr>Compiler optimization transformations</vt:lpstr>
      <vt:lpstr>Compiler optimization transformations</vt:lpstr>
      <vt:lpstr>Program Obfuscation Transformations</vt:lpstr>
      <vt:lpstr>PowerPoint Presentation</vt:lpstr>
      <vt:lpstr>Metamorphic Virus: Characterization as a Regular Expression (a signature)</vt:lpstr>
      <vt:lpstr>Semantic Signature Extraction</vt:lpstr>
      <vt:lpstr>Semantic Signature Extraction</vt:lpstr>
      <vt:lpstr>Semantic Signature Extraction</vt:lpstr>
      <vt:lpstr>Semantic Signature Extraction</vt:lpstr>
      <vt:lpstr>Semantic Signature Extraction Algorithm</vt:lpstr>
      <vt:lpstr>Implementation Architecture</vt:lpstr>
      <vt:lpstr>Experimental Evaluation</vt:lpstr>
      <vt:lpstr>PowerPoint Presentation</vt:lpstr>
      <vt:lpstr>Summary of our Contributions</vt:lpstr>
      <vt:lpstr>Results</vt:lpstr>
      <vt:lpstr>Architecture of Monitoring</vt:lpstr>
      <vt:lpstr>Summary (Contd)</vt:lpstr>
      <vt:lpstr>Challenges and Future Work</vt:lpstr>
      <vt:lpstr>Semantic Signature Extraction</vt:lpstr>
      <vt:lpstr>Semantic Signature Extraction</vt:lpstr>
      <vt:lpstr>Debugging Environment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War: What does one understand?</dc:title>
  <dc:creator>rks</dc:creator>
  <cp:lastModifiedBy>R K Shyamasundar</cp:lastModifiedBy>
  <cp:revision>100</cp:revision>
  <dcterms:created xsi:type="dcterms:W3CDTF">2006-08-16T00:00:00Z</dcterms:created>
  <dcterms:modified xsi:type="dcterms:W3CDTF">2018-04-09T09:40:05Z</dcterms:modified>
</cp:coreProperties>
</file>