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340" r:id="rId2"/>
    <p:sldId id="341" r:id="rId3"/>
    <p:sldId id="339" r:id="rId4"/>
    <p:sldId id="314" r:id="rId5"/>
    <p:sldId id="317" r:id="rId6"/>
    <p:sldId id="337" r:id="rId7"/>
    <p:sldId id="320" r:id="rId8"/>
    <p:sldId id="321" r:id="rId9"/>
    <p:sldId id="322" r:id="rId10"/>
    <p:sldId id="308" r:id="rId11"/>
    <p:sldId id="319" r:id="rId12"/>
    <p:sldId id="268" r:id="rId13"/>
    <p:sldId id="282" r:id="rId14"/>
    <p:sldId id="306" r:id="rId15"/>
    <p:sldId id="327" r:id="rId16"/>
    <p:sldId id="328" r:id="rId17"/>
    <p:sldId id="330" r:id="rId18"/>
    <p:sldId id="331" r:id="rId19"/>
    <p:sldId id="33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anassis Avgerinos" initials="TA" lastIdx="2" clrIdx="0"/>
  <p:cmAuthor id="1" name="Ethan" initials="E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01E"/>
    <a:srgbClr val="9B2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667" autoAdjust="0"/>
  </p:normalViewPr>
  <p:slideViewPr>
    <p:cSldViewPr>
      <p:cViewPr varScale="1">
        <p:scale>
          <a:sx n="103" d="100"/>
          <a:sy n="103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0E90A-7AD7-4C4D-911D-A519C3C37F7B}" type="datetimeFigureOut">
              <a:rPr lang="el-GR" smtClean="0"/>
              <a:pPr/>
              <a:t>27/09/15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53C23-4406-408D-847B-B870B540754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2972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B813-194E-462A-863D-9ADB5906A9C0}" type="datetimeFigureOut">
              <a:rPr lang="en-US" smtClean="0"/>
              <a:pPr/>
              <a:t>27/09/15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634D-697C-4EAF-A69A-3DDE9AF97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634D-697C-4EAF-A69A-3DDE9AF977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790D-3B66-4FBE-B73B-CD56CACC0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Taint Analysis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6"/>
          <p:cNvGrpSpPr/>
          <p:nvPr/>
        </p:nvGrpSpPr>
        <p:grpSpPr>
          <a:xfrm>
            <a:off x="5715000" y="3047997"/>
            <a:ext cx="2895600" cy="1447803"/>
            <a:chOff x="5715000" y="3047997"/>
            <a:chExt cx="2895600" cy="1447803"/>
          </a:xfrm>
        </p:grpSpPr>
        <p:sp>
          <p:nvSpPr>
            <p:cNvPr id="85" name="TextBox 84"/>
            <p:cNvSpPr txBox="1"/>
            <p:nvPr/>
          </p:nvSpPr>
          <p:spPr>
            <a:xfrm>
              <a:off x="5715000" y="3207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μ</a:t>
              </a:r>
              <a:endParaRPr lang="el-GR" sz="4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77000" y="3047997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Addr</a:t>
              </a:r>
              <a:endParaRPr 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543800" y="3047997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248400" y="3047997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248400" y="3657597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6819901" y="3771899"/>
              <a:ext cx="1447800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15240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400" y="2057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0" y="2514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1981200"/>
            <a:ext cx="464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x   = </a:t>
            </a:r>
            <a:r>
              <a:rPr lang="en-US" sz="3200" dirty="0" err="1" smtClean="0"/>
              <a:t>get_input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y   = load(</a:t>
            </a:r>
            <a:r>
              <a:rPr lang="en-US" sz="800" dirty="0" smtClean="0"/>
              <a:t>    </a:t>
            </a:r>
            <a:r>
              <a:rPr lang="en-US" sz="3200" dirty="0" smtClean="0"/>
              <a:t>x </a:t>
            </a:r>
            <a:r>
              <a:rPr lang="en-US" sz="800" dirty="0" smtClean="0"/>
              <a:t>  </a:t>
            </a:r>
            <a:r>
              <a:rPr lang="en-US" sz="32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…       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err="1" smtClean="0"/>
              <a:t>goto</a:t>
            </a:r>
            <a:r>
              <a:rPr lang="en-US" sz="3200" dirty="0" smtClean="0"/>
              <a:t>  </a:t>
            </a:r>
            <a:r>
              <a:rPr lang="en-US" sz="800" dirty="0" smtClean="0"/>
              <a:t>  </a:t>
            </a:r>
            <a:r>
              <a:rPr lang="en-US" sz="3200" dirty="0" smtClean="0"/>
              <a:t>y</a:t>
            </a:r>
            <a:endParaRPr lang="en-US" sz="3200" i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600200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Oval Callout 53"/>
          <p:cNvSpPr/>
          <p:nvPr/>
        </p:nvSpPr>
        <p:spPr>
          <a:xfrm>
            <a:off x="2895600" y="2209800"/>
            <a:ext cx="3505200" cy="1447800"/>
          </a:xfrm>
          <a:prstGeom prst="wedgeEllipseCallout">
            <a:avLst>
              <a:gd name="adj1" fmla="val -75633"/>
              <a:gd name="adj2" fmla="val 604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Jump target could be any untainted memory cell value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Policy 1: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0" y="25908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0" y="35814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990600" y="5105400"/>
            <a:ext cx="4343400" cy="1179731"/>
            <a:chOff x="4495800" y="1524000"/>
            <a:chExt cx="4343400" cy="1179731"/>
          </a:xfrm>
        </p:grpSpPr>
        <p:sp>
          <p:nvSpPr>
            <p:cNvPr id="31" name="TextBox 30"/>
            <p:cNvSpPr txBox="1"/>
            <p:nvPr/>
          </p:nvSpPr>
          <p:spPr>
            <a:xfrm>
              <a:off x="4495800" y="17526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Load</a:t>
              </a:r>
              <a:endParaRPr lang="el-GR" sz="3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152400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v = </a:t>
              </a:r>
              <a:r>
                <a:rPr lang="el-GR" sz="3600" dirty="0" smtClean="0"/>
                <a:t>Δ[</a:t>
              </a:r>
              <a:r>
                <a:rPr lang="en-US" sz="3600" dirty="0" smtClean="0"/>
                <a:t>x] , t = </a:t>
              </a:r>
              <a:r>
                <a:rPr lang="el-GR" sz="3600" i="1" dirty="0" smtClean="0"/>
                <a:t>τ</a:t>
              </a:r>
              <a:r>
                <a:rPr lang="el-GR" sz="2400" dirty="0" smtClean="0"/>
                <a:t>μ</a:t>
              </a:r>
              <a:r>
                <a:rPr lang="el-GR" sz="3600" dirty="0" smtClean="0"/>
                <a:t>[</a:t>
              </a:r>
              <a:r>
                <a:rPr lang="en-US" sz="3600" dirty="0" smtClean="0"/>
                <a:t>v]</a:t>
              </a:r>
              <a:endParaRPr lang="el-GR" sz="3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562600" y="2133600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486400" y="205740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load(x) ↓ t</a:t>
              </a:r>
              <a:endParaRPr lang="el-GR" sz="3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667000" y="6096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Taint depends only on the memory cell</a:t>
            </a:r>
            <a:endParaRPr lang="el-GR" sz="2800" dirty="0"/>
          </a:p>
        </p:txBody>
      </p:sp>
      <p:sp>
        <p:nvSpPr>
          <p:cNvPr id="80" name="Rounded Rectangle 79"/>
          <p:cNvSpPr/>
          <p:nvPr/>
        </p:nvSpPr>
        <p:spPr>
          <a:xfrm>
            <a:off x="609600" y="4495800"/>
            <a:ext cx="48006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Taint Propagation</a:t>
            </a:r>
            <a:endParaRPr lang="el-GR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6781800" y="380999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7848600" y="380999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7772400" y="380999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r>
              <a:rPr lang="el-GR" sz="3200" dirty="0" smtClean="0"/>
              <a:t>2</a:t>
            </a:r>
            <a:endParaRPr lang="en-US" sz="3200" dirty="0"/>
          </a:p>
        </p:txBody>
      </p:sp>
      <p:grpSp>
        <p:nvGrpSpPr>
          <p:cNvPr id="91" name="Group 60"/>
          <p:cNvGrpSpPr/>
          <p:nvPr/>
        </p:nvGrpSpPr>
        <p:grpSpPr>
          <a:xfrm>
            <a:off x="5791200" y="4876798"/>
            <a:ext cx="3429000" cy="1371602"/>
            <a:chOff x="5562600" y="4419600"/>
            <a:chExt cx="3429000" cy="1371602"/>
          </a:xfrm>
        </p:grpSpPr>
        <p:sp>
          <p:nvSpPr>
            <p:cNvPr id="92" name="TextBox 91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48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F</a:t>
              </a:r>
              <a:endParaRPr lang="en-US" sz="3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Addr</a:t>
              </a:r>
              <a:endParaRPr 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532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6686550" y="5086350"/>
              <a:ext cx="1371602" cy="381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62600" y="4579205"/>
              <a:ext cx="60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r>
                <a:rPr lang="el-GR" sz="2000" i="1" dirty="0" smtClean="0"/>
                <a:t>μ</a:t>
              </a:r>
              <a:endParaRPr lang="el-GR" sz="4800" i="1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629400" y="2133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48600" y="2133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grpSp>
        <p:nvGrpSpPr>
          <p:cNvPr id="102" name="Group 95"/>
          <p:cNvGrpSpPr/>
          <p:nvPr/>
        </p:nvGrpSpPr>
        <p:grpSpPr>
          <a:xfrm>
            <a:off x="5715000" y="1371600"/>
            <a:ext cx="2895600" cy="1295401"/>
            <a:chOff x="5562600" y="1853625"/>
            <a:chExt cx="2895600" cy="1295401"/>
          </a:xfrm>
        </p:grpSpPr>
        <p:sp>
          <p:nvSpPr>
            <p:cNvPr id="103" name="TextBox 102"/>
            <p:cNvSpPr txBox="1"/>
            <p:nvPr/>
          </p:nvSpPr>
          <p:spPr>
            <a:xfrm>
              <a:off x="5562600" y="20574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Δ</a:t>
              </a:r>
              <a:endParaRPr lang="el-GR" sz="4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4600" y="1853625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391400" y="1853625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096000" y="1853625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096000" y="2463225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6743703" y="2501325"/>
              <a:ext cx="1295399" cy="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2362200" y="2057400"/>
            <a:ext cx="426720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Undertainting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r>
              <a:rPr lang="en-US" sz="2400" dirty="0" smtClean="0"/>
              <a:t>Failing to identify tainted values</a:t>
            </a:r>
            <a:endParaRPr lang="en-US" sz="4000" dirty="0"/>
          </a:p>
          <a:p>
            <a:r>
              <a:rPr lang="en-US" sz="2400" dirty="0" smtClean="0"/>
              <a:t>     - e.g., missing exploits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1762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54" grpId="0" animBg="1"/>
      <p:bldP spid="48" grpId="1" animBg="1"/>
      <p:bldP spid="49" grpId="0" animBg="1"/>
      <p:bldP spid="80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495800" y="3352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jmp_table</a:t>
            </a:r>
            <a:endParaRPr lang="el-GR" sz="24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2743200" y="3733800"/>
            <a:ext cx="2819400" cy="685800"/>
          </a:xfrm>
          <a:prstGeom prst="wedgeRoundRectCallout">
            <a:avLst>
              <a:gd name="adj1" fmla="val -76469"/>
              <a:gd name="adj2" fmla="val -3552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Policy Violation?</a:t>
            </a:r>
          </a:p>
        </p:txBody>
      </p:sp>
      <p:sp>
        <p:nvSpPr>
          <p:cNvPr id="101" name="Oval 100"/>
          <p:cNvSpPr/>
          <p:nvPr/>
        </p:nvSpPr>
        <p:spPr>
          <a:xfrm>
            <a:off x="2133600" y="2209800"/>
            <a:ext cx="3505200" cy="1066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Oval 62"/>
          <p:cNvSpPr/>
          <p:nvPr/>
        </p:nvSpPr>
        <p:spPr>
          <a:xfrm>
            <a:off x="2133600" y="2362200"/>
            <a:ext cx="34290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Oval 36"/>
          <p:cNvSpPr/>
          <p:nvPr/>
        </p:nvSpPr>
        <p:spPr>
          <a:xfrm>
            <a:off x="2209800" y="2514600"/>
            <a:ext cx="1832264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92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524000" y="35052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" y="2514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400" y="2057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91000" y="2514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1981200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x   = </a:t>
            </a:r>
            <a:r>
              <a:rPr lang="en-US" sz="3200" dirty="0" err="1" smtClean="0"/>
              <a:t>get_input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y   = load(</a:t>
            </a:r>
            <a:r>
              <a:rPr lang="en-US" sz="3200" dirty="0" err="1" smtClean="0"/>
              <a:t>jmp_table</a:t>
            </a:r>
            <a:r>
              <a:rPr lang="en-US" sz="3200" dirty="0" smtClean="0"/>
              <a:t> +</a:t>
            </a:r>
            <a:r>
              <a:rPr lang="en-US" sz="800" dirty="0" smtClean="0"/>
              <a:t>    </a:t>
            </a:r>
            <a:r>
              <a:rPr lang="en-US" sz="3200" dirty="0" smtClean="0"/>
              <a:t>x </a:t>
            </a:r>
            <a:r>
              <a:rPr lang="en-US" sz="800" dirty="0" smtClean="0"/>
              <a:t>   </a:t>
            </a:r>
            <a:r>
              <a:rPr lang="en-US" sz="3200" dirty="0" smtClean="0"/>
              <a:t> % </a:t>
            </a:r>
            <a:r>
              <a:rPr lang="en-US" sz="1600" dirty="0" smtClean="0"/>
              <a:t> </a:t>
            </a:r>
            <a:r>
              <a:rPr lang="en-US" sz="3200" dirty="0" smtClean="0"/>
              <a:t>2 )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…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3200" dirty="0" err="1" smtClean="0"/>
              <a:t>goto</a:t>
            </a:r>
            <a:r>
              <a:rPr lang="en-US" sz="3200" dirty="0" smtClean="0"/>
              <a:t>   y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600200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ight Arrow 55"/>
          <p:cNvSpPr/>
          <p:nvPr/>
        </p:nvSpPr>
        <p:spPr>
          <a:xfrm>
            <a:off x="0" y="25908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Policy 2: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>
            <a:off x="0" y="35814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6858000" y="1676400"/>
          <a:ext cx="182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Memory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printa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printb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Oval Callout 101"/>
          <p:cNvSpPr/>
          <p:nvPr/>
        </p:nvSpPr>
        <p:spPr>
          <a:xfrm>
            <a:off x="6400800" y="2133600"/>
            <a:ext cx="2438400" cy="1143000"/>
          </a:xfrm>
          <a:prstGeom prst="wedgeEllipseCallout">
            <a:avLst>
              <a:gd name="adj1" fmla="val -92442"/>
              <a:gd name="adj2" fmla="val -1379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expression is tainted</a:t>
            </a:r>
            <a:endParaRPr lang="el-GR" sz="2400" dirty="0"/>
          </a:p>
        </p:txBody>
      </p:sp>
      <p:sp>
        <p:nvSpPr>
          <p:cNvPr id="28" name="Right Arrow 27"/>
          <p:cNvSpPr/>
          <p:nvPr/>
        </p:nvSpPr>
        <p:spPr>
          <a:xfrm>
            <a:off x="6172200" y="3505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57800" y="2971800"/>
            <a:ext cx="1600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7800" y="2971800"/>
            <a:ext cx="16002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1"/>
          <p:cNvGrpSpPr/>
          <p:nvPr/>
        </p:nvGrpSpPr>
        <p:grpSpPr>
          <a:xfrm>
            <a:off x="838200" y="5144869"/>
            <a:ext cx="6019800" cy="1179731"/>
            <a:chOff x="2819400" y="304800"/>
            <a:chExt cx="6019800" cy="1179731"/>
          </a:xfrm>
        </p:grpSpPr>
        <p:sp>
          <p:nvSpPr>
            <p:cNvPr id="32" name="TextBox 31"/>
            <p:cNvSpPr txBox="1"/>
            <p:nvPr/>
          </p:nvSpPr>
          <p:spPr>
            <a:xfrm>
              <a:off x="2819400" y="533400"/>
              <a:ext cx="1139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Load</a:t>
              </a:r>
              <a:endParaRPr lang="el-GR" sz="3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304800"/>
              <a:ext cx="502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v = </a:t>
              </a:r>
              <a:r>
                <a:rPr lang="el-GR" sz="3600" dirty="0" smtClean="0"/>
                <a:t>Δ[</a:t>
              </a:r>
              <a:r>
                <a:rPr lang="en-US" sz="3600" dirty="0" smtClean="0"/>
                <a:t>x] , t = </a:t>
              </a:r>
              <a:r>
                <a:rPr lang="el-GR" sz="3600" i="1" dirty="0" smtClean="0"/>
                <a:t>τ</a:t>
              </a:r>
              <a:r>
                <a:rPr lang="el-GR" sz="2400" dirty="0" smtClean="0"/>
                <a:t>μ</a:t>
              </a:r>
              <a:r>
                <a:rPr lang="el-GR" sz="3600" dirty="0" smtClean="0"/>
                <a:t>[</a:t>
              </a:r>
              <a:r>
                <a:rPr lang="en-US" sz="3600" dirty="0" smtClean="0"/>
                <a:t>v], </a:t>
              </a:r>
              <a:r>
                <a:rPr lang="en-US" sz="3600" dirty="0" err="1" smtClean="0">
                  <a:solidFill>
                    <a:srgbClr val="FF0000"/>
                  </a:solidFill>
                </a:rPr>
                <a:t>t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a</a:t>
              </a:r>
              <a:r>
                <a:rPr lang="en-US" sz="3600" dirty="0" smtClean="0">
                  <a:solidFill>
                    <a:srgbClr val="FF0000"/>
                  </a:solidFill>
                </a:rPr>
                <a:t> = </a:t>
              </a:r>
              <a:r>
                <a:rPr lang="el-GR" sz="3600" i="1" dirty="0" smtClean="0">
                  <a:solidFill>
                    <a:srgbClr val="FF0000"/>
                  </a:solidFill>
                </a:rPr>
                <a:t>τ</a:t>
              </a:r>
              <a:r>
                <a:rPr lang="en-US" sz="3600" dirty="0" smtClean="0">
                  <a:solidFill>
                    <a:srgbClr val="FF0000"/>
                  </a:solidFill>
                </a:rPr>
                <a:t>[x]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886200" y="914400"/>
              <a:ext cx="4800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62400" y="838200"/>
              <a:ext cx="464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load(x) ↓ t </a:t>
              </a:r>
              <a:r>
                <a:rPr lang="en-US" sz="3600" dirty="0" smtClean="0">
                  <a:solidFill>
                    <a:srgbClr val="FF0000"/>
                  </a:solidFill>
                </a:rPr>
                <a:t>v </a:t>
              </a:r>
              <a:r>
                <a:rPr lang="en-US" sz="3600" dirty="0" err="1" smtClean="0">
                  <a:solidFill>
                    <a:srgbClr val="FF0000"/>
                  </a:solidFill>
                </a:rPr>
                <a:t>t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43200" y="381000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either the address or the memory cell is tainted, then the value is tainted</a:t>
            </a:r>
            <a:endParaRPr lang="el-GR" sz="2800" dirty="0"/>
          </a:p>
        </p:txBody>
      </p:sp>
      <p:sp>
        <p:nvSpPr>
          <p:cNvPr id="38" name="Rounded Rectangle 37"/>
          <p:cNvSpPr/>
          <p:nvPr/>
        </p:nvSpPr>
        <p:spPr>
          <a:xfrm>
            <a:off x="609600" y="4495800"/>
            <a:ext cx="48006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Taint Propagation</a:t>
            </a:r>
            <a:endParaRPr lang="el-GR" sz="3200" dirty="0"/>
          </a:p>
        </p:txBody>
      </p:sp>
      <p:sp>
        <p:nvSpPr>
          <p:cNvPr id="40" name="Rectangle 39"/>
          <p:cNvSpPr/>
          <p:nvPr/>
        </p:nvSpPr>
        <p:spPr>
          <a:xfrm>
            <a:off x="2362200" y="2057400"/>
            <a:ext cx="426720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Overtainting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r>
              <a:rPr lang="en-US" sz="2400" dirty="0" smtClean="0"/>
              <a:t>Unaffected values are tainted</a:t>
            </a:r>
            <a:endParaRPr lang="en-US" sz="4000" dirty="0"/>
          </a:p>
          <a:p>
            <a:r>
              <a:rPr lang="en-US" sz="2400" dirty="0" smtClean="0"/>
              <a:t>     - e.g., exploits on safe inputs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4002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1" grpId="0" animBg="1"/>
      <p:bldP spid="63" grpId="0" animBg="1"/>
      <p:bldP spid="37" grpId="0" animBg="1"/>
      <p:bldP spid="62" grpId="0" animBg="1"/>
      <p:bldP spid="46" grpId="0" animBg="1"/>
      <p:bldP spid="20" grpId="0" animBg="1"/>
      <p:bldP spid="56" grpId="0" animBg="1"/>
      <p:bldP spid="56" grpId="1" animBg="1"/>
      <p:bldP spid="57" grpId="0" animBg="1"/>
      <p:bldP spid="102" grpId="0" animBg="1"/>
      <p:bldP spid="102" grpId="1" animBg="1"/>
      <p:bldP spid="38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Challenge</a:t>
            </a:r>
            <a:br>
              <a:rPr lang="en-US" dirty="0" smtClean="0"/>
            </a:br>
            <a:r>
              <a:rPr lang="en-US" dirty="0" smtClean="0"/>
              <a:t>State-of-the-Art is not perfect for all 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114800" y="4876800"/>
            <a:ext cx="8382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724400"/>
            <a:ext cx="7543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" y="3429000"/>
            <a:ext cx="2971800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Undertainting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Policy may miss taint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0" y="3429000"/>
            <a:ext cx="2971800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Overtainting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Policy may wrongly detect taint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advTm="10092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1447800"/>
            <a:ext cx="4191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657600"/>
            <a:ext cx="20574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0x12345678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209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en-US" sz="2400" baseline="30000" dirty="0" smtClean="0">
                <a:solidFill>
                  <a:schemeClr val="bg1"/>
                </a:solidFill>
              </a:rPr>
              <a:t>32</a:t>
            </a:r>
            <a:r>
              <a:rPr lang="en-US" sz="2400" dirty="0" smtClean="0">
                <a:solidFill>
                  <a:schemeClr val="bg1"/>
                </a:solidFill>
              </a:rPr>
              <a:t> possible inputs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1521766"/>
            <a:ext cx="3886200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bad_abs</a:t>
            </a:r>
            <a:r>
              <a:rPr lang="en-US" sz="2400" dirty="0" smtClean="0"/>
              <a:t>(x is input)</a:t>
            </a:r>
          </a:p>
          <a:p>
            <a:r>
              <a:rPr lang="en-US" sz="2400" dirty="0" smtClean="0"/>
              <a:t>    if (x &lt; 0) then</a:t>
            </a:r>
          </a:p>
          <a:p>
            <a:r>
              <a:rPr lang="en-US" sz="2400" dirty="0" smtClean="0"/>
              <a:t>               return -x</a:t>
            </a:r>
          </a:p>
          <a:p>
            <a:r>
              <a:rPr lang="en-US" sz="2400" dirty="0" smtClean="0"/>
              <a:t>    if (x = 0x12345678) then </a:t>
            </a:r>
            <a:endParaRPr lang="en-US" sz="2400" i="1" dirty="0" smtClean="0"/>
          </a:p>
          <a:p>
            <a:r>
              <a:rPr lang="en-US" sz="2400" i="1" dirty="0" smtClean="0"/>
              <a:t>               </a:t>
            </a:r>
            <a:r>
              <a:rPr lang="en-US" sz="2400" dirty="0" smtClean="0"/>
              <a:t>return  -x</a:t>
            </a:r>
            <a:endParaRPr lang="en-US" sz="2400" i="1" dirty="0" smtClean="0"/>
          </a:p>
          <a:p>
            <a:r>
              <a:rPr lang="en-US" sz="2400" dirty="0" smtClean="0"/>
              <a:t>     return x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343400" y="4724400"/>
            <a:ext cx="44196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Forward Symbolic Execution:</a:t>
            </a:r>
            <a:br>
              <a:rPr lang="en-US" sz="2400" dirty="0" smtClean="0"/>
            </a:br>
            <a:r>
              <a:rPr lang="en-US" sz="2400" dirty="0" smtClean="0"/>
              <a:t> What input will make execution reach </a:t>
            </a:r>
            <a:r>
              <a:rPr lang="en-US" sz="2400" b="1" i="1" dirty="0" smtClean="0"/>
              <a:t>this </a:t>
            </a:r>
            <a:r>
              <a:rPr lang="en-US" sz="2400" dirty="0" smtClean="0"/>
              <a:t>line of code?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943600" y="3429000"/>
            <a:ext cx="12954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xmlns:p14="http://schemas.microsoft.com/office/powerpoint/2010/main" advTm="7924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514600" y="4267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l-GR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endParaRPr lang="el-G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86400" y="3048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l-GR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91400" y="2971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endParaRPr lang="el-G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267200"/>
            <a:ext cx="19050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x</a:t>
            </a:r>
            <a:r>
              <a:rPr lang="en-US" sz="2400" dirty="0" smtClean="0"/>
              <a:t> &lt; 0</a:t>
            </a:r>
            <a:endParaRPr lang="en-US" sz="2400" dirty="0"/>
          </a:p>
        </p:txBody>
      </p:sp>
      <p:sp>
        <p:nvSpPr>
          <p:cNvPr id="63" name="Oval 62"/>
          <p:cNvSpPr/>
          <p:nvPr/>
        </p:nvSpPr>
        <p:spPr>
          <a:xfrm>
            <a:off x="2743200" y="1219200"/>
            <a:ext cx="2286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x</a:t>
            </a:r>
            <a:r>
              <a:rPr lang="en-US" sz="2400" dirty="0" smtClean="0"/>
              <a:t> symbolic</a:t>
            </a:r>
          </a:p>
          <a:p>
            <a:pPr algn="ctr"/>
            <a:r>
              <a:rPr lang="en-US" sz="2400" dirty="0" smtClean="0"/>
              <a:t>can have </a:t>
            </a:r>
            <a:r>
              <a:rPr lang="en-US" sz="2400" i="1" dirty="0" smtClean="0"/>
              <a:t>any</a:t>
            </a:r>
            <a:r>
              <a:rPr lang="en-US" sz="2400" dirty="0" smtClean="0"/>
              <a:t> value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600200" y="1524000"/>
            <a:ext cx="6934200" cy="3814465"/>
            <a:chOff x="1600200" y="1295400"/>
            <a:chExt cx="6934200" cy="3814465"/>
          </a:xfrm>
        </p:grpSpPr>
        <p:sp>
          <p:nvSpPr>
            <p:cNvPr id="7" name="TextBox 6"/>
            <p:cNvSpPr txBox="1"/>
            <p:nvPr/>
          </p:nvSpPr>
          <p:spPr>
            <a:xfrm>
              <a:off x="5257800" y="1295400"/>
              <a:ext cx="297180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bad_abs</a:t>
              </a:r>
              <a:r>
                <a:rPr lang="en-US" sz="2400" dirty="0" smtClean="0"/>
                <a:t>(x is input)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3600" y="2209800"/>
              <a:ext cx="167640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If  (x &lt; 0)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0" y="3505200"/>
              <a:ext cx="327660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If x == 0x12345678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5600" y="3424535"/>
              <a:ext cx="182880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return -x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16200000" flipH="1">
              <a:off x="6536383" y="1964382"/>
              <a:ext cx="452735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22" idx="0"/>
            </p:cNvCxnSpPr>
            <p:nvPr/>
          </p:nvCxnSpPr>
          <p:spPr>
            <a:xfrm rot="10800000" flipV="1">
              <a:off x="3924300" y="2590800"/>
              <a:ext cx="23241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32" idx="0"/>
            </p:cNvCxnSpPr>
            <p:nvPr/>
          </p:nvCxnSpPr>
          <p:spPr>
            <a:xfrm rot="16200000" flipH="1">
              <a:off x="7050735" y="2855269"/>
              <a:ext cx="833733" cy="3047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953000" y="4648200"/>
              <a:ext cx="182880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return -x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4648200"/>
              <a:ext cx="182880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return x</a:t>
              </a:r>
              <a:endParaRPr lang="en-US" sz="2400" dirty="0"/>
            </a:p>
          </p:txBody>
        </p:sp>
        <p:cxnSp>
          <p:nvCxnSpPr>
            <p:cNvPr id="41" name="Straight Arrow Connector 40"/>
            <p:cNvCxnSpPr>
              <a:endCxn id="39" idx="0"/>
            </p:cNvCxnSpPr>
            <p:nvPr/>
          </p:nvCxnSpPr>
          <p:spPr>
            <a:xfrm rot="16200000" flipH="1">
              <a:off x="5105400" y="38862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40" idx="0"/>
            </p:cNvCxnSpPr>
            <p:nvPr/>
          </p:nvCxnSpPr>
          <p:spPr>
            <a:xfrm rot="5400000">
              <a:off x="2400300" y="4000500"/>
              <a:ext cx="762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5486400" y="1447800"/>
            <a:ext cx="2362200" cy="609600"/>
          </a:xfrm>
          <a:prstGeom prst="ellipse">
            <a:avLst/>
          </a:prstGeom>
          <a:gradFill>
            <a:gsLst>
              <a:gs pos="71000">
                <a:schemeClr val="accent3">
                  <a:shade val="51000"/>
                  <a:satMod val="130000"/>
                  <a:alpha val="59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Interpreter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562600" y="2362200"/>
            <a:ext cx="2362200" cy="609600"/>
          </a:xfrm>
          <a:prstGeom prst="ellipse">
            <a:avLst/>
          </a:prstGeom>
          <a:gradFill>
            <a:gsLst>
              <a:gs pos="71000">
                <a:schemeClr val="accent3">
                  <a:shade val="51000"/>
                  <a:satMod val="130000"/>
                  <a:alpha val="59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Interpreter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562600" y="2362200"/>
            <a:ext cx="2362200" cy="609600"/>
          </a:xfrm>
          <a:prstGeom prst="ellipse">
            <a:avLst/>
          </a:prstGeom>
          <a:gradFill>
            <a:gsLst>
              <a:gs pos="71000">
                <a:schemeClr val="accent3">
                  <a:shade val="51000"/>
                  <a:satMod val="130000"/>
                  <a:alpha val="59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Interpreter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743200" y="3657600"/>
            <a:ext cx="2362200" cy="609600"/>
          </a:xfrm>
          <a:prstGeom prst="ellipse">
            <a:avLst/>
          </a:prstGeom>
          <a:gradFill>
            <a:gsLst>
              <a:gs pos="71000">
                <a:schemeClr val="accent3">
                  <a:shade val="51000"/>
                  <a:satMod val="130000"/>
                  <a:alpha val="59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Interpreter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43200" y="3657600"/>
            <a:ext cx="2362200" cy="609600"/>
          </a:xfrm>
          <a:prstGeom prst="ellipse">
            <a:avLst/>
          </a:prstGeom>
          <a:gradFill>
            <a:gsLst>
              <a:gs pos="71000">
                <a:schemeClr val="accent3">
                  <a:shade val="51000"/>
                  <a:satMod val="130000"/>
                  <a:alpha val="59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Interpreter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62000" y="5486400"/>
            <a:ext cx="3276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x</a:t>
            </a:r>
            <a:r>
              <a:rPr lang="en-US" sz="2400" dirty="0" smtClean="0"/>
              <a:t> ≥ 0 </a:t>
            </a:r>
            <a:r>
              <a:rPr lang="el-GR" sz="2400" dirty="0" smtClean="0"/>
              <a:t>Λ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x != 0x12345678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4343400" y="5486400"/>
            <a:ext cx="3276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x</a:t>
            </a:r>
            <a:r>
              <a:rPr lang="en-US" sz="2400" dirty="0" smtClean="0"/>
              <a:t> ≥ 0 </a:t>
            </a:r>
            <a:r>
              <a:rPr lang="el-GR" sz="2400" dirty="0" smtClean="0"/>
              <a:t>Λ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x == 0x12345678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257800" y="52578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200400" y="2895600"/>
            <a:ext cx="19050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x</a:t>
            </a:r>
            <a:r>
              <a:rPr lang="en-US" sz="2400" dirty="0" smtClean="0"/>
              <a:t> ≥ 0</a:t>
            </a:r>
            <a:endParaRPr lang="en-US" sz="2400" dirty="0"/>
          </a:p>
        </p:txBody>
      </p:sp>
      <p:sp>
        <p:nvSpPr>
          <p:cNvPr id="64" name="Oval Callout 63"/>
          <p:cNvSpPr/>
          <p:nvPr/>
        </p:nvSpPr>
        <p:spPr>
          <a:xfrm>
            <a:off x="304800" y="1905000"/>
            <a:ext cx="3733800" cy="1752600"/>
          </a:xfrm>
          <a:prstGeom prst="wedgeEllipseCallout">
            <a:avLst>
              <a:gd name="adj1" fmla="val 72326"/>
              <a:gd name="adj2" fmla="val 1352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input will make execution reach </a:t>
            </a:r>
            <a:r>
              <a:rPr lang="en-US" sz="2400" b="1" i="1" dirty="0" smtClean="0"/>
              <a:t>this</a:t>
            </a:r>
            <a:r>
              <a:rPr lang="en-US" sz="2400" dirty="0" smtClean="0"/>
              <a:t> line of code?</a:t>
            </a:r>
            <a:endParaRPr lang="el-GR" sz="24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2428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024 L -3.33333E-6 0.13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023 L -0.32083 0.188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94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023 L 0.0875 0.1667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2.22222E-6 L -0.16667 0.166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83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2.22222E-6 L 0.20833 0.1666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3" grpId="0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3" grpId="0" animBg="1"/>
      <p:bldP spid="58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1524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4000" y="2286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71800" y="2286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050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770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192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718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246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336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628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864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00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9" idx="3"/>
            <a:endCxn id="32" idx="7"/>
          </p:cNvCxnSpPr>
          <p:nvPr/>
        </p:nvCxnSpPr>
        <p:spPr>
          <a:xfrm rot="5400000">
            <a:off x="3574863" y="1701426"/>
            <a:ext cx="546474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5"/>
            <a:endCxn id="31" idx="1"/>
          </p:cNvCxnSpPr>
          <p:nvPr/>
        </p:nvCxnSpPr>
        <p:spPr>
          <a:xfrm rot="16200000" flipH="1">
            <a:off x="4755963" y="1663326"/>
            <a:ext cx="546474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2" idx="3"/>
            <a:endCxn id="34" idx="0"/>
          </p:cNvCxnSpPr>
          <p:nvPr/>
        </p:nvCxnSpPr>
        <p:spPr>
          <a:xfrm rot="5400000">
            <a:off x="2194019" y="2561944"/>
            <a:ext cx="882837" cy="85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5"/>
            <a:endCxn id="35" idx="0"/>
          </p:cNvCxnSpPr>
          <p:nvPr/>
        </p:nvCxnSpPr>
        <p:spPr>
          <a:xfrm rot="16200000" flipH="1">
            <a:off x="3133445" y="2904844"/>
            <a:ext cx="882837" cy="16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3"/>
            <a:endCxn id="40" idx="0"/>
          </p:cNvCxnSpPr>
          <p:nvPr/>
        </p:nvCxnSpPr>
        <p:spPr>
          <a:xfrm rot="5400000">
            <a:off x="1393919" y="3819244"/>
            <a:ext cx="730437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4" idx="5"/>
            <a:endCxn id="47" idx="0"/>
          </p:cNvCxnSpPr>
          <p:nvPr/>
        </p:nvCxnSpPr>
        <p:spPr>
          <a:xfrm rot="16200000" flipH="1">
            <a:off x="2066645" y="4047844"/>
            <a:ext cx="730437" cy="1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1" idx="3"/>
            <a:endCxn id="37" idx="0"/>
          </p:cNvCxnSpPr>
          <p:nvPr/>
        </p:nvCxnSpPr>
        <p:spPr>
          <a:xfrm rot="5400000">
            <a:off x="4937219" y="2942944"/>
            <a:ext cx="882837" cy="8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5"/>
            <a:endCxn id="38" idx="0"/>
          </p:cNvCxnSpPr>
          <p:nvPr/>
        </p:nvCxnSpPr>
        <p:spPr>
          <a:xfrm rot="16200000" flipH="1">
            <a:off x="5876645" y="2523844"/>
            <a:ext cx="882837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7" idx="3"/>
            <a:endCxn id="43" idx="0"/>
          </p:cNvCxnSpPr>
          <p:nvPr/>
        </p:nvCxnSpPr>
        <p:spPr>
          <a:xfrm rot="5400000">
            <a:off x="4708619" y="4009744"/>
            <a:ext cx="730437" cy="8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7" idx="5"/>
            <a:endCxn id="50" idx="0"/>
          </p:cNvCxnSpPr>
          <p:nvPr/>
        </p:nvCxnSpPr>
        <p:spPr>
          <a:xfrm rot="16200000" flipH="1">
            <a:off x="5305145" y="3933544"/>
            <a:ext cx="730437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5" idx="3"/>
            <a:endCxn id="41" idx="0"/>
          </p:cNvCxnSpPr>
          <p:nvPr/>
        </p:nvCxnSpPr>
        <p:spPr>
          <a:xfrm rot="5400000">
            <a:off x="2994119" y="3971644"/>
            <a:ext cx="730437" cy="16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5" idx="5"/>
            <a:endCxn id="52" idx="0"/>
          </p:cNvCxnSpPr>
          <p:nvPr/>
        </p:nvCxnSpPr>
        <p:spPr>
          <a:xfrm rot="16200000" flipH="1">
            <a:off x="3628745" y="3933544"/>
            <a:ext cx="730437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8" idx="5"/>
            <a:endCxn id="49" idx="0"/>
          </p:cNvCxnSpPr>
          <p:nvPr/>
        </p:nvCxnSpPr>
        <p:spPr>
          <a:xfrm rot="16200000" flipH="1">
            <a:off x="6867245" y="3819244"/>
            <a:ext cx="730437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8" idx="3"/>
            <a:endCxn id="44" idx="0"/>
          </p:cNvCxnSpPr>
          <p:nvPr/>
        </p:nvCxnSpPr>
        <p:spPr>
          <a:xfrm rot="16200000" flipH="1">
            <a:off x="6232619" y="4022818"/>
            <a:ext cx="730437" cy="6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Problem: </a:t>
            </a:r>
            <a:br>
              <a:rPr lang="en-US" dirty="0" smtClean="0"/>
            </a:br>
            <a:r>
              <a:rPr lang="en-US" dirty="0" smtClean="0"/>
              <a:t>Exponential Blowup Due to Branches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391400" y="2590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Branch 2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7391400" y="3581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Branch 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7391400" y="1524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Branch 1</a:t>
            </a:r>
            <a:endParaRPr lang="en-US" sz="24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90600" y="19812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90600" y="30480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90600" y="4038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 rot="5400000">
            <a:off x="4210050" y="1581150"/>
            <a:ext cx="723900" cy="7162800"/>
          </a:xfrm>
          <a:prstGeom prst="rightBrace">
            <a:avLst>
              <a:gd name="adj1" fmla="val 4547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28600" y="5715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Exponential Number of Interpreters/formulas in # of branches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9600" y="1524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19200" y="1447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Interpreter</a:t>
            </a:r>
            <a:endParaRPr lang="el-GR" sz="2000" dirty="0"/>
          </a:p>
        </p:txBody>
      </p:sp>
    </p:spTree>
  </p:cSld>
  <p:clrMapOvr>
    <a:masterClrMapping/>
  </p:clrMapOvr>
  <p:transition xmlns:p14="http://schemas.microsoft.com/office/powerpoint/2010/main" advTm="1985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1524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4000" y="2286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71800" y="2286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050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77000" y="34290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192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718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246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336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628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864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0000" y="4419600"/>
            <a:ext cx="6096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9" idx="3"/>
            <a:endCxn id="32" idx="7"/>
          </p:cNvCxnSpPr>
          <p:nvPr/>
        </p:nvCxnSpPr>
        <p:spPr>
          <a:xfrm rot="5400000">
            <a:off x="3574863" y="1701426"/>
            <a:ext cx="546474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5"/>
            <a:endCxn id="31" idx="1"/>
          </p:cNvCxnSpPr>
          <p:nvPr/>
        </p:nvCxnSpPr>
        <p:spPr>
          <a:xfrm rot="16200000" flipH="1">
            <a:off x="4755963" y="1663326"/>
            <a:ext cx="546474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2" idx="3"/>
            <a:endCxn id="34" idx="0"/>
          </p:cNvCxnSpPr>
          <p:nvPr/>
        </p:nvCxnSpPr>
        <p:spPr>
          <a:xfrm rot="5400000">
            <a:off x="2194019" y="2561944"/>
            <a:ext cx="882837" cy="85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5"/>
            <a:endCxn id="35" idx="0"/>
          </p:cNvCxnSpPr>
          <p:nvPr/>
        </p:nvCxnSpPr>
        <p:spPr>
          <a:xfrm rot="16200000" flipH="1">
            <a:off x="3133445" y="2904844"/>
            <a:ext cx="882837" cy="16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3"/>
            <a:endCxn id="40" idx="0"/>
          </p:cNvCxnSpPr>
          <p:nvPr/>
        </p:nvCxnSpPr>
        <p:spPr>
          <a:xfrm rot="5400000">
            <a:off x="1393919" y="3819244"/>
            <a:ext cx="730437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4" idx="5"/>
            <a:endCxn id="47" idx="0"/>
          </p:cNvCxnSpPr>
          <p:nvPr/>
        </p:nvCxnSpPr>
        <p:spPr>
          <a:xfrm rot="16200000" flipH="1">
            <a:off x="2066645" y="4047844"/>
            <a:ext cx="730437" cy="1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1" idx="3"/>
            <a:endCxn id="37" idx="0"/>
          </p:cNvCxnSpPr>
          <p:nvPr/>
        </p:nvCxnSpPr>
        <p:spPr>
          <a:xfrm rot="5400000">
            <a:off x="4937219" y="2942944"/>
            <a:ext cx="882837" cy="8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5"/>
            <a:endCxn id="38" idx="0"/>
          </p:cNvCxnSpPr>
          <p:nvPr/>
        </p:nvCxnSpPr>
        <p:spPr>
          <a:xfrm rot="16200000" flipH="1">
            <a:off x="5876645" y="2523844"/>
            <a:ext cx="882837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7" idx="3"/>
            <a:endCxn id="43" idx="0"/>
          </p:cNvCxnSpPr>
          <p:nvPr/>
        </p:nvCxnSpPr>
        <p:spPr>
          <a:xfrm rot="5400000">
            <a:off x="4708619" y="4009744"/>
            <a:ext cx="730437" cy="8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7" idx="5"/>
            <a:endCxn id="50" idx="0"/>
          </p:cNvCxnSpPr>
          <p:nvPr/>
        </p:nvCxnSpPr>
        <p:spPr>
          <a:xfrm rot="16200000" flipH="1">
            <a:off x="5305145" y="3933544"/>
            <a:ext cx="730437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5" idx="3"/>
            <a:endCxn id="41" idx="0"/>
          </p:cNvCxnSpPr>
          <p:nvPr/>
        </p:nvCxnSpPr>
        <p:spPr>
          <a:xfrm rot="5400000">
            <a:off x="2994119" y="3971644"/>
            <a:ext cx="730437" cy="16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5" idx="5"/>
            <a:endCxn id="52" idx="0"/>
          </p:cNvCxnSpPr>
          <p:nvPr/>
        </p:nvCxnSpPr>
        <p:spPr>
          <a:xfrm rot="16200000" flipH="1">
            <a:off x="3628745" y="3933544"/>
            <a:ext cx="730437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8" idx="5"/>
            <a:endCxn id="49" idx="0"/>
          </p:cNvCxnSpPr>
          <p:nvPr/>
        </p:nvCxnSpPr>
        <p:spPr>
          <a:xfrm rot="16200000" flipH="1">
            <a:off x="6867245" y="3819244"/>
            <a:ext cx="730437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8" idx="3"/>
            <a:endCxn id="44" idx="0"/>
          </p:cNvCxnSpPr>
          <p:nvPr/>
        </p:nvCxnSpPr>
        <p:spPr>
          <a:xfrm rot="16200000" flipH="1">
            <a:off x="6232619" y="4022818"/>
            <a:ext cx="730437" cy="6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Path Selection Heuristics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96000" y="1524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Symbolic Execution Tree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5181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Depth-First Search (bounded) ,Random Search </a:t>
            </a:r>
            <a:r>
              <a:rPr lang="en-US" dirty="0" smtClean="0"/>
              <a:t>[Cadar2008]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Concolic</a:t>
            </a:r>
            <a:r>
              <a:rPr lang="en-US" sz="2400" dirty="0" smtClean="0"/>
              <a:t> Testing </a:t>
            </a:r>
            <a:r>
              <a:rPr lang="en-US" dirty="0" smtClean="0"/>
              <a:t>[Sen2005,Godefroid2008]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5257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55" name="Straight Arrow Connector 54"/>
          <p:cNvCxnSpPr>
            <a:stCxn id="40" idx="3"/>
          </p:cNvCxnSpPr>
          <p:nvPr/>
        </p:nvCxnSpPr>
        <p:spPr>
          <a:xfrm rot="5400000">
            <a:off x="746218" y="4771745"/>
            <a:ext cx="654239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3400" y="3886200"/>
            <a:ext cx="815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However, these are heuristics. In the worst case all create an exponential number of formulas  in the tree height.</a:t>
            </a:r>
            <a:endParaRPr lang="el-GR" sz="24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2521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8B954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 is </a:t>
            </a:r>
            <a:r>
              <a:rPr lang="en-US" i="1" dirty="0" smtClean="0"/>
              <a:t>not</a:t>
            </a:r>
            <a:r>
              <a:rPr lang="en-US" dirty="0" smtClean="0"/>
              <a:t>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number of interpreters/formulas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Exponentially-sized formulas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Solving a formula is NP-Complete!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2590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branching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5029200" y="27432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4267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substitution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5105400" y="4419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4114800"/>
            <a:ext cx="18288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/>
              <a:t>s</a:t>
            </a:r>
            <a:r>
              <a:rPr lang="en-US" sz="1200" dirty="0" smtClean="0"/>
              <a:t> + </a:t>
            </a:r>
            <a:r>
              <a:rPr lang="en-US" sz="1200" i="1" dirty="0" smtClean="0"/>
              <a:t>s</a:t>
            </a:r>
            <a:r>
              <a:rPr lang="en-US" sz="1200" dirty="0" smtClean="0"/>
              <a:t> + </a:t>
            </a:r>
            <a:r>
              <a:rPr lang="en-US" sz="1200" i="1" dirty="0" smtClean="0"/>
              <a:t>s</a:t>
            </a:r>
            <a:r>
              <a:rPr lang="en-US" sz="1200" dirty="0" smtClean="0"/>
              <a:t> + </a:t>
            </a:r>
            <a:r>
              <a:rPr lang="en-US" sz="1200" i="1" dirty="0" smtClean="0"/>
              <a:t>s</a:t>
            </a:r>
            <a:r>
              <a:rPr lang="en-US" sz="1200" dirty="0" smtClean="0"/>
              <a:t> +</a:t>
            </a:r>
          </a:p>
          <a:p>
            <a:r>
              <a:rPr lang="en-US" sz="1200" i="1" dirty="0" smtClean="0"/>
              <a:t>s</a:t>
            </a:r>
            <a:r>
              <a:rPr lang="en-US" sz="1200" dirty="0" smtClean="0"/>
              <a:t> + </a:t>
            </a:r>
            <a:r>
              <a:rPr lang="en-US" sz="1200" i="1" dirty="0" smtClean="0"/>
              <a:t>s</a:t>
            </a:r>
            <a:r>
              <a:rPr lang="en-US" sz="1200" dirty="0" smtClean="0"/>
              <a:t> + </a:t>
            </a:r>
            <a:r>
              <a:rPr lang="en-US" sz="1200" i="1" dirty="0" smtClean="0"/>
              <a:t>s</a:t>
            </a:r>
            <a:r>
              <a:rPr lang="en-US" sz="1200" dirty="0" smtClean="0"/>
              <a:t> + </a:t>
            </a:r>
            <a:r>
              <a:rPr lang="en-US" sz="1200" i="1" dirty="0" smtClean="0"/>
              <a:t>s</a:t>
            </a:r>
            <a:r>
              <a:rPr lang="en-US" sz="1200" dirty="0" smtClean="0"/>
              <a:t> == 42</a:t>
            </a:r>
            <a:endParaRPr lang="en-US" sz="1600" dirty="0"/>
          </a:p>
        </p:txBody>
      </p:sp>
      <p:grpSp>
        <p:nvGrpSpPr>
          <p:cNvPr id="7" name="Group 13"/>
          <p:cNvGrpSpPr/>
          <p:nvPr/>
        </p:nvGrpSpPr>
        <p:grpSpPr>
          <a:xfrm>
            <a:off x="6096000" y="2209800"/>
            <a:ext cx="2590800" cy="1143000"/>
            <a:chOff x="1219200" y="1524000"/>
            <a:chExt cx="6553200" cy="3200400"/>
          </a:xfrm>
        </p:grpSpPr>
        <p:sp>
          <p:nvSpPr>
            <p:cNvPr id="15" name="Oval 14"/>
            <p:cNvSpPr/>
            <p:nvPr/>
          </p:nvSpPr>
          <p:spPr>
            <a:xfrm>
              <a:off x="4114800" y="1524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334000" y="2286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71800" y="2286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05000" y="3429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2800" y="3429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29200" y="3429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77000" y="34290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192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718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244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246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1628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10000" y="4419600"/>
              <a:ext cx="6096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15" idx="3"/>
              <a:endCxn id="17" idx="7"/>
            </p:cNvCxnSpPr>
            <p:nvPr/>
          </p:nvCxnSpPr>
          <p:spPr>
            <a:xfrm rot="5400000">
              <a:off x="3574863" y="1701426"/>
              <a:ext cx="546474" cy="7119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5" idx="5"/>
              <a:endCxn id="16" idx="1"/>
            </p:cNvCxnSpPr>
            <p:nvPr/>
          </p:nvCxnSpPr>
          <p:spPr>
            <a:xfrm rot="16200000" flipH="1">
              <a:off x="4755963" y="1663326"/>
              <a:ext cx="546474" cy="7881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18" idx="0"/>
            </p:cNvCxnSpPr>
            <p:nvPr/>
          </p:nvCxnSpPr>
          <p:spPr>
            <a:xfrm rot="5400000">
              <a:off x="2194019" y="2561944"/>
              <a:ext cx="882837" cy="851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5"/>
              <a:endCxn id="19" idx="0"/>
            </p:cNvCxnSpPr>
            <p:nvPr/>
          </p:nvCxnSpPr>
          <p:spPr>
            <a:xfrm rot="16200000" flipH="1">
              <a:off x="3133445" y="2904844"/>
              <a:ext cx="882837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22" idx="0"/>
            </p:cNvCxnSpPr>
            <p:nvPr/>
          </p:nvCxnSpPr>
          <p:spPr>
            <a:xfrm rot="5400000">
              <a:off x="1393919" y="3819244"/>
              <a:ext cx="730437" cy="47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8" idx="5"/>
              <a:endCxn id="26" idx="0"/>
            </p:cNvCxnSpPr>
            <p:nvPr/>
          </p:nvCxnSpPr>
          <p:spPr>
            <a:xfrm rot="16200000" flipH="1">
              <a:off x="2066645" y="4047844"/>
              <a:ext cx="730437" cy="13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3"/>
              <a:endCxn id="20" idx="0"/>
            </p:cNvCxnSpPr>
            <p:nvPr/>
          </p:nvCxnSpPr>
          <p:spPr>
            <a:xfrm rot="5400000">
              <a:off x="4937219" y="2942944"/>
              <a:ext cx="882837" cy="89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5"/>
              <a:endCxn id="21" idx="0"/>
            </p:cNvCxnSpPr>
            <p:nvPr/>
          </p:nvCxnSpPr>
          <p:spPr>
            <a:xfrm rot="16200000" flipH="1">
              <a:off x="5876645" y="2523844"/>
              <a:ext cx="882837" cy="927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0" idx="3"/>
              <a:endCxn id="24" idx="0"/>
            </p:cNvCxnSpPr>
            <p:nvPr/>
          </p:nvCxnSpPr>
          <p:spPr>
            <a:xfrm rot="5400000">
              <a:off x="4708619" y="4009744"/>
              <a:ext cx="730437" cy="89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5"/>
              <a:endCxn id="28" idx="0"/>
            </p:cNvCxnSpPr>
            <p:nvPr/>
          </p:nvCxnSpPr>
          <p:spPr>
            <a:xfrm rot="16200000" flipH="1">
              <a:off x="5305145" y="3933544"/>
              <a:ext cx="730437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3"/>
              <a:endCxn id="23" idx="0"/>
            </p:cNvCxnSpPr>
            <p:nvPr/>
          </p:nvCxnSpPr>
          <p:spPr>
            <a:xfrm rot="5400000">
              <a:off x="2994119" y="3971644"/>
              <a:ext cx="730437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5"/>
              <a:endCxn id="29" idx="0"/>
            </p:cNvCxnSpPr>
            <p:nvPr/>
          </p:nvCxnSpPr>
          <p:spPr>
            <a:xfrm rot="16200000" flipH="1">
              <a:off x="3628745" y="3933544"/>
              <a:ext cx="730437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1" idx="5"/>
              <a:endCxn id="27" idx="0"/>
            </p:cNvCxnSpPr>
            <p:nvPr/>
          </p:nvCxnSpPr>
          <p:spPr>
            <a:xfrm rot="16200000" flipH="1">
              <a:off x="6867245" y="3819244"/>
              <a:ext cx="730437" cy="47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1" idx="3"/>
              <a:endCxn id="25" idx="0"/>
            </p:cNvCxnSpPr>
            <p:nvPr/>
          </p:nvCxnSpPr>
          <p:spPr>
            <a:xfrm rot="16200000" flipH="1">
              <a:off x="6232619" y="4022818"/>
              <a:ext cx="730437" cy="63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xmlns:p14="http://schemas.microsoft.com/office/powerpoint/2010/main" advTm="4113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i="1" dirty="0" smtClean="0"/>
              <a:t>Important </a:t>
            </a:r>
            <a:r>
              <a:rPr lang="en-US" dirty="0" smtClean="0"/>
              <a:t>Issues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1295400" y="1295400"/>
            <a:ext cx="6629400" cy="3670799"/>
            <a:chOff x="1143000" y="1510800"/>
            <a:chExt cx="7519988" cy="4189913"/>
          </a:xfrm>
        </p:grpSpPr>
        <p:pic>
          <p:nvPicPr>
            <p:cNvPr id="829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0" y="1510800"/>
              <a:ext cx="2849096" cy="2013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4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3581400"/>
              <a:ext cx="3232600" cy="211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4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124200"/>
              <a:ext cx="3462338" cy="2416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0" y="1600200"/>
              <a:ext cx="2566988" cy="181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95800" y="2209800"/>
              <a:ext cx="2233613" cy="150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800600" y="1905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Formalization</a:t>
              </a:r>
              <a:endParaRPr lang="el-GR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4953000"/>
              <a:ext cx="19050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1000" dirty="0" smtClean="0"/>
                <a:t>Π</a:t>
              </a:r>
              <a:r>
                <a:rPr lang="en-US" sz="1000" dirty="0" smtClean="0"/>
                <a:t> = (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 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 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 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</a:t>
              </a:r>
            </a:p>
            <a:p>
              <a:r>
                <a:rPr lang="en-US" sz="1000" dirty="0" smtClean="0"/>
                <a:t>        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 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 </a:t>
              </a:r>
              <a:r>
                <a:rPr lang="en-US" sz="1000" i="1" dirty="0" smtClean="0"/>
                <a:t>s</a:t>
              </a:r>
              <a:r>
                <a:rPr lang="en-US" sz="1000" dirty="0" smtClean="0"/>
                <a:t> + </a:t>
              </a:r>
              <a:r>
                <a:rPr lang="en-US" sz="1000" i="1" dirty="0" smtClean="0"/>
                <a:t>s)</a:t>
              </a:r>
              <a:r>
                <a:rPr lang="en-US" sz="1000" dirty="0" smtClean="0"/>
                <a:t> == 42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34200" y="2971800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More complex policies</a:t>
              </a:r>
              <a:endParaRPr lang="el-GR" dirty="0"/>
            </a:p>
          </p:txBody>
        </p:sp>
      </p:grpSp>
      <p:sp>
        <p:nvSpPr>
          <p:cNvPr id="17" name="Right Brace 16"/>
          <p:cNvSpPr/>
          <p:nvPr/>
        </p:nvSpPr>
        <p:spPr>
          <a:xfrm rot="5400000">
            <a:off x="4381500" y="3009900"/>
            <a:ext cx="304800" cy="4343400"/>
          </a:xfrm>
          <a:prstGeom prst="rightBrace">
            <a:avLst>
              <a:gd name="adj1" fmla="val 3933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191000" y="5410200"/>
          <a:ext cx="7604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Acrobat Document" r:id="rId8" imgW="6885000" imgH="8910000" progId="AcroExch.Document.7">
                  <p:embed/>
                </p:oleObj>
              </mc:Choice>
              <mc:Fallback>
                <p:oleObj name="Acrobat Document" r:id="rId8" imgW="6885000" imgH="89100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10200"/>
                        <a:ext cx="760413" cy="984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Tm="338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taint analysis and forward symbolic execution used extensively in literature</a:t>
            </a:r>
          </a:p>
          <a:p>
            <a:pPr lvl="1"/>
            <a:r>
              <a:rPr lang="en-US" dirty="0" smtClean="0"/>
              <a:t>Formal algorithm and what is done for each possible step of execution often not emphasized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Tm="4715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Edward J. Schwartz, </a:t>
            </a:r>
            <a:r>
              <a:rPr lang="en-US" dirty="0" err="1" smtClean="0"/>
              <a:t>Thanassis</a:t>
            </a:r>
            <a:r>
              <a:rPr lang="en-US" dirty="0" smtClean="0"/>
              <a:t> Avgerinos, and David </a:t>
            </a:r>
            <a:r>
              <a:rPr lang="en-US" dirty="0" err="1" smtClean="0"/>
              <a:t>Brumley</a:t>
            </a:r>
            <a:endParaRPr lang="en-US" dirty="0" smtClean="0"/>
          </a:p>
          <a:p>
            <a:pPr lvl="1"/>
            <a:r>
              <a:rPr lang="en-US" dirty="0" smtClean="0"/>
              <a:t>All You Ever Wanted to Know about Dynamic Taint Analysis and Forward Symbolic Execution (but Might Have Been Afraid to Ask). </a:t>
            </a:r>
          </a:p>
          <a:p>
            <a:pPr lvl="1"/>
            <a:r>
              <a:rPr lang="en-US" dirty="0" smtClean="0"/>
              <a:t>IEEE Symposium on Security and Privacy 2010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600200"/>
            <a:ext cx="8077200" cy="461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Essential Runtime Analyses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146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Dynamic Taint Analysis:</a:t>
            </a:r>
            <a:br>
              <a:rPr lang="en-US" sz="2400" dirty="0" smtClean="0"/>
            </a:br>
            <a:r>
              <a:rPr lang="en-US" sz="2400" dirty="0" smtClean="0"/>
              <a:t>What values are derived from user input?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1524000"/>
            <a:ext cx="3124200" cy="838200"/>
          </a:xfrm>
          <a:prstGeom prst="wedgeRoundRectCallout">
            <a:avLst>
              <a:gd name="adj1" fmla="val 30406"/>
              <a:gd name="adj2" fmla="val 819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Exploits </a:t>
            </a:r>
            <a:r>
              <a:rPr lang="en-US" sz="1400" dirty="0" smtClean="0"/>
              <a:t>[Costa2005,Crandall2005,</a:t>
            </a:r>
          </a:p>
          <a:p>
            <a:pPr algn="ctr"/>
            <a:r>
              <a:rPr lang="en-US" sz="1400" dirty="0" smtClean="0"/>
              <a:t>Newsome2005,Suh2004]</a:t>
            </a:r>
            <a:endParaRPr lang="el-GR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1524000"/>
            <a:ext cx="2514600" cy="838200"/>
          </a:xfrm>
          <a:prstGeom prst="wedgeRoundRectCallout">
            <a:avLst>
              <a:gd name="adj1" fmla="val 7336"/>
              <a:gd name="adj2" fmla="val 8401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</a:t>
            </a:r>
            <a:br>
              <a:rPr lang="en-US" dirty="0" smtClean="0"/>
            </a:br>
            <a:r>
              <a:rPr lang="en-US" dirty="0" smtClean="0"/>
              <a:t>packing in malware </a:t>
            </a:r>
            <a:r>
              <a:rPr lang="en-US" sz="1400" dirty="0" smtClean="0"/>
              <a:t>[Bayer2009,Yin2007]</a:t>
            </a:r>
            <a:endParaRPr lang="el-G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3810000"/>
            <a:ext cx="8153400" cy="2133600"/>
            <a:chOff x="304800" y="3429000"/>
            <a:chExt cx="8153400" cy="2133600"/>
          </a:xfrm>
        </p:grpSpPr>
        <p:sp>
          <p:nvSpPr>
            <p:cNvPr id="7" name="Rectangle 6"/>
            <p:cNvSpPr/>
            <p:nvPr/>
          </p:nvSpPr>
          <p:spPr>
            <a:xfrm>
              <a:off x="1066800" y="4343400"/>
              <a:ext cx="72390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Forward Symbolic Execution:</a:t>
              </a:r>
              <a:br>
                <a:rPr lang="en-US" sz="2400" dirty="0" smtClean="0"/>
              </a:br>
              <a:r>
                <a:rPr lang="en-US" sz="2400" dirty="0" smtClean="0"/>
                <a:t>What input will make execution reach </a:t>
              </a:r>
              <a:r>
                <a:rPr lang="en-US" sz="2400" b="1" i="1" dirty="0" smtClean="0"/>
                <a:t>this </a:t>
              </a:r>
              <a:r>
                <a:rPr lang="en-US" sz="2400" dirty="0" smtClean="0"/>
                <a:t>line of code?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91200" y="3505200"/>
              <a:ext cx="2667000" cy="685800"/>
            </a:xfrm>
            <a:prstGeom prst="wedgeRoundRectCallout">
              <a:avLst>
                <a:gd name="adj1" fmla="val 7336"/>
                <a:gd name="adj2" fmla="val 84011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Filter Generation [</a:t>
              </a:r>
              <a:r>
                <a:rPr lang="en-US" sz="1400" dirty="0" smtClean="0"/>
                <a:t>Costa2007,Brumley2008</a:t>
              </a:r>
              <a:r>
                <a:rPr lang="en-US" dirty="0" smtClean="0"/>
                <a:t>]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304800" y="3429000"/>
              <a:ext cx="3048000" cy="838200"/>
            </a:xfrm>
            <a:prstGeom prst="wedgeRoundRectCallout">
              <a:avLst>
                <a:gd name="adj1" fmla="val 27733"/>
                <a:gd name="adj2" fmla="val 70348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Automated Test Case Generation</a:t>
              </a:r>
            </a:p>
            <a:p>
              <a:pPr algn="ctr"/>
              <a:r>
                <a:rPr lang="en-US" sz="1400" dirty="0" smtClean="0"/>
                <a:t>[Cadar2008,Godefroid2005,Sen2005]</a:t>
              </a:r>
              <a:endParaRPr lang="el-GR" sz="1400" dirty="0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7245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066800" y="1676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295400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ight Arrow 17"/>
          <p:cNvSpPr/>
          <p:nvPr/>
        </p:nvSpPr>
        <p:spPr>
          <a:xfrm>
            <a:off x="228600" y="17526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467600" cy="228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x  = </a:t>
            </a:r>
            <a:r>
              <a:rPr lang="en-US" dirty="0" err="1" smtClean="0"/>
              <a:t>get_input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y  =  </a:t>
            </a:r>
            <a:r>
              <a:rPr lang="en-US" sz="800" dirty="0" smtClean="0"/>
              <a:t>   </a:t>
            </a:r>
            <a:r>
              <a:rPr lang="en-US" dirty="0" smtClean="0"/>
              <a:t>x   +  </a:t>
            </a:r>
            <a:r>
              <a:rPr lang="en-US" sz="800" dirty="0" smtClean="0"/>
              <a:t>   </a:t>
            </a:r>
            <a:r>
              <a:rPr lang="en-US" dirty="0" smtClean="0"/>
              <a:t>42 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 </a:t>
            </a:r>
            <a:r>
              <a:rPr lang="en-US" sz="800" dirty="0" smtClean="0"/>
              <a:t>     </a:t>
            </a:r>
            <a:r>
              <a:rPr lang="en-US" dirty="0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3124200" y="2895600"/>
            <a:ext cx="2971800" cy="914400"/>
          </a:xfrm>
          <a:prstGeom prst="wedgeEllipseCallout">
            <a:avLst>
              <a:gd name="adj1" fmla="val -36369"/>
              <a:gd name="adj2" fmla="val -1295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is tainted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2362200" y="61406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" y="609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untainted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tainted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77000" y="19812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696200" y="19812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96000" y="457201"/>
            <a:ext cx="2362200" cy="2743199"/>
            <a:chOff x="6096000" y="990601"/>
            <a:chExt cx="2362200" cy="2743199"/>
          </a:xfrm>
        </p:grpSpPr>
        <p:sp>
          <p:nvSpPr>
            <p:cNvPr id="42" name="TextBox 41"/>
            <p:cNvSpPr txBox="1"/>
            <p:nvPr/>
          </p:nvSpPr>
          <p:spPr>
            <a:xfrm>
              <a:off x="7162800" y="990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Δ</a:t>
              </a:r>
              <a:endParaRPr lang="el-GR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24600" y="17526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91400" y="175260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096000" y="17526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96000" y="23622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6419852" y="2724151"/>
              <a:ext cx="1981198" cy="380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924800" y="5105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6477000" y="511260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6096000" y="3581400"/>
            <a:ext cx="2895600" cy="2674205"/>
            <a:chOff x="6096000" y="3657600"/>
            <a:chExt cx="2895600" cy="2674205"/>
          </a:xfrm>
        </p:grpSpPr>
        <p:sp>
          <p:nvSpPr>
            <p:cNvPr id="27" name="TextBox 26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6416248" y="5356653"/>
              <a:ext cx="1912205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162800" y="36576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endParaRPr lang="el-GR" sz="4800" i="1" dirty="0"/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762000" y="4953000"/>
            <a:ext cx="4953000" cy="1179731"/>
            <a:chOff x="4419600" y="1524000"/>
            <a:chExt cx="4419600" cy="1179731"/>
          </a:xfrm>
        </p:grpSpPr>
        <p:sp>
          <p:nvSpPr>
            <p:cNvPr id="46" name="TextBox 45"/>
            <p:cNvSpPr txBox="1"/>
            <p:nvPr/>
          </p:nvSpPr>
          <p:spPr>
            <a:xfrm>
              <a:off x="4419600" y="17526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Input</a:t>
              </a:r>
              <a:endParaRPr lang="el-GR" sz="3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86400" y="152400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 = </a:t>
              </a:r>
              <a:r>
                <a:rPr lang="en-US" sz="3600" dirty="0" err="1" smtClean="0"/>
                <a:t>IsUntrusted</a:t>
              </a:r>
              <a:r>
                <a:rPr lang="en-US" sz="3600" dirty="0" smtClean="0"/>
                <a:t>(</a:t>
              </a:r>
              <a:r>
                <a:rPr lang="en-US" sz="3600" i="1" dirty="0" err="1" smtClean="0"/>
                <a:t>src</a:t>
              </a:r>
              <a:r>
                <a:rPr lang="en-US" sz="3600" dirty="0" smtClean="0"/>
                <a:t>)</a:t>
              </a:r>
              <a:endParaRPr lang="el-GR" sz="36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562600" y="2133600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86400" y="205740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err="1" smtClean="0"/>
                <a:t>get_input</a:t>
              </a:r>
              <a:r>
                <a:rPr lang="en-US" sz="3600" dirty="0" smtClean="0"/>
                <a:t>(</a:t>
              </a:r>
              <a:r>
                <a:rPr lang="en-US" sz="3600" i="1" dirty="0" err="1" smtClean="0"/>
                <a:t>src</a:t>
              </a:r>
              <a:r>
                <a:rPr lang="en-US" sz="3600" dirty="0" smtClean="0"/>
                <a:t>)↓ t</a:t>
              </a:r>
              <a:endParaRPr lang="el-GR" sz="36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33400" y="4114800"/>
            <a:ext cx="48006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Taint Introduction</a:t>
            </a:r>
            <a:endParaRPr lang="el-GR" sz="32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0707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40" grpId="0" animBg="1"/>
      <p:bldP spid="37" grpId="0" animBg="1"/>
      <p:bldP spid="38" grpId="0" animBg="1"/>
      <p:bldP spid="39" grpId="0"/>
      <p:bldP spid="43" grpId="0"/>
      <p:bldP spid="29" grpId="0"/>
      <p:bldP spid="30" grpId="0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066800" y="22859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2859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5600" y="2209799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16763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295399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399"/>
            <a:ext cx="7467600" cy="228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x  = </a:t>
            </a:r>
            <a:r>
              <a:rPr lang="en-US" dirty="0" err="1" smtClean="0"/>
              <a:t>get_input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y  =  </a:t>
            </a:r>
            <a:r>
              <a:rPr lang="en-US" sz="800" dirty="0" smtClean="0"/>
              <a:t>   </a:t>
            </a:r>
            <a:r>
              <a:rPr lang="en-US" dirty="0" smtClean="0"/>
              <a:t>x   +  </a:t>
            </a:r>
            <a:r>
              <a:rPr lang="en-US" sz="800" dirty="0" smtClean="0"/>
              <a:t>   </a:t>
            </a:r>
            <a:r>
              <a:rPr lang="en-US" dirty="0" smtClean="0"/>
              <a:t>42 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 </a:t>
            </a:r>
            <a:r>
              <a:rPr lang="en-US" sz="800" dirty="0" smtClean="0"/>
              <a:t>     </a:t>
            </a:r>
            <a:r>
              <a:rPr lang="en-US" dirty="0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8600" y="2362199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Callout 40"/>
          <p:cNvSpPr/>
          <p:nvPr/>
        </p:nvSpPr>
        <p:spPr>
          <a:xfrm>
            <a:off x="2667000" y="2819399"/>
            <a:ext cx="3886200" cy="914400"/>
          </a:xfrm>
          <a:prstGeom prst="wedgeEllipseCallout">
            <a:avLst>
              <a:gd name="adj1" fmla="val -65439"/>
              <a:gd name="adj2" fmla="val -502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derived from user input is tainted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2362200" y="60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" y="60513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6051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untainted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6051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tainted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251459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0" y="25145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49</a:t>
            </a:r>
            <a:endParaRPr lang="en-US" sz="3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6096000" y="457200"/>
            <a:ext cx="2362200" cy="2743199"/>
            <a:chOff x="6096000" y="990601"/>
            <a:chExt cx="2362200" cy="2743199"/>
          </a:xfrm>
        </p:grpSpPr>
        <p:sp>
          <p:nvSpPr>
            <p:cNvPr id="42" name="TextBox 41"/>
            <p:cNvSpPr txBox="1"/>
            <p:nvPr/>
          </p:nvSpPr>
          <p:spPr>
            <a:xfrm>
              <a:off x="7162800" y="990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Δ</a:t>
              </a:r>
              <a:endParaRPr lang="el-GR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24600" y="17526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91400" y="175260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70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962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096000" y="17526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96000" y="23622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6419852" y="2724151"/>
              <a:ext cx="1981198" cy="380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924800" y="56388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566362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96000" y="3581400"/>
            <a:ext cx="2895600" cy="2674205"/>
            <a:chOff x="6096000" y="3657600"/>
            <a:chExt cx="2895600" cy="2674205"/>
          </a:xfrm>
        </p:grpSpPr>
        <p:sp>
          <p:nvSpPr>
            <p:cNvPr id="27" name="TextBox 26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48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7000" y="5188804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6416248" y="5356653"/>
              <a:ext cx="1912205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162800" y="36576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endParaRPr lang="el-GR" sz="4800" i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7200" y="4953000"/>
            <a:ext cx="5867400" cy="1179731"/>
            <a:chOff x="457200" y="4953000"/>
            <a:chExt cx="5867400" cy="1179731"/>
          </a:xfrm>
        </p:grpSpPr>
        <p:sp>
          <p:nvSpPr>
            <p:cNvPr id="65" name="TextBox 64"/>
            <p:cNvSpPr txBox="1"/>
            <p:nvPr/>
          </p:nvSpPr>
          <p:spPr>
            <a:xfrm>
              <a:off x="457200" y="5181600"/>
              <a:ext cx="136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/>
                <a:t>BinOp</a:t>
              </a:r>
              <a:endParaRPr lang="el-GR" sz="3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95400" y="4953000"/>
              <a:ext cx="502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</a:t>
              </a:r>
              <a:r>
                <a:rPr lang="en-US" sz="2400" dirty="0" smtClean="0"/>
                <a:t>1</a:t>
              </a:r>
              <a:r>
                <a:rPr lang="en-US" sz="3600" dirty="0" smtClean="0"/>
                <a:t> = </a:t>
              </a:r>
              <a:r>
                <a:rPr lang="el-GR" sz="3600" i="1" dirty="0" smtClean="0"/>
                <a:t>τ</a:t>
              </a:r>
              <a:r>
                <a:rPr lang="el-GR" sz="3600" dirty="0" smtClean="0"/>
                <a:t>[</a:t>
              </a:r>
              <a:r>
                <a:rPr lang="en-US" sz="3600" dirty="0" smtClean="0"/>
                <a:t>x</a:t>
              </a:r>
              <a:r>
                <a:rPr lang="en-US" sz="2400" dirty="0" smtClean="0"/>
                <a:t>1</a:t>
              </a:r>
              <a:r>
                <a:rPr lang="en-US" sz="3600" dirty="0" smtClean="0"/>
                <a:t>] , t</a:t>
              </a:r>
              <a:r>
                <a:rPr lang="en-US" sz="2400" dirty="0" smtClean="0"/>
                <a:t>2</a:t>
              </a:r>
              <a:r>
                <a:rPr lang="en-US" sz="3600" dirty="0" smtClean="0"/>
                <a:t> = </a:t>
              </a:r>
              <a:r>
                <a:rPr lang="el-GR" sz="3600" i="1" dirty="0" smtClean="0"/>
                <a:t>τ</a:t>
              </a:r>
              <a:r>
                <a:rPr lang="en-US" sz="3600" dirty="0" smtClean="0"/>
                <a:t>[x</a:t>
              </a:r>
              <a:r>
                <a:rPr lang="en-US" sz="2400" dirty="0" smtClean="0"/>
                <a:t>2</a:t>
              </a:r>
              <a:r>
                <a:rPr lang="en-US" sz="3600" dirty="0" smtClean="0"/>
                <a:t>]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752600" y="5562600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447800" y="5486400"/>
              <a:ext cx="464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x</a:t>
              </a:r>
              <a:r>
                <a:rPr lang="en-US" sz="2400" dirty="0" smtClean="0"/>
                <a:t>1</a:t>
              </a:r>
              <a:r>
                <a:rPr lang="en-US" sz="3600" dirty="0" smtClean="0"/>
                <a:t> + x</a:t>
              </a:r>
              <a:r>
                <a:rPr lang="en-US" sz="2400" dirty="0" smtClean="0"/>
                <a:t>2</a:t>
              </a:r>
              <a:r>
                <a:rPr lang="en-US" sz="3600" dirty="0" smtClean="0"/>
                <a:t> ↓ t</a:t>
              </a:r>
              <a:r>
                <a:rPr lang="en-US" sz="2400" dirty="0" smtClean="0"/>
                <a:t>1</a:t>
              </a:r>
              <a:r>
                <a:rPr lang="en-US" sz="3600" dirty="0" smtClean="0"/>
                <a:t> v t</a:t>
              </a:r>
              <a:r>
                <a:rPr lang="en-US" sz="2400" dirty="0" smtClean="0"/>
                <a:t>2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533400" y="4114800"/>
            <a:ext cx="48006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Taint Propagation</a:t>
            </a:r>
            <a:endParaRPr lang="el-GR" sz="32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5208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1" grpId="0" animBg="1"/>
      <p:bldP spid="32" grpId="0"/>
      <p:bldP spid="33" grpId="0"/>
      <p:bldP spid="34" grpId="0"/>
      <p:bldP spid="60" grpId="0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133600" y="33527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66800" y="22859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2859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5600" y="2209799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1676399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429000" y="2971799"/>
            <a:ext cx="2819400" cy="838200"/>
          </a:xfrm>
          <a:prstGeom prst="wedgeRoundRectCallout">
            <a:avLst>
              <a:gd name="adj1" fmla="val -76019"/>
              <a:gd name="adj2" fmla="val 2171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Policy Violation</a:t>
            </a:r>
          </a:p>
          <a:p>
            <a:pPr algn="ctr"/>
            <a:r>
              <a:rPr lang="en-US" sz="2400" dirty="0" smtClean="0"/>
              <a:t>Detected</a:t>
            </a:r>
            <a:endParaRPr lang="en-US" sz="2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295399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399"/>
            <a:ext cx="7467600" cy="228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x  = </a:t>
            </a:r>
            <a:r>
              <a:rPr lang="en-US" dirty="0" err="1" smtClean="0"/>
              <a:t>get_input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y  =  </a:t>
            </a:r>
            <a:r>
              <a:rPr lang="en-US" sz="800" dirty="0" smtClean="0"/>
              <a:t>   </a:t>
            </a:r>
            <a:r>
              <a:rPr lang="en-US" dirty="0" smtClean="0"/>
              <a:t>x   +  </a:t>
            </a:r>
            <a:r>
              <a:rPr lang="en-US" sz="800" dirty="0" smtClean="0"/>
              <a:t>   </a:t>
            </a:r>
            <a:r>
              <a:rPr lang="en-US" dirty="0" smtClean="0"/>
              <a:t>42 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 </a:t>
            </a:r>
            <a:r>
              <a:rPr lang="en-US" sz="800" dirty="0" smtClean="0"/>
              <a:t>     </a:t>
            </a:r>
            <a:r>
              <a:rPr lang="en-US" dirty="0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flipV="1">
            <a:off x="228600" y="3428999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62200" y="61406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" y="609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untainted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tainted</a:t>
            </a:r>
            <a:endParaRPr lang="en-US" sz="2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6096000" y="457200"/>
            <a:ext cx="2362200" cy="2743199"/>
            <a:chOff x="6096000" y="990601"/>
            <a:chExt cx="2362200" cy="2743199"/>
          </a:xfrm>
        </p:grpSpPr>
        <p:sp>
          <p:nvSpPr>
            <p:cNvPr id="42" name="TextBox 41"/>
            <p:cNvSpPr txBox="1"/>
            <p:nvPr/>
          </p:nvSpPr>
          <p:spPr>
            <a:xfrm>
              <a:off x="7162800" y="990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Δ</a:t>
              </a:r>
              <a:endParaRPr lang="el-GR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24600" y="17526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91400" y="175260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70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962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7000" y="30480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y</a:t>
              </a:r>
              <a:endParaRPr 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0" y="30480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49</a:t>
              </a:r>
              <a:endParaRPr lang="en-US" sz="32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096000" y="17526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96000" y="23622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6419852" y="2724151"/>
              <a:ext cx="1981198" cy="380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8"/>
          <p:cNvGrpSpPr/>
          <p:nvPr/>
        </p:nvGrpSpPr>
        <p:grpSpPr>
          <a:xfrm>
            <a:off x="6096000" y="3581400"/>
            <a:ext cx="2895600" cy="2674205"/>
            <a:chOff x="6096000" y="3657600"/>
            <a:chExt cx="2895600" cy="2674205"/>
          </a:xfrm>
        </p:grpSpPr>
        <p:sp>
          <p:nvSpPr>
            <p:cNvPr id="27" name="TextBox 26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48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</a:t>
              </a:r>
              <a:endParaRPr 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24800" y="57150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7000" y="5188804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77000" y="5722204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y</a:t>
              </a:r>
              <a:endParaRPr lang="en-US" sz="32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6416248" y="5356653"/>
              <a:ext cx="1912205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162800" y="36576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endParaRPr lang="el-GR" sz="4800" i="1" dirty="0"/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533400" y="4267200"/>
            <a:ext cx="48006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Taint Checking</a:t>
            </a:r>
            <a:endParaRPr lang="el-GR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533400" y="5221069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</a:t>
            </a:r>
            <a:r>
              <a:rPr lang="en-US" sz="2400" dirty="0" err="1" smtClean="0"/>
              <a:t>goto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2400" dirty="0" err="1" smtClean="0"/>
              <a:t>a</a:t>
            </a:r>
            <a:r>
              <a:rPr lang="en-US" sz="3600" dirty="0" smtClean="0"/>
              <a:t>)  = ¬ </a:t>
            </a:r>
            <a:r>
              <a:rPr lang="en-US" sz="3600" dirty="0" err="1" smtClean="0"/>
              <a:t>t</a:t>
            </a:r>
            <a:r>
              <a:rPr lang="en-US" sz="2400" dirty="0" err="1" smtClean="0"/>
              <a:t>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(Must be true to execute)</a:t>
            </a:r>
            <a:br>
              <a:rPr lang="en-US" sz="2400" dirty="0" smtClean="0"/>
            </a:br>
            <a:endParaRPr lang="el-GR" sz="36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531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2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/>
          <p:cNvSpPr/>
          <p:nvPr/>
        </p:nvSpPr>
        <p:spPr>
          <a:xfrm>
            <a:off x="228600" y="533400"/>
            <a:ext cx="4953000" cy="42672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Oval 14"/>
          <p:cNvSpPr/>
          <p:nvPr/>
        </p:nvSpPr>
        <p:spPr>
          <a:xfrm>
            <a:off x="2133600" y="33528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66800" y="22860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1676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295400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3733800" cy="228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x  = </a:t>
            </a:r>
            <a:r>
              <a:rPr lang="en-US" dirty="0" err="1" smtClean="0"/>
              <a:t>get_input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y  = …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 </a:t>
            </a:r>
            <a:r>
              <a:rPr lang="en-US" sz="800" dirty="0" smtClean="0"/>
              <a:t>     </a:t>
            </a:r>
            <a:r>
              <a:rPr lang="en-US" dirty="0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1200" y="4572000"/>
            <a:ext cx="3048000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(</a:t>
            </a:r>
            <a:r>
              <a:rPr lang="en-US" sz="2400" dirty="0" err="1" smtClean="0"/>
              <a:t>buffer,argv</a:t>
            </a:r>
            <a:r>
              <a:rPr lang="en-US" sz="2400" dirty="0" smtClean="0"/>
              <a:t>[1]) ;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return ;</a:t>
            </a:r>
            <a:endParaRPr lang="el-GR" sz="2400" dirty="0"/>
          </a:p>
        </p:txBody>
      </p:sp>
      <p:sp>
        <p:nvSpPr>
          <p:cNvPr id="18" name="Oval Callout 17"/>
          <p:cNvSpPr/>
          <p:nvPr/>
        </p:nvSpPr>
        <p:spPr>
          <a:xfrm>
            <a:off x="609600" y="4495800"/>
            <a:ext cx="2895600" cy="1447800"/>
          </a:xfrm>
          <a:prstGeom prst="wedgeEllipseCallout">
            <a:avLst>
              <a:gd name="adj1" fmla="val 8334"/>
              <a:gd name="adj2" fmla="val -87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Jumping to overwritten return address</a:t>
            </a:r>
            <a:endParaRPr lang="el-GR" sz="2400" dirty="0"/>
          </a:p>
        </p:txBody>
      </p:sp>
      <p:sp>
        <p:nvSpPr>
          <p:cNvPr id="19" name="Left-Right Arrow 18"/>
          <p:cNvSpPr/>
          <p:nvPr/>
        </p:nvSpPr>
        <p:spPr>
          <a:xfrm rot="2438475">
            <a:off x="4667754" y="3690819"/>
            <a:ext cx="1057928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5410200" y="9906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Real Use:</a:t>
            </a:r>
          </a:p>
          <a:p>
            <a:pPr algn="ctr"/>
            <a:r>
              <a:rPr lang="en-US" sz="3200" dirty="0" smtClean="0"/>
              <a:t> Exploit Detection</a:t>
            </a:r>
            <a:endParaRPr lang="el-GR" sz="3200" dirty="0"/>
          </a:p>
        </p:txBody>
      </p:sp>
    </p:spTree>
  </p:cSld>
  <p:clrMapOvr>
    <a:masterClrMapping/>
  </p:clrMapOvr>
  <p:transition xmlns:p14="http://schemas.microsoft.com/office/powerpoint/2010/main" advTm="374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Load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15240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Variables</a:t>
            </a:r>
            <a:endParaRPr lang="el-G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15240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l-GR" sz="3200" dirty="0"/>
          </a:p>
        </p:txBody>
      </p:sp>
      <p:grpSp>
        <p:nvGrpSpPr>
          <p:cNvPr id="9" name="Group 73"/>
          <p:cNvGrpSpPr/>
          <p:nvPr/>
        </p:nvGrpSpPr>
        <p:grpSpPr>
          <a:xfrm>
            <a:off x="1066800" y="1981200"/>
            <a:ext cx="2362200" cy="2108774"/>
            <a:chOff x="6096000" y="990601"/>
            <a:chExt cx="2362200" cy="2108774"/>
          </a:xfrm>
        </p:grpSpPr>
        <p:sp>
          <p:nvSpPr>
            <p:cNvPr id="10" name="TextBox 9"/>
            <p:cNvSpPr txBox="1"/>
            <p:nvPr/>
          </p:nvSpPr>
          <p:spPr>
            <a:xfrm>
              <a:off x="7162800" y="990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Δ</a:t>
              </a:r>
              <a:endParaRPr lang="el-GR" sz="4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4600" y="17526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1400" y="175260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70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096000" y="17526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23622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43703" y="2400300"/>
              <a:ext cx="1295399" cy="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8"/>
          <p:cNvGrpSpPr/>
          <p:nvPr/>
        </p:nvGrpSpPr>
        <p:grpSpPr>
          <a:xfrm>
            <a:off x="1066800" y="3886200"/>
            <a:ext cx="2895600" cy="2115979"/>
            <a:chOff x="6096000" y="3657600"/>
            <a:chExt cx="2895600" cy="2115979"/>
          </a:xfrm>
        </p:grpSpPr>
        <p:sp>
          <p:nvSpPr>
            <p:cNvPr id="23" name="TextBox 22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7000" y="5188804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724650" y="5048250"/>
              <a:ext cx="1295402" cy="381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6576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endParaRPr lang="el-GR" sz="4800" i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1981198"/>
            <a:ext cx="2362200" cy="2108774"/>
            <a:chOff x="6096000" y="990601"/>
            <a:chExt cx="2362200" cy="2108774"/>
          </a:xfrm>
        </p:grpSpPr>
        <p:sp>
          <p:nvSpPr>
            <p:cNvPr id="37" name="TextBox 36"/>
            <p:cNvSpPr txBox="1"/>
            <p:nvPr/>
          </p:nvSpPr>
          <p:spPr>
            <a:xfrm>
              <a:off x="7162800" y="990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μ</a:t>
              </a:r>
              <a:endParaRPr lang="el-GR" sz="4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4600" y="17526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Addr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1400" y="175260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294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96200" y="2514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0" y="251460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</a:t>
              </a:r>
              <a:r>
                <a:rPr lang="el-GR" sz="3200" dirty="0" smtClean="0"/>
                <a:t>2</a:t>
              </a:r>
              <a:endParaRPr lang="en-US" sz="32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096000" y="17526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096000" y="2362200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781800" y="2362203"/>
              <a:ext cx="1219202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15000" y="3886198"/>
            <a:ext cx="2895600" cy="2108775"/>
            <a:chOff x="6096000" y="3657600"/>
            <a:chExt cx="2895600" cy="2108775"/>
          </a:xfrm>
        </p:grpSpPr>
        <p:sp>
          <p:nvSpPr>
            <p:cNvPr id="47" name="TextBox 46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248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F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Addr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6762749" y="5010151"/>
              <a:ext cx="1219204" cy="381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62800" y="3657600"/>
              <a:ext cx="60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r>
                <a:rPr lang="el-GR" sz="2000" i="1" dirty="0" smtClean="0"/>
                <a:t>μ</a:t>
              </a:r>
              <a:endParaRPr lang="el-GR" sz="4800" i="1" dirty="0"/>
            </a:p>
          </p:txBody>
        </p:sp>
      </p:grpSp>
      <p:cxnSp>
        <p:nvCxnSpPr>
          <p:cNvPr id="56" name="Straight Connector 55"/>
          <p:cNvCxnSpPr/>
          <p:nvPr/>
        </p:nvCxnSpPr>
        <p:spPr>
          <a:xfrm rot="5400000">
            <a:off x="2324100" y="3924300"/>
            <a:ext cx="464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advTm="5378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Memory Addresses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790D-3B66-4FBE-B73B-CD56CACC06C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400" y="2057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0" y="2514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1981200"/>
            <a:ext cx="464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x   = </a:t>
            </a:r>
            <a:r>
              <a:rPr lang="en-US" sz="3200" dirty="0" err="1" smtClean="0"/>
              <a:t>get_input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y   = load( </a:t>
            </a:r>
            <a:r>
              <a:rPr lang="en-US" sz="800" dirty="0" smtClean="0"/>
              <a:t> </a:t>
            </a:r>
            <a:r>
              <a:rPr lang="en-US" sz="3200" dirty="0" smtClean="0"/>
              <a:t>x )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smtClean="0"/>
              <a:t>…       </a:t>
            </a:r>
          </a:p>
          <a:p>
            <a:pPr marL="438912" lvl="0" indent="-320040">
              <a:buClr>
                <a:schemeClr val="accent1"/>
              </a:buClr>
              <a:buSzPct val="80000"/>
              <a:defRPr/>
            </a:pPr>
            <a:r>
              <a:rPr lang="en-US" sz="3200" dirty="0" err="1" smtClean="0"/>
              <a:t>goto</a:t>
            </a:r>
            <a:r>
              <a:rPr lang="en-US" sz="3200" dirty="0" smtClean="0"/>
              <a:t>  </a:t>
            </a:r>
            <a:r>
              <a:rPr lang="en-US" dirty="0" smtClean="0"/>
              <a:t> </a:t>
            </a:r>
            <a:r>
              <a:rPr lang="en-US" sz="3200" dirty="0" smtClean="0"/>
              <a:t>y</a:t>
            </a:r>
            <a:endParaRPr lang="en-US" sz="3200" i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600200"/>
            <a:ext cx="950188" cy="87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Oval Callout 53"/>
          <p:cNvSpPr/>
          <p:nvPr/>
        </p:nvSpPr>
        <p:spPr>
          <a:xfrm>
            <a:off x="1295400" y="3962400"/>
            <a:ext cx="3581400" cy="1447800"/>
          </a:xfrm>
          <a:prstGeom prst="wedgeEllipseCallout">
            <a:avLst>
              <a:gd name="adj1" fmla="val -32440"/>
              <a:gd name="adj2" fmla="val -10626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values derived from user input are tainted??</a:t>
            </a:r>
            <a:endParaRPr lang="en-US" sz="2400" dirty="0"/>
          </a:p>
        </p:txBody>
      </p:sp>
      <p:sp>
        <p:nvSpPr>
          <p:cNvPr id="44" name="Right Arrow 43"/>
          <p:cNvSpPr/>
          <p:nvPr/>
        </p:nvSpPr>
        <p:spPr>
          <a:xfrm>
            <a:off x="0" y="25908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781800" y="380999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848600" y="380999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7772400" y="380999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r>
              <a:rPr lang="el-GR" sz="3200" dirty="0" smtClean="0"/>
              <a:t>2</a:t>
            </a:r>
            <a:endParaRPr lang="en-US" sz="3200" dirty="0"/>
          </a:p>
        </p:txBody>
      </p:sp>
      <p:grpSp>
        <p:nvGrpSpPr>
          <p:cNvPr id="6" name="Group 96"/>
          <p:cNvGrpSpPr/>
          <p:nvPr/>
        </p:nvGrpSpPr>
        <p:grpSpPr>
          <a:xfrm>
            <a:off x="5715000" y="3047997"/>
            <a:ext cx="2895600" cy="1447803"/>
            <a:chOff x="5715000" y="3047997"/>
            <a:chExt cx="2895600" cy="1447803"/>
          </a:xfrm>
        </p:grpSpPr>
        <p:sp>
          <p:nvSpPr>
            <p:cNvPr id="46" name="TextBox 45"/>
            <p:cNvSpPr txBox="1"/>
            <p:nvPr/>
          </p:nvSpPr>
          <p:spPr>
            <a:xfrm>
              <a:off x="5715000" y="3207601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μ</a:t>
              </a:r>
              <a:endParaRPr lang="el-GR" sz="4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77000" y="3047997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Addr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43800" y="3047997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248400" y="3047997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48400" y="3657597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6819901" y="3771899"/>
              <a:ext cx="1447800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0"/>
          <p:cNvGrpSpPr/>
          <p:nvPr/>
        </p:nvGrpSpPr>
        <p:grpSpPr>
          <a:xfrm>
            <a:off x="5791200" y="4876798"/>
            <a:ext cx="3429000" cy="1371602"/>
            <a:chOff x="5562600" y="4419600"/>
            <a:chExt cx="3429000" cy="1371602"/>
          </a:xfrm>
        </p:grpSpPr>
        <p:sp>
          <p:nvSpPr>
            <p:cNvPr id="62" name="TextBox 61"/>
            <p:cNvSpPr txBox="1"/>
            <p:nvPr/>
          </p:nvSpPr>
          <p:spPr>
            <a:xfrm>
              <a:off x="7391400" y="44196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Tainted?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248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F</a:t>
              </a:r>
              <a:endParaRPr lang="en-US" sz="3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24600" y="4426804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Addr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3200" y="5181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6096000" y="44196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096000" y="5029200"/>
              <a:ext cx="2743200" cy="7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6686550" y="5086350"/>
              <a:ext cx="1371602" cy="381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562600" y="4579205"/>
              <a:ext cx="60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i="1" dirty="0" smtClean="0"/>
                <a:t>τ</a:t>
              </a:r>
              <a:r>
                <a:rPr lang="el-GR" sz="2000" i="1" dirty="0" smtClean="0"/>
                <a:t>μ</a:t>
              </a:r>
              <a:endParaRPr lang="el-GR" sz="4800" i="1" dirty="0"/>
            </a:p>
          </p:txBody>
        </p:sp>
      </p:grpSp>
      <p:sp>
        <p:nvSpPr>
          <p:cNvPr id="86" name="Right Arrow 85"/>
          <p:cNvSpPr/>
          <p:nvPr/>
        </p:nvSpPr>
        <p:spPr>
          <a:xfrm>
            <a:off x="0" y="21336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629400" y="2133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7848600" y="2133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grpSp>
        <p:nvGrpSpPr>
          <p:cNvPr id="8" name="Group 95"/>
          <p:cNvGrpSpPr/>
          <p:nvPr/>
        </p:nvGrpSpPr>
        <p:grpSpPr>
          <a:xfrm>
            <a:off x="5715000" y="1371600"/>
            <a:ext cx="2895600" cy="1295401"/>
            <a:chOff x="5562600" y="1853625"/>
            <a:chExt cx="2895600" cy="1295401"/>
          </a:xfrm>
        </p:grpSpPr>
        <p:sp>
          <p:nvSpPr>
            <p:cNvPr id="88" name="TextBox 87"/>
            <p:cNvSpPr txBox="1"/>
            <p:nvPr/>
          </p:nvSpPr>
          <p:spPr>
            <a:xfrm>
              <a:off x="5562600" y="20574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 smtClean="0"/>
                <a:t>Δ</a:t>
              </a:r>
              <a:endParaRPr lang="el-GR" sz="4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24600" y="1853625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Var</a:t>
              </a:r>
              <a:endParaRPr lang="en-US" sz="16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91400" y="1853625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Val</a:t>
              </a:r>
              <a:endParaRPr lang="en-US" sz="1600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096000" y="1853625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096000" y="2463225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6743703" y="2501325"/>
              <a:ext cx="1295399" cy="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xmlns:p14="http://schemas.microsoft.com/office/powerpoint/2010/main" advTm="10557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54" grpId="0" animBg="1"/>
      <p:bldP spid="44" grpId="0" animBg="1"/>
      <p:bldP spid="86" grpId="0" animBg="1"/>
      <p:bldP spid="86" grpId="1" animBg="1"/>
      <p:bldP spid="91" grpId="0"/>
      <p:bldP spid="9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9.6|26.1|10.2|29.6|14.6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3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13.3|13.8|18.2|2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3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2.1|3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32.5|3.2|10.7|3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5.5|8.2|5.5|4.9|1.5|13.7|4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|19.2|24.1|3.8|55.7|5.3|14.8"/>
</p:tagLst>
</file>

<file path=ppt/theme/theme1.xml><?xml version="1.0" encoding="utf-8"?>
<a:theme xmlns:a="http://schemas.openxmlformats.org/drawingml/2006/main" name="taint_symbexec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6164</TotalTime>
  <Words>847</Words>
  <Application>Microsoft Macintosh PowerPoint</Application>
  <PresentationFormat>On-screen Show (4:3)</PresentationFormat>
  <Paragraphs>289</Paragraphs>
  <Slides>19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taint_symbexec2</vt:lpstr>
      <vt:lpstr>Acrobat Document</vt:lpstr>
      <vt:lpstr>Taint Analysis</vt:lpstr>
      <vt:lpstr>Paper</vt:lpstr>
      <vt:lpstr>Two Essential Runtime Analyses</vt:lpstr>
      <vt:lpstr>PowerPoint Presentation</vt:lpstr>
      <vt:lpstr>PowerPoint Presentation</vt:lpstr>
      <vt:lpstr>PowerPoint Presentation</vt:lpstr>
      <vt:lpstr>PowerPoint Presentation</vt:lpstr>
      <vt:lpstr>Memory Load</vt:lpstr>
      <vt:lpstr>Problem: Memory Addresses</vt:lpstr>
      <vt:lpstr>Policy 1:</vt:lpstr>
      <vt:lpstr>Policy 2:</vt:lpstr>
      <vt:lpstr>Research Challenge State-of-the-Art is not perfect for all programs</vt:lpstr>
      <vt:lpstr>The Challenge</vt:lpstr>
      <vt:lpstr>A Simple Example</vt:lpstr>
      <vt:lpstr>One Problem:  Exponential Blowup Due to Branches</vt:lpstr>
      <vt:lpstr>Path Selection Heuristics</vt:lpstr>
      <vt:lpstr>Symbolic Execution is not Easy</vt:lpstr>
      <vt:lpstr>Other Important Issues</vt:lpstr>
      <vt:lpstr>Summary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 Ever Wanted to Know About Dynamic Taint Analysis &amp; Forward Symbolic Execution</dc:title>
  <dc:creator>Thanassis Avgerinos</dc:creator>
  <cp:lastModifiedBy>R K Shyamasundar</cp:lastModifiedBy>
  <cp:revision>1382</cp:revision>
  <dcterms:created xsi:type="dcterms:W3CDTF">2010-05-06T22:53:01Z</dcterms:created>
  <dcterms:modified xsi:type="dcterms:W3CDTF">2015-09-27T10:17:46Z</dcterms:modified>
</cp:coreProperties>
</file>