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2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BD4E-E9D2-7C48-AAB7-F80A03B7F7E5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9353-9821-B841-B0CE-6E14FB85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90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BD4E-E9D2-7C48-AAB7-F80A03B7F7E5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9353-9821-B841-B0CE-6E14FB85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8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BD4E-E9D2-7C48-AAB7-F80A03B7F7E5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9353-9821-B841-B0CE-6E14FB85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3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BD4E-E9D2-7C48-AAB7-F80A03B7F7E5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9353-9821-B841-B0CE-6E14FB85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BD4E-E9D2-7C48-AAB7-F80A03B7F7E5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9353-9821-B841-B0CE-6E14FB85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6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BD4E-E9D2-7C48-AAB7-F80A03B7F7E5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9353-9821-B841-B0CE-6E14FB85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BD4E-E9D2-7C48-AAB7-F80A03B7F7E5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9353-9821-B841-B0CE-6E14FB85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5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BD4E-E9D2-7C48-AAB7-F80A03B7F7E5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9353-9821-B841-B0CE-6E14FB85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9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BD4E-E9D2-7C48-AAB7-F80A03B7F7E5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9353-9821-B841-B0CE-6E14FB85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1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BD4E-E9D2-7C48-AAB7-F80A03B7F7E5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9353-9821-B841-B0CE-6E14FB85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2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BD4E-E9D2-7C48-AAB7-F80A03B7F7E5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79353-9821-B841-B0CE-6E14FB85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3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7BD4E-E9D2-7C48-AAB7-F80A03B7F7E5}" type="datetimeFigureOut">
              <a:rPr lang="en-US" smtClean="0"/>
              <a:t>23/03/17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9353-9821-B841-B0CE-6E14FB859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9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Certified OS Hierarchies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39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Consider </a:t>
            </a:r>
            <a:r>
              <a:rPr lang="en-US" dirty="0"/>
              <a:t>a privileged program that checks if </a:t>
            </a:r>
            <a:r>
              <a:rPr lang="en-US" dirty="0" smtClean="0"/>
              <a:t>a file </a:t>
            </a:r>
            <a:r>
              <a:rPr lang="en-US" dirty="0"/>
              <a:t>is readable and then tries to open it as </a:t>
            </a:r>
            <a:r>
              <a:rPr lang="en-US" dirty="0" smtClean="0"/>
              <a:t>root</a:t>
            </a:r>
          </a:p>
          <a:p>
            <a:r>
              <a:rPr lang="en-US" dirty="0" smtClean="0"/>
              <a:t>The </a:t>
            </a:r>
            <a:r>
              <a:rPr lang="en-US" dirty="0"/>
              <a:t>attacker can pass it a </a:t>
            </a:r>
            <a:r>
              <a:rPr lang="en-US" dirty="0" err="1"/>
              <a:t>symlink</a:t>
            </a:r>
            <a:r>
              <a:rPr lang="en-US" dirty="0"/>
              <a:t>; in </a:t>
            </a:r>
            <a:r>
              <a:rPr lang="en-US" dirty="0" smtClean="0"/>
              <a:t>the interval </a:t>
            </a:r>
            <a:r>
              <a:rPr lang="en-US" dirty="0"/>
              <a:t>between the two operations, </a:t>
            </a:r>
            <a:r>
              <a:rPr lang="en-US" dirty="0" smtClean="0"/>
              <a:t>the attacker </a:t>
            </a:r>
            <a:r>
              <a:rPr lang="en-US" dirty="0"/>
              <a:t>removes the </a:t>
            </a:r>
            <a:r>
              <a:rPr lang="en-US" dirty="0" err="1"/>
              <a:t>symlink</a:t>
            </a:r>
            <a:r>
              <a:rPr lang="en-US" dirty="0"/>
              <a:t> and replaces </a:t>
            </a:r>
            <a:r>
              <a:rPr lang="en-US" dirty="0" smtClean="0"/>
              <a:t>it with </a:t>
            </a:r>
            <a:r>
              <a:rPr lang="en-US" dirty="0"/>
              <a:t>a link to a protected file</a:t>
            </a:r>
          </a:p>
          <a:p>
            <a:r>
              <a:rPr lang="en-US" dirty="0" smtClean="0"/>
              <a:t>The </a:t>
            </a:r>
            <a:r>
              <a:rPr lang="en-US" dirty="0"/>
              <a:t>OS must provide (and the </a:t>
            </a:r>
            <a:r>
              <a:rPr lang="en-US" dirty="0" smtClean="0"/>
              <a:t>application must </a:t>
            </a:r>
            <a:r>
              <a:rPr lang="en-US" dirty="0"/>
              <a:t>use) atomic operations to open the </a:t>
            </a:r>
            <a:r>
              <a:rPr lang="en-US" dirty="0" smtClean="0"/>
              <a:t>file as </a:t>
            </a:r>
            <a:r>
              <a:rPr lang="en-US" dirty="0"/>
              <a:t>that user</a:t>
            </a:r>
          </a:p>
        </p:txBody>
      </p:sp>
    </p:spTree>
    <p:extLst>
      <p:ext uri="{BB962C8B-B14F-4D97-AF65-F5344CB8AC3E}">
        <p14:creationId xmlns:p14="http://schemas.microsoft.com/office/powerpoint/2010/main" val="4152870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latin typeface="American Typewriter"/>
                <a:cs typeface="American Typewriter"/>
              </a:rPr>
              <a:t>login</a:t>
            </a:r>
            <a:r>
              <a:rPr lang="en-US" dirty="0">
                <a:latin typeface="American Typewriter"/>
                <a:cs typeface="American Typewriter"/>
              </a:rPr>
              <a:t>:</a:t>
            </a:r>
          </a:p>
          <a:p>
            <a:r>
              <a:rPr lang="en-US" dirty="0" smtClean="0"/>
              <a:t>Is </a:t>
            </a:r>
            <a:r>
              <a:rPr lang="en-US" dirty="0"/>
              <a:t>that the real login prompt?</a:t>
            </a:r>
          </a:p>
          <a:p>
            <a:r>
              <a:rPr lang="en-US" dirty="0" smtClean="0"/>
              <a:t>A </a:t>
            </a:r>
            <a:r>
              <a:rPr lang="en-US" dirty="0"/>
              <a:t>fake one could capture your login </a:t>
            </a:r>
            <a:r>
              <a:rPr lang="en-US" dirty="0" smtClean="0"/>
              <a:t>and password</a:t>
            </a:r>
          </a:p>
          <a:p>
            <a:r>
              <a:rPr lang="en-US" dirty="0" smtClean="0"/>
              <a:t>Many similar FAKES </a:t>
            </a:r>
            <a:r>
              <a:rPr lang="mr-IN" dirty="0" smtClean="0"/>
              <a:t>–</a:t>
            </a:r>
            <a:r>
              <a:rPr lang="en-US" dirty="0" smtClean="0"/>
              <a:t> CC readers, ATMs 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1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trusted path is a user-initiated sequence </a:t>
            </a:r>
            <a:r>
              <a:rPr lang="en-US" dirty="0" smtClean="0"/>
              <a:t>that is </a:t>
            </a:r>
            <a:r>
              <a:rPr lang="en-US" dirty="0"/>
              <a:t>guaranteed to get you to the real OS</a:t>
            </a:r>
          </a:p>
          <a:p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err="1"/>
              <a:t>cntl+alt+delete</a:t>
            </a:r>
            <a:r>
              <a:rPr lang="en-US" dirty="0"/>
              <a:t> on Windows</a:t>
            </a:r>
          </a:p>
          <a:p>
            <a:r>
              <a:rPr lang="en-US" dirty="0" smtClean="0"/>
              <a:t>Well</a:t>
            </a:r>
            <a:r>
              <a:rPr lang="en-US" dirty="0"/>
              <a:t>, it was supposed to be one. . </a:t>
            </a:r>
            <a:r>
              <a:rPr lang="en-US" dirty="0" smtClean="0"/>
              <a:t>. But </a:t>
            </a:r>
            <a:r>
              <a:rPr lang="en-US" dirty="0"/>
              <a:t>— you have to train people not to log </a:t>
            </a:r>
            <a:r>
              <a:rPr lang="en-US" dirty="0" smtClean="0"/>
              <a:t>in unless </a:t>
            </a:r>
            <a:r>
              <a:rPr lang="en-US" dirty="0"/>
              <a:t>they’ve initiated the </a:t>
            </a:r>
            <a:r>
              <a:rPr lang="en-US" dirty="0" smtClean="0"/>
              <a:t>sequence</a:t>
            </a:r>
          </a:p>
          <a:p>
            <a:r>
              <a:rPr lang="en-US" dirty="0" smtClean="0"/>
              <a:t>Must </a:t>
            </a:r>
            <a:r>
              <a:rPr lang="en-US" dirty="0"/>
              <a:t>protect all password prompts that way</a:t>
            </a:r>
          </a:p>
        </p:txBody>
      </p:sp>
    </p:spTree>
    <p:extLst>
      <p:ext uri="{BB962C8B-B14F-4D97-AF65-F5344CB8AC3E}">
        <p14:creationId xmlns:p14="http://schemas.microsoft.com/office/powerpoint/2010/main" val="573175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Viruses and Worms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Viruses spread by themselves within </a:t>
            </a:r>
            <a:r>
              <a:rPr lang="en-US" dirty="0" smtClean="0"/>
              <a:t>a machine</a:t>
            </a:r>
            <a:r>
              <a:rPr lang="en-US" dirty="0"/>
              <a:t>, but require human intervention </a:t>
            </a:r>
            <a:r>
              <a:rPr lang="en-US" dirty="0" smtClean="0"/>
              <a:t>to infect </a:t>
            </a:r>
            <a:r>
              <a:rPr lang="en-US" dirty="0"/>
              <a:t>other machines</a:t>
            </a:r>
          </a:p>
          <a:p>
            <a:r>
              <a:rPr lang="en-US" dirty="0" smtClean="0"/>
              <a:t>Worms </a:t>
            </a:r>
            <a:r>
              <a:rPr lang="en-US" dirty="0"/>
              <a:t>spread between machines, though </a:t>
            </a:r>
            <a:r>
              <a:rPr lang="en-US" dirty="0" smtClean="0"/>
              <a:t>they may </a:t>
            </a:r>
            <a:r>
              <a:rPr lang="en-US" dirty="0"/>
              <a:t>require human assistance (i.e., opening </a:t>
            </a:r>
            <a:r>
              <a:rPr lang="en-US" dirty="0" smtClean="0"/>
              <a:t>an attachment</a:t>
            </a:r>
            <a:r>
              <a:rPr lang="en-US" dirty="0"/>
              <a:t>) to infect another machine</a:t>
            </a:r>
          </a:p>
          <a:p>
            <a:r>
              <a:rPr lang="en-US" dirty="0" smtClean="0"/>
              <a:t>What </a:t>
            </a:r>
            <a:r>
              <a:rPr lang="en-US" dirty="0"/>
              <a:t>can the OS do to stop these?</a:t>
            </a:r>
          </a:p>
        </p:txBody>
      </p:sp>
    </p:spTree>
    <p:extLst>
      <p:ext uri="{BB962C8B-B14F-4D97-AF65-F5344CB8AC3E}">
        <p14:creationId xmlns:p14="http://schemas.microsoft.com/office/powerpoint/2010/main" val="352230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Controls Won’t Realize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sometimes hears that “Windows </a:t>
            </a:r>
            <a:r>
              <a:rPr lang="en-US" dirty="0" smtClean="0"/>
              <a:t>is infested </a:t>
            </a:r>
            <a:r>
              <a:rPr lang="en-US" dirty="0"/>
              <a:t>with these things because it has </a:t>
            </a:r>
            <a:r>
              <a:rPr lang="en-US" dirty="0" smtClean="0"/>
              <a:t>no (</a:t>
            </a:r>
            <a:r>
              <a:rPr lang="en-US" dirty="0"/>
              <a:t>effective) file protection”</a:t>
            </a:r>
          </a:p>
          <a:p>
            <a:r>
              <a:rPr lang="en-US" dirty="0" smtClean="0"/>
              <a:t>File </a:t>
            </a:r>
            <a:r>
              <a:rPr lang="en-US" dirty="0"/>
              <a:t>protection would prevent </a:t>
            </a:r>
            <a:r>
              <a:rPr lang="en-US" dirty="0" smtClean="0"/>
              <a:t>OS contamination</a:t>
            </a:r>
            <a:r>
              <a:rPr lang="en-US" dirty="0"/>
              <a:t>, but worms can and do </a:t>
            </a:r>
            <a:r>
              <a:rPr lang="en-US" dirty="0" smtClean="0"/>
              <a:t>spread with </a:t>
            </a:r>
            <a:r>
              <a:rPr lang="en-US" dirty="0"/>
              <a:t>user permissions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IBM Christmas Card “Virus” (1987) </a:t>
            </a:r>
            <a:r>
              <a:rPr lang="en-US" dirty="0" smtClean="0"/>
              <a:t>relied on </a:t>
            </a:r>
            <a:r>
              <a:rPr lang="en-US" dirty="0"/>
              <a:t>a Trojan Horse emailed shell </a:t>
            </a:r>
            <a:r>
              <a:rPr lang="en-US" dirty="0" smtClean="0"/>
              <a:t>script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Morris Internet Worm (1988) </a:t>
            </a:r>
            <a:r>
              <a:rPr lang="en-US" dirty="0" smtClean="0"/>
              <a:t>was multi</a:t>
            </a:r>
            <a:r>
              <a:rPr lang="en-US" dirty="0"/>
              <a:t>-exploit, multi-platform and didn’t </a:t>
            </a:r>
            <a:r>
              <a:rPr lang="en-US" dirty="0" smtClean="0"/>
              <a:t>violate any </a:t>
            </a:r>
            <a:r>
              <a:rPr lang="en-US" dirty="0"/>
              <a:t>OS protections</a:t>
            </a:r>
          </a:p>
        </p:txBody>
      </p:sp>
    </p:spTree>
    <p:extLst>
      <p:ext uri="{BB962C8B-B14F-4D97-AF65-F5344CB8AC3E}">
        <p14:creationId xmlns:p14="http://schemas.microsoft.com/office/powerpoint/2010/main" val="278442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</a:t>
            </a:r>
            <a:r>
              <a:rPr lang="en-US" dirty="0" err="1"/>
              <a:t>Executables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Operating systems can </a:t>
            </a:r>
            <a:r>
              <a:rPr lang="en-US" dirty="0" smtClean="0"/>
              <a:t>try </a:t>
            </a:r>
            <a:r>
              <a:rPr lang="en-US" dirty="0"/>
              <a:t>to </a:t>
            </a:r>
            <a:r>
              <a:rPr lang="en-US" dirty="0" smtClean="0"/>
              <a:t>block suspicious content</a:t>
            </a:r>
          </a:p>
          <a:p>
            <a:r>
              <a:rPr lang="en-US" dirty="0" smtClean="0"/>
              <a:t> </a:t>
            </a:r>
            <a:r>
              <a:rPr lang="en-US" dirty="0"/>
              <a:t>V</a:t>
            </a:r>
            <a:r>
              <a:rPr lang="en-US" dirty="0" smtClean="0"/>
              <a:t>ery </a:t>
            </a:r>
            <a:r>
              <a:rPr lang="en-US" dirty="0"/>
              <a:t>hard to do — lots of ways to </a:t>
            </a:r>
            <a:r>
              <a:rPr lang="en-US" dirty="0" smtClean="0"/>
              <a:t>sneak stuff </a:t>
            </a:r>
            <a:r>
              <a:rPr lang="en-US" dirty="0"/>
              <a:t>in</a:t>
            </a:r>
          </a:p>
          <a:p>
            <a:r>
              <a:rPr lang="en-US" dirty="0" smtClean="0"/>
              <a:t>Windows </a:t>
            </a:r>
            <a:r>
              <a:rPr lang="en-US" dirty="0"/>
              <a:t>XP SP2 “tags” downloaded files </a:t>
            </a:r>
            <a:r>
              <a:rPr lang="en-US" dirty="0" smtClean="0"/>
              <a:t>— anything </a:t>
            </a:r>
            <a:r>
              <a:rPr lang="en-US" dirty="0"/>
              <a:t>that’s tagged is </a:t>
            </a:r>
            <a:r>
              <a:rPr lang="en-US" dirty="0" smtClean="0"/>
              <a:t>deemed non</a:t>
            </a:r>
            <a:r>
              <a:rPr lang="en-US" dirty="0"/>
              <a:t>-executable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But </a:t>
            </a:r>
            <a:r>
              <a:rPr lang="en-US" dirty="0">
                <a:solidFill>
                  <a:srgbClr val="0000FF"/>
                </a:solidFill>
              </a:rPr>
              <a:t>what about things like bug fixes, that </a:t>
            </a:r>
            <a:r>
              <a:rPr lang="en-US" dirty="0" smtClean="0">
                <a:solidFill>
                  <a:srgbClr val="0000FF"/>
                </a:solidFill>
              </a:rPr>
              <a:t>you should </a:t>
            </a:r>
            <a:r>
              <a:rPr lang="en-US" dirty="0">
                <a:solidFill>
                  <a:srgbClr val="0000FF"/>
                </a:solidFill>
              </a:rPr>
              <a:t>permit to be downloaded?</a:t>
            </a:r>
          </a:p>
        </p:txBody>
      </p:sp>
    </p:spTree>
    <p:extLst>
      <p:ext uri="{BB962C8B-B14F-4D97-AF65-F5344CB8AC3E}">
        <p14:creationId xmlns:p14="http://schemas.microsoft.com/office/powerpoint/2010/main" val="3880397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early 1980s, the U.S. </a:t>
            </a:r>
            <a:r>
              <a:rPr lang="en-US" dirty="0" smtClean="0"/>
              <a:t>Defense Department </a:t>
            </a:r>
            <a:r>
              <a:rPr lang="en-US" dirty="0"/>
              <a:t>created the so-called </a:t>
            </a:r>
            <a:r>
              <a:rPr lang="en-US" dirty="0" smtClean="0"/>
              <a:t>Orange Book </a:t>
            </a:r>
            <a:r>
              <a:rPr lang="en-US" dirty="0"/>
              <a:t>(</a:t>
            </a:r>
            <a:r>
              <a:rPr lang="en-US" dirty="0" err="1"/>
              <a:t>DoD</a:t>
            </a:r>
            <a:r>
              <a:rPr lang="en-US" dirty="0"/>
              <a:t> Trusted Computer </a:t>
            </a:r>
            <a:r>
              <a:rPr lang="en-US" dirty="0" smtClean="0"/>
              <a:t>System Evaluation </a:t>
            </a:r>
            <a:r>
              <a:rPr lang="en-US" dirty="0"/>
              <a:t>Criteria) and its companions</a:t>
            </a:r>
          </a:p>
          <a:p>
            <a:r>
              <a:rPr lang="en-US" dirty="0" smtClean="0"/>
              <a:t>The </a:t>
            </a:r>
            <a:r>
              <a:rPr lang="en-US" dirty="0"/>
              <a:t>Orange Book described a set of </a:t>
            </a:r>
            <a:r>
              <a:rPr lang="en-US" dirty="0" smtClean="0"/>
              <a:t>secure system </a:t>
            </a:r>
            <a:r>
              <a:rPr lang="en-US" dirty="0"/>
              <a:t>levels, from D (no security) to </a:t>
            </a:r>
            <a:r>
              <a:rPr lang="en-US" dirty="0" smtClean="0"/>
              <a:t>A1 (</a:t>
            </a:r>
            <a:r>
              <a:rPr lang="en-US" dirty="0"/>
              <a:t>formally verified)</a:t>
            </a:r>
          </a:p>
          <a:p>
            <a:r>
              <a:rPr lang="en-US" dirty="0"/>
              <a:t>H</a:t>
            </a:r>
            <a:r>
              <a:rPr lang="en-US" dirty="0" smtClean="0"/>
              <a:t>igher </a:t>
            </a:r>
            <a:r>
              <a:rPr lang="en-US" dirty="0"/>
              <a:t>levels had more features; </a:t>
            </a:r>
            <a:r>
              <a:rPr lang="en-US" dirty="0" smtClean="0"/>
              <a:t>more importantly</a:t>
            </a:r>
            <a:r>
              <a:rPr lang="en-US" dirty="0"/>
              <a:t>, they had higher assurance</a:t>
            </a:r>
          </a:p>
        </p:txBody>
      </p:sp>
    </p:spTree>
    <p:extLst>
      <p:ext uri="{BB962C8B-B14F-4D97-AF65-F5344CB8AC3E}">
        <p14:creationId xmlns:p14="http://schemas.microsoft.com/office/powerpoint/2010/main" val="638681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 – Minimal Protection: no security is required; the system did not qualify </a:t>
            </a:r>
            <a:r>
              <a:rPr lang="en-US" dirty="0" smtClean="0"/>
              <a:t>for any </a:t>
            </a:r>
            <a:r>
              <a:rPr lang="en-US" dirty="0"/>
              <a:t>of the higher ratings.</a:t>
            </a:r>
          </a:p>
          <a:p>
            <a:r>
              <a:rPr lang="en-US" dirty="0"/>
              <a:t>C1 – Discretionary Security Protection: the system must identify </a:t>
            </a:r>
            <a:r>
              <a:rPr lang="en-US" dirty="0" smtClean="0"/>
              <a:t>different users </a:t>
            </a:r>
            <a:r>
              <a:rPr lang="en-US" dirty="0"/>
              <a:t>(or jobs) running inside the system, and provide mechanisms for </a:t>
            </a:r>
            <a:r>
              <a:rPr lang="en-US" dirty="0" smtClean="0"/>
              <a:t>user authentication </a:t>
            </a:r>
            <a:r>
              <a:rPr lang="en-US" dirty="0"/>
              <a:t>and authorization to prevent unprivileged user programs </a:t>
            </a:r>
            <a:r>
              <a:rPr lang="en-US" dirty="0" smtClean="0"/>
              <a:t>from interfere </a:t>
            </a:r>
            <a:r>
              <a:rPr lang="en-US" dirty="0"/>
              <a:t>each other (e.g., overwriting critical portions of the memory).</a:t>
            </a:r>
          </a:p>
          <a:p>
            <a:r>
              <a:rPr lang="en-US" dirty="0"/>
              <a:t>C2 – Controlled Access Protection: the system meets additional </a:t>
            </a:r>
            <a:r>
              <a:rPr lang="en-US" dirty="0" smtClean="0"/>
              <a:t>security requirements </a:t>
            </a:r>
            <a:r>
              <a:rPr lang="en-US" dirty="0"/>
              <a:t>than that of C1 that include access control at a per user </a:t>
            </a:r>
            <a:r>
              <a:rPr lang="en-US" dirty="0" smtClean="0"/>
              <a:t>granularity (</a:t>
            </a:r>
            <a:r>
              <a:rPr lang="en-US" dirty="0"/>
              <a:t>access control for any subset of the user community); clearing of </a:t>
            </a:r>
            <a:r>
              <a:rPr lang="en-US" dirty="0" smtClean="0"/>
              <a:t>newly allocated </a:t>
            </a:r>
            <a:r>
              <a:rPr lang="en-US" dirty="0"/>
              <a:t>disk space and memory; and ability of auditing (logging) for </a:t>
            </a:r>
            <a:r>
              <a:rPr lang="en-US" dirty="0" smtClean="0"/>
              <a:t>security relevant events </a:t>
            </a:r>
            <a:r>
              <a:rPr lang="en-US" dirty="0"/>
              <a:t>such as authentication and object access, etc.</a:t>
            </a:r>
          </a:p>
        </p:txBody>
      </p:sp>
    </p:spTree>
    <p:extLst>
      <p:ext uri="{BB962C8B-B14F-4D97-AF65-F5344CB8AC3E}">
        <p14:creationId xmlns:p14="http://schemas.microsoft.com/office/powerpoint/2010/main" val="3250334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B1 – Labeled Security Protection: the system must implement the </a:t>
            </a:r>
            <a:r>
              <a:rPr lang="en-US" dirty="0" smtClean="0">
                <a:solidFill>
                  <a:srgbClr val="0000FF"/>
                </a:solidFill>
              </a:rPr>
              <a:t>Mandatory Access </a:t>
            </a:r>
            <a:r>
              <a:rPr lang="en-US" dirty="0">
                <a:solidFill>
                  <a:srgbClr val="0000FF"/>
                </a:solidFill>
              </a:rPr>
              <a:t>Control in which every subject and object of the system must maintain </a:t>
            </a:r>
            <a:r>
              <a:rPr lang="en-US" dirty="0" smtClean="0">
                <a:solidFill>
                  <a:srgbClr val="0000FF"/>
                </a:solidFill>
              </a:rPr>
              <a:t>a security </a:t>
            </a:r>
            <a:r>
              <a:rPr lang="en-US" dirty="0">
                <a:solidFill>
                  <a:srgbClr val="0000FF"/>
                </a:solidFill>
              </a:rPr>
              <a:t>label, and every access to system resource (objects) by a subject </a:t>
            </a:r>
            <a:r>
              <a:rPr lang="en-US" dirty="0" smtClean="0">
                <a:solidFill>
                  <a:srgbClr val="0000FF"/>
                </a:solidFill>
              </a:rPr>
              <a:t>must check </a:t>
            </a:r>
            <a:r>
              <a:rPr lang="en-US" dirty="0">
                <a:solidFill>
                  <a:srgbClr val="0000FF"/>
                </a:solidFill>
              </a:rPr>
              <a:t>for security labels and follow some defined rules</a:t>
            </a:r>
            <a:r>
              <a:rPr lang="en-US" dirty="0" smtClean="0">
                <a:solidFill>
                  <a:srgbClr val="0000FF"/>
                </a:solidFill>
              </a:rPr>
              <a:t>.   </a:t>
            </a:r>
            <a:r>
              <a:rPr lang="en-US" b="1" dirty="0" smtClean="0">
                <a:solidFill>
                  <a:srgbClr val="FF0000"/>
                </a:solidFill>
              </a:rPr>
              <a:t>RWFM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B2 – Structured Protection: few new security features are added beyond B1</a:t>
            </a:r>
            <a:r>
              <a:rPr lang="en-US" dirty="0" smtClean="0"/>
              <a:t>; rather </a:t>
            </a:r>
            <a:r>
              <a:rPr lang="en-US" dirty="0"/>
              <a:t>the focus is on the structure (design) of the system to maintain </a:t>
            </a:r>
            <a:r>
              <a:rPr lang="en-US" dirty="0" smtClean="0"/>
              <a:t>greater levels </a:t>
            </a:r>
            <a:r>
              <a:rPr lang="en-US" dirty="0"/>
              <a:t>of assurance so that the system behaves predictably and correctly (</a:t>
            </a:r>
            <a:r>
              <a:rPr lang="en-US" dirty="0" smtClean="0"/>
              <a:t>such as</a:t>
            </a:r>
            <a:r>
              <a:rPr lang="en-US" dirty="0"/>
              <a:t>, a minimal security kernel, trusted path to user, and identified covert </a:t>
            </a:r>
            <a:r>
              <a:rPr lang="en-US" dirty="0" err="1"/>
              <a:t>channels</a:t>
            </a:r>
            <a:r>
              <a:rPr lang="en-US" dirty="0" err="1" smtClean="0"/>
              <a:t>,etc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57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B3 – Security Domains: more requirements to maintain greater assurance </a:t>
            </a:r>
            <a:r>
              <a:rPr lang="en-US" dirty="0" smtClean="0"/>
              <a:t>that the </a:t>
            </a:r>
            <a:r>
              <a:rPr lang="en-US" dirty="0"/>
              <a:t>system will be small enough to be subjected to analysis and tests, and not </a:t>
            </a:r>
            <a:r>
              <a:rPr lang="en-US" dirty="0" smtClean="0"/>
              <a:t>to have </a:t>
            </a:r>
            <a:r>
              <a:rPr lang="en-US" dirty="0"/>
              <a:t>bugs that might allow something to circumvent mandatory access controls</a:t>
            </a:r>
            <a:r>
              <a:rPr lang="en-US" dirty="0" smtClean="0"/>
              <a:t>, e.g</a:t>
            </a:r>
            <a:r>
              <a:rPr lang="en-US" dirty="0"/>
              <a:t>., support of active audit, and secure crashing, etc.</a:t>
            </a:r>
          </a:p>
          <a:p>
            <a:r>
              <a:rPr lang="en-US" dirty="0">
                <a:solidFill>
                  <a:srgbClr val="0000FF"/>
                </a:solidFill>
              </a:rPr>
              <a:t>A1 – Verified Design: no additional features in an A1 system over a B3 system</a:t>
            </a:r>
            <a:r>
              <a:rPr lang="en-US" dirty="0" smtClean="0">
                <a:solidFill>
                  <a:srgbClr val="0000FF"/>
                </a:solidFill>
              </a:rPr>
              <a:t>; rather </a:t>
            </a:r>
            <a:r>
              <a:rPr lang="en-US" dirty="0">
                <a:solidFill>
                  <a:srgbClr val="0000FF"/>
                </a:solidFill>
              </a:rPr>
              <a:t>there are formal procedures for the analysis of the design of the </a:t>
            </a:r>
            <a:r>
              <a:rPr lang="en-US" dirty="0" smtClean="0">
                <a:solidFill>
                  <a:srgbClr val="0000FF"/>
                </a:solidFill>
              </a:rPr>
              <a:t>system and </a:t>
            </a:r>
            <a:r>
              <a:rPr lang="en-US" dirty="0">
                <a:solidFill>
                  <a:srgbClr val="0000FF"/>
                </a:solidFill>
              </a:rPr>
              <a:t>more rigorous controls on its implementation.</a:t>
            </a:r>
          </a:p>
          <a:p>
            <a:r>
              <a:rPr lang="en-US" dirty="0">
                <a:solidFill>
                  <a:srgbClr val="FF0000"/>
                </a:solidFill>
              </a:rPr>
              <a:t>Most existing commercial operating systems are with the ratings of C2 or below.</a:t>
            </a:r>
          </a:p>
        </p:txBody>
      </p:sp>
    </p:spTree>
    <p:extLst>
      <p:ext uri="{BB962C8B-B14F-4D97-AF65-F5344CB8AC3E}">
        <p14:creationId xmlns:p14="http://schemas.microsoft.com/office/powerpoint/2010/main" val="171855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nternal </a:t>
            </a:r>
            <a:r>
              <a:rPr lang="en-US" dirty="0"/>
              <a:t>features</a:t>
            </a:r>
            <a:r>
              <a:rPr lang="en-US" dirty="0" smtClean="0"/>
              <a:t>: privileged </a:t>
            </a:r>
            <a:r>
              <a:rPr lang="en-US" dirty="0"/>
              <a:t>mode, memory protection, file </a:t>
            </a:r>
            <a:r>
              <a:rPr lang="en-US" dirty="0" smtClean="0"/>
              <a:t>access permissions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do they accomplish?</a:t>
            </a:r>
          </a:p>
          <a:p>
            <a:r>
              <a:rPr lang="en-US" dirty="0" smtClean="0"/>
              <a:t>What is the real goal?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8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Certification + performance </a:t>
            </a:r>
            <a:r>
              <a:rPr lang="en-US" smtClean="0"/>
              <a:t>+ usability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63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Construct RWFM model for BLP, </a:t>
            </a:r>
            <a:r>
              <a:rPr lang="en-US" dirty="0" err="1" smtClean="0"/>
              <a:t>Biba</a:t>
            </a:r>
            <a:endParaRPr lang="en-US" dirty="0" smtClean="0"/>
          </a:p>
          <a:p>
            <a:r>
              <a:rPr lang="en-US" dirty="0" smtClean="0"/>
              <a:t>2. Construct RWFM for RBAC</a:t>
            </a:r>
          </a:p>
          <a:p>
            <a:r>
              <a:rPr lang="en-US" dirty="0" smtClean="0"/>
              <a:t>3. Construct RWFM Model for Chinese Wall Model</a:t>
            </a:r>
          </a:p>
          <a:p>
            <a:endParaRPr lang="en-US" dirty="0"/>
          </a:p>
          <a:p>
            <a:r>
              <a:rPr lang="en-US" dirty="0" smtClean="0"/>
              <a:t>SUBMISSION of Assignment 2: 10 April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8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Whom do we protect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features protect the operating </a:t>
            </a:r>
            <a:r>
              <a:rPr lang="en-US" dirty="0" smtClean="0"/>
              <a:t>system against users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necessary but not sufficient</a:t>
            </a:r>
          </a:p>
          <a:p>
            <a:r>
              <a:rPr lang="en-US" dirty="0" smtClean="0"/>
              <a:t>File </a:t>
            </a:r>
            <a:r>
              <a:rPr lang="en-US" dirty="0"/>
              <a:t>permissions protect users (and the OS</a:t>
            </a:r>
            <a:r>
              <a:rPr lang="en-US" dirty="0" smtClean="0"/>
              <a:t>) against </a:t>
            </a:r>
            <a:r>
              <a:rPr lang="en-US" dirty="0"/>
              <a:t>other users</a:t>
            </a:r>
          </a:p>
          <a:p>
            <a:pPr lvl="1"/>
            <a:r>
              <a:rPr lang="en-US" dirty="0" smtClean="0"/>
              <a:t>Again</a:t>
            </a:r>
            <a:r>
              <a:rPr lang="en-US" dirty="0"/>
              <a:t>, this is necessary but not sufficient</a:t>
            </a:r>
          </a:p>
        </p:txBody>
      </p:sp>
    </p:spTree>
    <p:extLst>
      <p:ext uri="{BB962C8B-B14F-4D97-AF65-F5344CB8AC3E}">
        <p14:creationId xmlns:p14="http://schemas.microsoft.com/office/powerpoint/2010/main" val="246367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permissions are based on user identity</a:t>
            </a:r>
            <a:r>
              <a:rPr lang="en-US" dirty="0" smtClean="0"/>
              <a:t>, which </a:t>
            </a:r>
            <a:r>
              <a:rPr lang="en-US" dirty="0"/>
              <a:t>is based on authentication</a:t>
            </a:r>
          </a:p>
          <a:p>
            <a:r>
              <a:rPr lang="en-US" dirty="0" smtClean="0"/>
              <a:t>How </a:t>
            </a:r>
            <a:r>
              <a:rPr lang="en-US" dirty="0"/>
              <a:t>does an OS authenticate users?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methods: something you know</a:t>
            </a:r>
            <a:r>
              <a:rPr lang="en-US" dirty="0" smtClean="0"/>
              <a:t>,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something </a:t>
            </a:r>
            <a:r>
              <a:rPr lang="en-US" dirty="0">
                <a:solidFill>
                  <a:srgbClr val="FF0000"/>
                </a:solidFill>
              </a:rPr>
              <a:t>you have, something you are</a:t>
            </a:r>
          </a:p>
        </p:txBody>
      </p:sp>
    </p:spTree>
    <p:extLst>
      <p:ext uri="{BB962C8B-B14F-4D97-AF65-F5344CB8AC3E}">
        <p14:creationId xmlns:p14="http://schemas.microsoft.com/office/powerpoint/2010/main" val="348836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You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</a:p>
          <a:p>
            <a:r>
              <a:rPr lang="en-US" dirty="0" smtClean="0"/>
              <a:t>Hashed Passwords</a:t>
            </a:r>
          </a:p>
          <a:p>
            <a:r>
              <a:rPr lang="en-US" dirty="0" smtClean="0"/>
              <a:t>Challenge/Response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Authentication</a:t>
            </a:r>
          </a:p>
          <a:p>
            <a:endParaRPr lang="en-US" dirty="0"/>
          </a:p>
          <a:p>
            <a:r>
              <a:rPr lang="en-US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HUMAN Element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5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You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 </a:t>
            </a:r>
            <a:r>
              <a:rPr lang="mr-IN" dirty="0" smtClean="0"/>
              <a:t>–</a:t>
            </a:r>
            <a:r>
              <a:rPr lang="en-US" dirty="0" smtClean="0"/>
              <a:t> tamper proof device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1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You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3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Trojan horses — “come and get it” </a:t>
            </a:r>
            <a:r>
              <a:rPr lang="en-US" dirty="0" smtClean="0"/>
              <a:t>attack</a:t>
            </a:r>
          </a:p>
          <a:p>
            <a:pPr lvl="1"/>
            <a:r>
              <a:rPr lang="en-US" dirty="0"/>
              <a:t>Trick someone into executing a program </a:t>
            </a:r>
            <a:r>
              <a:rPr lang="en-US" dirty="0" smtClean="0"/>
              <a:t>that does </a:t>
            </a:r>
            <a:r>
              <a:rPr lang="en-US" dirty="0"/>
              <a:t>nasty </a:t>
            </a:r>
            <a:r>
              <a:rPr lang="en-US" dirty="0" smtClean="0"/>
              <a:t>things (</a:t>
            </a:r>
            <a:r>
              <a:rPr lang="en-US" dirty="0"/>
              <a:t>Many viruses and worms spread that way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can the OS protect users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Unix</a:t>
            </a:r>
            <a:r>
              <a:rPr lang="en-US" dirty="0"/>
              <a:t>-type file permissions don’t help — </a:t>
            </a:r>
            <a:r>
              <a:rPr lang="en-US" dirty="0" smtClean="0"/>
              <a:t>the attack </a:t>
            </a:r>
            <a:r>
              <a:rPr lang="en-US" dirty="0"/>
              <a:t>program can change </a:t>
            </a:r>
            <a:r>
              <a:rPr lang="en-US" dirty="0" smtClean="0"/>
              <a:t>permissions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mandatory access control (MAC)</a:t>
            </a:r>
          </a:p>
          <a:p>
            <a:r>
              <a:rPr lang="en-US" dirty="0" smtClean="0"/>
              <a:t>Login </a:t>
            </a:r>
            <a:r>
              <a:rPr lang="en-US" dirty="0"/>
              <a:t>spoofing</a:t>
            </a:r>
          </a:p>
          <a:p>
            <a:r>
              <a:rPr lang="en-US" dirty="0" smtClean="0"/>
              <a:t>Buggy </a:t>
            </a:r>
            <a:r>
              <a:rPr lang="en-US" dirty="0"/>
              <a:t>software — </a:t>
            </a:r>
            <a:r>
              <a:rPr lang="en-US" dirty="0">
                <a:solidFill>
                  <a:srgbClr val="FF0000"/>
                </a:solidFill>
              </a:rPr>
              <a:t>the big one</a:t>
            </a:r>
          </a:p>
        </p:txBody>
      </p:sp>
    </p:spTree>
    <p:extLst>
      <p:ext uri="{BB962C8B-B14F-4D97-AF65-F5344CB8AC3E}">
        <p14:creationId xmlns:p14="http://schemas.microsoft.com/office/powerpoint/2010/main" val="3423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Sandboxes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OS </a:t>
            </a:r>
            <a:r>
              <a:rPr lang="en-US" dirty="0"/>
              <a:t>to </a:t>
            </a:r>
            <a:r>
              <a:rPr lang="en-US" dirty="0" smtClean="0"/>
              <a:t>provide sandboxes </a:t>
            </a:r>
            <a:r>
              <a:rPr lang="en-US" dirty="0"/>
              <a:t>— an </a:t>
            </a:r>
            <a:r>
              <a:rPr lang="en-US" dirty="0" smtClean="0"/>
              <a:t>environment </a:t>
            </a:r>
            <a:r>
              <a:rPr lang="en-US" dirty="0"/>
              <a:t>where </a:t>
            </a:r>
            <a:r>
              <a:rPr lang="en-US" dirty="0" smtClean="0"/>
              <a:t>the program </a:t>
            </a:r>
            <a:r>
              <a:rPr lang="en-US" dirty="0"/>
              <a:t>can execute but can’t affect the </a:t>
            </a:r>
            <a:r>
              <a:rPr lang="en-US" dirty="0" smtClean="0"/>
              <a:t>rest of </a:t>
            </a:r>
            <a:r>
              <a:rPr lang="en-US" dirty="0"/>
              <a:t>the machine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Strong </a:t>
            </a:r>
            <a:r>
              <a:rPr lang="en-US" dirty="0">
                <a:solidFill>
                  <a:srgbClr val="0000FF"/>
                </a:solidFill>
              </a:rPr>
              <a:t>isolation is conceptually pretty easy </a:t>
            </a:r>
            <a:r>
              <a:rPr lang="en-US" dirty="0" smtClean="0">
                <a:solidFill>
                  <a:srgbClr val="0000FF"/>
                </a:solidFill>
              </a:rPr>
              <a:t>— run </a:t>
            </a:r>
            <a:r>
              <a:rPr lang="en-US" dirty="0">
                <a:solidFill>
                  <a:srgbClr val="0000FF"/>
                </a:solidFill>
              </a:rPr>
              <a:t>the program on a separate machine, </a:t>
            </a:r>
            <a:r>
              <a:rPr lang="en-US" dirty="0" smtClean="0">
                <a:solidFill>
                  <a:srgbClr val="0000FF"/>
                </a:solidFill>
              </a:rPr>
              <a:t>or under </a:t>
            </a:r>
            <a:r>
              <a:rPr lang="en-US" dirty="0">
                <a:solidFill>
                  <a:srgbClr val="0000FF"/>
                </a:solidFill>
              </a:rPr>
              <a:t>VMware or the like</a:t>
            </a:r>
          </a:p>
          <a:p>
            <a:r>
              <a:rPr lang="en-US" dirty="0" smtClean="0"/>
              <a:t>There </a:t>
            </a:r>
            <a:r>
              <a:rPr lang="en-US" dirty="0"/>
              <a:t>are other, more elegant </a:t>
            </a:r>
            <a:r>
              <a:rPr lang="en-US" dirty="0" smtClean="0"/>
              <a:t>mechanisms that </a:t>
            </a:r>
            <a:r>
              <a:rPr lang="en-US" dirty="0"/>
              <a:t>attempt to provide the same feature </a:t>
            </a:r>
            <a:r>
              <a:rPr lang="en-US" dirty="0" smtClean="0"/>
              <a:t>at lower </a:t>
            </a:r>
            <a:r>
              <a:rPr lang="en-US" dirty="0"/>
              <a:t>cost; most are limited to </a:t>
            </a:r>
            <a:r>
              <a:rPr lang="en-US" dirty="0" smtClean="0"/>
              <a:t>root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dirty="0">
                <a:solidFill>
                  <a:srgbClr val="0000FF"/>
                </a:solidFill>
              </a:rPr>
              <a:t>trick — and it’s a very difficult one — </a:t>
            </a:r>
            <a:r>
              <a:rPr lang="en-US" dirty="0" smtClean="0">
                <a:solidFill>
                  <a:srgbClr val="0000FF"/>
                </a:solidFill>
              </a:rPr>
              <a:t>is permitting </a:t>
            </a:r>
            <a:r>
              <a:rPr lang="en-US" dirty="0">
                <a:solidFill>
                  <a:srgbClr val="0000FF"/>
                </a:solidFill>
              </a:rPr>
              <a:t>limited interaction with the </a:t>
            </a:r>
            <a:r>
              <a:rPr lang="en-US" dirty="0" smtClean="0">
                <a:solidFill>
                  <a:srgbClr val="0000FF"/>
                </a:solidFill>
              </a:rPr>
              <a:t>outside world </a:t>
            </a:r>
            <a:r>
              <a:rPr lang="en-US" dirty="0">
                <a:solidFill>
                  <a:srgbClr val="0000FF"/>
                </a:solidFill>
              </a:rPr>
              <a:t>while still protecting security</a:t>
            </a:r>
          </a:p>
        </p:txBody>
      </p:sp>
    </p:spTree>
    <p:extLst>
      <p:ext uri="{BB962C8B-B14F-4D97-AF65-F5344CB8AC3E}">
        <p14:creationId xmlns:p14="http://schemas.microsoft.com/office/powerpoint/2010/main" val="126262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1116</Words>
  <Application>Microsoft Macintosh PowerPoint</Application>
  <PresentationFormat>On-screen Show (4:3)</PresentationFormat>
  <Paragraphs>91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Certified OS Hierarchies</vt:lpstr>
      <vt:lpstr>Internal Roles</vt:lpstr>
      <vt:lpstr>Whom do we protect</vt:lpstr>
      <vt:lpstr>User Authentication</vt:lpstr>
      <vt:lpstr>Something You Know</vt:lpstr>
      <vt:lpstr>Something You have</vt:lpstr>
      <vt:lpstr>Something You are</vt:lpstr>
      <vt:lpstr>Attacks</vt:lpstr>
      <vt:lpstr>Sandboxes</vt:lpstr>
      <vt:lpstr>Race Conditions</vt:lpstr>
      <vt:lpstr>Fake LOGIN</vt:lpstr>
      <vt:lpstr>Trusted Path</vt:lpstr>
      <vt:lpstr>Viruses and Worms</vt:lpstr>
      <vt:lpstr>Access Controls Won’t Realize it</vt:lpstr>
      <vt:lpstr>Blocking Executables</vt:lpstr>
      <vt:lpstr>Certified Systems</vt:lpstr>
      <vt:lpstr>Hierarchy (1)</vt:lpstr>
      <vt:lpstr>Hierarchy(2)</vt:lpstr>
      <vt:lpstr>Hierarchy (3)</vt:lpstr>
      <vt:lpstr>Challenge</vt:lpstr>
      <vt:lpstr>Assignment 2b</vt:lpstr>
    </vt:vector>
  </TitlesOfParts>
  <Company>TIFR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Certified OS Hierarchies</dc:title>
  <dc:creator>R K Shyamasundar</dc:creator>
  <cp:lastModifiedBy>R K Shyamasundar</cp:lastModifiedBy>
  <cp:revision>9</cp:revision>
  <dcterms:created xsi:type="dcterms:W3CDTF">2017-03-23T07:16:10Z</dcterms:created>
  <dcterms:modified xsi:type="dcterms:W3CDTF">2017-03-23T13:03:27Z</dcterms:modified>
</cp:coreProperties>
</file>