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382" r:id="rId2"/>
    <p:sldId id="383" r:id="rId3"/>
    <p:sldId id="384" r:id="rId4"/>
    <p:sldId id="385"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8" r:id="rId18"/>
    <p:sldId id="297" r:id="rId19"/>
    <p:sldId id="271" r:id="rId20"/>
    <p:sldId id="272" r:id="rId21"/>
    <p:sldId id="273" r:id="rId22"/>
    <p:sldId id="274" r:id="rId23"/>
    <p:sldId id="277" r:id="rId24"/>
    <p:sldId id="278" r:id="rId25"/>
    <p:sldId id="275" r:id="rId26"/>
    <p:sldId id="296" r:id="rId27"/>
    <p:sldId id="270" r:id="rId28"/>
    <p:sldId id="256" r:id="rId29"/>
    <p:sldId id="257" r:id="rId30"/>
    <p:sldId id="258" r:id="rId31"/>
    <p:sldId id="259" r:id="rId32"/>
    <p:sldId id="263" r:id="rId33"/>
    <p:sldId id="264" r:id="rId34"/>
    <p:sldId id="265" r:id="rId35"/>
    <p:sldId id="266" r:id="rId36"/>
    <p:sldId id="267" r:id="rId37"/>
    <p:sldId id="268" r:id="rId38"/>
    <p:sldId id="269" r:id="rId39"/>
    <p:sldId id="314" r:id="rId40"/>
    <p:sldId id="310" r:id="rId41"/>
    <p:sldId id="311" r:id="rId42"/>
    <p:sldId id="312" r:id="rId43"/>
    <p:sldId id="313" r:id="rId44"/>
    <p:sldId id="405" r:id="rId45"/>
    <p:sldId id="39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34605" autoAdjust="0"/>
    <p:restoredTop sz="86322" autoAdjust="0"/>
  </p:normalViewPr>
  <p:slideViewPr>
    <p:cSldViewPr>
      <p:cViewPr>
        <p:scale>
          <a:sx n="96" d="100"/>
          <a:sy n="96" d="100"/>
        </p:scale>
        <p:origin x="-336"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8B95BD-0A90-E242-B55A-0B84A8634806}" type="datetimeFigureOut">
              <a:rPr lang="en-US" smtClean="0"/>
              <a:t>09/04/18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FB5891-2A83-A044-9850-92A95887B46B}" type="slidenum">
              <a:rPr lang="en-US" smtClean="0"/>
              <a:t>‹#›</a:t>
            </a:fld>
            <a:endParaRPr lang="en-US"/>
          </a:p>
        </p:txBody>
      </p:sp>
    </p:spTree>
    <p:extLst>
      <p:ext uri="{BB962C8B-B14F-4D97-AF65-F5344CB8AC3E}">
        <p14:creationId xmlns:p14="http://schemas.microsoft.com/office/powerpoint/2010/main" val="37667835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3DFF3C-3036-4C5D-AAA0-FE58C6EE092B}" type="datetimeFigureOut">
              <a:rPr lang="en-US" smtClean="0"/>
              <a:t>09/04/18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9D4A5C-9927-40F1-8DDD-7796921DBBD5}" type="slidenum">
              <a:rPr lang="en-US" smtClean="0"/>
              <a:t>‹#›</a:t>
            </a:fld>
            <a:endParaRPr lang="en-US"/>
          </a:p>
        </p:txBody>
      </p:sp>
    </p:spTree>
    <p:extLst>
      <p:ext uri="{BB962C8B-B14F-4D97-AF65-F5344CB8AC3E}">
        <p14:creationId xmlns:p14="http://schemas.microsoft.com/office/powerpoint/2010/main" val="29987905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E303CB-3FBF-4EBD-9B3A-D86C642BCF08}" type="slidenum">
              <a:rPr lang="en-US" smtClean="0"/>
              <a:t>2</a:t>
            </a:fld>
            <a:endParaRPr lang="en-US"/>
          </a:p>
        </p:txBody>
      </p:sp>
    </p:spTree>
    <p:extLst>
      <p:ext uri="{BB962C8B-B14F-4D97-AF65-F5344CB8AC3E}">
        <p14:creationId xmlns:p14="http://schemas.microsoft.com/office/powerpoint/2010/main" val="2777199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hyperlink" Target="file://localhost/Users/RKS/Desktop/Presentations/IASc-Cybsersecurity/RKS-Present/Paul%20Kocher.pptx" TargetMode="External"/><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hyperlink" Target="file://localhost/Users/RKS/Desktop/Presentations/IASc-Cybsersecurity/RKS-Present/power.pptx" TargetMode="External"/><Relationship Id="rId5" Type="http://schemas.openxmlformats.org/officeDocument/2006/relationships/image" Target="../media/image9.emf"/><Relationship Id="rId6" Type="http://schemas.openxmlformats.org/officeDocument/2006/relationships/hyperlink" Target="file://localhost/Users/RKS/Desktop/Presentations/IASc-Cybsersecurity/RKS-Present/Timing.pptx" TargetMode="External"/><Relationship Id="rId7" Type="http://schemas.openxmlformats.org/officeDocument/2006/relationships/image" Target="../media/image10.emf"/><Relationship Id="rId8" Type="http://schemas.openxmlformats.org/officeDocument/2006/relationships/image" Target="../media/image11.emf"/><Relationship Id="rId9" Type="http://schemas.openxmlformats.org/officeDocument/2006/relationships/image" Target="../media/image12.emf"/><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file://localhost/Users/RKS/Desktop/Presentations/IASc-Cybsersecurity/RKS-Present/Guessing%20PWD.ppt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87645" y="2967335"/>
            <a:ext cx="3968717"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DIMENSIONS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6632358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62160" y="2967335"/>
            <a:ext cx="2819683"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STUXNET</a:t>
            </a:r>
            <a:endParaRPr lang="en-US"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28604041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Attacks on Supervisory </a:t>
            </a:r>
            <a:r>
              <a:rPr lang="en-US" dirty="0">
                <a:solidFill>
                  <a:srgbClr val="FF0000"/>
                </a:solidFill>
              </a:rPr>
              <a:t>Control And Data </a:t>
            </a:r>
            <a:r>
              <a:rPr lang="en-US" dirty="0" smtClean="0">
                <a:solidFill>
                  <a:srgbClr val="FF0000"/>
                </a:solidFill>
              </a:rPr>
              <a:t>Acquisition</a:t>
            </a:r>
            <a:r>
              <a:rPr lang="en-US" dirty="0">
                <a:solidFill>
                  <a:srgbClr val="FF0000"/>
                </a:solidFill>
              </a:rPr>
              <a:t> </a:t>
            </a:r>
            <a:r>
              <a:rPr lang="en-US" dirty="0" smtClean="0">
                <a:solidFill>
                  <a:srgbClr val="FF0000"/>
                </a:solidFill>
              </a:rPr>
              <a:t>(SCADA)</a:t>
            </a:r>
            <a:endParaRPr lang="en-US" dirty="0">
              <a:solidFill>
                <a:srgbClr val="FF0000"/>
              </a:solidFill>
            </a:endParaRPr>
          </a:p>
        </p:txBody>
      </p:sp>
      <p:sp>
        <p:nvSpPr>
          <p:cNvPr id="4" name="Text Placeholder 3"/>
          <p:cNvSpPr>
            <a:spLocks noGrp="1"/>
          </p:cNvSpPr>
          <p:nvPr>
            <p:ph type="body" idx="1"/>
          </p:nvPr>
        </p:nvSpPr>
        <p:spPr/>
        <p:txBody>
          <a:bodyPr/>
          <a:lstStyle/>
          <a:p>
            <a:r>
              <a:rPr lang="en-US" dirty="0" smtClean="0"/>
              <a:t>SCADA</a:t>
            </a:r>
            <a:endParaRPr lang="en-US" dirty="0"/>
          </a:p>
        </p:txBody>
      </p:sp>
      <p:sp>
        <p:nvSpPr>
          <p:cNvPr id="3" name="Content Placeholder 2"/>
          <p:cNvSpPr>
            <a:spLocks noGrp="1"/>
          </p:cNvSpPr>
          <p:nvPr>
            <p:ph sz="half" idx="2"/>
          </p:nvPr>
        </p:nvSpPr>
        <p:spPr/>
        <p:txBody>
          <a:bodyPr>
            <a:normAutofit fontScale="92500" lnSpcReduction="10000"/>
          </a:bodyPr>
          <a:lstStyle/>
          <a:p>
            <a:r>
              <a:rPr lang="en-US" dirty="0" smtClean="0"/>
              <a:t>Control Systems 	</a:t>
            </a:r>
          </a:p>
          <a:p>
            <a:pPr lvl="1"/>
            <a:r>
              <a:rPr lang="en-US" dirty="0" smtClean="0"/>
              <a:t>Now at a higher risks to computer attacks because their vulnerabilities are increasingly becoming exposed and available to an ever-growing set of motivated and highly-skilled attacker</a:t>
            </a:r>
          </a:p>
          <a:p>
            <a:r>
              <a:rPr lang="en-US" dirty="0" smtClean="0">
                <a:solidFill>
                  <a:srgbClr val="00B0F0"/>
                </a:solidFill>
              </a:rPr>
              <a:t>Miscreants tailor their attacks with the aim of damaging the physical systems under control</a:t>
            </a:r>
          </a:p>
          <a:p>
            <a:r>
              <a:rPr lang="en-US" dirty="0" smtClean="0">
                <a:solidFill>
                  <a:srgbClr val="7030A0"/>
                </a:solidFill>
              </a:rPr>
              <a:t>Essentially  a </a:t>
            </a:r>
            <a:r>
              <a:rPr lang="en-US" b="1" dirty="0" err="1" smtClean="0">
                <a:solidFill>
                  <a:srgbClr val="7030A0"/>
                </a:solidFill>
              </a:rPr>
              <a:t>Cyberwar</a:t>
            </a:r>
            <a:endParaRPr lang="en-US" b="1" dirty="0" smtClean="0">
              <a:solidFill>
                <a:srgbClr val="7030A0"/>
              </a:solidFill>
            </a:endParaRPr>
          </a:p>
          <a:p>
            <a:pPr marL="0" indent="0">
              <a:buNone/>
            </a:pPr>
            <a:endParaRPr lang="en-US" dirty="0"/>
          </a:p>
        </p:txBody>
      </p:sp>
      <p:sp>
        <p:nvSpPr>
          <p:cNvPr id="5" name="Text Placeholder 4"/>
          <p:cNvSpPr>
            <a:spLocks noGrp="1"/>
          </p:cNvSpPr>
          <p:nvPr>
            <p:ph type="body" sz="quarter" idx="3"/>
          </p:nvPr>
        </p:nvSpPr>
        <p:spPr/>
        <p:txBody>
          <a:bodyPr/>
          <a:lstStyle/>
          <a:p>
            <a:r>
              <a:rPr lang="en-US" dirty="0" smtClean="0"/>
              <a:t>STUXNET Attacks</a:t>
            </a:r>
            <a:endParaRPr lang="en-US" dirty="0"/>
          </a:p>
        </p:txBody>
      </p:sp>
      <p:sp>
        <p:nvSpPr>
          <p:cNvPr id="7" name="Content Placeholder 6"/>
          <p:cNvSpPr>
            <a:spLocks noGrp="1"/>
          </p:cNvSpPr>
          <p:nvPr>
            <p:ph sz="quarter" idx="4"/>
          </p:nvPr>
        </p:nvSpPr>
        <p:spPr/>
        <p:txBody>
          <a:bodyPr>
            <a:normAutofit fontScale="62500" lnSpcReduction="20000"/>
          </a:bodyPr>
          <a:lstStyle/>
          <a:p>
            <a:pPr lvl="0"/>
            <a:r>
              <a:rPr lang="en-IN" sz="2700" dirty="0">
                <a:solidFill>
                  <a:srgbClr val="FF0000"/>
                </a:solidFill>
              </a:rPr>
              <a:t>Stuxnet </a:t>
            </a:r>
            <a:r>
              <a:rPr lang="en-IN" sz="2700" dirty="0">
                <a:solidFill>
                  <a:prstClr val="black"/>
                </a:solidFill>
              </a:rPr>
              <a:t>is a </a:t>
            </a:r>
            <a:r>
              <a:rPr lang="en-IN" sz="2700" dirty="0">
                <a:solidFill>
                  <a:srgbClr val="0070C0"/>
                </a:solidFill>
              </a:rPr>
              <a:t>Windows computer worm </a:t>
            </a:r>
            <a:r>
              <a:rPr lang="en-IN" sz="2700" dirty="0">
                <a:solidFill>
                  <a:prstClr val="black"/>
                </a:solidFill>
              </a:rPr>
              <a:t>discovered in July 2010 that targets </a:t>
            </a:r>
            <a:r>
              <a:rPr lang="en-IN" sz="2700" dirty="0">
                <a:solidFill>
                  <a:srgbClr val="0070C0"/>
                </a:solidFill>
              </a:rPr>
              <a:t>industrial software and equipment</a:t>
            </a:r>
          </a:p>
          <a:p>
            <a:pPr lvl="0"/>
            <a:r>
              <a:rPr lang="en-IN" sz="2700" dirty="0">
                <a:solidFill>
                  <a:prstClr val="black"/>
                </a:solidFill>
              </a:rPr>
              <a:t>it is the first discovered </a:t>
            </a:r>
            <a:r>
              <a:rPr lang="en-IN" sz="2700" dirty="0">
                <a:solidFill>
                  <a:srgbClr val="FF0000"/>
                </a:solidFill>
              </a:rPr>
              <a:t>malware </a:t>
            </a:r>
            <a:r>
              <a:rPr lang="en-IN" sz="2700" dirty="0">
                <a:solidFill>
                  <a:prstClr val="black"/>
                </a:solidFill>
              </a:rPr>
              <a:t>that spies on and subverts </a:t>
            </a:r>
            <a:r>
              <a:rPr lang="en-IN" sz="2700" dirty="0">
                <a:solidFill>
                  <a:srgbClr val="FF0000"/>
                </a:solidFill>
              </a:rPr>
              <a:t>industrial systems</a:t>
            </a:r>
          </a:p>
          <a:p>
            <a:pPr lvl="0"/>
            <a:r>
              <a:rPr lang="en-IN" sz="2700" dirty="0">
                <a:solidFill>
                  <a:srgbClr val="0070C0"/>
                </a:solidFill>
              </a:rPr>
              <a:t>Kaspersky Labs </a:t>
            </a:r>
            <a:r>
              <a:rPr lang="en-IN" sz="2700" dirty="0">
                <a:solidFill>
                  <a:prstClr val="black"/>
                </a:solidFill>
              </a:rPr>
              <a:t>concluded that the sophisticated attack could only have been conducted "</a:t>
            </a:r>
            <a:r>
              <a:rPr lang="en-IN" sz="2700" dirty="0">
                <a:solidFill>
                  <a:srgbClr val="FF0000"/>
                </a:solidFill>
              </a:rPr>
              <a:t>with nation-state support”</a:t>
            </a:r>
          </a:p>
          <a:p>
            <a:pPr lvl="0"/>
            <a:r>
              <a:rPr lang="en-IN" sz="2700" dirty="0">
                <a:solidFill>
                  <a:srgbClr val="0070C0"/>
                </a:solidFill>
              </a:rPr>
              <a:t>Stuxnet</a:t>
            </a:r>
            <a:r>
              <a:rPr lang="en-IN" sz="2700" dirty="0">
                <a:solidFill>
                  <a:prstClr val="black"/>
                </a:solidFill>
              </a:rPr>
              <a:t> attacked </a:t>
            </a:r>
            <a:r>
              <a:rPr lang="en-IN" sz="2700" dirty="0">
                <a:solidFill>
                  <a:srgbClr val="0070C0"/>
                </a:solidFill>
              </a:rPr>
              <a:t>Windows systems </a:t>
            </a:r>
            <a:r>
              <a:rPr lang="en-IN" sz="2700" dirty="0">
                <a:solidFill>
                  <a:prstClr val="black"/>
                </a:solidFill>
              </a:rPr>
              <a:t>using an unprecedented </a:t>
            </a:r>
            <a:r>
              <a:rPr lang="en-IN" sz="2700" dirty="0">
                <a:solidFill>
                  <a:srgbClr val="0070C0"/>
                </a:solidFill>
              </a:rPr>
              <a:t>four zero-day attacks </a:t>
            </a:r>
            <a:r>
              <a:rPr lang="en-IN" sz="2700" dirty="0">
                <a:solidFill>
                  <a:prstClr val="black"/>
                </a:solidFill>
              </a:rPr>
              <a:t>(plus the CPLINK vulnerability and a vulnerability used by the </a:t>
            </a:r>
            <a:r>
              <a:rPr lang="en-IN" sz="2700" dirty="0" err="1">
                <a:solidFill>
                  <a:srgbClr val="0070C0"/>
                </a:solidFill>
              </a:rPr>
              <a:t>Conficker</a:t>
            </a:r>
            <a:r>
              <a:rPr lang="en-IN" sz="2700" dirty="0">
                <a:solidFill>
                  <a:srgbClr val="0070C0"/>
                </a:solidFill>
              </a:rPr>
              <a:t> worm</a:t>
            </a:r>
            <a:r>
              <a:rPr lang="en-IN" sz="2700" dirty="0">
                <a:solidFill>
                  <a:prstClr val="black"/>
                </a:solidFill>
              </a:rPr>
              <a:t>)</a:t>
            </a:r>
          </a:p>
          <a:p>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81390368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Stuxnet</a:t>
            </a:r>
            <a:endParaRPr lang="en-US" dirty="0">
              <a:solidFill>
                <a:srgbClr val="FF0000"/>
              </a:solidFill>
            </a:endParaRPr>
          </a:p>
        </p:txBody>
      </p:sp>
      <p:sp>
        <p:nvSpPr>
          <p:cNvPr id="3" name="Content Placeholder 2"/>
          <p:cNvSpPr>
            <a:spLocks noGrp="1"/>
          </p:cNvSpPr>
          <p:nvPr>
            <p:ph sz="half" idx="1"/>
          </p:nvPr>
        </p:nvSpPr>
        <p:spPr/>
        <p:txBody>
          <a:bodyPr>
            <a:noAutofit/>
          </a:bodyPr>
          <a:lstStyle/>
          <a:p>
            <a:r>
              <a:rPr lang="en-US" sz="2000" dirty="0" smtClean="0">
                <a:solidFill>
                  <a:srgbClr val="0070C0"/>
                </a:solidFill>
              </a:rPr>
              <a:t>Astonished by the complexity </a:t>
            </a:r>
            <a:r>
              <a:rPr lang="en-US" sz="2000" dirty="0">
                <a:solidFill>
                  <a:srgbClr val="0070C0"/>
                </a:solidFill>
              </a:rPr>
              <a:t>of </a:t>
            </a:r>
            <a:r>
              <a:rPr lang="en-US" sz="2000" dirty="0" smtClean="0">
                <a:solidFill>
                  <a:srgbClr val="0070C0"/>
                </a:solidFill>
              </a:rPr>
              <a:t>the program </a:t>
            </a:r>
            <a:r>
              <a:rPr lang="en-US" sz="2000" dirty="0">
                <a:solidFill>
                  <a:srgbClr val="0070C0"/>
                </a:solidFill>
              </a:rPr>
              <a:t>and the quantity of zero day exploits </a:t>
            </a:r>
            <a:r>
              <a:rPr lang="en-US" sz="2000" dirty="0" smtClean="0">
                <a:solidFill>
                  <a:srgbClr val="0070C0"/>
                </a:solidFill>
              </a:rPr>
              <a:t>used in </a:t>
            </a:r>
            <a:r>
              <a:rPr lang="en-US" sz="2000" dirty="0">
                <a:solidFill>
                  <a:srgbClr val="0070C0"/>
                </a:solidFill>
              </a:rPr>
              <a:t>this worm.</a:t>
            </a:r>
          </a:p>
          <a:p>
            <a:pPr lvl="1"/>
            <a:r>
              <a:rPr lang="en-US" sz="2000" dirty="0" smtClean="0"/>
              <a:t>Zero </a:t>
            </a:r>
            <a:r>
              <a:rPr lang="en-US" sz="2000" dirty="0"/>
              <a:t>day exploits are those that </a:t>
            </a:r>
            <a:r>
              <a:rPr lang="en-US" sz="2000" dirty="0" smtClean="0"/>
              <a:t>have no </a:t>
            </a:r>
            <a:r>
              <a:rPr lang="en-US" sz="2000" dirty="0"/>
              <a:t>work around or patch</a:t>
            </a:r>
            <a:r>
              <a:rPr lang="en-US" sz="2000" dirty="0" smtClean="0"/>
              <a:t>.</a:t>
            </a:r>
          </a:p>
          <a:p>
            <a:r>
              <a:rPr lang="en-US" sz="2000" dirty="0" smtClean="0">
                <a:solidFill>
                  <a:srgbClr val="0070C0"/>
                </a:solidFill>
              </a:rPr>
              <a:t>Another unique </a:t>
            </a:r>
            <a:r>
              <a:rPr lang="en-US" sz="2000" dirty="0">
                <a:solidFill>
                  <a:srgbClr val="0070C0"/>
                </a:solidFill>
              </a:rPr>
              <a:t>aspect of </a:t>
            </a:r>
            <a:r>
              <a:rPr lang="en-US" sz="2000" dirty="0" err="1">
                <a:solidFill>
                  <a:srgbClr val="0070C0"/>
                </a:solidFill>
              </a:rPr>
              <a:t>Stuxnet</a:t>
            </a:r>
            <a:r>
              <a:rPr lang="en-US" sz="2000" dirty="0">
                <a:solidFill>
                  <a:srgbClr val="0070C0"/>
                </a:solidFill>
              </a:rPr>
              <a:t> is that it </a:t>
            </a:r>
            <a:r>
              <a:rPr lang="en-US" sz="2000" dirty="0" smtClean="0">
                <a:solidFill>
                  <a:srgbClr val="0070C0"/>
                </a:solidFill>
              </a:rPr>
              <a:t>contained components </a:t>
            </a:r>
            <a:r>
              <a:rPr lang="en-US" sz="2000" dirty="0">
                <a:solidFill>
                  <a:srgbClr val="0070C0"/>
                </a:solidFill>
              </a:rPr>
              <a:t>that were </a:t>
            </a:r>
            <a:r>
              <a:rPr lang="en-US" sz="2000" dirty="0">
                <a:solidFill>
                  <a:srgbClr val="FF0000"/>
                </a:solidFill>
              </a:rPr>
              <a:t>digitally signed with </a:t>
            </a:r>
            <a:r>
              <a:rPr lang="en-US" sz="2000" dirty="0" smtClean="0">
                <a:solidFill>
                  <a:srgbClr val="FF0000"/>
                </a:solidFill>
              </a:rPr>
              <a:t>stolen certificates</a:t>
            </a:r>
            <a:r>
              <a:rPr lang="en-US" sz="2000" dirty="0" smtClean="0"/>
              <a:t>.</a:t>
            </a:r>
          </a:p>
          <a:p>
            <a:r>
              <a:rPr lang="en-US" sz="2000" dirty="0"/>
              <a:t>a root </a:t>
            </a:r>
            <a:r>
              <a:rPr lang="en-US" sz="2000" dirty="0" smtClean="0"/>
              <a:t>kit was </a:t>
            </a:r>
            <a:r>
              <a:rPr lang="en-US" sz="2000" dirty="0"/>
              <a:t>found for the programmable logic </a:t>
            </a:r>
            <a:r>
              <a:rPr lang="en-US" sz="2000" dirty="0" smtClean="0"/>
              <a:t>controller (PLC</a:t>
            </a:r>
            <a:r>
              <a:rPr lang="en-US" sz="2000" dirty="0"/>
              <a:t>) which allows the manipulation of </a:t>
            </a:r>
            <a:r>
              <a:rPr lang="en-US" sz="2000" dirty="0" smtClean="0"/>
              <a:t>sensitive </a:t>
            </a:r>
            <a:r>
              <a:rPr lang="en-US" sz="2000" dirty="0"/>
              <a:t>equipment. </a:t>
            </a:r>
            <a:endParaRPr lang="en-US" sz="2000" dirty="0" smtClean="0"/>
          </a:p>
        </p:txBody>
      </p:sp>
      <p:sp>
        <p:nvSpPr>
          <p:cNvPr id="8" name="Content Placeholder 7"/>
          <p:cNvSpPr>
            <a:spLocks noGrp="1"/>
          </p:cNvSpPr>
          <p:nvPr>
            <p:ph sz="half" idx="2"/>
          </p:nvPr>
        </p:nvSpPr>
        <p:spPr/>
        <p:txBody>
          <a:bodyPr>
            <a:normAutofit fontScale="70000" lnSpcReduction="20000"/>
          </a:bodyPr>
          <a:lstStyle/>
          <a:p>
            <a:r>
              <a:rPr lang="en-US" dirty="0"/>
              <a:t>Expected to have been created by a team of as many as 30 individuals</a:t>
            </a:r>
            <a:r>
              <a:rPr lang="en-US" dirty="0" smtClean="0"/>
              <a:t>. – STATE SUPPORT</a:t>
            </a:r>
            <a:endParaRPr lang="en-US" dirty="0"/>
          </a:p>
          <a:p>
            <a:r>
              <a:rPr lang="en-US" dirty="0">
                <a:solidFill>
                  <a:srgbClr val="0070C0"/>
                </a:solidFill>
              </a:rPr>
              <a:t>indicates a level of organization and funding that probably has not been seen before </a:t>
            </a:r>
          </a:p>
          <a:p>
            <a:r>
              <a:rPr lang="en-US" dirty="0"/>
              <a:t>What was </a:t>
            </a:r>
            <a:r>
              <a:rPr lang="en-US" dirty="0" err="1"/>
              <a:t>Stuxnet</a:t>
            </a:r>
            <a:r>
              <a:rPr lang="en-US" dirty="0"/>
              <a:t> designed to do?</a:t>
            </a:r>
          </a:p>
          <a:p>
            <a:pPr lvl="1"/>
            <a:r>
              <a:rPr lang="en-US" dirty="0"/>
              <a:t>While there is no direct evidence, the code suggests that </a:t>
            </a:r>
            <a:r>
              <a:rPr lang="en-US" dirty="0" err="1"/>
              <a:t>Stuxnet</a:t>
            </a:r>
            <a:r>
              <a:rPr lang="en-US" dirty="0"/>
              <a:t> looks for a setup that is used in processing facilities that handle uranium used in nuclear devices</a:t>
            </a:r>
          </a:p>
          <a:p>
            <a:pPr lvl="1"/>
            <a:r>
              <a:rPr lang="en-US" dirty="0"/>
              <a:t>Thus the ultimate goal is to sabotage that facility by reprogramming to controllers to </a:t>
            </a:r>
            <a:r>
              <a:rPr lang="en-US" dirty="0" smtClean="0"/>
              <a:t>operate</a:t>
            </a:r>
            <a:endParaRPr lang="en-US" dirty="0"/>
          </a:p>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5071965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What should be the strategy to deal with these kinds of attacks?</a:t>
            </a:r>
            <a:endParaRPr lang="en-US" dirty="0">
              <a:solidFill>
                <a:srgbClr val="FF0000"/>
              </a:solidFill>
            </a:endParaRPr>
          </a:p>
        </p:txBody>
      </p:sp>
      <p:sp>
        <p:nvSpPr>
          <p:cNvPr id="5" name="Text Placeholder 4"/>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normAutofit fontScale="92500"/>
          </a:bodyPr>
          <a:lstStyle/>
          <a:p>
            <a:r>
              <a:rPr lang="en-US" dirty="0" smtClean="0"/>
              <a:t>Should it go along the lines of IT security?</a:t>
            </a:r>
          </a:p>
          <a:p>
            <a:r>
              <a:rPr lang="en-US" dirty="0" smtClean="0"/>
              <a:t>How about Defense-in-depth mechanisms analogous to anomaly detection?</a:t>
            </a:r>
          </a:p>
          <a:p>
            <a:r>
              <a:rPr lang="en-US" dirty="0" smtClean="0">
                <a:solidFill>
                  <a:srgbClr val="7030A0"/>
                </a:solidFill>
              </a:rPr>
              <a:t>What about false-alarms in anomaly detection?</a:t>
            </a:r>
          </a:p>
          <a:p>
            <a:r>
              <a:rPr lang="en-US" dirty="0" smtClean="0">
                <a:solidFill>
                  <a:srgbClr val="0070C0"/>
                </a:solidFill>
              </a:rPr>
              <a:t>Should the focus be on </a:t>
            </a:r>
            <a:r>
              <a:rPr lang="en-US" dirty="0" smtClean="0">
                <a:solidFill>
                  <a:srgbClr val="FF0000"/>
                </a:solidFill>
              </a:rPr>
              <a:t>Physical systems </a:t>
            </a:r>
            <a:r>
              <a:rPr lang="en-US" dirty="0" smtClean="0">
                <a:solidFill>
                  <a:srgbClr val="0070C0"/>
                </a:solidFill>
              </a:rPr>
              <a:t>rather than software/network models?</a:t>
            </a:r>
            <a:endParaRPr lang="en-US" dirty="0">
              <a:solidFill>
                <a:srgbClr val="0070C0"/>
              </a:solidFill>
            </a:endParaRPr>
          </a:p>
        </p:txBody>
      </p:sp>
      <p:sp>
        <p:nvSpPr>
          <p:cNvPr id="7" name="Text Placeholder 6"/>
          <p:cNvSpPr>
            <a:spLocks noGrp="1"/>
          </p:cNvSpPr>
          <p:nvPr>
            <p:ph type="body" sz="quarter" idx="3"/>
          </p:nvPr>
        </p:nvSpPr>
        <p:spPr/>
        <p:txBody>
          <a:bodyPr>
            <a:normAutofit fontScale="92500"/>
          </a:bodyPr>
          <a:lstStyle/>
          <a:p>
            <a:r>
              <a:rPr lang="en-US" dirty="0" smtClean="0"/>
              <a:t>Control System: Characteristics</a:t>
            </a:r>
            <a:endParaRPr lang="en-US" dirty="0"/>
          </a:p>
        </p:txBody>
      </p:sp>
      <p:sp>
        <p:nvSpPr>
          <p:cNvPr id="8" name="Content Placeholder 7"/>
          <p:cNvSpPr>
            <a:spLocks noGrp="1"/>
          </p:cNvSpPr>
          <p:nvPr>
            <p:ph sz="quarter" idx="4"/>
          </p:nvPr>
        </p:nvSpPr>
        <p:spPr/>
        <p:txBody>
          <a:bodyPr>
            <a:normAutofit fontScale="62500" lnSpcReduction="20000"/>
          </a:bodyPr>
          <a:lstStyle/>
          <a:p>
            <a:pPr lvl="0"/>
            <a:r>
              <a:rPr lang="en-US" sz="3200" dirty="0">
                <a:solidFill>
                  <a:srgbClr val="0070C0"/>
                </a:solidFill>
              </a:rPr>
              <a:t>Control systems not suitable for patching and frequent updates</a:t>
            </a:r>
          </a:p>
          <a:p>
            <a:pPr lvl="0"/>
            <a:r>
              <a:rPr lang="en-US" sz="3200" dirty="0">
                <a:solidFill>
                  <a:srgbClr val="7030A0"/>
                </a:solidFill>
              </a:rPr>
              <a:t>While current tools from Information security can give necessary mechanisms for securing control systems, these alone are not sufficient for defense-in-depth of control systems </a:t>
            </a:r>
          </a:p>
          <a:p>
            <a:pPr lvl="0"/>
            <a:r>
              <a:rPr lang="en-US" sz="3200" b="1" dirty="0">
                <a:solidFill>
                  <a:srgbClr val="00B0F0"/>
                </a:solidFill>
              </a:rPr>
              <a:t>When attackers bypass even basic  defenses  they may succeed in damaging the physical world</a:t>
            </a:r>
          </a:p>
          <a:p>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7273044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SCADA Attacks: Summary</a:t>
            </a:r>
            <a:endParaRPr lang="en-US" dirty="0">
              <a:solidFill>
                <a:srgbClr val="FF0000"/>
              </a:solidFill>
            </a:endParaRPr>
          </a:p>
        </p:txBody>
      </p:sp>
      <p:sp>
        <p:nvSpPr>
          <p:cNvPr id="4" name="Text Placeholder 3"/>
          <p:cNvSpPr>
            <a:spLocks noGrp="1"/>
          </p:cNvSpPr>
          <p:nvPr>
            <p:ph type="body" idx="1"/>
          </p:nvPr>
        </p:nvSpPr>
        <p:spPr/>
        <p:txBody>
          <a:bodyPr/>
          <a:lstStyle/>
          <a:p>
            <a:r>
              <a:rPr lang="en-US" dirty="0" smtClean="0"/>
              <a:t>Consequences</a:t>
            </a:r>
            <a:endParaRPr lang="en-US" dirty="0"/>
          </a:p>
        </p:txBody>
      </p:sp>
      <p:sp>
        <p:nvSpPr>
          <p:cNvPr id="3" name="Content Placeholder 2"/>
          <p:cNvSpPr>
            <a:spLocks noGrp="1"/>
          </p:cNvSpPr>
          <p:nvPr>
            <p:ph sz="half" idx="2"/>
          </p:nvPr>
        </p:nvSpPr>
        <p:spPr/>
        <p:txBody>
          <a:bodyPr>
            <a:normAutofit fontScale="92500" lnSpcReduction="10000"/>
          </a:bodyPr>
          <a:lstStyle/>
          <a:p>
            <a:pPr marL="0" indent="0">
              <a:buNone/>
            </a:pPr>
            <a:r>
              <a:rPr lang="en-US" dirty="0" smtClean="0">
                <a:solidFill>
                  <a:srgbClr val="0070C0"/>
                </a:solidFill>
              </a:rPr>
              <a:t>Risk Assessment</a:t>
            </a:r>
          </a:p>
          <a:p>
            <a:pPr lvl="1"/>
            <a:r>
              <a:rPr lang="en-US" dirty="0" smtClean="0">
                <a:solidFill>
                  <a:srgbClr val="7030A0"/>
                </a:solidFill>
              </a:rPr>
              <a:t>While studies exist on cyber security of SCADA there are very few studies to identify attack strategy of an adversary once it gains access (existing studies pertain to data injection for power grids, electricity markets etc.)</a:t>
            </a:r>
          </a:p>
          <a:p>
            <a:pPr lvl="1"/>
            <a:r>
              <a:rPr lang="en-US" dirty="0" smtClean="0"/>
              <a:t>Need to understand threat model to design appropriate defenses</a:t>
            </a:r>
            <a:r>
              <a:rPr lang="en-US" dirty="0" smtClean="0">
                <a:solidFill>
                  <a:srgbClr val="7030A0"/>
                </a:solidFill>
              </a:rPr>
              <a:t> and </a:t>
            </a:r>
            <a:r>
              <a:rPr lang="en-US" dirty="0" smtClean="0">
                <a:solidFill>
                  <a:srgbClr val="FF0000"/>
                </a:solidFill>
              </a:rPr>
              <a:t>take measures to secure the most critical sensors and actuators</a:t>
            </a:r>
            <a:endParaRPr lang="en-US" dirty="0">
              <a:solidFill>
                <a:srgbClr val="FF0000"/>
              </a:solidFill>
            </a:endParaRPr>
          </a:p>
        </p:txBody>
      </p:sp>
      <p:sp>
        <p:nvSpPr>
          <p:cNvPr id="5" name="Text Placeholder 4"/>
          <p:cNvSpPr>
            <a:spLocks noGrp="1"/>
          </p:cNvSpPr>
          <p:nvPr>
            <p:ph type="body" sz="quarter" idx="3"/>
          </p:nvPr>
        </p:nvSpPr>
        <p:spPr/>
        <p:txBody>
          <a:bodyPr/>
          <a:lstStyle/>
          <a:p>
            <a:r>
              <a:rPr lang="en-US" dirty="0" smtClean="0"/>
              <a:t>SCADA Security Summary</a:t>
            </a:r>
            <a:endParaRPr lang="en-US" dirty="0"/>
          </a:p>
        </p:txBody>
      </p:sp>
      <p:sp>
        <p:nvSpPr>
          <p:cNvPr id="7" name="Content Placeholder 6"/>
          <p:cNvSpPr>
            <a:spLocks noGrp="1"/>
          </p:cNvSpPr>
          <p:nvPr>
            <p:ph sz="quarter" idx="4"/>
          </p:nvPr>
        </p:nvSpPr>
        <p:spPr/>
        <p:txBody>
          <a:bodyPr>
            <a:normAutofit fontScale="62500" lnSpcReduction="20000"/>
          </a:bodyPr>
          <a:lstStyle/>
          <a:p>
            <a:r>
              <a:rPr lang="en-US" sz="4400" dirty="0">
                <a:solidFill>
                  <a:srgbClr val="7030A0"/>
                </a:solidFill>
              </a:rPr>
              <a:t>New Attack detection </a:t>
            </a:r>
            <a:r>
              <a:rPr lang="en-US" sz="4400" dirty="0" smtClean="0">
                <a:solidFill>
                  <a:srgbClr val="7030A0"/>
                </a:solidFill>
              </a:rPr>
              <a:t>Patterns</a:t>
            </a:r>
          </a:p>
          <a:p>
            <a:pPr lvl="1"/>
            <a:r>
              <a:rPr lang="en-US" sz="2800" dirty="0">
                <a:solidFill>
                  <a:prstClr val="black"/>
                </a:solidFill>
              </a:rPr>
              <a:t>Dynamic system models for specifying Intrusion detection Systems </a:t>
            </a:r>
            <a:endParaRPr lang="en-US" sz="2800" dirty="0" smtClean="0">
              <a:solidFill>
                <a:prstClr val="black"/>
              </a:solidFill>
            </a:endParaRPr>
          </a:p>
          <a:p>
            <a:r>
              <a:rPr lang="en-US" sz="4000" dirty="0">
                <a:solidFill>
                  <a:srgbClr val="FF0000"/>
                </a:solidFill>
              </a:rPr>
              <a:t>Attack Resilient Algorithms and </a:t>
            </a:r>
            <a:r>
              <a:rPr lang="en-US" sz="4000" dirty="0" smtClean="0">
                <a:solidFill>
                  <a:srgbClr val="FF0000"/>
                </a:solidFill>
              </a:rPr>
              <a:t>Architectures</a:t>
            </a:r>
          </a:p>
          <a:p>
            <a:pPr lvl="1"/>
            <a:r>
              <a:rPr lang="en-US" sz="2800" dirty="0">
                <a:solidFill>
                  <a:prstClr val="black"/>
                </a:solidFill>
              </a:rPr>
              <a:t>Design to withstand cyber </a:t>
            </a:r>
            <a:r>
              <a:rPr lang="en-US" sz="2800" dirty="0" smtClean="0">
                <a:solidFill>
                  <a:prstClr val="black"/>
                </a:solidFill>
              </a:rPr>
              <a:t>assault</a:t>
            </a:r>
            <a:endParaRPr lang="en-US" sz="2800" dirty="0">
              <a:solidFill>
                <a:prstClr val="black"/>
              </a:solidFill>
            </a:endParaRPr>
          </a:p>
          <a:p>
            <a:pPr lvl="1"/>
            <a:r>
              <a:rPr lang="en-US" sz="2800" dirty="0">
                <a:solidFill>
                  <a:prstClr val="black"/>
                </a:solidFill>
              </a:rPr>
              <a:t>Reconfigure and adapt control systems when under </a:t>
            </a:r>
            <a:r>
              <a:rPr lang="en-US" sz="2800" dirty="0" smtClean="0">
                <a:solidFill>
                  <a:prstClr val="black"/>
                </a:solidFill>
              </a:rPr>
              <a:t>attack</a:t>
            </a:r>
          </a:p>
          <a:p>
            <a:pPr marL="0" indent="0">
              <a:buNone/>
            </a:pPr>
            <a:endParaRPr lang="en-US" sz="3200" dirty="0">
              <a:solidFill>
                <a:prstClr val="black"/>
              </a:solidFill>
            </a:endParaRPr>
          </a:p>
          <a:p>
            <a:pPr marL="0" lvl="0" indent="0">
              <a:buNone/>
            </a:pPr>
            <a:r>
              <a:rPr lang="en-US" sz="3200" b="1" dirty="0">
                <a:solidFill>
                  <a:srgbClr val="00B0F0"/>
                </a:solidFill>
              </a:rPr>
              <a:t>Multi Disciplinary: Control Engineers + CS + Domain of Application …</a:t>
            </a:r>
          </a:p>
          <a:p>
            <a:endParaRPr lang="en-US" sz="4000" dirty="0" smtClean="0">
              <a:solidFill>
                <a:srgbClr val="FF0000"/>
              </a:solidFill>
            </a:endParaRPr>
          </a:p>
          <a:p>
            <a:pPr lvl="1"/>
            <a:endParaRPr lang="en-US" sz="2800" dirty="0" smtClean="0">
              <a:solidFill>
                <a:prstClr val="black"/>
              </a:solidFill>
            </a:endParaRPr>
          </a:p>
          <a:p>
            <a:pPr lvl="1"/>
            <a:endParaRPr lang="en-US" sz="2800" dirty="0">
              <a:solidFill>
                <a:prstClr val="black"/>
              </a:solidFill>
            </a:endParaRPr>
          </a:p>
          <a:p>
            <a:pPr lvl="1"/>
            <a:endParaRPr lang="en-US" sz="4000" dirty="0" smtClean="0">
              <a:solidFill>
                <a:srgbClr val="7030A0"/>
              </a:solidFill>
            </a:endParaRPr>
          </a:p>
          <a:p>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88618078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solidFill>
                  <a:srgbClr val="FF0000"/>
                </a:solidFill>
                <a:latin typeface="Comic Sans MS" panose="030F0702030302020204" pitchFamily="66" charset="0"/>
              </a:rPr>
              <a:t>BigData</a:t>
            </a:r>
            <a:r>
              <a:rPr lang="en-US" b="1" dirty="0" smtClean="0">
                <a:solidFill>
                  <a:srgbClr val="FF0000"/>
                </a:solidFill>
                <a:latin typeface="Comic Sans MS" panose="030F0702030302020204" pitchFamily="66" charset="0"/>
              </a:rPr>
              <a:t>: Algorithmic Approach</a:t>
            </a:r>
            <a:endParaRPr lang="en-US" b="1"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lvl="0"/>
            <a:endParaRPr lang="en-US" sz="2800" b="1" dirty="0" smtClean="0">
              <a:solidFill>
                <a:srgbClr val="7030A0"/>
              </a:solidFill>
            </a:endParaRPr>
          </a:p>
          <a:p>
            <a:pPr lvl="0"/>
            <a:endParaRPr lang="en-US" sz="2800" b="1" dirty="0">
              <a:solidFill>
                <a:srgbClr val="7030A0"/>
              </a:solidFill>
            </a:endParaRPr>
          </a:p>
          <a:p>
            <a:pPr lvl="0"/>
            <a:endParaRPr lang="en-US" sz="2800" b="1" dirty="0" smtClean="0">
              <a:solidFill>
                <a:srgbClr val="7030A0"/>
              </a:solidFill>
            </a:endParaRPr>
          </a:p>
          <a:p>
            <a:pPr lvl="0"/>
            <a:r>
              <a:rPr lang="en-US" sz="2800" b="1" dirty="0" smtClean="0">
                <a:solidFill>
                  <a:srgbClr val="7030A0"/>
                </a:solidFill>
              </a:rPr>
              <a:t>Compositionality</a:t>
            </a:r>
            <a:r>
              <a:rPr lang="en-US" sz="2800" b="1" dirty="0" smtClean="0">
                <a:solidFill>
                  <a:prstClr val="black"/>
                </a:solidFill>
              </a:rPr>
              <a:t> </a:t>
            </a:r>
            <a:r>
              <a:rPr lang="en-US" sz="2800" b="1" dirty="0">
                <a:solidFill>
                  <a:prstClr val="black"/>
                </a:solidFill>
              </a:rPr>
              <a:t>+ </a:t>
            </a:r>
            <a:r>
              <a:rPr lang="en-US" sz="2800" b="1" dirty="0" err="1">
                <a:solidFill>
                  <a:srgbClr val="0070C0"/>
                </a:solidFill>
              </a:rPr>
              <a:t>Scalablability</a:t>
            </a:r>
            <a:r>
              <a:rPr lang="en-US" sz="2800" b="1" dirty="0">
                <a:solidFill>
                  <a:prstClr val="black"/>
                </a:solidFill>
              </a:rPr>
              <a:t> (Reducing the problem to convex-hull detection over </a:t>
            </a:r>
            <a:r>
              <a:rPr lang="en-US" sz="2800" b="1" dirty="0" smtClean="0">
                <a:solidFill>
                  <a:prstClr val="black"/>
                </a:solidFill>
              </a:rPr>
              <a:t>distributed streaming </a:t>
            </a:r>
            <a:r>
              <a:rPr lang="en-US" sz="2800" b="1" dirty="0">
                <a:solidFill>
                  <a:prstClr val="black"/>
                </a:solidFill>
              </a:rPr>
              <a:t>data) – </a:t>
            </a:r>
            <a:r>
              <a:rPr lang="en-US" sz="2800" b="1" dirty="0" err="1">
                <a:solidFill>
                  <a:srgbClr val="0070C0"/>
                </a:solidFill>
              </a:rPr>
              <a:t>Shyamasundar</a:t>
            </a:r>
            <a:r>
              <a:rPr lang="en-US" sz="2800" b="1" dirty="0">
                <a:solidFill>
                  <a:srgbClr val="0070C0"/>
                </a:solidFill>
              </a:rPr>
              <a:t> 2013</a:t>
            </a:r>
          </a:p>
          <a:p>
            <a:pPr marL="0" indent="0">
              <a:buNone/>
            </a:pPr>
            <a:endParaRPr lang="en-US" dirty="0"/>
          </a:p>
          <a:p>
            <a:pPr marL="0" indent="0">
              <a:buNone/>
            </a:pP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19201" y="1295400"/>
            <a:ext cx="6781800" cy="3581400"/>
          </a:xfrm>
          <a:prstGeom prst="rect">
            <a:avLst/>
          </a:prstGeom>
        </p:spPr>
      </p:pic>
      <p:sp>
        <p:nvSpPr>
          <p:cNvPr id="9" name="Slide Number Placeholder 8"/>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3488270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FF0000"/>
                </a:solidFill>
                <a:latin typeface="Comic Sans MS" panose="030F0702030302020204" pitchFamily="66" charset="0"/>
              </a:rPr>
              <a:t>Tor</a:t>
            </a:r>
            <a:r>
              <a:rPr lang="en-US" dirty="0" smtClean="0">
                <a:latin typeface="Comic Sans MS" panose="030F0702030302020204" pitchFamily="66" charset="0"/>
              </a:rPr>
              <a:t> </a:t>
            </a:r>
            <a:r>
              <a:rPr lang="en-US" dirty="0" smtClean="0">
                <a:solidFill>
                  <a:srgbClr val="7030A0"/>
                </a:solidFill>
                <a:latin typeface="Comic Sans MS" panose="030F0702030302020204" pitchFamily="66" charset="0"/>
              </a:rPr>
              <a:t>Anonymity Network</a:t>
            </a:r>
            <a:endParaRPr lang="en-US" dirty="0">
              <a:solidFill>
                <a:srgbClr val="7030A0"/>
              </a:solidFill>
              <a:latin typeface="Comic Sans MS" panose="030F0702030302020204" pitchFamily="66" charset="0"/>
            </a:endParaRPr>
          </a:p>
        </p:txBody>
      </p:sp>
      <p:sp>
        <p:nvSpPr>
          <p:cNvPr id="6" name="Text Placeholder 5"/>
          <p:cNvSpPr>
            <a:spLocks noGrp="1"/>
          </p:cNvSpPr>
          <p:nvPr>
            <p:ph type="body" idx="1"/>
          </p:nvPr>
        </p:nvSpPr>
        <p:spPr/>
        <p:txBody>
          <a:bodyPr>
            <a:noAutofit/>
          </a:bodyPr>
          <a:lstStyle/>
          <a:p>
            <a:r>
              <a:rPr lang="en-US" sz="3600" dirty="0" smtClean="0">
                <a:solidFill>
                  <a:srgbClr val="FF0000"/>
                </a:solidFill>
                <a:latin typeface="Comic Sans MS" panose="030F0702030302020204" pitchFamily="66" charset="0"/>
              </a:rPr>
              <a:t>Tor?</a:t>
            </a:r>
            <a:endParaRPr lang="en-US" sz="3600" dirty="0">
              <a:solidFill>
                <a:srgbClr val="FF0000"/>
              </a:solidFill>
              <a:latin typeface="Comic Sans MS" panose="030F0702030302020204" pitchFamily="66" charset="0"/>
            </a:endParaRPr>
          </a:p>
        </p:txBody>
      </p:sp>
      <p:sp>
        <p:nvSpPr>
          <p:cNvPr id="3" name="Content Placeholder 2"/>
          <p:cNvSpPr>
            <a:spLocks noGrp="1"/>
          </p:cNvSpPr>
          <p:nvPr>
            <p:ph sz="half" idx="2"/>
          </p:nvPr>
        </p:nvSpPr>
        <p:spPr/>
        <p:txBody>
          <a:bodyPr>
            <a:normAutofit lnSpcReduction="10000"/>
          </a:bodyPr>
          <a:lstStyle/>
          <a:p>
            <a:pPr marL="0" indent="0">
              <a:buNone/>
            </a:pPr>
            <a:endParaRPr lang="en-US" dirty="0"/>
          </a:p>
          <a:p>
            <a:r>
              <a:rPr lang="en-US" dirty="0">
                <a:solidFill>
                  <a:srgbClr val="FF0000"/>
                </a:solidFill>
                <a:latin typeface="Comic Sans MS" panose="030F0702030302020204" pitchFamily="66" charset="0"/>
              </a:rPr>
              <a:t>Tor</a:t>
            </a:r>
            <a:r>
              <a:rPr lang="en-US" dirty="0"/>
              <a:t> is free software and an open network that helps you defend </a:t>
            </a:r>
            <a:r>
              <a:rPr lang="en-US" b="1" dirty="0"/>
              <a:t>against traffic analysis</a:t>
            </a:r>
            <a:r>
              <a:rPr lang="en-US" dirty="0"/>
              <a:t>, a </a:t>
            </a:r>
            <a:r>
              <a:rPr lang="en-US" b="1" dirty="0">
                <a:solidFill>
                  <a:srgbClr val="0070C0"/>
                </a:solidFill>
              </a:rPr>
              <a:t>form of network surveillance </a:t>
            </a:r>
            <a:r>
              <a:rPr lang="en-US" dirty="0"/>
              <a:t>that </a:t>
            </a:r>
            <a:r>
              <a:rPr lang="en-US" dirty="0">
                <a:solidFill>
                  <a:srgbClr val="FF0000"/>
                </a:solidFill>
              </a:rPr>
              <a:t>threatens personal freedom and privacy, confidential business activities and relationships, and state security.</a:t>
            </a:r>
          </a:p>
          <a:p>
            <a:endParaRPr lang="en-US" dirty="0"/>
          </a:p>
          <a:p>
            <a:endParaRPr lang="en-US" dirty="0"/>
          </a:p>
        </p:txBody>
      </p:sp>
      <p:sp>
        <p:nvSpPr>
          <p:cNvPr id="7" name="Text Placeholder 6"/>
          <p:cNvSpPr>
            <a:spLocks noGrp="1"/>
          </p:cNvSpPr>
          <p:nvPr>
            <p:ph type="body" sz="quarter" idx="3"/>
          </p:nvPr>
        </p:nvSpPr>
        <p:spPr/>
        <p:txBody>
          <a:bodyPr/>
          <a:lstStyle/>
          <a:p>
            <a:r>
              <a:rPr lang="en-US" dirty="0" smtClean="0"/>
              <a:t>Why Anonymity? </a:t>
            </a:r>
            <a:endParaRPr lang="en-US" dirty="0"/>
          </a:p>
        </p:txBody>
      </p:sp>
      <p:sp>
        <p:nvSpPr>
          <p:cNvPr id="5" name="Content Placeholder 4"/>
          <p:cNvSpPr>
            <a:spLocks noGrp="1"/>
          </p:cNvSpPr>
          <p:nvPr>
            <p:ph sz="quarter" idx="4"/>
          </p:nvPr>
        </p:nvSpPr>
        <p:spPr/>
        <p:txBody>
          <a:bodyPr>
            <a:normAutofit fontScale="92500"/>
          </a:bodyPr>
          <a:lstStyle/>
          <a:p>
            <a:r>
              <a:rPr lang="en-US" dirty="0">
                <a:solidFill>
                  <a:srgbClr val="FF0000"/>
                </a:solidFill>
                <a:latin typeface="Comic Sans MS" panose="030F0702030302020204" pitchFamily="66" charset="0"/>
              </a:rPr>
              <a:t>Tor</a:t>
            </a:r>
            <a:r>
              <a:rPr lang="en-US" dirty="0"/>
              <a:t> protects you by bouncing your communications around a distributed network of relays run by volunteers all around the world: </a:t>
            </a:r>
            <a:r>
              <a:rPr lang="en-US" b="1" dirty="0">
                <a:solidFill>
                  <a:srgbClr val="0070C0"/>
                </a:solidFill>
              </a:rPr>
              <a:t>it prevents somebody watching your Internet connection from learning what sites you visit, and it prevents the sites you visit from learning your physical location</a:t>
            </a:r>
            <a:r>
              <a:rPr lang="en-US" b="1" dirty="0" smtClean="0">
                <a:solidFill>
                  <a:srgbClr val="0070C0"/>
                </a:solidFill>
              </a:rPr>
              <a:t>.</a:t>
            </a:r>
          </a:p>
          <a:p>
            <a:endParaRPr lang="en-US" dirty="0"/>
          </a:p>
          <a:p>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78055900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Comic Sans MS" pitchFamily="66" charset="0"/>
              </a:rPr>
              <a:t>A New Doctrine: Public </a:t>
            </a:r>
            <a:r>
              <a:rPr lang="en-US" dirty="0" err="1" smtClean="0">
                <a:solidFill>
                  <a:srgbClr val="FF0000"/>
                </a:solidFill>
                <a:latin typeface="Comic Sans MS" pitchFamily="66" charset="0"/>
              </a:rPr>
              <a:t>Cybersecurity</a:t>
            </a:r>
            <a:r>
              <a:rPr lang="en-US" dirty="0" smtClean="0">
                <a:solidFill>
                  <a:srgbClr val="FF0000"/>
                </a:solidFill>
                <a:latin typeface="Comic Sans MS" pitchFamily="66" charset="0"/>
              </a:rPr>
              <a:t> </a:t>
            </a:r>
            <a:endParaRPr lang="en-US" dirty="0">
              <a:solidFill>
                <a:srgbClr val="FF0000"/>
              </a:solidFill>
              <a:latin typeface="Comic Sans MS" pitchFamily="66" charset="0"/>
            </a:endParaRPr>
          </a:p>
        </p:txBody>
      </p:sp>
      <p:sp>
        <p:nvSpPr>
          <p:cNvPr id="3" name="Content Placeholder 2"/>
          <p:cNvSpPr>
            <a:spLocks noGrp="1"/>
          </p:cNvSpPr>
          <p:nvPr>
            <p:ph sz="half" idx="1"/>
          </p:nvPr>
        </p:nvSpPr>
        <p:spPr/>
        <p:txBody>
          <a:bodyPr>
            <a:normAutofit fontScale="62500" lnSpcReduction="20000"/>
          </a:bodyPr>
          <a:lstStyle/>
          <a:p>
            <a:pPr marL="0" indent="0">
              <a:buNone/>
            </a:pPr>
            <a:endParaRPr lang="en-US" dirty="0" smtClean="0"/>
          </a:p>
          <a:p>
            <a:r>
              <a:rPr lang="en-US" dirty="0" smtClean="0">
                <a:latin typeface="CMR10"/>
              </a:rPr>
              <a:t>Non-</a:t>
            </a:r>
            <a:r>
              <a:rPr lang="en-US" dirty="0" err="1" smtClean="0">
                <a:latin typeface="CMR10"/>
              </a:rPr>
              <a:t>rivalrous</a:t>
            </a:r>
            <a:r>
              <a:rPr lang="en-US" dirty="0" smtClean="0">
                <a:latin typeface="CMR10"/>
              </a:rPr>
              <a:t>:</a:t>
            </a:r>
          </a:p>
          <a:p>
            <a:pPr lvl="1"/>
            <a:r>
              <a:rPr lang="en-US" dirty="0" smtClean="0">
                <a:latin typeface="CMR10"/>
              </a:rPr>
              <a:t>because </a:t>
            </a:r>
            <a:r>
              <a:rPr lang="en-US" dirty="0">
                <a:latin typeface="CMR10"/>
              </a:rPr>
              <a:t>one user </a:t>
            </a:r>
            <a:r>
              <a:rPr lang="en-US" dirty="0" smtClean="0">
                <a:latin typeface="CMR10"/>
              </a:rPr>
              <a:t>benefiting </a:t>
            </a:r>
            <a:r>
              <a:rPr lang="en-US" dirty="0">
                <a:latin typeface="CMR10"/>
              </a:rPr>
              <a:t>from the </a:t>
            </a:r>
            <a:r>
              <a:rPr lang="en-US" dirty="0" smtClean="0">
                <a:latin typeface="CMR10"/>
              </a:rPr>
              <a:t>security of </a:t>
            </a:r>
            <a:r>
              <a:rPr lang="en-US" dirty="0">
                <a:latin typeface="CMR10"/>
              </a:rPr>
              <a:t>a networked system does not diminish the ability of any other user </a:t>
            </a:r>
            <a:r>
              <a:rPr lang="en-US" dirty="0" smtClean="0">
                <a:latin typeface="CMR10"/>
              </a:rPr>
              <a:t>to benefit </a:t>
            </a:r>
            <a:r>
              <a:rPr lang="en-US" dirty="0">
                <a:latin typeface="CMR10"/>
              </a:rPr>
              <a:t>from the security of that system. </a:t>
            </a:r>
          </a:p>
          <a:p>
            <a:r>
              <a:rPr lang="en-US" dirty="0" smtClean="0">
                <a:solidFill>
                  <a:srgbClr val="0070C0"/>
                </a:solidFill>
                <a:latin typeface="CMR10"/>
              </a:rPr>
              <a:t>Non-excludable</a:t>
            </a:r>
          </a:p>
          <a:p>
            <a:pPr lvl="1"/>
            <a:r>
              <a:rPr lang="en-US" dirty="0" smtClean="0">
                <a:solidFill>
                  <a:srgbClr val="0070C0"/>
                </a:solidFill>
                <a:latin typeface="CMR10"/>
              </a:rPr>
              <a:t>users </a:t>
            </a:r>
            <a:r>
              <a:rPr lang="en-US" dirty="0">
                <a:solidFill>
                  <a:srgbClr val="0070C0"/>
                </a:solidFill>
                <a:latin typeface="CMR10"/>
              </a:rPr>
              <a:t>of a secure system cannot be easily excluded from </a:t>
            </a:r>
            <a:r>
              <a:rPr lang="en-US" dirty="0" smtClean="0">
                <a:solidFill>
                  <a:srgbClr val="0070C0"/>
                </a:solidFill>
                <a:latin typeface="CMR10"/>
              </a:rPr>
              <a:t>benefits security brings.</a:t>
            </a:r>
          </a:p>
          <a:p>
            <a:r>
              <a:rPr lang="en-US" dirty="0" smtClean="0">
                <a:solidFill>
                  <a:srgbClr val="7030A0"/>
                </a:solidFill>
                <a:latin typeface="CMR10"/>
              </a:rPr>
              <a:t>Cannot apply the usual “Common goods” for managing </a:t>
            </a:r>
            <a:r>
              <a:rPr lang="en-US" dirty="0">
                <a:solidFill>
                  <a:srgbClr val="7030A0"/>
                </a:solidFill>
                <a:latin typeface="CMR10"/>
              </a:rPr>
              <a:t>the depletion and </a:t>
            </a:r>
            <a:r>
              <a:rPr lang="en-US" dirty="0" smtClean="0">
                <a:solidFill>
                  <a:srgbClr val="7030A0"/>
                </a:solidFill>
                <a:latin typeface="CMR10"/>
              </a:rPr>
              <a:t>inequitable consumption </a:t>
            </a:r>
            <a:r>
              <a:rPr lang="en-US" dirty="0">
                <a:solidFill>
                  <a:srgbClr val="7030A0"/>
                </a:solidFill>
                <a:latin typeface="CMR10"/>
              </a:rPr>
              <a:t>by </a:t>
            </a:r>
            <a:r>
              <a:rPr lang="en-US" dirty="0" smtClean="0">
                <a:solidFill>
                  <a:srgbClr val="7030A0"/>
                </a:solidFill>
                <a:latin typeface="CMR10"/>
              </a:rPr>
              <a:t>first </a:t>
            </a:r>
            <a:r>
              <a:rPr lang="en-US" dirty="0">
                <a:solidFill>
                  <a:srgbClr val="7030A0"/>
                </a:solidFill>
                <a:latin typeface="CMR10"/>
              </a:rPr>
              <a:t>comers or more sophisticated users</a:t>
            </a:r>
            <a:r>
              <a:rPr lang="en-US" dirty="0" smtClean="0">
                <a:solidFill>
                  <a:srgbClr val="7030A0"/>
                </a:solidFill>
                <a:latin typeface="CMR10"/>
              </a:rPr>
              <a:t>.</a:t>
            </a:r>
          </a:p>
          <a:p>
            <a:r>
              <a:rPr lang="en-US" dirty="0" smtClean="0">
                <a:solidFill>
                  <a:srgbClr val="7030A0"/>
                </a:solidFill>
                <a:latin typeface="CMR10"/>
              </a:rPr>
              <a:t>This is not applicable to </a:t>
            </a:r>
            <a:r>
              <a:rPr lang="en-US" dirty="0" err="1" smtClean="0">
                <a:solidFill>
                  <a:srgbClr val="7030A0"/>
                </a:solidFill>
                <a:latin typeface="CMR10"/>
              </a:rPr>
              <a:t>Cybersecurity</a:t>
            </a:r>
            <a:endParaRPr lang="en-US" dirty="0">
              <a:solidFill>
                <a:srgbClr val="7030A0"/>
              </a:solidFill>
            </a:endParaRPr>
          </a:p>
          <a:p>
            <a:endParaRPr lang="en-US" dirty="0" smtClean="0">
              <a:solidFill>
                <a:srgbClr val="7030A0"/>
              </a:solidFill>
            </a:endParaRPr>
          </a:p>
          <a:p>
            <a:endParaRPr lang="en-US" dirty="0"/>
          </a:p>
          <a:p>
            <a:endParaRPr lang="en-US" dirty="0" smtClean="0"/>
          </a:p>
          <a:p>
            <a:endParaRPr lang="en-US" dirty="0"/>
          </a:p>
          <a:p>
            <a:endParaRPr lang="en-US" dirty="0" smtClean="0"/>
          </a:p>
          <a:p>
            <a:endParaRPr lang="en-US" dirty="0"/>
          </a:p>
        </p:txBody>
      </p:sp>
      <p:sp>
        <p:nvSpPr>
          <p:cNvPr id="7" name="Content Placeholder 6"/>
          <p:cNvSpPr>
            <a:spLocks noGrp="1"/>
          </p:cNvSpPr>
          <p:nvPr>
            <p:ph sz="half" idx="2"/>
          </p:nvPr>
        </p:nvSpPr>
        <p:spPr/>
        <p:txBody>
          <a:bodyPr>
            <a:normAutofit fontScale="62500" lnSpcReduction="20000"/>
          </a:bodyPr>
          <a:lstStyle/>
          <a:p>
            <a:r>
              <a:rPr lang="en-US" sz="3800" dirty="0" smtClean="0"/>
              <a:t>How about Public health </a:t>
            </a:r>
            <a:r>
              <a:rPr lang="en-US" sz="3800" dirty="0" smtClean="0">
                <a:sym typeface="Wingdings" pitchFamily="2" charset="2"/>
              </a:rPr>
              <a:t> Public </a:t>
            </a:r>
            <a:r>
              <a:rPr lang="en-US" sz="3800" dirty="0" err="1" smtClean="0">
                <a:sym typeface="Wingdings" pitchFamily="2" charset="2"/>
              </a:rPr>
              <a:t>Cybersecurity</a:t>
            </a:r>
            <a:endParaRPr lang="en-US" sz="3800" dirty="0" smtClean="0">
              <a:sym typeface="Wingdings" pitchFamily="2" charset="2"/>
            </a:endParaRPr>
          </a:p>
          <a:p>
            <a:pPr lvl="1"/>
            <a:r>
              <a:rPr lang="en-US" sz="3800" dirty="0" smtClean="0">
                <a:solidFill>
                  <a:srgbClr val="0070C0"/>
                </a:solidFill>
                <a:sym typeface="Wingdings" pitchFamily="2" charset="2"/>
              </a:rPr>
              <a:t>Realizing security</a:t>
            </a:r>
          </a:p>
          <a:p>
            <a:pPr lvl="1"/>
            <a:r>
              <a:rPr lang="en-US" sz="3800" dirty="0" smtClean="0">
                <a:solidFill>
                  <a:srgbClr val="0070C0"/>
                </a:solidFill>
                <a:sym typeface="Wingdings" pitchFamily="2" charset="2"/>
              </a:rPr>
              <a:t>Managing Insecurity</a:t>
            </a:r>
          </a:p>
        </p:txBody>
      </p:sp>
      <p:sp>
        <p:nvSpPr>
          <p:cNvPr id="8" name="Rounded Rectangular Callout 7"/>
          <p:cNvSpPr/>
          <p:nvPr/>
        </p:nvSpPr>
        <p:spPr>
          <a:xfrm>
            <a:off x="5562600" y="3000375"/>
            <a:ext cx="1676400" cy="8382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Public Health</a:t>
            </a:r>
            <a:endParaRPr lang="en-US" dirty="0"/>
          </a:p>
        </p:txBody>
      </p:sp>
      <p:sp>
        <p:nvSpPr>
          <p:cNvPr id="9" name="Cloud Callout 8"/>
          <p:cNvSpPr/>
          <p:nvPr/>
        </p:nvSpPr>
        <p:spPr>
          <a:xfrm>
            <a:off x="6248400" y="3505200"/>
            <a:ext cx="2895600" cy="1524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Prevention,</a:t>
            </a:r>
          </a:p>
          <a:p>
            <a:pPr algn="ctr"/>
            <a:r>
              <a:rPr lang="en-US" dirty="0"/>
              <a:t>Containment</a:t>
            </a:r>
          </a:p>
          <a:p>
            <a:pPr algn="ctr"/>
            <a:r>
              <a:rPr lang="en-US" dirty="0"/>
              <a:t>Mitigation</a:t>
            </a:r>
          </a:p>
          <a:p>
            <a:pPr algn="ctr"/>
            <a:r>
              <a:rPr lang="en-US" dirty="0"/>
              <a:t>Recovery</a:t>
            </a:r>
          </a:p>
        </p:txBody>
      </p:sp>
      <p:sp>
        <p:nvSpPr>
          <p:cNvPr id="10" name="Cloud Callout 9"/>
          <p:cNvSpPr/>
          <p:nvPr/>
        </p:nvSpPr>
        <p:spPr>
          <a:xfrm>
            <a:off x="4114800" y="4876800"/>
            <a:ext cx="4953000" cy="12954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 compensation of victims</a:t>
            </a:r>
          </a:p>
          <a:p>
            <a:r>
              <a:rPr lang="en-US" dirty="0" smtClean="0"/>
              <a:t>* No punishment – except like quarantine</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68456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Threats: A Landscape</a:t>
            </a:r>
            <a:endParaRPr lang="en-US" dirty="0"/>
          </a:p>
        </p:txBody>
      </p:sp>
      <p:sp>
        <p:nvSpPr>
          <p:cNvPr id="3" name="Content Placeholder 2"/>
          <p:cNvSpPr>
            <a:spLocks noGrp="1"/>
          </p:cNvSpPr>
          <p:nvPr>
            <p:ph idx="1"/>
          </p:nvPr>
        </p:nvSpPr>
        <p:spPr/>
        <p:txBody>
          <a:bodyPr/>
          <a:lstStyle/>
          <a:p>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7964634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Threats</a:t>
            </a:r>
            <a:endParaRPr lang="en-US" dirty="0">
              <a:solidFill>
                <a:srgbClr val="FF0000"/>
              </a:solidFill>
            </a:endParaRPr>
          </a:p>
        </p:txBody>
      </p:sp>
      <p:sp>
        <p:nvSpPr>
          <p:cNvPr id="4" name="Text Placeholder 3"/>
          <p:cNvSpPr>
            <a:spLocks noGrp="1"/>
          </p:cNvSpPr>
          <p:nvPr>
            <p:ph type="body" idx="1"/>
          </p:nvPr>
        </p:nvSpPr>
        <p:spPr/>
        <p:txBody>
          <a:bodyPr>
            <a:normAutofit fontScale="92500"/>
          </a:bodyPr>
          <a:lstStyle/>
          <a:p>
            <a:r>
              <a:rPr lang="en-US" dirty="0" smtClean="0"/>
              <a:t>Trojan Botnet in 2010 -upward</a:t>
            </a:r>
            <a:endParaRPr lang="en-US" dirty="0"/>
          </a:p>
        </p:txBody>
      </p:sp>
      <p:sp>
        <p:nvSpPr>
          <p:cNvPr id="3" name="Content Placeholder 2"/>
          <p:cNvSpPr>
            <a:spLocks noGrp="1"/>
          </p:cNvSpPr>
          <p:nvPr>
            <p:ph sz="half" idx="2"/>
          </p:nvPr>
        </p:nvSpPr>
        <p:spPr/>
        <p:txBody>
          <a:bodyPr>
            <a:normAutofit fontScale="77500" lnSpcReduction="20000"/>
          </a:bodyPr>
          <a:lstStyle/>
          <a:p>
            <a:r>
              <a:rPr lang="en-US" dirty="0"/>
              <a:t>S</a:t>
            </a:r>
            <a:r>
              <a:rPr lang="en-US" dirty="0" smtClean="0"/>
              <a:t>ignificant as despite increasing </a:t>
            </a:r>
            <a:r>
              <a:rPr lang="en-US" dirty="0"/>
              <a:t>coordinated efforts to shut down </a:t>
            </a:r>
            <a:r>
              <a:rPr lang="en-US" dirty="0" smtClean="0"/>
              <a:t>botnet activity ( </a:t>
            </a:r>
            <a:r>
              <a:rPr lang="en-US" dirty="0"/>
              <a:t>Mariposa, </a:t>
            </a:r>
            <a:r>
              <a:rPr lang="en-US" dirty="0" err="1"/>
              <a:t>Bredolab</a:t>
            </a:r>
            <a:r>
              <a:rPr lang="en-US" dirty="0"/>
              <a:t> </a:t>
            </a:r>
            <a:r>
              <a:rPr lang="en-US" dirty="0" smtClean="0"/>
              <a:t>and </a:t>
            </a:r>
            <a:r>
              <a:rPr lang="en-US" dirty="0" err="1" smtClean="0"/>
              <a:t>Waledec</a:t>
            </a:r>
            <a:r>
              <a:rPr lang="en-US" dirty="0" smtClean="0"/>
              <a:t> botnets)</a:t>
            </a:r>
          </a:p>
          <a:p>
            <a:r>
              <a:rPr lang="en-US" dirty="0" smtClean="0"/>
              <a:t>Shutting </a:t>
            </a:r>
            <a:r>
              <a:rPr lang="en-US" dirty="0" err="1" smtClean="0"/>
              <a:t>Waledac</a:t>
            </a:r>
            <a:r>
              <a:rPr lang="en-US" dirty="0" smtClean="0"/>
              <a:t> botnet </a:t>
            </a:r>
            <a:r>
              <a:rPr lang="en-US" dirty="0"/>
              <a:t>resulted in an </a:t>
            </a:r>
            <a:r>
              <a:rPr lang="en-US" dirty="0" smtClean="0"/>
              <a:t>instantaneous drop </a:t>
            </a:r>
            <a:r>
              <a:rPr lang="en-US" dirty="0"/>
              <a:t>off in observed command and control </a:t>
            </a:r>
            <a:r>
              <a:rPr lang="en-US" dirty="0" smtClean="0"/>
              <a:t>traffic.</a:t>
            </a:r>
          </a:p>
          <a:p>
            <a:r>
              <a:rPr lang="en-US" dirty="0" smtClean="0"/>
              <a:t>Zeus </a:t>
            </a:r>
            <a:r>
              <a:rPr lang="en-US" dirty="0"/>
              <a:t>(also known as </a:t>
            </a:r>
            <a:r>
              <a:rPr lang="en-US" dirty="0" err="1"/>
              <a:t>Zbot</a:t>
            </a:r>
            <a:r>
              <a:rPr lang="en-US" dirty="0"/>
              <a:t> and </a:t>
            </a:r>
            <a:r>
              <a:rPr lang="en-US" dirty="0" err="1"/>
              <a:t>Kneber</a:t>
            </a:r>
            <a:r>
              <a:rPr lang="en-US" dirty="0"/>
              <a:t>), </a:t>
            </a:r>
            <a:r>
              <a:rPr lang="en-US" dirty="0" smtClean="0"/>
              <a:t>continues to </a:t>
            </a:r>
            <a:r>
              <a:rPr lang="en-US" dirty="0"/>
              <a:t>evolve through intrinsic and plugin </a:t>
            </a:r>
            <a:r>
              <a:rPr lang="en-US" dirty="0" smtClean="0"/>
              <a:t>advances. The </a:t>
            </a:r>
            <a:r>
              <a:rPr lang="en-US" dirty="0"/>
              <a:t>Zeus botnet malware </a:t>
            </a:r>
            <a:r>
              <a:rPr lang="en-US" dirty="0" smtClean="0"/>
              <a:t>is commonly </a:t>
            </a:r>
            <a:r>
              <a:rPr lang="en-US" dirty="0"/>
              <a:t>used by attackers to steal </a:t>
            </a:r>
            <a:r>
              <a:rPr lang="en-US" dirty="0" smtClean="0"/>
              <a:t>banking information </a:t>
            </a:r>
            <a:r>
              <a:rPr lang="en-US" dirty="0"/>
              <a:t>from infected computers.</a:t>
            </a:r>
          </a:p>
        </p:txBody>
      </p:sp>
      <p:sp>
        <p:nvSpPr>
          <p:cNvPr id="5" name="Text Placeholder 4"/>
          <p:cNvSpPr>
            <a:spLocks noGrp="1"/>
          </p:cNvSpPr>
          <p:nvPr>
            <p:ph type="body" sz="quarter" idx="3"/>
          </p:nvPr>
        </p:nvSpPr>
        <p:spPr/>
        <p:txBody>
          <a:bodyPr>
            <a:normAutofit fontScale="92500"/>
          </a:bodyPr>
          <a:lstStyle/>
          <a:p>
            <a:r>
              <a:rPr lang="en-US" dirty="0" smtClean="0"/>
              <a:t>SQL Injection, Obfuscation, PDF</a:t>
            </a:r>
            <a:endParaRPr lang="en-US" dirty="0"/>
          </a:p>
        </p:txBody>
      </p:sp>
      <p:sp>
        <p:nvSpPr>
          <p:cNvPr id="6" name="Content Placeholder 5"/>
          <p:cNvSpPr>
            <a:spLocks noGrp="1"/>
          </p:cNvSpPr>
          <p:nvPr>
            <p:ph sz="quarter" idx="4"/>
          </p:nvPr>
        </p:nvSpPr>
        <p:spPr>
          <a:xfrm>
            <a:off x="4645025" y="2174875"/>
            <a:ext cx="3965575" cy="3387725"/>
          </a:xfrm>
        </p:spPr>
        <p:txBody>
          <a:bodyPr>
            <a:normAutofit fontScale="55000" lnSpcReduction="20000"/>
          </a:bodyPr>
          <a:lstStyle/>
          <a:p>
            <a:r>
              <a:rPr lang="en-US" b="1" dirty="0" smtClean="0">
                <a:solidFill>
                  <a:srgbClr val="0070C0"/>
                </a:solidFill>
              </a:rPr>
              <a:t>SQL</a:t>
            </a:r>
            <a:r>
              <a:rPr lang="en-US" dirty="0" smtClean="0"/>
              <a:t>: Popular due to </a:t>
            </a:r>
            <a:r>
              <a:rPr lang="en-US" dirty="0"/>
              <a:t>its simplicity to execute and </a:t>
            </a:r>
            <a:r>
              <a:rPr lang="en-US" dirty="0" smtClean="0"/>
              <a:t>its scalability </a:t>
            </a:r>
            <a:r>
              <a:rPr lang="en-US" dirty="0"/>
              <a:t>to compromise large amounts of </a:t>
            </a:r>
            <a:r>
              <a:rPr lang="en-US" dirty="0" smtClean="0"/>
              <a:t>web servers </a:t>
            </a:r>
            <a:r>
              <a:rPr lang="en-US" dirty="0"/>
              <a:t>across the Internet. </a:t>
            </a:r>
          </a:p>
          <a:p>
            <a:pPr lvl="1"/>
            <a:r>
              <a:rPr lang="en-US" dirty="0" smtClean="0"/>
              <a:t>appears  seasonal </a:t>
            </a:r>
            <a:r>
              <a:rPr lang="en-US" dirty="0"/>
              <a:t>pattern: during each of the </a:t>
            </a:r>
            <a:r>
              <a:rPr lang="en-US" dirty="0" smtClean="0"/>
              <a:t>past 3 years</a:t>
            </a:r>
            <a:r>
              <a:rPr lang="en-US" dirty="0"/>
              <a:t>, there has been a globally scaled </a:t>
            </a:r>
            <a:r>
              <a:rPr lang="en-US" dirty="0" smtClean="0"/>
              <a:t>SQL injection </a:t>
            </a:r>
            <a:r>
              <a:rPr lang="en-US" dirty="0"/>
              <a:t>attack some time during </a:t>
            </a:r>
            <a:r>
              <a:rPr lang="en-US" dirty="0" smtClean="0"/>
              <a:t>May </a:t>
            </a:r>
            <a:r>
              <a:rPr lang="en-US" dirty="0"/>
              <a:t>through August. </a:t>
            </a:r>
            <a:endParaRPr lang="en-US" dirty="0" smtClean="0"/>
          </a:p>
          <a:p>
            <a:pPr lvl="1"/>
            <a:r>
              <a:rPr lang="en-US" dirty="0" smtClean="0"/>
              <a:t> </a:t>
            </a:r>
            <a:r>
              <a:rPr lang="en-US" dirty="0"/>
              <a:t>SQL Slammer worm first surfaced in </a:t>
            </a:r>
            <a:r>
              <a:rPr lang="en-US" dirty="0" smtClean="0"/>
              <a:t>Jan 2003 </a:t>
            </a:r>
          </a:p>
          <a:p>
            <a:pPr lvl="1"/>
            <a:r>
              <a:rPr lang="en-US" dirty="0" smtClean="0"/>
              <a:t> one </a:t>
            </a:r>
            <a:r>
              <a:rPr lang="en-US" dirty="0"/>
              <a:t>of the </a:t>
            </a:r>
            <a:r>
              <a:rPr lang="en-US" dirty="0" smtClean="0"/>
              <a:t>most devastating </a:t>
            </a:r>
            <a:r>
              <a:rPr lang="en-US" dirty="0"/>
              <a:t>Internet threats of the past </a:t>
            </a:r>
            <a:r>
              <a:rPr lang="en-US" dirty="0" smtClean="0"/>
              <a:t>decade.</a:t>
            </a:r>
          </a:p>
          <a:p>
            <a:pPr lvl="1"/>
            <a:r>
              <a:rPr lang="en-US" dirty="0" smtClean="0"/>
              <a:t>continues </a:t>
            </a:r>
            <a:r>
              <a:rPr lang="en-US" dirty="0"/>
              <a:t>to generate a great deal </a:t>
            </a:r>
            <a:r>
              <a:rPr lang="en-US" dirty="0" smtClean="0"/>
              <a:t>of traffic </a:t>
            </a:r>
            <a:r>
              <a:rPr lang="en-US" dirty="0"/>
              <a:t>on the Internet in </a:t>
            </a:r>
            <a:r>
              <a:rPr lang="en-US" dirty="0" smtClean="0"/>
              <a:t>2010</a:t>
            </a:r>
          </a:p>
          <a:p>
            <a:r>
              <a:rPr lang="en-US" b="1" dirty="0" smtClean="0">
                <a:solidFill>
                  <a:srgbClr val="0070C0"/>
                </a:solidFill>
              </a:rPr>
              <a:t>Obfuscation</a:t>
            </a:r>
            <a:r>
              <a:rPr lang="en-US" dirty="0" smtClean="0"/>
              <a:t>:  attackers </a:t>
            </a:r>
            <a:r>
              <a:rPr lang="en-US" dirty="0"/>
              <a:t>attempt to </a:t>
            </a:r>
            <a:r>
              <a:rPr lang="en-US" dirty="0" smtClean="0"/>
              <a:t>hide their </a:t>
            </a:r>
            <a:r>
              <a:rPr lang="en-US" dirty="0"/>
              <a:t>activities and disguise their </a:t>
            </a:r>
            <a:r>
              <a:rPr lang="en-US" dirty="0" smtClean="0"/>
              <a:t>programming, </a:t>
            </a:r>
          </a:p>
          <a:p>
            <a:pPr lvl="1"/>
            <a:r>
              <a:rPr lang="en-US" dirty="0" smtClean="0"/>
              <a:t>Upward trend 2010 with no signs </a:t>
            </a:r>
            <a:r>
              <a:rPr lang="en-US" dirty="0"/>
              <a:t>of </a:t>
            </a:r>
            <a:r>
              <a:rPr lang="en-US" dirty="0" smtClean="0"/>
              <a:t>waning.</a:t>
            </a:r>
          </a:p>
          <a:p>
            <a:r>
              <a:rPr lang="en-US" b="1" dirty="0" smtClean="0">
                <a:solidFill>
                  <a:srgbClr val="0070C0"/>
                </a:solidFill>
              </a:rPr>
              <a:t>PDF exploitation: </a:t>
            </a:r>
            <a:endParaRPr lang="en-US" dirty="0" smtClean="0"/>
          </a:p>
          <a:p>
            <a:pPr lvl="1"/>
            <a:r>
              <a:rPr lang="en-US" dirty="0" smtClean="0"/>
              <a:t> </a:t>
            </a:r>
            <a:r>
              <a:rPr lang="en-US" dirty="0"/>
              <a:t>favorite among attackers. In late April, </a:t>
            </a:r>
            <a:r>
              <a:rPr lang="en-US" dirty="0" smtClean="0"/>
              <a:t>a particular </a:t>
            </a:r>
            <a:r>
              <a:rPr lang="en-US" dirty="0"/>
              <a:t>spam campaign contained an </a:t>
            </a:r>
            <a:r>
              <a:rPr lang="en-US" dirty="0" smtClean="0"/>
              <a:t>Adobe Acrobat </a:t>
            </a:r>
            <a:r>
              <a:rPr lang="en-US" dirty="0"/>
              <a:t>PDF that used the Launch command </a:t>
            </a:r>
            <a:r>
              <a:rPr lang="en-US" dirty="0" smtClean="0"/>
              <a:t>to deliver </a:t>
            </a:r>
            <a:r>
              <a:rPr lang="en-US" dirty="0"/>
              <a:t>malware</a:t>
            </a:r>
            <a:r>
              <a:rPr lang="en-US" dirty="0" smtClean="0"/>
              <a:t>.</a:t>
            </a:r>
          </a:p>
          <a:p>
            <a:pPr lvl="1"/>
            <a:r>
              <a:rPr lang="en-US" dirty="0" smtClean="0"/>
              <a:t> </a:t>
            </a:r>
            <a:r>
              <a:rPr lang="en-US" dirty="0"/>
              <a:t>At the peak of the attacks, </a:t>
            </a:r>
            <a:r>
              <a:rPr lang="en-US" dirty="0" smtClean="0"/>
              <a:t>IBM received more than </a:t>
            </a:r>
            <a:r>
              <a:rPr lang="en-US" dirty="0"/>
              <a:t>85,000 alerts in a </a:t>
            </a:r>
            <a:r>
              <a:rPr lang="en-US" dirty="0" smtClean="0"/>
              <a:t>single day.</a:t>
            </a:r>
            <a:endParaRPr lang="en-US" dirty="0"/>
          </a:p>
        </p:txBody>
      </p:sp>
      <p:sp>
        <p:nvSpPr>
          <p:cNvPr id="7" name="TextBox 6"/>
          <p:cNvSpPr txBox="1"/>
          <p:nvPr/>
        </p:nvSpPr>
        <p:spPr>
          <a:xfrm>
            <a:off x="7315200" y="5682734"/>
            <a:ext cx="1322670" cy="369332"/>
          </a:xfrm>
          <a:prstGeom prst="rect">
            <a:avLst/>
          </a:prstGeom>
          <a:noFill/>
        </p:spPr>
        <p:txBody>
          <a:bodyPr wrap="none" rtlCol="0">
            <a:spAutoFit/>
          </a:bodyPr>
          <a:lstStyle/>
          <a:p>
            <a:r>
              <a:rPr lang="en-US" dirty="0" smtClean="0"/>
              <a:t>IBM X-Force</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2366745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Science</a:t>
            </a:r>
            <a:endParaRPr lang="en-US" dirty="0"/>
          </a:p>
        </p:txBody>
      </p:sp>
      <p:pic>
        <p:nvPicPr>
          <p:cNvPr id="4100"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81751" y="1600200"/>
            <a:ext cx="678049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59554644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Spam and Phishing</a:t>
            </a:r>
            <a:endParaRPr lang="en-US" dirty="0">
              <a:solidFill>
                <a:srgbClr val="FF0000"/>
              </a:solidFill>
            </a:endParaRPr>
          </a:p>
        </p:txBody>
      </p:sp>
      <p:sp>
        <p:nvSpPr>
          <p:cNvPr id="4" name="Content Placeholder 3"/>
          <p:cNvSpPr>
            <a:spLocks noGrp="1"/>
          </p:cNvSpPr>
          <p:nvPr>
            <p:ph sz="half" idx="1"/>
          </p:nvPr>
        </p:nvSpPr>
        <p:spPr/>
        <p:txBody>
          <a:bodyPr>
            <a:normAutofit fontScale="47500" lnSpcReduction="20000"/>
          </a:bodyPr>
          <a:lstStyle/>
          <a:p>
            <a:r>
              <a:rPr lang="en-US" dirty="0" smtClean="0">
                <a:solidFill>
                  <a:srgbClr val="0070C0"/>
                </a:solidFill>
              </a:rPr>
              <a:t> Anonymous </a:t>
            </a:r>
            <a:r>
              <a:rPr lang="en-US" dirty="0">
                <a:solidFill>
                  <a:srgbClr val="0070C0"/>
                </a:solidFill>
              </a:rPr>
              <a:t>proxies </a:t>
            </a:r>
            <a:r>
              <a:rPr lang="en-US" dirty="0" smtClean="0"/>
              <a:t>– steady increase (5 times)</a:t>
            </a:r>
          </a:p>
          <a:p>
            <a:pPr lvl="1"/>
            <a:r>
              <a:rPr lang="en-US" dirty="0" smtClean="0"/>
              <a:t>critical </a:t>
            </a:r>
            <a:r>
              <a:rPr lang="en-US" dirty="0"/>
              <a:t>type of </a:t>
            </a:r>
            <a:r>
              <a:rPr lang="en-US" dirty="0" smtClean="0"/>
              <a:t>websites to </a:t>
            </a:r>
            <a:r>
              <a:rPr lang="en-US" dirty="0"/>
              <a:t>track, because they allow people to </a:t>
            </a:r>
            <a:r>
              <a:rPr lang="en-US" dirty="0" smtClean="0"/>
              <a:t>hide potentially </a:t>
            </a:r>
            <a:r>
              <a:rPr lang="en-US" dirty="0"/>
              <a:t>malicious intent</a:t>
            </a:r>
            <a:r>
              <a:rPr lang="en-US" dirty="0" smtClean="0"/>
              <a:t>.</a:t>
            </a:r>
          </a:p>
          <a:p>
            <a:r>
              <a:rPr lang="en-US" dirty="0" smtClean="0">
                <a:solidFill>
                  <a:srgbClr val="0070C0"/>
                </a:solidFill>
              </a:rPr>
              <a:t>Spam:  </a:t>
            </a:r>
            <a:r>
              <a:rPr lang="en-US" dirty="0"/>
              <a:t>USA, India, Brazil, Vietnam, and Russia </a:t>
            </a:r>
            <a:r>
              <a:rPr lang="en-US" dirty="0" smtClean="0"/>
              <a:t>-- top five </a:t>
            </a:r>
            <a:r>
              <a:rPr lang="en-US" dirty="0"/>
              <a:t>countries for spam origination in </a:t>
            </a:r>
            <a:r>
              <a:rPr lang="en-US" dirty="0" smtClean="0"/>
              <a:t>2010.</a:t>
            </a:r>
          </a:p>
          <a:p>
            <a:pPr lvl="1"/>
            <a:r>
              <a:rPr lang="en-US" dirty="0" smtClean="0"/>
              <a:t>spammers </a:t>
            </a:r>
            <a:r>
              <a:rPr lang="en-US" dirty="0"/>
              <a:t>focused on content </a:t>
            </a:r>
            <a:r>
              <a:rPr lang="en-US" dirty="0" smtClean="0"/>
              <a:t>over volume</a:t>
            </a:r>
            <a:r>
              <a:rPr lang="en-US" dirty="0"/>
              <a:t>. </a:t>
            </a:r>
          </a:p>
          <a:p>
            <a:pPr lvl="1"/>
            <a:r>
              <a:rPr lang="en-US" dirty="0" smtClean="0"/>
              <a:t> spammers began </a:t>
            </a:r>
            <a:r>
              <a:rPr lang="en-US" dirty="0"/>
              <a:t>sending spam threats with ZIP </a:t>
            </a:r>
            <a:r>
              <a:rPr lang="en-US" dirty="0" smtClean="0"/>
              <a:t>attachments with a </a:t>
            </a:r>
            <a:r>
              <a:rPr lang="en-US" dirty="0"/>
              <a:t>single EXE file that was </a:t>
            </a:r>
            <a:r>
              <a:rPr lang="en-US" dirty="0" smtClean="0"/>
              <a:t>malicious.</a:t>
            </a:r>
          </a:p>
          <a:p>
            <a:pPr lvl="1"/>
            <a:r>
              <a:rPr lang="en-US" dirty="0" smtClean="0"/>
              <a:t>In  a short time </a:t>
            </a:r>
            <a:r>
              <a:rPr lang="en-US" dirty="0"/>
              <a:t>spammers began shifting to </a:t>
            </a:r>
            <a:r>
              <a:rPr lang="en-US" dirty="0" smtClean="0"/>
              <a:t> HTML once </a:t>
            </a:r>
            <a:r>
              <a:rPr lang="en-US" dirty="0"/>
              <a:t>again </a:t>
            </a:r>
            <a:r>
              <a:rPr lang="en-US" dirty="0" smtClean="0"/>
              <a:t>tricking the end-user</a:t>
            </a:r>
            <a:endParaRPr lang="en-US" dirty="0"/>
          </a:p>
          <a:p>
            <a:r>
              <a:rPr lang="en-US" dirty="0" smtClean="0">
                <a:solidFill>
                  <a:srgbClr val="0070C0"/>
                </a:solidFill>
              </a:rPr>
              <a:t>Phishing </a:t>
            </a:r>
            <a:r>
              <a:rPr lang="en-US" dirty="0" smtClean="0"/>
              <a:t>: India 15.5%, Russia 10.4%; target  </a:t>
            </a:r>
            <a:r>
              <a:rPr lang="en-US" dirty="0" err="1" smtClean="0"/>
              <a:t>finanicial</a:t>
            </a:r>
            <a:r>
              <a:rPr lang="en-US" dirty="0" smtClean="0"/>
              <a:t> institutions</a:t>
            </a:r>
          </a:p>
        </p:txBody>
      </p:sp>
      <p:sp>
        <p:nvSpPr>
          <p:cNvPr id="5" name="Content Placeholder 4"/>
          <p:cNvSpPr>
            <a:spLocks noGrp="1"/>
          </p:cNvSpPr>
          <p:nvPr>
            <p:ph sz="half" idx="2"/>
          </p:nvPr>
        </p:nvSpPr>
        <p:spPr/>
        <p:txBody>
          <a:bodyPr>
            <a:normAutofit fontScale="47500" lnSpcReduction="20000"/>
          </a:bodyPr>
          <a:lstStyle/>
          <a:p>
            <a:r>
              <a:rPr lang="en-US" dirty="0" smtClean="0">
                <a:solidFill>
                  <a:srgbClr val="0070C0"/>
                </a:solidFill>
              </a:rPr>
              <a:t>Vulnerability</a:t>
            </a:r>
            <a:r>
              <a:rPr lang="en-US" dirty="0" smtClean="0"/>
              <a:t>: </a:t>
            </a:r>
          </a:p>
          <a:p>
            <a:pPr lvl="1"/>
            <a:r>
              <a:rPr lang="en-US" dirty="0" smtClean="0"/>
              <a:t>largest </a:t>
            </a:r>
            <a:r>
              <a:rPr lang="en-US" dirty="0"/>
              <a:t>number of vulnerability </a:t>
            </a:r>
            <a:r>
              <a:rPr lang="en-US" dirty="0" smtClean="0"/>
              <a:t>disclosures in </a:t>
            </a:r>
            <a:r>
              <a:rPr lang="en-US" dirty="0"/>
              <a:t>history—8,562. This is a 27 percent </a:t>
            </a:r>
            <a:r>
              <a:rPr lang="en-US" dirty="0" smtClean="0"/>
              <a:t>increase over </a:t>
            </a:r>
            <a:r>
              <a:rPr lang="en-US" dirty="0"/>
              <a:t>2009, </a:t>
            </a:r>
            <a:endParaRPr lang="en-US" dirty="0" smtClean="0"/>
          </a:p>
          <a:p>
            <a:pPr lvl="1"/>
            <a:r>
              <a:rPr lang="en-US" dirty="0" smtClean="0"/>
              <a:t>increase </a:t>
            </a:r>
            <a:r>
              <a:rPr lang="en-US" dirty="0"/>
              <a:t>has had a </a:t>
            </a:r>
            <a:r>
              <a:rPr lang="en-US" dirty="0" smtClean="0"/>
              <a:t>significant operational </a:t>
            </a:r>
            <a:r>
              <a:rPr lang="en-US" dirty="0"/>
              <a:t>impact for anyone managing large </a:t>
            </a:r>
            <a:r>
              <a:rPr lang="en-US" dirty="0" smtClean="0"/>
              <a:t>IT infrastructures.</a:t>
            </a:r>
          </a:p>
          <a:p>
            <a:pPr lvl="1"/>
            <a:r>
              <a:rPr lang="en-US" dirty="0" smtClean="0"/>
              <a:t> </a:t>
            </a:r>
            <a:r>
              <a:rPr lang="en-US" dirty="0"/>
              <a:t>More vulnerability disclosures </a:t>
            </a:r>
            <a:r>
              <a:rPr lang="en-US" dirty="0" smtClean="0"/>
              <a:t>can mean </a:t>
            </a:r>
            <a:r>
              <a:rPr lang="en-US" dirty="0"/>
              <a:t>more time patching and </a:t>
            </a:r>
            <a:r>
              <a:rPr lang="en-US" dirty="0" smtClean="0"/>
              <a:t>remediating vulnerable </a:t>
            </a:r>
            <a:r>
              <a:rPr lang="en-US" dirty="0"/>
              <a:t>systems</a:t>
            </a:r>
            <a:r>
              <a:rPr lang="en-US" dirty="0" smtClean="0"/>
              <a:t>.</a:t>
            </a:r>
          </a:p>
          <a:p>
            <a:pPr lvl="1"/>
            <a:r>
              <a:rPr lang="en-US" dirty="0"/>
              <a:t>49 percent of the vulnerabilities disclosed in </a:t>
            </a:r>
            <a:r>
              <a:rPr lang="en-US" dirty="0" smtClean="0"/>
              <a:t>2010 were </a:t>
            </a:r>
            <a:r>
              <a:rPr lang="en-US" dirty="0"/>
              <a:t>web application vulnerabilities. </a:t>
            </a:r>
            <a:endParaRPr lang="en-US" dirty="0" smtClean="0"/>
          </a:p>
          <a:p>
            <a:pPr lvl="2"/>
            <a:r>
              <a:rPr lang="en-US" dirty="0"/>
              <a:t>C</a:t>
            </a:r>
            <a:r>
              <a:rPr lang="en-US" dirty="0" smtClean="0"/>
              <a:t>ross </a:t>
            </a:r>
            <a:r>
              <a:rPr lang="en-US" dirty="0"/>
              <a:t>site scripting and SQL </a:t>
            </a:r>
            <a:r>
              <a:rPr lang="en-US" dirty="0" smtClean="0"/>
              <a:t>injection issues.</a:t>
            </a:r>
          </a:p>
          <a:p>
            <a:pPr lvl="1"/>
            <a:r>
              <a:rPr lang="en-US" dirty="0"/>
              <a:t>44 percent of all vulnerabilities </a:t>
            </a:r>
            <a:r>
              <a:rPr lang="en-US" dirty="0" smtClean="0"/>
              <a:t>in 2010 </a:t>
            </a:r>
            <a:r>
              <a:rPr lang="en-US" dirty="0"/>
              <a:t>still had no corresponding patch by the </a:t>
            </a:r>
            <a:r>
              <a:rPr lang="en-US" dirty="0" smtClean="0"/>
              <a:t>end of </a:t>
            </a:r>
            <a:r>
              <a:rPr lang="en-US" dirty="0"/>
              <a:t>the </a:t>
            </a:r>
            <a:r>
              <a:rPr lang="en-US" dirty="0" err="1"/>
              <a:t>yearA</a:t>
            </a:r>
            <a:r>
              <a:rPr lang="en-US" dirty="0"/>
              <a:t> recent IBM research study discovered that </a:t>
            </a:r>
            <a:r>
              <a:rPr lang="en-US" dirty="0" smtClean="0"/>
              <a:t>about</a:t>
            </a:r>
          </a:p>
          <a:p>
            <a:r>
              <a:rPr lang="en-US" dirty="0" smtClean="0">
                <a:solidFill>
                  <a:srgbClr val="0070C0"/>
                </a:solidFill>
              </a:rPr>
              <a:t>IBM  Study</a:t>
            </a:r>
            <a:r>
              <a:rPr lang="en-US" dirty="0" smtClean="0"/>
              <a:t>: </a:t>
            </a:r>
          </a:p>
          <a:p>
            <a:pPr lvl="1"/>
            <a:r>
              <a:rPr lang="en-US" dirty="0" smtClean="0"/>
              <a:t>14 </a:t>
            </a:r>
            <a:r>
              <a:rPr lang="en-US" dirty="0"/>
              <a:t>percent of the Fortune 500 sites suffer </a:t>
            </a:r>
            <a:r>
              <a:rPr lang="en-US" dirty="0" smtClean="0"/>
              <a:t>from  </a:t>
            </a:r>
            <a:r>
              <a:rPr lang="en-US" dirty="0"/>
              <a:t>severe client-side JavaScript issues, </a:t>
            </a:r>
            <a:r>
              <a:rPr lang="en-US" dirty="0" smtClean="0"/>
              <a:t>which could </a:t>
            </a:r>
            <a:r>
              <a:rPr lang="en-US" dirty="0"/>
              <a:t>allow malicious attackers to perform </a:t>
            </a:r>
            <a:r>
              <a:rPr lang="en-US" dirty="0" smtClean="0"/>
              <a:t>attacks:</a:t>
            </a:r>
            <a:endParaRPr lang="en-US" dirty="0"/>
          </a:p>
          <a:p>
            <a:pPr lvl="1"/>
            <a:r>
              <a:rPr lang="en-US" dirty="0" smtClean="0"/>
              <a:t>Infecting </a:t>
            </a:r>
            <a:r>
              <a:rPr lang="en-US" dirty="0"/>
              <a:t>users of these sites with </a:t>
            </a:r>
            <a:r>
              <a:rPr lang="en-US" dirty="0" smtClean="0"/>
              <a:t>malware and </a:t>
            </a:r>
            <a:r>
              <a:rPr lang="en-US" dirty="0"/>
              <a:t>viruses.</a:t>
            </a:r>
          </a:p>
          <a:p>
            <a:pPr lvl="1"/>
            <a:r>
              <a:rPr lang="en-US" dirty="0" smtClean="0"/>
              <a:t>Hijacking </a:t>
            </a:r>
            <a:r>
              <a:rPr lang="en-US" dirty="0"/>
              <a:t>users’ web sessions and </a:t>
            </a:r>
            <a:r>
              <a:rPr lang="en-US" dirty="0" smtClean="0"/>
              <a:t>performing actions </a:t>
            </a:r>
            <a:r>
              <a:rPr lang="en-US" dirty="0"/>
              <a:t>on their behalf.</a:t>
            </a:r>
          </a:p>
          <a:p>
            <a:pPr lvl="1"/>
            <a:r>
              <a:rPr lang="en-US" dirty="0" smtClean="0"/>
              <a:t>Performing </a:t>
            </a:r>
            <a:r>
              <a:rPr lang="en-US" dirty="0"/>
              <a:t>phishing attacks on users </a:t>
            </a:r>
            <a:r>
              <a:rPr lang="en-US" dirty="0" smtClean="0"/>
              <a:t>of  these </a:t>
            </a:r>
            <a:r>
              <a:rPr lang="en-US" dirty="0"/>
              <a:t>sites.</a:t>
            </a:r>
          </a:p>
          <a:p>
            <a:pPr lvl="1"/>
            <a:r>
              <a:rPr lang="en-US" dirty="0" smtClean="0"/>
              <a:t>Spoofing </a:t>
            </a:r>
            <a:r>
              <a:rPr lang="en-US" dirty="0"/>
              <a:t>web contents.</a:t>
            </a:r>
          </a:p>
          <a:p>
            <a:r>
              <a:rPr lang="en-US" dirty="0" smtClean="0"/>
              <a:t>Based </a:t>
            </a:r>
            <a:r>
              <a:rPr lang="en-US" dirty="0"/>
              <a:t>on the dataset </a:t>
            </a:r>
            <a:r>
              <a:rPr lang="en-US" dirty="0" smtClean="0"/>
              <a:t> </a:t>
            </a:r>
            <a:r>
              <a:rPr lang="en-US" dirty="0"/>
              <a:t>analyzed, </a:t>
            </a:r>
            <a:endParaRPr lang="en-US" dirty="0" smtClean="0"/>
          </a:p>
          <a:p>
            <a:pPr lvl="1"/>
            <a:r>
              <a:rPr lang="en-US" dirty="0" smtClean="0"/>
              <a:t>likelihood </a:t>
            </a:r>
            <a:r>
              <a:rPr lang="en-US" dirty="0"/>
              <a:t>that a random </a:t>
            </a:r>
            <a:r>
              <a:rPr lang="en-US" dirty="0" smtClean="0"/>
              <a:t>page on </a:t>
            </a:r>
            <a:r>
              <a:rPr lang="en-US" dirty="0"/>
              <a:t>the Internet contains a client-side </a:t>
            </a:r>
            <a:r>
              <a:rPr lang="en-US" dirty="0" smtClean="0"/>
              <a:t>JavaScript vulnerability </a:t>
            </a:r>
            <a:r>
              <a:rPr lang="en-US" dirty="0"/>
              <a:t>is approximately one in 55.</a:t>
            </a:r>
          </a:p>
          <a:p>
            <a:pPr lvl="1"/>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77386548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212194" cy="497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410745616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8566"/>
            <a:ext cx="9144000" cy="680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9432797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Virtualization—risks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4847" y="1600200"/>
            <a:ext cx="643430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755510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Virtualization Attacks</a:t>
            </a:r>
            <a:endParaRPr lang="en-US" dirty="0">
              <a:solidFill>
                <a:srgbClr val="FF0000"/>
              </a:solidFill>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6421" y="1983581"/>
            <a:ext cx="6791157"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21901" y="4724400"/>
            <a:ext cx="3401572" cy="369332"/>
          </a:xfrm>
          <a:prstGeom prst="rect">
            <a:avLst/>
          </a:prstGeom>
          <a:noFill/>
        </p:spPr>
        <p:txBody>
          <a:bodyPr wrap="none" rtlCol="0">
            <a:spAutoFit/>
          </a:bodyPr>
          <a:lstStyle/>
          <a:p>
            <a:r>
              <a:rPr lang="en-US" dirty="0" smtClean="0">
                <a:solidFill>
                  <a:srgbClr val="FF0000"/>
                </a:solidFill>
              </a:rPr>
              <a:t>If</a:t>
            </a:r>
            <a:r>
              <a:rPr lang="en-US" dirty="0" smtClean="0"/>
              <a:t> </a:t>
            </a:r>
            <a:r>
              <a:rPr lang="en-US" dirty="0" smtClean="0">
                <a:solidFill>
                  <a:srgbClr val="FF0000"/>
                </a:solidFill>
              </a:rPr>
              <a:t>communication is not encrypted</a:t>
            </a:r>
            <a:endParaRPr lang="en-US" dirty="0">
              <a:solidFill>
                <a:srgbClr val="FF0000"/>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6603147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845" y="5025"/>
            <a:ext cx="9559399" cy="6865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6519864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 Industry and Society</a:t>
            </a:r>
            <a:endParaRPr lang="en-US" dirty="0"/>
          </a:p>
        </p:txBody>
      </p:sp>
      <p:sp>
        <p:nvSpPr>
          <p:cNvPr id="3" name="Content Placeholder 2"/>
          <p:cNvSpPr>
            <a:spLocks noGrp="1"/>
          </p:cNvSpPr>
          <p:nvPr>
            <p:ph idx="1"/>
          </p:nvPr>
        </p:nvSpPr>
        <p:spPr/>
        <p:txBody>
          <a:bodyPr>
            <a:normAutofit fontScale="77500" lnSpcReduction="20000"/>
          </a:bodyPr>
          <a:lstStyle/>
          <a:p>
            <a:r>
              <a:rPr lang="en-US" dirty="0"/>
              <a:t>Government controlled </a:t>
            </a:r>
            <a:br>
              <a:rPr lang="en-US" dirty="0"/>
            </a:br>
            <a:r>
              <a:rPr lang="en-US" dirty="0"/>
              <a:t>“Deep Packet Inspection”</a:t>
            </a:r>
          </a:p>
          <a:p>
            <a:r>
              <a:rPr lang="en-US" dirty="0"/>
              <a:t>Malware inspection at </a:t>
            </a:r>
            <a:r>
              <a:rPr lang="en-US" dirty="0" err="1"/>
              <a:t>fibres</a:t>
            </a:r>
            <a:r>
              <a:rPr lang="en-US" dirty="0"/>
              <a:t> of Tier 1 ISPs</a:t>
            </a:r>
          </a:p>
          <a:p>
            <a:r>
              <a:rPr lang="en-US" dirty="0"/>
              <a:t>Conflict between government and industry</a:t>
            </a:r>
          </a:p>
          <a:p>
            <a:r>
              <a:rPr lang="en-US" dirty="0"/>
              <a:t>Which AV </a:t>
            </a:r>
            <a:r>
              <a:rPr lang="en-US" dirty="0" smtClean="0"/>
              <a:t>product?</a:t>
            </a:r>
            <a:endParaRPr lang="en-US" dirty="0"/>
          </a:p>
          <a:p>
            <a:r>
              <a:rPr lang="en-US" dirty="0"/>
              <a:t>Who determines what an AV product is?</a:t>
            </a:r>
            <a:br>
              <a:rPr lang="en-US" dirty="0"/>
            </a:br>
            <a:r>
              <a:rPr lang="en-US" dirty="0"/>
              <a:t>(CC Protection Profile??)</a:t>
            </a:r>
          </a:p>
          <a:p>
            <a:r>
              <a:rPr lang="en-US" dirty="0"/>
              <a:t>How is “Product Testing“ defined and controlled?</a:t>
            </a:r>
          </a:p>
          <a:p>
            <a:r>
              <a:rPr lang="en-US" dirty="0"/>
              <a:t>Who's signatures</a:t>
            </a:r>
          </a:p>
          <a:p>
            <a:r>
              <a:rPr lang="en-US" dirty="0"/>
              <a:t>Who controls signatures DB</a:t>
            </a:r>
          </a:p>
          <a:p>
            <a:r>
              <a:rPr lang="en-US" dirty="0"/>
              <a:t>Who protects Signature DB</a:t>
            </a:r>
          </a:p>
          <a:p>
            <a:r>
              <a:rPr lang="en-US" dirty="0"/>
              <a:t>Who declares what a threat (Malware) is?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35025441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Malware: Issues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Malware</a:t>
            </a:r>
            <a:endParaRPr lang="en-IN" dirty="0"/>
          </a:p>
          <a:p>
            <a:pPr lvl="1"/>
            <a:r>
              <a:rPr lang="en-IN" dirty="0"/>
              <a:t>Detection</a:t>
            </a:r>
          </a:p>
          <a:p>
            <a:pPr lvl="1"/>
            <a:r>
              <a:rPr lang="en-IN" dirty="0"/>
              <a:t>Definition</a:t>
            </a:r>
          </a:p>
          <a:p>
            <a:pPr lvl="1"/>
            <a:r>
              <a:rPr lang="en-IN" dirty="0"/>
              <a:t>Collection</a:t>
            </a:r>
          </a:p>
          <a:p>
            <a:pPr lvl="1"/>
            <a:r>
              <a:rPr lang="en-IN" dirty="0"/>
              <a:t>Distribution</a:t>
            </a:r>
          </a:p>
          <a:p>
            <a:pPr lvl="1"/>
            <a:r>
              <a:rPr lang="en-IN" dirty="0" smtClean="0"/>
              <a:t>Protection</a:t>
            </a:r>
          </a:p>
          <a:p>
            <a:r>
              <a:rPr lang="en-IN" dirty="0"/>
              <a:t>Technical aspects</a:t>
            </a:r>
          </a:p>
          <a:p>
            <a:pPr lvl="1"/>
            <a:r>
              <a:rPr lang="en-IN" dirty="0"/>
              <a:t>AV product</a:t>
            </a:r>
          </a:p>
          <a:p>
            <a:pPr lvl="1"/>
            <a:r>
              <a:rPr lang="en-IN" dirty="0"/>
              <a:t>Definition</a:t>
            </a:r>
          </a:p>
          <a:p>
            <a:pPr lvl="1"/>
            <a:r>
              <a:rPr lang="en-IN" dirty="0"/>
              <a:t>Categorisation</a:t>
            </a:r>
          </a:p>
          <a:p>
            <a:pPr lvl="1"/>
            <a:r>
              <a:rPr lang="en-IN" dirty="0"/>
              <a:t>Testing</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7695357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solidFill>
                  <a:srgbClr val="FF0000"/>
                </a:solidFill>
              </a:rPr>
              <a:t>Cyber War: What does one understand?</a:t>
            </a:r>
            <a:endParaRPr lang="en-IN" dirty="0">
              <a:solidFill>
                <a:srgbClr val="FF0000"/>
              </a:solidFill>
            </a:endParaRPr>
          </a:p>
        </p:txBody>
      </p:sp>
      <p:sp>
        <p:nvSpPr>
          <p:cNvPr id="5" name="Content Placeholder 4"/>
          <p:cNvSpPr>
            <a:spLocks noGrp="1"/>
          </p:cNvSpPr>
          <p:nvPr>
            <p:ph idx="1"/>
          </p:nvPr>
        </p:nvSpPr>
        <p:spPr/>
        <p:txBody>
          <a:bodyPr>
            <a:normAutofit fontScale="55000" lnSpcReduction="20000"/>
          </a:bodyPr>
          <a:lstStyle/>
          <a:p>
            <a:pPr marL="0" indent="0">
              <a:buNone/>
            </a:pPr>
            <a:endParaRPr lang="en-IN" dirty="0"/>
          </a:p>
          <a:p>
            <a:r>
              <a:rPr lang="en-IN" b="1" dirty="0" smtClean="0"/>
              <a:t>Variations: </a:t>
            </a:r>
            <a:r>
              <a:rPr lang="en-IN" dirty="0" smtClean="0"/>
              <a:t>e-</a:t>
            </a:r>
            <a:r>
              <a:rPr lang="en-IN" dirty="0"/>
              <a:t>, i-, cyber-, info-, techno-, and net-, </a:t>
            </a:r>
            <a:r>
              <a:rPr lang="en-IN" dirty="0" smtClean="0"/>
              <a:t>war </a:t>
            </a:r>
          </a:p>
          <a:p>
            <a:r>
              <a:rPr lang="en-IN" b="1" dirty="0" smtClean="0"/>
              <a:t>War:  </a:t>
            </a:r>
          </a:p>
          <a:p>
            <a:pPr lvl="1"/>
            <a:r>
              <a:rPr lang="en-IN" dirty="0" smtClean="0"/>
              <a:t>Declared </a:t>
            </a:r>
            <a:r>
              <a:rPr lang="en-IN" dirty="0"/>
              <a:t>outbreak of hostilities between countries carried out by legitimate combatants</a:t>
            </a:r>
          </a:p>
          <a:p>
            <a:r>
              <a:rPr lang="en-IN" dirty="0"/>
              <a:t>Legitimate </a:t>
            </a:r>
            <a:r>
              <a:rPr lang="en-IN" dirty="0" smtClean="0"/>
              <a:t>combatant:</a:t>
            </a:r>
            <a:endParaRPr lang="en-IN" dirty="0"/>
          </a:p>
          <a:p>
            <a:pPr lvl="1"/>
            <a:r>
              <a:rPr lang="en-IN" dirty="0"/>
              <a:t>Someone who takes a direct part in the hostilities of an armed conflict   </a:t>
            </a:r>
          </a:p>
          <a:p>
            <a:pPr lvl="1"/>
            <a:r>
              <a:rPr lang="en-IN" dirty="0"/>
              <a:t>Follows the law of war</a:t>
            </a:r>
          </a:p>
          <a:p>
            <a:pPr lvl="2"/>
            <a:r>
              <a:rPr lang="en-IN" dirty="0"/>
              <a:t>Wears uniform</a:t>
            </a:r>
          </a:p>
          <a:p>
            <a:pPr lvl="2"/>
            <a:r>
              <a:rPr lang="en-IN" dirty="0"/>
              <a:t>Carries weapon openly</a:t>
            </a:r>
          </a:p>
          <a:p>
            <a:pPr lvl="2"/>
            <a:r>
              <a:rPr lang="en-IN" dirty="0"/>
              <a:t>On capture qualifies  as “Prisoner of War” under Geneva Convention</a:t>
            </a:r>
          </a:p>
          <a:p>
            <a:r>
              <a:rPr lang="en-IN" b="1" dirty="0"/>
              <a:t>Geneva convention</a:t>
            </a:r>
          </a:p>
          <a:p>
            <a:r>
              <a:rPr lang="en-IN" b="1" dirty="0"/>
              <a:t>Wars of </a:t>
            </a:r>
            <a:r>
              <a:rPr lang="en-IN" b="1" dirty="0" err="1"/>
              <a:t>defense</a:t>
            </a:r>
            <a:r>
              <a:rPr lang="en-IN" dirty="0"/>
              <a:t>: when one nation is attacked by an aggressor, it is considered legitimate for a nation along with its allies to defend itself against the aggressor</a:t>
            </a:r>
            <a:r>
              <a:rPr lang="en-IN" dirty="0" smtClean="0"/>
              <a:t>. (</a:t>
            </a:r>
            <a:r>
              <a:rPr lang="en-IN" dirty="0"/>
              <a:t>NATO article 5) </a:t>
            </a:r>
          </a:p>
          <a:p>
            <a:r>
              <a:rPr lang="en-IN" b="1" dirty="0" smtClean="0"/>
              <a:t>Wars </a:t>
            </a:r>
            <a:r>
              <a:rPr lang="en-IN" b="1" dirty="0"/>
              <a:t>sanctioned by the UN Security Council: </a:t>
            </a:r>
            <a:r>
              <a:rPr lang="en-IN" dirty="0"/>
              <a:t>when the United Nations as a whole acts as a body against a certain nation.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967804"/>
            <a:ext cx="8540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8481" y="457200"/>
            <a:ext cx="950913" cy="142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34206100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Current Understanding</a:t>
            </a:r>
            <a:endParaRPr lang="en-IN"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IN" dirty="0"/>
              <a:t>No clear definition for “Cyber”</a:t>
            </a:r>
          </a:p>
          <a:p>
            <a:r>
              <a:rPr lang="en-IN" dirty="0"/>
              <a:t>War and its participants defined for conventional war</a:t>
            </a:r>
          </a:p>
          <a:p>
            <a:r>
              <a:rPr lang="en-IN" dirty="0"/>
              <a:t>“Asymmetric War” not covered by legal framework or international treaties  </a:t>
            </a:r>
          </a:p>
          <a:p>
            <a:pPr marL="0" indent="0">
              <a:buNone/>
            </a:pPr>
            <a:r>
              <a:rPr lang="en-IN" b="1" dirty="0"/>
              <a:t>Cyber War questions?</a:t>
            </a:r>
          </a:p>
          <a:p>
            <a:r>
              <a:rPr lang="en-IN" dirty="0" smtClean="0"/>
              <a:t>Is </a:t>
            </a:r>
            <a:r>
              <a:rPr lang="en-IN" dirty="0"/>
              <a:t>Cyber War symmetric or asymmetric?</a:t>
            </a:r>
          </a:p>
          <a:p>
            <a:r>
              <a:rPr lang="en-IN" dirty="0"/>
              <a:t>Is “Cyber War” going to be declared?</a:t>
            </a:r>
          </a:p>
          <a:p>
            <a:r>
              <a:rPr lang="en-IN" dirty="0"/>
              <a:t>Who is a legitimate combatant – or participant?</a:t>
            </a:r>
          </a:p>
          <a:p>
            <a:r>
              <a:rPr lang="en-IN" dirty="0"/>
              <a:t>What is a cyber weapon?</a:t>
            </a:r>
          </a:p>
          <a:p>
            <a:r>
              <a:rPr lang="en-IN" dirty="0"/>
              <a:t>When is an attack against some systems in one country a hostile activity and as such cyber war?</a:t>
            </a:r>
          </a:p>
          <a:p>
            <a:r>
              <a:rPr lang="en-IN" dirty="0"/>
              <a:t>What is the next step after cyber war?</a:t>
            </a:r>
          </a:p>
          <a:p>
            <a:pPr marL="0" indent="0">
              <a:buNone/>
            </a:pPr>
            <a:endParaRPr lang="en-IN"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514488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Comic Sans MS" panose="030F0702030302020204" pitchFamily="66" charset="0"/>
              </a:rPr>
              <a:t>Secure or Insecure</a:t>
            </a:r>
            <a:endParaRPr lang="en-US" b="1" dirty="0">
              <a:solidFill>
                <a:srgbClr val="FF0000"/>
              </a:solidFill>
              <a:latin typeface="Comic Sans MS" panose="030F0702030302020204" pitchFamily="66" charset="0"/>
            </a:endParaRPr>
          </a:p>
        </p:txBody>
      </p:sp>
      <p:sp>
        <p:nvSpPr>
          <p:cNvPr id="3" name="Text Placeholder 2"/>
          <p:cNvSpPr>
            <a:spLocks noGrp="1"/>
          </p:cNvSpPr>
          <p:nvPr>
            <p:ph type="body" idx="1"/>
          </p:nvPr>
        </p:nvSpPr>
        <p:spPr/>
        <p:txBody>
          <a:bodyPr/>
          <a:lstStyle/>
          <a:p>
            <a:r>
              <a:rPr lang="en-US" dirty="0" smtClean="0"/>
              <a:t>Insecure!</a:t>
            </a:r>
            <a:endParaRPr lang="en-US" dirty="0"/>
          </a:p>
        </p:txBody>
      </p:sp>
      <p:sp>
        <p:nvSpPr>
          <p:cNvPr id="4" name="Content Placeholder 3"/>
          <p:cNvSpPr>
            <a:spLocks noGrp="1"/>
          </p:cNvSpPr>
          <p:nvPr>
            <p:ph sz="half" idx="2"/>
          </p:nvPr>
        </p:nvSpPr>
        <p:spPr/>
        <p:txBody>
          <a:bodyPr>
            <a:normAutofit/>
          </a:bodyPr>
          <a:lstStyle/>
          <a:p>
            <a:r>
              <a:rPr lang="en-US" i="1" dirty="0" smtClean="0">
                <a:solidFill>
                  <a:srgbClr val="0070C0"/>
                </a:solidFill>
                <a:latin typeface="Helvetica"/>
              </a:rPr>
              <a:t>Suppose we </a:t>
            </a:r>
            <a:r>
              <a:rPr lang="en-US" i="1" dirty="0">
                <a:solidFill>
                  <a:srgbClr val="0070C0"/>
                </a:solidFill>
                <a:latin typeface="Helvetica"/>
              </a:rPr>
              <a:t>have a precisely defined security </a:t>
            </a:r>
            <a:r>
              <a:rPr lang="en-US" i="1" dirty="0" smtClean="0">
                <a:solidFill>
                  <a:srgbClr val="0070C0"/>
                </a:solidFill>
                <a:latin typeface="Helvetica"/>
              </a:rPr>
              <a:t>claim about </a:t>
            </a:r>
            <a:r>
              <a:rPr lang="en-US" i="1" dirty="0">
                <a:solidFill>
                  <a:srgbClr val="0070C0"/>
                </a:solidFill>
                <a:latin typeface="Helvetica"/>
              </a:rPr>
              <a:t>a system, </a:t>
            </a:r>
            <a:endParaRPr lang="en-US" i="1" dirty="0" smtClean="0">
              <a:solidFill>
                <a:srgbClr val="0070C0"/>
              </a:solidFill>
              <a:latin typeface="Helvetica"/>
            </a:endParaRPr>
          </a:p>
          <a:p>
            <a:pPr marL="0" indent="0">
              <a:buNone/>
            </a:pPr>
            <a:r>
              <a:rPr lang="en-US" i="1" dirty="0" smtClean="0">
                <a:latin typeface="Helvetica"/>
              </a:rPr>
              <a:t>from </a:t>
            </a:r>
            <a:r>
              <a:rPr lang="en-US" i="1" dirty="0">
                <a:latin typeface="Helvetica"/>
              </a:rPr>
              <a:t>which we can derive </a:t>
            </a:r>
            <a:r>
              <a:rPr lang="en-US" i="1" dirty="0" smtClean="0">
                <a:latin typeface="Helvetica"/>
              </a:rPr>
              <a:t>the consequences </a:t>
            </a:r>
            <a:r>
              <a:rPr lang="en-US" i="1" dirty="0">
                <a:latin typeface="Helvetica"/>
              </a:rPr>
              <a:t>which can be tested, </a:t>
            </a:r>
            <a:endParaRPr lang="en-US" i="1" dirty="0" smtClean="0">
              <a:latin typeface="Helvetica"/>
            </a:endParaRPr>
          </a:p>
          <a:p>
            <a:r>
              <a:rPr lang="en-US" i="1" dirty="0">
                <a:solidFill>
                  <a:srgbClr val="0070C0"/>
                </a:solidFill>
                <a:latin typeface="Helvetica"/>
              </a:rPr>
              <a:t>T</a:t>
            </a:r>
            <a:r>
              <a:rPr lang="en-US" i="1" dirty="0" smtClean="0">
                <a:solidFill>
                  <a:srgbClr val="0070C0"/>
                </a:solidFill>
                <a:latin typeface="Helvetica"/>
              </a:rPr>
              <a:t>hen </a:t>
            </a:r>
            <a:r>
              <a:rPr lang="en-US" b="1" i="1" dirty="0" smtClean="0">
                <a:solidFill>
                  <a:srgbClr val="0070C0"/>
                </a:solidFill>
                <a:latin typeface="Helvetica"/>
              </a:rPr>
              <a:t>in principle </a:t>
            </a:r>
            <a:r>
              <a:rPr lang="en-US" i="1" dirty="0">
                <a:solidFill>
                  <a:srgbClr val="0070C0"/>
                </a:solidFill>
                <a:latin typeface="Helvetica"/>
              </a:rPr>
              <a:t>we can prove that the system </a:t>
            </a:r>
            <a:r>
              <a:rPr lang="en-US" i="1" dirty="0" smtClean="0">
                <a:solidFill>
                  <a:srgbClr val="0070C0"/>
                </a:solidFill>
                <a:latin typeface="Helvetica"/>
              </a:rPr>
              <a:t>is </a:t>
            </a:r>
            <a:r>
              <a:rPr lang="en-US" b="1" i="1" dirty="0" smtClean="0">
                <a:solidFill>
                  <a:srgbClr val="0070C0"/>
                </a:solidFill>
                <a:latin typeface="Helvetica"/>
              </a:rPr>
              <a:t>insecure</a:t>
            </a:r>
            <a:r>
              <a:rPr lang="en-US" i="1" dirty="0">
                <a:latin typeface="Helvetica"/>
              </a:rPr>
              <a:t>.</a:t>
            </a:r>
            <a:endParaRPr lang="en-US" dirty="0"/>
          </a:p>
        </p:txBody>
      </p:sp>
      <p:sp>
        <p:nvSpPr>
          <p:cNvPr id="5" name="Text Placeholder 4"/>
          <p:cNvSpPr>
            <a:spLocks noGrp="1"/>
          </p:cNvSpPr>
          <p:nvPr>
            <p:ph type="body" sz="quarter" idx="3"/>
          </p:nvPr>
        </p:nvSpPr>
        <p:spPr/>
        <p:txBody>
          <a:bodyPr/>
          <a:lstStyle/>
          <a:p>
            <a:r>
              <a:rPr lang="en-US" dirty="0" smtClean="0">
                <a:solidFill>
                  <a:srgbClr val="FF0000"/>
                </a:solidFill>
              </a:rPr>
              <a:t>Secure?</a:t>
            </a:r>
            <a:endParaRPr lang="en-US" dirty="0">
              <a:solidFill>
                <a:srgbClr val="FF0000"/>
              </a:solidFill>
            </a:endParaRPr>
          </a:p>
        </p:txBody>
      </p:sp>
      <p:sp>
        <p:nvSpPr>
          <p:cNvPr id="6" name="Content Placeholder 5"/>
          <p:cNvSpPr>
            <a:spLocks noGrp="1"/>
          </p:cNvSpPr>
          <p:nvPr>
            <p:ph sz="quarter" idx="4"/>
          </p:nvPr>
        </p:nvSpPr>
        <p:spPr/>
        <p:txBody>
          <a:bodyPr>
            <a:normAutofit fontScale="85000" lnSpcReduction="20000"/>
          </a:bodyPr>
          <a:lstStyle/>
          <a:p>
            <a:r>
              <a:rPr lang="en-US" i="1" dirty="0">
                <a:latin typeface="Helvetica"/>
              </a:rPr>
              <a:t>Suppose </a:t>
            </a:r>
            <a:r>
              <a:rPr lang="en-US" i="1" dirty="0" smtClean="0">
                <a:latin typeface="Helvetica"/>
              </a:rPr>
              <a:t>you </a:t>
            </a:r>
            <a:r>
              <a:rPr lang="en-US" i="1" dirty="0">
                <a:latin typeface="Helvetica"/>
              </a:rPr>
              <a:t>design a system, </a:t>
            </a:r>
            <a:r>
              <a:rPr lang="en-US" i="1" dirty="0" smtClean="0">
                <a:latin typeface="Helvetica"/>
              </a:rPr>
              <a:t>derive some </a:t>
            </a:r>
            <a:r>
              <a:rPr lang="en-US" i="1" dirty="0">
                <a:latin typeface="Helvetica"/>
              </a:rPr>
              <a:t>security claims, and discover every </a:t>
            </a:r>
            <a:r>
              <a:rPr lang="en-US" i="1" dirty="0" smtClean="0">
                <a:latin typeface="Helvetica"/>
              </a:rPr>
              <a:t>time that </a:t>
            </a:r>
            <a:r>
              <a:rPr lang="en-US" i="1" dirty="0">
                <a:latin typeface="Helvetica"/>
              </a:rPr>
              <a:t>the system remains secure under all tests.</a:t>
            </a:r>
          </a:p>
          <a:p>
            <a:r>
              <a:rPr lang="en-US" i="1" dirty="0" smtClean="0">
                <a:solidFill>
                  <a:srgbClr val="7030A0"/>
                </a:solidFill>
                <a:latin typeface="Helvetica"/>
              </a:rPr>
              <a:t>Is the </a:t>
            </a:r>
            <a:r>
              <a:rPr lang="en-US" i="1" dirty="0">
                <a:solidFill>
                  <a:srgbClr val="7030A0"/>
                </a:solidFill>
                <a:latin typeface="Helvetica"/>
              </a:rPr>
              <a:t>system  </a:t>
            </a:r>
            <a:r>
              <a:rPr lang="en-US" i="1" dirty="0" smtClean="0">
                <a:solidFill>
                  <a:srgbClr val="7030A0"/>
                </a:solidFill>
                <a:latin typeface="Helvetica"/>
              </a:rPr>
              <a:t>then </a:t>
            </a:r>
            <a:r>
              <a:rPr lang="en-US" i="1" dirty="0">
                <a:solidFill>
                  <a:srgbClr val="7030A0"/>
                </a:solidFill>
                <a:latin typeface="Helvetica"/>
              </a:rPr>
              <a:t>secure? </a:t>
            </a:r>
            <a:endParaRPr lang="en-US" i="1" dirty="0" smtClean="0">
              <a:solidFill>
                <a:srgbClr val="7030A0"/>
              </a:solidFill>
              <a:latin typeface="Helvetica"/>
            </a:endParaRPr>
          </a:p>
          <a:p>
            <a:r>
              <a:rPr lang="en-US" i="1" dirty="0" smtClean="0">
                <a:solidFill>
                  <a:srgbClr val="FF0000"/>
                </a:solidFill>
                <a:latin typeface="Helvetica"/>
              </a:rPr>
              <a:t>No</a:t>
            </a:r>
            <a:r>
              <a:rPr lang="en-US" i="1" dirty="0">
                <a:solidFill>
                  <a:srgbClr val="FF0000"/>
                </a:solidFill>
                <a:latin typeface="Helvetica"/>
              </a:rPr>
              <a:t>, it is simply </a:t>
            </a:r>
            <a:r>
              <a:rPr lang="en-US" i="1" dirty="0" smtClean="0">
                <a:solidFill>
                  <a:srgbClr val="FF0000"/>
                </a:solidFill>
                <a:latin typeface="Helvetica"/>
              </a:rPr>
              <a:t>not proved </a:t>
            </a:r>
            <a:r>
              <a:rPr lang="en-US" i="1" dirty="0">
                <a:solidFill>
                  <a:srgbClr val="FF0000"/>
                </a:solidFill>
                <a:latin typeface="Helvetica"/>
              </a:rPr>
              <a:t>insecure. </a:t>
            </a:r>
            <a:endParaRPr lang="en-US" i="1" dirty="0" smtClean="0">
              <a:solidFill>
                <a:srgbClr val="FF0000"/>
              </a:solidFill>
              <a:latin typeface="Helvetica"/>
            </a:endParaRPr>
          </a:p>
          <a:p>
            <a:r>
              <a:rPr lang="en-US" i="1" dirty="0" smtClean="0">
                <a:solidFill>
                  <a:srgbClr val="7030A0"/>
                </a:solidFill>
                <a:latin typeface="Helvetica"/>
              </a:rPr>
              <a:t>In </a:t>
            </a:r>
            <a:r>
              <a:rPr lang="en-US" i="1" dirty="0">
                <a:solidFill>
                  <a:srgbClr val="7030A0"/>
                </a:solidFill>
                <a:latin typeface="Helvetica"/>
              </a:rPr>
              <a:t>the future you could </a:t>
            </a:r>
            <a:r>
              <a:rPr lang="en-US" i="1" dirty="0" smtClean="0">
                <a:solidFill>
                  <a:srgbClr val="7030A0"/>
                </a:solidFill>
                <a:latin typeface="Helvetica"/>
              </a:rPr>
              <a:t>refine the </a:t>
            </a:r>
            <a:r>
              <a:rPr lang="en-US" i="1" dirty="0">
                <a:solidFill>
                  <a:srgbClr val="7030A0"/>
                </a:solidFill>
                <a:latin typeface="Helvetica"/>
              </a:rPr>
              <a:t>security model, there could be a wider </a:t>
            </a:r>
            <a:r>
              <a:rPr lang="en-US" i="1" dirty="0" smtClean="0">
                <a:solidFill>
                  <a:srgbClr val="7030A0"/>
                </a:solidFill>
                <a:latin typeface="Helvetica"/>
              </a:rPr>
              <a:t>range of </a:t>
            </a:r>
            <a:r>
              <a:rPr lang="en-US" i="1" dirty="0">
                <a:solidFill>
                  <a:srgbClr val="7030A0"/>
                </a:solidFill>
                <a:latin typeface="Helvetica"/>
              </a:rPr>
              <a:t>tests and attacks, and </a:t>
            </a:r>
            <a:r>
              <a:rPr lang="en-US" b="1" i="1" dirty="0">
                <a:solidFill>
                  <a:srgbClr val="7030A0"/>
                </a:solidFill>
                <a:latin typeface="Helvetica"/>
              </a:rPr>
              <a:t>you might </a:t>
            </a:r>
            <a:r>
              <a:rPr lang="en-US" b="1" i="1" dirty="0" smtClean="0">
                <a:solidFill>
                  <a:srgbClr val="7030A0"/>
                </a:solidFill>
                <a:latin typeface="Helvetica"/>
              </a:rPr>
              <a:t>then discover </a:t>
            </a:r>
            <a:r>
              <a:rPr lang="en-US" b="1" i="1" dirty="0">
                <a:solidFill>
                  <a:srgbClr val="7030A0"/>
                </a:solidFill>
                <a:latin typeface="Helvetica"/>
              </a:rPr>
              <a:t>that the thing is insecure.</a:t>
            </a:r>
            <a:endParaRPr lang="en-US" b="1" dirty="0">
              <a:solidFill>
                <a:srgbClr val="7030A0"/>
              </a:solidFill>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9775275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What is Cyber War?</a:t>
            </a:r>
            <a:endParaRPr lang="en-IN"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IN" dirty="0">
                <a:solidFill>
                  <a:srgbClr val="FF0000"/>
                </a:solidFill>
              </a:rPr>
              <a:t>Cyber warfare </a:t>
            </a:r>
            <a:r>
              <a:rPr lang="en-IN" dirty="0"/>
              <a:t>has been defined by government security expert </a:t>
            </a:r>
            <a:r>
              <a:rPr lang="en-IN" dirty="0">
                <a:solidFill>
                  <a:srgbClr val="FF0000"/>
                </a:solidFill>
              </a:rPr>
              <a:t>Richard A. Clarke, in his book Cyber War (May 2010), </a:t>
            </a:r>
            <a:r>
              <a:rPr lang="en-IN" dirty="0"/>
              <a:t>as "actions by a nation-state to penetrate another nation's computers or networks for the purposes of causing damage or disruption</a:t>
            </a:r>
          </a:p>
          <a:p>
            <a:r>
              <a:rPr lang="en-IN" dirty="0"/>
              <a:t>All “big” nations are currently preparing for Cyber War</a:t>
            </a:r>
          </a:p>
          <a:p>
            <a:pPr lvl="1"/>
            <a:r>
              <a:rPr lang="en-IN" dirty="0"/>
              <a:t>Cyber </a:t>
            </a:r>
            <a:r>
              <a:rPr lang="en-IN" dirty="0" err="1"/>
              <a:t>Defense</a:t>
            </a:r>
            <a:r>
              <a:rPr lang="en-IN" dirty="0"/>
              <a:t> </a:t>
            </a:r>
            <a:r>
              <a:rPr lang="en-IN" dirty="0" err="1"/>
              <a:t>Centers</a:t>
            </a:r>
            <a:r>
              <a:rPr lang="en-IN" dirty="0"/>
              <a:t> </a:t>
            </a:r>
            <a:r>
              <a:rPr lang="en-IN" dirty="0" smtClean="0"/>
              <a:t>established  </a:t>
            </a:r>
            <a:r>
              <a:rPr lang="en-IN" dirty="0"/>
              <a:t>in all these nations within their military structure  </a:t>
            </a:r>
            <a:r>
              <a:rPr lang="en-IN" dirty="0" smtClean="0"/>
              <a:t>&amp; NATO</a:t>
            </a:r>
            <a:endParaRPr lang="en-IN" dirty="0"/>
          </a:p>
          <a:p>
            <a:pPr lvl="1"/>
            <a:r>
              <a:rPr lang="en-IN" dirty="0"/>
              <a:t>Cyber </a:t>
            </a:r>
            <a:r>
              <a:rPr lang="en-IN" dirty="0" err="1"/>
              <a:t>Defense</a:t>
            </a:r>
            <a:r>
              <a:rPr lang="en-IN" dirty="0"/>
              <a:t> Centre of Excellence in Estonia</a:t>
            </a:r>
          </a:p>
          <a:p>
            <a:pPr lvl="1"/>
            <a:r>
              <a:rPr lang="en-IN" dirty="0"/>
              <a:t>Cyber </a:t>
            </a:r>
            <a:r>
              <a:rPr lang="en-IN" dirty="0" err="1"/>
              <a:t>Defense</a:t>
            </a:r>
            <a:r>
              <a:rPr lang="en-IN" dirty="0"/>
              <a:t> part of new NATO Strategy (Article 5 excluded)</a:t>
            </a:r>
          </a:p>
          <a:p>
            <a:pPr lvl="1"/>
            <a:r>
              <a:rPr lang="en-IN" dirty="0"/>
              <a:t>Military and government networks are currently being hardened against attacks</a:t>
            </a:r>
          </a:p>
          <a:p>
            <a:pPr lvl="1"/>
            <a:r>
              <a:rPr lang="en-IN" dirty="0"/>
              <a:t>All nations and, to and unbelievable large scale, China are training offensive cyber war personnel and are preparing  for offensive an defensive cyber war</a:t>
            </a:r>
          </a:p>
          <a:p>
            <a:r>
              <a:rPr lang="en-IN" b="1" dirty="0">
                <a:solidFill>
                  <a:srgbClr val="FF0000"/>
                </a:solidFill>
              </a:rPr>
              <a:t>Information </a:t>
            </a:r>
            <a:r>
              <a:rPr lang="en-IN" b="1" dirty="0" smtClean="0">
                <a:solidFill>
                  <a:srgbClr val="FF0000"/>
                </a:solidFill>
              </a:rPr>
              <a:t>Superiority: </a:t>
            </a:r>
            <a:r>
              <a:rPr lang="en-IN" dirty="0" smtClean="0"/>
              <a:t>the </a:t>
            </a:r>
            <a:r>
              <a:rPr lang="en-IN" dirty="0"/>
              <a:t>capability to collect, process, and disseminate an uninterrupted flow of information while exploiting or denying an adversary's ability to do the same (US Army Vision 2010)</a:t>
            </a:r>
          </a:p>
          <a:p>
            <a:endParaRPr lang="en-IN"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15739746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Some Cyber Wars</a:t>
            </a:r>
            <a:endParaRPr lang="en-IN"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IN" b="1" dirty="0">
                <a:solidFill>
                  <a:srgbClr val="FF0000"/>
                </a:solidFill>
              </a:rPr>
              <a:t>Titan </a:t>
            </a:r>
            <a:r>
              <a:rPr lang="en-IN" b="1" dirty="0" smtClean="0">
                <a:solidFill>
                  <a:srgbClr val="FF0000"/>
                </a:solidFill>
              </a:rPr>
              <a:t>Rain </a:t>
            </a:r>
            <a:r>
              <a:rPr lang="en-IN" dirty="0" smtClean="0"/>
              <a:t>was </a:t>
            </a:r>
            <a:r>
              <a:rPr lang="en-IN" dirty="0"/>
              <a:t>the U.S. government's designation given to a series of coordinated attacks on American computer systems since 2003</a:t>
            </a:r>
          </a:p>
          <a:p>
            <a:r>
              <a:rPr lang="en-IN" b="1" dirty="0">
                <a:solidFill>
                  <a:srgbClr val="0070C0"/>
                </a:solidFill>
              </a:rPr>
              <a:t>Estonia </a:t>
            </a:r>
            <a:r>
              <a:rPr lang="en-IN" b="1" dirty="0" smtClean="0">
                <a:solidFill>
                  <a:srgbClr val="0070C0"/>
                </a:solidFill>
              </a:rPr>
              <a:t>2007 </a:t>
            </a:r>
            <a:r>
              <a:rPr lang="en-IN" dirty="0" err="1" smtClean="0"/>
              <a:t>Cyberattacks</a:t>
            </a:r>
            <a:r>
              <a:rPr lang="en-IN" dirty="0" smtClean="0"/>
              <a:t> </a:t>
            </a:r>
            <a:r>
              <a:rPr lang="en-IN" dirty="0"/>
              <a:t>on Estonia refers to a series of cyber attacks that began April 27, 2007 and swamped websites of Estonian organizations, including Estonian parliament, banks, ministries, newspapers and broadcasters</a:t>
            </a:r>
          </a:p>
          <a:p>
            <a:r>
              <a:rPr lang="en-IN" b="1" dirty="0">
                <a:solidFill>
                  <a:srgbClr val="FF0000"/>
                </a:solidFill>
              </a:rPr>
              <a:t>Israel attack on </a:t>
            </a:r>
            <a:r>
              <a:rPr lang="en-IN" b="1" dirty="0" smtClean="0">
                <a:solidFill>
                  <a:srgbClr val="FF0000"/>
                </a:solidFill>
              </a:rPr>
              <a:t>Syria </a:t>
            </a:r>
            <a:r>
              <a:rPr lang="en-IN" dirty="0" smtClean="0"/>
              <a:t>During </a:t>
            </a:r>
            <a:r>
              <a:rPr lang="en-IN" dirty="0"/>
              <a:t>the night, an Israeli transport helicopter entered Syrian airspace and dropped a team of </a:t>
            </a:r>
            <a:r>
              <a:rPr lang="en-IN" dirty="0" err="1"/>
              <a:t>Shaldag</a:t>
            </a:r>
            <a:r>
              <a:rPr lang="en-IN" dirty="0"/>
              <a:t> Unit commandos into the area. The commandos took up positions close to the nuclear site. Israeli Air Force F-15I </a:t>
            </a:r>
            <a:r>
              <a:rPr lang="en-IN" dirty="0" err="1"/>
              <a:t>Ra'am</a:t>
            </a:r>
            <a:r>
              <a:rPr lang="en-IN" dirty="0"/>
              <a:t> fighter jets armed with laser-guided bombs, escorted by F-16I </a:t>
            </a:r>
            <a:r>
              <a:rPr lang="en-IN" dirty="0" err="1"/>
              <a:t>Sufa</a:t>
            </a:r>
            <a:r>
              <a:rPr lang="en-IN" dirty="0"/>
              <a:t> fighter jets and an ELINT aircraft, took off from </a:t>
            </a:r>
            <a:r>
              <a:rPr lang="en-IN" dirty="0" err="1"/>
              <a:t>Hatzerim</a:t>
            </a:r>
            <a:r>
              <a:rPr lang="en-IN" dirty="0"/>
              <a:t> Airbase. The ELINT aircraft successfully obscured the attacking aircraft from detection by Syrian radars.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1325503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Cyber Crime/ Cyber Terrorism</a:t>
            </a:r>
            <a:endParaRPr lang="en-IN"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IN" dirty="0" smtClean="0">
                <a:solidFill>
                  <a:srgbClr val="FF0000"/>
                </a:solidFill>
              </a:rPr>
              <a:t>Cyber </a:t>
            </a:r>
            <a:r>
              <a:rPr lang="en-IN" dirty="0">
                <a:solidFill>
                  <a:srgbClr val="FF0000"/>
                </a:solidFill>
              </a:rPr>
              <a:t>Crime </a:t>
            </a:r>
            <a:r>
              <a:rPr lang="en-IN" dirty="0" smtClean="0"/>
              <a:t>: Crime </a:t>
            </a:r>
            <a:r>
              <a:rPr lang="en-IN" dirty="0"/>
              <a:t>is the breach of rules or laws for which some governing authority (via mechanisms such as legal systems) can ultimately prescribe a conviction</a:t>
            </a:r>
          </a:p>
          <a:p>
            <a:r>
              <a:rPr lang="en-IN" dirty="0">
                <a:solidFill>
                  <a:srgbClr val="FF0000"/>
                </a:solidFill>
              </a:rPr>
              <a:t>Cyber </a:t>
            </a:r>
            <a:r>
              <a:rPr lang="en-IN" dirty="0" smtClean="0">
                <a:solidFill>
                  <a:srgbClr val="FF0000"/>
                </a:solidFill>
              </a:rPr>
              <a:t>Terrorism </a:t>
            </a:r>
            <a:r>
              <a:rPr lang="en-IN" dirty="0"/>
              <a:t> </a:t>
            </a:r>
            <a:r>
              <a:rPr lang="en-IN" dirty="0" smtClean="0"/>
              <a:t>is </a:t>
            </a:r>
            <a:r>
              <a:rPr lang="en-IN" dirty="0"/>
              <a:t>a phrase used to describe the use of Internet based attacks in terrorist activities, including acts of deliberate, large-scale disruption of computer networks, especially of personal computers attached to the Internet, by the means of tools such as computer viruses.</a:t>
            </a:r>
          </a:p>
          <a:p>
            <a:pPr marL="0" indent="0">
              <a:buNone/>
            </a:pPr>
            <a:r>
              <a:rPr lang="en-IN" dirty="0" smtClean="0">
                <a:solidFill>
                  <a:srgbClr val="FF0000"/>
                </a:solidFill>
              </a:rPr>
              <a:t>Difference</a:t>
            </a:r>
            <a:r>
              <a:rPr lang="en-IN" dirty="0">
                <a:solidFill>
                  <a:srgbClr val="FF0000"/>
                </a:solidFill>
              </a:rPr>
              <a:t>:</a:t>
            </a:r>
          </a:p>
          <a:p>
            <a:r>
              <a:rPr lang="en-IN" dirty="0">
                <a:solidFill>
                  <a:srgbClr val="FF0000"/>
                </a:solidFill>
              </a:rPr>
              <a:t>Crime</a:t>
            </a:r>
            <a:r>
              <a:rPr lang="en-IN" dirty="0"/>
              <a:t> = violation of law and  punishment</a:t>
            </a:r>
          </a:p>
          <a:p>
            <a:r>
              <a:rPr lang="en-IN" dirty="0">
                <a:solidFill>
                  <a:srgbClr val="0070C0"/>
                </a:solidFill>
              </a:rPr>
              <a:t>Terrorism</a:t>
            </a:r>
            <a:r>
              <a:rPr lang="en-IN" dirty="0"/>
              <a:t>  = Internet based attacks in terrorist activities </a:t>
            </a:r>
          </a:p>
          <a:p>
            <a:endParaRPr lang="en-IN"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732240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a:solidFill>
                  <a:srgbClr val="0070C0"/>
                </a:solidFill>
              </a:rPr>
              <a:t>Cyber Crime </a:t>
            </a:r>
            <a:r>
              <a:rPr lang="fr-FR" dirty="0" smtClean="0"/>
              <a:t>vs </a:t>
            </a:r>
            <a:r>
              <a:rPr lang="fr-FR" dirty="0">
                <a:solidFill>
                  <a:srgbClr val="FF0000"/>
                </a:solidFill>
              </a:rPr>
              <a:t>Cyber </a:t>
            </a:r>
            <a:r>
              <a:rPr lang="fr-FR" dirty="0" err="1">
                <a:solidFill>
                  <a:srgbClr val="FF0000"/>
                </a:solidFill>
              </a:rPr>
              <a:t>War</a:t>
            </a:r>
            <a:r>
              <a:rPr lang="fr-FR" dirty="0">
                <a:solidFill>
                  <a:srgbClr val="FF0000"/>
                </a:solidFill>
              </a:rPr>
              <a:t> </a:t>
            </a:r>
            <a:r>
              <a:rPr lang="fr-FR" dirty="0" smtClean="0"/>
              <a:t>vs </a:t>
            </a:r>
            <a:r>
              <a:rPr lang="fr-FR" b="1" dirty="0"/>
              <a:t>Cyber </a:t>
            </a:r>
            <a:r>
              <a:rPr lang="fr-FR" b="1" dirty="0" err="1"/>
              <a:t>Terrorism</a:t>
            </a:r>
            <a:endParaRPr lang="en-IN" b="1"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solidFill>
                  <a:srgbClr val="FF0000"/>
                </a:solidFill>
              </a:rPr>
              <a:t>Cyber </a:t>
            </a:r>
            <a:r>
              <a:rPr lang="en-IN" dirty="0" smtClean="0">
                <a:solidFill>
                  <a:srgbClr val="FF0000"/>
                </a:solidFill>
              </a:rPr>
              <a:t>Crime </a:t>
            </a:r>
          </a:p>
          <a:p>
            <a:r>
              <a:rPr lang="en-IN" dirty="0" smtClean="0">
                <a:solidFill>
                  <a:srgbClr val="FF0000"/>
                </a:solidFill>
              </a:rPr>
              <a:t> </a:t>
            </a:r>
            <a:r>
              <a:rPr lang="en-IN" dirty="0" smtClean="0"/>
              <a:t>Computer </a:t>
            </a:r>
            <a:r>
              <a:rPr lang="en-IN" dirty="0"/>
              <a:t>crime encompasses a broad range of potentially illegal activities. Generally, however, it may be divided into one of two types of categories: </a:t>
            </a:r>
          </a:p>
          <a:p>
            <a:pPr lvl="1"/>
            <a:r>
              <a:rPr lang="en-IN" dirty="0" smtClean="0"/>
              <a:t>crimes </a:t>
            </a:r>
            <a:r>
              <a:rPr lang="en-IN" dirty="0"/>
              <a:t>that target computer networks or devices directly; </a:t>
            </a:r>
          </a:p>
          <a:p>
            <a:pPr lvl="1"/>
            <a:r>
              <a:rPr lang="en-IN" dirty="0" smtClean="0"/>
              <a:t>crimes </a:t>
            </a:r>
            <a:r>
              <a:rPr lang="en-IN" dirty="0"/>
              <a:t>facilitated by computer networks or devices, the primary target of which is independent of the computer network or device</a:t>
            </a:r>
          </a:p>
          <a:p>
            <a:r>
              <a:rPr lang="en-IN" dirty="0"/>
              <a:t>EU Cyber Crime Convention</a:t>
            </a:r>
          </a:p>
          <a:p>
            <a:pPr marL="0" indent="0">
              <a:buNone/>
            </a:pPr>
            <a:r>
              <a:rPr lang="en-IN" dirty="0" smtClean="0">
                <a:solidFill>
                  <a:srgbClr val="FF0000"/>
                </a:solidFill>
              </a:rPr>
              <a:t>Cyber Terrorism</a:t>
            </a:r>
            <a:endParaRPr lang="en-IN" dirty="0">
              <a:solidFill>
                <a:srgbClr val="FF0000"/>
              </a:solidFill>
            </a:endParaRPr>
          </a:p>
          <a:p>
            <a:pPr lvl="1"/>
            <a:r>
              <a:rPr lang="en-IN" dirty="0"/>
              <a:t>There is no universally agreed, legally binding, criminal law definition of terrorism</a:t>
            </a:r>
          </a:p>
          <a:p>
            <a:pPr lvl="1"/>
            <a:r>
              <a:rPr lang="en-IN" dirty="0"/>
              <a:t>Since 1963, the international community has elaborated 13 universal legal instruments and three amendments to prevent terrorist acts</a:t>
            </a:r>
          </a:p>
          <a:p>
            <a:pPr marL="0" indent="0">
              <a:buNone/>
            </a:pPr>
            <a:r>
              <a:rPr lang="en-IN" dirty="0">
                <a:solidFill>
                  <a:srgbClr val="FF0000"/>
                </a:solidFill>
              </a:rPr>
              <a:t>Cyber War</a:t>
            </a:r>
          </a:p>
          <a:p>
            <a:r>
              <a:rPr lang="en-IN" dirty="0"/>
              <a:t>actions by a nation-state to penetrate another nation's computers or networks for the purposes of causing damage or disruption</a:t>
            </a:r>
          </a:p>
          <a:p>
            <a:r>
              <a:rPr lang="en-IN" dirty="0"/>
              <a:t>Battlefield is the network</a:t>
            </a:r>
          </a:p>
          <a:p>
            <a:r>
              <a:rPr lang="en-IN" dirty="0"/>
              <a:t>Offensive / defensive</a:t>
            </a:r>
          </a:p>
          <a:p>
            <a:r>
              <a:rPr lang="en-IN" dirty="0"/>
              <a:t>Reconnaissance </a:t>
            </a:r>
          </a:p>
          <a:p>
            <a:r>
              <a:rPr lang="en-IN" dirty="0"/>
              <a:t>Declaration of war</a:t>
            </a:r>
          </a:p>
          <a:p>
            <a:r>
              <a:rPr lang="en-IN" dirty="0"/>
              <a:t>Attack and attribution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800600"/>
            <a:ext cx="4822825"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50681529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Cyber Crime </a:t>
            </a:r>
            <a:r>
              <a:rPr lang="en-IN" dirty="0" err="1" smtClean="0"/>
              <a:t>vs</a:t>
            </a:r>
            <a:r>
              <a:rPr lang="en-IN" dirty="0" smtClean="0"/>
              <a:t> </a:t>
            </a:r>
            <a:r>
              <a:rPr lang="en-IN" dirty="0"/>
              <a:t>C</a:t>
            </a:r>
            <a:r>
              <a:rPr lang="en-IN" dirty="0" smtClean="0"/>
              <a:t>yber War</a:t>
            </a:r>
            <a:endParaRPr lang="en-IN" dirty="0"/>
          </a:p>
        </p:txBody>
      </p:sp>
      <p:sp>
        <p:nvSpPr>
          <p:cNvPr id="3" name="Content Placeholder 2"/>
          <p:cNvSpPr>
            <a:spLocks noGrp="1"/>
          </p:cNvSpPr>
          <p:nvPr>
            <p:ph idx="1"/>
          </p:nvPr>
        </p:nvSpPr>
        <p:spPr/>
        <p:txBody>
          <a:bodyPr>
            <a:normAutofit/>
          </a:bodyPr>
          <a:lstStyle/>
          <a:p>
            <a:pPr marL="0" indent="0">
              <a:buNone/>
            </a:pPr>
            <a:r>
              <a:rPr lang="en-IN" dirty="0">
                <a:solidFill>
                  <a:srgbClr val="00B0F0"/>
                </a:solidFill>
              </a:rPr>
              <a:t>Cyber Crime</a:t>
            </a:r>
          </a:p>
          <a:p>
            <a:pPr lvl="1"/>
            <a:r>
              <a:rPr lang="en-IN" dirty="0"/>
              <a:t>Violates law</a:t>
            </a:r>
          </a:p>
          <a:p>
            <a:pPr lvl="1"/>
            <a:r>
              <a:rPr lang="en-IN" dirty="0"/>
              <a:t>Randomly or specifically targeted</a:t>
            </a:r>
          </a:p>
          <a:p>
            <a:pPr lvl="1"/>
            <a:r>
              <a:rPr lang="en-IN" dirty="0"/>
              <a:t>Isolated or element of attack</a:t>
            </a:r>
          </a:p>
          <a:p>
            <a:pPr marL="0" indent="0">
              <a:buNone/>
            </a:pPr>
            <a:r>
              <a:rPr lang="en-IN" dirty="0">
                <a:solidFill>
                  <a:srgbClr val="FF0000"/>
                </a:solidFill>
              </a:rPr>
              <a:t>Cyber (Information) War</a:t>
            </a:r>
          </a:p>
          <a:p>
            <a:pPr lvl="1"/>
            <a:r>
              <a:rPr lang="en-IN" dirty="0"/>
              <a:t>Not necessarily violates law</a:t>
            </a:r>
          </a:p>
          <a:p>
            <a:pPr lvl="1"/>
            <a:r>
              <a:rPr lang="en-IN" dirty="0"/>
              <a:t>Never randomly</a:t>
            </a:r>
          </a:p>
          <a:p>
            <a:pPr lvl="1"/>
            <a:r>
              <a:rPr lang="en-IN" dirty="0"/>
              <a:t>Never isolated</a:t>
            </a:r>
          </a:p>
          <a:p>
            <a:endParaRPr lang="en-IN"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60108552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solidFill>
                  <a:srgbClr val="FF0000"/>
                </a:solidFill>
              </a:rPr>
              <a:t>Cyber war -- Weapons and Defence</a:t>
            </a:r>
            <a:endParaRPr lang="en-IN" dirty="0">
              <a:solidFill>
                <a:srgbClr val="FF0000"/>
              </a:solidFill>
            </a:endParaRPr>
          </a:p>
        </p:txBody>
      </p:sp>
      <p:sp>
        <p:nvSpPr>
          <p:cNvPr id="6" name="Text Placeholder 5"/>
          <p:cNvSpPr>
            <a:spLocks noGrp="1"/>
          </p:cNvSpPr>
          <p:nvPr>
            <p:ph type="body" idx="1"/>
          </p:nvPr>
        </p:nvSpPr>
        <p:spPr/>
        <p:txBody>
          <a:bodyPr/>
          <a:lstStyle/>
          <a:p>
            <a:endParaRPr lang="en-IN" dirty="0"/>
          </a:p>
        </p:txBody>
      </p:sp>
      <p:sp>
        <p:nvSpPr>
          <p:cNvPr id="3" name="Content Placeholder 2"/>
          <p:cNvSpPr>
            <a:spLocks noGrp="1"/>
          </p:cNvSpPr>
          <p:nvPr>
            <p:ph sz="half" idx="2"/>
          </p:nvPr>
        </p:nvSpPr>
        <p:spPr/>
        <p:txBody>
          <a:bodyPr>
            <a:normAutofit fontScale="92500" lnSpcReduction="20000"/>
          </a:bodyPr>
          <a:lstStyle/>
          <a:p>
            <a:pPr marL="0" indent="0">
              <a:buNone/>
            </a:pPr>
            <a:r>
              <a:rPr lang="en-IN" dirty="0" smtClean="0"/>
              <a:t>“</a:t>
            </a:r>
            <a:r>
              <a:rPr lang="en-IN" dirty="0"/>
              <a:t>It comes hard to most of the U.S. military to think of technology as something that another nation could use effectively against us, especially when that technology is some geek’s computer code and not a stealthy fighter-bomber. So, we cannot deter other nations with our cyber weapons. In fact, other nations are so undeterred that they are regularly hacking into our networks.”</a:t>
            </a:r>
            <a:br>
              <a:rPr lang="en-IN" dirty="0"/>
            </a:br>
            <a:r>
              <a:rPr lang="en-IN" dirty="0"/>
              <a:t>(Richard Clark)</a:t>
            </a:r>
          </a:p>
        </p:txBody>
      </p:sp>
      <p:sp>
        <p:nvSpPr>
          <p:cNvPr id="7" name="Text Placeholder 6"/>
          <p:cNvSpPr>
            <a:spLocks noGrp="1"/>
          </p:cNvSpPr>
          <p:nvPr>
            <p:ph type="body" sz="quarter" idx="3"/>
          </p:nvPr>
        </p:nvSpPr>
        <p:spPr/>
        <p:txBody>
          <a:bodyPr/>
          <a:lstStyle/>
          <a:p>
            <a:r>
              <a:rPr lang="en-IN" dirty="0" smtClean="0">
                <a:solidFill>
                  <a:srgbClr val="0070C0"/>
                </a:solidFill>
              </a:rPr>
              <a:t>Cyber Weapons</a:t>
            </a:r>
            <a:endParaRPr lang="en-IN" dirty="0">
              <a:solidFill>
                <a:srgbClr val="0070C0"/>
              </a:solidFill>
            </a:endParaRPr>
          </a:p>
        </p:txBody>
      </p:sp>
      <p:sp>
        <p:nvSpPr>
          <p:cNvPr id="4" name="Content Placeholder 3"/>
          <p:cNvSpPr>
            <a:spLocks noGrp="1"/>
          </p:cNvSpPr>
          <p:nvPr>
            <p:ph sz="quarter" idx="4"/>
          </p:nvPr>
        </p:nvSpPr>
        <p:spPr/>
        <p:txBody>
          <a:bodyPr>
            <a:normAutofit fontScale="70000" lnSpcReduction="20000"/>
          </a:bodyPr>
          <a:lstStyle/>
          <a:p>
            <a:r>
              <a:rPr lang="en-IN" dirty="0"/>
              <a:t>cannot deter other nations with our cyber weapons</a:t>
            </a:r>
          </a:p>
          <a:p>
            <a:pPr marL="0" indent="0">
              <a:buNone/>
            </a:pPr>
            <a:r>
              <a:rPr lang="en-IN" dirty="0">
                <a:solidFill>
                  <a:srgbClr val="0070C0"/>
                </a:solidFill>
              </a:rPr>
              <a:t>Cyber Weapons Include</a:t>
            </a:r>
            <a:r>
              <a:rPr lang="en-IN" dirty="0"/>
              <a:t>:</a:t>
            </a:r>
          </a:p>
          <a:p>
            <a:r>
              <a:rPr lang="en-IN" dirty="0"/>
              <a:t>electronic countermeasure, defence shields against electronic attack, infrared decoys, angle reflectors,</a:t>
            </a:r>
          </a:p>
          <a:p>
            <a:r>
              <a:rPr lang="en-IN" dirty="0"/>
              <a:t>false-target generators, root kits, malicious code, transient electromagnetic devices, Trojans, spyware, back-doors in commonly used</a:t>
            </a:r>
          </a:p>
          <a:p>
            <a:r>
              <a:rPr lang="en-IN" dirty="0"/>
              <a:t>software, autonomous mobile cyber weapons, key loggers, bot-nets, viruses, worms, and many other exploitation techniques. </a:t>
            </a:r>
          </a:p>
          <a:p>
            <a:r>
              <a:rPr lang="en-IN" dirty="0"/>
              <a:t>It should be noted that there are at least two other cyber weapons that are under development and classified. </a:t>
            </a:r>
          </a:p>
          <a:p>
            <a:endParaRPr lang="en-IN"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802974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solidFill>
                  <a:srgbClr val="FF0000"/>
                </a:solidFill>
              </a:rPr>
              <a:t>Convergence on Cyber Weapons &amp; its Consequences</a:t>
            </a:r>
            <a:endParaRPr lang="en-IN" dirty="0">
              <a:solidFill>
                <a:srgbClr val="FF0000"/>
              </a:solidFill>
            </a:endParaRPr>
          </a:p>
        </p:txBody>
      </p:sp>
      <p:sp>
        <p:nvSpPr>
          <p:cNvPr id="5" name="Text Placeholder 4"/>
          <p:cNvSpPr>
            <a:spLocks noGrp="1"/>
          </p:cNvSpPr>
          <p:nvPr>
            <p:ph type="body" idx="1"/>
          </p:nvPr>
        </p:nvSpPr>
        <p:spPr/>
        <p:txBody>
          <a:bodyPr>
            <a:normAutofit fontScale="92500" lnSpcReduction="20000"/>
          </a:bodyPr>
          <a:lstStyle/>
          <a:p>
            <a:r>
              <a:rPr lang="en-IN" dirty="0" err="1" smtClean="0"/>
              <a:t>Wassenarr</a:t>
            </a:r>
            <a:r>
              <a:rPr lang="en-IN" dirty="0" smtClean="0"/>
              <a:t> Arrangement 1996/2001</a:t>
            </a:r>
            <a:endParaRPr lang="en-IN" dirty="0"/>
          </a:p>
        </p:txBody>
      </p:sp>
      <p:sp>
        <p:nvSpPr>
          <p:cNvPr id="3" name="Content Placeholder 2"/>
          <p:cNvSpPr>
            <a:spLocks noGrp="1"/>
          </p:cNvSpPr>
          <p:nvPr>
            <p:ph sz="half" idx="2"/>
          </p:nvPr>
        </p:nvSpPr>
        <p:spPr/>
        <p:txBody>
          <a:bodyPr>
            <a:normAutofit fontScale="70000" lnSpcReduction="20000"/>
          </a:bodyPr>
          <a:lstStyle/>
          <a:p>
            <a:pPr marL="57150" indent="0">
              <a:buNone/>
            </a:pPr>
            <a:r>
              <a:rPr lang="en-IN" dirty="0" smtClean="0"/>
              <a:t>It has </a:t>
            </a:r>
            <a:r>
              <a:rPr lang="en-IN" dirty="0"/>
              <a:t>been established in order to contribute to regional and international security and stability, by promoting transparency and greater responsibility in transfers of conventional arms and dual-use goods and technologies, thus preventing destabilising accumulations. Participating States seek, through their national policies, to ensure that transfers of these items do not contribute to the development or enhancement of military capabilities which undermine these goals, and are not diverted to support such </a:t>
            </a:r>
            <a:r>
              <a:rPr lang="en-IN" dirty="0" smtClean="0"/>
              <a:t>capabilities.</a:t>
            </a:r>
          </a:p>
          <a:p>
            <a:pPr marL="457200" lvl="1" indent="0">
              <a:buNone/>
            </a:pPr>
            <a:endParaRPr lang="en-IN" dirty="0" smtClean="0">
              <a:solidFill>
                <a:srgbClr val="FF0000"/>
              </a:solidFill>
            </a:endParaRPr>
          </a:p>
          <a:p>
            <a:pPr marL="57150" indent="0">
              <a:buNone/>
            </a:pPr>
            <a:r>
              <a:rPr lang="en-IN" dirty="0" smtClean="0">
                <a:solidFill>
                  <a:srgbClr val="FF0000"/>
                </a:solidFill>
              </a:rPr>
              <a:t>Until </a:t>
            </a:r>
            <a:r>
              <a:rPr lang="en-IN" dirty="0">
                <a:solidFill>
                  <a:srgbClr val="FF0000"/>
                </a:solidFill>
              </a:rPr>
              <a:t>1995 cryptographic algorithm where listed in the arms list</a:t>
            </a:r>
          </a:p>
          <a:p>
            <a:pPr lvl="1"/>
            <a:endParaRPr lang="en-IN" dirty="0">
              <a:solidFill>
                <a:srgbClr val="FF0000"/>
              </a:solidFill>
            </a:endParaRPr>
          </a:p>
        </p:txBody>
      </p:sp>
      <p:sp>
        <p:nvSpPr>
          <p:cNvPr id="6" name="Text Placeholder 5"/>
          <p:cNvSpPr>
            <a:spLocks noGrp="1"/>
          </p:cNvSpPr>
          <p:nvPr>
            <p:ph type="body" sz="quarter" idx="3"/>
          </p:nvPr>
        </p:nvSpPr>
        <p:spPr/>
        <p:txBody>
          <a:bodyPr/>
          <a:lstStyle/>
          <a:p>
            <a:r>
              <a:rPr lang="en-IN" dirty="0" smtClean="0"/>
              <a:t>Include Cyber weapons in  WA </a:t>
            </a:r>
            <a:endParaRPr lang="en-IN" dirty="0"/>
          </a:p>
        </p:txBody>
      </p:sp>
      <p:sp>
        <p:nvSpPr>
          <p:cNvPr id="7" name="Content Placeholder 6"/>
          <p:cNvSpPr>
            <a:spLocks noGrp="1"/>
          </p:cNvSpPr>
          <p:nvPr>
            <p:ph sz="quarter" idx="4"/>
          </p:nvPr>
        </p:nvSpPr>
        <p:spPr/>
        <p:txBody>
          <a:bodyPr>
            <a:normAutofit fontScale="70000" lnSpcReduction="20000"/>
          </a:bodyPr>
          <a:lstStyle/>
          <a:p>
            <a:r>
              <a:rPr lang="en-IN" dirty="0"/>
              <a:t>Will there be export limitations?</a:t>
            </a:r>
          </a:p>
          <a:p>
            <a:r>
              <a:rPr lang="en-IN" dirty="0"/>
              <a:t>Who will control the DB of Samples</a:t>
            </a:r>
            <a:br>
              <a:rPr lang="en-IN" dirty="0"/>
            </a:br>
            <a:r>
              <a:rPr lang="en-IN" dirty="0"/>
              <a:t>(“</a:t>
            </a:r>
            <a:r>
              <a:rPr lang="en-IN" dirty="0" err="1"/>
              <a:t>Wildlist</a:t>
            </a:r>
            <a:r>
              <a:rPr lang="en-IN" dirty="0"/>
              <a:t>”)</a:t>
            </a:r>
          </a:p>
          <a:p>
            <a:r>
              <a:rPr lang="en-IN" dirty="0"/>
              <a:t>Will there be a “Misuse of Cyber Weapons Act”?</a:t>
            </a:r>
          </a:p>
          <a:p>
            <a:r>
              <a:rPr lang="en-IN" dirty="0"/>
              <a:t>Who will find, collect, list and control  new vulnerabilities (0-day bug)?</a:t>
            </a:r>
          </a:p>
          <a:p>
            <a:r>
              <a:rPr lang="en-IN" dirty="0"/>
              <a:t>Will the possession be sanctioned?</a:t>
            </a:r>
          </a:p>
          <a:p>
            <a:r>
              <a:rPr lang="en-IN" dirty="0"/>
              <a:t>How do we distinguish between legitimate- and misuse? (and by who's standard?  </a:t>
            </a:r>
          </a:p>
          <a:p>
            <a:r>
              <a:rPr lang="en-IN" dirty="0"/>
              <a:t>Will there be “engagement” rules for the use of cyber weapons?</a:t>
            </a:r>
          </a:p>
          <a:p>
            <a:r>
              <a:rPr lang="en-IN" dirty="0"/>
              <a:t>Is “hacking” into a target computer done by a state cyber warrior covered under immunity? </a:t>
            </a:r>
          </a:p>
          <a:p>
            <a:endParaRPr lang="en-IN"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70091418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AV and </a:t>
            </a:r>
            <a:r>
              <a:rPr lang="en-IN" dirty="0" err="1" smtClean="0">
                <a:solidFill>
                  <a:srgbClr val="FF0000"/>
                </a:solidFill>
              </a:rPr>
              <a:t>Cyberwar</a:t>
            </a:r>
            <a:endParaRPr lang="en-IN"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a:t>How much trust can we have in AV?</a:t>
            </a:r>
          </a:p>
          <a:p>
            <a:r>
              <a:rPr lang="en-IN" dirty="0">
                <a:solidFill>
                  <a:srgbClr val="FF0000"/>
                </a:solidFill>
              </a:rPr>
              <a:t>Magic Lantern</a:t>
            </a:r>
            <a:r>
              <a:rPr lang="en-IN" dirty="0"/>
              <a:t/>
            </a:r>
            <a:br>
              <a:rPr lang="en-IN" dirty="0"/>
            </a:br>
            <a:r>
              <a:rPr lang="en-IN" dirty="0"/>
              <a:t>keystroke logging software developed by the United States' Federal Bureau of Investigation.</a:t>
            </a:r>
          </a:p>
          <a:p>
            <a:r>
              <a:rPr lang="en-IN" dirty="0">
                <a:solidFill>
                  <a:srgbClr val="FF0000"/>
                </a:solidFill>
              </a:rPr>
              <a:t>Third party access</a:t>
            </a:r>
          </a:p>
          <a:p>
            <a:r>
              <a:rPr lang="en-IN" dirty="0"/>
              <a:t>Is “mod n” a strong cryptographic algorithm?</a:t>
            </a:r>
          </a:p>
          <a:p>
            <a:r>
              <a:rPr lang="en-IN" dirty="0"/>
              <a:t>“</a:t>
            </a:r>
            <a:r>
              <a:rPr lang="en-IN" dirty="0" err="1"/>
              <a:t>Bundestrojaner</a:t>
            </a:r>
            <a:r>
              <a:rPr lang="en-IN" dirty="0"/>
              <a:t>”</a:t>
            </a:r>
          </a:p>
          <a:p>
            <a:pPr lvl="1"/>
            <a:r>
              <a:rPr lang="en-IN" dirty="0"/>
              <a:t>Trojan installed clandestinely by law enforcement</a:t>
            </a:r>
          </a:p>
          <a:p>
            <a:pPr lvl="1"/>
            <a:r>
              <a:rPr lang="en-IN" dirty="0"/>
              <a:t>Not to be recognised by AV</a:t>
            </a:r>
          </a:p>
        </p:txBody>
      </p:sp>
      <p:sp>
        <p:nvSpPr>
          <p:cNvPr id="8" name="Slide Number Placeholder 7"/>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22624740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AV and the Cyber War</a:t>
            </a:r>
            <a:endParaRPr lang="en-IN"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IN" dirty="0"/>
              <a:t>Government controlled </a:t>
            </a:r>
            <a:br>
              <a:rPr lang="en-IN" dirty="0"/>
            </a:br>
            <a:r>
              <a:rPr lang="en-IN" dirty="0"/>
              <a:t>“Deep Packet Inspection”</a:t>
            </a:r>
          </a:p>
          <a:p>
            <a:r>
              <a:rPr lang="en-IN" dirty="0"/>
              <a:t>Malware inspection at </a:t>
            </a:r>
            <a:r>
              <a:rPr lang="en-IN" dirty="0" smtClean="0"/>
              <a:t>fibres </a:t>
            </a:r>
            <a:r>
              <a:rPr lang="en-IN" dirty="0"/>
              <a:t>of Tier 1 ISPs</a:t>
            </a:r>
          </a:p>
          <a:p>
            <a:r>
              <a:rPr lang="en-IN" dirty="0"/>
              <a:t>Conflict between government and industry</a:t>
            </a:r>
          </a:p>
          <a:p>
            <a:r>
              <a:rPr lang="en-IN" dirty="0"/>
              <a:t>Which AV product</a:t>
            </a:r>
          </a:p>
          <a:p>
            <a:r>
              <a:rPr lang="en-IN" dirty="0"/>
              <a:t>Who determines what an AV product is?</a:t>
            </a:r>
            <a:br>
              <a:rPr lang="en-IN" dirty="0"/>
            </a:br>
            <a:r>
              <a:rPr lang="en-IN" dirty="0"/>
              <a:t>(CC Protection Profile??)</a:t>
            </a:r>
          </a:p>
          <a:p>
            <a:r>
              <a:rPr lang="en-IN" dirty="0"/>
              <a:t>How is “Product Testing“ defined and controlled?</a:t>
            </a:r>
          </a:p>
          <a:p>
            <a:r>
              <a:rPr lang="en-IN" dirty="0"/>
              <a:t>Who's signatures</a:t>
            </a:r>
          </a:p>
          <a:p>
            <a:r>
              <a:rPr lang="en-IN" dirty="0"/>
              <a:t>Who controls signatures DB</a:t>
            </a:r>
          </a:p>
          <a:p>
            <a:r>
              <a:rPr lang="en-IN" dirty="0"/>
              <a:t>Who protects Signature DB</a:t>
            </a:r>
          </a:p>
          <a:p>
            <a:r>
              <a:rPr lang="en-IN" dirty="0"/>
              <a:t>Who declares what a threat (Malware) is?</a:t>
            </a:r>
          </a:p>
          <a:p>
            <a:endParaRPr lang="en-IN"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9682063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7594" y="2967335"/>
            <a:ext cx="2928815" cy="923330"/>
          </a:xfrm>
          <a:prstGeom prst="rect">
            <a:avLst/>
          </a:prstGeom>
          <a:noFill/>
        </p:spPr>
        <p:txBody>
          <a:bodyPr wrap="none" lIns="91440" tIns="45720" rIns="91440" bIns="45720">
            <a:spAutoFit/>
          </a:bodyPr>
          <a:lstStyle/>
          <a:p>
            <a:pPr algn="ctr"/>
            <a:r>
              <a:rPr lang="en-US" sz="5400" b="1" cap="none" spc="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Summary</a:t>
            </a:r>
            <a:endParaRPr lang="en-US" sz="5400" b="1" cap="none" spc="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2499237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68" y="457200"/>
            <a:ext cx="8666619" cy="5424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50688444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solidFill>
                  <a:srgbClr val="0070C0"/>
                </a:solidFill>
              </a:rPr>
              <a:t>Designing Systems</a:t>
            </a:r>
          </a:p>
        </p:txBody>
      </p:sp>
      <p:sp>
        <p:nvSpPr>
          <p:cNvPr id="4099" name="Content Placeholder 2"/>
          <p:cNvSpPr>
            <a:spLocks noGrp="1"/>
          </p:cNvSpPr>
          <p:nvPr>
            <p:ph idx="1"/>
          </p:nvPr>
        </p:nvSpPr>
        <p:spPr/>
        <p:txBody>
          <a:bodyPr>
            <a:normAutofit fontScale="85000" lnSpcReduction="20000"/>
          </a:bodyPr>
          <a:lstStyle/>
          <a:p>
            <a:r>
              <a:rPr lang="en-US" sz="2000" smtClean="0"/>
              <a:t>Correctness and Efficiency</a:t>
            </a:r>
          </a:p>
          <a:p>
            <a:r>
              <a:rPr lang="en-US" sz="2000" smtClean="0">
                <a:solidFill>
                  <a:srgbClr val="FF0000"/>
                </a:solidFill>
              </a:rPr>
              <a:t>Security!!</a:t>
            </a:r>
            <a:r>
              <a:rPr lang="en-US" sz="2000" smtClean="0"/>
              <a:t>: Defenders react to known attacks:</a:t>
            </a:r>
          </a:p>
          <a:p>
            <a:pPr lvl="2"/>
            <a:r>
              <a:rPr lang="en-US" sz="2000" smtClean="0"/>
              <a:t>New attack succeeds; we deploy a defense</a:t>
            </a:r>
            <a:r>
              <a:rPr lang="en-US" smtClean="0"/>
              <a:t>.</a:t>
            </a:r>
          </a:p>
          <a:p>
            <a:r>
              <a:rPr lang="en-US" sz="2000" smtClean="0"/>
              <a:t>Shift from </a:t>
            </a:r>
            <a:r>
              <a:rPr lang="en-US" sz="2000" b="1" smtClean="0"/>
              <a:t>reactive </a:t>
            </a:r>
            <a:r>
              <a:rPr lang="en-US" sz="2000" smtClean="0"/>
              <a:t>to </a:t>
            </a:r>
            <a:r>
              <a:rPr lang="en-US" sz="2000" b="1" smtClean="0"/>
              <a:t>proactive </a:t>
            </a:r>
            <a:r>
              <a:rPr lang="en-US" sz="2000" smtClean="0"/>
              <a:t>mode</a:t>
            </a:r>
          </a:p>
          <a:p>
            <a:r>
              <a:rPr lang="en-US" sz="2000" smtClean="0"/>
              <a:t>How do we measure effectiveness of defenses  -- impt for investments</a:t>
            </a:r>
          </a:p>
          <a:p>
            <a:r>
              <a:rPr lang="en-US" sz="2000" smtClean="0"/>
              <a:t>Technology base is a moving target.</a:t>
            </a:r>
          </a:p>
          <a:p>
            <a:pPr lvl="1"/>
            <a:r>
              <a:rPr lang="en-US" sz="2000" smtClean="0"/>
              <a:t>Computers replaced every 3-5 years</a:t>
            </a:r>
          </a:p>
          <a:p>
            <a:pPr lvl="2"/>
            <a:r>
              <a:rPr lang="en-US" sz="2000" smtClean="0"/>
              <a:t>New deployment environments </a:t>
            </a:r>
          </a:p>
          <a:p>
            <a:pPr lvl="2"/>
            <a:r>
              <a:rPr lang="en-US" sz="1600" smtClean="0"/>
              <a:t>SCADA, electronic health, …</a:t>
            </a:r>
          </a:p>
          <a:p>
            <a:pPr lvl="2"/>
            <a:r>
              <a:rPr lang="en-US" sz="1600" smtClean="0"/>
              <a:t>New insights needed to transcend technology and applications</a:t>
            </a:r>
          </a:p>
          <a:p>
            <a:r>
              <a:rPr lang="en-US" sz="2800" smtClean="0">
                <a:solidFill>
                  <a:srgbClr val="FF0000"/>
                </a:solidFill>
              </a:rPr>
              <a:t>NEED: Science of Security: Science &amp; Engg</a:t>
            </a:r>
          </a:p>
          <a:p>
            <a:pPr lvl="2"/>
            <a:endParaRPr lang="en-US" smtClean="0"/>
          </a:p>
          <a:p>
            <a:endParaRPr lang="en-US" smtClean="0"/>
          </a:p>
          <a:p>
            <a:r>
              <a:rPr lang="en-US" smtClean="0"/>
              <a:t>… Need insights that transcend technology and applications</a:t>
            </a:r>
            <a:endParaRPr lang="en-US" smtClean="0">
              <a:solidFill>
                <a:srgbClr val="FF0000"/>
              </a:solidFill>
            </a:endParaRPr>
          </a:p>
          <a:p>
            <a:pPr lvl="1"/>
            <a:endParaRPr lang="en-US" smtClean="0">
              <a:solidFill>
                <a:srgbClr val="FF0000"/>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Science of  Security (Schneider)</a:t>
            </a:r>
          </a:p>
        </p:txBody>
      </p:sp>
      <p:sp>
        <p:nvSpPr>
          <p:cNvPr id="5123" name="Content Placeholder 2"/>
          <p:cNvSpPr>
            <a:spLocks noGrp="1"/>
          </p:cNvSpPr>
          <p:nvPr>
            <p:ph idx="1"/>
          </p:nvPr>
        </p:nvSpPr>
        <p:spPr/>
        <p:txBody>
          <a:bodyPr/>
          <a:lstStyle/>
          <a:p>
            <a:r>
              <a:rPr lang="en-US" b="1" smtClean="0"/>
              <a:t>Science</a:t>
            </a:r>
            <a:r>
              <a:rPr lang="en-US" smtClean="0"/>
              <a:t>:</a:t>
            </a:r>
          </a:p>
          <a:p>
            <a:pPr lvl="1"/>
            <a:r>
              <a:rPr lang="en-US" smtClean="0"/>
              <a:t>An organized body of knowledge gained through research </a:t>
            </a:r>
            <a:r>
              <a:rPr lang="en-US" b="1" smtClean="0"/>
              <a:t>-versus-</a:t>
            </a:r>
            <a:endParaRPr lang="en-US" smtClean="0"/>
          </a:p>
          <a:p>
            <a:pPr lvl="1"/>
            <a:r>
              <a:rPr lang="en-US" smtClean="0"/>
              <a:t>System of acquiring knowledge based on the scientific method </a:t>
            </a:r>
            <a:r>
              <a:rPr lang="en-US" b="1" smtClean="0"/>
              <a:t>-versus-</a:t>
            </a:r>
            <a:endParaRPr lang="en-US" smtClean="0"/>
          </a:p>
          <a:p>
            <a:pPr lvl="1"/>
            <a:r>
              <a:rPr lang="en-US" smtClean="0"/>
              <a:t>Laws or theories that are predictive.</a:t>
            </a:r>
          </a:p>
          <a:p>
            <a:r>
              <a:rPr lang="en-US" b="1" smtClean="0"/>
              <a:t>Engineering</a:t>
            </a:r>
            <a:r>
              <a:rPr lang="en-US" smtClean="0"/>
              <a:t>: Craft informed by Science.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Body of Laws</a:t>
            </a:r>
          </a:p>
        </p:txBody>
      </p:sp>
      <p:sp>
        <p:nvSpPr>
          <p:cNvPr id="6147" name="Content Placeholder 2"/>
          <p:cNvSpPr>
            <a:spLocks noGrp="1"/>
          </p:cNvSpPr>
          <p:nvPr>
            <p:ph idx="1"/>
          </p:nvPr>
        </p:nvSpPr>
        <p:spPr>
          <a:xfrm>
            <a:off x="304800" y="1600200"/>
            <a:ext cx="8229600" cy="4525963"/>
          </a:xfrm>
        </p:spPr>
        <p:txBody>
          <a:bodyPr/>
          <a:lstStyle/>
          <a:p>
            <a:r>
              <a:rPr lang="en-US" smtClean="0"/>
              <a:t>That are predictive</a:t>
            </a:r>
          </a:p>
          <a:p>
            <a:pPr lvl="1"/>
            <a:r>
              <a:rPr lang="en-US" smtClean="0"/>
              <a:t>Transcend specific systems,attacks/ defenses</a:t>
            </a:r>
          </a:p>
          <a:p>
            <a:pPr lvl="1"/>
            <a:r>
              <a:rPr lang="en-US" smtClean="0"/>
              <a:t>Applicable in real settings.</a:t>
            </a:r>
          </a:p>
          <a:p>
            <a:pPr lvl="1"/>
            <a:r>
              <a:rPr lang="en-US" smtClean="0"/>
              <a:t>Provide explanatory value</a:t>
            </a:r>
          </a:p>
          <a:p>
            <a:pPr lvl="2"/>
            <a:r>
              <a:rPr lang="en-US" smtClean="0"/>
              <a:t> Abstractions and models</a:t>
            </a:r>
          </a:p>
          <a:p>
            <a:pPr lvl="2"/>
            <a:r>
              <a:rPr lang="en-US" smtClean="0"/>
              <a:t>Connections and relationships</a:t>
            </a:r>
          </a:p>
          <a:p>
            <a:pPr lvl="1"/>
            <a:r>
              <a:rPr lang="en-US" smtClean="0"/>
              <a:t>Not necessarily quantitative</a:t>
            </a:r>
          </a:p>
          <a:p>
            <a:pPr lvl="2"/>
            <a:r>
              <a:rPr lang="en-US" sz="2000" smtClean="0"/>
              <a:t>Channel leaks b bits/sec</a:t>
            </a:r>
          </a:p>
          <a:p>
            <a:pPr lvl="2"/>
            <a:r>
              <a:rPr lang="en-US" smtClean="0"/>
              <a:t>Cannot enforce policy P with mechanism M</a:t>
            </a:r>
          </a:p>
          <a:p>
            <a:pPr lvl="1"/>
            <a:endParaRPr lang="en-US" u="sng" smtClean="0"/>
          </a:p>
          <a:p>
            <a:endParaRPr lang="en-US" smtClean="0"/>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Theories About</a:t>
            </a:r>
          </a:p>
        </p:txBody>
      </p:sp>
      <p:sp>
        <p:nvSpPr>
          <p:cNvPr id="7171" name="Content Placeholder 2"/>
          <p:cNvSpPr>
            <a:spLocks noGrp="1"/>
          </p:cNvSpPr>
          <p:nvPr>
            <p:ph idx="1"/>
          </p:nvPr>
        </p:nvSpPr>
        <p:spPr/>
        <p:txBody>
          <a:bodyPr/>
          <a:lstStyle/>
          <a:p>
            <a:endParaRPr lang="en-US" smtClean="0"/>
          </a:p>
        </p:txBody>
      </p:sp>
      <p:pic>
        <p:nvPicPr>
          <p:cNvPr id="71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024813"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14600"/>
            <a:ext cx="4822825" cy="233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213588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533400" y="1371601"/>
            <a:ext cx="8153400" cy="2308324"/>
          </a:xfrm>
          <a:prstGeom prst="rect">
            <a:avLst/>
          </a:prstGeom>
        </p:spPr>
        <p:txBody>
          <a:bodyPr wrap="square">
            <a:spAutoFit/>
          </a:bodyPr>
          <a:lstStyle/>
          <a:p>
            <a:pPr lvl="0"/>
            <a:r>
              <a:rPr lang="en-US" sz="3600" dirty="0">
                <a:solidFill>
                  <a:srgbClr val="0070C0"/>
                </a:solidFill>
              </a:rPr>
              <a:t>Best Theory is Inspired by Practice and</a:t>
            </a:r>
          </a:p>
          <a:p>
            <a:pPr lvl="0"/>
            <a:r>
              <a:rPr lang="en-US" sz="3600" dirty="0">
                <a:solidFill>
                  <a:srgbClr val="0070C0"/>
                </a:solidFill>
              </a:rPr>
              <a:t>          Best practice is inspired by Theory</a:t>
            </a:r>
          </a:p>
          <a:p>
            <a:pPr lvl="0"/>
            <a:endParaRPr lang="en-US" sz="3600" dirty="0">
              <a:solidFill>
                <a:prstClr val="black"/>
              </a:solidFill>
            </a:endParaRPr>
          </a:p>
          <a:p>
            <a:pPr lvl="0" algn="r"/>
            <a:r>
              <a:rPr lang="en-US" sz="3600" dirty="0">
                <a:solidFill>
                  <a:prstClr val="black"/>
                </a:solidFill>
              </a:rPr>
              <a:t>                                          </a:t>
            </a:r>
            <a:r>
              <a:rPr lang="en-US" sz="3600" dirty="0">
                <a:solidFill>
                  <a:srgbClr val="FF0000"/>
                </a:solidFill>
              </a:rPr>
              <a:t>Donald E. Knuth</a:t>
            </a:r>
            <a:endParaRPr lang="en-IN" sz="3600" dirty="0">
              <a:solidFill>
                <a:srgbClr val="FF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581400"/>
            <a:ext cx="4822825" cy="233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780537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228600"/>
            <a:ext cx="5310187" cy="6459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35418270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50900"/>
            <a:ext cx="8548577"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algn="l"/>
            <a:r>
              <a:rPr lang="en-US" b="1" dirty="0" smtClean="0">
                <a:solidFill>
                  <a:srgbClr val="FF0000"/>
                </a:solidFill>
                <a:latin typeface="Comic Sans MS" panose="030F0702030302020204" pitchFamily="66" charset="0"/>
              </a:rPr>
              <a:t>Side channel Attacks</a:t>
            </a:r>
            <a:endParaRPr lang="en-US" b="1" dirty="0">
              <a:solidFill>
                <a:srgbClr val="FF0000"/>
              </a:solidFill>
              <a:latin typeface="Comic Sans MS" panose="030F0702030302020204" pitchFamily="66" charset="0"/>
            </a:endParaRPr>
          </a:p>
        </p:txBody>
      </p:sp>
      <p:sp>
        <p:nvSpPr>
          <p:cNvPr id="4" name="TextBox 3"/>
          <p:cNvSpPr txBox="1"/>
          <p:nvPr/>
        </p:nvSpPr>
        <p:spPr>
          <a:xfrm>
            <a:off x="4267200" y="5162460"/>
            <a:ext cx="3980577" cy="1200329"/>
          </a:xfrm>
          <a:prstGeom prst="rect">
            <a:avLst/>
          </a:prstGeom>
          <a:solidFill>
            <a:srgbClr val="7030A0"/>
          </a:solidFill>
        </p:spPr>
        <p:txBody>
          <a:bodyPr wrap="none" rtlCol="0">
            <a:spAutoFit/>
          </a:bodyPr>
          <a:lstStyle/>
          <a:p>
            <a:r>
              <a:rPr lang="en-US" b="1" dirty="0">
                <a:solidFill>
                  <a:srgbClr val="FFFFFF"/>
                </a:solidFill>
                <a:latin typeface="Arial-BoldMT"/>
              </a:rPr>
              <a:t>Side-channel cryptanalysis </a:t>
            </a:r>
            <a:r>
              <a:rPr lang="en-US" dirty="0">
                <a:solidFill>
                  <a:srgbClr val="FFFFFF"/>
                </a:solidFill>
                <a:latin typeface="ArialMT"/>
              </a:rPr>
              <a:t>is any</a:t>
            </a:r>
          </a:p>
          <a:p>
            <a:r>
              <a:rPr lang="en-US" dirty="0">
                <a:solidFill>
                  <a:srgbClr val="FFFFFF"/>
                </a:solidFill>
                <a:latin typeface="ArialMT"/>
              </a:rPr>
              <a:t>attack on a cryptosystem requiring</a:t>
            </a:r>
          </a:p>
          <a:p>
            <a:r>
              <a:rPr lang="en-US" dirty="0">
                <a:solidFill>
                  <a:srgbClr val="FFFFFF"/>
                </a:solidFill>
                <a:latin typeface="ArialMT"/>
              </a:rPr>
              <a:t>information emitted as a byproduct of</a:t>
            </a:r>
          </a:p>
          <a:p>
            <a:r>
              <a:rPr lang="en-US" dirty="0">
                <a:solidFill>
                  <a:srgbClr val="FFFFFF"/>
                </a:solidFill>
                <a:latin typeface="ArialMT"/>
              </a:rPr>
              <a:t>the physical implementation.</a:t>
            </a:r>
            <a:endParaRPr lang="en-US" dirty="0"/>
          </a:p>
        </p:txBody>
      </p:sp>
      <p:pic>
        <p:nvPicPr>
          <p:cNvPr id="10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2667000"/>
            <a:ext cx="1713657"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911" y="4038600"/>
            <a:ext cx="1293813"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Callout 5"/>
          <p:cNvSpPr/>
          <p:nvPr/>
        </p:nvSpPr>
        <p:spPr>
          <a:xfrm>
            <a:off x="6288386" y="76200"/>
            <a:ext cx="2819400" cy="2133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White Box Crypt analysis</a:t>
            </a:r>
          </a:p>
          <a:p>
            <a:pPr algn="ctr"/>
            <a:r>
              <a:rPr lang="en-US" dirty="0" smtClean="0"/>
              <a:t>Nothing is hidden (white box)</a:t>
            </a:r>
          </a:p>
          <a:p>
            <a:pPr algn="ctr"/>
            <a:r>
              <a:rPr lang="en-US" dirty="0" smtClean="0"/>
              <a:t>*Debugger</a:t>
            </a:r>
          </a:p>
          <a:p>
            <a:pPr algn="ctr"/>
            <a:r>
              <a:rPr lang="en-US" dirty="0" smtClean="0"/>
              <a:t>*Static Analysis</a:t>
            </a:r>
          </a:p>
          <a:p>
            <a:pPr algn="ctr"/>
            <a:r>
              <a:rPr lang="en-US" dirty="0" smtClean="0"/>
              <a:t>* Memory Dumps</a:t>
            </a:r>
            <a:endParaRPr lang="en-US" dirty="0"/>
          </a:p>
        </p:txBody>
      </p:sp>
      <p:sp>
        <p:nvSpPr>
          <p:cNvPr id="8" name="TextBox 7"/>
          <p:cNvSpPr txBox="1"/>
          <p:nvPr/>
        </p:nvSpPr>
        <p:spPr>
          <a:xfrm>
            <a:off x="685800" y="6019800"/>
            <a:ext cx="1296787" cy="369332"/>
          </a:xfrm>
          <a:prstGeom prst="rect">
            <a:avLst/>
          </a:prstGeom>
          <a:noFill/>
        </p:spPr>
        <p:txBody>
          <a:bodyPr wrap="none" rtlCol="0">
            <a:spAutoFit/>
          </a:bodyPr>
          <a:lstStyle/>
          <a:p>
            <a:r>
              <a:rPr lang="en-US" dirty="0" smtClean="0">
                <a:hlinkClick r:id="rId5" action="ppaction://hlinkpres?slideindex=1&amp;slidetitle="/>
              </a:rPr>
              <a:t>Paul Kocher</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1781830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 y="1524000"/>
            <a:ext cx="4846637" cy="3557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401163"/>
            <a:ext cx="1822450" cy="118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336308" y="3041184"/>
            <a:ext cx="2847730" cy="523220"/>
          </a:xfrm>
          <a:prstGeom prst="rect">
            <a:avLst/>
          </a:prstGeom>
          <a:noFill/>
          <a:ln w="57150">
            <a:solidFill>
              <a:schemeClr val="tx1"/>
            </a:solidFill>
          </a:ln>
        </p:spPr>
        <p:txBody>
          <a:bodyPr wrap="none" rtlCol="0">
            <a:spAutoFit/>
          </a:bodyPr>
          <a:lstStyle/>
          <a:p>
            <a:r>
              <a:rPr lang="en-US" sz="2800" b="1" dirty="0" smtClean="0">
                <a:solidFill>
                  <a:srgbClr val="7030A0"/>
                </a:solidFill>
                <a:hlinkClick r:id="rId4" action="ppaction://hlinkpres?slideindex=1&amp;slidetitle="/>
              </a:rPr>
              <a:t>POWER ANALYSIS</a:t>
            </a:r>
            <a:endParaRPr lang="en-US" sz="2800" b="1" dirty="0">
              <a:solidFill>
                <a:srgbClr val="7030A0"/>
              </a:solidFill>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2306" y="4724400"/>
            <a:ext cx="1630363" cy="2008187"/>
          </a:xfrm>
          <a:prstGeom prst="rect">
            <a:avLst/>
          </a:prstGeom>
          <a:noFill/>
          <a:ln w="9525">
            <a:solidFill>
              <a:srgbClr val="703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a:stCxn id="1026" idx="3"/>
            <a:endCxn id="1028" idx="1"/>
          </p:cNvCxnSpPr>
          <p:nvPr/>
        </p:nvCxnSpPr>
        <p:spPr>
          <a:xfrm>
            <a:off x="4850385" y="3302794"/>
            <a:ext cx="1331921" cy="24257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57600" y="5334000"/>
            <a:ext cx="2495495" cy="523220"/>
          </a:xfrm>
          <a:prstGeom prst="rect">
            <a:avLst/>
          </a:prstGeom>
          <a:noFill/>
        </p:spPr>
        <p:txBody>
          <a:bodyPr wrap="none" rtlCol="0">
            <a:spAutoFit/>
          </a:bodyPr>
          <a:lstStyle/>
          <a:p>
            <a:r>
              <a:rPr lang="en-US" sz="2800" b="1" dirty="0" smtClean="0">
                <a:solidFill>
                  <a:srgbClr val="0070C0"/>
                </a:solidFill>
                <a:hlinkClick r:id="rId6" action="ppaction://hlinkpres?slideindex=1&amp;slidetitle="/>
              </a:rPr>
              <a:t>Timing Analysis</a:t>
            </a:r>
            <a:endParaRPr lang="en-US" sz="2800" b="1" dirty="0">
              <a:solidFill>
                <a:srgbClr val="0070C0"/>
              </a:solidFill>
            </a:endParaRPr>
          </a:p>
        </p:txBody>
      </p:sp>
      <p:cxnSp>
        <p:nvCxnSpPr>
          <p:cNvPr id="8" name="Straight Arrow Connector 7"/>
          <p:cNvCxnSpPr>
            <a:stCxn id="1026" idx="3"/>
            <a:endCxn id="4" idx="1"/>
          </p:cNvCxnSpPr>
          <p:nvPr/>
        </p:nvCxnSpPr>
        <p:spPr>
          <a:xfrm>
            <a:off x="4850385" y="3302794"/>
            <a:ext cx="14859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205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0230" y="381000"/>
            <a:ext cx="1814513" cy="129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Arrow Connector 14"/>
          <p:cNvCxnSpPr/>
          <p:nvPr/>
        </p:nvCxnSpPr>
        <p:spPr>
          <a:xfrm flipV="1">
            <a:off x="4419600" y="533400"/>
            <a:ext cx="1600200" cy="20574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886200" y="196334"/>
            <a:ext cx="3345724" cy="369332"/>
          </a:xfrm>
          <a:prstGeom prst="rect">
            <a:avLst/>
          </a:prstGeom>
          <a:noFill/>
        </p:spPr>
        <p:txBody>
          <a:bodyPr wrap="none" rtlCol="0">
            <a:spAutoFit/>
          </a:bodyPr>
          <a:lstStyle/>
          <a:p>
            <a:r>
              <a:rPr lang="en-US" b="1" dirty="0" smtClean="0"/>
              <a:t>EM Signals containing full secrets</a:t>
            </a:r>
            <a:endParaRPr lang="en-US" b="1" dirty="0"/>
          </a:p>
        </p:txBody>
      </p:sp>
      <p:cxnSp>
        <p:nvCxnSpPr>
          <p:cNvPr id="18" name="Straight Connector 17"/>
          <p:cNvCxnSpPr/>
          <p:nvPr/>
        </p:nvCxnSpPr>
        <p:spPr>
          <a:xfrm>
            <a:off x="3276600" y="2590800"/>
            <a:ext cx="11430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482886" y="1795978"/>
            <a:ext cx="2514600" cy="762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457449" y="1524000"/>
            <a:ext cx="1548950" cy="369332"/>
          </a:xfrm>
          <a:prstGeom prst="rect">
            <a:avLst/>
          </a:prstGeom>
          <a:noFill/>
        </p:spPr>
        <p:txBody>
          <a:bodyPr wrap="none" rtlCol="0">
            <a:spAutoFit/>
          </a:bodyPr>
          <a:lstStyle/>
          <a:p>
            <a:r>
              <a:rPr lang="en-US" b="1" dirty="0" smtClean="0"/>
              <a:t>Fault Injection</a:t>
            </a:r>
            <a:endParaRPr lang="en-US" b="1" dirty="0"/>
          </a:p>
        </p:txBody>
      </p:sp>
      <p:pic>
        <p:nvPicPr>
          <p:cNvPr id="2052"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7193" y="1562100"/>
            <a:ext cx="1065213" cy="89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0577" y="1741731"/>
            <a:ext cx="828675"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3" name="Straight Arrow Connector 22"/>
          <p:cNvCxnSpPr/>
          <p:nvPr/>
        </p:nvCxnSpPr>
        <p:spPr>
          <a:xfrm flipH="1">
            <a:off x="4419600" y="2454275"/>
            <a:ext cx="2577886" cy="586909"/>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208951" y="2563063"/>
            <a:ext cx="2912592" cy="369332"/>
          </a:xfrm>
          <a:prstGeom prst="rect">
            <a:avLst/>
          </a:prstGeom>
          <a:noFill/>
        </p:spPr>
        <p:txBody>
          <a:bodyPr wrap="none" rtlCol="0">
            <a:spAutoFit/>
          </a:bodyPr>
          <a:lstStyle/>
          <a:p>
            <a:r>
              <a:rPr lang="en-US" dirty="0" smtClean="0"/>
              <a:t>HW attacks: Opening the box</a:t>
            </a:r>
            <a:endParaRPr lang="en-US" dirty="0"/>
          </a:p>
        </p:txBody>
      </p:sp>
      <p:sp>
        <p:nvSpPr>
          <p:cNvPr id="25" name="TextBox 24"/>
          <p:cNvSpPr txBox="1"/>
          <p:nvPr/>
        </p:nvSpPr>
        <p:spPr>
          <a:xfrm>
            <a:off x="196054" y="381000"/>
            <a:ext cx="3724096" cy="584775"/>
          </a:xfrm>
          <a:prstGeom prst="rect">
            <a:avLst/>
          </a:prstGeom>
          <a:noFill/>
        </p:spPr>
        <p:txBody>
          <a:bodyPr wrap="none" rtlCol="0">
            <a:spAutoFit/>
          </a:bodyPr>
          <a:lstStyle/>
          <a:p>
            <a:r>
              <a:rPr lang="en-US" sz="3200" b="1" dirty="0" smtClean="0">
                <a:solidFill>
                  <a:srgbClr val="7030A0"/>
                </a:solidFill>
                <a:latin typeface="Comic Sans MS" panose="030F0702030302020204" pitchFamily="66" charset="0"/>
              </a:rPr>
              <a:t>SCOPE: Unlimited</a:t>
            </a:r>
            <a:endParaRPr lang="en-US" sz="3200" b="1" dirty="0">
              <a:solidFill>
                <a:srgbClr val="7030A0"/>
              </a:solidFill>
              <a:latin typeface="Comic Sans MS" panose="030F0702030302020204" pitchFamily="66" charset="0"/>
            </a:endParaRPr>
          </a:p>
        </p:txBody>
      </p:sp>
      <p:sp>
        <p:nvSpPr>
          <p:cNvPr id="9" name="TextBox 8"/>
          <p:cNvSpPr txBox="1"/>
          <p:nvPr/>
        </p:nvSpPr>
        <p:spPr>
          <a:xfrm>
            <a:off x="2963434" y="5827588"/>
            <a:ext cx="184666" cy="369332"/>
          </a:xfrm>
          <a:prstGeom prst="rect">
            <a:avLst/>
          </a:prstGeom>
          <a:noFill/>
        </p:spPr>
        <p:txBody>
          <a:bodyPr wrap="none" rtlCol="0">
            <a:spAutoFit/>
          </a:bodyPr>
          <a:lstStyle/>
          <a:p>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230554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6" grpId="0"/>
      <p:bldP spid="21"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omic Sans MS" panose="030F0702030302020204" pitchFamily="66" charset="0"/>
              </a:rPr>
              <a:t>Science of Guessing Passwords</a:t>
            </a:r>
            <a:endParaRPr lang="en-US" dirty="0">
              <a:solidFill>
                <a:srgbClr val="FF0000"/>
              </a:solidFill>
              <a:latin typeface="Comic Sans MS" panose="030F0702030302020204" pitchFamily="66" charset="0"/>
            </a:endParaRPr>
          </a:p>
        </p:txBody>
      </p:sp>
      <p:sp>
        <p:nvSpPr>
          <p:cNvPr id="3" name="Content Placeholder 2"/>
          <p:cNvSpPr>
            <a:spLocks noGrp="1"/>
          </p:cNvSpPr>
          <p:nvPr>
            <p:ph sz="half" idx="1"/>
          </p:nvPr>
        </p:nvSpPr>
        <p:spPr/>
        <p:txBody>
          <a:bodyPr/>
          <a:lstStyle/>
          <a:p>
            <a:r>
              <a:rPr lang="en-US" dirty="0" smtClean="0"/>
              <a:t>Joseph </a:t>
            </a:r>
            <a:r>
              <a:rPr lang="en-US" dirty="0" err="1" smtClean="0"/>
              <a:t>Bonneau</a:t>
            </a:r>
            <a:endParaRPr lang="en-US" dirty="0"/>
          </a:p>
          <a:p>
            <a:pPr marL="0" indent="0">
              <a:buNone/>
            </a:pPr>
            <a:r>
              <a:rPr lang="en-US" dirty="0" smtClean="0"/>
              <a:t>Ph.D. Thesis,</a:t>
            </a:r>
          </a:p>
          <a:p>
            <a:pPr marL="0" indent="0">
              <a:buNone/>
            </a:pPr>
            <a:r>
              <a:rPr lang="en-US" dirty="0" smtClean="0"/>
              <a:t>Univ. of Cambridge, 2012</a:t>
            </a:r>
          </a:p>
          <a:p>
            <a:pPr marL="0" indent="0">
              <a:buNone/>
            </a:pPr>
            <a:r>
              <a:rPr lang="en-US" dirty="0" smtClean="0">
                <a:solidFill>
                  <a:srgbClr val="0070C0"/>
                </a:solidFill>
              </a:rPr>
              <a:t>Advisor:</a:t>
            </a:r>
            <a:r>
              <a:rPr lang="en-US" dirty="0" smtClean="0"/>
              <a:t> </a:t>
            </a:r>
          </a:p>
          <a:p>
            <a:pPr marL="0" indent="0">
              <a:buNone/>
            </a:pPr>
            <a:r>
              <a:rPr lang="en-US" dirty="0" smtClean="0">
                <a:solidFill>
                  <a:srgbClr val="0070C0"/>
                </a:solidFill>
              </a:rPr>
              <a:t>Ross Anderson, FRS</a:t>
            </a:r>
          </a:p>
          <a:p>
            <a:pPr marL="0" indent="0">
              <a:buNone/>
            </a:pPr>
            <a:r>
              <a:rPr lang="en-US" b="1" dirty="0">
                <a:solidFill>
                  <a:srgbClr val="000000"/>
                </a:solidFill>
                <a:latin typeface="TradeGothicLTBoldCn18"/>
              </a:rPr>
              <a:t>NSA AWARD FOR THE BEST SCIENTIFIC CYBERSECURITY PAPER</a:t>
            </a:r>
            <a:endParaRPr lang="en-US" dirty="0" smtClean="0"/>
          </a:p>
          <a:p>
            <a:pPr marL="0" indent="0">
              <a:buNone/>
            </a:pPr>
            <a:endParaRPr lang="en-US" dirty="0"/>
          </a:p>
        </p:txBody>
      </p:sp>
      <p:sp>
        <p:nvSpPr>
          <p:cNvPr id="4" name="Content Placeholder 3"/>
          <p:cNvSpPr>
            <a:spLocks noGrp="1"/>
          </p:cNvSpPr>
          <p:nvPr>
            <p:ph sz="half" idx="2"/>
          </p:nvPr>
        </p:nvSpPr>
        <p:spPr/>
        <p:txBody>
          <a:bodyPr/>
          <a:lstStyle/>
          <a:p>
            <a:r>
              <a:rPr lang="en-US" dirty="0" smtClean="0">
                <a:hlinkClick r:id="rId2" action="ppaction://hlinkpres?slideindex=1&amp;slidetitle="/>
              </a:rPr>
              <a:t>Banking PINs</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3895712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latin typeface="Comic Sans MS" panose="030F0702030302020204" pitchFamily="66" charset="0"/>
              </a:rPr>
              <a:t>Tracking, say, SKYPE Locations</a:t>
            </a:r>
            <a:endParaRPr lang="en-US" dirty="0">
              <a:solidFill>
                <a:srgbClr val="FF0000"/>
              </a:solidFill>
              <a:latin typeface="Comic Sans MS" panose="030F0702030302020204" pitchFamily="66" charset="0"/>
            </a:endParaRPr>
          </a:p>
        </p:txBody>
      </p:sp>
      <p:sp>
        <p:nvSpPr>
          <p:cNvPr id="3" name="Content Placeholder 2"/>
          <p:cNvSpPr>
            <a:spLocks noGrp="1"/>
          </p:cNvSpPr>
          <p:nvPr>
            <p:ph sz="half" idx="1"/>
          </p:nvPr>
        </p:nvSpPr>
        <p:spPr/>
        <p:txBody>
          <a:bodyPr>
            <a:normAutofit fontScale="77500" lnSpcReduction="20000"/>
          </a:bodyPr>
          <a:lstStyle/>
          <a:p>
            <a:pPr marL="0" indent="0">
              <a:buNone/>
            </a:pPr>
            <a:r>
              <a:rPr lang="en-US" dirty="0" smtClean="0"/>
              <a:t>Real Time Communication: </a:t>
            </a:r>
          </a:p>
          <a:p>
            <a:pPr marL="0" indent="0">
              <a:buNone/>
            </a:pPr>
            <a:r>
              <a:rPr lang="en-US" dirty="0"/>
              <a:t> </a:t>
            </a:r>
            <a:r>
              <a:rPr lang="en-US" dirty="0" smtClean="0"/>
              <a:t>             </a:t>
            </a:r>
            <a:r>
              <a:rPr lang="en-US" dirty="0" smtClean="0">
                <a:solidFill>
                  <a:srgbClr val="0070C0"/>
                </a:solidFill>
              </a:rPr>
              <a:t>Peer-to-Peer (P2P)</a:t>
            </a:r>
          </a:p>
          <a:p>
            <a:pPr lvl="1"/>
            <a:r>
              <a:rPr lang="en-US" dirty="0" smtClean="0"/>
              <a:t>Datagram flows between the two conversing partners</a:t>
            </a:r>
          </a:p>
          <a:p>
            <a:pPr lvl="1"/>
            <a:r>
              <a:rPr lang="en-US" dirty="0" smtClean="0">
                <a:solidFill>
                  <a:srgbClr val="FF0000"/>
                </a:solidFill>
              </a:rPr>
              <a:t>Exposes the IP addresses of all the participants to one another</a:t>
            </a:r>
          </a:p>
          <a:p>
            <a:pPr lvl="0"/>
            <a:r>
              <a:rPr lang="en-US" sz="2600" dirty="0">
                <a:solidFill>
                  <a:srgbClr val="7030A0"/>
                </a:solidFill>
              </a:rPr>
              <a:t>If A knows B’s VoIP ID, she can establish a call with Bob &amp; obtain his current address by simply sniffing datagrams arriving at her computer</a:t>
            </a:r>
            <a:r>
              <a:rPr lang="en-US" sz="2600" dirty="0" smtClean="0">
                <a:solidFill>
                  <a:srgbClr val="7030A0"/>
                </a:solidFill>
              </a:rPr>
              <a:t>.</a:t>
            </a:r>
            <a:endParaRPr lang="en-US" dirty="0">
              <a:solidFill>
                <a:srgbClr val="FF0000"/>
              </a:solidFill>
            </a:endParaRPr>
          </a:p>
          <a:p>
            <a:pPr lvl="0"/>
            <a:endParaRPr lang="en-US" sz="2600" dirty="0">
              <a:solidFill>
                <a:srgbClr val="FF0000"/>
              </a:solidFill>
            </a:endParaRPr>
          </a:p>
          <a:p>
            <a:pPr lvl="0"/>
            <a:endParaRPr lang="en-US" sz="2600" dirty="0">
              <a:solidFill>
                <a:srgbClr val="FF0000"/>
              </a:solidFill>
            </a:endParaRPr>
          </a:p>
          <a:p>
            <a:pPr marL="0" lvl="0" indent="0">
              <a:buNone/>
            </a:pPr>
            <a:r>
              <a:rPr lang="en-US" sz="2600" dirty="0" smtClean="0">
                <a:solidFill>
                  <a:srgbClr val="FF0000"/>
                </a:solidFill>
              </a:rPr>
              <a:t>Steven Le Blond et al (2012)</a:t>
            </a:r>
            <a:endParaRPr lang="en-US" sz="2600" dirty="0">
              <a:solidFill>
                <a:srgbClr val="7030A0"/>
              </a:solidFill>
            </a:endParaRPr>
          </a:p>
        </p:txBody>
      </p:sp>
      <p:sp>
        <p:nvSpPr>
          <p:cNvPr id="7" name="Content Placeholder 6"/>
          <p:cNvSpPr>
            <a:spLocks noGrp="1"/>
          </p:cNvSpPr>
          <p:nvPr>
            <p:ph sz="half" idx="2"/>
          </p:nvPr>
        </p:nvSpPr>
        <p:spPr/>
        <p:txBody>
          <a:bodyPr>
            <a:normAutofit fontScale="77500" lnSpcReduction="20000"/>
          </a:bodyPr>
          <a:lstStyle/>
          <a:p>
            <a:r>
              <a:rPr lang="en-US" dirty="0" smtClean="0">
                <a:solidFill>
                  <a:srgbClr val="0070C0"/>
                </a:solidFill>
              </a:rPr>
              <a:t>Using Geo-localization services, one can map B’s IP address to a location and ISP.</a:t>
            </a:r>
          </a:p>
          <a:p>
            <a:r>
              <a:rPr lang="en-US" dirty="0" smtClean="0"/>
              <a:t>If B is Mobile, she can call him over a week/month and observe</a:t>
            </a:r>
          </a:p>
          <a:p>
            <a:r>
              <a:rPr lang="en-US" dirty="0" smtClean="0">
                <a:solidFill>
                  <a:srgbClr val="7030A0"/>
                </a:solidFill>
              </a:rPr>
              <a:t>Once A knows B’s IP, she can crawl P2P file-sharing systems to see if that IP is </a:t>
            </a:r>
            <a:r>
              <a:rPr lang="en-US" b="1" dirty="0" smtClean="0">
                <a:solidFill>
                  <a:srgbClr val="FF0000"/>
                </a:solidFill>
              </a:rPr>
              <a:t>uploading/downloading files</a:t>
            </a:r>
          </a:p>
          <a:p>
            <a:r>
              <a:rPr lang="en-US" dirty="0" smtClean="0">
                <a:solidFill>
                  <a:srgbClr val="0070C0"/>
                </a:solidFill>
              </a:rPr>
              <a:t>VoIP can potentially collect targeted user’s location</a:t>
            </a:r>
          </a:p>
          <a:p>
            <a:r>
              <a:rPr lang="en-US" dirty="0" smtClean="0">
                <a:solidFill>
                  <a:srgbClr val="FF0000"/>
                </a:solidFill>
              </a:rPr>
              <a:t>A SERIOUS INFRINGEMENT ON PRIVACY</a:t>
            </a:r>
            <a:endParaRPr lang="en-US" dirty="0">
              <a:solidFill>
                <a:srgbClr val="FF0000"/>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7678719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5406</TotalTime>
  <Words>3029</Words>
  <Application>Microsoft Macintosh PowerPoint</Application>
  <PresentationFormat>On-screen Show (4:3)</PresentationFormat>
  <Paragraphs>397</Paragraphs>
  <Slides>45</Slides>
  <Notes>1</Notes>
  <HiddenSlides>2</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PowerPoint Presentation</vt:lpstr>
      <vt:lpstr>Process of Science</vt:lpstr>
      <vt:lpstr>Secure or Insecure</vt:lpstr>
      <vt:lpstr>PowerPoint Presentation</vt:lpstr>
      <vt:lpstr>PowerPoint Presentation</vt:lpstr>
      <vt:lpstr>Side channel Attacks</vt:lpstr>
      <vt:lpstr>PowerPoint Presentation</vt:lpstr>
      <vt:lpstr>Science of Guessing Passwords</vt:lpstr>
      <vt:lpstr>Tracking, say, SKYPE Locations</vt:lpstr>
      <vt:lpstr>PowerPoint Presentation</vt:lpstr>
      <vt:lpstr>Attacks on Supervisory Control And Data Acquisition (SCADA)</vt:lpstr>
      <vt:lpstr>Stuxnet</vt:lpstr>
      <vt:lpstr>What should be the strategy to deal with these kinds of attacks?</vt:lpstr>
      <vt:lpstr>SCADA Attacks: Summary</vt:lpstr>
      <vt:lpstr>BigData: Algorithmic Approach</vt:lpstr>
      <vt:lpstr>Tor Anonymity Network</vt:lpstr>
      <vt:lpstr>A New Doctrine: Public Cybersecurity </vt:lpstr>
      <vt:lpstr>Threats: A Landscape</vt:lpstr>
      <vt:lpstr>Threats</vt:lpstr>
      <vt:lpstr>Spam and Phishing</vt:lpstr>
      <vt:lpstr>PowerPoint Presentation</vt:lpstr>
      <vt:lpstr>PowerPoint Presentation</vt:lpstr>
      <vt:lpstr>Virtualization—risks</vt:lpstr>
      <vt:lpstr>Virtualization Attacks</vt:lpstr>
      <vt:lpstr>PowerPoint Presentation</vt:lpstr>
      <vt:lpstr>AV, Industry and Society</vt:lpstr>
      <vt:lpstr>Malware: Issues</vt:lpstr>
      <vt:lpstr>Cyber War: What does one understand?</vt:lpstr>
      <vt:lpstr>Current Understanding</vt:lpstr>
      <vt:lpstr>What is Cyber War?</vt:lpstr>
      <vt:lpstr>Some Cyber Wars</vt:lpstr>
      <vt:lpstr>Cyber Crime/ Cyber Terrorism</vt:lpstr>
      <vt:lpstr>Cyber Crime vs Cyber War vs Cyber Terrorism</vt:lpstr>
      <vt:lpstr>Cyber Crime vs Cyber War</vt:lpstr>
      <vt:lpstr>Cyber war -- Weapons and Defence</vt:lpstr>
      <vt:lpstr>Convergence on Cyber Weapons &amp; its Consequences</vt:lpstr>
      <vt:lpstr>AV and Cyberwar</vt:lpstr>
      <vt:lpstr>AV and the Cyber War</vt:lpstr>
      <vt:lpstr>PowerPoint Presentation</vt:lpstr>
      <vt:lpstr>Designing Systems</vt:lpstr>
      <vt:lpstr>Science of  Security (Schneider)</vt:lpstr>
      <vt:lpstr>Body of Laws</vt:lpstr>
      <vt:lpstr>Theories About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War: What does one understand?</dc:title>
  <dc:creator>rks</dc:creator>
  <cp:lastModifiedBy>R K Shyamasundar</cp:lastModifiedBy>
  <cp:revision>100</cp:revision>
  <dcterms:created xsi:type="dcterms:W3CDTF">2006-08-16T00:00:00Z</dcterms:created>
  <dcterms:modified xsi:type="dcterms:W3CDTF">2018-04-09T09:41:00Z</dcterms:modified>
</cp:coreProperties>
</file>