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8" r:id="rId3"/>
    <p:sldId id="309" r:id="rId4"/>
    <p:sldId id="310" r:id="rId5"/>
    <p:sldId id="311" r:id="rId6"/>
    <p:sldId id="313" r:id="rId7"/>
    <p:sldId id="312" r:id="rId8"/>
    <p:sldId id="314" r:id="rId9"/>
    <p:sldId id="315" r:id="rId10"/>
    <p:sldId id="316" r:id="rId11"/>
    <p:sldId id="31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C2D-127C-403B-85FB-807D787255D4}" type="datetimeFigureOut">
              <a:rPr lang="en-US" smtClean="0"/>
              <a:pPr/>
              <a:t>26/03/17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D6B3-86CC-42D0-9383-02D5C5AA68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C2D-127C-403B-85FB-807D787255D4}" type="datetimeFigureOut">
              <a:rPr lang="en-US" smtClean="0"/>
              <a:pPr/>
              <a:t>26/03/17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D6B3-86CC-42D0-9383-02D5C5AA68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C2D-127C-403B-85FB-807D787255D4}" type="datetimeFigureOut">
              <a:rPr lang="en-US" smtClean="0"/>
              <a:pPr/>
              <a:t>26/03/17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D6B3-86CC-42D0-9383-02D5C5AA68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C2D-127C-403B-85FB-807D787255D4}" type="datetimeFigureOut">
              <a:rPr lang="en-US" smtClean="0"/>
              <a:pPr/>
              <a:t>26/03/17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D6B3-86CC-42D0-9383-02D5C5AA68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C2D-127C-403B-85FB-807D787255D4}" type="datetimeFigureOut">
              <a:rPr lang="en-US" smtClean="0"/>
              <a:pPr/>
              <a:t>26/03/17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D6B3-86CC-42D0-9383-02D5C5AA68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C2D-127C-403B-85FB-807D787255D4}" type="datetimeFigureOut">
              <a:rPr lang="en-US" smtClean="0"/>
              <a:pPr/>
              <a:t>26/03/17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D6B3-86CC-42D0-9383-02D5C5AA68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C2D-127C-403B-85FB-807D787255D4}" type="datetimeFigureOut">
              <a:rPr lang="en-US" smtClean="0"/>
              <a:pPr/>
              <a:t>26/03/17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D6B3-86CC-42D0-9383-02D5C5AA68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C2D-127C-403B-85FB-807D787255D4}" type="datetimeFigureOut">
              <a:rPr lang="en-US" smtClean="0"/>
              <a:pPr/>
              <a:t>26/03/17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D6B3-86CC-42D0-9383-02D5C5AA68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C2D-127C-403B-85FB-807D787255D4}" type="datetimeFigureOut">
              <a:rPr lang="en-US" smtClean="0"/>
              <a:pPr/>
              <a:t>26/03/17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D6B3-86CC-42D0-9383-02D5C5AA68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C2D-127C-403B-85FB-807D787255D4}" type="datetimeFigureOut">
              <a:rPr lang="en-US" smtClean="0"/>
              <a:pPr/>
              <a:t>26/03/17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D6B3-86CC-42D0-9383-02D5C5AA68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C2D-127C-403B-85FB-807D787255D4}" type="datetimeFigureOut">
              <a:rPr lang="en-US" smtClean="0"/>
              <a:pPr/>
              <a:t>26/03/17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D6B3-86CC-42D0-9383-02D5C5AA68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C2D-127C-403B-85FB-807D787255D4}" type="datetimeFigureOut">
              <a:rPr lang="en-US" smtClean="0"/>
              <a:pPr/>
              <a:t>26/03/17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CD6B3-86CC-42D0-9383-02D5C5AA68B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The Power of Security Policy </a:t>
            </a:r>
            <a:r>
              <a:rPr lang="en-IN" dirty="0" err="1" smtClean="0"/>
              <a:t>Modeling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Message authentication code (MAC)-- data integrity mechanism that provides </a:t>
            </a:r>
            <a:r>
              <a:rPr lang="en-IN" dirty="0" smtClean="0">
                <a:solidFill>
                  <a:srgbClr val="00B050"/>
                </a:solidFill>
              </a:rPr>
              <a:t>integrity</a:t>
            </a:r>
            <a:r>
              <a:rPr lang="en-IN" dirty="0" smtClean="0"/>
              <a:t>, but </a:t>
            </a:r>
            <a:r>
              <a:rPr lang="en-IN" dirty="0" smtClean="0">
                <a:solidFill>
                  <a:srgbClr val="FF0000"/>
                </a:solidFill>
              </a:rPr>
              <a:t>no confidentiality</a:t>
            </a:r>
            <a:r>
              <a:rPr lang="en-IN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Chosen plaintext secure encryption (CPA-secure encryption) provides </a:t>
            </a:r>
            <a:r>
              <a:rPr lang="en-IN" dirty="0" smtClean="0">
                <a:solidFill>
                  <a:srgbClr val="00B050"/>
                </a:solidFill>
              </a:rPr>
              <a:t>confidentiality against eavesdropping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FF0000"/>
                </a:solidFill>
              </a:rPr>
              <a:t>but is not secure </a:t>
            </a:r>
            <a:r>
              <a:rPr lang="en-IN" dirty="0" smtClean="0"/>
              <a:t>against an active attacker who tampers with traffic.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rgbClr val="7030A0"/>
                </a:solidFill>
              </a:rPr>
              <a:t>Intuitively, combining the two primitives should provide both confidentiality and integrity against an active adversary.</a:t>
            </a:r>
          </a:p>
          <a:p>
            <a:pPr marL="914400" lvl="1" indent="-514350"/>
            <a:r>
              <a:rPr lang="en-US" dirty="0" smtClean="0">
                <a:solidFill>
                  <a:srgbClr val="7030A0"/>
                </a:solidFill>
              </a:rPr>
              <a:t>How to do this integration?</a:t>
            </a:r>
            <a:endParaRPr lang="en-IN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learn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Using the definition of authenticated encryption, the National Institute of Standards and Technology (NIST) was able to publish precise encryption modes, called CCM and GCM, designed to meet the definition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Once the goals of authenticated encryption were clearly spelled out, it turned out that authenticated encryption can be built far more efficiently than by combining encryption and MAC algorithms</a:t>
            </a:r>
            <a:endParaRPr lang="en-IN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2348880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Reference: Privacy and </a:t>
            </a:r>
            <a:r>
              <a:rPr lang="en-US" dirty="0" err="1"/>
              <a:t>Cybersecurity</a:t>
            </a:r>
            <a:r>
              <a:rPr lang="en-US" dirty="0"/>
              <a:t>: the next 100 years</a:t>
            </a:r>
          </a:p>
          <a:p>
            <a:r>
              <a:rPr lang="en-US" dirty="0"/>
              <a:t>Carl </a:t>
            </a:r>
            <a:r>
              <a:rPr lang="en-US" dirty="0" err="1"/>
              <a:t>Landwehr</a:t>
            </a:r>
            <a:r>
              <a:rPr lang="en-US" dirty="0"/>
              <a:t> et al., </a:t>
            </a:r>
            <a:r>
              <a:rPr lang="en-US" dirty="0" err="1"/>
              <a:t>Vol</a:t>
            </a:r>
            <a:r>
              <a:rPr lang="en-US" dirty="0"/>
              <a:t> 100,  Proceedings IEEE 2012, 13 May 2012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30788" y="54732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76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000107"/>
            <a:ext cx="1285884" cy="56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43174" y="1071546"/>
            <a:ext cx="488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denote the encryption and MAC keys, respectively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785918" y="428604"/>
            <a:ext cx="5920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Integrating Confidentiality and Integrity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2000240"/>
            <a:ext cx="407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 X|| y denotes concatenation of x and y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114298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571744"/>
            <a:ext cx="6357981" cy="254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28426"/>
            <a:ext cx="8201903" cy="348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85728"/>
            <a:ext cx="7288391" cy="3067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28596" y="3429000"/>
            <a:ext cx="7929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7030A0"/>
                </a:solidFill>
              </a:rPr>
              <a:t>During decryption, if the relevant integrity tag fails to verify, the decryption algorithm outputs a distinguished symbol ($) to indicate error</a:t>
            </a:r>
            <a:endParaRPr lang="en-IN" sz="28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5286388"/>
            <a:ext cx="7527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Which method is Right and which is better?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Threat Model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Threat model associated with authenticated encryption:</a:t>
            </a:r>
          </a:p>
          <a:p>
            <a:pPr lvl="1"/>
            <a:r>
              <a:rPr lang="en-IN" dirty="0" smtClean="0"/>
              <a:t> </a:t>
            </a:r>
            <a:r>
              <a:rPr lang="en-IN" dirty="0" smtClean="0">
                <a:solidFill>
                  <a:srgbClr val="0070C0"/>
                </a:solidFill>
              </a:rPr>
              <a:t>the attacker is able to obtain the encryption of arbitrary messages of its choice</a:t>
            </a:r>
          </a:p>
          <a:p>
            <a:pPr lvl="1"/>
            <a:r>
              <a:rPr lang="en-IN" dirty="0" smtClean="0"/>
              <a:t> Attacker’s goal : </a:t>
            </a:r>
          </a:p>
          <a:p>
            <a:pPr lvl="2"/>
            <a:r>
              <a:rPr lang="en-IN" dirty="0" smtClean="0">
                <a:solidFill>
                  <a:srgbClr val="7030A0"/>
                </a:solidFill>
              </a:rPr>
              <a:t>Learn information about the decryption of a well-formed challenge </a:t>
            </a:r>
            <a:r>
              <a:rPr lang="en-IN" dirty="0" err="1" smtClean="0">
                <a:solidFill>
                  <a:srgbClr val="7030A0"/>
                </a:solidFill>
              </a:rPr>
              <a:t>ciphertext</a:t>
            </a:r>
            <a:r>
              <a:rPr lang="en-IN" dirty="0" smtClean="0">
                <a:solidFill>
                  <a:srgbClr val="7030A0"/>
                </a:solidFill>
              </a:rPr>
              <a:t> (thereby defeating confidentiality),</a:t>
            </a:r>
          </a:p>
          <a:p>
            <a:pPr lvl="2"/>
            <a:r>
              <a:rPr lang="en-IN" dirty="0" smtClean="0"/>
              <a:t> </a:t>
            </a:r>
            <a:r>
              <a:rPr lang="en-IN" dirty="0" smtClean="0">
                <a:solidFill>
                  <a:srgbClr val="002060"/>
                </a:solidFill>
              </a:rPr>
              <a:t>or generate a new well-formed </a:t>
            </a:r>
            <a:r>
              <a:rPr lang="en-IN" dirty="0" err="1" smtClean="0">
                <a:solidFill>
                  <a:srgbClr val="002060"/>
                </a:solidFill>
              </a:rPr>
              <a:t>ciphertext</a:t>
            </a:r>
            <a:r>
              <a:rPr lang="en-IN" dirty="0" smtClean="0">
                <a:solidFill>
                  <a:srgbClr val="002060"/>
                </a:solidFill>
              </a:rPr>
              <a:t> different from all </a:t>
            </a:r>
            <a:r>
              <a:rPr lang="en-IN" dirty="0" err="1" smtClean="0">
                <a:solidFill>
                  <a:srgbClr val="002060"/>
                </a:solidFill>
              </a:rPr>
              <a:t>ciphertexts</a:t>
            </a:r>
            <a:r>
              <a:rPr lang="en-IN" dirty="0" smtClean="0">
                <a:solidFill>
                  <a:srgbClr val="002060"/>
                </a:solidFill>
              </a:rPr>
              <a:t> previously given to the attacker (thereby defeating integrity). 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If the attacker cannot do either then we say that the system provides authenticated encryption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Choice: TLS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Not generically secure: </a:t>
            </a:r>
          </a:p>
          <a:p>
            <a:pPr lvl="1"/>
            <a:r>
              <a:rPr lang="en-IN" dirty="0" smtClean="0">
                <a:solidFill>
                  <a:srgbClr val="0070C0"/>
                </a:solidFill>
              </a:rPr>
              <a:t>there are specific instances of encryption and MAC such that the TLS combination does not provide authenticated encryption. </a:t>
            </a:r>
          </a:p>
          <a:p>
            <a:pPr lvl="1"/>
            <a:r>
              <a:rPr lang="en-IN" dirty="0" smtClean="0"/>
              <a:t>However, </a:t>
            </a:r>
            <a:r>
              <a:rPr lang="en-IN" dirty="0" smtClean="0">
                <a:solidFill>
                  <a:srgbClr val="0070C0"/>
                </a:solidFill>
              </a:rPr>
              <a:t>for specific encryption systems, such as randomized counter mode encryption</a:t>
            </a:r>
            <a:r>
              <a:rPr lang="en-IN" dirty="0" smtClean="0"/>
              <a:t>, TLS method provides authenticated encryption even if the MAC is only weakly secure (so called, one-time secure). The reason is that the MAC is protected by the encryption and therefore need not be a fully secure MAC; weak MAC security is sufficient.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Choice: IPSEC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IPsec</a:t>
            </a:r>
            <a:r>
              <a:rPr lang="en-IN" dirty="0" smtClean="0"/>
              <a:t> construction can be shown to provide authenticated encryption for any MAC and </a:t>
            </a:r>
            <a:r>
              <a:rPr lang="en-IN" dirty="0" err="1" smtClean="0"/>
              <a:t>CPAsecure</a:t>
            </a:r>
            <a:r>
              <a:rPr lang="en-IN" dirty="0" smtClean="0"/>
              <a:t> encryption. </a:t>
            </a:r>
          </a:p>
          <a:p>
            <a:r>
              <a:rPr lang="en-IN" dirty="0" smtClean="0"/>
              <a:t>The basic reason is that the MAC locks the </a:t>
            </a:r>
            <a:r>
              <a:rPr lang="en-IN" dirty="0" err="1" smtClean="0"/>
              <a:t>ciphertext</a:t>
            </a:r>
            <a:r>
              <a:rPr lang="en-IN" dirty="0" smtClean="0"/>
              <a:t> so that any modification of the </a:t>
            </a:r>
            <a:r>
              <a:rPr lang="en-IN" dirty="0" err="1" smtClean="0"/>
              <a:t>ciphertext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en-route will be detected by the </a:t>
            </a:r>
            <a:r>
              <a:rPr lang="en-IN" dirty="0" err="1" smtClean="0">
                <a:solidFill>
                  <a:srgbClr val="FF0000"/>
                </a:solidFill>
              </a:rPr>
              <a:t>decryptor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Choice: SSH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SSH construction is known to be secure when a very specific MAC is used, but may not be secure for a general purpose MAC. To see why, recall that a MAC need not preserve confidentiality and therefore MAC (km, m</a:t>
            </a:r>
            <a:r>
              <a:rPr lang="en-IN" dirty="0" smtClean="0"/>
              <a:t>) may </a:t>
            </a:r>
            <a:r>
              <a:rPr lang="en-IN" dirty="0" smtClean="0"/>
              <a:t>leak information about the encrypted plaintext.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Based on these comparisons, a designer can choose the appropriate method for the application at hand. </a:t>
            </a:r>
          </a:p>
          <a:p>
            <a:pPr lvl="1"/>
            <a:r>
              <a:rPr lang="en-IN" dirty="0" smtClean="0">
                <a:solidFill>
                  <a:srgbClr val="7030A0"/>
                </a:solidFill>
              </a:rPr>
              <a:t>When </a:t>
            </a:r>
            <a:r>
              <a:rPr lang="en-IN" dirty="0" err="1" smtClean="0">
                <a:solidFill>
                  <a:srgbClr val="7030A0"/>
                </a:solidFill>
              </a:rPr>
              <a:t>countermode</a:t>
            </a:r>
            <a:r>
              <a:rPr lang="en-IN" dirty="0" smtClean="0">
                <a:solidFill>
                  <a:srgbClr val="7030A0"/>
                </a:solidFill>
              </a:rPr>
              <a:t> encryption is used, the TLS construction is adequate even if a simple MAC is used</a:t>
            </a:r>
            <a:r>
              <a:rPr lang="en-IN" dirty="0" smtClean="0"/>
              <a:t>. </a:t>
            </a:r>
          </a:p>
          <a:p>
            <a:pPr lvl="1"/>
            <a:r>
              <a:rPr lang="en-IN" dirty="0" smtClean="0">
                <a:solidFill>
                  <a:srgbClr val="0070C0"/>
                </a:solidFill>
              </a:rPr>
              <a:t>Otherwise, one should use the </a:t>
            </a:r>
            <a:r>
              <a:rPr lang="en-IN" dirty="0" err="1" smtClean="0">
                <a:solidFill>
                  <a:srgbClr val="0070C0"/>
                </a:solidFill>
              </a:rPr>
              <a:t>IPsec</a:t>
            </a:r>
            <a:r>
              <a:rPr lang="en-IN" dirty="0" smtClean="0">
                <a:solidFill>
                  <a:srgbClr val="0070C0"/>
                </a:solidFill>
              </a:rPr>
              <a:t> construction.</a:t>
            </a:r>
          </a:p>
          <a:p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This clear understanding is only made possible thanks to the precise formulation of authenticated encryption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7788</TotalTime>
  <Words>572</Words>
  <Application>Microsoft Macintosh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The Power of Security Policy Modeling</vt:lpstr>
      <vt:lpstr>PowerPoint Presentation</vt:lpstr>
      <vt:lpstr>PowerPoint Presentation</vt:lpstr>
      <vt:lpstr>PowerPoint Presentation</vt:lpstr>
      <vt:lpstr>Threat Model</vt:lpstr>
      <vt:lpstr>Choice: TLS</vt:lpstr>
      <vt:lpstr>Choice: IPSEC</vt:lpstr>
      <vt:lpstr>Choice: SSH</vt:lpstr>
      <vt:lpstr>Choices</vt:lpstr>
      <vt:lpstr>What do we learn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Flow Control</dc:title>
  <dc:creator>admin</dc:creator>
  <cp:lastModifiedBy>R K Shyamasundar</cp:lastModifiedBy>
  <cp:revision>32</cp:revision>
  <dcterms:created xsi:type="dcterms:W3CDTF">2015-08-17T05:45:24Z</dcterms:created>
  <dcterms:modified xsi:type="dcterms:W3CDTF">2017-03-26T12:48:37Z</dcterms:modified>
</cp:coreProperties>
</file>