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8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6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1D4AF-BC7E-854B-B396-A381D6DA7FB7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AE98-92ED-8549-B0EE-32125E16D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Management and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this product/technique/service secure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Simple Yes/No answers are often wanted, but typically inappropriate.</a:t>
            </a:r>
          </a:p>
          <a:p>
            <a:r>
              <a:rPr lang="en-US" dirty="0"/>
              <a:t>Security of an item depends much on the context in which it is used.</a:t>
            </a:r>
          </a:p>
          <a:p>
            <a:r>
              <a:rPr lang="en-US" dirty="0"/>
              <a:t>Complex systems can provide a very large number of elements and </a:t>
            </a:r>
            <a:r>
              <a:rPr lang="en-US" dirty="0" smtClean="0"/>
              <a:t>interactions that </a:t>
            </a:r>
            <a:r>
              <a:rPr lang="en-US" dirty="0"/>
              <a:t>are open to abuse. An effective protection can </a:t>
            </a:r>
            <a:r>
              <a:rPr lang="en-US" dirty="0" smtClean="0"/>
              <a:t>therefore only </a:t>
            </a:r>
            <a:r>
              <a:rPr lang="en-US" dirty="0"/>
              <a:t>be obtained as the result of a systematic planning approach.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No need to worry, our product is 100% secure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r>
              <a:rPr lang="en-US" dirty="0">
                <a:solidFill>
                  <a:srgbClr val="0000FF"/>
                </a:solidFill>
              </a:rPr>
              <a:t>All data is </a:t>
            </a:r>
            <a:r>
              <a:rPr lang="en-US" dirty="0" smtClean="0">
                <a:solidFill>
                  <a:srgbClr val="0000FF"/>
                </a:solidFill>
              </a:rPr>
              <a:t>encrypted with </a:t>
            </a:r>
            <a:r>
              <a:rPr lang="en-US" dirty="0">
                <a:solidFill>
                  <a:srgbClr val="0000FF"/>
                </a:solidFill>
              </a:rPr>
              <a:t>128-bit keys. It takes billions of years to break these.</a:t>
            </a:r>
            <a:r>
              <a:rPr lang="en-US" dirty="0" smtClean="0">
                <a:solidFill>
                  <a:srgbClr val="0000FF"/>
                </a:solidFill>
              </a:rPr>
              <a:t>” </a:t>
            </a:r>
            <a:r>
              <a:rPr lang="en-US" dirty="0" smtClean="0"/>
              <a:t>: Such </a:t>
            </a:r>
            <a:r>
              <a:rPr lang="en-US" dirty="0"/>
              <a:t>statements are abundant in marketing literature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security manager should ask:</a:t>
            </a:r>
          </a:p>
          <a:p>
            <a:r>
              <a:rPr lang="en-US" dirty="0" smtClean="0"/>
              <a:t> </a:t>
            </a:r>
            <a:r>
              <a:rPr lang="en-US" dirty="0"/>
              <a:t>What does the mechanism achieve?</a:t>
            </a:r>
          </a:p>
          <a:p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/>
              <a:t>we need confidentiality, integrity </a:t>
            </a:r>
            <a:r>
              <a:rPr lang="en-US" dirty="0" smtClean="0"/>
              <a:t>or availability </a:t>
            </a:r>
            <a:r>
              <a:rPr lang="en-US" dirty="0"/>
              <a:t>of exactly this data?</a:t>
            </a:r>
          </a:p>
          <a:p>
            <a:r>
              <a:rPr lang="en-US" dirty="0"/>
              <a:t> </a:t>
            </a:r>
            <a:r>
              <a:rPr lang="en-US" dirty="0" smtClean="0"/>
              <a:t>Who </a:t>
            </a:r>
            <a:r>
              <a:rPr lang="en-US" dirty="0"/>
              <a:t>will generate the keys and how?</a:t>
            </a:r>
          </a:p>
          <a:p>
            <a:r>
              <a:rPr lang="en-US" dirty="0"/>
              <a:t> </a:t>
            </a:r>
            <a:r>
              <a:rPr lang="en-US" dirty="0" smtClean="0"/>
              <a:t>Who </a:t>
            </a:r>
            <a:r>
              <a:rPr lang="en-US" dirty="0"/>
              <a:t>will store / have access to the keys?</a:t>
            </a:r>
          </a:p>
          <a:p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we lose keys and with them data?</a:t>
            </a:r>
          </a:p>
          <a:p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it interfere with other security </a:t>
            </a:r>
            <a:r>
              <a:rPr lang="en-US" dirty="0" smtClean="0"/>
              <a:t>measures (</a:t>
            </a:r>
            <a:r>
              <a:rPr lang="en-US" dirty="0"/>
              <a:t>backup, auditing, scanning, . . . )?</a:t>
            </a:r>
          </a:p>
          <a:p>
            <a:r>
              <a:rPr lang="en-US" dirty="0" smtClean="0"/>
              <a:t>Will </a:t>
            </a:r>
            <a:r>
              <a:rPr lang="en-US" dirty="0"/>
              <a:t>it introduce new vulnerabilities </a:t>
            </a:r>
            <a:r>
              <a:rPr lang="en-US" dirty="0" smtClean="0"/>
              <a:t>or can </a:t>
            </a:r>
            <a:r>
              <a:rPr lang="en-US" dirty="0"/>
              <a:t>it somehow be used against us?</a:t>
            </a:r>
          </a:p>
          <a:p>
            <a:r>
              <a:rPr lang="en-US" dirty="0"/>
              <a:t>What if it breaks or is broken?</a:t>
            </a:r>
          </a:p>
        </p:txBody>
      </p:sp>
    </p:spTree>
    <p:extLst>
      <p:ext uri="{BB962C8B-B14F-4D97-AF65-F5344CB8AC3E}">
        <p14:creationId xmlns:p14="http://schemas.microsoft.com/office/powerpoint/2010/main" val="306946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UK Computer Misuse Act 1990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618" y="1417638"/>
            <a:ext cx="8383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Knowingly </a:t>
            </a:r>
            <a:r>
              <a:rPr lang="en-US" dirty="0"/>
              <a:t>causing a computer to perform a function with </a:t>
            </a:r>
            <a:r>
              <a:rPr lang="en-US" dirty="0" smtClean="0"/>
              <a:t>the intent </a:t>
            </a:r>
            <a:r>
              <a:rPr lang="en-US" dirty="0"/>
              <a:t>to access without </a:t>
            </a:r>
            <a:r>
              <a:rPr lang="en-US" dirty="0" err="1"/>
              <a:t>authorisation</a:t>
            </a:r>
            <a:r>
              <a:rPr lang="en-US" dirty="0"/>
              <a:t> any program or data </a:t>
            </a:r>
            <a:r>
              <a:rPr lang="en-US" dirty="0" smtClean="0"/>
              <a:t>held on </a:t>
            </a:r>
            <a:r>
              <a:rPr lang="en-US" dirty="0"/>
              <a:t>it ⇒ up to 6 months in prison and/or a fine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Doing </a:t>
            </a:r>
            <a:r>
              <a:rPr lang="en-US" dirty="0">
                <a:solidFill>
                  <a:srgbClr val="0000FF"/>
                </a:solidFill>
              </a:rPr>
              <a:t>so to further a more serious crime</a:t>
            </a:r>
          </a:p>
          <a:p>
            <a:r>
              <a:rPr lang="en-US" dirty="0">
                <a:solidFill>
                  <a:srgbClr val="0000FF"/>
                </a:solidFill>
              </a:rPr>
              <a:t>⇒ up to 5 years in prison and/or a </a:t>
            </a:r>
            <a:r>
              <a:rPr lang="en-US" dirty="0" smtClean="0">
                <a:solidFill>
                  <a:srgbClr val="0000FF"/>
                </a:solidFill>
              </a:rPr>
              <a:t>fine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Knowingly causing an </a:t>
            </a:r>
            <a:r>
              <a:rPr lang="en-US" dirty="0" err="1"/>
              <a:t>unauthorised</a:t>
            </a:r>
            <a:r>
              <a:rPr lang="en-US" dirty="0"/>
              <a:t> modification of the </a:t>
            </a:r>
            <a:r>
              <a:rPr lang="en-US" dirty="0" smtClean="0"/>
              <a:t>contents of </a:t>
            </a:r>
            <a:r>
              <a:rPr lang="en-US" dirty="0"/>
              <a:t>any computer to impair its operation or hinder </a:t>
            </a:r>
            <a:r>
              <a:rPr lang="en-US" dirty="0" smtClean="0"/>
              <a:t>access to </a:t>
            </a:r>
            <a:r>
              <a:rPr lang="en-US" dirty="0"/>
              <a:t>its programs or data ⇒ up to 5 years in prison and/or a </a:t>
            </a:r>
            <a:r>
              <a:rPr lang="en-US" dirty="0" smtClean="0"/>
              <a:t>fine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intent does not have to be directed against any particular computer,</a:t>
            </a:r>
          </a:p>
          <a:p>
            <a:r>
              <a:rPr lang="en-US" dirty="0">
                <a:solidFill>
                  <a:srgbClr val="0000FF"/>
                </a:solidFill>
              </a:rPr>
              <a:t>program or data. In other words, starting automated and </a:t>
            </a:r>
            <a:r>
              <a:rPr lang="en-US" dirty="0" err="1">
                <a:solidFill>
                  <a:srgbClr val="0000FF"/>
                </a:solidFill>
              </a:rPr>
              <a:t>selfreplicating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tools (viruses, worms, etc.) that randomly pick where they</a:t>
            </a:r>
          </a:p>
          <a:p>
            <a:r>
              <a:rPr lang="en-US" dirty="0">
                <a:solidFill>
                  <a:srgbClr val="0000FF"/>
                </a:solidFill>
              </a:rPr>
              <a:t>attack is covered by the Act as well. </a:t>
            </a:r>
            <a:r>
              <a:rPr lang="en-US" dirty="0">
                <a:solidFill>
                  <a:srgbClr val="660066"/>
                </a:solidFill>
              </a:rPr>
              <a:t>Denial-of-service attacks in the</a:t>
            </a:r>
          </a:p>
          <a:p>
            <a:r>
              <a:rPr lang="en-US" dirty="0">
                <a:solidFill>
                  <a:srgbClr val="660066"/>
                </a:solidFill>
              </a:rPr>
              <a:t>form of overloading public services are not yet covered explicitly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6623" y="6386954"/>
            <a:ext cx="66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3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policy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 1: Security requirements analysis</a:t>
            </a:r>
          </a:p>
          <a:p>
            <a:r>
              <a:rPr lang="en-US" dirty="0" smtClean="0"/>
              <a:t>Identify </a:t>
            </a:r>
            <a:r>
              <a:rPr lang="en-US" dirty="0"/>
              <a:t>assets and their value</a:t>
            </a:r>
          </a:p>
          <a:p>
            <a:r>
              <a:rPr lang="en-US" dirty="0" smtClean="0"/>
              <a:t>Identify </a:t>
            </a:r>
            <a:r>
              <a:rPr lang="en-US" dirty="0"/>
              <a:t>vulnerabilities, threats and risk priorities</a:t>
            </a:r>
          </a:p>
          <a:p>
            <a:r>
              <a:rPr lang="en-US" dirty="0" smtClean="0"/>
              <a:t>Identify </a:t>
            </a:r>
            <a:r>
              <a:rPr lang="en-US" dirty="0"/>
              <a:t>legal and contractual </a:t>
            </a:r>
            <a:r>
              <a:rPr lang="en-US" dirty="0" smtClean="0"/>
              <a:t>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3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945" y="616450"/>
            <a:ext cx="89590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 2: Work out a suitable security policy</a:t>
            </a:r>
          </a:p>
          <a:p>
            <a:r>
              <a:rPr lang="en-US" dirty="0"/>
              <a:t>The security requirements identified can be complex and may have to</a:t>
            </a:r>
          </a:p>
          <a:p>
            <a:r>
              <a:rPr lang="en-US" dirty="0"/>
              <a:t>be abstracted first into a high-level security policy, a set of rules</a:t>
            </a:r>
          </a:p>
          <a:p>
            <a:r>
              <a:rPr lang="en-US" dirty="0"/>
              <a:t>that clarifies which are or are not </a:t>
            </a:r>
            <a:r>
              <a:rPr lang="en-US" dirty="0" err="1"/>
              <a:t>authorised</a:t>
            </a:r>
            <a:r>
              <a:rPr lang="en-US" dirty="0"/>
              <a:t>, required, and prohibited</a:t>
            </a:r>
          </a:p>
          <a:p>
            <a:r>
              <a:rPr lang="en-US" dirty="0"/>
              <a:t>activities, states and information flows.</a:t>
            </a:r>
          </a:p>
          <a:p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policy models are techniques for the precise and even formal definition of such </a:t>
            </a:r>
            <a:r>
              <a:rPr lang="en-US" dirty="0" smtClean="0"/>
              <a:t>protection goals</a:t>
            </a:r>
            <a:r>
              <a:rPr lang="en-US" dirty="0"/>
              <a:t>. They can describe both automatically enforced policies (e.g., a mandatory access </a:t>
            </a:r>
            <a:r>
              <a:rPr lang="en-US" dirty="0" smtClean="0"/>
              <a:t>control configuration </a:t>
            </a:r>
            <a:r>
              <a:rPr lang="en-US" dirty="0"/>
              <a:t>in an operating system, a policy description language for a database </a:t>
            </a:r>
            <a:r>
              <a:rPr lang="en-US" dirty="0" smtClean="0"/>
              <a:t>management system</a:t>
            </a:r>
            <a:r>
              <a:rPr lang="en-US" dirty="0"/>
              <a:t>, etc.) and procedures for employees (e.g., segregation of duties).</a:t>
            </a:r>
          </a:p>
        </p:txBody>
      </p:sp>
    </p:spTree>
    <p:extLst>
      <p:ext uri="{BB962C8B-B14F-4D97-AF65-F5344CB8AC3E}">
        <p14:creationId xmlns:p14="http://schemas.microsoft.com/office/powerpoint/2010/main" val="403519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37" y="653436"/>
            <a:ext cx="851981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Step 3: Security policy document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Once </a:t>
            </a:r>
            <a:r>
              <a:rPr lang="en-US" sz="2400" dirty="0"/>
              <a:t>a good understanding exists of what exactly security means </a:t>
            </a:r>
            <a:r>
              <a:rPr lang="en-US" sz="2400" dirty="0" smtClean="0"/>
              <a:t>for an </a:t>
            </a:r>
            <a:r>
              <a:rPr lang="en-US" sz="2400" dirty="0" err="1"/>
              <a:t>organisation</a:t>
            </a:r>
            <a:r>
              <a:rPr lang="en-US" sz="2400" dirty="0"/>
              <a:t> and what needs to be protected or enforced, the </a:t>
            </a:r>
            <a:r>
              <a:rPr lang="en-US" sz="2400" dirty="0" err="1" smtClean="0"/>
              <a:t>highlevel</a:t>
            </a:r>
            <a:r>
              <a:rPr lang="en-US" sz="2400" dirty="0"/>
              <a:t> </a:t>
            </a:r>
            <a:r>
              <a:rPr lang="en-US" sz="2400" dirty="0" smtClean="0"/>
              <a:t>security </a:t>
            </a:r>
            <a:r>
              <a:rPr lang="en-US" sz="2400" dirty="0"/>
              <a:t>policy should be documented as a reference for </a:t>
            </a:r>
            <a:r>
              <a:rPr lang="en-US" sz="2400" dirty="0" smtClean="0"/>
              <a:t>anyone involved </a:t>
            </a:r>
            <a:r>
              <a:rPr lang="en-US" sz="2400" dirty="0"/>
              <a:t>in implementing controls. It should clearly lay out the </a:t>
            </a:r>
            <a:r>
              <a:rPr lang="en-US" sz="2400" dirty="0" smtClean="0"/>
              <a:t>overall objectives</a:t>
            </a:r>
            <a:r>
              <a:rPr lang="en-US" sz="2400" dirty="0"/>
              <a:t>, principles and the underlying threat model that are to </a:t>
            </a:r>
            <a:r>
              <a:rPr lang="en-US" sz="2400" dirty="0" smtClean="0"/>
              <a:t>guide the </a:t>
            </a:r>
            <a:r>
              <a:rPr lang="en-US" sz="2400" dirty="0"/>
              <a:t>choice of mechanisms in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223920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626" y="604120"/>
            <a:ext cx="9008374" cy="584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Step 4: Selection and implementation of controls</a:t>
            </a:r>
          </a:p>
          <a:p>
            <a:r>
              <a:rPr lang="en-US" dirty="0"/>
              <a:t>Issues addressed in a typical low-level </a:t>
            </a:r>
            <a:r>
              <a:rPr lang="en-US" dirty="0" err="1"/>
              <a:t>organisational</a:t>
            </a:r>
            <a:r>
              <a:rPr lang="en-US" dirty="0"/>
              <a:t> security policy: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General </a:t>
            </a:r>
            <a:r>
              <a:rPr lang="en-US" dirty="0"/>
              <a:t>(affecting everyone) and specific responsibilities for security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Names </a:t>
            </a:r>
            <a:r>
              <a:rPr lang="en-US" dirty="0"/>
              <a:t>manager who “owns” the overall policy and is in charge of its </a:t>
            </a:r>
            <a:r>
              <a:rPr lang="en-US" dirty="0" smtClean="0"/>
              <a:t>continued </a:t>
            </a:r>
            <a:r>
              <a:rPr lang="en-US" dirty="0"/>
              <a:t>enforcement, maintenance, review, and evaluation of effectiveness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Names </a:t>
            </a:r>
            <a:r>
              <a:rPr lang="en-US" dirty="0"/>
              <a:t>individual managers who “own” individual information assets </a:t>
            </a:r>
            <a:r>
              <a:rPr lang="en-US" dirty="0" smtClean="0"/>
              <a:t>and are </a:t>
            </a:r>
            <a:r>
              <a:rPr lang="en-US" dirty="0"/>
              <a:t>responsible for their day-to-day security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Reporting </a:t>
            </a:r>
            <a:r>
              <a:rPr lang="en-US" dirty="0"/>
              <a:t>responsibilities for security incidents, vulnerabilities, </a:t>
            </a:r>
            <a:r>
              <a:rPr lang="en-US" dirty="0" smtClean="0"/>
              <a:t>software malfunctions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Mechanisms </a:t>
            </a:r>
            <a:r>
              <a:rPr lang="en-US" dirty="0"/>
              <a:t>for learning from </a:t>
            </a:r>
            <a:r>
              <a:rPr lang="en-US" dirty="0" smtClean="0"/>
              <a:t>incidents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Incentives</a:t>
            </a:r>
            <a:r>
              <a:rPr lang="en-US" dirty="0"/>
              <a:t>, disciplinary process, consequences of policy </a:t>
            </a:r>
            <a:r>
              <a:rPr lang="en-US" dirty="0" smtClean="0"/>
              <a:t>violations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</a:t>
            </a:r>
            <a:r>
              <a:rPr lang="en-US" dirty="0"/>
              <a:t>training, documentation and revision of </a:t>
            </a:r>
            <a:r>
              <a:rPr lang="en-US" dirty="0" smtClean="0"/>
              <a:t>procedures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Personnel </a:t>
            </a:r>
            <a:r>
              <a:rPr lang="en-US" dirty="0"/>
              <a:t>security (depending on sensitivity of job</a:t>
            </a:r>
            <a:r>
              <a:rPr lang="en-US" dirty="0" smtClean="0"/>
              <a:t>) Background </a:t>
            </a:r>
            <a:r>
              <a:rPr lang="en-US" dirty="0"/>
              <a:t>checks, supervision, confidentiality </a:t>
            </a:r>
            <a:r>
              <a:rPr lang="en-US" dirty="0" smtClean="0"/>
              <a:t>agreement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Regulation </a:t>
            </a:r>
            <a:r>
              <a:rPr lang="en-US" dirty="0"/>
              <a:t>of third-party </a:t>
            </a:r>
            <a:r>
              <a:rPr lang="en-US" dirty="0" smtClean="0"/>
              <a:t>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Physical security:</a:t>
            </a:r>
            <a:r>
              <a:rPr lang="en-US" dirty="0"/>
              <a:t> </a:t>
            </a:r>
            <a:r>
              <a:rPr lang="en-US" dirty="0" smtClean="0"/>
              <a:t>Definition </a:t>
            </a:r>
            <a:r>
              <a:rPr lang="en-US" dirty="0"/>
              <a:t>of security perimeters, locating facilities to </a:t>
            </a:r>
            <a:r>
              <a:rPr lang="en-US" dirty="0" err="1"/>
              <a:t>minimise</a:t>
            </a:r>
            <a:r>
              <a:rPr lang="en-US" dirty="0"/>
              <a:t> traffic across perimeters</a:t>
            </a:r>
            <a:r>
              <a:rPr lang="en-US" dirty="0" smtClean="0"/>
              <a:t>, alarmed </a:t>
            </a:r>
            <a:r>
              <a:rPr lang="en-US" dirty="0"/>
              <a:t>fire doors, physical barriers that penetrate false floors/ceilings, </a:t>
            </a:r>
            <a:r>
              <a:rPr lang="en-US" dirty="0" smtClean="0"/>
              <a:t>entrance controls</a:t>
            </a:r>
            <a:r>
              <a:rPr lang="en-US" dirty="0"/>
              <a:t>, handling of visitors and public access, visible identification, responsibility </a:t>
            </a:r>
            <a:r>
              <a:rPr lang="en-US" dirty="0" smtClean="0"/>
              <a:t>to challenge </a:t>
            </a:r>
            <a:r>
              <a:rPr lang="en-US" dirty="0"/>
              <a:t>unescorted strangers, location of backup equipment at safe distance, </a:t>
            </a:r>
            <a:r>
              <a:rPr lang="en-US" dirty="0" smtClean="0"/>
              <a:t>prohibition of </a:t>
            </a:r>
            <a:r>
              <a:rPr lang="en-US" dirty="0"/>
              <a:t>recording equipment, redundant power supplies, access to cabling, </a:t>
            </a:r>
            <a:r>
              <a:rPr lang="en-US" dirty="0" err="1" smtClean="0"/>
              <a:t>authorisation</a:t>
            </a:r>
            <a:r>
              <a:rPr lang="en-US" dirty="0"/>
              <a:t> </a:t>
            </a:r>
            <a:r>
              <a:rPr lang="en-US" dirty="0" smtClean="0"/>
              <a:t>procedure </a:t>
            </a:r>
            <a:r>
              <a:rPr lang="en-US" dirty="0"/>
              <a:t>for removal of property, clear desk/screen policy, etc.</a:t>
            </a:r>
          </a:p>
        </p:txBody>
      </p:sp>
    </p:spTree>
    <p:extLst>
      <p:ext uri="{BB962C8B-B14F-4D97-AF65-F5344CB8AC3E}">
        <p14:creationId xmlns:p14="http://schemas.microsoft.com/office/powerpoint/2010/main" val="115914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29" y="1132275"/>
            <a:ext cx="8384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Segregation </a:t>
            </a:r>
            <a:r>
              <a:rPr lang="en-US" dirty="0"/>
              <a:t>of </a:t>
            </a:r>
            <a:r>
              <a:rPr lang="en-US" dirty="0" smtClean="0"/>
              <a:t>duties: </a:t>
            </a:r>
            <a:r>
              <a:rPr lang="en-US" dirty="0"/>
              <a:t> </a:t>
            </a:r>
            <a:r>
              <a:rPr lang="en-US" dirty="0" smtClean="0"/>
              <a:t>Avoid </a:t>
            </a:r>
            <a:r>
              <a:rPr lang="en-US" dirty="0"/>
              <a:t>that a single person can abuse authority without detection (e.g., different </a:t>
            </a:r>
            <a:r>
              <a:rPr lang="en-US" dirty="0" smtClean="0"/>
              <a:t>people must </a:t>
            </a:r>
            <a:r>
              <a:rPr lang="en-US" dirty="0"/>
              <a:t>raise purchase order and confirm delivery of goods, croupier vs. cashier in casino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Audit trails:</a:t>
            </a:r>
            <a:r>
              <a:rPr lang="en-US" dirty="0"/>
              <a:t> </a:t>
            </a:r>
            <a:r>
              <a:rPr lang="en-US" dirty="0" smtClean="0"/>
              <a:t>What </a:t>
            </a:r>
            <a:r>
              <a:rPr lang="en-US" dirty="0"/>
              <a:t>activities are logged, how are log files protected from </a:t>
            </a:r>
            <a:r>
              <a:rPr lang="en-US" dirty="0" smtClean="0"/>
              <a:t>manipulation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Separation </a:t>
            </a:r>
            <a:r>
              <a:rPr lang="en-US" dirty="0"/>
              <a:t>of development and operational </a:t>
            </a:r>
            <a:r>
              <a:rPr lang="en-US" dirty="0" smtClean="0"/>
              <a:t>facilities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Protection </a:t>
            </a:r>
            <a:r>
              <a:rPr lang="en-US" dirty="0"/>
              <a:t>against </a:t>
            </a:r>
            <a:r>
              <a:rPr lang="en-US" dirty="0" err="1"/>
              <a:t>unauthorised</a:t>
            </a:r>
            <a:r>
              <a:rPr lang="en-US" dirty="0"/>
              <a:t> and malicious </a:t>
            </a:r>
            <a:r>
              <a:rPr lang="en-US" dirty="0" smtClean="0"/>
              <a:t>software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Organising</a:t>
            </a:r>
            <a:r>
              <a:rPr lang="en-US" dirty="0" smtClean="0"/>
              <a:t> </a:t>
            </a:r>
            <a:r>
              <a:rPr lang="en-US" dirty="0"/>
              <a:t>backup and rehearsing </a:t>
            </a:r>
            <a:r>
              <a:rPr lang="en-US" dirty="0" smtClean="0"/>
              <a:t>restoration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</a:t>
            </a:r>
            <a:r>
              <a:rPr lang="en-US" dirty="0"/>
              <a:t>/document access control, sensitivity labeling of documents and </a:t>
            </a:r>
            <a:r>
              <a:rPr lang="en-US" dirty="0" smtClean="0"/>
              <a:t>media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Disposal </a:t>
            </a:r>
            <a:r>
              <a:rPr lang="en-US" dirty="0"/>
              <a:t>of </a:t>
            </a:r>
            <a:r>
              <a:rPr lang="en-US" dirty="0" smtClean="0"/>
              <a:t>media:</a:t>
            </a:r>
            <a:r>
              <a:rPr lang="en-US" dirty="0"/>
              <a:t> </a:t>
            </a:r>
            <a:r>
              <a:rPr lang="en-US" dirty="0" err="1" smtClean="0"/>
              <a:t>Zeroise</a:t>
            </a:r>
            <a:r>
              <a:rPr lang="en-US" dirty="0"/>
              <a:t>, degauss, reformat, or shred and destroy storage media, paper, carbon paper</a:t>
            </a:r>
            <a:r>
              <a:rPr lang="en-US" dirty="0" smtClean="0"/>
              <a:t>, printer </a:t>
            </a:r>
            <a:r>
              <a:rPr lang="en-US" dirty="0"/>
              <a:t>ribbons, etc. before discarding </a:t>
            </a:r>
            <a:r>
              <a:rPr lang="en-US" dirty="0" smtClean="0"/>
              <a:t>it.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 </a:t>
            </a:r>
            <a:r>
              <a:rPr lang="en-US" dirty="0"/>
              <a:t>and software configuration </a:t>
            </a:r>
            <a:r>
              <a:rPr lang="en-US" dirty="0" smtClean="0"/>
              <a:t>management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Line </a:t>
            </a:r>
            <a:r>
              <a:rPr lang="en-US" dirty="0"/>
              <a:t>and file encryption, authentication, key and password </a:t>
            </a:r>
            <a:r>
              <a:rPr lang="en-US" dirty="0" smtClean="0"/>
              <a:t>management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Duress </a:t>
            </a:r>
            <a:r>
              <a:rPr lang="en-US" dirty="0"/>
              <a:t>alarms, terminal timeouts, clock </a:t>
            </a:r>
            <a:r>
              <a:rPr lang="en-US" dirty="0" err="1"/>
              <a:t>synchronisation</a:t>
            </a:r>
            <a:r>
              <a:rPr lang="en-US" dirty="0"/>
              <a:t>, . . .</a:t>
            </a:r>
          </a:p>
        </p:txBody>
      </p:sp>
    </p:spTree>
    <p:extLst>
      <p:ext uri="{BB962C8B-B14F-4D97-AF65-F5344CB8AC3E}">
        <p14:creationId xmlns:p14="http://schemas.microsoft.com/office/powerpoint/2010/main" val="142459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UK Data Protection Act 1998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Anyone processing personal data must comply with the eight </a:t>
            </a:r>
            <a:r>
              <a:rPr lang="en-US" dirty="0" smtClean="0">
                <a:solidFill>
                  <a:srgbClr val="0000FF"/>
                </a:solidFill>
              </a:rPr>
              <a:t>principles of </a:t>
            </a:r>
            <a:r>
              <a:rPr lang="en-US" dirty="0">
                <a:solidFill>
                  <a:srgbClr val="0000FF"/>
                </a:solidFill>
              </a:rPr>
              <a:t>data protection, which require that data must be</a:t>
            </a:r>
          </a:p>
          <a:p>
            <a:pPr marL="514350" indent="-514350">
              <a:buAutoNum type="arabicPeriod"/>
            </a:pPr>
            <a:r>
              <a:rPr lang="en-US" dirty="0" smtClean="0"/>
              <a:t>Fairly </a:t>
            </a:r>
            <a:r>
              <a:rPr lang="en-US" dirty="0"/>
              <a:t>and lawfully </a:t>
            </a:r>
            <a:r>
              <a:rPr lang="en-US" dirty="0" smtClean="0"/>
              <a:t>processed [</a:t>
            </a:r>
          </a:p>
          <a:p>
            <a:pPr lvl="1"/>
            <a:r>
              <a:rPr lang="en-US" dirty="0" smtClean="0"/>
              <a:t>Person’s </a:t>
            </a:r>
            <a:r>
              <a:rPr lang="en-US" dirty="0"/>
              <a:t>consent or </a:t>
            </a:r>
            <a:r>
              <a:rPr lang="en-US" dirty="0" err="1"/>
              <a:t>organisation’s</a:t>
            </a:r>
            <a:r>
              <a:rPr lang="en-US" dirty="0"/>
              <a:t> legitimate interest needed, no deception about purpose</a:t>
            </a:r>
            <a:r>
              <a:rPr lang="en-US" dirty="0" smtClean="0"/>
              <a:t>, sensitive </a:t>
            </a:r>
            <a:r>
              <a:rPr lang="en-US" dirty="0"/>
              <a:t>data (ethnic origin, political opinions, religion, trade union membership</a:t>
            </a:r>
            <a:r>
              <a:rPr lang="en-US" dirty="0" smtClean="0"/>
              <a:t>, health</a:t>
            </a:r>
            <a:r>
              <a:rPr lang="en-US" dirty="0"/>
              <a:t>, sex life, offences) may only be processed with consent or for medical research </a:t>
            </a:r>
            <a:r>
              <a:rPr lang="en-US" dirty="0" smtClean="0"/>
              <a:t>or equal </a:t>
            </a:r>
            <a:r>
              <a:rPr lang="en-US" dirty="0"/>
              <a:t>opportunity monitoring, etc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 smtClean="0"/>
              <a:t>Processed </a:t>
            </a:r>
            <a:r>
              <a:rPr lang="en-US" dirty="0"/>
              <a:t>for limited </a:t>
            </a:r>
            <a:r>
              <a:rPr lang="en-US" dirty="0" smtClean="0"/>
              <a:t>purposes</a:t>
            </a:r>
          </a:p>
          <a:p>
            <a:pPr marL="914400" lvl="1" indent="-514350"/>
            <a:r>
              <a:rPr lang="en-US" dirty="0" smtClean="0"/>
              <a:t>In </a:t>
            </a:r>
            <a:r>
              <a:rPr lang="en-US" dirty="0"/>
              <a:t>general, personal data can’t be used without consent for purposes other than </a:t>
            </a:r>
            <a:r>
              <a:rPr lang="en-US" dirty="0" smtClean="0"/>
              <a:t>those for </a:t>
            </a:r>
            <a:r>
              <a:rPr lang="en-US" dirty="0"/>
              <a:t>which it was originally collected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 smtClean="0"/>
              <a:t>adequate</a:t>
            </a:r>
            <a:r>
              <a:rPr lang="en-US" dirty="0"/>
              <a:t>, relevant and not </a:t>
            </a:r>
            <a:r>
              <a:rPr lang="en-US" dirty="0" smtClean="0"/>
              <a:t>excessive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Accurate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 Not </a:t>
            </a:r>
            <a:r>
              <a:rPr lang="en-US" dirty="0"/>
              <a:t>kept longer than </a:t>
            </a:r>
            <a:r>
              <a:rPr lang="en-US" dirty="0" smtClean="0"/>
              <a:t>necessary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processed in accordance with the data subject’s </a:t>
            </a:r>
            <a:r>
              <a:rPr lang="en-US" dirty="0" smtClean="0"/>
              <a:t>rights: </a:t>
            </a:r>
            <a:endParaRPr lang="en-US" dirty="0"/>
          </a:p>
          <a:p>
            <a:pPr lvl="1"/>
            <a:r>
              <a:rPr lang="en-US" dirty="0" smtClean="0"/>
              <a:t>Persons </a:t>
            </a:r>
            <a:r>
              <a:rPr lang="en-US" dirty="0"/>
              <a:t>have the right to access data about them, unless this would breach </a:t>
            </a:r>
            <a:r>
              <a:rPr lang="en-US" dirty="0" smtClean="0"/>
              <a:t>another person’s </a:t>
            </a:r>
            <a:r>
              <a:rPr lang="en-US" dirty="0"/>
              <a:t>privacy, and can request that inaccurate data is corrected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secure</a:t>
            </a:r>
          </a:p>
          <a:p>
            <a:pPr marL="0" indent="0">
              <a:buNone/>
            </a:pPr>
            <a:r>
              <a:rPr lang="en-US" dirty="0"/>
              <a:t>8. not transferred to countries without adequate protection</a:t>
            </a:r>
          </a:p>
          <a:p>
            <a:r>
              <a:rPr lang="en-US" dirty="0" smtClean="0"/>
              <a:t>This </a:t>
            </a:r>
            <a:r>
              <a:rPr lang="en-US" dirty="0"/>
              <a:t>means, no transfer outside the European Free Trade Area. Special “safe </a:t>
            </a:r>
            <a:r>
              <a:rPr lang="en-US" dirty="0" err="1"/>
              <a:t>harbour</a:t>
            </a:r>
            <a:r>
              <a:rPr lang="en-US" dirty="0" smtClean="0"/>
              <a:t>” contract </a:t>
            </a:r>
            <a:r>
              <a:rPr lang="en-US" dirty="0"/>
              <a:t>arrangements with data controllers in the US are possible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1153</Words>
  <Application>Microsoft Macintosh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Security Management and Engineering </vt:lpstr>
      <vt:lpstr>UK Computer Misuse Act 1990 </vt:lpstr>
      <vt:lpstr>Security policy development</vt:lpstr>
      <vt:lpstr>PowerPoint Presentation</vt:lpstr>
      <vt:lpstr>PowerPoint Presentation</vt:lpstr>
      <vt:lpstr>PowerPoint Presentation</vt:lpstr>
      <vt:lpstr>PowerPoint Presentation</vt:lpstr>
      <vt:lpstr>UK Data Protection Act 1998</vt:lpstr>
    </vt:vector>
  </TitlesOfParts>
  <Company>TIFR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 Shyamasundar</dc:creator>
  <cp:lastModifiedBy>R K Shyamasundar</cp:lastModifiedBy>
  <cp:revision>3</cp:revision>
  <dcterms:created xsi:type="dcterms:W3CDTF">2015-07-26T11:09:48Z</dcterms:created>
  <dcterms:modified xsi:type="dcterms:W3CDTF">2015-10-12T09:45:03Z</dcterms:modified>
</cp:coreProperties>
</file>