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58" r:id="rId4"/>
    <p:sldId id="261" r:id="rId5"/>
    <p:sldId id="262" r:id="rId6"/>
    <p:sldId id="270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35E5A-CC6C-4186-B3B3-25F1F1D3DE0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5B7D6-CF4C-4DD9-B3FD-BD45461BB8BA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600" dirty="0" smtClean="0"/>
            <a:t>Does it really matter?</a:t>
          </a:r>
          <a:endParaRPr lang="en-US" sz="2600" dirty="0"/>
        </a:p>
      </dgm:t>
    </dgm:pt>
    <dgm:pt modelId="{A503DFD1-3769-4B72-94F5-EDF768CF8858}" type="parTrans" cxnId="{9630E639-BDD2-49BF-919F-7603AAD9AB79}">
      <dgm:prSet/>
      <dgm:spPr/>
      <dgm:t>
        <a:bodyPr/>
        <a:lstStyle/>
        <a:p>
          <a:endParaRPr lang="en-US"/>
        </a:p>
      </dgm:t>
    </dgm:pt>
    <dgm:pt modelId="{8C8F5210-2BAB-45D3-952A-90930359A46B}" type="sibTrans" cxnId="{9630E639-BDD2-49BF-919F-7603AAD9AB79}">
      <dgm:prSet/>
      <dgm:spPr/>
      <dgm:t>
        <a:bodyPr/>
        <a:lstStyle/>
        <a:p>
          <a:endParaRPr lang="en-US"/>
        </a:p>
      </dgm:t>
    </dgm:pt>
    <dgm:pt modelId="{F75B714B-F236-427D-ADB0-B424DA18C9A6}" type="pres">
      <dgm:prSet presAssocID="{74435E5A-CC6C-4186-B3B3-25F1F1D3DE0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95C013-1878-4524-8BD4-F175AE4382D5}" type="pres">
      <dgm:prSet presAssocID="{1D65B7D6-CF4C-4DD9-B3FD-BD45461BB8BA}" presName="circ1TxSh" presStyleLbl="vennNode1" presStyleIdx="0" presStyleCnt="1" custScaleX="1270921"/>
      <dgm:spPr/>
      <dgm:t>
        <a:bodyPr/>
        <a:lstStyle/>
        <a:p>
          <a:endParaRPr lang="en-US"/>
        </a:p>
      </dgm:t>
    </dgm:pt>
  </dgm:ptLst>
  <dgm:cxnLst>
    <dgm:cxn modelId="{531E8398-7570-45F2-8F1A-B675EC63551F}" type="presOf" srcId="{1D65B7D6-CF4C-4DD9-B3FD-BD45461BB8BA}" destId="{3695C013-1878-4524-8BD4-F175AE4382D5}" srcOrd="0" destOrd="0" presId="urn:microsoft.com/office/officeart/2005/8/layout/venn1"/>
    <dgm:cxn modelId="{E9AA9259-F0DF-4DBE-8D23-D6A0C66AD552}" type="presOf" srcId="{74435E5A-CC6C-4186-B3B3-25F1F1D3DE08}" destId="{F75B714B-F236-427D-ADB0-B424DA18C9A6}" srcOrd="0" destOrd="0" presId="urn:microsoft.com/office/officeart/2005/8/layout/venn1"/>
    <dgm:cxn modelId="{9630E639-BDD2-49BF-919F-7603AAD9AB79}" srcId="{74435E5A-CC6C-4186-B3B3-25F1F1D3DE08}" destId="{1D65B7D6-CF4C-4DD9-B3FD-BD45461BB8BA}" srcOrd="0" destOrd="0" parTransId="{A503DFD1-3769-4B72-94F5-EDF768CF8858}" sibTransId="{8C8F5210-2BAB-45D3-952A-90930359A46B}"/>
    <dgm:cxn modelId="{077E46FF-B904-40CE-A684-E4FAB5996B85}" type="presParOf" srcId="{F75B714B-F236-427D-ADB0-B424DA18C9A6}" destId="{3695C013-1878-4524-8BD4-F175AE4382D5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95C013-1878-4524-8BD4-F175AE4382D5}">
      <dsp:nvSpPr>
        <dsp:cNvPr id="0" name=""/>
        <dsp:cNvSpPr/>
      </dsp:nvSpPr>
      <dsp:spPr>
        <a:xfrm>
          <a:off x="762001" y="0"/>
          <a:ext cx="5867397" cy="461665"/>
        </a:xfrm>
        <a:prstGeom prst="ellipse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Does it really matter?</a:t>
          </a:r>
          <a:endParaRPr lang="en-US" sz="2600" kern="1200" dirty="0"/>
        </a:p>
      </dsp:txBody>
      <dsp:txXfrm>
        <a:off x="762001" y="0"/>
        <a:ext cx="5867397" cy="461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A531F-D734-4878-9C6E-62B96B0522DC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61E7-F716-47AB-84BC-7A8C85869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E035-470B-43DF-8668-0B803B53662D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B354-4400-4768-9E02-4A5344F12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533400" y="304800"/>
            <a:ext cx="8077200" cy="36365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</a:rPr>
              <a:t>Approaches to understanding </a:t>
            </a:r>
            <a:r>
              <a:rPr lang="en-US" sz="3200" dirty="0" smtClean="0">
                <a:solidFill>
                  <a:schemeClr val="tx1"/>
                </a:solidFill>
              </a:rPr>
              <a:t>reality</a:t>
            </a:r>
            <a:r>
              <a:rPr lang="en-US" sz="3200" dirty="0">
                <a:solidFill>
                  <a:schemeClr val="tx1"/>
                </a:solidFill>
              </a:rPr>
              <a:t>: Ways of Knowing</a:t>
            </a:r>
          </a:p>
          <a:p>
            <a:pPr algn="ctr">
              <a:lnSpc>
                <a:spcPct val="100000"/>
              </a:lnSpc>
              <a:spcBef>
                <a:spcPts val="2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chemeClr val="tx1"/>
                </a:solidFill>
              </a:rPr>
              <a:t>Philosophy </a:t>
            </a:r>
            <a:r>
              <a:rPr lang="en-GB" sz="3200" dirty="0" smtClean="0">
                <a:solidFill>
                  <a:schemeClr val="tx1"/>
                </a:solidFill>
              </a:rPr>
              <a:t>and Sociology of Science</a:t>
            </a:r>
            <a:endParaRPr lang="en-GB" sz="32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76200" y="0"/>
            <a:ext cx="8382000" cy="32723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Paul </a:t>
            </a:r>
            <a:r>
              <a:rPr lang="en-GB" sz="2400" b="1" dirty="0" err="1">
                <a:solidFill>
                  <a:srgbClr val="000000"/>
                </a:solidFill>
              </a:rPr>
              <a:t>Feyerabend</a:t>
            </a:r>
            <a:r>
              <a:rPr lang="en-GB" sz="2400" b="1" dirty="0">
                <a:solidFill>
                  <a:srgbClr val="000000"/>
                </a:solidFill>
              </a:rPr>
              <a:t>: Against Method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Methodological pluralism / individualism</a:t>
            </a:r>
          </a:p>
          <a:p>
            <a:pPr lvl="1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No universal methodological rules?</a:t>
            </a:r>
          </a:p>
          <a:p>
            <a:pPr lvl="1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Methods, Scientific Activity, and Scientific Progress</a:t>
            </a:r>
          </a:p>
          <a:p>
            <a:pPr lvl="1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Theoretical anarchism and humanitarianism / freedom</a:t>
            </a:r>
          </a:p>
          <a:p>
            <a:pPr lvl="1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Critique of consistency criterion and </a:t>
            </a:r>
            <a:r>
              <a:rPr lang="en-GB" sz="2400" dirty="0" err="1" smtClean="0">
                <a:solidFill>
                  <a:srgbClr val="000000"/>
                </a:solidFill>
              </a:rPr>
              <a:t>falsificationism</a:t>
            </a: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12290" name="Picture 2" descr="http://meetville.com/images/quotes/Quotation-Paul-Karl-Feyerabend-science-progress-language-discovery-Meetville-Quotes-142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3391904" cy="2314575"/>
          </a:xfrm>
          <a:prstGeom prst="rect">
            <a:avLst/>
          </a:prstGeom>
          <a:noFill/>
        </p:spPr>
      </p:pic>
      <p:sp>
        <p:nvSpPr>
          <p:cNvPr id="8194" name="AutoShape 2" descr="data:image/jpeg;base64,/9j/4AAQSkZJRgABAQAAAQABAAD/2wCEAAkGBxMTEhUUExQVFhUXGB0YGRcYGRwdIBwcHRgcHCAdHRsgHCggHRwmHRofIjEiKCksLi4uGCAzODMsNygtLisBCgoKDg0OGxAQFywkHyQsNCwsLCwsLCwsLCwsLDc0LCwsLCwsLCwsLCw0LCwsLCwsLCwsLCw0NCwsLDQsLCw0LP/AABEIAJkBSgMBIgACEQEDEQH/xAAcAAACAgMBAQAAAAAAAAAAAAAABQQGAgMHAQj/xABDEAACAQIEBAQDBgIIBgEFAAABAgMAEQQSITEFBhNBIlFhcTKBkRQjQqGx8FLBBzRic7LR4fEVFjNDcoIkVJKTotL/xAAWAQEBAQAAAAAAAAAAAAAAAAAAAQL/xAAWEQEBAQAAAAAAAAAAAAAAAAAAASH/2gAMAwEAAhEDEQA/AFkWHJF6lx4YmmODwd7DStHEMWiOY18UlvgGp17m3nQRMWuUbgfvv5Vq4Fyb9pl60igRjRb65r2OYj9K1RmV5l6yWTQhToSb7E2sBttfeugYeHFOAt1gS34PE3/3HQfIUGEuCwmHy5siHYAgXPsN69biBYfcwM1ti1lH8z+QpnheDQx6hQW7s2rH3Y61JdgvbbWg4xz/AIjHnOOiwVtM6XOltRYC+vnXMGW2lfWKzI40saS8c5TwmKH3kS3/AIgNR86D5nVSdALnyFeEV2DifIBwpz4ZRKm7I3xD1VvP0P5VXcfw+OSP4Cp1PiUg3/n8qCg0ywHGZYiMrkjurag6W99q9xnCmUnQab69vP2pdJGQbUHReE8xxTWWxR7bHXbyPl761Y4rPsdbbe3euM4eYowZTqK6JwTi6zrdfCw3U+du3e1xQP5ozWiRdPOmGAlLKb7gaqbaaefevJ4dLi2tAneH1rxofzqfNHY1pYUELp+IDyI/WnmA4PLKuZAMuYrcm2y5mPsq6n3G9K7a0zwHGsRCuWKVkXNmsLfEVy31HlQSsPyziHQOBGAQp8UiKbObLcE3GY7edRcZwmSKISvlCmQx2zXYMt7gjtt53qdw7Gx/ZMUkktpZMmUFXa/TOb4gLC/wjXS3lTnl3j0MUUIkxBDCV3lXJI2ZWUixOU31saCk3oJq54bj0EeHMSNGNZA4aKRuqGJylQGUA2sPHtbSlPKHEY4JXaRgt0yglWOtx3TxLp3F6BDmHnQWHnV9i5nw6viGjYKzyKwkkjdgyhFUrZCrbgkZtDfWtnCOIrHhUlZzHEMVIbCM2ZCrHphQTlBJ7m2m9Bz+9eZhV3i43hDhGhzlc8bjKUayMWJGirlPo2p9q8fmGLPgwZ7xRqOqFit41Bs1imou3bbU2vQVHAYR5nCRjMxufkBckntoK9iwpaJpQyZVKrYt4jmvay9xpV0PMuHGJhlWVrdJopCFe/fKxJF2F7evoKVwcShEEySziZ2ljcXRwXCkFgWK38VrDMe1BVga9BFXPH8dgb/vZ7zo8eaI2w6DdbEG+nhstxpevOZ+MwTwyqs2djMJI1KOLLlsVBKgDUk+tBTSaYYLhDyRNLnjRFOW8jZbtlzZRpvYd7U35b4vFFEFMphcTB3YIW6kYHwaD8jprXuN4xE2DliSQoXxBkWHK1hHc+G4GXfxWvSirFhUibCOqJIwssmbIfPKQDp5a1aeUeOwQQskj5SXJICtcjKANQCrd/CwtWn/AI1G+HwsbTuoia0kZUtnUSKVOxQ5VGx8tqCtYSBpXVEGZmIUAeZrXKuUkG1wSD7g2q94/mXDmbDypIxMUj5/C92jfyJA0H8OnoLVowHMMUbznrB5HKlJ3SUjKG/6ZAIcWHyOx0oKVRUniUyvK7LazMSLLlGvkuY29rmo1AUUUUDeP7ZOuWKMxr/Ebg/mL/QCp/BuRgpzSuSTqVUWW/8AEdSzN7n5Vc0hIGgrcWsKCnY/l4RsGjUst/FHfQjva+xttUrh0cJ8EGIkic7Rltfkj3v8qsrOptcjXaouL4XHICrKCP3qPI0EDExY1R4Wik91Kn8mt+lVfimN4gylJVGHj1BdQXLD0bRU+hqy4nDYqCzQu0q945Dm0/ssfED9RTHCY+OdLrbyZTup8mHY0FG4bwg5A0c0lx+LNe9Mk+2WsJFt5lTc67b1nHfD4podo5buhNgAQBmW57ne3vT6Fx3INAhHEsWg+8gJH8S6/OwN6rfHeLqYnVIWLP8AgAJufMCxym/4riuhzYi3lY1XuJWvrlv6fzoOf4XCSdJRMPHl12uNfPubWBqrcS4SoZgD+Elb6WtbwnTcX32ItXS54yQbgbm3aqjzNgg2pNrMLeva1/e1BQSKkYLFtE4dTqPz9DXmNw7RuVbcH6+o9Kwy/Og6LwHjma0ltCVB0O5uDc+9tfWrewzAEbfv8q5ByzxToyEMbI9g2+ltQf3511jhWIXLYEW7HsdOxoMJh22qLKlMZqh4mgi5an8O4NNOuaNQRfKLsq3bLmyqCQWNtbCl5p9y/wAzNhUyrErHPnzEkEi1iptuLbeRN9aCNg+XcTKquiDK5IW7oMxG4ALAk76ehqZy5y2Z2BlzJGwfKQyAsUGtg2pA2JANZ4HmhYhGFw4+7kaRbyNuwI8vI/lRg+a8mT7hW6Zk6fjYZVkvdTp4t96BHgcG8zhI1zMe22g3JJ0AHmac8M5bLGRZbhhAZoyrIUYDze5GW9vz1FLuE8UOHlLqoIIZWRr2KNut9/nUvBcdjiMmXDKFeMxW6jXytqbsb3J9hYCg0Ny/OC4yrdEEh8afARfMDm8Q9RUheCYxiYBmYBBJkEqlMpuQR4supua3yc0XkzdBbGD7Oy521TtY20I+de/80rnLnDrcwdAgSNbLtpoe1BBi5cxLXsg+JlAzp4it8wTxeO1j8N9ql4nlsmCGWDMxeNpHVmQEZSAcq3uQNfPttUWHjY6KRSQpIIixiJLDLmNyGAPiF+2m1TsJzUqLGv2cHpxNED1G1D2LdvMfK9Al4bw6Sd8kS5msWtcDQd7kipj8t4gDNlUjIZBlkjN1G5UBrtbvba4861cC4oMNN1emHsCApYi19L3trpcfOmeH5pVAgGHFkiaEfeN8LWv+HfT86BfHy9OwUhVIdDIv3iaqu5Hi7X1G9YngM4jEpVVQhWBZ0BysQAxBNwtyNSKn8P5o6aRqYFYxo8YbOw8D6kW2vtr+VYT8zFsN9mEShcipcsWsF7hT8LeoPyoInMXBzhZennVtBsyk3ygm6g3UXOlwLipnE+XcsUcsOZlMPVfMyZgL6kKNco0udahcc4r9pcSGMJIQM7BiQ1gALA/Dt61MHMzCIIsShxB9nEmY3yH4vDtc+fb1oIWN4FiIoxJJGVXS+oJF9syg3W/rS2nnGOZHxCEOtmYKGbO9jl7iO+RSe+h+VI6AooooCiiigKKKKDp/EOLxxrdmA9zXK+ef6QrOgwzhmVrkixW3cG29/wArVUZcZLxKYAkrGup111/nTnjnCoIIF8CgZlv2JA1sT62t86DQ/wDSbMY8oSzDUG+gP0qxcE/pTLQkSRuZlH/bUsD676XrkJ1q08lRZZATcF9P/Ud/mf0oO88E5mixCrfNG5AJjkGVh8j/ACr3ifDmB68BCyDcdnH8LD+e4qpQYQEKGtlY2uddT+Q3qyYOT7Gqq5Jw5sAxNzGT2Yn8BOx7XtQY44rjcJnQZZFNx5pIh29tPmG9awwGJSSJXW+YjxAmwB2I+R0rYIxh5JJ0N4ZGXqL/AA6ACQfPQ+ntRgcPlxE0Y00WYD3JVvlcD60EhYiw2GnvUfHcP8JJJPt2+lPyoAv23qk8y85oqlYlZras2XQAenf2oIr4lbMTcKO7be97aCqvxwqdBYq2nhIYDTcEHQg2PyrF+PHEOwMTjuxcFV9B6C3lW0wIVGVSoPxWsARa9revvQVeXDLi4syZTKl7C9rqDsbn51VAKuU6phkJzG5BATKSLsf4hZdAPOqxxHDFCDlKhhcA/wCf73oIprpnJuOD4dfMeE99Rp+lq5iatfIuIAMiki5sR5972/Kg6A8muh9/atE0gqC2IPnWuXEgd6CVmF6d8N4RG0HXmkZEMoiGRMxuQDmYX+EX2FyewqrJifEB5m1O8FxOaEERSOgbcA7+tvP1oHeE5XRukrSsHnMgitH4bRki73IZb22tcd6y4byxFIkBMzBpupYBAQpjFzc5rkadt/SkkHF50UossgVr3AY99/UX71tg49iUVVWZwqCygW0HppQM8Py3G8uGVZXyYhGYEoMwK33Ga1tKn8E4PEjK4tJHLh5mHUQZlaM5SQLkd96U8K5kkSaOSZnlWK+RbgWJXL5bWJ/Koz8fxHUZ0mkFxlBJBIS9wNrfQUE7F8txx4dXbEDqmNZenbdT5a3JA77X0qRiOWIEEhM8h6cccrWjXVZNABd/iv5+Y3pGOJYgxlOpIY11IubC50v5C/ba9S5+M40KrPLKFkHhJtZgp7abAn86BivKaCTECScJFBkBewueoARe5sLX+dasJy1EwYtO3hnWEZE3z/C1yw8wfTXelX/HcTnMnWfORlLX3Hkexoh47iUBCzOAWzHW92ve5J70DaThMEeFxJfOZI8R0syqva9rXOgPf5WoxvKqIij7QpnIQmO2lnYC4N72FxraxpQONYi7nrPeT49fisLa+tu9bpWxn2ZSxm+ziwBN8u+g9r7dqBvxrh0UODkRPE8eJEbSFApJyEkA3JK66V7wbh0U+DjV/AzYrph0QFjdCQGNwcup+gpDieN4iRCjzOym1wTe9tq8w/EsRAMiSSRg+LKLj4gNfmLa0DzC8rwtH1GlksjOsxCrZDGCSfiuQbae9QeT8HFLi1SQMyWYgWGtgSMwv5eXe1aY+I2wzwxI4Z7NM2bMCEJNwLeEai59BS3DYh42DoxVhswNiKCzcFwuHkws48QXrRKsmRep4yBY+KwF/Xa9EPKcY6plxARUmMKmw1a17nXTcab0nTmDFC9pnGY5jtqRbXb0H0rFeO4kMzCaQM9sxB3toPmPPeggzR5WZd7Ei49DasK2IjO1gGZmOwuSSfzJoxEDIxRwVZTYg7g0GuiiigKKKKBbguEiGTMotmABHbQaUv58n+6VR3a5+QNXuNFYZ9O9tfIa/maq/MXCftCZgAAjAX881729hrQULgSI0qh9LXIPqNgf3vVlwWDnjcGO4YHZSCpBN766j/M1Wm4fLFOIwuZwbr5NbXvbSur8NgZokYk3tmOguD5aaj69qCRwzEtGFEilgCCVuNvPe359qkx83trE0eZSCNVJ8NrWOhBNJoQ87SMFOWJS7FnFyo76A2BIsO/tUrg2MjkdY0RUe9r9QGx8WjE21OUmx7EG1iKDPi2GQxDpzydK4EsHnGTYgEjMB567XqxT8SRZ4cQjgKUCMt+2exFvS4b/ANa0pjBNGVQBpkGllANwdbg+Eiq/heFwTNmdCQrZljBsoPmB6Hte1BbuYeJFV6avlPdvJb22pdi+G4cdPwBtQCzm/iO2h09aU8dzSyXF20uwPcA7U3ixOHky5opEYAWzMSth3ve1/U60FY5ggxIkaKFRcPbMiIyhbHUs3iJPh1Gl7jSwqSmEdJEsoK97/K48vpV/wrx5QBl+X7tUPFYBWa+W+ulzcfMWoKdzhy/G8TZFJI1AOlj21ArkWOkkY5JGv07gDytv+lfQ/FlDDI2/Y7A+l+17adj6VxDj2ET7WFY5VLd+1zf2Ot9PWgr6YVjrsPM6DT/cfWpnAXZZQyi9tPrVii5b+0SSIgEaQk5pAfCSVvbL56732AHakDYsGSRygDO7EgaAa7DyGpoLFNjbWJPv6VpfGk7Xt7VX2xmpubdtK8fHG1rn3vQWTA4j71Be5LjT5j/Suscn4bCtCxmWIt1CMzsuihQdVLKQLk6rc33GlcM4VirzxXP/AHF/xCulQYSR7lI3cDcqpNvew0oLQ8GDGDGVEdjGxaUyBWWUbDKfGQTawAsRv51L4jgcMIbvHBGGw0TqwNn6rG22Ytktubeep7UtcM5UuEcoN2CnKPdrWFNONtNK0ALLKxiBURxBSBc+CyqC2Wx9Br60Fi4vw3CfddNYCVnVXAkVQYiu5PVuwv3Nm02tvjFDhTiZwY8MqRgZPEDmBe5bWQIxC+tx2HaqYuEkJKiNyw0ICm41tqLXGpt869TByFigjcuN1Ckke4tcUFxtGiY6GEYc3dGiV2QhkuL+IuAcu4F7itWHwuHKYLq9O3TkupluvUOqBvGSqtbMRoLmxte1VJMK5zWRzl+Kyk5f/LTT51poLtgsFhWmhEiYcOYXMyiQCNW2SxD5cxG4BNr39aT8z4ZFXDuixKzR/eLGykB/YMbaHeoR4LKIo5mXLHI1gxDWUXAzNZTZSToe9tqONcHkw0jIwJAsOoFIUkqGsCff8qB9HhsL0ASIen9mzNJn+9GI/hAzZrX7Wtao3Ns14sIB09IQGCMpsw/CQGOg7e5pLBwuZpEj6bh5D4QykX9dRsNya147BvC7RuCGUkbEXsSLi4BKm2hoLVPBhVwKuqwCURxtclWLPcEjRs9yLgqVsL6HSpnEFhmxpdhhjF0i0ZzLdzkTQjOASNgHKjfy0pIwEtriKSxtY5G77a279vOsVwkhYoI3LjdApzD3W16C7x9CObFLCMOVlw4MQZlKs34kvnsoJ/CSNh2FQ8Ph8J9l1jjaQiTqt1VUxuD4couSV8slwe9VWLBSOSFjdivxBVJI9wBp86kScHmECzlD02JANj2t4jpYLc2BvuDQTuUoImeQy9M5YyVDkam/YMyqxt2LDenb8OwyviykeHYAI2HzSrY3sWFuoNAQTY28ttKpkOHd9ERm/wDFSdzbt60fZnyl8jZAbFspsD5Xta/pQXdsHho55zEICweJow0gyrGSM7Kc4GYENpe4sLDUXrXNpBxk5BBDPcFSCCCB3Bpa+FcKHKOEOzFSFPsbWNevhJAVUxuC3wgqQWv5C2vyoNNFTcLwqZ5EjEbBpD4cykC3c7fCNya04zCvE5RwQwNtQRfXcXANj2NBoooooK7wPndLhJlKLoMykm9jt5ge1dB4UkeJS8Nsh+HbS+l7VwKrVyLzacFJ48zRHcLuPUX7eYoOm8w8sKERgNYjmU/kb+4o4AxKMoAYbn2rdj+acPPhy8UgZToR+Lba3aq5ytxUGWwPYD2udz7WoLNg+GWmdjdSx1I0uLWIJ8vSrBheDwqtkRQT+Kwv9TWeCAaxtpbTbQf50xB7dqBHjcMUUpGcoPxMP0pDg4B1cg+AAD3J/wBKufEMODG3YAXNvIan8hVR4M+fEZm8CtsDp7D3oNfHYjDIrp+eoI+dNOCShnUoVOYHNH3HnpU3mzh8bQlmNio3qm8KUmNMRCWsHsrWIDEHKcp7+XkaDpa4ZbaC1YSQ21BOlSkYH3olNBWuLSCTwG1/wn+R9K4nz6pWZDfXKdfnXX+NEqxAsL6D5iuV88/eOgym9ybjYAi5H1oLvytw1MPhsIJDpiY88q7XY2KE9/hJFcj5gK/ap8nwdV8tvLObV1FcT1cAMRu0WHQsL28Kx5AB89frXHmFB6zV5mrGigncFP8A8iH+9T/EK71yxzHFh4ijiQ/eF7Kq2sVA0bOrK2mp1Fu29cE4L/WIf71P8Qrs3DOBvNG0ivEqqyqc7EG7EAaBSbEm3+xoJ83H0aFFUzxskLQ5EK5HDd2JNwddfCSbbjepy81Qh1b75j9m6DOyIWBBJDgFyGuTqpI23NKMZyzNGN43PVEJVGJIdtgbqBrcbHvrasjyvNcBWie8nSbKx8D2vZrqPqL7UDBOZkP2jNJiLyoqBlRBqv4iquoBI8NhfQbnatmO5mgdsRl66CbpnqKqh1aMAWt1NVIF/iG50qNg+UyJ+lNJGPunk8Ja/huNboCLEXOmw0pBHhS0gjVkJLBQ17Kb97sAbe4oLRheb1VGW8qt1TIHyxOzgrazFrBW7XANhpY90GPih6MToW6rlzIpKkAZvCRbb2NttrWvMl5VnEkcd4z1AzBgWCgJ8RN1Dae2t9K9blaS4HVi/wCmJWa7ZQjGym+S5zeWXS2tBieKxvhYYHMytEzfCAysrMDrdxqBsLHYajs34jzRh5BL/WPG8TgFVGXp20B6hte17gaXpY/KkgMg6sC9LKJC7lQpa1htqNRr32Fa35UxIg69ly5Q9rm+U7H4cvrbNe3agb8R5shdoWRZbxT9WxAGZTuCeoxvb5H0qt8axKSTM6NIQxLfeAAi7E5RZm0APn8hTKfk/EI8aFos0jZQMzaHKWuboLgAHVb61nheWykzxy9OQiBpAFkZbWvYkFQ1wR8Nu4oGGJ5qhYSDPigXgSEHKuhUm7/9bdr61px3MkDviLddBMkYzhVzqY+1upqrD+0KXJyvIVRutBleNpQ2aS2VLZrnp6EX2rzGcq4iKDrsFy2DEXNwG2J8OX5Aki+ooHmF5yhEsjskgDOjAZVYkKmW5OdSshtuCR6UlxXGI5MKIfvlKyOygEMrKxuFZiwOnsdvWkSi5A86eYnlaZDGC0R6j9NSGNg1r2JKj5EXBoPOA8ZWCHEJnmV5AAhj2UjXNfOCCdtBt9Kmy80K2GEXjVhEYmUJGVe/4i7eMeZAGp7jeoU3K06lFBjctKYfAxNnAuQ11HbW4vtWfHeExw4eBlKs7NIrurFlJSw0uq2F79vmdKCXjeZ0Z+ovW1MRMBy9L7tgdDckjTbKN9ztUibm2Np45M0+RJTJlEcSkArbKCrXe/ckjTsaT8O5almRHV4QJGKKGc3LAXtYKbGw7/5UNy1NmiVTG/VLBSrGwKfFmJAtbzFxppegay8zw3gYddmineQ5woursSVv1CbgaW2PpSzEHDSjEyF5S2jR58oOZnN1y5mJAHceR20uQ8rzOyBGidXVmWRWYr4NGHwZrjyC63qRh+WABiRLNGGhRSLFst3sQW8F7W0ta9zQVuivTXlByE15XprygZ8G4k0JbLbxjLqbAeR27Xq2S8tzcOfDTO+ZZfC+UaKxNwCTupuDf3qgg11DgPMMeN4a2BmNp40Ii/tBRdTfswIt62FB0nheJUxi217W/IfKnkBHbWuccq8SDxK/moJHvV34VjL6HegazZcpB2IIPsRVQn4VEoIJfMpGRlJ0AI3Xa5pnxjiNnyDsNfnUCJS7mwLAAXO1BMl4KJDaWQyREX6ZW1/Rjc3Gm3yrRxXCmM3W2XcDsDbcDzqZLxNFsBIoPfc/nal+K5kw5OQ5mHntc+1tvegMPxkrYX/01p7guIiUWOhtcVSW4hCZVWMSMNPDlJ77XtYfOrb9mFkePRlIuPTuDQJOaWtqNGBAHrpVC4rhBJGzMoJuQL+29X/mQ3kjXzb9KoWPfKkqg/C7X1/fagq2K5mP2MYWNStxlla/xBWJAUbgeftSHD4cve1tKkYHBGQmwvY/u5ppI8cWRVYXUktb13oEq4Ju9Sf+DPYWt89KerBf2qQUFAl4ZwllmiYkaSIdP/IV1Th3G3hjaMJEysyuS4Ym6kFRcMNAR+ZqiQayx7fEv+Kuqcm8OX7vEWd2+0rEFW1lBAJd7qbjW3b3qhfieaZnDeCFS0iy5lVrh1tZhdyO3lWMnM0pIISFfvOqwCaO9rXcEm/sLCnTcvpJKzOJmaXFSR/d2AiAJOZ7qb3uD20rThuXsOkBmlZmAMuuYKDkbKoC2zMHsfECLVkLn5rnMiPaPwKyBbErlb4gbsW8u+ltKXYfiDRzLMiorK2YKB4R6WJvb539as2F5ZgdIzlxF5IHmuCtlKEeG2Q3vfTXsN71gnK0ZlTwyiNsMJyCwBDE2yl8m3shOo0qjDhnNmaZGxARQgkyMquSpcbE5y2X1F2+VT4OYsIssjqzCV0AZz1SpIYHQ5uqvhHsSPrrTgkULY+LpyS5I0Ka2Yq2UkL4DqDpmt2tYa1qwnB+tBg4y0iK0soIYL4bAkgGwJJK2Fz32oFvE+OIDPHh0UxzWLs+csWGt1Je4XNqM1z+lQZuNO8ao6RMUXIsjJdwo2W5NtPO1/WsuNYJIwhSOeO5YFZbbq1vCwAvpvpofOmq8Bw/TwlzMr4mwzNlyKQwB0tfUfDr5Ggizc3TnLdYQqtny5DlJyldQWIAsTtbWvP+bZuoHKxEiMxgEMQFO9vHm19SfS1WLhXCY4MdB0eqRnkRxIht4VJBDGNRuBtftY66wouE9WHCxsZQrYmRWGUeHQkkeG+ttztrppQV5eNyjDthvCIyb7G4BIJUG+ikgG1e4vjTyKA6RMwUJ1Sl3KqdASTb52B9atHC+GQR42COIuJCrszBlkyCxAF8uTKRc3tcEgUv4XyzG6QBurmmWRjILBIinZwV121uwtQJeL8SEmIM0ahNVIAAGqgaldRqRe2vzqfiObpnKl0hOWQSrdX0Ydx4/wAqn8O5ailSBgs33kMjsQwIV0IA/Bsxvpv71rm5bjGC6w6nUESyEEhRqRfwldVt3DE7aUEKTmyY2skKES9YFVa+c7nVyLEaEW2NReJ8beaNY2jiVVYsuRSLFt92OhOtK6KB1w/mSSFI0WOEiNi6llYnMQRc2cDY227CsjzRN93lSJOkzMuVW/HfMDdjcG+tI6KByvMkoKEJCFQMFjCHKM5ux+LNm9b1k/NEzO7uI3EiCNkZSVKqbj8Wa976lu9JKKD1jck6C/lXlFFByE15UuPBE6mtycP031vQLq3YPFPE6yRsVdCGVh2I2phFw0H1O/pWBwAsSAaC/wDCMamZ+i4ZM2ZfZhmyt6glh8qvvLuJBAuRfSuJ8CZoHDDVToba/OuqcNmXLG41vobfkfr+tBaDhLyTM22b6jKPrSPFR4mRykUZjj7k2uflfQU6x+IOQOhvnsCPUf6VKw8oYDWxNvnpQJ8DycvxTSOSewN/9B9KaYXgOGUWEd/Vtf5VNbEWso8TeX+da5DLv4beXf63oI32RARkQLbewqMsz5ha+h1H79/yre+P0N1sbHvvUbJlDFh4iASfegj8UbNOo0spLn2A/wBq5FxbGtLJJFFqzuygeoOpPkABrXROI8VVEnmc+EDKCT5a/XS1qXcpcAEGHed1tPNdmvrlQ+IL+evrag57wzDBM6ZvErMGHnbQEfKteIZAjWI2P796v3LnB4cRNPE+kgbqX75XA1v6G4+lbeMf0bsxOSR8h0I8P+VBSuAzZ4hfdfD+/lU1db727fvyrPF8vfYmjjzMTOG3tumXb3DH6UM3lag8w2G+8Q/2gfzq34SKYRySxllRCocq2Xc+HS9zr9KqOHl8aD+0P1roHCGi+yYhWaASlkMeceLwsCwvY+EgDT/yoEwxkni+8fx/F4j4u3i11+dP+D80yxpFDHGCy+FLO4DFjpmQGzG59Kb8XxGEdJlD4W1omjCqBqp+82UE3Ata+3lW3GcYwqS4d0eIZZjm6aggRlct75AQPQ3OpsdKCownFMJCskloRdx1CMovawGbz0sPKtM8865C7yglcyEu18p0010Bt+VWHrRMcZ1JcMzOhETBQDe5IAIQa239bampGI41G8uDlaWIxqqLIhQZg1mDEjJ8Nj528h3oKlBiJS65Hkz6ItmN9TYKDfa/at6Q4h1kXM5WEFnUvotmtoCbXB8qtH/EYImwziWEmPEOXKLr03Jy/gF7KdT2+VRjNEz4wyTYZi8bCJrAEEk5QCEFjbf1tqaCpzTs5u7Mx82JJ+prKTEuwCs7Mo2BYkDtoCbDSrXjcZhTC4Uw9MxIIYsn3iS92dst7XvckkEH6yuL4jDPFOqyYX/pR9MIoB6inx2IS+oAA1oK5wzCYvEEvE0jFMqFupYgMbAXLXtf5V5heKT4ae7lnaNzdHZiM2oPfe5OvnrWt5/s7ssMqyKchLZNDazZSDfQNuO5UeVQJZCzFmJLMSST3JNyfrQOOK8yyyhFGZAlyD1HZze1wXJvl0GlKvtL2YZ3sxuwzGzHzIvqfetNFBvixkigBZHUA3ADEAHzsDvXj4qQrlLuV/hLEj6XtWmigKKKKAooooCiiigKKKKCrYPhllGnyP61NXh4tawpjDHYAb6Db2qJx3iYw6X0Ln4VP6n0FBoj4UoFwN9DpW2LAaEev79qqQ49iidJCL9gFt9LVJwXFcVnA6pvvqFI+hFBZocAo0tf3rZwHjSxTFG1hY2A7D19r0nn4tO4aEhFvbMyXBYfw72HraoUin4RbyoOywSKiqrElGN0bt7VujU5rjUDWw8gf0rnHAeKTQxCPR4/4H17/hPbWrLguOMjruobZX7+gfYj3oLlwqPMSWvc7nz9Kc5QKq44wxsyQO197W/W9q8k4viGJAiCAd2cfLa5oGmPVCbG1v0qpc4ceBUpEfUt2UDck/lb9jDimLY36kg8WnSiBzOfID4mPsKU4PlmSZr4lelCDphwRdu+aQgkW/s3760CnlcvjcSjyLbCwm6Idnftfz877aWrpvEI7rbTbX3/AN6j8B4cpcsAFjTRLC1ztf2FTMX4WF+5sPnsPeg57xfCOrOYzlcEZW9bag+Y1sazwMGIkALuwO1lJt6b1b+JYAdxoPPuapXPnMYw8fQh0lcXJH4E11/8m29Bc9xQUrm7G/8AyLI5PS0vcnx31sfSwHypnw3GCVMwAB/EPI/5H97VTQan8FxvSk1+FtG9vP5f50FywyDOuncfrTuk8CeJT/aH604oCiiigKKKKAooooCiiigKKKKAooooCiiigKKKKAooooCiiigKKKKDDCJoNDt+VUDjmOLYmXqC+Viq37AHb+fzq5cxcwLhAihQ8jC9idAvnpvft7GufY3GGaZ5CApc3sL2vQb0kRtAbGtuJnAylfiBvf8AlUNHB0IBI71sgiJYXOnf2oHuGhNsx1La1g5s99v3rXrMOwIrSz0DdpgFvfQVcuS8bHiEMT5TY/C43B8vLaubxL8hWbY+TDMk0Z1VrMOxBGx+lB2qHgaLmCmeIH+BiR9GDAe1hWQ5ew+zvJJfe8zIf/1Kn6VH5O5qjxKDWzEbGrU0eb/agjYPh8EKnoxxoSLEqPEfdviPzNLsThC518C/mf8ASmYwrLsAPUDao2M4jBCM0ska97u6qPzNBvwkOVALWAGi/wAzSaHEZ8QLna/7H+dIONf0rYKIERZsQ+tgoKoLebtqfcAiuUce5pnxTsScit+BLgexN7t89PSg6Bz9/SKiMYcGQzjRpd1U+SfxN5nb3rk2KxLSMWdizE3LHUk+prUTWJoPb15evctY0Fo5X4rdkic7EZD8/hP8vpXXOXcBDJhp3kjiLxsmVpJJEWzGxBKsPLTTc1wjgv8AWIf71P8AEK6/h+KSpE8KkCOT4gUQ3/8AYrm07a6HUUFhTleLEyynCy2iDBFursM2S58RtZL6A6n8rwuG8siVYT1gvVdo7ZCcrKCbXzC4IG9LuH8bnhXLE+UBs4GVTZrWuCykjTTTtW3C8xYmP4HC+IuPu49GO5Xw+G/kLCgk8Qwka4GFwiiQzOjML3YKCO5NtthpU/g/DIHwYlaKIuHcEu8ozKkZksoWQDObW8gNbG2qHFcYmkj6bFcgYsFEca2Ym5IKqCN6wbicphEBK9IHMFyJe9982XNf1vtptQOBy2skZnSVIo3LmFJGAJCnYktvfQWzdr2vQOWE6Im+0fdmNpM3SNhlIUqfF8WY2tSrD8YmRBGr2UEkAqpKk7lSQSt/QjepOK4qv2VcNF1MpfqSZ8vxZQMq2/DmBbWx2oJHEeVzDGGeeIP4S0d9VDG1xYlmtcE+Hztetr8qgT9AYhWcKWcLG5yjKpFuzE5vMWtr5Urk43OyhWcEAKNUQkhTcKzZczKD+Ekis25gxBkaUuM7JkY9OOzL5MuXKdhuO1A7j5fjjTGRzFA0fSyz5WJAcg/Bfft56nW1aF5McdTqTRRhXMaliAGOXNfVhYWttc+mlLv+ZcTcnqAlgoa8cZzZPhvdNSPM+Q8hWqPj2IGb7y+ds5zKreL+IZlOU+otQMeG8q9VYj10DSl1VQrHxILkFtBbQ6i/a176SuW+Ax+B58jGWKR0jIY2CD4iQct79iD9aUYbmTExhQsgAQkr93GSCb3Nyl7m5ue9GH5jxKABXAAzW+7jNs5uwF00U/wjT0oFIor0mvKAooooCiiigKKKKAooooOQsaAaDXlAzWG5BHcUwwUYH7+dRMLsvtU7DbmgnrDXkmFIqRhN634jce9LgXKnaoXFo26TX8gfzFWBPiqLzB/V39v5iqKVBiXQ3RmU+akj9Knf8x4z/wCqxH/5n/8A6pfWIqCXNxbEOLNNKw8jIx/U1DvWY/lXhoMb0XrI0NQY3oNArJqDG9eVmtFBK4L/AFiH+9T/ABCupVy/gv8AWIf71P8AEK6hQFFFFAUUUUBRRRQFFFFAUUUUBRRRQFFFFAUUUUBRRRQFFFFAUUUU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 descr="data:image/jpeg;base64,/9j/4AAQSkZJRgABAQAAAQABAAD/2wCEAAkGBxMTEhUUExQVFhUXGB0YGRcYGRwdIBwcHRgcHCAdHRsgHCggHRwmHRofIjEiKCksLi4uGCAzODMsNygtLisBCgoKDg0OGxAQFywkHyQsNCwsLCwsLCwsLCwsLDc0LCwsLCwsLCwsLCw0LCwsLCwsLCwsLCw0NCwsLDQsLCw0LP/AABEIAJkBSgMBIgACEQEDEQH/xAAcAAACAgMBAQAAAAAAAAAAAAAABQQGAgMHAQj/xABDEAACAQIEBAQDBgIIBgEFAAABAgMAEQQSITEFBhNBIlFhcTKBkRQjQqGx8FLBBzRic7LR4fEVFjNDcoIkVJKTotL/xAAWAQEBAQAAAAAAAAAAAAAAAAAAAQL/xAAWEQEBAQAAAAAAAAAAAAAAAAAAASH/2gAMAwEAAhEDEQA/AFkWHJF6lx4YmmODwd7DStHEMWiOY18UlvgGp17m3nQRMWuUbgfvv5Vq4Fyb9pl60igRjRb65r2OYj9K1RmV5l6yWTQhToSb7E2sBttfeugYeHFOAt1gS34PE3/3HQfIUGEuCwmHy5siHYAgXPsN69biBYfcwM1ti1lH8z+QpnheDQx6hQW7s2rH3Y61JdgvbbWg4xz/AIjHnOOiwVtM6XOltRYC+vnXMGW2lfWKzI40saS8c5TwmKH3kS3/AIgNR86D5nVSdALnyFeEV2DifIBwpz4ZRKm7I3xD1VvP0P5VXcfw+OSP4Cp1PiUg3/n8qCg0ywHGZYiMrkjurag6W99q9xnCmUnQab69vP2pdJGQbUHReE8xxTWWxR7bHXbyPl761Y4rPsdbbe3euM4eYowZTqK6JwTi6zrdfCw3U+du3e1xQP5ozWiRdPOmGAlLKb7gaqbaaefevJ4dLi2tAneH1rxofzqfNHY1pYUELp+IDyI/WnmA4PLKuZAMuYrcm2y5mPsq6n3G9K7a0zwHGsRCuWKVkXNmsLfEVy31HlQSsPyziHQOBGAQp8UiKbObLcE3GY7edRcZwmSKISvlCmQx2zXYMt7gjtt53qdw7Gx/ZMUkktpZMmUFXa/TOb4gLC/wjXS3lTnl3j0MUUIkxBDCV3lXJI2ZWUixOU31saCk3oJq54bj0EeHMSNGNZA4aKRuqGJylQGUA2sPHtbSlPKHEY4JXaRgt0yglWOtx3TxLp3F6BDmHnQWHnV9i5nw6viGjYKzyKwkkjdgyhFUrZCrbgkZtDfWtnCOIrHhUlZzHEMVIbCM2ZCrHphQTlBJ7m2m9Bz+9eZhV3i43hDhGhzlc8bjKUayMWJGirlPo2p9q8fmGLPgwZ7xRqOqFit41Bs1imou3bbU2vQVHAYR5nCRjMxufkBckntoK9iwpaJpQyZVKrYt4jmvay9xpV0PMuHGJhlWVrdJopCFe/fKxJF2F7evoKVwcShEEySziZ2ljcXRwXCkFgWK38VrDMe1BVga9BFXPH8dgb/vZ7zo8eaI2w6DdbEG+nhstxpevOZ+MwTwyqs2djMJI1KOLLlsVBKgDUk+tBTSaYYLhDyRNLnjRFOW8jZbtlzZRpvYd7U35b4vFFEFMphcTB3YIW6kYHwaD8jprXuN4xE2DliSQoXxBkWHK1hHc+G4GXfxWvSirFhUibCOqJIwssmbIfPKQDp5a1aeUeOwQQskj5SXJICtcjKANQCrd/CwtWn/AI1G+HwsbTuoia0kZUtnUSKVOxQ5VGx8tqCtYSBpXVEGZmIUAeZrXKuUkG1wSD7g2q94/mXDmbDypIxMUj5/C92jfyJA0H8OnoLVowHMMUbznrB5HKlJ3SUjKG/6ZAIcWHyOx0oKVRUniUyvK7LazMSLLlGvkuY29rmo1AUUUUDeP7ZOuWKMxr/Ebg/mL/QCp/BuRgpzSuSTqVUWW/8AEdSzN7n5Vc0hIGgrcWsKCnY/l4RsGjUst/FHfQjva+xttUrh0cJ8EGIkic7Rltfkj3v8qsrOptcjXaouL4XHICrKCP3qPI0EDExY1R4Wik91Kn8mt+lVfimN4gylJVGHj1BdQXLD0bRU+hqy4nDYqCzQu0q945Dm0/ssfED9RTHCY+OdLrbyZTup8mHY0FG4bwg5A0c0lx+LNe9Mk+2WsJFt5lTc67b1nHfD4podo5buhNgAQBmW57ne3vT6Fx3INAhHEsWg+8gJH8S6/OwN6rfHeLqYnVIWLP8AgAJufMCxym/4riuhzYi3lY1XuJWvrlv6fzoOf4XCSdJRMPHl12uNfPubWBqrcS4SoZgD+Elb6WtbwnTcX32ItXS54yQbgbm3aqjzNgg2pNrMLeva1/e1BQSKkYLFtE4dTqPz9DXmNw7RuVbcH6+o9Kwy/Og6LwHjma0ltCVB0O5uDc+9tfWrewzAEbfv8q5ByzxToyEMbI9g2+ltQf3511jhWIXLYEW7HsdOxoMJh22qLKlMZqh4mgi5an8O4NNOuaNQRfKLsq3bLmyqCQWNtbCl5p9y/wAzNhUyrErHPnzEkEi1iptuLbeRN9aCNg+XcTKquiDK5IW7oMxG4ALAk76ehqZy5y2Z2BlzJGwfKQyAsUGtg2pA2JANZ4HmhYhGFw4+7kaRbyNuwI8vI/lRg+a8mT7hW6Zk6fjYZVkvdTp4t96BHgcG8zhI1zMe22g3JJ0AHmac8M5bLGRZbhhAZoyrIUYDze5GW9vz1FLuE8UOHlLqoIIZWRr2KNut9/nUvBcdjiMmXDKFeMxW6jXytqbsb3J9hYCg0Ny/OC4yrdEEh8afARfMDm8Q9RUheCYxiYBmYBBJkEqlMpuQR4supua3yc0XkzdBbGD7Oy521TtY20I+de/80rnLnDrcwdAgSNbLtpoe1BBi5cxLXsg+JlAzp4it8wTxeO1j8N9ql4nlsmCGWDMxeNpHVmQEZSAcq3uQNfPttUWHjY6KRSQpIIixiJLDLmNyGAPiF+2m1TsJzUqLGv2cHpxNED1G1D2LdvMfK9Al4bw6Sd8kS5msWtcDQd7kipj8t4gDNlUjIZBlkjN1G5UBrtbvba4861cC4oMNN1emHsCApYi19L3trpcfOmeH5pVAgGHFkiaEfeN8LWv+HfT86BfHy9OwUhVIdDIv3iaqu5Hi7X1G9YngM4jEpVVQhWBZ0BysQAxBNwtyNSKn8P5o6aRqYFYxo8YbOw8D6kW2vtr+VYT8zFsN9mEShcipcsWsF7hT8LeoPyoInMXBzhZennVtBsyk3ygm6g3UXOlwLipnE+XcsUcsOZlMPVfMyZgL6kKNco0udahcc4r9pcSGMJIQM7BiQ1gALA/Dt61MHMzCIIsShxB9nEmY3yH4vDtc+fb1oIWN4FiIoxJJGVXS+oJF9syg3W/rS2nnGOZHxCEOtmYKGbO9jl7iO+RSe+h+VI6AooooCiiigKKKKDp/EOLxxrdmA9zXK+ef6QrOgwzhmVrkixW3cG29/wArVUZcZLxKYAkrGup111/nTnjnCoIIF8CgZlv2JA1sT62t86DQ/wDSbMY8oSzDUG+gP0qxcE/pTLQkSRuZlH/bUsD676XrkJ1q08lRZZATcF9P/Ud/mf0oO88E5mixCrfNG5AJjkGVh8j/ACr3ifDmB68BCyDcdnH8LD+e4qpQYQEKGtlY2uddT+Q3qyYOT7Gqq5Jw5sAxNzGT2Yn8BOx7XtQY44rjcJnQZZFNx5pIh29tPmG9awwGJSSJXW+YjxAmwB2I+R0rYIxh5JJ0N4ZGXqL/AA6ACQfPQ+ntRgcPlxE0Y00WYD3JVvlcD60EhYiw2GnvUfHcP8JJJPt2+lPyoAv23qk8y85oqlYlZras2XQAenf2oIr4lbMTcKO7be97aCqvxwqdBYq2nhIYDTcEHQg2PyrF+PHEOwMTjuxcFV9B6C3lW0wIVGVSoPxWsARa9revvQVeXDLi4syZTKl7C9rqDsbn51VAKuU6phkJzG5BATKSLsf4hZdAPOqxxHDFCDlKhhcA/wCf73oIprpnJuOD4dfMeE99Rp+lq5iatfIuIAMiki5sR5972/Kg6A8muh9/atE0gqC2IPnWuXEgd6CVmF6d8N4RG0HXmkZEMoiGRMxuQDmYX+EX2FyewqrJifEB5m1O8FxOaEERSOgbcA7+tvP1oHeE5XRukrSsHnMgitH4bRki73IZb22tcd6y4byxFIkBMzBpupYBAQpjFzc5rkadt/SkkHF50UossgVr3AY99/UX71tg49iUVVWZwqCygW0HppQM8Py3G8uGVZXyYhGYEoMwK33Ga1tKn8E4PEjK4tJHLh5mHUQZlaM5SQLkd96U8K5kkSaOSZnlWK+RbgWJXL5bWJ/Koz8fxHUZ0mkFxlBJBIS9wNrfQUE7F8txx4dXbEDqmNZenbdT5a3JA77X0qRiOWIEEhM8h6cccrWjXVZNABd/iv5+Y3pGOJYgxlOpIY11IubC50v5C/ba9S5+M40KrPLKFkHhJtZgp7abAn86BivKaCTECScJFBkBewueoARe5sLX+dasJy1EwYtO3hnWEZE3z/C1yw8wfTXelX/HcTnMnWfORlLX3Hkexoh47iUBCzOAWzHW92ve5J70DaThMEeFxJfOZI8R0syqva9rXOgPf5WoxvKqIij7QpnIQmO2lnYC4N72FxraxpQONYi7nrPeT49fisLa+tu9bpWxn2ZSxm+ziwBN8u+g9r7dqBvxrh0UODkRPE8eJEbSFApJyEkA3JK66V7wbh0U+DjV/AzYrph0QFjdCQGNwcup+gpDieN4iRCjzOym1wTe9tq8w/EsRAMiSSRg+LKLj4gNfmLa0DzC8rwtH1GlksjOsxCrZDGCSfiuQbae9QeT8HFLi1SQMyWYgWGtgSMwv5eXe1aY+I2wzwxI4Z7NM2bMCEJNwLeEai59BS3DYh42DoxVhswNiKCzcFwuHkws48QXrRKsmRep4yBY+KwF/Xa9EPKcY6plxARUmMKmw1a17nXTcab0nTmDFC9pnGY5jtqRbXb0H0rFeO4kMzCaQM9sxB3toPmPPeggzR5WZd7Ei49DasK2IjO1gGZmOwuSSfzJoxEDIxRwVZTYg7g0GuiiigKKKKBbguEiGTMotmABHbQaUv58n+6VR3a5+QNXuNFYZ9O9tfIa/maq/MXCftCZgAAjAX881729hrQULgSI0qh9LXIPqNgf3vVlwWDnjcGO4YHZSCpBN766j/M1Wm4fLFOIwuZwbr5NbXvbSur8NgZokYk3tmOguD5aaj69qCRwzEtGFEilgCCVuNvPe359qkx83trE0eZSCNVJ8NrWOhBNJoQ87SMFOWJS7FnFyo76A2BIsO/tUrg2MjkdY0RUe9r9QGx8WjE21OUmx7EG1iKDPi2GQxDpzydK4EsHnGTYgEjMB567XqxT8SRZ4cQjgKUCMt+2exFvS4b/ANa0pjBNGVQBpkGllANwdbg+Eiq/heFwTNmdCQrZljBsoPmB6Hte1BbuYeJFV6avlPdvJb22pdi+G4cdPwBtQCzm/iO2h09aU8dzSyXF20uwPcA7U3ixOHky5opEYAWzMSth3ve1/U60FY5ggxIkaKFRcPbMiIyhbHUs3iJPh1Gl7jSwqSmEdJEsoK97/K48vpV/wrx5QBl+X7tUPFYBWa+W+ulzcfMWoKdzhy/G8TZFJI1AOlj21ArkWOkkY5JGv07gDytv+lfQ/FlDDI2/Y7A+l+17adj6VxDj2ET7WFY5VLd+1zf2Ot9PWgr6YVjrsPM6DT/cfWpnAXZZQyi9tPrVii5b+0SSIgEaQk5pAfCSVvbL56732AHakDYsGSRygDO7EgaAa7DyGpoLFNjbWJPv6VpfGk7Xt7VX2xmpubdtK8fHG1rn3vQWTA4j71Be5LjT5j/Suscn4bCtCxmWIt1CMzsuihQdVLKQLk6rc33GlcM4VirzxXP/AHF/xCulQYSR7lI3cDcqpNvew0oLQ8GDGDGVEdjGxaUyBWWUbDKfGQTawAsRv51L4jgcMIbvHBGGw0TqwNn6rG22Ytktubeep7UtcM5UuEcoN2CnKPdrWFNONtNK0ALLKxiBURxBSBc+CyqC2Wx9Br60Fi4vw3CfddNYCVnVXAkVQYiu5PVuwv3Nm02tvjFDhTiZwY8MqRgZPEDmBe5bWQIxC+tx2HaqYuEkJKiNyw0ICm41tqLXGpt869TByFigjcuN1Ckke4tcUFxtGiY6GEYc3dGiV2QhkuL+IuAcu4F7itWHwuHKYLq9O3TkupluvUOqBvGSqtbMRoLmxte1VJMK5zWRzl+Kyk5f/LTT51poLtgsFhWmhEiYcOYXMyiQCNW2SxD5cxG4BNr39aT8z4ZFXDuixKzR/eLGykB/YMbaHeoR4LKIo5mXLHI1gxDWUXAzNZTZSToe9tqONcHkw0jIwJAsOoFIUkqGsCff8qB9HhsL0ASIen9mzNJn+9GI/hAzZrX7Wtao3Ns14sIB09IQGCMpsw/CQGOg7e5pLBwuZpEj6bh5D4QykX9dRsNya147BvC7RuCGUkbEXsSLi4BKm2hoLVPBhVwKuqwCURxtclWLPcEjRs9yLgqVsL6HSpnEFhmxpdhhjF0i0ZzLdzkTQjOASNgHKjfy0pIwEtriKSxtY5G77a279vOsVwkhYoI3LjdApzD3W16C7x9CObFLCMOVlw4MQZlKs34kvnsoJ/CSNh2FQ8Ph8J9l1jjaQiTqt1VUxuD4couSV8slwe9VWLBSOSFjdivxBVJI9wBp86kScHmECzlD02JANj2t4jpYLc2BvuDQTuUoImeQy9M5YyVDkam/YMyqxt2LDenb8OwyviykeHYAI2HzSrY3sWFuoNAQTY28ttKpkOHd9ERm/wDFSdzbt60fZnyl8jZAbFspsD5Xta/pQXdsHho55zEICweJow0gyrGSM7Kc4GYENpe4sLDUXrXNpBxk5BBDPcFSCCCB3Bpa+FcKHKOEOzFSFPsbWNevhJAVUxuC3wgqQWv5C2vyoNNFTcLwqZ5EjEbBpD4cykC3c7fCNya04zCvE5RwQwNtQRfXcXANj2NBoooooK7wPndLhJlKLoMykm9jt5ge1dB4UkeJS8Nsh+HbS+l7VwKrVyLzacFJ48zRHcLuPUX7eYoOm8w8sKERgNYjmU/kb+4o4AxKMoAYbn2rdj+acPPhy8UgZToR+Lba3aq5ytxUGWwPYD2udz7WoLNg+GWmdjdSx1I0uLWIJ8vSrBheDwqtkRQT+Kwv9TWeCAaxtpbTbQf50xB7dqBHjcMUUpGcoPxMP0pDg4B1cg+AAD3J/wBKufEMODG3YAXNvIan8hVR4M+fEZm8CtsDp7D3oNfHYjDIrp+eoI+dNOCShnUoVOYHNH3HnpU3mzh8bQlmNio3qm8KUmNMRCWsHsrWIDEHKcp7+XkaDpa4ZbaC1YSQ21BOlSkYH3olNBWuLSCTwG1/wn+R9K4nz6pWZDfXKdfnXX+NEqxAsL6D5iuV88/eOgym9ybjYAi5H1oLvytw1MPhsIJDpiY88q7XY2KE9/hJFcj5gK/ap8nwdV8tvLObV1FcT1cAMRu0WHQsL28Kx5AB89frXHmFB6zV5mrGigncFP8A8iH+9T/EK71yxzHFh4ijiQ/eF7Kq2sVA0bOrK2mp1Fu29cE4L/WIf71P8Qrs3DOBvNG0ivEqqyqc7EG7EAaBSbEm3+xoJ83H0aFFUzxskLQ5EK5HDd2JNwddfCSbbjepy81Qh1b75j9m6DOyIWBBJDgFyGuTqpI23NKMZyzNGN43PVEJVGJIdtgbqBrcbHvrasjyvNcBWie8nSbKx8D2vZrqPqL7UDBOZkP2jNJiLyoqBlRBqv4iquoBI8NhfQbnatmO5mgdsRl66CbpnqKqh1aMAWt1NVIF/iG50qNg+UyJ+lNJGPunk8Ja/huNboCLEXOmw0pBHhS0gjVkJLBQ17Kb97sAbe4oLRheb1VGW8qt1TIHyxOzgrazFrBW7XANhpY90GPih6MToW6rlzIpKkAZvCRbb2NttrWvMl5VnEkcd4z1AzBgWCgJ8RN1Dae2t9K9blaS4HVi/wCmJWa7ZQjGym+S5zeWXS2tBieKxvhYYHMytEzfCAysrMDrdxqBsLHYajs34jzRh5BL/WPG8TgFVGXp20B6hte17gaXpY/KkgMg6sC9LKJC7lQpa1htqNRr32Fa35UxIg69ly5Q9rm+U7H4cvrbNe3agb8R5shdoWRZbxT9WxAGZTuCeoxvb5H0qt8axKSTM6NIQxLfeAAi7E5RZm0APn8hTKfk/EI8aFos0jZQMzaHKWuboLgAHVb61nheWykzxy9OQiBpAFkZbWvYkFQ1wR8Nu4oGGJ5qhYSDPigXgSEHKuhUm7/9bdr61px3MkDviLddBMkYzhVzqY+1upqrD+0KXJyvIVRutBleNpQ2aS2VLZrnp6EX2rzGcq4iKDrsFy2DEXNwG2J8OX5Aki+ooHmF5yhEsjskgDOjAZVYkKmW5OdSshtuCR6UlxXGI5MKIfvlKyOygEMrKxuFZiwOnsdvWkSi5A86eYnlaZDGC0R6j9NSGNg1r2JKj5EXBoPOA8ZWCHEJnmV5AAhj2UjXNfOCCdtBt9Kmy80K2GEXjVhEYmUJGVe/4i7eMeZAGp7jeoU3K06lFBjctKYfAxNnAuQ11HbW4vtWfHeExw4eBlKs7NIrurFlJSw0uq2F79vmdKCXjeZ0Z+ovW1MRMBy9L7tgdDckjTbKN9ztUibm2Np45M0+RJTJlEcSkArbKCrXe/ckjTsaT8O5almRHV4QJGKKGc3LAXtYKbGw7/5UNy1NmiVTG/VLBSrGwKfFmJAtbzFxppegay8zw3gYddmineQ5woursSVv1CbgaW2PpSzEHDSjEyF5S2jR58oOZnN1y5mJAHceR20uQ8rzOyBGidXVmWRWYr4NGHwZrjyC63qRh+WABiRLNGGhRSLFst3sQW8F7W0ta9zQVuivTXlByE15XprygZ8G4k0JbLbxjLqbAeR27Xq2S8tzcOfDTO+ZZfC+UaKxNwCTupuDf3qgg11DgPMMeN4a2BmNp40Ii/tBRdTfswIt62FB0nheJUxi217W/IfKnkBHbWuccq8SDxK/moJHvV34VjL6HegazZcpB2IIPsRVQn4VEoIJfMpGRlJ0AI3Xa5pnxjiNnyDsNfnUCJS7mwLAAXO1BMl4KJDaWQyREX6ZW1/Rjc3Gm3yrRxXCmM3W2XcDsDbcDzqZLxNFsBIoPfc/nal+K5kw5OQ5mHntc+1tvegMPxkrYX/01p7guIiUWOhtcVSW4hCZVWMSMNPDlJ77XtYfOrb9mFkePRlIuPTuDQJOaWtqNGBAHrpVC4rhBJGzMoJuQL+29X/mQ3kjXzb9KoWPfKkqg/C7X1/fagq2K5mP2MYWNStxlla/xBWJAUbgeftSHD4cve1tKkYHBGQmwvY/u5ppI8cWRVYXUktb13oEq4Ju9Sf+DPYWt89KerBf2qQUFAl4ZwllmiYkaSIdP/IV1Th3G3hjaMJEysyuS4Ym6kFRcMNAR+ZqiQayx7fEv+Kuqcm8OX7vEWd2+0rEFW1lBAJd7qbjW3b3qhfieaZnDeCFS0iy5lVrh1tZhdyO3lWMnM0pIISFfvOqwCaO9rXcEm/sLCnTcvpJKzOJmaXFSR/d2AiAJOZ7qb3uD20rThuXsOkBmlZmAMuuYKDkbKoC2zMHsfECLVkLn5rnMiPaPwKyBbErlb4gbsW8u+ltKXYfiDRzLMiorK2YKB4R6WJvb539as2F5ZgdIzlxF5IHmuCtlKEeG2Q3vfTXsN71gnK0ZlTwyiNsMJyCwBDE2yl8m3shOo0qjDhnNmaZGxARQgkyMquSpcbE5y2X1F2+VT4OYsIssjqzCV0AZz1SpIYHQ5uqvhHsSPrrTgkULY+LpyS5I0Ka2Yq2UkL4DqDpmt2tYa1qwnB+tBg4y0iK0soIYL4bAkgGwJJK2Fz32oFvE+OIDPHh0UxzWLs+csWGt1Je4XNqM1z+lQZuNO8ao6RMUXIsjJdwo2W5NtPO1/WsuNYJIwhSOeO5YFZbbq1vCwAvpvpofOmq8Bw/TwlzMr4mwzNlyKQwB0tfUfDr5Ggizc3TnLdYQqtny5DlJyldQWIAsTtbWvP+bZuoHKxEiMxgEMQFO9vHm19SfS1WLhXCY4MdB0eqRnkRxIht4VJBDGNRuBtftY66wouE9WHCxsZQrYmRWGUeHQkkeG+ttztrppQV5eNyjDthvCIyb7G4BIJUG+ikgG1e4vjTyKA6RMwUJ1Sl3KqdASTb52B9atHC+GQR42COIuJCrszBlkyCxAF8uTKRc3tcEgUv4XyzG6QBurmmWRjILBIinZwV121uwtQJeL8SEmIM0ahNVIAAGqgaldRqRe2vzqfiObpnKl0hOWQSrdX0Ydx4/wAqn8O5ailSBgs33kMjsQwIV0IA/Bsxvpv71rm5bjGC6w6nUESyEEhRqRfwldVt3DE7aUEKTmyY2skKES9YFVa+c7nVyLEaEW2NReJ8beaNY2jiVVYsuRSLFt92OhOtK6KB1w/mSSFI0WOEiNi6llYnMQRc2cDY227CsjzRN93lSJOkzMuVW/HfMDdjcG+tI6KByvMkoKEJCFQMFjCHKM5ux+LNm9b1k/NEzO7uI3EiCNkZSVKqbj8Wa976lu9JKKD1jck6C/lXlFFByE15UuPBE6mtycP031vQLq3YPFPE6yRsVdCGVh2I2phFw0H1O/pWBwAsSAaC/wDCMamZ+i4ZM2ZfZhmyt6glh8qvvLuJBAuRfSuJ8CZoHDDVToba/OuqcNmXLG41vobfkfr+tBaDhLyTM22b6jKPrSPFR4mRykUZjj7k2uflfQU6x+IOQOhvnsCPUf6VKw8oYDWxNvnpQJ8DycvxTSOSewN/9B9KaYXgOGUWEd/Vtf5VNbEWso8TeX+da5DLv4beXf63oI32RARkQLbewqMsz5ha+h1H79/yre+P0N1sbHvvUbJlDFh4iASfegj8UbNOo0spLn2A/wBq5FxbGtLJJFFqzuygeoOpPkABrXROI8VVEnmc+EDKCT5a/XS1qXcpcAEGHed1tPNdmvrlQ+IL+evrag57wzDBM6ZvErMGHnbQEfKteIZAjWI2P796v3LnB4cRNPE+kgbqX75XA1v6G4+lbeMf0bsxOSR8h0I8P+VBSuAzZ4hfdfD+/lU1db727fvyrPF8vfYmjjzMTOG3tumXb3DH6UM3lag8w2G+8Q/2gfzq34SKYRySxllRCocq2Xc+HS9zr9KqOHl8aD+0P1roHCGi+yYhWaASlkMeceLwsCwvY+EgDT/yoEwxkni+8fx/F4j4u3i11+dP+D80yxpFDHGCy+FLO4DFjpmQGzG59Kb8XxGEdJlD4W1omjCqBqp+82UE3Ata+3lW3GcYwqS4d0eIZZjm6aggRlct75AQPQ3OpsdKCownFMJCskloRdx1CMovawGbz0sPKtM8865C7yglcyEu18p0010Bt+VWHrRMcZ1JcMzOhETBQDe5IAIQa239bampGI41G8uDlaWIxqqLIhQZg1mDEjJ8Nj528h3oKlBiJS65Hkz6ItmN9TYKDfa/at6Q4h1kXM5WEFnUvotmtoCbXB8qtH/EYImwziWEmPEOXKLr03Jy/gF7KdT2+VRjNEz4wyTYZi8bCJrAEEk5QCEFjbf1tqaCpzTs5u7Mx82JJ+prKTEuwCs7Mo2BYkDtoCbDSrXjcZhTC4Uw9MxIIYsn3iS92dst7XvckkEH6yuL4jDPFOqyYX/pR9MIoB6inx2IS+oAA1oK5wzCYvEEvE0jFMqFupYgMbAXLXtf5V5heKT4ae7lnaNzdHZiM2oPfe5OvnrWt5/s7ssMqyKchLZNDazZSDfQNuO5UeVQJZCzFmJLMSST3JNyfrQOOK8yyyhFGZAlyD1HZze1wXJvl0GlKvtL2YZ3sxuwzGzHzIvqfetNFBvixkigBZHUA3ADEAHzsDvXj4qQrlLuV/hLEj6XtWmigKKKKAooooCiiigKKKKCrYPhllGnyP61NXh4tawpjDHYAb6Db2qJx3iYw6X0Ln4VP6n0FBoj4UoFwN9DpW2LAaEev79qqQ49iidJCL9gFt9LVJwXFcVnA6pvvqFI+hFBZocAo0tf3rZwHjSxTFG1hY2A7D19r0nn4tO4aEhFvbMyXBYfw72HraoUin4RbyoOywSKiqrElGN0bt7VujU5rjUDWw8gf0rnHAeKTQxCPR4/4H17/hPbWrLguOMjruobZX7+gfYj3oLlwqPMSWvc7nz9Kc5QKq44wxsyQO197W/W9q8k4viGJAiCAd2cfLa5oGmPVCbG1v0qpc4ceBUpEfUt2UDck/lb9jDimLY36kg8WnSiBzOfID4mPsKU4PlmSZr4lelCDphwRdu+aQgkW/s3760CnlcvjcSjyLbCwm6Idnftfz877aWrpvEI7rbTbX3/AN6j8B4cpcsAFjTRLC1ztf2FTMX4WF+5sPnsPeg57xfCOrOYzlcEZW9bag+Y1sazwMGIkALuwO1lJt6b1b+JYAdxoPPuapXPnMYw8fQh0lcXJH4E11/8m29Bc9xQUrm7G/8AyLI5PS0vcnx31sfSwHypnw3GCVMwAB/EPI/5H97VTQan8FxvSk1+FtG9vP5f50FywyDOuncfrTuk8CeJT/aH604oCiiigKKKKAooooCiiigKKKKAooooCiiigKKKKAooooCiiigKKKKDDCJoNDt+VUDjmOLYmXqC+Viq37AHb+fzq5cxcwLhAihQ8jC9idAvnpvft7GufY3GGaZ5CApc3sL2vQb0kRtAbGtuJnAylfiBvf8AlUNHB0IBI71sgiJYXOnf2oHuGhNsx1La1g5s99v3rXrMOwIrSz0DdpgFvfQVcuS8bHiEMT5TY/C43B8vLaubxL8hWbY+TDMk0Z1VrMOxBGx+lB2qHgaLmCmeIH+BiR9GDAe1hWQ5ew+zvJJfe8zIf/1Kn6VH5O5qjxKDWzEbGrU0eb/agjYPh8EKnoxxoSLEqPEfdviPzNLsThC518C/mf8ASmYwrLsAPUDao2M4jBCM0ska97u6qPzNBvwkOVALWAGi/wAzSaHEZ8QLna/7H+dIONf0rYKIERZsQ+tgoKoLebtqfcAiuUce5pnxTsScit+BLgexN7t89PSg6Bz9/SKiMYcGQzjRpd1U+SfxN5nb3rk2KxLSMWdizE3LHUk+prUTWJoPb15evctY0Fo5X4rdkic7EZD8/hP8vpXXOXcBDJhp3kjiLxsmVpJJEWzGxBKsPLTTc1wjgv8AWIf71P8AEK6/h+KSpE8KkCOT4gUQ3/8AYrm07a6HUUFhTleLEyynCy2iDBFursM2S58RtZL6A6n8rwuG8siVYT1gvVdo7ZCcrKCbXzC4IG9LuH8bnhXLE+UBs4GVTZrWuCykjTTTtW3C8xYmP4HC+IuPu49GO5Xw+G/kLCgk8Qwka4GFwiiQzOjML3YKCO5NtthpU/g/DIHwYlaKIuHcEu8ozKkZksoWQDObW8gNbG2qHFcYmkj6bFcgYsFEca2Ym5IKqCN6wbicphEBK9IHMFyJe9982XNf1vtptQOBy2skZnSVIo3LmFJGAJCnYktvfQWzdr2vQOWE6Im+0fdmNpM3SNhlIUqfF8WY2tSrD8YmRBGr2UEkAqpKk7lSQSt/QjepOK4qv2VcNF1MpfqSZ8vxZQMq2/DmBbWx2oJHEeVzDGGeeIP4S0d9VDG1xYlmtcE+Hztetr8qgT9AYhWcKWcLG5yjKpFuzE5vMWtr5Urk43OyhWcEAKNUQkhTcKzZczKD+Ekis25gxBkaUuM7JkY9OOzL5MuXKdhuO1A7j5fjjTGRzFA0fSyz5WJAcg/Bfft56nW1aF5McdTqTRRhXMaliAGOXNfVhYWttc+mlLv+ZcTcnqAlgoa8cZzZPhvdNSPM+Q8hWqPj2IGb7y+ds5zKreL+IZlOU+otQMeG8q9VYj10DSl1VQrHxILkFtBbQ6i/a176SuW+Ax+B58jGWKR0jIY2CD4iQct79iD9aUYbmTExhQsgAQkr93GSCb3Nyl7m5ue9GH5jxKABXAAzW+7jNs5uwF00U/wjT0oFIor0mvKAooooCiiigKKKKAooooOQsaAaDXlAzWG5BHcUwwUYH7+dRMLsvtU7DbmgnrDXkmFIqRhN634jce9LgXKnaoXFo26TX8gfzFWBPiqLzB/V39v5iqKVBiXQ3RmU+akj9Knf8x4z/wCqxH/5n/8A6pfWIqCXNxbEOLNNKw8jIx/U1DvWY/lXhoMb0XrI0NQY3oNArJqDG9eVmtFBK4L/AFiH+9T/ABCupVy/gv8AWIf71P8AEK6hQFFFFAUUUUBRRRQFFFFAUUUUBRRRQFFFFAUUUUBRRRQFFFFAUUUU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AutoShape 6" descr="data:image/jpeg;base64,/9j/4AAQSkZJRgABAQAAAQABAAD/2wCEAAkGBxMTEhUUExQVFhUXGB0YGRcYGRwdIBwcHRgcHCAdHRsgHCggHRwmHRofIjEiKCksLi4uGCAzODMsNygtLisBCgoKDg0OGxAQFywkHyQsNCwsLCwsLCwsLCwsLDc0LCwsLCwsLCwsLCw0LCwsLCwsLCwsLCw0NCwsLDQsLCw0LP/AABEIAJkBSgMBIgACEQEDEQH/xAAcAAACAgMBAQAAAAAAAAAAAAAABQQGAgMHAQj/xABDEAACAQIEBAQDBgIIBgEFAAABAgMAEQQSITEFBhNBIlFhcTKBkRQjQqGx8FLBBzRic7LR4fEVFjNDcoIkVJKTotL/xAAWAQEBAQAAAAAAAAAAAAAAAAAAAQL/xAAWEQEBAQAAAAAAAAAAAAAAAAAAASH/2gAMAwEAAhEDEQA/AFkWHJF6lx4YmmODwd7DStHEMWiOY18UlvgGp17m3nQRMWuUbgfvv5Vq4Fyb9pl60igRjRb65r2OYj9K1RmV5l6yWTQhToSb7E2sBttfeugYeHFOAt1gS34PE3/3HQfIUGEuCwmHy5siHYAgXPsN69biBYfcwM1ti1lH8z+QpnheDQx6hQW7s2rH3Y61JdgvbbWg4xz/AIjHnOOiwVtM6XOltRYC+vnXMGW2lfWKzI40saS8c5TwmKH3kS3/AIgNR86D5nVSdALnyFeEV2DifIBwpz4ZRKm7I3xD1VvP0P5VXcfw+OSP4Cp1PiUg3/n8qCg0ywHGZYiMrkjurag6W99q9xnCmUnQab69vP2pdJGQbUHReE8xxTWWxR7bHXbyPl761Y4rPsdbbe3euM4eYowZTqK6JwTi6zrdfCw3U+du3e1xQP5ozWiRdPOmGAlLKb7gaqbaaefevJ4dLi2tAneH1rxofzqfNHY1pYUELp+IDyI/WnmA4PLKuZAMuYrcm2y5mPsq6n3G9K7a0zwHGsRCuWKVkXNmsLfEVy31HlQSsPyziHQOBGAQp8UiKbObLcE3GY7edRcZwmSKISvlCmQx2zXYMt7gjtt53qdw7Gx/ZMUkktpZMmUFXa/TOb4gLC/wjXS3lTnl3j0MUUIkxBDCV3lXJI2ZWUixOU31saCk3oJq54bj0EeHMSNGNZA4aKRuqGJylQGUA2sPHtbSlPKHEY4JXaRgt0yglWOtx3TxLp3F6BDmHnQWHnV9i5nw6viGjYKzyKwkkjdgyhFUrZCrbgkZtDfWtnCOIrHhUlZzHEMVIbCM2ZCrHphQTlBJ7m2m9Bz+9eZhV3i43hDhGhzlc8bjKUayMWJGirlPo2p9q8fmGLPgwZ7xRqOqFit41Bs1imou3bbU2vQVHAYR5nCRjMxufkBckntoK9iwpaJpQyZVKrYt4jmvay9xpV0PMuHGJhlWVrdJopCFe/fKxJF2F7evoKVwcShEEySziZ2ljcXRwXCkFgWK38VrDMe1BVga9BFXPH8dgb/vZ7zo8eaI2w6DdbEG+nhstxpevOZ+MwTwyqs2djMJI1KOLLlsVBKgDUk+tBTSaYYLhDyRNLnjRFOW8jZbtlzZRpvYd7U35b4vFFEFMphcTB3YIW6kYHwaD8jprXuN4xE2DliSQoXxBkWHK1hHc+G4GXfxWvSirFhUibCOqJIwssmbIfPKQDp5a1aeUeOwQQskj5SXJICtcjKANQCrd/CwtWn/AI1G+HwsbTuoia0kZUtnUSKVOxQ5VGx8tqCtYSBpXVEGZmIUAeZrXKuUkG1wSD7g2q94/mXDmbDypIxMUj5/C92jfyJA0H8OnoLVowHMMUbznrB5HKlJ3SUjKG/6ZAIcWHyOx0oKVRUniUyvK7LazMSLLlGvkuY29rmo1AUUUUDeP7ZOuWKMxr/Ebg/mL/QCp/BuRgpzSuSTqVUWW/8AEdSzN7n5Vc0hIGgrcWsKCnY/l4RsGjUst/FHfQjva+xttUrh0cJ8EGIkic7Rltfkj3v8qsrOptcjXaouL4XHICrKCP3qPI0EDExY1R4Wik91Kn8mt+lVfimN4gylJVGHj1BdQXLD0bRU+hqy4nDYqCzQu0q945Dm0/ssfED9RTHCY+OdLrbyZTup8mHY0FG4bwg5A0c0lx+LNe9Mk+2WsJFt5lTc67b1nHfD4podo5buhNgAQBmW57ne3vT6Fx3INAhHEsWg+8gJH8S6/OwN6rfHeLqYnVIWLP8AgAJufMCxym/4riuhzYi3lY1XuJWvrlv6fzoOf4XCSdJRMPHl12uNfPubWBqrcS4SoZgD+Elb6WtbwnTcX32ItXS54yQbgbm3aqjzNgg2pNrMLeva1/e1BQSKkYLFtE4dTqPz9DXmNw7RuVbcH6+o9Kwy/Og6LwHjma0ltCVB0O5uDc+9tfWrewzAEbfv8q5ByzxToyEMbI9g2+ltQf3511jhWIXLYEW7HsdOxoMJh22qLKlMZqh4mgi5an8O4NNOuaNQRfKLsq3bLmyqCQWNtbCl5p9y/wAzNhUyrErHPnzEkEi1iptuLbeRN9aCNg+XcTKquiDK5IW7oMxG4ALAk76ehqZy5y2Z2BlzJGwfKQyAsUGtg2pA2JANZ4HmhYhGFw4+7kaRbyNuwI8vI/lRg+a8mT7hW6Zk6fjYZVkvdTp4t96BHgcG8zhI1zMe22g3JJ0AHmac8M5bLGRZbhhAZoyrIUYDze5GW9vz1FLuE8UOHlLqoIIZWRr2KNut9/nUvBcdjiMmXDKFeMxW6jXytqbsb3J9hYCg0Ny/OC4yrdEEh8afARfMDm8Q9RUheCYxiYBmYBBJkEqlMpuQR4supua3yc0XkzdBbGD7Oy521TtY20I+de/80rnLnDrcwdAgSNbLtpoe1BBi5cxLXsg+JlAzp4it8wTxeO1j8N9ql4nlsmCGWDMxeNpHVmQEZSAcq3uQNfPttUWHjY6KRSQpIIixiJLDLmNyGAPiF+2m1TsJzUqLGv2cHpxNED1G1D2LdvMfK9Al4bw6Sd8kS5msWtcDQd7kipj8t4gDNlUjIZBlkjN1G5UBrtbvba4861cC4oMNN1emHsCApYi19L3trpcfOmeH5pVAgGHFkiaEfeN8LWv+HfT86BfHy9OwUhVIdDIv3iaqu5Hi7X1G9YngM4jEpVVQhWBZ0BysQAxBNwtyNSKn8P5o6aRqYFYxo8YbOw8D6kW2vtr+VYT8zFsN9mEShcipcsWsF7hT8LeoPyoInMXBzhZennVtBsyk3ygm6g3UXOlwLipnE+XcsUcsOZlMPVfMyZgL6kKNco0udahcc4r9pcSGMJIQM7BiQ1gALA/Dt61MHMzCIIsShxB9nEmY3yH4vDtc+fb1oIWN4FiIoxJJGVXS+oJF9syg3W/rS2nnGOZHxCEOtmYKGbO9jl7iO+RSe+h+VI6AooooCiiigKKKKDp/EOLxxrdmA9zXK+ef6QrOgwzhmVrkixW3cG29/wArVUZcZLxKYAkrGup111/nTnjnCoIIF8CgZlv2JA1sT62t86DQ/wDSbMY8oSzDUG+gP0qxcE/pTLQkSRuZlH/bUsD676XrkJ1q08lRZZATcF9P/Ud/mf0oO88E5mixCrfNG5AJjkGVh8j/ACr3ifDmB68BCyDcdnH8LD+e4qpQYQEKGtlY2uddT+Q3qyYOT7Gqq5Jw5sAxNzGT2Yn8BOx7XtQY44rjcJnQZZFNx5pIh29tPmG9awwGJSSJXW+YjxAmwB2I+R0rYIxh5JJ0N4ZGXqL/AA6ACQfPQ+ntRgcPlxE0Y00WYD3JVvlcD60EhYiw2GnvUfHcP8JJJPt2+lPyoAv23qk8y85oqlYlZras2XQAenf2oIr4lbMTcKO7be97aCqvxwqdBYq2nhIYDTcEHQg2PyrF+PHEOwMTjuxcFV9B6C3lW0wIVGVSoPxWsARa9revvQVeXDLi4syZTKl7C9rqDsbn51VAKuU6phkJzG5BATKSLsf4hZdAPOqxxHDFCDlKhhcA/wCf73oIprpnJuOD4dfMeE99Rp+lq5iatfIuIAMiki5sR5972/Kg6A8muh9/atE0gqC2IPnWuXEgd6CVmF6d8N4RG0HXmkZEMoiGRMxuQDmYX+EX2FyewqrJifEB5m1O8FxOaEERSOgbcA7+tvP1oHeE5XRukrSsHnMgitH4bRki73IZb22tcd6y4byxFIkBMzBpupYBAQpjFzc5rkadt/SkkHF50UossgVr3AY99/UX71tg49iUVVWZwqCygW0HppQM8Py3G8uGVZXyYhGYEoMwK33Ga1tKn8E4PEjK4tJHLh5mHUQZlaM5SQLkd96U8K5kkSaOSZnlWK+RbgWJXL5bWJ/Koz8fxHUZ0mkFxlBJBIS9wNrfQUE7F8txx4dXbEDqmNZenbdT5a3JA77X0qRiOWIEEhM8h6cccrWjXVZNABd/iv5+Y3pGOJYgxlOpIY11IubC50v5C/ba9S5+M40KrPLKFkHhJtZgp7abAn86BivKaCTECScJFBkBewueoARe5sLX+dasJy1EwYtO3hnWEZE3z/C1yw8wfTXelX/HcTnMnWfORlLX3Hkexoh47iUBCzOAWzHW92ve5J70DaThMEeFxJfOZI8R0syqva9rXOgPf5WoxvKqIij7QpnIQmO2lnYC4N72FxraxpQONYi7nrPeT49fisLa+tu9bpWxn2ZSxm+ziwBN8u+g9r7dqBvxrh0UODkRPE8eJEbSFApJyEkA3JK66V7wbh0U+DjV/AzYrph0QFjdCQGNwcup+gpDieN4iRCjzOym1wTe9tq8w/EsRAMiSSRg+LKLj4gNfmLa0DzC8rwtH1GlksjOsxCrZDGCSfiuQbae9QeT8HFLi1SQMyWYgWGtgSMwv5eXe1aY+I2wzwxI4Z7NM2bMCEJNwLeEai59BS3DYh42DoxVhswNiKCzcFwuHkws48QXrRKsmRep4yBY+KwF/Xa9EPKcY6plxARUmMKmw1a17nXTcab0nTmDFC9pnGY5jtqRbXb0H0rFeO4kMzCaQM9sxB3toPmPPeggzR5WZd7Ei49DasK2IjO1gGZmOwuSSfzJoxEDIxRwVZTYg7g0GuiiigKKKKBbguEiGTMotmABHbQaUv58n+6VR3a5+QNXuNFYZ9O9tfIa/maq/MXCftCZgAAjAX881729hrQULgSI0qh9LXIPqNgf3vVlwWDnjcGO4YHZSCpBN766j/M1Wm4fLFOIwuZwbr5NbXvbSur8NgZokYk3tmOguD5aaj69qCRwzEtGFEilgCCVuNvPe359qkx83trE0eZSCNVJ8NrWOhBNJoQ87SMFOWJS7FnFyo76A2BIsO/tUrg2MjkdY0RUe9r9QGx8WjE21OUmx7EG1iKDPi2GQxDpzydK4EsHnGTYgEjMB567XqxT8SRZ4cQjgKUCMt+2exFvS4b/ANa0pjBNGVQBpkGllANwdbg+Eiq/heFwTNmdCQrZljBsoPmB6Hte1BbuYeJFV6avlPdvJb22pdi+G4cdPwBtQCzm/iO2h09aU8dzSyXF20uwPcA7U3ixOHky5opEYAWzMSth3ve1/U60FY5ggxIkaKFRcPbMiIyhbHUs3iJPh1Gl7jSwqSmEdJEsoK97/K48vpV/wrx5QBl+X7tUPFYBWa+W+ulzcfMWoKdzhy/G8TZFJI1AOlj21ArkWOkkY5JGv07gDytv+lfQ/FlDDI2/Y7A+l+17adj6VxDj2ET7WFY5VLd+1zf2Ot9PWgr6YVjrsPM6DT/cfWpnAXZZQyi9tPrVii5b+0SSIgEaQk5pAfCSVvbL56732AHakDYsGSRygDO7EgaAa7DyGpoLFNjbWJPv6VpfGk7Xt7VX2xmpubdtK8fHG1rn3vQWTA4j71Be5LjT5j/Suscn4bCtCxmWIt1CMzsuihQdVLKQLk6rc33GlcM4VirzxXP/AHF/xCulQYSR7lI3cDcqpNvew0oLQ8GDGDGVEdjGxaUyBWWUbDKfGQTawAsRv51L4jgcMIbvHBGGw0TqwNn6rG22Ytktubeep7UtcM5UuEcoN2CnKPdrWFNONtNK0ALLKxiBURxBSBc+CyqC2Wx9Br60Fi4vw3CfddNYCVnVXAkVQYiu5PVuwv3Nm02tvjFDhTiZwY8MqRgZPEDmBe5bWQIxC+tx2HaqYuEkJKiNyw0ICm41tqLXGpt869TByFigjcuN1Ckke4tcUFxtGiY6GEYc3dGiV2QhkuL+IuAcu4F7itWHwuHKYLq9O3TkupluvUOqBvGSqtbMRoLmxte1VJMK5zWRzl+Kyk5f/LTT51poLtgsFhWmhEiYcOYXMyiQCNW2SxD5cxG4BNr39aT8z4ZFXDuixKzR/eLGykB/YMbaHeoR4LKIo5mXLHI1gxDWUXAzNZTZSToe9tqONcHkw0jIwJAsOoFIUkqGsCff8qB9HhsL0ASIen9mzNJn+9GI/hAzZrX7Wtao3Ns14sIB09IQGCMpsw/CQGOg7e5pLBwuZpEj6bh5D4QykX9dRsNya147BvC7RuCGUkbEXsSLi4BKm2hoLVPBhVwKuqwCURxtclWLPcEjRs9yLgqVsL6HSpnEFhmxpdhhjF0i0ZzLdzkTQjOASNgHKjfy0pIwEtriKSxtY5G77a279vOsVwkhYoI3LjdApzD3W16C7x9CObFLCMOVlw4MQZlKs34kvnsoJ/CSNh2FQ8Ph8J9l1jjaQiTqt1VUxuD4couSV8slwe9VWLBSOSFjdivxBVJI9wBp86kScHmECzlD02JANj2t4jpYLc2BvuDQTuUoImeQy9M5YyVDkam/YMyqxt2LDenb8OwyviykeHYAI2HzSrY3sWFuoNAQTY28ttKpkOHd9ERm/wDFSdzbt60fZnyl8jZAbFspsD5Xta/pQXdsHho55zEICweJow0gyrGSM7Kc4GYENpe4sLDUXrXNpBxk5BBDPcFSCCCB3Bpa+FcKHKOEOzFSFPsbWNevhJAVUxuC3wgqQWv5C2vyoNNFTcLwqZ5EjEbBpD4cykC3c7fCNya04zCvE5RwQwNtQRfXcXANj2NBoooooK7wPndLhJlKLoMykm9jt5ge1dB4UkeJS8Nsh+HbS+l7VwKrVyLzacFJ48zRHcLuPUX7eYoOm8w8sKERgNYjmU/kb+4o4AxKMoAYbn2rdj+acPPhy8UgZToR+Lba3aq5ytxUGWwPYD2udz7WoLNg+GWmdjdSx1I0uLWIJ8vSrBheDwqtkRQT+Kwv9TWeCAaxtpbTbQf50xB7dqBHjcMUUpGcoPxMP0pDg4B1cg+AAD3J/wBKufEMODG3YAXNvIan8hVR4M+fEZm8CtsDp7D3oNfHYjDIrp+eoI+dNOCShnUoVOYHNH3HnpU3mzh8bQlmNio3qm8KUmNMRCWsHsrWIDEHKcp7+XkaDpa4ZbaC1YSQ21BOlSkYH3olNBWuLSCTwG1/wn+R9K4nz6pWZDfXKdfnXX+NEqxAsL6D5iuV88/eOgym9ybjYAi5H1oLvytw1MPhsIJDpiY88q7XY2KE9/hJFcj5gK/ap8nwdV8tvLObV1FcT1cAMRu0WHQsL28Kx5AB89frXHmFB6zV5mrGigncFP8A8iH+9T/EK71yxzHFh4ijiQ/eF7Kq2sVA0bOrK2mp1Fu29cE4L/WIf71P8Qrs3DOBvNG0ivEqqyqc7EG7EAaBSbEm3+xoJ83H0aFFUzxskLQ5EK5HDd2JNwddfCSbbjepy81Qh1b75j9m6DOyIWBBJDgFyGuTqpI23NKMZyzNGN43PVEJVGJIdtgbqBrcbHvrasjyvNcBWie8nSbKx8D2vZrqPqL7UDBOZkP2jNJiLyoqBlRBqv4iquoBI8NhfQbnatmO5mgdsRl66CbpnqKqh1aMAWt1NVIF/iG50qNg+UyJ+lNJGPunk8Ja/huNboCLEXOmw0pBHhS0gjVkJLBQ17Kb97sAbe4oLRheb1VGW8qt1TIHyxOzgrazFrBW7XANhpY90GPih6MToW6rlzIpKkAZvCRbb2NttrWvMl5VnEkcd4z1AzBgWCgJ8RN1Dae2t9K9blaS4HVi/wCmJWa7ZQjGym+S5zeWXS2tBieKxvhYYHMytEzfCAysrMDrdxqBsLHYajs34jzRh5BL/WPG8TgFVGXp20B6hte17gaXpY/KkgMg6sC9LKJC7lQpa1htqNRr32Fa35UxIg69ly5Q9rm+U7H4cvrbNe3agb8R5shdoWRZbxT9WxAGZTuCeoxvb5H0qt8axKSTM6NIQxLfeAAi7E5RZm0APn8hTKfk/EI8aFos0jZQMzaHKWuboLgAHVb61nheWykzxy9OQiBpAFkZbWvYkFQ1wR8Nu4oGGJ5qhYSDPigXgSEHKuhUm7/9bdr61px3MkDviLddBMkYzhVzqY+1upqrD+0KXJyvIVRutBleNpQ2aS2VLZrnp6EX2rzGcq4iKDrsFy2DEXNwG2J8OX5Aki+ooHmF5yhEsjskgDOjAZVYkKmW5OdSshtuCR6UlxXGI5MKIfvlKyOygEMrKxuFZiwOnsdvWkSi5A86eYnlaZDGC0R6j9NSGNg1r2JKj5EXBoPOA8ZWCHEJnmV5AAhj2UjXNfOCCdtBt9Kmy80K2GEXjVhEYmUJGVe/4i7eMeZAGp7jeoU3K06lFBjctKYfAxNnAuQ11HbW4vtWfHeExw4eBlKs7NIrurFlJSw0uq2F79vmdKCXjeZ0Z+ovW1MRMBy9L7tgdDckjTbKN9ztUibm2Np45M0+RJTJlEcSkArbKCrXe/ckjTsaT8O5almRHV4QJGKKGc3LAXtYKbGw7/5UNy1NmiVTG/VLBSrGwKfFmJAtbzFxppegay8zw3gYddmineQ5woursSVv1CbgaW2PpSzEHDSjEyF5S2jR58oOZnN1y5mJAHceR20uQ8rzOyBGidXVmWRWYr4NGHwZrjyC63qRh+WABiRLNGGhRSLFst3sQW8F7W0ta9zQVuivTXlByE15XprygZ8G4k0JbLbxjLqbAeR27Xq2S8tzcOfDTO+ZZfC+UaKxNwCTupuDf3qgg11DgPMMeN4a2BmNp40Ii/tBRdTfswIt62FB0nheJUxi217W/IfKnkBHbWuccq8SDxK/moJHvV34VjL6HegazZcpB2IIPsRVQn4VEoIJfMpGRlJ0AI3Xa5pnxjiNnyDsNfnUCJS7mwLAAXO1BMl4KJDaWQyREX6ZW1/Rjc3Gm3yrRxXCmM3W2XcDsDbcDzqZLxNFsBIoPfc/nal+K5kw5OQ5mHntc+1tvegMPxkrYX/01p7guIiUWOhtcVSW4hCZVWMSMNPDlJ77XtYfOrb9mFkePRlIuPTuDQJOaWtqNGBAHrpVC4rhBJGzMoJuQL+29X/mQ3kjXzb9KoWPfKkqg/C7X1/fagq2K5mP2MYWNStxlla/xBWJAUbgeftSHD4cve1tKkYHBGQmwvY/u5ppI8cWRVYXUktb13oEq4Ju9Sf+DPYWt89KerBf2qQUFAl4ZwllmiYkaSIdP/IV1Th3G3hjaMJEysyuS4Ym6kFRcMNAR+ZqiQayx7fEv+Kuqcm8OX7vEWd2+0rEFW1lBAJd7qbjW3b3qhfieaZnDeCFS0iy5lVrh1tZhdyO3lWMnM0pIISFfvOqwCaO9rXcEm/sLCnTcvpJKzOJmaXFSR/d2AiAJOZ7qb3uD20rThuXsOkBmlZmAMuuYKDkbKoC2zMHsfECLVkLn5rnMiPaPwKyBbErlb4gbsW8u+ltKXYfiDRzLMiorK2YKB4R6WJvb539as2F5ZgdIzlxF5IHmuCtlKEeG2Q3vfTXsN71gnK0ZlTwyiNsMJyCwBDE2yl8m3shOo0qjDhnNmaZGxARQgkyMquSpcbE5y2X1F2+VT4OYsIssjqzCV0AZz1SpIYHQ5uqvhHsSPrrTgkULY+LpyS5I0Ka2Yq2UkL4DqDpmt2tYa1qwnB+tBg4y0iK0soIYL4bAkgGwJJK2Fz32oFvE+OIDPHh0UxzWLs+csWGt1Je4XNqM1z+lQZuNO8ao6RMUXIsjJdwo2W5NtPO1/WsuNYJIwhSOeO5YFZbbq1vCwAvpvpofOmq8Bw/TwlzMr4mwzNlyKQwB0tfUfDr5Ggizc3TnLdYQqtny5DlJyldQWIAsTtbWvP+bZuoHKxEiMxgEMQFO9vHm19SfS1WLhXCY4MdB0eqRnkRxIht4VJBDGNRuBtftY66wouE9WHCxsZQrYmRWGUeHQkkeG+ttztrppQV5eNyjDthvCIyb7G4BIJUG+ikgG1e4vjTyKA6RMwUJ1Sl3KqdASTb52B9atHC+GQR42COIuJCrszBlkyCxAF8uTKRc3tcEgUv4XyzG6QBurmmWRjILBIinZwV121uwtQJeL8SEmIM0ahNVIAAGqgaldRqRe2vzqfiObpnKl0hOWQSrdX0Ydx4/wAqn8O5ailSBgs33kMjsQwIV0IA/Bsxvpv71rm5bjGC6w6nUESyEEhRqRfwldVt3DE7aUEKTmyY2skKES9YFVa+c7nVyLEaEW2NReJ8beaNY2jiVVYsuRSLFt92OhOtK6KB1w/mSSFI0WOEiNi6llYnMQRc2cDY227CsjzRN93lSJOkzMuVW/HfMDdjcG+tI6KByvMkoKEJCFQMFjCHKM5ux+LNm9b1k/NEzO7uI3EiCNkZSVKqbj8Wa976lu9JKKD1jck6C/lXlFFByE15UuPBE6mtycP031vQLq3YPFPE6yRsVdCGVh2I2phFw0H1O/pWBwAsSAaC/wDCMamZ+i4ZM2ZfZhmyt6glh8qvvLuJBAuRfSuJ8CZoHDDVToba/OuqcNmXLG41vobfkfr+tBaDhLyTM22b6jKPrSPFR4mRykUZjj7k2uflfQU6x+IOQOhvnsCPUf6VKw8oYDWxNvnpQJ8DycvxTSOSewN/9B9KaYXgOGUWEd/Vtf5VNbEWso8TeX+da5DLv4beXf63oI32RARkQLbewqMsz5ha+h1H79/yre+P0N1sbHvvUbJlDFh4iASfegj8UbNOo0spLn2A/wBq5FxbGtLJJFFqzuygeoOpPkABrXROI8VVEnmc+EDKCT5a/XS1qXcpcAEGHed1tPNdmvrlQ+IL+evrag57wzDBM6ZvErMGHnbQEfKteIZAjWI2P796v3LnB4cRNPE+kgbqX75XA1v6G4+lbeMf0bsxOSR8h0I8P+VBSuAzZ4hfdfD+/lU1db727fvyrPF8vfYmjjzMTOG3tumXb3DH6UM3lag8w2G+8Q/2gfzq34SKYRySxllRCocq2Xc+HS9zr9KqOHl8aD+0P1roHCGi+yYhWaASlkMeceLwsCwvY+EgDT/yoEwxkni+8fx/F4j4u3i11+dP+D80yxpFDHGCy+FLO4DFjpmQGzG59Kb8XxGEdJlD4W1omjCqBqp+82UE3Ata+3lW3GcYwqS4d0eIZZjm6aggRlct75AQPQ3OpsdKCownFMJCskloRdx1CMovawGbz0sPKtM8865C7yglcyEu18p0010Bt+VWHrRMcZ1JcMzOhETBQDe5IAIQa239bampGI41G8uDlaWIxqqLIhQZg1mDEjJ8Nj528h3oKlBiJS65Hkz6ItmN9TYKDfa/at6Q4h1kXM5WEFnUvotmtoCbXB8qtH/EYImwziWEmPEOXKLr03Jy/gF7KdT2+VRjNEz4wyTYZi8bCJrAEEk5QCEFjbf1tqaCpzTs5u7Mx82JJ+prKTEuwCs7Mo2BYkDtoCbDSrXjcZhTC4Uw9MxIIYsn3iS92dst7XvckkEH6yuL4jDPFOqyYX/pR9MIoB6inx2IS+oAA1oK5wzCYvEEvE0jFMqFupYgMbAXLXtf5V5heKT4ae7lnaNzdHZiM2oPfe5OvnrWt5/s7ssMqyKchLZNDazZSDfQNuO5UeVQJZCzFmJLMSST3JNyfrQOOK8yyyhFGZAlyD1HZze1wXJvl0GlKvtL2YZ3sxuwzGzHzIvqfetNFBvixkigBZHUA3ADEAHzsDvXj4qQrlLuV/hLEj6XtWmigKKKKAooooCiiigKKKKCrYPhllGnyP61NXh4tawpjDHYAb6Db2qJx3iYw6X0Ln4VP6n0FBoj4UoFwN9DpW2LAaEev79qqQ49iidJCL9gFt9LVJwXFcVnA6pvvqFI+hFBZocAo0tf3rZwHjSxTFG1hY2A7D19r0nn4tO4aEhFvbMyXBYfw72HraoUin4RbyoOywSKiqrElGN0bt7VujU5rjUDWw8gf0rnHAeKTQxCPR4/4H17/hPbWrLguOMjruobZX7+gfYj3oLlwqPMSWvc7nz9Kc5QKq44wxsyQO197W/W9q8k4viGJAiCAd2cfLa5oGmPVCbG1v0qpc4ceBUpEfUt2UDck/lb9jDimLY36kg8WnSiBzOfID4mPsKU4PlmSZr4lelCDphwRdu+aQgkW/s3760CnlcvjcSjyLbCwm6Idnftfz877aWrpvEI7rbTbX3/AN6j8B4cpcsAFjTRLC1ztf2FTMX4WF+5sPnsPeg57xfCOrOYzlcEZW9bag+Y1sazwMGIkALuwO1lJt6b1b+JYAdxoPPuapXPnMYw8fQh0lcXJH4E11/8m29Bc9xQUrm7G/8AyLI5PS0vcnx31sfSwHypnw3GCVMwAB/EPI/5H97VTQan8FxvSk1+FtG9vP5f50FywyDOuncfrTuk8CeJT/aH604oCiiigKKKKAooooCiiigKKKKAooooCiiigKKKKAooooCiiigKKKKDDCJoNDt+VUDjmOLYmXqC+Viq37AHb+fzq5cxcwLhAihQ8jC9idAvnpvft7GufY3GGaZ5CApc3sL2vQb0kRtAbGtuJnAylfiBvf8AlUNHB0IBI71sgiJYXOnf2oHuGhNsx1La1g5s99v3rXrMOwIrSz0DdpgFvfQVcuS8bHiEMT5TY/C43B8vLaubxL8hWbY+TDMk0Z1VrMOxBGx+lB2qHgaLmCmeIH+BiR9GDAe1hWQ5ew+zvJJfe8zIf/1Kn6VH5O5qjxKDWzEbGrU0eb/agjYPh8EKnoxxoSLEqPEfdviPzNLsThC518C/mf8ASmYwrLsAPUDao2M4jBCM0ska97u6qPzNBvwkOVALWAGi/wAzSaHEZ8QLna/7H+dIONf0rYKIERZsQ+tgoKoLebtqfcAiuUce5pnxTsScit+BLgexN7t89PSg6Bz9/SKiMYcGQzjRpd1U+SfxN5nb3rk2KxLSMWdizE3LHUk+prUTWJoPb15evctY0Fo5X4rdkic7EZD8/hP8vpXXOXcBDJhp3kjiLxsmVpJJEWzGxBKsPLTTc1wjgv8AWIf71P8AEK6/h+KSpE8KkCOT4gUQ3/8AYrm07a6HUUFhTleLEyynCy2iDBFursM2S58RtZL6A6n8rwuG8siVYT1gvVdo7ZCcrKCbXzC4IG9LuH8bnhXLE+UBs4GVTZrWuCykjTTTtW3C8xYmP4HC+IuPu49GO5Xw+G/kLCgk8Qwka4GFwiiQzOjML3YKCO5NtthpU/g/DIHwYlaKIuHcEu8ozKkZksoWQDObW8gNbG2qHFcYmkj6bFcgYsFEca2Ym5IKqCN6wbicphEBK9IHMFyJe9982XNf1vtptQOBy2skZnSVIo3LmFJGAJCnYktvfQWzdr2vQOWE6Im+0fdmNpM3SNhlIUqfF8WY2tSrD8YmRBGr2UEkAqpKk7lSQSt/QjepOK4qv2VcNF1MpfqSZ8vxZQMq2/DmBbWx2oJHEeVzDGGeeIP4S0d9VDG1xYlmtcE+Hztetr8qgT9AYhWcKWcLG5yjKpFuzE5vMWtr5Urk43OyhWcEAKNUQkhTcKzZczKD+Ekis25gxBkaUuM7JkY9OOzL5MuXKdhuO1A7j5fjjTGRzFA0fSyz5WJAcg/Bfft56nW1aF5McdTqTRRhXMaliAGOXNfVhYWttc+mlLv+ZcTcnqAlgoa8cZzZPhvdNSPM+Q8hWqPj2IGb7y+ds5zKreL+IZlOU+otQMeG8q9VYj10DSl1VQrHxILkFtBbQ6i/a176SuW+Ax+B58jGWKR0jIY2CD4iQct79iD9aUYbmTExhQsgAQkr93GSCb3Nyl7m5ue9GH5jxKABXAAzW+7jNs5uwF00U/wjT0oFIor0mvKAooooCiiigKKKKAooooOQsaAaDXlAzWG5BHcUwwUYH7+dRMLsvtU7DbmgnrDXkmFIqRhN634jce9LgXKnaoXFo26TX8gfzFWBPiqLzB/V39v5iqKVBiXQ3RmU+akj9Knf8x4z/wCqxH/5n/8A6pfWIqCXNxbEOLNNKw8jIx/U1DvWY/lXhoMb0XrI0NQY3oNArJqDG9eVmtFBK4L/AFiH+9T/ABCupVy/gv8AWIf71P8AEK6hQFFFFAUUUUBRRRQFFFFAUUUUBRRRQFFFFAUUUUBRRRQFFFFAUUUU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data:image/jpeg;base64,/9j/4AAQSkZJRgABAQAAAQABAAD/2wCEAAkGBxMTEhUUExQVFhUXGB0YGRcYGRwdIBwcHRgcHCAdHRsgHCggHRwmHRofIjEiKCksLi4uGCAzODMsNygtLisBCgoKDg0OGxAQFywkHyQsNCwsLCwsLCwsLCwsLDc0LCwsLCwsLCwsLCw0LCwsLCwsLCwsLCw0NCwsLDQsLCw0LP/AABEIAJkBSgMBIgACEQEDEQH/xAAcAAACAgMBAQAAAAAAAAAAAAAABQQGAgMHAQj/xABDEAACAQIEBAQDBgIIBgEFAAABAgMAEQQSITEFBhNBIlFhcTKBkRQjQqGx8FLBBzRic7LR4fEVFjNDcoIkVJKTotL/xAAWAQEBAQAAAAAAAAAAAAAAAAAAAQL/xAAWEQEBAQAAAAAAAAAAAAAAAAAAASH/2gAMAwEAAhEDEQA/AFkWHJF6lx4YmmODwd7DStHEMWiOY18UlvgGp17m3nQRMWuUbgfvv5Vq4Fyb9pl60igRjRb65r2OYj9K1RmV5l6yWTQhToSb7E2sBttfeugYeHFOAt1gS34PE3/3HQfIUGEuCwmHy5siHYAgXPsN69biBYfcwM1ti1lH8z+QpnheDQx6hQW7s2rH3Y61JdgvbbWg4xz/AIjHnOOiwVtM6XOltRYC+vnXMGW2lfWKzI40saS8c5TwmKH3kS3/AIgNR86D5nVSdALnyFeEV2DifIBwpz4ZRKm7I3xD1VvP0P5VXcfw+OSP4Cp1PiUg3/n8qCg0ywHGZYiMrkjurag6W99q9xnCmUnQab69vP2pdJGQbUHReE8xxTWWxR7bHXbyPl761Y4rPsdbbe3euM4eYowZTqK6JwTi6zrdfCw3U+du3e1xQP5ozWiRdPOmGAlLKb7gaqbaaefevJ4dLi2tAneH1rxofzqfNHY1pYUELp+IDyI/WnmA4PLKuZAMuYrcm2y5mPsq6n3G9K7a0zwHGsRCuWKVkXNmsLfEVy31HlQSsPyziHQOBGAQp8UiKbObLcE3GY7edRcZwmSKISvlCmQx2zXYMt7gjtt53qdw7Gx/ZMUkktpZMmUFXa/TOb4gLC/wjXS3lTnl3j0MUUIkxBDCV3lXJI2ZWUixOU31saCk3oJq54bj0EeHMSNGNZA4aKRuqGJylQGUA2sPHtbSlPKHEY4JXaRgt0yglWOtx3TxLp3F6BDmHnQWHnV9i5nw6viGjYKzyKwkkjdgyhFUrZCrbgkZtDfWtnCOIrHhUlZzHEMVIbCM2ZCrHphQTlBJ7m2m9Bz+9eZhV3i43hDhGhzlc8bjKUayMWJGirlPo2p9q8fmGLPgwZ7xRqOqFit41Bs1imou3bbU2vQVHAYR5nCRjMxufkBckntoK9iwpaJpQyZVKrYt4jmvay9xpV0PMuHGJhlWVrdJopCFe/fKxJF2F7evoKVwcShEEySziZ2ljcXRwXCkFgWK38VrDMe1BVga9BFXPH8dgb/vZ7zo8eaI2w6DdbEG+nhstxpevOZ+MwTwyqs2djMJI1KOLLlsVBKgDUk+tBTSaYYLhDyRNLnjRFOW8jZbtlzZRpvYd7U35b4vFFEFMphcTB3YIW6kYHwaD8jprXuN4xE2DliSQoXxBkWHK1hHc+G4GXfxWvSirFhUibCOqJIwssmbIfPKQDp5a1aeUeOwQQskj5SXJICtcjKANQCrd/CwtWn/AI1G+HwsbTuoia0kZUtnUSKVOxQ5VGx8tqCtYSBpXVEGZmIUAeZrXKuUkG1wSD7g2q94/mXDmbDypIxMUj5/C92jfyJA0H8OnoLVowHMMUbznrB5HKlJ3SUjKG/6ZAIcWHyOx0oKVRUniUyvK7LazMSLLlGvkuY29rmo1AUUUUDeP7ZOuWKMxr/Ebg/mL/QCp/BuRgpzSuSTqVUWW/8AEdSzN7n5Vc0hIGgrcWsKCnY/l4RsGjUst/FHfQjva+xttUrh0cJ8EGIkic7Rltfkj3v8qsrOptcjXaouL4XHICrKCP3qPI0EDExY1R4Wik91Kn8mt+lVfimN4gylJVGHj1BdQXLD0bRU+hqy4nDYqCzQu0q945Dm0/ssfED9RTHCY+OdLrbyZTup8mHY0FG4bwg5A0c0lx+LNe9Mk+2WsJFt5lTc67b1nHfD4podo5buhNgAQBmW57ne3vT6Fx3INAhHEsWg+8gJH8S6/OwN6rfHeLqYnVIWLP8AgAJufMCxym/4riuhzYi3lY1XuJWvrlv6fzoOf4XCSdJRMPHl12uNfPubWBqrcS4SoZgD+Elb6WtbwnTcX32ItXS54yQbgbm3aqjzNgg2pNrMLeva1/e1BQSKkYLFtE4dTqPz9DXmNw7RuVbcH6+o9Kwy/Og6LwHjma0ltCVB0O5uDc+9tfWrewzAEbfv8q5ByzxToyEMbI9g2+ltQf3511jhWIXLYEW7HsdOxoMJh22qLKlMZqh4mgi5an8O4NNOuaNQRfKLsq3bLmyqCQWNtbCl5p9y/wAzNhUyrErHPnzEkEi1iptuLbeRN9aCNg+XcTKquiDK5IW7oMxG4ALAk76ehqZy5y2Z2BlzJGwfKQyAsUGtg2pA2JANZ4HmhYhGFw4+7kaRbyNuwI8vI/lRg+a8mT7hW6Zk6fjYZVkvdTp4t96BHgcG8zhI1zMe22g3JJ0AHmac8M5bLGRZbhhAZoyrIUYDze5GW9vz1FLuE8UOHlLqoIIZWRr2KNut9/nUvBcdjiMmXDKFeMxW6jXytqbsb3J9hYCg0Ny/OC4yrdEEh8afARfMDm8Q9RUheCYxiYBmYBBJkEqlMpuQR4supua3yc0XkzdBbGD7Oy521TtY20I+de/80rnLnDrcwdAgSNbLtpoe1BBi5cxLXsg+JlAzp4it8wTxeO1j8N9ql4nlsmCGWDMxeNpHVmQEZSAcq3uQNfPttUWHjY6KRSQpIIixiJLDLmNyGAPiF+2m1TsJzUqLGv2cHpxNED1G1D2LdvMfK9Al4bw6Sd8kS5msWtcDQd7kipj8t4gDNlUjIZBlkjN1G5UBrtbvba4861cC4oMNN1emHsCApYi19L3trpcfOmeH5pVAgGHFkiaEfeN8LWv+HfT86BfHy9OwUhVIdDIv3iaqu5Hi7X1G9YngM4jEpVVQhWBZ0BysQAxBNwtyNSKn8P5o6aRqYFYxo8YbOw8D6kW2vtr+VYT8zFsN9mEShcipcsWsF7hT8LeoPyoInMXBzhZennVtBsyk3ygm6g3UXOlwLipnE+XcsUcsOZlMPVfMyZgL6kKNco0udahcc4r9pcSGMJIQM7BiQ1gALA/Dt61MHMzCIIsShxB9nEmY3yH4vDtc+fb1oIWN4FiIoxJJGVXS+oJF9syg3W/rS2nnGOZHxCEOtmYKGbO9jl7iO+RSe+h+VI6AooooCiiigKKKKDp/EOLxxrdmA9zXK+ef6QrOgwzhmVrkixW3cG29/wArVUZcZLxKYAkrGup111/nTnjnCoIIF8CgZlv2JA1sT62t86DQ/wDSbMY8oSzDUG+gP0qxcE/pTLQkSRuZlH/bUsD676XrkJ1q08lRZZATcF9P/Ud/mf0oO88E5mixCrfNG5AJjkGVh8j/ACr3ifDmB68BCyDcdnH8LD+e4qpQYQEKGtlY2uddT+Q3qyYOT7Gqq5Jw5sAxNzGT2Yn8BOx7XtQY44rjcJnQZZFNx5pIh29tPmG9awwGJSSJXW+YjxAmwB2I+R0rYIxh5JJ0N4ZGXqL/AA6ACQfPQ+ntRgcPlxE0Y00WYD3JVvlcD60EhYiw2GnvUfHcP8JJJPt2+lPyoAv23qk8y85oqlYlZras2XQAenf2oIr4lbMTcKO7be97aCqvxwqdBYq2nhIYDTcEHQg2PyrF+PHEOwMTjuxcFV9B6C3lW0wIVGVSoPxWsARa9revvQVeXDLi4syZTKl7C9rqDsbn51VAKuU6phkJzG5BATKSLsf4hZdAPOqxxHDFCDlKhhcA/wCf73oIprpnJuOD4dfMeE99Rp+lq5iatfIuIAMiki5sR5972/Kg6A8muh9/atE0gqC2IPnWuXEgd6CVmF6d8N4RG0HXmkZEMoiGRMxuQDmYX+EX2FyewqrJifEB5m1O8FxOaEERSOgbcA7+tvP1oHeE5XRukrSsHnMgitH4bRki73IZb22tcd6y4byxFIkBMzBpupYBAQpjFzc5rkadt/SkkHF50UossgVr3AY99/UX71tg49iUVVWZwqCygW0HppQM8Py3G8uGVZXyYhGYEoMwK33Ga1tKn8E4PEjK4tJHLh5mHUQZlaM5SQLkd96U8K5kkSaOSZnlWK+RbgWJXL5bWJ/Koz8fxHUZ0mkFxlBJBIS9wNrfQUE7F8txx4dXbEDqmNZenbdT5a3JA77X0qRiOWIEEhM8h6cccrWjXVZNABd/iv5+Y3pGOJYgxlOpIY11IubC50v5C/ba9S5+M40KrPLKFkHhJtZgp7abAn86BivKaCTECScJFBkBewueoARe5sLX+dasJy1EwYtO3hnWEZE3z/C1yw8wfTXelX/HcTnMnWfORlLX3Hkexoh47iUBCzOAWzHW92ve5J70DaThMEeFxJfOZI8R0syqva9rXOgPf5WoxvKqIij7QpnIQmO2lnYC4N72FxraxpQONYi7nrPeT49fisLa+tu9bpWxn2ZSxm+ziwBN8u+g9r7dqBvxrh0UODkRPE8eJEbSFApJyEkA3JK66V7wbh0U+DjV/AzYrph0QFjdCQGNwcup+gpDieN4iRCjzOym1wTe9tq8w/EsRAMiSSRg+LKLj4gNfmLa0DzC8rwtH1GlksjOsxCrZDGCSfiuQbae9QeT8HFLi1SQMyWYgWGtgSMwv5eXe1aY+I2wzwxI4Z7NM2bMCEJNwLeEai59BS3DYh42DoxVhswNiKCzcFwuHkws48QXrRKsmRep4yBY+KwF/Xa9EPKcY6plxARUmMKmw1a17nXTcab0nTmDFC9pnGY5jtqRbXb0H0rFeO4kMzCaQM9sxB3toPmPPeggzR5WZd7Ei49DasK2IjO1gGZmOwuSSfzJoxEDIxRwVZTYg7g0GuiiigKKKKBbguEiGTMotmABHbQaUv58n+6VR3a5+QNXuNFYZ9O9tfIa/maq/MXCftCZgAAjAX881729hrQULgSI0qh9LXIPqNgf3vVlwWDnjcGO4YHZSCpBN766j/M1Wm4fLFOIwuZwbr5NbXvbSur8NgZokYk3tmOguD5aaj69qCRwzEtGFEilgCCVuNvPe359qkx83trE0eZSCNVJ8NrWOhBNJoQ87SMFOWJS7FnFyo76A2BIsO/tUrg2MjkdY0RUe9r9QGx8WjE21OUmx7EG1iKDPi2GQxDpzydK4EsHnGTYgEjMB567XqxT8SRZ4cQjgKUCMt+2exFvS4b/ANa0pjBNGVQBpkGllANwdbg+Eiq/heFwTNmdCQrZljBsoPmB6Hte1BbuYeJFV6avlPdvJb22pdi+G4cdPwBtQCzm/iO2h09aU8dzSyXF20uwPcA7U3ixOHky5opEYAWzMSth3ve1/U60FY5ggxIkaKFRcPbMiIyhbHUs3iJPh1Gl7jSwqSmEdJEsoK97/K48vpV/wrx5QBl+X7tUPFYBWa+W+ulzcfMWoKdzhy/G8TZFJI1AOlj21ArkWOkkY5JGv07gDytv+lfQ/FlDDI2/Y7A+l+17adj6VxDj2ET7WFY5VLd+1zf2Ot9PWgr6YVjrsPM6DT/cfWpnAXZZQyi9tPrVii5b+0SSIgEaQk5pAfCSVvbL56732AHakDYsGSRygDO7EgaAa7DyGpoLFNjbWJPv6VpfGk7Xt7VX2xmpubdtK8fHG1rn3vQWTA4j71Be5LjT5j/Suscn4bCtCxmWIt1CMzsuihQdVLKQLk6rc33GlcM4VirzxXP/AHF/xCulQYSR7lI3cDcqpNvew0oLQ8GDGDGVEdjGxaUyBWWUbDKfGQTawAsRv51L4jgcMIbvHBGGw0TqwNn6rG22Ytktubeep7UtcM5UuEcoN2CnKPdrWFNONtNK0ALLKxiBURxBSBc+CyqC2Wx9Br60Fi4vw3CfddNYCVnVXAkVQYiu5PVuwv3Nm02tvjFDhTiZwY8MqRgZPEDmBe5bWQIxC+tx2HaqYuEkJKiNyw0ICm41tqLXGpt869TByFigjcuN1Ckke4tcUFxtGiY6GEYc3dGiV2QhkuL+IuAcu4F7itWHwuHKYLq9O3TkupluvUOqBvGSqtbMRoLmxte1VJMK5zWRzl+Kyk5f/LTT51poLtgsFhWmhEiYcOYXMyiQCNW2SxD5cxG4BNr39aT8z4ZFXDuixKzR/eLGykB/YMbaHeoR4LKIo5mXLHI1gxDWUXAzNZTZSToe9tqONcHkw0jIwJAsOoFIUkqGsCff8qB9HhsL0ASIen9mzNJn+9GI/hAzZrX7Wtao3Ns14sIB09IQGCMpsw/CQGOg7e5pLBwuZpEj6bh5D4QykX9dRsNya147BvC7RuCGUkbEXsSLi4BKm2hoLVPBhVwKuqwCURxtclWLPcEjRs9yLgqVsL6HSpnEFhmxpdhhjF0i0ZzLdzkTQjOASNgHKjfy0pIwEtriKSxtY5G77a279vOsVwkhYoI3LjdApzD3W16C7x9CObFLCMOVlw4MQZlKs34kvnsoJ/CSNh2FQ8Ph8J9l1jjaQiTqt1VUxuD4couSV8slwe9VWLBSOSFjdivxBVJI9wBp86kScHmECzlD02JANj2t4jpYLc2BvuDQTuUoImeQy9M5YyVDkam/YMyqxt2LDenb8OwyviykeHYAI2HzSrY3sWFuoNAQTY28ttKpkOHd9ERm/wDFSdzbt60fZnyl8jZAbFspsD5Xta/pQXdsHho55zEICweJow0gyrGSM7Kc4GYENpe4sLDUXrXNpBxk5BBDPcFSCCCB3Bpa+FcKHKOEOzFSFPsbWNevhJAVUxuC3wgqQWv5C2vyoNNFTcLwqZ5EjEbBpD4cykC3c7fCNya04zCvE5RwQwNtQRfXcXANj2NBoooooK7wPndLhJlKLoMykm9jt5ge1dB4UkeJS8Nsh+HbS+l7VwKrVyLzacFJ48zRHcLuPUX7eYoOm8w8sKERgNYjmU/kb+4o4AxKMoAYbn2rdj+acPPhy8UgZToR+Lba3aq5ytxUGWwPYD2udz7WoLNg+GWmdjdSx1I0uLWIJ8vSrBheDwqtkRQT+Kwv9TWeCAaxtpbTbQf50xB7dqBHjcMUUpGcoPxMP0pDg4B1cg+AAD3J/wBKufEMODG3YAXNvIan8hVR4M+fEZm8CtsDp7D3oNfHYjDIrp+eoI+dNOCShnUoVOYHNH3HnpU3mzh8bQlmNio3qm8KUmNMRCWsHsrWIDEHKcp7+XkaDpa4ZbaC1YSQ21BOlSkYH3olNBWuLSCTwG1/wn+R9K4nz6pWZDfXKdfnXX+NEqxAsL6D5iuV88/eOgym9ybjYAi5H1oLvytw1MPhsIJDpiY88q7XY2KE9/hJFcj5gK/ap8nwdV8tvLObV1FcT1cAMRu0WHQsL28Kx5AB89frXHmFB6zV5mrGigncFP8A8iH+9T/EK71yxzHFh4ijiQ/eF7Kq2sVA0bOrK2mp1Fu29cE4L/WIf71P8Qrs3DOBvNG0ivEqqyqc7EG7EAaBSbEm3+xoJ83H0aFFUzxskLQ5EK5HDd2JNwddfCSbbjepy81Qh1b75j9m6DOyIWBBJDgFyGuTqpI23NKMZyzNGN43PVEJVGJIdtgbqBrcbHvrasjyvNcBWie8nSbKx8D2vZrqPqL7UDBOZkP2jNJiLyoqBlRBqv4iquoBI8NhfQbnatmO5mgdsRl66CbpnqKqh1aMAWt1NVIF/iG50qNg+UyJ+lNJGPunk8Ja/huNboCLEXOmw0pBHhS0gjVkJLBQ17Kb97sAbe4oLRheb1VGW8qt1TIHyxOzgrazFrBW7XANhpY90GPih6MToW6rlzIpKkAZvCRbb2NttrWvMl5VnEkcd4z1AzBgWCgJ8RN1Dae2t9K9blaS4HVi/wCmJWa7ZQjGym+S5zeWXS2tBieKxvhYYHMytEzfCAysrMDrdxqBsLHYajs34jzRh5BL/WPG8TgFVGXp20B6hte17gaXpY/KkgMg6sC9LKJC7lQpa1htqNRr32Fa35UxIg69ly5Q9rm+U7H4cvrbNe3agb8R5shdoWRZbxT9WxAGZTuCeoxvb5H0qt8axKSTM6NIQxLfeAAi7E5RZm0APn8hTKfk/EI8aFos0jZQMzaHKWuboLgAHVb61nheWykzxy9OQiBpAFkZbWvYkFQ1wR8Nu4oGGJ5qhYSDPigXgSEHKuhUm7/9bdr61px3MkDviLddBMkYzhVzqY+1upqrD+0KXJyvIVRutBleNpQ2aS2VLZrnp6EX2rzGcq4iKDrsFy2DEXNwG2J8OX5Aki+ooHmF5yhEsjskgDOjAZVYkKmW5OdSshtuCR6UlxXGI5MKIfvlKyOygEMrKxuFZiwOnsdvWkSi5A86eYnlaZDGC0R6j9NSGNg1r2JKj5EXBoPOA8ZWCHEJnmV5AAhj2UjXNfOCCdtBt9Kmy80K2GEXjVhEYmUJGVe/4i7eMeZAGp7jeoU3K06lFBjctKYfAxNnAuQ11HbW4vtWfHeExw4eBlKs7NIrurFlJSw0uq2F79vmdKCXjeZ0Z+ovW1MRMBy9L7tgdDckjTbKN9ztUibm2Np45M0+RJTJlEcSkArbKCrXe/ckjTsaT8O5almRHV4QJGKKGc3LAXtYKbGw7/5UNy1NmiVTG/VLBSrGwKfFmJAtbzFxppegay8zw3gYddmineQ5woursSVv1CbgaW2PpSzEHDSjEyF5S2jR58oOZnN1y5mJAHceR20uQ8rzOyBGidXVmWRWYr4NGHwZrjyC63qRh+WABiRLNGGhRSLFst3sQW8F7W0ta9zQVuivTXlByE15XprygZ8G4k0JbLbxjLqbAeR27Xq2S8tzcOfDTO+ZZfC+UaKxNwCTupuDf3qgg11DgPMMeN4a2BmNp40Ii/tBRdTfswIt62FB0nheJUxi217W/IfKnkBHbWuccq8SDxK/moJHvV34VjL6HegazZcpB2IIPsRVQn4VEoIJfMpGRlJ0AI3Xa5pnxjiNnyDsNfnUCJS7mwLAAXO1BMl4KJDaWQyREX6ZW1/Rjc3Gm3yrRxXCmM3W2XcDsDbcDzqZLxNFsBIoPfc/nal+K5kw5OQ5mHntc+1tvegMPxkrYX/01p7guIiUWOhtcVSW4hCZVWMSMNPDlJ77XtYfOrb9mFkePRlIuPTuDQJOaWtqNGBAHrpVC4rhBJGzMoJuQL+29X/mQ3kjXzb9KoWPfKkqg/C7X1/fagq2K5mP2MYWNStxlla/xBWJAUbgeftSHD4cve1tKkYHBGQmwvY/u5ppI8cWRVYXUktb13oEq4Ju9Sf+DPYWt89KerBf2qQUFAl4ZwllmiYkaSIdP/IV1Th3G3hjaMJEysyuS4Ym6kFRcMNAR+ZqiQayx7fEv+Kuqcm8OX7vEWd2+0rEFW1lBAJd7qbjW3b3qhfieaZnDeCFS0iy5lVrh1tZhdyO3lWMnM0pIISFfvOqwCaO9rXcEm/sLCnTcvpJKzOJmaXFSR/d2AiAJOZ7qb3uD20rThuXsOkBmlZmAMuuYKDkbKoC2zMHsfECLVkLn5rnMiPaPwKyBbErlb4gbsW8u+ltKXYfiDRzLMiorK2YKB4R6WJvb539as2F5ZgdIzlxF5IHmuCtlKEeG2Q3vfTXsN71gnK0ZlTwyiNsMJyCwBDE2yl8m3shOo0qjDhnNmaZGxARQgkyMquSpcbE5y2X1F2+VT4OYsIssjqzCV0AZz1SpIYHQ5uqvhHsSPrrTgkULY+LpyS5I0Ka2Yq2UkL4DqDpmt2tYa1qwnB+tBg4y0iK0soIYL4bAkgGwJJK2Fz32oFvE+OIDPHh0UxzWLs+csWGt1Je4XNqM1z+lQZuNO8ao6RMUXIsjJdwo2W5NtPO1/WsuNYJIwhSOeO5YFZbbq1vCwAvpvpofOmq8Bw/TwlzMr4mwzNlyKQwB0tfUfDr5Ggizc3TnLdYQqtny5DlJyldQWIAsTtbWvP+bZuoHKxEiMxgEMQFO9vHm19SfS1WLhXCY4MdB0eqRnkRxIht4VJBDGNRuBtftY66wouE9WHCxsZQrYmRWGUeHQkkeG+ttztrppQV5eNyjDthvCIyb7G4BIJUG+ikgG1e4vjTyKA6RMwUJ1Sl3KqdASTb52B9atHC+GQR42COIuJCrszBlkyCxAF8uTKRc3tcEgUv4XyzG6QBurmmWRjILBIinZwV121uwtQJeL8SEmIM0ahNVIAAGqgaldRqRe2vzqfiObpnKl0hOWQSrdX0Ydx4/wAqn8O5ailSBgs33kMjsQwIV0IA/Bsxvpv71rm5bjGC6w6nUESyEEhRqRfwldVt3DE7aUEKTmyY2skKES9YFVa+c7nVyLEaEW2NReJ8beaNY2jiVVYsuRSLFt92OhOtK6KB1w/mSSFI0WOEiNi6llYnMQRc2cDY227CsjzRN93lSJOkzMuVW/HfMDdjcG+tI6KByvMkoKEJCFQMFjCHKM5ux+LNm9b1k/NEzO7uI3EiCNkZSVKqbj8Wa976lu9JKKD1jck6C/lXlFFByE15UuPBE6mtycP031vQLq3YPFPE6yRsVdCGVh2I2phFw0H1O/pWBwAsSAaC/wDCMamZ+i4ZM2ZfZhmyt6glh8qvvLuJBAuRfSuJ8CZoHDDVToba/OuqcNmXLG41vobfkfr+tBaDhLyTM22b6jKPrSPFR4mRykUZjj7k2uflfQU6x+IOQOhvnsCPUf6VKw8oYDWxNvnpQJ8DycvxTSOSewN/9B9KaYXgOGUWEd/Vtf5VNbEWso8TeX+da5DLv4beXf63oI32RARkQLbewqMsz5ha+h1H79/yre+P0N1sbHvvUbJlDFh4iASfegj8UbNOo0spLn2A/wBq5FxbGtLJJFFqzuygeoOpPkABrXROI8VVEnmc+EDKCT5a/XS1qXcpcAEGHed1tPNdmvrlQ+IL+evrag57wzDBM6ZvErMGHnbQEfKteIZAjWI2P796v3LnB4cRNPE+kgbqX75XA1v6G4+lbeMf0bsxOSR8h0I8P+VBSuAzZ4hfdfD+/lU1db727fvyrPF8vfYmjjzMTOG3tumXb3DH6UM3lag8w2G+8Q/2gfzq34SKYRySxllRCocq2Xc+HS9zr9KqOHl8aD+0P1roHCGi+yYhWaASlkMeceLwsCwvY+EgDT/yoEwxkni+8fx/F4j4u3i11+dP+D80yxpFDHGCy+FLO4DFjpmQGzG59Kb8XxGEdJlD4W1omjCqBqp+82UE3Ata+3lW3GcYwqS4d0eIZZjm6aggRlct75AQPQ3OpsdKCownFMJCskloRdx1CMovawGbz0sPKtM8865C7yglcyEu18p0010Bt+VWHrRMcZ1JcMzOhETBQDe5IAIQa239bampGI41G8uDlaWIxqqLIhQZg1mDEjJ8Nj528h3oKlBiJS65Hkz6ItmN9TYKDfa/at6Q4h1kXM5WEFnUvotmtoCbXB8qtH/EYImwziWEmPEOXKLr03Jy/gF7KdT2+VRjNEz4wyTYZi8bCJrAEEk5QCEFjbf1tqaCpzTs5u7Mx82JJ+prKTEuwCs7Mo2BYkDtoCbDSrXjcZhTC4Uw9MxIIYsn3iS92dst7XvckkEH6yuL4jDPFOqyYX/pR9MIoB6inx2IS+oAA1oK5wzCYvEEvE0jFMqFupYgMbAXLXtf5V5heKT4ae7lnaNzdHZiM2oPfe5OvnrWt5/s7ssMqyKchLZNDazZSDfQNuO5UeVQJZCzFmJLMSST3JNyfrQOOK8yyyhFGZAlyD1HZze1wXJvl0GlKvtL2YZ3sxuwzGzHzIvqfetNFBvixkigBZHUA3ADEAHzsDvXj4qQrlLuV/hLEj6XtWmigKKKKAooooCiiigKKKKCrYPhllGnyP61NXh4tawpjDHYAb6Db2qJx3iYw6X0Ln4VP6n0FBoj4UoFwN9DpW2LAaEev79qqQ49iidJCL9gFt9LVJwXFcVnA6pvvqFI+hFBZocAo0tf3rZwHjSxTFG1hY2A7D19r0nn4tO4aEhFvbMyXBYfw72HraoUin4RbyoOywSKiqrElGN0bt7VujU5rjUDWw8gf0rnHAeKTQxCPR4/4H17/hPbWrLguOMjruobZX7+gfYj3oLlwqPMSWvc7nz9Kc5QKq44wxsyQO197W/W9q8k4viGJAiCAd2cfLa5oGmPVCbG1v0qpc4ceBUpEfUt2UDck/lb9jDimLY36kg8WnSiBzOfID4mPsKU4PlmSZr4lelCDphwRdu+aQgkW/s3760CnlcvjcSjyLbCwm6Idnftfz877aWrpvEI7rbTbX3/AN6j8B4cpcsAFjTRLC1ztf2FTMX4WF+5sPnsPeg57xfCOrOYzlcEZW9bag+Y1sazwMGIkALuwO1lJt6b1b+JYAdxoPPuapXPnMYw8fQh0lcXJH4E11/8m29Bc9xQUrm7G/8AyLI5PS0vcnx31sfSwHypnw3GCVMwAB/EPI/5H97VTQan8FxvSk1+FtG9vP5f50FywyDOuncfrTuk8CeJT/aH604oCiiigKKKKAooooCiiigKKKKAooooCiiigKKKKAooooCiiigKKKKDDCJoNDt+VUDjmOLYmXqC+Viq37AHb+fzq5cxcwLhAihQ8jC9idAvnpvft7GufY3GGaZ5CApc3sL2vQb0kRtAbGtuJnAylfiBvf8AlUNHB0IBI71sgiJYXOnf2oHuGhNsx1La1g5s99v3rXrMOwIrSz0DdpgFvfQVcuS8bHiEMT5TY/C43B8vLaubxL8hWbY+TDMk0Z1VrMOxBGx+lB2qHgaLmCmeIH+BiR9GDAe1hWQ5ew+zvJJfe8zIf/1Kn6VH5O5qjxKDWzEbGrU0eb/agjYPh8EKnoxxoSLEqPEfdviPzNLsThC518C/mf8ASmYwrLsAPUDao2M4jBCM0ska97u6qPzNBvwkOVALWAGi/wAzSaHEZ8QLna/7H+dIONf0rYKIERZsQ+tgoKoLebtqfcAiuUce5pnxTsScit+BLgexN7t89PSg6Bz9/SKiMYcGQzjRpd1U+SfxN5nb3rk2KxLSMWdizE3LHUk+prUTWJoPb15evctY0Fo5X4rdkic7EZD8/hP8vpXXOXcBDJhp3kjiLxsmVpJJEWzGxBKsPLTTc1wjgv8AWIf71P8AEK6/h+KSpE8KkCOT4gUQ3/8AYrm07a6HUUFhTleLEyynCy2iDBFursM2S58RtZL6A6n8rwuG8siVYT1gvVdo7ZCcrKCbXzC4IG9LuH8bnhXLE+UBs4GVTZrWuCykjTTTtW3C8xYmP4HC+IuPu49GO5Xw+G/kLCgk8Qwka4GFwiiQzOjML3YKCO5NtthpU/g/DIHwYlaKIuHcEu8ozKkZksoWQDObW8gNbG2qHFcYmkj6bFcgYsFEca2Ym5IKqCN6wbicphEBK9IHMFyJe9982XNf1vtptQOBy2skZnSVIo3LmFJGAJCnYktvfQWzdr2vQOWE6Im+0fdmNpM3SNhlIUqfF8WY2tSrD8YmRBGr2UEkAqpKk7lSQSt/QjepOK4qv2VcNF1MpfqSZ8vxZQMq2/DmBbWx2oJHEeVzDGGeeIP4S0d9VDG1xYlmtcE+Hztetr8qgT9AYhWcKWcLG5yjKpFuzE5vMWtr5Urk43OyhWcEAKNUQkhTcKzZczKD+Ekis25gxBkaUuM7JkY9OOzL5MuXKdhuO1A7j5fjjTGRzFA0fSyz5WJAcg/Bfft56nW1aF5McdTqTRRhXMaliAGOXNfVhYWttc+mlLv+ZcTcnqAlgoa8cZzZPhvdNSPM+Q8hWqPj2IGb7y+ds5zKreL+IZlOU+otQMeG8q9VYj10DSl1VQrHxILkFtBbQ6i/a176SuW+Ax+B58jGWKR0jIY2CD4iQct79iD9aUYbmTExhQsgAQkr93GSCb3Nyl7m5ue9GH5jxKABXAAzW+7jNs5uwF00U/wjT0oFIor0mvKAooooCiiigKKKKAooooOQsaAaDXlAzWG5BHcUwwUYH7+dRMLsvtU7DbmgnrDXkmFIqRhN634jce9LgXKnaoXFo26TX8gfzFWBPiqLzB/V39v5iqKVBiXQ3RmU+akj9Knf8x4z/wCqxH/5n/8A6pfWIqCXNxbEOLNNKw8jIx/U1DvWY/lXhoMb0XrI0NQY3oNArJqDG9eVmtFBK4L/AFiH+9T/ABCupVy/gv8AWIf71P8AEK6hQFFFFAUUUUBRRRQFFFFAUUUUBRRRQFFFFAUUUUBRRRQFFFFAUUUU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AutoShape 10" descr="data:image/jpeg;base64,/9j/4AAQSkZJRgABAQAAAQABAAD/2wCEAAkGBxMTEhUUExQVFhUXGB0YGRcYGRwdIBwcHRgcHCAdHRsgHCggHRwmHRofIjEiKCksLi4uGCAzODMsNygtLisBCgoKDg0OGxAQFywkHyQsNCwsLCwsLCwsLCwsLDc0LCwsLCwsLCwsLCw0LCwsLCwsLCwsLCw0NCwsLDQsLCw0LP/AABEIAJkBSgMBIgACEQEDEQH/xAAcAAACAgMBAQAAAAAAAAAAAAAABQQGAgMHAQj/xABDEAACAQIEBAQDBgIIBgEFAAABAgMAEQQSITEFBhNBIlFhcTKBkRQjQqGx8FLBBzRic7LR4fEVFjNDcoIkVJKTotL/xAAWAQEBAQAAAAAAAAAAAAAAAAAAAQL/xAAWEQEBAQAAAAAAAAAAAAAAAAAAASH/2gAMAwEAAhEDEQA/AFkWHJF6lx4YmmODwd7DStHEMWiOY18UlvgGp17m3nQRMWuUbgfvv5Vq4Fyb9pl60igRjRb65r2OYj9K1RmV5l6yWTQhToSb7E2sBttfeugYeHFOAt1gS34PE3/3HQfIUGEuCwmHy5siHYAgXPsN69biBYfcwM1ti1lH8z+QpnheDQx6hQW7s2rH3Y61JdgvbbWg4xz/AIjHnOOiwVtM6XOltRYC+vnXMGW2lfWKzI40saS8c5TwmKH3kS3/AIgNR86D5nVSdALnyFeEV2DifIBwpz4ZRKm7I3xD1VvP0P5VXcfw+OSP4Cp1PiUg3/n8qCg0ywHGZYiMrkjurag6W99q9xnCmUnQab69vP2pdJGQbUHReE8xxTWWxR7bHXbyPl761Y4rPsdbbe3euM4eYowZTqK6JwTi6zrdfCw3U+du3e1xQP5ozWiRdPOmGAlLKb7gaqbaaefevJ4dLi2tAneH1rxofzqfNHY1pYUELp+IDyI/WnmA4PLKuZAMuYrcm2y5mPsq6n3G9K7a0zwHGsRCuWKVkXNmsLfEVy31HlQSsPyziHQOBGAQp8UiKbObLcE3GY7edRcZwmSKISvlCmQx2zXYMt7gjtt53qdw7Gx/ZMUkktpZMmUFXa/TOb4gLC/wjXS3lTnl3j0MUUIkxBDCV3lXJI2ZWUixOU31saCk3oJq54bj0EeHMSNGNZA4aKRuqGJylQGUA2sPHtbSlPKHEY4JXaRgt0yglWOtx3TxLp3F6BDmHnQWHnV9i5nw6viGjYKzyKwkkjdgyhFUrZCrbgkZtDfWtnCOIrHhUlZzHEMVIbCM2ZCrHphQTlBJ7m2m9Bz+9eZhV3i43hDhGhzlc8bjKUayMWJGirlPo2p9q8fmGLPgwZ7xRqOqFit41Bs1imou3bbU2vQVHAYR5nCRjMxufkBckntoK9iwpaJpQyZVKrYt4jmvay9xpV0PMuHGJhlWVrdJopCFe/fKxJF2F7evoKVwcShEEySziZ2ljcXRwXCkFgWK38VrDMe1BVga9BFXPH8dgb/vZ7zo8eaI2w6DdbEG+nhstxpevOZ+MwTwyqs2djMJI1KOLLlsVBKgDUk+tBTSaYYLhDyRNLnjRFOW8jZbtlzZRpvYd7U35b4vFFEFMphcTB3YIW6kYHwaD8jprXuN4xE2DliSQoXxBkWHK1hHc+G4GXfxWvSirFhUibCOqJIwssmbIfPKQDp5a1aeUeOwQQskj5SXJICtcjKANQCrd/CwtWn/AI1G+HwsbTuoia0kZUtnUSKVOxQ5VGx8tqCtYSBpXVEGZmIUAeZrXKuUkG1wSD7g2q94/mXDmbDypIxMUj5/C92jfyJA0H8OnoLVowHMMUbznrB5HKlJ3SUjKG/6ZAIcWHyOx0oKVRUniUyvK7LazMSLLlGvkuY29rmo1AUUUUDeP7ZOuWKMxr/Ebg/mL/QCp/BuRgpzSuSTqVUWW/8AEdSzN7n5Vc0hIGgrcWsKCnY/l4RsGjUst/FHfQjva+xttUrh0cJ8EGIkic7Rltfkj3v8qsrOptcjXaouL4XHICrKCP3qPI0EDExY1R4Wik91Kn8mt+lVfimN4gylJVGHj1BdQXLD0bRU+hqy4nDYqCzQu0q945Dm0/ssfED9RTHCY+OdLrbyZTup8mHY0FG4bwg5A0c0lx+LNe9Mk+2WsJFt5lTc67b1nHfD4podo5buhNgAQBmW57ne3vT6Fx3INAhHEsWg+8gJH8S6/OwN6rfHeLqYnVIWLP8AgAJufMCxym/4riuhzYi3lY1XuJWvrlv6fzoOf4XCSdJRMPHl12uNfPubWBqrcS4SoZgD+Elb6WtbwnTcX32ItXS54yQbgbm3aqjzNgg2pNrMLeva1/e1BQSKkYLFtE4dTqPz9DXmNw7RuVbcH6+o9Kwy/Og6LwHjma0ltCVB0O5uDc+9tfWrewzAEbfv8q5ByzxToyEMbI9g2+ltQf3511jhWIXLYEW7HsdOxoMJh22qLKlMZqh4mgi5an8O4NNOuaNQRfKLsq3bLmyqCQWNtbCl5p9y/wAzNhUyrErHPnzEkEi1iptuLbeRN9aCNg+XcTKquiDK5IW7oMxG4ALAk76ehqZy5y2Z2BlzJGwfKQyAsUGtg2pA2JANZ4HmhYhGFw4+7kaRbyNuwI8vI/lRg+a8mT7hW6Zk6fjYZVkvdTp4t96BHgcG8zhI1zMe22g3JJ0AHmac8M5bLGRZbhhAZoyrIUYDze5GW9vz1FLuE8UOHlLqoIIZWRr2KNut9/nUvBcdjiMmXDKFeMxW6jXytqbsb3J9hYCg0Ny/OC4yrdEEh8afARfMDm8Q9RUheCYxiYBmYBBJkEqlMpuQR4supua3yc0XkzdBbGD7Oy521TtY20I+de/80rnLnDrcwdAgSNbLtpoe1BBi5cxLXsg+JlAzp4it8wTxeO1j8N9ql4nlsmCGWDMxeNpHVmQEZSAcq3uQNfPttUWHjY6KRSQpIIixiJLDLmNyGAPiF+2m1TsJzUqLGv2cHpxNED1G1D2LdvMfK9Al4bw6Sd8kS5msWtcDQd7kipj8t4gDNlUjIZBlkjN1G5UBrtbvba4861cC4oMNN1emHsCApYi19L3trpcfOmeH5pVAgGHFkiaEfeN8LWv+HfT86BfHy9OwUhVIdDIv3iaqu5Hi7X1G9YngM4jEpVVQhWBZ0BysQAxBNwtyNSKn8P5o6aRqYFYxo8YbOw8D6kW2vtr+VYT8zFsN9mEShcipcsWsF7hT8LeoPyoInMXBzhZennVtBsyk3ygm6g3UXOlwLipnE+XcsUcsOZlMPVfMyZgL6kKNco0udahcc4r9pcSGMJIQM7BiQ1gALA/Dt61MHMzCIIsShxB9nEmY3yH4vDtc+fb1oIWN4FiIoxJJGVXS+oJF9syg3W/rS2nnGOZHxCEOtmYKGbO9jl7iO+RSe+h+VI6AooooCiiigKKKKDp/EOLxxrdmA9zXK+ef6QrOgwzhmVrkixW3cG29/wArVUZcZLxKYAkrGup111/nTnjnCoIIF8CgZlv2JA1sT62t86DQ/wDSbMY8oSzDUG+gP0qxcE/pTLQkSRuZlH/bUsD676XrkJ1q08lRZZATcF9P/Ud/mf0oO88E5mixCrfNG5AJjkGVh8j/ACr3ifDmB68BCyDcdnH8LD+e4qpQYQEKGtlY2uddT+Q3qyYOT7Gqq5Jw5sAxNzGT2Yn8BOx7XtQY44rjcJnQZZFNx5pIh29tPmG9awwGJSSJXW+YjxAmwB2I+R0rYIxh5JJ0N4ZGXqL/AA6ACQfPQ+ntRgcPlxE0Y00WYD3JVvlcD60EhYiw2GnvUfHcP8JJJPt2+lPyoAv23qk8y85oqlYlZras2XQAenf2oIr4lbMTcKO7be97aCqvxwqdBYq2nhIYDTcEHQg2PyrF+PHEOwMTjuxcFV9B6C3lW0wIVGVSoPxWsARa9revvQVeXDLi4syZTKl7C9rqDsbn51VAKuU6phkJzG5BATKSLsf4hZdAPOqxxHDFCDlKhhcA/wCf73oIprpnJuOD4dfMeE99Rp+lq5iatfIuIAMiki5sR5972/Kg6A8muh9/atE0gqC2IPnWuXEgd6CVmF6d8N4RG0HXmkZEMoiGRMxuQDmYX+EX2FyewqrJifEB5m1O8FxOaEERSOgbcA7+tvP1oHeE5XRukrSsHnMgitH4bRki73IZb22tcd6y4byxFIkBMzBpupYBAQpjFzc5rkadt/SkkHF50UossgVr3AY99/UX71tg49iUVVWZwqCygW0HppQM8Py3G8uGVZXyYhGYEoMwK33Ga1tKn8E4PEjK4tJHLh5mHUQZlaM5SQLkd96U8K5kkSaOSZnlWK+RbgWJXL5bWJ/Koz8fxHUZ0mkFxlBJBIS9wNrfQUE7F8txx4dXbEDqmNZenbdT5a3JA77X0qRiOWIEEhM8h6cccrWjXVZNABd/iv5+Y3pGOJYgxlOpIY11IubC50v5C/ba9S5+M40KrPLKFkHhJtZgp7abAn86BivKaCTECScJFBkBewueoARe5sLX+dasJy1EwYtO3hnWEZE3z/C1yw8wfTXelX/HcTnMnWfORlLX3Hkexoh47iUBCzOAWzHW92ve5J70DaThMEeFxJfOZI8R0syqva9rXOgPf5WoxvKqIij7QpnIQmO2lnYC4N72FxraxpQONYi7nrPeT49fisLa+tu9bpWxn2ZSxm+ziwBN8u+g9r7dqBvxrh0UODkRPE8eJEbSFApJyEkA3JK66V7wbh0U+DjV/AzYrph0QFjdCQGNwcup+gpDieN4iRCjzOym1wTe9tq8w/EsRAMiSSRg+LKLj4gNfmLa0DzC8rwtH1GlksjOsxCrZDGCSfiuQbae9QeT8HFLi1SQMyWYgWGtgSMwv5eXe1aY+I2wzwxI4Z7NM2bMCEJNwLeEai59BS3DYh42DoxVhswNiKCzcFwuHkws48QXrRKsmRep4yBY+KwF/Xa9EPKcY6plxARUmMKmw1a17nXTcab0nTmDFC9pnGY5jtqRbXb0H0rFeO4kMzCaQM9sxB3toPmPPeggzR5WZd7Ei49DasK2IjO1gGZmOwuSSfzJoxEDIxRwVZTYg7g0GuiiigKKKKBbguEiGTMotmABHbQaUv58n+6VR3a5+QNXuNFYZ9O9tfIa/maq/MXCftCZgAAjAX881729hrQULgSI0qh9LXIPqNgf3vVlwWDnjcGO4YHZSCpBN766j/M1Wm4fLFOIwuZwbr5NbXvbSur8NgZokYk3tmOguD5aaj69qCRwzEtGFEilgCCVuNvPe359qkx83trE0eZSCNVJ8NrWOhBNJoQ87SMFOWJS7FnFyo76A2BIsO/tUrg2MjkdY0RUe9r9QGx8WjE21OUmx7EG1iKDPi2GQxDpzydK4EsHnGTYgEjMB567XqxT8SRZ4cQjgKUCMt+2exFvS4b/ANa0pjBNGVQBpkGllANwdbg+Eiq/heFwTNmdCQrZljBsoPmB6Hte1BbuYeJFV6avlPdvJb22pdi+G4cdPwBtQCzm/iO2h09aU8dzSyXF20uwPcA7U3ixOHky5opEYAWzMSth3ve1/U60FY5ggxIkaKFRcPbMiIyhbHUs3iJPh1Gl7jSwqSmEdJEsoK97/K48vpV/wrx5QBl+X7tUPFYBWa+W+ulzcfMWoKdzhy/G8TZFJI1AOlj21ArkWOkkY5JGv07gDytv+lfQ/FlDDI2/Y7A+l+17adj6VxDj2ET7WFY5VLd+1zf2Ot9PWgr6YVjrsPM6DT/cfWpnAXZZQyi9tPrVii5b+0SSIgEaQk5pAfCSVvbL56732AHakDYsGSRygDO7EgaAa7DyGpoLFNjbWJPv6VpfGk7Xt7VX2xmpubdtK8fHG1rn3vQWTA4j71Be5LjT5j/Suscn4bCtCxmWIt1CMzsuihQdVLKQLk6rc33GlcM4VirzxXP/AHF/xCulQYSR7lI3cDcqpNvew0oLQ8GDGDGVEdjGxaUyBWWUbDKfGQTawAsRv51L4jgcMIbvHBGGw0TqwNn6rG22Ytktubeep7UtcM5UuEcoN2CnKPdrWFNONtNK0ALLKxiBURxBSBc+CyqC2Wx9Br60Fi4vw3CfddNYCVnVXAkVQYiu5PVuwv3Nm02tvjFDhTiZwY8MqRgZPEDmBe5bWQIxC+tx2HaqYuEkJKiNyw0ICm41tqLXGpt869TByFigjcuN1Ckke4tcUFxtGiY6GEYc3dGiV2QhkuL+IuAcu4F7itWHwuHKYLq9O3TkupluvUOqBvGSqtbMRoLmxte1VJMK5zWRzl+Kyk5f/LTT51poLtgsFhWmhEiYcOYXMyiQCNW2SxD5cxG4BNr39aT8z4ZFXDuixKzR/eLGykB/YMbaHeoR4LKIo5mXLHI1gxDWUXAzNZTZSToe9tqONcHkw0jIwJAsOoFIUkqGsCff8qB9HhsL0ASIen9mzNJn+9GI/hAzZrX7Wtao3Ns14sIB09IQGCMpsw/CQGOg7e5pLBwuZpEj6bh5D4QykX9dRsNya147BvC7RuCGUkbEXsSLi4BKm2hoLVPBhVwKuqwCURxtclWLPcEjRs9yLgqVsL6HSpnEFhmxpdhhjF0i0ZzLdzkTQjOASNgHKjfy0pIwEtriKSxtY5G77a279vOsVwkhYoI3LjdApzD3W16C7x9CObFLCMOVlw4MQZlKs34kvnsoJ/CSNh2FQ8Ph8J9l1jjaQiTqt1VUxuD4couSV8slwe9VWLBSOSFjdivxBVJI9wBp86kScHmECzlD02JANj2t4jpYLc2BvuDQTuUoImeQy9M5YyVDkam/YMyqxt2LDenb8OwyviykeHYAI2HzSrY3sWFuoNAQTY28ttKpkOHd9ERm/wDFSdzbt60fZnyl8jZAbFspsD5Xta/pQXdsHho55zEICweJow0gyrGSM7Kc4GYENpe4sLDUXrXNpBxk5BBDPcFSCCCB3Bpa+FcKHKOEOzFSFPsbWNevhJAVUxuC3wgqQWv5C2vyoNNFTcLwqZ5EjEbBpD4cykC3c7fCNya04zCvE5RwQwNtQRfXcXANj2NBoooooK7wPndLhJlKLoMykm9jt5ge1dB4UkeJS8Nsh+HbS+l7VwKrVyLzacFJ48zRHcLuPUX7eYoOm8w8sKERgNYjmU/kb+4o4AxKMoAYbn2rdj+acPPhy8UgZToR+Lba3aq5ytxUGWwPYD2udz7WoLNg+GWmdjdSx1I0uLWIJ8vSrBheDwqtkRQT+Kwv9TWeCAaxtpbTbQf50xB7dqBHjcMUUpGcoPxMP0pDg4B1cg+AAD3J/wBKufEMODG3YAXNvIan8hVR4M+fEZm8CtsDp7D3oNfHYjDIrp+eoI+dNOCShnUoVOYHNH3HnpU3mzh8bQlmNio3qm8KUmNMRCWsHsrWIDEHKcp7+XkaDpa4ZbaC1YSQ21BOlSkYH3olNBWuLSCTwG1/wn+R9K4nz6pWZDfXKdfnXX+NEqxAsL6D5iuV88/eOgym9ybjYAi5H1oLvytw1MPhsIJDpiY88q7XY2KE9/hJFcj5gK/ap8nwdV8tvLObV1FcT1cAMRu0WHQsL28Kx5AB89frXHmFB6zV5mrGigncFP8A8iH+9T/EK71yxzHFh4ijiQ/eF7Kq2sVA0bOrK2mp1Fu29cE4L/WIf71P8Qrs3DOBvNG0ivEqqyqc7EG7EAaBSbEm3+xoJ83H0aFFUzxskLQ5EK5HDd2JNwddfCSbbjepy81Qh1b75j9m6DOyIWBBJDgFyGuTqpI23NKMZyzNGN43PVEJVGJIdtgbqBrcbHvrasjyvNcBWie8nSbKx8D2vZrqPqL7UDBOZkP2jNJiLyoqBlRBqv4iquoBI8NhfQbnatmO5mgdsRl66CbpnqKqh1aMAWt1NVIF/iG50qNg+UyJ+lNJGPunk8Ja/huNboCLEXOmw0pBHhS0gjVkJLBQ17Kb97sAbe4oLRheb1VGW8qt1TIHyxOzgrazFrBW7XANhpY90GPih6MToW6rlzIpKkAZvCRbb2NttrWvMl5VnEkcd4z1AzBgWCgJ8RN1Dae2t9K9blaS4HVi/wCmJWa7ZQjGym+S5zeWXS2tBieKxvhYYHMytEzfCAysrMDrdxqBsLHYajs34jzRh5BL/WPG8TgFVGXp20B6hte17gaXpY/KkgMg6sC9LKJC7lQpa1htqNRr32Fa35UxIg69ly5Q9rm+U7H4cvrbNe3agb8R5shdoWRZbxT9WxAGZTuCeoxvb5H0qt8axKSTM6NIQxLfeAAi7E5RZm0APn8hTKfk/EI8aFos0jZQMzaHKWuboLgAHVb61nheWykzxy9OQiBpAFkZbWvYkFQ1wR8Nu4oGGJ5qhYSDPigXgSEHKuhUm7/9bdr61px3MkDviLddBMkYzhVzqY+1upqrD+0KXJyvIVRutBleNpQ2aS2VLZrnp6EX2rzGcq4iKDrsFy2DEXNwG2J8OX5Aki+ooHmF5yhEsjskgDOjAZVYkKmW5OdSshtuCR6UlxXGI5MKIfvlKyOygEMrKxuFZiwOnsdvWkSi5A86eYnlaZDGC0R6j9NSGNg1r2JKj5EXBoPOA8ZWCHEJnmV5AAhj2UjXNfOCCdtBt9Kmy80K2GEXjVhEYmUJGVe/4i7eMeZAGp7jeoU3K06lFBjctKYfAxNnAuQ11HbW4vtWfHeExw4eBlKs7NIrurFlJSw0uq2F79vmdKCXjeZ0Z+ovW1MRMBy9L7tgdDckjTbKN9ztUibm2Np45M0+RJTJlEcSkArbKCrXe/ckjTsaT8O5almRHV4QJGKKGc3LAXtYKbGw7/5UNy1NmiVTG/VLBSrGwKfFmJAtbzFxppegay8zw3gYddmineQ5woursSVv1CbgaW2PpSzEHDSjEyF5S2jR58oOZnN1y5mJAHceR20uQ8rzOyBGidXVmWRWYr4NGHwZrjyC63qRh+WABiRLNGGhRSLFst3sQW8F7W0ta9zQVuivTXlByE15XprygZ8G4k0JbLbxjLqbAeR27Xq2S8tzcOfDTO+ZZfC+UaKxNwCTupuDf3qgg11DgPMMeN4a2BmNp40Ii/tBRdTfswIt62FB0nheJUxi217W/IfKnkBHbWuccq8SDxK/moJHvV34VjL6HegazZcpB2IIPsRVQn4VEoIJfMpGRlJ0AI3Xa5pnxjiNnyDsNfnUCJS7mwLAAXO1BMl4KJDaWQyREX6ZW1/Rjc3Gm3yrRxXCmM3W2XcDsDbcDzqZLxNFsBIoPfc/nal+K5kw5OQ5mHntc+1tvegMPxkrYX/01p7guIiUWOhtcVSW4hCZVWMSMNPDlJ77XtYfOrb9mFkePRlIuPTuDQJOaWtqNGBAHrpVC4rhBJGzMoJuQL+29X/mQ3kjXzb9KoWPfKkqg/C7X1/fagq2K5mP2MYWNStxlla/xBWJAUbgeftSHD4cve1tKkYHBGQmwvY/u5ppI8cWRVYXUktb13oEq4Ju9Sf+DPYWt89KerBf2qQUFAl4ZwllmiYkaSIdP/IV1Th3G3hjaMJEysyuS4Ym6kFRcMNAR+ZqiQayx7fEv+Kuqcm8OX7vEWd2+0rEFW1lBAJd7qbjW3b3qhfieaZnDeCFS0iy5lVrh1tZhdyO3lWMnM0pIISFfvOqwCaO9rXcEm/sLCnTcvpJKzOJmaXFSR/d2AiAJOZ7qb3uD20rThuXsOkBmlZmAMuuYKDkbKoC2zMHsfECLVkLn5rnMiPaPwKyBbErlb4gbsW8u+ltKXYfiDRzLMiorK2YKB4R6WJvb539as2F5ZgdIzlxF5IHmuCtlKEeG2Q3vfTXsN71gnK0ZlTwyiNsMJyCwBDE2yl8m3shOo0qjDhnNmaZGxARQgkyMquSpcbE5y2X1F2+VT4OYsIssjqzCV0AZz1SpIYHQ5uqvhHsSPrrTgkULY+LpyS5I0Ka2Yq2UkL4DqDpmt2tYa1qwnB+tBg4y0iK0soIYL4bAkgGwJJK2Fz32oFvE+OIDPHh0UxzWLs+csWGt1Je4XNqM1z+lQZuNO8ao6RMUXIsjJdwo2W5NtPO1/WsuNYJIwhSOeO5YFZbbq1vCwAvpvpofOmq8Bw/TwlzMr4mwzNlyKQwB0tfUfDr5Ggizc3TnLdYQqtny5DlJyldQWIAsTtbWvP+bZuoHKxEiMxgEMQFO9vHm19SfS1WLhXCY4MdB0eqRnkRxIht4VJBDGNRuBtftY66wouE9WHCxsZQrYmRWGUeHQkkeG+ttztrppQV5eNyjDthvCIyb7G4BIJUG+ikgG1e4vjTyKA6RMwUJ1Sl3KqdASTb52B9atHC+GQR42COIuJCrszBlkyCxAF8uTKRc3tcEgUv4XyzG6QBurmmWRjILBIinZwV121uwtQJeL8SEmIM0ahNVIAAGqgaldRqRe2vzqfiObpnKl0hOWQSrdX0Ydx4/wAqn8O5ailSBgs33kMjsQwIV0IA/Bsxvpv71rm5bjGC6w6nUESyEEhRqRfwldVt3DE7aUEKTmyY2skKES9YFVa+c7nVyLEaEW2NReJ8beaNY2jiVVYsuRSLFt92OhOtK6KB1w/mSSFI0WOEiNi6llYnMQRc2cDY227CsjzRN93lSJOkzMuVW/HfMDdjcG+tI6KByvMkoKEJCFQMFjCHKM5ux+LNm9b1k/NEzO7uI3EiCNkZSVKqbj8Wa976lu9JKKD1jck6C/lXlFFByE15UuPBE6mtycP031vQLq3YPFPE6yRsVdCGVh2I2phFw0H1O/pWBwAsSAaC/wDCMamZ+i4ZM2ZfZhmyt6glh8qvvLuJBAuRfSuJ8CZoHDDVToba/OuqcNmXLG41vobfkfr+tBaDhLyTM22b6jKPrSPFR4mRykUZjj7k2uflfQU6x+IOQOhvnsCPUf6VKw8oYDWxNvnpQJ8DycvxTSOSewN/9B9KaYXgOGUWEd/Vtf5VNbEWso8TeX+da5DLv4beXf63oI32RARkQLbewqMsz5ha+h1H79/yre+P0N1sbHvvUbJlDFh4iASfegj8UbNOo0spLn2A/wBq5FxbGtLJJFFqzuygeoOpPkABrXROI8VVEnmc+EDKCT5a/XS1qXcpcAEGHed1tPNdmvrlQ+IL+evrag57wzDBM6ZvErMGHnbQEfKteIZAjWI2P796v3LnB4cRNPE+kgbqX75XA1v6G4+lbeMf0bsxOSR8h0I8P+VBSuAzZ4hfdfD+/lU1db727fvyrPF8vfYmjjzMTOG3tumXb3DH6UM3lag8w2G+8Q/2gfzq34SKYRySxllRCocq2Xc+HS9zr9KqOHl8aD+0P1roHCGi+yYhWaASlkMeceLwsCwvY+EgDT/yoEwxkni+8fx/F4j4u3i11+dP+D80yxpFDHGCy+FLO4DFjpmQGzG59Kb8XxGEdJlD4W1omjCqBqp+82UE3Ata+3lW3GcYwqS4d0eIZZjm6aggRlct75AQPQ3OpsdKCownFMJCskloRdx1CMovawGbz0sPKtM8865C7yglcyEu18p0010Bt+VWHrRMcZ1JcMzOhETBQDe5IAIQa239bampGI41G8uDlaWIxqqLIhQZg1mDEjJ8Nj528h3oKlBiJS65Hkz6ItmN9TYKDfa/at6Q4h1kXM5WEFnUvotmtoCbXB8qtH/EYImwziWEmPEOXKLr03Jy/gF7KdT2+VRjNEz4wyTYZi8bCJrAEEk5QCEFjbf1tqaCpzTs5u7Mx82JJ+prKTEuwCs7Mo2BYkDtoCbDSrXjcZhTC4Uw9MxIIYsn3iS92dst7XvckkEH6yuL4jDPFOqyYX/pR9MIoB6inx2IS+oAA1oK5wzCYvEEvE0jFMqFupYgMbAXLXtf5V5heKT4ae7lnaNzdHZiM2oPfe5OvnrWt5/s7ssMqyKchLZNDazZSDfQNuO5UeVQJZCzFmJLMSST3JNyfrQOOK8yyyhFGZAlyD1HZze1wXJvl0GlKvtL2YZ3sxuwzGzHzIvqfetNFBvixkigBZHUA3ADEAHzsDvXj4qQrlLuV/hLEj6XtWmigKKKKAooooCiiigKKKKCrYPhllGnyP61NXh4tawpjDHYAb6Db2qJx3iYw6X0Ln4VP6n0FBoj4UoFwN9DpW2LAaEev79qqQ49iidJCL9gFt9LVJwXFcVnA6pvvqFI+hFBZocAo0tf3rZwHjSxTFG1hY2A7D19r0nn4tO4aEhFvbMyXBYfw72HraoUin4RbyoOywSKiqrElGN0bt7VujU5rjUDWw8gf0rnHAeKTQxCPR4/4H17/hPbWrLguOMjruobZX7+gfYj3oLlwqPMSWvc7nz9Kc5QKq44wxsyQO197W/W9q8k4viGJAiCAd2cfLa5oGmPVCbG1v0qpc4ceBUpEfUt2UDck/lb9jDimLY36kg8WnSiBzOfID4mPsKU4PlmSZr4lelCDphwRdu+aQgkW/s3760CnlcvjcSjyLbCwm6Idnftfz877aWrpvEI7rbTbX3/AN6j8B4cpcsAFjTRLC1ztf2FTMX4WF+5sPnsPeg57xfCOrOYzlcEZW9bag+Y1sazwMGIkALuwO1lJt6b1b+JYAdxoPPuapXPnMYw8fQh0lcXJH4E11/8m29Bc9xQUrm7G/8AyLI5PS0vcnx31sfSwHypnw3GCVMwAB/EPI/5H97VTQan8FxvSk1+FtG9vP5f50FywyDOuncfrTuk8CeJT/aH604oCiiigKKKKAooooCiiigKKKKAooooCiiigKKKKAooooCiiigKKKKDDCJoNDt+VUDjmOLYmXqC+Viq37AHb+fzq5cxcwLhAihQ8jC9idAvnpvft7GufY3GGaZ5CApc3sL2vQb0kRtAbGtuJnAylfiBvf8AlUNHB0IBI71sgiJYXOnf2oHuGhNsx1La1g5s99v3rXrMOwIrSz0DdpgFvfQVcuS8bHiEMT5TY/C43B8vLaubxL8hWbY+TDMk0Z1VrMOxBGx+lB2qHgaLmCmeIH+BiR9GDAe1hWQ5ew+zvJJfe8zIf/1Kn6VH5O5qjxKDWzEbGrU0eb/agjYPh8EKnoxxoSLEqPEfdviPzNLsThC518C/mf8ASmYwrLsAPUDao2M4jBCM0ska97u6qPzNBvwkOVALWAGi/wAzSaHEZ8QLna/7H+dIONf0rYKIERZsQ+tgoKoLebtqfcAiuUce5pnxTsScit+BLgexN7t89PSg6Bz9/SKiMYcGQzjRpd1U+SfxN5nb3rk2KxLSMWdizE3LHUk+prUTWJoPb15evctY0Fo5X4rdkic7EZD8/hP8vpXXOXcBDJhp3kjiLxsmVpJJEWzGxBKsPLTTc1wjgv8AWIf71P8AEK6/h+KSpE8KkCOT4gUQ3/8AYrm07a6HUUFhTleLEyynCy2iDBFursM2S58RtZL6A6n8rwuG8siVYT1gvVdo7ZCcrKCbXzC4IG9LuH8bnhXLE+UBs4GVTZrWuCykjTTTtW3C8xYmP4HC+IuPu49GO5Xw+G/kLCgk8Qwka4GFwiiQzOjML3YKCO5NtthpU/g/DIHwYlaKIuHcEu8ozKkZksoWQDObW8gNbG2qHFcYmkj6bFcgYsFEca2Ym5IKqCN6wbicphEBK9IHMFyJe9982XNf1vtptQOBy2skZnSVIo3LmFJGAJCnYktvfQWzdr2vQOWE6Im+0fdmNpM3SNhlIUqfF8WY2tSrD8YmRBGr2UEkAqpKk7lSQSt/QjepOK4qv2VcNF1MpfqSZ8vxZQMq2/DmBbWx2oJHEeVzDGGeeIP4S0d9VDG1xYlmtcE+Hztetr8qgT9AYhWcKWcLG5yjKpFuzE5vMWtr5Urk43OyhWcEAKNUQkhTcKzZczKD+Ekis25gxBkaUuM7JkY9OOzL5MuXKdhuO1A7j5fjjTGRzFA0fSyz5WJAcg/Bfft56nW1aF5McdTqTRRhXMaliAGOXNfVhYWttc+mlLv+ZcTcnqAlgoa8cZzZPhvdNSPM+Q8hWqPj2IGb7y+ds5zKreL+IZlOU+otQMeG8q9VYj10DSl1VQrHxILkFtBbQ6i/a176SuW+Ax+B58jGWKR0jIY2CD4iQct79iD9aUYbmTExhQsgAQkr93GSCb3Nyl7m5ue9GH5jxKABXAAzW+7jNs5uwF00U/wjT0oFIor0mvKAooooCiiigKKKKAooooOQsaAaDXlAzWG5BHcUwwUYH7+dRMLsvtU7DbmgnrDXkmFIqRhN634jce9LgXKnaoXFo26TX8gfzFWBPiqLzB/V39v5iqKVBiXQ3RmU+akj9Knf8x4z/wCqxH/5n/8A6pfWIqCXNxbEOLNNKw8jIx/U1DvWY/lXhoMb0XrI0NQY3oNArJqDG9eVmtFBK4L/AFiH+9T/ABCupVy/gv8AWIf71P8AEK6hQFFFFAUUUUBRRRQFFFFAUUUUBRRRQFFFFAUUUUBRRRQFFFFAUUUU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4" name="AutoShape 12" descr="data:image/jpeg;base64,/9j/4AAQSkZJRgABAQAAAQABAAD/2wCEAAkGBxQSEhUUExQWFRUXGB4aGBYYFxwXGhocFBkdFhweHBkYHCkhGRsoHhgZITEhJiksLi4uFx8zODMsNygtLisBCgoKDg0OGhAQFywkHyQsLCwsLCwsLCwsLCw0LDQsLCwsLCwsLCwsLCw0LCwsLCwsLCwsLCw3LCwsLCwsLCwsLP/AABEIAKkBKwMBIgACEQEDEQH/xAAcAAACAgMBAQAAAAAAAAAAAAAABQQGAQMHAgj/xABBEAACAQMCBAQEAwYDBgcBAAABAgMABBESIQUGEzEUIkFRByMyYXGBkRZCUqGxwTNi8BUXJIKS0TREcoOisvFD/8QAGAEBAQEBAQAAAAAAAAAAAAAAAAECAwT/xAAbEQEBAQEBAQEBAAAAAAAAAAAAAREhMQISQf/aAAwDAQACEQMRAD8AQRWgODivHESI1OlQW9B75OP67U5unEW3dsZ0jc/pWOAIZJC7RFmB8qEgAfds/wDauT0EdvyJNONcjCPV6DUcVLuuSLW3QmWdmIHq+P5CugiwkkGZH0j+CPy/q3c/yrzLw+ADSUGD7+v4k1pnj5+4oVEpETMUG2cnc+uN+1Q+o38R/U12jivw7tJcmMGNvdTt/wBPaqZxTkg2x8+ZEO2tf3c+6j0+4q6zlUyK5dTkMw/M1Z+DceU4WTAb3IAB/TtSniXCCh8m4pWyEU5U7HSZtJ/dGftSu4jHtSLgXFdHy2J3+k+32/CrEH1ZyNx/rNYsx0l0qnAHpUCQU2uUpbMKsKXyiozVNkFRnFbc6jmmnK/C1uruKB5BEjk6nJAwFUtgFiACcaRnbJFLWrxVZdCsvhys3VWK4aWSO3hlCxRpKsjT7aVbqrpAbG7Dtlj7Ut4lyLJ4iWCyZ7swAddyiwLGxONOXkIIGD5sgbHuBmoPLXNDWcVzGkSsbhQjPrkRlA3GnpsPXf8Al22p/N8RTK8sjcPhZ7iMW8jBpgZAuNiVfd9l3+rYb0Qih5Hv2MqrbMWhYo41IDqC6yqgt8xtPmwmTgj3FbI+QOIMgcQAqUVwetDukp0o3+J2J2p3P8T5xM8htYRJ1eqmoy/KmMXRZwC2+VA8rbAjNROAfEy6tIYoVSJxGHGpwSzK5LKpPsrEsB+FQF58PpVt4DGHkupJpYpIfl6Y+gMt51cqQPViwHpgYqNwLkC6muhBLG8SK8ayyDpsFE30FSXCyZz+6ScZIBxgyOEfEaa2hhjjijJiaQs7NIWlE4IkDebYnynK4IKDHc59R/EqYMS0EUiaonjjkkmfpvbHMbCRpC7d9wTg+3fNEP8AYO6kln6EeYIppI+tJIkY0wuVZjqIJVRgsyggUs4hyvdwQLcSwskTacMSpI1glSyg6kDYOCwGa6Lwznzh72kiz9WGSRp2dIUy3/EkMwikfVpDYGfMgONxjBqm8c58nu7YQSquSqK8geUaxCcrmLX0g227Bd/tUVos+T5pra3mhV3eeV40jKhVIiUsWEjPg/Q+dgBpO9Lb3gNxFcLbPGes2nSisr6up9OkoSpzn0NO+Cc8tbW8EC28bdGR5RJ1JUctKrRk5jcafKwAxj6Qe+ah8b5qa6vUvHhjBQoemuoBukc+ds6mJ9Wznt7Vf6j1cci8QSSONrZtcjMqgMjbxjLairEJgb5YjbftUmy+H14/iAyrG0EaPpaSMaxKwCaW16SpGo6848uO9NJ/ijKzApaQKTJI7gNK3U8QuiVSC+2oY7diBj1zAbnx9UivawtA8Edt4cmRQkdu2pAHD69QbOSTk5qKQ8B4BcXrMttH1CoBbzKgGo6R5nYDJJwBnJrzZcEnluDbJETMCwKZC6THnXqLEKoGDkk4pjylzdJw9pWijjYyhdyXUoY21rpZGDac7Fc4YbHIyCQc1snEHvlhRWcuxjDyKAZVwxV1cOpyS2x2zjtVRmHkW/eSSNbclo9Orzx4+YNSgNr0uxHZVJP2rPD+SLyVYpOiwikYLrBRmA6gjYiLWHJBI2wKc/707gySt0YtEpRtCNLGVeIaQ/UjdXckfVqJzgfmtm51LraBraIm1maZW1y5dpW6jhvP2L6W9/L9zkNNzyPd6rjpQvJHBI8Zc6ULdLJOlC5LNpGSq6sVC4lyvdW8KzzQlIm04JdCfmDUuUDFlyBncCrG3xQn+aBFGoeVpkCyTJ03lGJN0kBdWOW0tkAsfTAEHmDnWW4tEs3gRAhTzEyM46a6QFEjHpA9yFxUUrh5Vu2t/FLAxhwW16lB0qdJbQW1FATu+NI96Zc+csxcPaKEPI85RXkJ6ZiIdQfIUYsMHIww3GCDWLbnmVLUQGKJmELW6zHVrEErBmjwG074xqxkA1A5t5hN/OJjCkTaFQhCxBEY0qfOTuFAG3tQJKKKKD6B4fykinVITI59T2/Qd/zrEnCOk+QhdPYEhl/9Jz/LNb+P82Q2mnWdmOM+3c5x7bVFtufrV5FTqJ5uxztn2J9KzjpqcgDjTFcMrfwPjUPyYZ/Q0i4vw6dcNcyF0B20eRR92AOfzyatAEF2pCkEqfQ7qRv3HY+talyc285yWyEfGz/Y/wCf+tF0ni4e42SV1HtkN39s1m5t7lVO6yL7EYP5+n9Kk8MDxhoyBmI4ye5U/Sf0/pW+U6uwoaoV7ZzSSmRwFULpCd875yaqHHrNVJ9M9vy/1/Kuo3lrv5hj2/OqhzLajO+D7j7f2P8A2qLZsc/FPeEX7E4O5UfqM/2pXfWvSfHcEZU+4PatcUmghh3FavXOXKt1xuM0suBU1JMqD71DnNYjpUCSo0lSZajPXRzrQ1OOS+HRXF7DFMGMTE6grKjEKpbAZyB3A9ckZxvik7UQQs7BEUuzHCqoLEk9gANyarNdhTkPhvi54869EcTJbpcYbEjESOS4DBlAB0HtqGTgg085TsgqcOGOrHBLeCNzKgKphlhfKEhtQGARtlgQdhXFf2YvOr0PCT9bTr6fSbVp7asY+nJAzXm25bu5AzJaTuFJDFYXIUpnUDtsRg5HpURY+XLJL+7u3vC0s6oWjt2mEbTOnk0GY9yqD03OnPvVg4Tybw6TrZ1hRM6yFrqINZRrDrVm0Flly+V7keXHcNVAk5VvVTqNaTiMIZNZibToAyWzj6QN81huWLwOkZtLgPIpaNDE+pgu5KjG4GRn2yKK6DHyBatw9JRHL1WtEmMhnT6y4LIEICjMZLb9gB65Jd23Jtpb39qbbVHqSfV85GcaUABZZFZShyU1Idy4wRiuTQco3rsyrZz5QhXzGQELgEaiQAuxByewOTtWibl26VFc20uh20I/TJVmJ0gKwGGJIIGO/pSo6E3J9hDYW08qYk6kInElwF1a5AJAvTJUqATtlWUISaYycoWU3EL3qw6NJVobeO4UdVHlYPMmPpAUDEY2Hr3rk/E+Dz2zBJ4ZIWYZVZEKkjOMgEb77U04pyPfW8scLW0jSSprRURnzhQzDYbsuoBsZAJ71Re+B/D6ymg1BZJC8l0iy+IjACw6hC4VBhtRQL3IJLHcYxXueeHwrZWEkFsqDoqskyzBvm6pC8bJ3L6vMW9B5ewquw8o3z502dw2GKHETbMoyVO3cD0rKco3xYKLO4LEFgBE2cA4J7dsnFRXReXbOPp8EmtoEVhLiadZlyp1kSK6tuxZct/lGwrdxXkmylu4JJdUKzzXQlUzqepJG5MIDH/D6oDHb2AGDiuVpy/dGJphbTGJNWuTpNpXRs2TjAx6+1Ob3kO4itYJiknWnlMQteg4kGlded92yN9hj77Gqi42vI/DzcSqAzkdHNsblEMKynE0mvJLhMAhTg4YZG4qCnLFnFb28qRyTNJetCk6zovlW4CxyBGUr5lVgMjGdzsa57e8Lmhk6UsMkcu3y2QhvN28pGTn0qVNyxeJIImtJxIylgnSbUVXuQMZIFB1W85Nspri+kuHZ365BImijMUTRBlmx5UILZyThQFPaqxzDyraRcIhuYwVnIiLl5gSxkXLBFXKsN84yGULuO9Ua94XNDJ0pYZI5dvluhVvN2wpGTmrLw7kGabiBs1LFVZQ9wIJCqdRdallIDLnOBnHv23qKdcDsY24VayQQI1yl4NcwlUPGepGELK3cEYUL2B83c1Zub+T7e6u+sy9MvfiKVjcKFkiaJWDjynRl8RgAE/mcjklxy/OBNIsMrwwuyNMIzoGhtOSdwPT12zU3hPJ08k9vFPHJapcOEjlkhfSS24xsM529R79qvqOjRcq2MF3IkcCzJNYSGJHnXPiI20SRKcnS+kruSSp1Y+3H72PTI66dGl2GjVq04JGnV+9jtn1xXriVp0ZpYs6unIyZxjOhiucb4zjtUaooooooLVxnhhWESzyNI52JLZAyCcAH8MVWoI9RA/WrfzqjLEin+LJ/IE0m4DbCUMnZs5znYjtjvse9Zl43Z3F/wCX7YKimP5WcZKAKRn3x3/OrdeZeLoSth8Zjl2Gojf8Aw22qk8KZrdRqfWfYgkbdh96c2lxPN8uVVZO6gnSfyOO4/Go3YdTnVLGxwHz0pMds41KfwO3/VTedkhTW2wG/aqU90tskiMj5MvUQjzsWG2knOSQMAfYCmnEOJiSWOMhjkg6N/UZwQPQU1MV/jvMqSPhInO+AdOf/wA3/pSO8tepGRlznI3OcfgSdquV3wySZGWH5bZO+nQMEd9vNkH9ai2vBXidAzaiBhs/vfck1Fcy4rGSBGCWMYz67fr+FJavPP8Aw3Q+tPL6ED2Puf7VTPDnAOCATgffP39K3HP6hnwyb5eM9jiiWSoVo2kHPv8A02rDS0xd49u9aHNYL1rZqrOsMaZ8rccaxu4rlFDmMk6W2BDKUIyOxwx39KVE015Utbea7iiumkSKRgheMqCpbZSdQI05O+1VKsVrzzGgeHwsjWrIi9Jrt2kUwy9dNMpTCqG20qgyMb53ptafFcBtctozv4p7kabnQoLxGAKFMLeUI3vu2TtnFS05Jt4nvII0me4ispXdZEjnVGLfKCOqgxzFQrAgEkMQMYrVffDuygFuZLi4Ks8SySKmI3FyuzxSGPQArEZGpjgHscCoiuDnpltkgjhVXjk+XMzamEHVE4gI0jUNaglsjIGMCnUnxTDXMU5tD8uVpignUAySR9IkEQZC4JO+o9vNgVJ5o+HlnZ2zzGS4Lqxi6YkidhOWXpqQE3BjbqYznGBsar3BuBoONRWvTmCCcDpzxJJJjTqHVjB0MvqSDjTvvVnRbuTuZrFbAxyXPQfXMVDa5ZYUkXpqIz0yrnpjT6fgPRDL8SsxxR9DePoKzrIIxIllKJI/KIy6Ntj6yF1EgZqTzPyxBHw6WVbebrpeTKzqoCoqONPUUL5ItBGBt5jntgVq5U5TS64dCzLIA99peRLcNIEETZ0SAFmjyFGMYDk7McCoEHPHNQ4g0TCAQ9NSpOpWZyxzltEaL/8AHPfJNNJef42kaRrPeW18LcYnxrQKgBjPSzEfIM51A5/OoXPnKyWN5FBH1WWSNGAbDSEu7IQoCqf3cAMoJPpVtHwztDfTWwa8CwIrOzBPN1mUIU0xlioy4Y6CAV3KjJCBNB8UpEmuJRboRIY2iRnJEL269NHyV+Y2jYnbO3tivVp8T9F1PcC1XEgiESCQAQiBtekExEMrMSW2U+Y4I71JvuT4YLG8029zNc2980SuqhiESNnjZ0KH5DAqT/ESuDjanXPPIkU8rzKJYGEtpC5MarAEmjjQsiqo0hMjJzjORgVRUb3n1DGyw2zRObw3gc3Gsa2xqVkES6kIGMZFTZPiXHqRls3UrcyXJIuicvcRtG4GYdl8wIByNsEEGmcnwxtvGRwK94VZJ9QMRVg1tp0srNEFaN9QGwO5A1HNVHljl2G94i1unXWAB2wwXrBYxnDAAjVnY6VY+yntUGvj3Na3N9Fdi3VBF0/lagQ/SbV5iqKBnt5VAq0SfFdGmimNm+YhMqhbkICtz3DaYMHB7HHouckZMpfhZCJ7lSb144vDmLpxjLrdFVPmZdyhLZwowFJPYiqzYcmI/GG4dJK0aLI41lcOyopdQoO2phjB7b5APagg8zcyR3U1tIkDwiCKOLHX1MywHykOI10NjO+DvvVmk+KaNO0rWRI8RHcqvicESxRdEkt0vMhTHlwMEE5OcDfbfD6ze4kt1e7MphSeKNwIG0l+nIrdaEElSC2rSAVOw231x8gWUtrJcwz3DKTN0SI+oqi22HW6cZ068FgSUwGXuc0C5viN/wAO8Atsf+IWNuqCVS9Yu6vmLL4LZypTOlcg4phP8VI3MOqxOIZo50VbgIA8SdPG0GShwDg5IOfMRgBFzxy5BZR2wQXQlmiSU9ZVCAOvmUYAIdWxkb4BqoUEzjF2Jp5ZVUoJJGfQW1ldZ1Y1aRnc+wqHRRRRRRRQdgn4Ys4J8rk4IHfHsKRcO5dFpc5OcH6SfQMMEUk5I5o8HJh8mJu4G5U+4FWzmXmGJ+m8bhlJyCPv7/fasZjrLKYNw7VMCBqUqRjJABOwI37jvTCz5fkjT/Eyx3zj6Mb7ZOP1FT+DSLKqsfz/AE/1+tPRGCMDtSQtU682lDb+i5J+o9s49BWi6ixMuokHHlYE5B/HvvTHjqaZ1XsB5mY9gDtXrnK3jWNZNZzkAAb5z7Abk0Uz4TCzLnWSR31DJ/WpMlv/ABD/AF+FQuVdSiRHJOCCM9xnuP6U8vFBX+9VmuWc+pmNsbjcg/h6GqnwK16y62AwPlqfTOM5I9dqtfNcmFcEZ7/0/wC1Vbhkx8Gwz/hlm/UA/rUWqyxxkexI/Q14LVisGtuTOa8mvYxivFAVI4daGaVIgyIXYKGkbQgztlmPYfeo9OuS+LrZ30Fw+vTE2oiPGojBGBqIGDnB+xNVK0vFcK8uDKxUssjoXYHpnBJcdwMjc+hHvUd45TGhIkMedKEhimT6L6Z2OwrqXD/iZZxpoxe6ercSaR09JF3r8pGvcKX1D70mu+fYnhgjXxcYQW6PEjx9HTaSBxIgK6hKQoOAV3O7EDBgpjW1wX0lJmcnXoZHYnT5dWkjfGMZx6YrNzdXEzvdMZGbPnmUEAHAUDKABNsAAY2wK6LF8Uoxd3UpFyYpwnTOpepAY2LlVGrHTZmORqHYd68W3xLtvDTwPBOBcG46mlkYAXJLBlzpAYdiAqg5J+1BQrOxuJXRCzRrcMAHmZo4mJ3BZ22I2771p6dwodVMpSNm1FCxQGMjJyNhgkHP3FdKk+KVuzWTFLkm3kDs2UDELC8WnSrBGJLAFtKYUHvmiy+JVmkPSIvSubnKjp6SLstgEa99OrI+5NBzQWlxIDNomcBdRl0uwCoQNWvGwBwM522rxrnYNLmVlA0vJliAD+6zexyNifWut8+cRt34UIor6FtMcGY9ayNIYlACoqS/KO7EnpLnAyfescv8+xW9itu0UpeOOeMIrAQS+Kx5plO5ZN8bH8qClu86r1CZQsm2slgH07Y1dmxW2UXTN0m8QWYZ6Z1liMZzoO5GB7elXqb4lpqhkVJzpaFntWePwy+GXSOkNBdScahgrg7nVU4fFK3Fz1elcsFhdEdnTWDJIJMEA4ZBgjLMcZ2Udqo5rCbhnJTrM6jSSusso3Ok43A8pOPsfatFqJC46esyHONGS5ON8ad+2f511ix+KVrHJK+m8USXYudCmPH+GFZD5xlSck++BVK5a5kitbq5k0zCKdJI1eMqk8QkYMGX93VsAdx37+8Vjl7gNzPDPKbk20UGEZpGkA1nOEwoOnG+ScAZHvSCKKaU61WSRgclgGYggZ+ob5AH8qvXHefobm3v49FxG1zJGyYZSuIEVMyHIJZ9OWwD2Ub4zXrkbn+GytoYZPFEx3JmIjKBCpUro3YEqSdRB9aqKP4e4LltM+srqJw+ooRjUT3042z2qTZ8DvHSYJDNpjUPKullGCwVcqfqJJGB3wCewNX0/Eq31wHTduFhnhlLFNTLcHUpHmOoqdgDgY/Ctdz8Rrd3mx41EntoomdZEEqvbnZgdWG1DILHB3O2+0Vz26t7gjVIkxVQDqdXIAbsct2Bqdy7yvNd3MduMQtKCUMwZAwAydPlyxxk7e1XAfEO2ez6EqXRk8NHAcOpQm3lMqNknVls4JxkDtnvTW5+KlnJPbStDdDw0jug+WciWPQQxZs7H1yc9z7URz3i3KU8EcEgxMJ4+qOiGfSuceY6djsf0NJbm2eM6ZEZGxnDKVOD64I7V1nl/my1YwpHM0NtBayQXIuJFieWOTJUwiMnVKpJ274O3c1zbmfjj3tzJPIT5j5VJJ0INkQZ9AP1OT60UqooooMirFyXax3M6287EKwbQM4HU0nGSN/fH3qvYr1G5UhlJBByCDggjcEH3os47DyRdFEMLjzxMUP/AC/2IIP510GzcEZFcb5d4sXbrH6nGJN9y6AKW/NdB/Wuj8PuiYHYHfSSP0rLde+LvG7atIb93cZB/KtlrYxDSxUBtIAyScemwPY/hSm9YQ6dWpydwigkk/fHYV7it72bfKwp6ZO4/LG1FYvInhJxnT6H0ppw+6cgB+zDyn8BmlcvLkgXDXDkf5ds0xtXCBItyB6k5IOPc1CqHzQPm79sgH+dc/4jcspkjX6WbJ23P5+21dA5wlChm9OoAPxA3rnpGp2YjY7jPt7/AIbVYfSMtvtv3rHQreThgSc52r1IK0xiHJHisaK3MK8Yoy1EU55KsVnv7aJ9Ol5QCHVmU/YhCDgnbvtmlDVL4GJzcRi2ZknZtMbI/SbL+XZ8jTkEjOR3qxKvUHw3SYO4uemWmuY0iWAlQbTW+Cxk2Uqv+bGQN96g/wC78YhXxJ68yW7hDA3S03kgjHzwxGVyCcqAc4BJ2pJLzTxCNmQ310pVmDAXMn1AnVuHwd87jvUCXjVw0Yia4maMHUIzK5QHOchScA5JOfvUF2i+GSvNDGt2wSU3CB3tyrB7M4YaBIcoRkhtQ7YIztUe++H0aWzXCXbvpto7oK1sEzHM2jBImbDjBOBkbDfequeZrzqCXxlz1AugSdeTWFJyVDashcgHHbatn7VXhGlru5dCNLIbiXSy+qka/pIJGPuaKuk3wm+YEju2f5qI5NvowJYDcBk+cQ+FXBGRj32rEXw+toXu0nnkmWOyW5ikijHaQ41aRLhyuNgH0nJOdt63zLz1c3cyTK72+gDQkU0ulWVdGpQX8jFdjpxnf1Jys/aS71h/F3GtQQr9eTUA51MA2rIBIyR6kVUdH5b5cthBAZIonE1hdSGTosZFaEgBtLSYZ11EbAfSMH1rzb8gqLa4tR0nlaW0MVy0eiRUutyGGptBGPpB3z33252vM94NOLy5GkYX58nlHsPNsNh29q8NzFdkOpu7gq7anBnfDNtuw1eY+Vdz/CPagZc6crrYlNE4nDmRT5VRkaB9DBgkjjfII82d8EA7Vdbr4ax3V5LDHIttHAtvCrCMN1JJIFlJYmRcsSxJxk9tq5jxLis1wQZ55ZiBgGWRpCAfQFycU8g5gvry4RIZmjmlWOI9OYwiVoV0IznWFL4AH4gY3NA0sfh2JLZZfFESNHcOIxASubLAdWkLgjJOxCmp/E+VIrPhd4r6ZbhPCuZejp0C4OSscpY61wNyFXue+dlXD5OLy3E9rHe3HUg6hk/4x1A6ROsjL5ffPYE75PvSPh3Ery46dmlzMUkKxLE07CLDEAKVLaQucbYqKeco8iLfW6S+JaNnna3VOhrXWsJnBZ+qCEKrgnTsfQjet9/8ORDDG73a62WB2jVAcJdSdPKHq6nKkgnKqpzgMcHCuPmme1s5OHqhhbrM0kiSyJJqHy2VgraSukaSvbbPfetfDxxB7N5o7iXw1q6eQXDDQ7OAmiINkHUwIYADY4ORVRbLHlW0t/8AalvJJ1zDBlpjbeeFlk0/KUy4YspBzkem43rXZfCUvcXELXejpSiGN+kMSsYevjBlBB0+i6j3PYVTrvjV/BNKJLm6jmJCy5nkDnp5ADnVlsZOAe2TWr9qb3JPjbnLYyfESZOndcnVvj09qgs3Dfh2JrSO4W5YPJDLL02tzpHhpRFIpdZCc5OV8uWx6VA565MHDliZZzcLIzrq6aoAYwDjyyPvudm0kY7Vp4nzxPNaQ2oLRrGSWdZpdUzO3UZpAXwzGQl8nsTtils93d3oYyST3IhQuS8jSdNMgE+cnSM4oq1Xnw5jgSNpr1UJELSgRq2hbolVZfnBnCtp1FlQYJKlipFSJPheomaE3bq6RzSurQIp6Vu/SDrmfB1k5XUVGASSNs1DiMt4ttAs0sptpFLQxmbUmEbTtGHITB9CBUUcbuOqJvETdUDSJeq/UAAxgPnUBjbGaqLvYfDJJHlU32yTwwqyQdTWLpFeN/8AEAA82CATjBOTtmg39sYpZIyclHZCe2dDFc/yqfDzReoW0XlypZtTabiQamIAycNucADJ9hS66naR2eRmd2OWdyWYn3LNuTUEgWhxQLTtgZq1eGVQc4AxuTsKgm8t9vMPwAP8tqzrr+YW8NDRSBgDtsR7j1rrfLV8uFOfK6kH7Ht+VUBZ4cFw6nAyRnzZ9Bg71nl7mHoyESDMch8wG5X7j8Pai+OtQ3XmYP6HYj7bUyE+TpG59Se32qrQcSjfGXUqTtIvY59/ZvsasvDAqE6iDnfP96FebmR13YBh7gYxSq6m0KZWOAdwe2wP3ppxfjUKrjUvf33/ACA7/hXPOZeLTXLCCJMN3VPsP3n/AIVHt60qRE4tB4uSOE50qerKR6BvpX7E/wBAaVXtlEbjSw0grhSNgNPp/r2q18vcOMEDhjqZmJZz+82MfyG360j4/Yasn3qVpXb7gaA7SjH4ilRbIzTTiyrCmO7N29fxNIoHxt6GrGLke2NeDW01retM1qam/Jl9FBfW8s/+Ej6n+WJcgA7aG2Oe2fTORuKUGmHLfBZL25itotIeQkAscAYBYk49gCasSupcN514dGjIZm0tNcs48GPOlzq0qxzk6SQ2/fAHYDCabnKzFvbxgF4oxAHszbJpLW8oeSQTFs/MUNkEEnXgnGah2nwvlkueitzFo6ayCXS/7zaArJjMbZ/iIyMYz2qD+wTortPdW9viWWGLqFtMr2udfnxiNcjALdycY7ZIt37d2BvIJXdpBGtxqma1TUVnPyoQm+0ffX+IGzEVr4tztZT2ksLzu7Paxpk2o808TFjITnuQFX7YpRx/kyJ7SK5tjHEUsI7iWAmRmfVIys+s5A9AB/l9KT8m8kPxGOaRJo0MRx09LSSHIzq0IMhPTV759qDoH+8OxB8s7ABrYoBZqoXoYWbSAfL1Eyu3YHA2pXBzvw+OO6jRfLJPNIc22oTx3AJVCBIvTKFtIzkeUEYJwEi8iiaO0MckMJks3uZHaSSQMIjk+UR+VgDgqMjynBPrss/hbLJPLEtxFhBEVcLI2vxK6kOhV1IvfLNsMUDyfnPh72ghaUnEEC6PBrp6tvIZHfGQDqBC47bE+prfxD4i2T3CEPLoa3nilYQ+VWm06CEZi5wVO2ogZAGN6UXHIcVxDZraEKcXbT3DhjrS0eOPV01ZsbnZVz9VVWblfp8QjspZkw7oomQFxplxpOnuG3xpPY1Dxeb7nu0Bu5YLmRZpbeBYy1qpIlt9yWySPNjHsNZ743x+2/Dza2sOZA0D20oJgGQ0LgyjKsFyQScqoz65Jpfb8n2WrikAlVjbsix3DiTMJa56RRkVQJHwANQGCW2wKhW/wunZrhWnhTozGBWOrEkgjEvcD5a6SvmbbJxQWZ+f7B51d5ZThLodU24BAuyAkWlW8wQZOo9/TGTURubrS6Wyt4VWMiW20xtEF6DROOown6oUqwz+7k+u/arTchSrbdYzRBxClw8JD5SGVigcuFKk5GSo3x79jPm+GwWea38dE00MTStGsUpbCANgDG5wykAZ7n2NUeOG8wW0XGrq6cnpNJcGN1TqDMjNoYjIbSe+VKt5tiO9PbvnSw1Xk0UkqvcPaSrGINOl7Nldhq1kEsV7+hPrXPeaODizuXtxMsxTAZlUqA3quG9R6/fb0NN7XkSV7DxpljQGOSRI21ZdIDhjqxpVu+FJy2Kk8KuKc/2gvbqfrOxmROjNJbavDhJGdodAkDOrahlgR7HNK35ztxaCKGTolrx5Gj8IjILeWTVowxYHGkNpyf4c4FRLz4VXKG1VZYma4k6eCHTpt0+sdWpckBQ3oDsNt69cucrWZa5V7iC5TwMk8c6GQdBoyEJkhA1Z82cEZ8o23qizcQ564bJNDIZHYRXTSqotVGhHhKBBvuBJ5ye++2CAajH4gWniJ5I5pYPEWqRtItvnRNC2FkKmQl8qTjLEgYBJqgcW5a8NfrZyyqQXjBlUHGiYK2rBGQQG7Y9KvfHPhylzNcJZCG3S1Zov/wCx6zLGJcMXyqsAcEqTnOcAYqCPwvni1t1sFSRiqRSQ3Wm3EZKygFXBBwzoQu+5OCSd6kcL+JFtquDINJ1qInaATdS2iXQInUOhBbdySSNTnPYUht+RhPHYBHjiae3mmaQvJIH6JBwV0DpsASCBkeU7nbOLH4eJNF1o7+Fog8iNIIpdKdGNpSWOPKCqgjPfUAM0DO85qsZ+GpZBmRi0agLCsaoOsHYsXcocDUdQKk7ajjJrnvHLaOK4ljhk60SOQkuMagPXbb8xse4qK4AJAORnY9sj3we1Yoqzcz3HnWLOFABP3J7fpSZEH5e9beJ8SM8mtlCnAXAz6Z75/Go4qN27UmAasbbL/Ot9uo171pjGFH9awTUVb+V+m8pifKs30lTg5H47H86vScEk3UdF8durqQjP2GVP8q42jkeZSQw3B9QRuK6zyRz9DMipO6xvjfUwVTj8aYunnD+WCdnkVAP3YYwuf+ds/wD1rS/CEiJWBNAJyznck9slju7Yqfccbsh5vFWy/wDup/Y0nvuf7CL/AMwJW9NCs36YXH86YmtvF1EUIUDAGwB77+p+5qmczcRigiXJy5Gyjuc/0H3pZzX8QjcApDGUHq741fkq5C/qao80hYksSSfUnJP5mmH6ery6aVizdz/IewqO1ZrBrTFb1fI+9eWrSDWwPmiPJrdw65kjlR4WZZVYFCmdWrsMY7n0x65rS1OeSOKJa39tPJtHHIC5068L2JC4O4ByCNx3G9WJUmTnbiCyOxuHVyuhhpRQNLatk04Rg2TkAEEk5zU3iPH+LQIJJZZI0vAZFJCAv5QhdcDMZKlRqGkn71a+C8c4SJbl7t7WYyzkgizYAQsjAFR4bOsMQW+gnc6mIwdPDOM8LS3tYppoZ3gt7hFJhlaNJZpeojFZbcgjTtnQ+D+6e9BTTz1f9Pp9fyGPpaelF/hjsv0ZxuaicG5nurRDHbzGNS2rAVThsadSllJVsADIwaZ81WFvKLi9tnjSLrpGsCo6qdUQZmjLqvlDavLpBAwcAEAt7binC/8AZixFIhcdGQSaomM3WLAo6SCI5GxGDKgAJBU+kCG257v41jVLjAjj6SDpxHCHGVyU3B0jv/c1beVOfbt4bozWpvVRVaWTVFEEiRWUKytCysN27DUe24FTeJcY4E0lqVEBSKU6wts6l42iKqXUQqH0yaWZWLHGcFs4pfwzmGzja5PWs0d7Loho7SVYZJTIWBMXRKnCqurKKCSBhhk1RWbnn28LL0ZBbxxsxihjVAkYfIKjK5ZcHs2QdtthhJe8Wmmm68kjNKCCH2BXR9OkKAFAwMAYAxVg5muLJuKiW2aE2jPExHSkSJQAokDR6A2MhjhQfqH4C9Dj/BeqCTY9PxMhIFg+fDtEQi/+G+sS6TnuB2OMioOenn3iGp28RvJp1npRebQSy58nuSan8L45xi4ncQvK0syiVhojXKoNIlGpQqkDAEi4Ow32FP3mhtuELNLbW5nGuCBjaxFbkSFWjuMvHrOhFbcgEkjVualQc32b31lcvcwJHDa6HTw0iyLIYWiIJjg8yZYYUMQBqwB60U/gV/xS7iNvbPJLHFpYpmPYB8oCz4LIHOdJJUe2BW+Hm+4tr6W4vIjNfRAxo5cRdJ0DIdSxLplHmxj1x3rPNPHYkaB7GSDU1skd0IbfpKZEfW3leFV0N5QQowwQhhjGafdXLSu0kjFndizMe5Zjkk/nUUzXmGXws1sfMJphM7tudS+22xJOSfy96823Mt1HbtbJMwhbUNGxwJNnCsRqRW9QpAOTnuaU0UFjuOe+IPjVdOcMrA4UENHsrZC51Y2J7kbHIo/bm/1u/iDl06beSPGgkkqF0aVBJJOAMnc5quUUDbiPMdzPOlzLLrmj06H0IMdM5XYKAcH3BpivxA4iGZhdMGZw7EJGMsFCZ+j1VQD7gb5qsUUFmh5+4gmjTcY6alU+VF5VfGoD5frgVrTmjRYy2scZR52DXEvUJEgRmdQIsBY/qAJB3Cjaq7RQFFFFBtFSlWotTPQfgKVqN/cV5A71shrbFF5iKy0jClrDfFNQmDioF0uHYVYn00gflRigmiqyxWDWTWKDFYNZNYojFYrNYNUZzQK81ttoGkYIis7Hsqgsx9dgNzQeaKk3vD5YcdWKSPV9OtGTOO+NQGe4/Wo1QFFSRYy9IzdN+kG09TSdGo5wNWMZ2O32rdDwa5dQ6W8zIRkMsTlSPcEDBFBAoorNBiis17hhZ2CopZicBVBYk+wA3NBhpWIAJJC9gSSBn2HpXittzbvG7JIrI6nDKwwykdwQexrXQYoqRZWMszFYo3kYAsVRSxAHckDsB71HoCiiigKKKKAooooCiiigKKKKCXHHk/ln9K3Y8o/CoyyEdqlK2UH4VGm+132qe0elt6VW82nemUk2cVmtysyR5IxSvjCYkz7gU2WSlfFnzj3FJ6fXhfWc15zRmtubJrzWc15NAGsUZozRGKwazWKowadclSab+1bqLEFmRmdn6ahVOWyx7ZUEffOPWktZWiOv8T5ntbm+8DLoNobx53uJbk3EbeRygQjQIUOQNIY4JwTjOfU9pwgzy9PwIV7dHj1ynSk0UgWRSQ/lUr6D6sErXIKKg6rzp4VOH3kNtcWxjN6ksMMc6uen0wp0pkn6jkj8favNlzSLTgtuEmVrj5oQJcZkhMjq6Ew5wVwjA5HlyANmNcsoorptwnDPAQyQx289yVhbp5brPOZMTRtErZKMCQoCgDAIY5ApnxiHhEV5awyQQxxTkTs2mSMxRvEOjFJ5zjMgYsdtiO2Sa5FDKyMGUlWUgqykggg5BBG4IPrXu7unlcySu0jt9TuxZjtjdmOTsKqOorbcMWW5YLYMUtY2VGmIja4DtqEeJDsyKCVDPglRncivdpBwtbK3kjkto7tehNrWUo4PUBmQ6pCcqpxg4z6DauS0UMdo4v8A7HmvFkne2LyTTsDHIzRupGYjctq8pL52yPT0qLY2HCTLcHFjkNb6RJckRglh4gIOpjSEBYYZhqbGSBiuQ0VB2vlz/Z1rLJ0JrNcvdJJI9xhgki/8OsR1aWjwfMTnDDvkVxXGNvb2rFFFFFFFAUUUUBRRRQFFFFAUUUUGzNb4X2IqM4rCvRUgNU1Z9vypXqr0slMJTQTioV++SK09WvEr5qYtrGaM14zRmqy9E1jNec0Zqj1msZrFFBkmsUUUBWVrFZWg9UUUVAUUUUBRRRQFFFFAUUUUBRRRQFFFFAUUUUBRRRQFFFFAUUUUHnVRmsUVQZozRRQZzQTWKKAooooCiiigKKKKAooooCsrWKytB6oooqAooooCiiigKKKKAooooCiiigKKKKAooooCiiigKKKKAooo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6" name="AutoShape 14" descr="data:image/jpeg;base64,/9j/4AAQSkZJRgABAQAAAQABAAD/2wCEAAkGBxQSEhUUExQWFRUXGB4aGBYYFxwXGhocFBkdFhweHBkYHCkhGRsoHhgZITEhJiksLi4uFx8zODMsNygtLisBCgoKDg0OGhAQFywkHyQsLCwsLCwsLCwsLCw0LDQsLCwsLCwsLCwsLCw0LCwsLCwsLCwsLCw3LCwsLCwsLCwsLP/AABEIAKkBKwMBIgACEQEDEQH/xAAcAAACAgMBAQAAAAAAAAAAAAAABQQGAQMHAgj/xABBEAACAQMCBAQEAwYDBgcBAAABAgMABBESIQUGEzEUIkFRByMyYXGBkRZCUqGxwTNi8BUXJIKS0TREcoOisvFD/8QAGAEBAQEBAQAAAAAAAAAAAAAAAAECAwT/xAAbEQEBAQEBAQEBAAAAAAAAAAAAAREhMQISQf/aAAwDAQACEQMRAD8AQRWgODivHESI1OlQW9B75OP67U5unEW3dsZ0jc/pWOAIZJC7RFmB8qEgAfds/wDauT0EdvyJNONcjCPV6DUcVLuuSLW3QmWdmIHq+P5CugiwkkGZH0j+CPy/q3c/yrzLw+ADSUGD7+v4k1pnj5+4oVEpETMUG2cnc+uN+1Q+o38R/U12jivw7tJcmMGNvdTt/wBPaqZxTkg2x8+ZEO2tf3c+6j0+4q6zlUyK5dTkMw/M1Z+DceU4WTAb3IAB/TtSniXCCh8m4pWyEU5U7HSZtJ/dGftSu4jHtSLgXFdHy2J3+k+32/CrEH1ZyNx/rNYsx0l0qnAHpUCQU2uUpbMKsKXyiozVNkFRnFbc6jmmnK/C1uruKB5BEjk6nJAwFUtgFiACcaRnbJFLWrxVZdCsvhys3VWK4aWSO3hlCxRpKsjT7aVbqrpAbG7Dtlj7Ut4lyLJ4iWCyZ7swAddyiwLGxONOXkIIGD5sgbHuBmoPLXNDWcVzGkSsbhQjPrkRlA3GnpsPXf8Al22p/N8RTK8sjcPhZ7iMW8jBpgZAuNiVfd9l3+rYb0Qih5Hv2MqrbMWhYo41IDqC6yqgt8xtPmwmTgj3FbI+QOIMgcQAqUVwetDukp0o3+J2J2p3P8T5xM8htYRJ1eqmoy/KmMXRZwC2+VA8rbAjNROAfEy6tIYoVSJxGHGpwSzK5LKpPsrEsB+FQF58PpVt4DGHkupJpYpIfl6Y+gMt51cqQPViwHpgYqNwLkC6muhBLG8SK8ayyDpsFE30FSXCyZz+6ScZIBxgyOEfEaa2hhjjijJiaQs7NIWlE4IkDebYnynK4IKDHc59R/EqYMS0EUiaonjjkkmfpvbHMbCRpC7d9wTg+3fNEP8AYO6kln6EeYIppI+tJIkY0wuVZjqIJVRgsyggUs4hyvdwQLcSwskTacMSpI1glSyg6kDYOCwGa6Lwznzh72kiz9WGSRp2dIUy3/EkMwikfVpDYGfMgONxjBqm8c58nu7YQSquSqK8geUaxCcrmLX0g227Bd/tUVos+T5pra3mhV3eeV40jKhVIiUsWEjPg/Q+dgBpO9Lb3gNxFcLbPGes2nSisr6up9OkoSpzn0NO+Cc8tbW8EC28bdGR5RJ1JUctKrRk5jcafKwAxj6Qe+ah8b5qa6vUvHhjBQoemuoBukc+ds6mJ9Wznt7Vf6j1cci8QSSONrZtcjMqgMjbxjLairEJgb5YjbftUmy+H14/iAyrG0EaPpaSMaxKwCaW16SpGo6848uO9NJ/ijKzApaQKTJI7gNK3U8QuiVSC+2oY7diBj1zAbnx9UivawtA8Edt4cmRQkdu2pAHD69QbOSTk5qKQ8B4BcXrMttH1CoBbzKgGo6R5nYDJJwBnJrzZcEnluDbJETMCwKZC6THnXqLEKoGDkk4pjylzdJw9pWijjYyhdyXUoY21rpZGDac7Fc4YbHIyCQc1snEHvlhRWcuxjDyKAZVwxV1cOpyS2x2zjtVRmHkW/eSSNbclo9Orzx4+YNSgNr0uxHZVJP2rPD+SLyVYpOiwikYLrBRmA6gjYiLWHJBI2wKc/707gySt0YtEpRtCNLGVeIaQ/UjdXckfVqJzgfmtm51LraBraIm1maZW1y5dpW6jhvP2L6W9/L9zkNNzyPd6rjpQvJHBI8Zc6ULdLJOlC5LNpGSq6sVC4lyvdW8KzzQlIm04JdCfmDUuUDFlyBncCrG3xQn+aBFGoeVpkCyTJ03lGJN0kBdWOW0tkAsfTAEHmDnWW4tEs3gRAhTzEyM46a6QFEjHpA9yFxUUrh5Vu2t/FLAxhwW16lB0qdJbQW1FATu+NI96Zc+csxcPaKEPI85RXkJ6ZiIdQfIUYsMHIww3GCDWLbnmVLUQGKJmELW6zHVrEErBmjwG074xqxkA1A5t5hN/OJjCkTaFQhCxBEY0qfOTuFAG3tQJKKKKD6B4fykinVITI59T2/Qd/zrEnCOk+QhdPYEhl/9Jz/LNb+P82Q2mnWdmOM+3c5x7bVFtufrV5FTqJ5uxztn2J9KzjpqcgDjTFcMrfwPjUPyYZ/Q0i4vw6dcNcyF0B20eRR92AOfzyatAEF2pCkEqfQ7qRv3HY+talyc285yWyEfGz/Y/wCf+tF0ni4e42SV1HtkN39s1m5t7lVO6yL7EYP5+n9Kk8MDxhoyBmI4ye5U/Sf0/pW+U6uwoaoV7ZzSSmRwFULpCd875yaqHHrNVJ9M9vy/1/Kuo3lrv5hj2/OqhzLajO+D7j7f2P8A2qLZsc/FPeEX7E4O5UfqM/2pXfWvSfHcEZU+4PatcUmghh3FavXOXKt1xuM0suBU1JMqD71DnNYjpUCSo0lSZajPXRzrQ1OOS+HRXF7DFMGMTE6grKjEKpbAZyB3A9ckZxvik7UQQs7BEUuzHCqoLEk9gANyarNdhTkPhvi54869EcTJbpcYbEjESOS4DBlAB0HtqGTgg085TsgqcOGOrHBLeCNzKgKphlhfKEhtQGARtlgQdhXFf2YvOr0PCT9bTr6fSbVp7asY+nJAzXm25bu5AzJaTuFJDFYXIUpnUDtsRg5HpURY+XLJL+7u3vC0s6oWjt2mEbTOnk0GY9yqD03OnPvVg4Tybw6TrZ1hRM6yFrqINZRrDrVm0Flly+V7keXHcNVAk5VvVTqNaTiMIZNZibToAyWzj6QN81huWLwOkZtLgPIpaNDE+pgu5KjG4GRn2yKK6DHyBatw9JRHL1WtEmMhnT6y4LIEICjMZLb9gB65Jd23Jtpb39qbbVHqSfV85GcaUABZZFZShyU1Idy4wRiuTQco3rsyrZz5QhXzGQELgEaiQAuxByewOTtWibl26VFc20uh20I/TJVmJ0gKwGGJIIGO/pSo6E3J9hDYW08qYk6kInElwF1a5AJAvTJUqATtlWUISaYycoWU3EL3qw6NJVobeO4UdVHlYPMmPpAUDEY2Hr3rk/E+Dz2zBJ4ZIWYZVZEKkjOMgEb77U04pyPfW8scLW0jSSprRURnzhQzDYbsuoBsZAJ71Re+B/D6ymg1BZJC8l0iy+IjACw6hC4VBhtRQL3IJLHcYxXueeHwrZWEkFsqDoqskyzBvm6pC8bJ3L6vMW9B5ewquw8o3z502dw2GKHETbMoyVO3cD0rKco3xYKLO4LEFgBE2cA4J7dsnFRXReXbOPp8EmtoEVhLiadZlyp1kSK6tuxZct/lGwrdxXkmylu4JJdUKzzXQlUzqepJG5MIDH/D6oDHb2AGDiuVpy/dGJphbTGJNWuTpNpXRs2TjAx6+1Ob3kO4itYJiknWnlMQteg4kGlded92yN9hj77Gqi42vI/DzcSqAzkdHNsblEMKynE0mvJLhMAhTg4YZG4qCnLFnFb28qRyTNJetCk6zovlW4CxyBGUr5lVgMjGdzsa57e8Lmhk6UsMkcu3y2QhvN28pGTn0qVNyxeJIImtJxIylgnSbUVXuQMZIFB1W85Nspri+kuHZ365BImijMUTRBlmx5UILZyThQFPaqxzDyraRcIhuYwVnIiLl5gSxkXLBFXKsN84yGULuO9Ua94XNDJ0pYZI5dvluhVvN2wpGTmrLw7kGabiBs1LFVZQ9wIJCqdRdallIDLnOBnHv23qKdcDsY24VayQQI1yl4NcwlUPGepGELK3cEYUL2B83c1Zub+T7e6u+sy9MvfiKVjcKFkiaJWDjynRl8RgAE/mcjklxy/OBNIsMrwwuyNMIzoGhtOSdwPT12zU3hPJ08k9vFPHJapcOEjlkhfSS24xsM529R79qvqOjRcq2MF3IkcCzJNYSGJHnXPiI20SRKcnS+kruSSp1Y+3H72PTI66dGl2GjVq04JGnV+9jtn1xXriVp0ZpYs6unIyZxjOhiucb4zjtUaooooooLVxnhhWESzyNI52JLZAyCcAH8MVWoI9RA/WrfzqjLEin+LJ/IE0m4DbCUMnZs5znYjtjvse9Zl43Z3F/wCX7YKimP5WcZKAKRn3x3/OrdeZeLoSth8Zjl2Gojf8Aw22qk8KZrdRqfWfYgkbdh96c2lxPN8uVVZO6gnSfyOO4/Go3YdTnVLGxwHz0pMds41KfwO3/VTedkhTW2wG/aqU90tskiMj5MvUQjzsWG2knOSQMAfYCmnEOJiSWOMhjkg6N/UZwQPQU1MV/jvMqSPhInO+AdOf/wA3/pSO8tepGRlznI3OcfgSdquV3wySZGWH5bZO+nQMEd9vNkH9ai2vBXidAzaiBhs/vfck1Fcy4rGSBGCWMYz67fr+FJavPP8Aw3Q+tPL6ED2Puf7VTPDnAOCATgffP39K3HP6hnwyb5eM9jiiWSoVo2kHPv8A02rDS0xd49u9aHNYL1rZqrOsMaZ8rccaxu4rlFDmMk6W2BDKUIyOxwx39KVE015Utbea7iiumkSKRgheMqCpbZSdQI05O+1VKsVrzzGgeHwsjWrIi9Jrt2kUwy9dNMpTCqG20qgyMb53ptafFcBtctozv4p7kabnQoLxGAKFMLeUI3vu2TtnFS05Jt4nvII0me4ispXdZEjnVGLfKCOqgxzFQrAgEkMQMYrVffDuygFuZLi4Ks8SySKmI3FyuzxSGPQArEZGpjgHscCoiuDnpltkgjhVXjk+XMzamEHVE4gI0jUNaglsjIGMCnUnxTDXMU5tD8uVpignUAySR9IkEQZC4JO+o9vNgVJ5o+HlnZ2zzGS4Lqxi6YkidhOWXpqQE3BjbqYznGBsar3BuBoONRWvTmCCcDpzxJJJjTqHVjB0MvqSDjTvvVnRbuTuZrFbAxyXPQfXMVDa5ZYUkXpqIz0yrnpjT6fgPRDL8SsxxR9DePoKzrIIxIllKJI/KIy6Ntj6yF1EgZqTzPyxBHw6WVbebrpeTKzqoCoqONPUUL5ItBGBt5jntgVq5U5TS64dCzLIA99peRLcNIEETZ0SAFmjyFGMYDk7McCoEHPHNQ4g0TCAQ9NSpOpWZyxzltEaL/8AHPfJNNJef42kaRrPeW18LcYnxrQKgBjPSzEfIM51A5/OoXPnKyWN5FBH1WWSNGAbDSEu7IQoCqf3cAMoJPpVtHwztDfTWwa8CwIrOzBPN1mUIU0xlioy4Y6CAV3KjJCBNB8UpEmuJRboRIY2iRnJEL269NHyV+Y2jYnbO3tivVp8T9F1PcC1XEgiESCQAQiBtekExEMrMSW2U+Y4I71JvuT4YLG8029zNc2980SuqhiESNnjZ0KH5DAqT/ESuDjanXPPIkU8rzKJYGEtpC5MarAEmjjQsiqo0hMjJzjORgVRUb3n1DGyw2zRObw3gc3Gsa2xqVkES6kIGMZFTZPiXHqRls3UrcyXJIuicvcRtG4GYdl8wIByNsEEGmcnwxtvGRwK94VZJ9QMRVg1tp0srNEFaN9QGwO5A1HNVHljl2G94i1unXWAB2wwXrBYxnDAAjVnY6VY+yntUGvj3Na3N9Fdi3VBF0/lagQ/SbV5iqKBnt5VAq0SfFdGmimNm+YhMqhbkICtz3DaYMHB7HHouckZMpfhZCJ7lSb144vDmLpxjLrdFVPmZdyhLZwowFJPYiqzYcmI/GG4dJK0aLI41lcOyopdQoO2phjB7b5APagg8zcyR3U1tIkDwiCKOLHX1MywHykOI10NjO+DvvVmk+KaNO0rWRI8RHcqvicESxRdEkt0vMhTHlwMEE5OcDfbfD6ze4kt1e7MphSeKNwIG0l+nIrdaEElSC2rSAVOw231x8gWUtrJcwz3DKTN0SI+oqi22HW6cZ068FgSUwGXuc0C5viN/wAO8Atsf+IWNuqCVS9Yu6vmLL4LZypTOlcg4phP8VI3MOqxOIZo50VbgIA8SdPG0GShwDg5IOfMRgBFzxy5BZR2wQXQlmiSU9ZVCAOvmUYAIdWxkb4BqoUEzjF2Jp5ZVUoJJGfQW1ldZ1Y1aRnc+wqHRRRRRRRQdgn4Ys4J8rk4IHfHsKRcO5dFpc5OcH6SfQMMEUk5I5o8HJh8mJu4G5U+4FWzmXmGJ+m8bhlJyCPv7/fasZjrLKYNw7VMCBqUqRjJABOwI37jvTCz5fkjT/Eyx3zj6Mb7ZOP1FT+DSLKqsfz/AE/1+tPRGCMDtSQtU682lDb+i5J+o9s49BWi6ixMuokHHlYE5B/HvvTHjqaZ1XsB5mY9gDtXrnK3jWNZNZzkAAb5z7Abk0Uz4TCzLnWSR31DJ/WpMlv/ABD/AF+FQuVdSiRHJOCCM9xnuP6U8vFBX+9VmuWc+pmNsbjcg/h6GqnwK16y62AwPlqfTOM5I9dqtfNcmFcEZ7/0/wC1Vbhkx8Gwz/hlm/UA/rUWqyxxkexI/Q14LVisGtuTOa8mvYxivFAVI4daGaVIgyIXYKGkbQgztlmPYfeo9OuS+LrZ30Fw+vTE2oiPGojBGBqIGDnB+xNVK0vFcK8uDKxUssjoXYHpnBJcdwMjc+hHvUd45TGhIkMedKEhimT6L6Z2OwrqXD/iZZxpoxe6ercSaR09JF3r8pGvcKX1D70mu+fYnhgjXxcYQW6PEjx9HTaSBxIgK6hKQoOAV3O7EDBgpjW1wX0lJmcnXoZHYnT5dWkjfGMZx6YrNzdXEzvdMZGbPnmUEAHAUDKABNsAAY2wK6LF8Uoxd3UpFyYpwnTOpepAY2LlVGrHTZmORqHYd68W3xLtvDTwPBOBcG46mlkYAXJLBlzpAYdiAqg5J+1BQrOxuJXRCzRrcMAHmZo4mJ3BZ22I2771p6dwodVMpSNm1FCxQGMjJyNhgkHP3FdKk+KVuzWTFLkm3kDs2UDELC8WnSrBGJLAFtKYUHvmiy+JVmkPSIvSubnKjp6SLstgEa99OrI+5NBzQWlxIDNomcBdRl0uwCoQNWvGwBwM522rxrnYNLmVlA0vJliAD+6zexyNifWut8+cRt34UIor6FtMcGY9ayNIYlACoqS/KO7EnpLnAyfescv8+xW9itu0UpeOOeMIrAQS+Kx5plO5ZN8bH8qClu86r1CZQsm2slgH07Y1dmxW2UXTN0m8QWYZ6Z1liMZzoO5GB7elXqb4lpqhkVJzpaFntWePwy+GXSOkNBdScahgrg7nVU4fFK3Fz1elcsFhdEdnTWDJIJMEA4ZBgjLMcZ2Udqo5rCbhnJTrM6jSSusso3Ok43A8pOPsfatFqJC46esyHONGS5ON8ad+2f511ix+KVrHJK+m8USXYudCmPH+GFZD5xlSck++BVK5a5kitbq5k0zCKdJI1eMqk8QkYMGX93VsAdx37+8Vjl7gNzPDPKbk20UGEZpGkA1nOEwoOnG+ScAZHvSCKKaU61WSRgclgGYggZ+ob5AH8qvXHefobm3v49FxG1zJGyYZSuIEVMyHIJZ9OWwD2Ub4zXrkbn+GytoYZPFEx3JmIjKBCpUro3YEqSdRB9aqKP4e4LltM+srqJw+ooRjUT3042z2qTZ8DvHSYJDNpjUPKullGCwVcqfqJJGB3wCewNX0/Eq31wHTduFhnhlLFNTLcHUpHmOoqdgDgY/Ctdz8Rrd3mx41EntoomdZEEqvbnZgdWG1DILHB3O2+0Vz26t7gjVIkxVQDqdXIAbsct2Bqdy7yvNd3MduMQtKCUMwZAwAydPlyxxk7e1XAfEO2ez6EqXRk8NHAcOpQm3lMqNknVls4JxkDtnvTW5+KlnJPbStDdDw0jug+WciWPQQxZs7H1yc9z7URz3i3KU8EcEgxMJ4+qOiGfSuceY6djsf0NJbm2eM6ZEZGxnDKVOD64I7V1nl/my1YwpHM0NtBayQXIuJFieWOTJUwiMnVKpJ274O3c1zbmfjj3tzJPIT5j5VJJ0INkQZ9AP1OT60UqooooMirFyXax3M6287EKwbQM4HU0nGSN/fH3qvYr1G5UhlJBByCDggjcEH3os47DyRdFEMLjzxMUP/AC/2IIP510GzcEZFcb5d4sXbrH6nGJN9y6AKW/NdB/Wuj8PuiYHYHfSSP0rLde+LvG7atIb93cZB/KtlrYxDSxUBtIAyScemwPY/hSm9YQ6dWpydwigkk/fHYV7it72bfKwp6ZO4/LG1FYvInhJxnT6H0ppw+6cgB+zDyn8BmlcvLkgXDXDkf5ds0xtXCBItyB6k5IOPc1CqHzQPm79sgH+dc/4jcspkjX6WbJ23P5+21dA5wlChm9OoAPxA3rnpGp2YjY7jPt7/AIbVYfSMtvtv3rHQreThgSc52r1IK0xiHJHisaK3MK8Yoy1EU55KsVnv7aJ9Ol5QCHVmU/YhCDgnbvtmlDVL4GJzcRi2ZknZtMbI/SbL+XZ8jTkEjOR3qxKvUHw3SYO4uemWmuY0iWAlQbTW+Cxk2Uqv+bGQN96g/wC78YhXxJ68yW7hDA3S03kgjHzwxGVyCcqAc4BJ2pJLzTxCNmQ310pVmDAXMn1AnVuHwd87jvUCXjVw0Yia4maMHUIzK5QHOchScA5JOfvUF2i+GSvNDGt2wSU3CB3tyrB7M4YaBIcoRkhtQ7YIztUe++H0aWzXCXbvpto7oK1sEzHM2jBImbDjBOBkbDfequeZrzqCXxlz1AugSdeTWFJyVDashcgHHbatn7VXhGlru5dCNLIbiXSy+qka/pIJGPuaKuk3wm+YEju2f5qI5NvowJYDcBk+cQ+FXBGRj32rEXw+toXu0nnkmWOyW5ikijHaQ41aRLhyuNgH0nJOdt63zLz1c3cyTK72+gDQkU0ulWVdGpQX8jFdjpxnf1Jys/aS71h/F3GtQQr9eTUA51MA2rIBIyR6kVUdH5b5cthBAZIonE1hdSGTosZFaEgBtLSYZ11EbAfSMH1rzb8gqLa4tR0nlaW0MVy0eiRUutyGGptBGPpB3z33252vM94NOLy5GkYX58nlHsPNsNh29q8NzFdkOpu7gq7anBnfDNtuw1eY+Vdz/CPagZc6crrYlNE4nDmRT5VRkaB9DBgkjjfII82d8EA7Vdbr4ax3V5LDHIttHAtvCrCMN1JJIFlJYmRcsSxJxk9tq5jxLis1wQZ55ZiBgGWRpCAfQFycU8g5gvry4RIZmjmlWOI9OYwiVoV0IznWFL4AH4gY3NA0sfh2JLZZfFESNHcOIxASubLAdWkLgjJOxCmp/E+VIrPhd4r6ZbhPCuZejp0C4OSscpY61wNyFXue+dlXD5OLy3E9rHe3HUg6hk/4x1A6ROsjL5ffPYE75PvSPh3Ery46dmlzMUkKxLE07CLDEAKVLaQucbYqKeco8iLfW6S+JaNnna3VOhrXWsJnBZ+qCEKrgnTsfQjet9/8ORDDG73a62WB2jVAcJdSdPKHq6nKkgnKqpzgMcHCuPmme1s5OHqhhbrM0kiSyJJqHy2VgraSukaSvbbPfetfDxxB7N5o7iXw1q6eQXDDQ7OAmiINkHUwIYADY4ORVRbLHlW0t/8AalvJJ1zDBlpjbeeFlk0/KUy4YspBzkem43rXZfCUvcXELXejpSiGN+kMSsYevjBlBB0+i6j3PYVTrvjV/BNKJLm6jmJCy5nkDnp5ADnVlsZOAe2TWr9qb3JPjbnLYyfESZOndcnVvj09qgs3Dfh2JrSO4W5YPJDLL02tzpHhpRFIpdZCc5OV8uWx6VA565MHDliZZzcLIzrq6aoAYwDjyyPvudm0kY7Vp4nzxPNaQ2oLRrGSWdZpdUzO3UZpAXwzGQl8nsTtils93d3oYyST3IhQuS8jSdNMgE+cnSM4oq1Xnw5jgSNpr1UJELSgRq2hbolVZfnBnCtp1FlQYJKlipFSJPheomaE3bq6RzSurQIp6Vu/SDrmfB1k5XUVGASSNs1DiMt4ttAs0sptpFLQxmbUmEbTtGHITB9CBUUcbuOqJvETdUDSJeq/UAAxgPnUBjbGaqLvYfDJJHlU32yTwwqyQdTWLpFeN/8AEAA82CATjBOTtmg39sYpZIyclHZCe2dDFc/yqfDzReoW0XlypZtTabiQamIAycNucADJ9hS66naR2eRmd2OWdyWYn3LNuTUEgWhxQLTtgZq1eGVQc4AxuTsKgm8t9vMPwAP8tqzrr+YW8NDRSBgDtsR7j1rrfLV8uFOfK6kH7Ht+VUBZ4cFw6nAyRnzZ9Bg71nl7mHoyESDMch8wG5X7j8Pai+OtQ3XmYP6HYj7bUyE+TpG59Se32qrQcSjfGXUqTtIvY59/ZvsasvDAqE6iDnfP96FebmR13YBh7gYxSq6m0KZWOAdwe2wP3ppxfjUKrjUvf33/ACA7/hXPOZeLTXLCCJMN3VPsP3n/AIVHt60qRE4tB4uSOE50qerKR6BvpX7E/wBAaVXtlEbjSw0grhSNgNPp/r2q18vcOMEDhjqZmJZz+82MfyG360j4/Yasn3qVpXb7gaA7SjH4ilRbIzTTiyrCmO7N29fxNIoHxt6GrGLke2NeDW01retM1qam/Jl9FBfW8s/+Ej6n+WJcgA7aG2Oe2fTORuKUGmHLfBZL25itotIeQkAscAYBYk49gCasSupcN514dGjIZm0tNcs48GPOlzq0qxzk6SQ2/fAHYDCabnKzFvbxgF4oxAHszbJpLW8oeSQTFs/MUNkEEnXgnGah2nwvlkueitzFo6ayCXS/7zaArJjMbZ/iIyMYz2qD+wTortPdW9viWWGLqFtMr2udfnxiNcjALdycY7ZIt37d2BvIJXdpBGtxqma1TUVnPyoQm+0ffX+IGzEVr4tztZT2ksLzu7Paxpk2o808TFjITnuQFX7YpRx/kyJ7SK5tjHEUsI7iWAmRmfVIys+s5A9AB/l9KT8m8kPxGOaRJo0MRx09LSSHIzq0IMhPTV759qDoH+8OxB8s7ABrYoBZqoXoYWbSAfL1Eyu3YHA2pXBzvw+OO6jRfLJPNIc22oTx3AJVCBIvTKFtIzkeUEYJwEi8iiaO0MckMJks3uZHaSSQMIjk+UR+VgDgqMjynBPrss/hbLJPLEtxFhBEVcLI2vxK6kOhV1IvfLNsMUDyfnPh72ghaUnEEC6PBrp6tvIZHfGQDqBC47bE+prfxD4i2T3CEPLoa3nilYQ+VWm06CEZi5wVO2ogZAGN6UXHIcVxDZraEKcXbT3DhjrS0eOPV01ZsbnZVz9VVWblfp8QjspZkw7oomQFxplxpOnuG3xpPY1Dxeb7nu0Bu5YLmRZpbeBYy1qpIlt9yWySPNjHsNZ743x+2/Dza2sOZA0D20oJgGQ0LgyjKsFyQScqoz65Jpfb8n2WrikAlVjbsix3DiTMJa56RRkVQJHwANQGCW2wKhW/wunZrhWnhTozGBWOrEkgjEvcD5a6SvmbbJxQWZ+f7B51d5ZThLodU24BAuyAkWlW8wQZOo9/TGTURubrS6Wyt4VWMiW20xtEF6DROOown6oUqwz+7k+u/arTchSrbdYzRBxClw8JD5SGVigcuFKk5GSo3x79jPm+GwWea38dE00MTStGsUpbCANgDG5wykAZ7n2NUeOG8wW0XGrq6cnpNJcGN1TqDMjNoYjIbSe+VKt5tiO9PbvnSw1Xk0UkqvcPaSrGINOl7Nldhq1kEsV7+hPrXPeaODizuXtxMsxTAZlUqA3quG9R6/fb0NN7XkSV7DxpljQGOSRI21ZdIDhjqxpVu+FJy2Kk8KuKc/2gvbqfrOxmROjNJbavDhJGdodAkDOrahlgR7HNK35ztxaCKGTolrx5Gj8IjILeWTVowxYHGkNpyf4c4FRLz4VXKG1VZYma4k6eCHTpt0+sdWpckBQ3oDsNt69cucrWZa5V7iC5TwMk8c6GQdBoyEJkhA1Z82cEZ8o23qizcQ564bJNDIZHYRXTSqotVGhHhKBBvuBJ5ye++2CAajH4gWniJ5I5pYPEWqRtItvnRNC2FkKmQl8qTjLEgYBJqgcW5a8NfrZyyqQXjBlUHGiYK2rBGQQG7Y9KvfHPhylzNcJZCG3S1Zov/wCx6zLGJcMXyqsAcEqTnOcAYqCPwvni1t1sFSRiqRSQ3Wm3EZKygFXBBwzoQu+5OCSd6kcL+JFtquDINJ1qInaATdS2iXQInUOhBbdySSNTnPYUht+RhPHYBHjiae3mmaQvJIH6JBwV0DpsASCBkeU7nbOLH4eJNF1o7+Fog8iNIIpdKdGNpSWOPKCqgjPfUAM0DO85qsZ+GpZBmRi0agLCsaoOsHYsXcocDUdQKk7ajjJrnvHLaOK4ljhk60SOQkuMagPXbb8xse4qK4AJAORnY9sj3we1Yoqzcz3HnWLOFABP3J7fpSZEH5e9beJ8SM8mtlCnAXAz6Z75/Go4qN27UmAasbbL/Ot9uo171pjGFH9awTUVb+V+m8pifKs30lTg5H47H86vScEk3UdF8durqQjP2GVP8q42jkeZSQw3B9QRuK6zyRz9DMipO6xvjfUwVTj8aYunnD+WCdnkVAP3YYwuf+ds/wD1rS/CEiJWBNAJyznck9slju7Yqfccbsh5vFWy/wDup/Y0nvuf7CL/AMwJW9NCs36YXH86YmtvF1EUIUDAGwB77+p+5qmczcRigiXJy5Gyjuc/0H3pZzX8QjcApDGUHq741fkq5C/qao80hYksSSfUnJP5mmH6ery6aVizdz/IewqO1ZrBrTFb1fI+9eWrSDWwPmiPJrdw65kjlR4WZZVYFCmdWrsMY7n0x65rS1OeSOKJa39tPJtHHIC5068L2JC4O4ByCNx3G9WJUmTnbiCyOxuHVyuhhpRQNLatk04Rg2TkAEEk5zU3iPH+LQIJJZZI0vAZFJCAv5QhdcDMZKlRqGkn71a+C8c4SJbl7t7WYyzkgizYAQsjAFR4bOsMQW+gnc6mIwdPDOM8LS3tYppoZ3gt7hFJhlaNJZpeojFZbcgjTtnQ+D+6e9BTTz1f9Pp9fyGPpaelF/hjsv0ZxuaicG5nurRDHbzGNS2rAVThsadSllJVsADIwaZ81WFvKLi9tnjSLrpGsCo6qdUQZmjLqvlDavLpBAwcAEAt7binC/8AZixFIhcdGQSaomM3WLAo6SCI5GxGDKgAJBU+kCG257v41jVLjAjj6SDpxHCHGVyU3B0jv/c1beVOfbt4bozWpvVRVaWTVFEEiRWUKytCysN27DUe24FTeJcY4E0lqVEBSKU6wts6l42iKqXUQqH0yaWZWLHGcFs4pfwzmGzja5PWs0d7Loho7SVYZJTIWBMXRKnCqurKKCSBhhk1RWbnn28LL0ZBbxxsxihjVAkYfIKjK5ZcHs2QdtthhJe8Wmmm68kjNKCCH2BXR9OkKAFAwMAYAxVg5muLJuKiW2aE2jPExHSkSJQAokDR6A2MhjhQfqH4C9Dj/BeqCTY9PxMhIFg+fDtEQi/+G+sS6TnuB2OMioOenn3iGp28RvJp1npRebQSy58nuSan8L45xi4ncQvK0syiVhojXKoNIlGpQqkDAEi4Ow32FP3mhtuELNLbW5nGuCBjaxFbkSFWjuMvHrOhFbcgEkjVualQc32b31lcvcwJHDa6HTw0iyLIYWiIJjg8yZYYUMQBqwB60U/gV/xS7iNvbPJLHFpYpmPYB8oCz4LIHOdJJUe2BW+Hm+4tr6W4vIjNfRAxo5cRdJ0DIdSxLplHmxj1x3rPNPHYkaB7GSDU1skd0IbfpKZEfW3leFV0N5QQowwQhhjGafdXLSu0kjFndizMe5Zjkk/nUUzXmGXws1sfMJphM7tudS+22xJOSfy96823Mt1HbtbJMwhbUNGxwJNnCsRqRW9QpAOTnuaU0UFjuOe+IPjVdOcMrA4UENHsrZC51Y2J7kbHIo/bm/1u/iDl06beSPGgkkqF0aVBJJOAMnc5quUUDbiPMdzPOlzLLrmj06H0IMdM5XYKAcH3BpivxA4iGZhdMGZw7EJGMsFCZ+j1VQD7gb5qsUUFmh5+4gmjTcY6alU+VF5VfGoD5frgVrTmjRYy2scZR52DXEvUJEgRmdQIsBY/qAJB3Cjaq7RQFFFFBtFSlWotTPQfgKVqN/cV5A71shrbFF5iKy0jClrDfFNQmDioF0uHYVYn00gflRigmiqyxWDWTWKDFYNZNYojFYrNYNUZzQK81ttoGkYIis7Hsqgsx9dgNzQeaKk3vD5YcdWKSPV9OtGTOO+NQGe4/Wo1QFFSRYy9IzdN+kG09TSdGo5wNWMZ2O32rdDwa5dQ6W8zIRkMsTlSPcEDBFBAoorNBiis17hhZ2CopZicBVBYk+wA3NBhpWIAJJC9gSSBn2HpXittzbvG7JIrI6nDKwwykdwQexrXQYoqRZWMszFYo3kYAsVRSxAHckDsB71HoCiiigKKKKAooooCiiigKKKKCXHHk/ln9K3Y8o/CoyyEdqlK2UH4VGm+132qe0elt6VW82nemUk2cVmtysyR5IxSvjCYkz7gU2WSlfFnzj3FJ6fXhfWc15zRmtubJrzWc15NAGsUZozRGKwazWKowadclSab+1bqLEFmRmdn6ahVOWyx7ZUEffOPWktZWiOv8T5ntbm+8DLoNobx53uJbk3EbeRygQjQIUOQNIY4JwTjOfU9pwgzy9PwIV7dHj1ynSk0UgWRSQ/lUr6D6sErXIKKg6rzp4VOH3kNtcWxjN6ksMMc6uen0wp0pkn6jkj8favNlzSLTgtuEmVrj5oQJcZkhMjq6Ew5wVwjA5HlyANmNcsoorptwnDPAQyQx289yVhbp5brPOZMTRtErZKMCQoCgDAIY5ApnxiHhEV5awyQQxxTkTs2mSMxRvEOjFJ5zjMgYsdtiO2Sa5FDKyMGUlWUgqykggg5BBG4IPrXu7unlcySu0jt9TuxZjtjdmOTsKqOorbcMWW5YLYMUtY2VGmIja4DtqEeJDsyKCVDPglRncivdpBwtbK3kjkto7tehNrWUo4PUBmQ6pCcqpxg4z6DauS0UMdo4v8A7HmvFkne2LyTTsDHIzRupGYjctq8pL52yPT0qLY2HCTLcHFjkNb6RJckRglh4gIOpjSEBYYZhqbGSBiuQ0VB2vlz/Z1rLJ0JrNcvdJJI9xhgki/8OsR1aWjwfMTnDDvkVxXGNvb2rFFFFFFFAUUUUBRRRQFFFFAUUUUGzNb4X2IqM4rCvRUgNU1Z9vypXqr0slMJTQTioV++SK09WvEr5qYtrGaM14zRmqy9E1jNec0Zqj1msZrFFBkmsUUUBWVrFZWg9UUUVAUUUUBRRRQFFFFAUUUUBRRRQFFFFAUUUUBRRRQFFFFAUUUUHnVRmsUVQZozRRQZzQTWKKAooooCiiigKKKKAooooCsrWKytB6oooqAooooCiiigKKKKAooooCiiigKKKKAooooCiiigKKKKAooo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8" name="AutoShape 16" descr="data:image/jpeg;base64,/9j/4AAQSkZJRgABAQAAAQABAAD/2wCEAAkGBxQSEhUUExQWFRUXGB4aGBYYFxwXGhocFBkdFhweHBkYHCkhGRsoHhgZITEhJiksLi4uFx8zODMsNygtLisBCgoKDg0OGhAQFywkHyQsLCwsLCwsLCwsLCw0LDQsLCwsLCwsLCwsLCw0LCwsLCwsLCwsLCw3LCwsLCwsLCwsLP/AABEIAKkBKwMBIgACEQEDEQH/xAAcAAACAgMBAQAAAAAAAAAAAAAABQQGAQMHAgj/xABBEAACAQMCBAQEAwYDBgcBAAABAgMABBESIQUGEzEUIkFRByMyYXGBkRZCUqGxwTNi8BUXJIKS0TREcoOisvFD/8QAGAEBAQEBAQAAAAAAAAAAAAAAAAECAwT/xAAbEQEBAQEBAQEBAAAAAAAAAAAAAREhMQISQf/aAAwDAQACEQMRAD8AQRWgODivHESI1OlQW9B75OP67U5unEW3dsZ0jc/pWOAIZJC7RFmB8qEgAfds/wDauT0EdvyJNONcjCPV6DUcVLuuSLW3QmWdmIHq+P5CugiwkkGZH0j+CPy/q3c/yrzLw+ADSUGD7+v4k1pnj5+4oVEpETMUG2cnc+uN+1Q+o38R/U12jivw7tJcmMGNvdTt/wBPaqZxTkg2x8+ZEO2tf3c+6j0+4q6zlUyK5dTkMw/M1Z+DceU4WTAb3IAB/TtSniXCCh8m4pWyEU5U7HSZtJ/dGftSu4jHtSLgXFdHy2J3+k+32/CrEH1ZyNx/rNYsx0l0qnAHpUCQU2uUpbMKsKXyiozVNkFRnFbc6jmmnK/C1uruKB5BEjk6nJAwFUtgFiACcaRnbJFLWrxVZdCsvhys3VWK4aWSO3hlCxRpKsjT7aVbqrpAbG7Dtlj7Ut4lyLJ4iWCyZ7swAddyiwLGxONOXkIIGD5sgbHuBmoPLXNDWcVzGkSsbhQjPrkRlA3GnpsPXf8Al22p/N8RTK8sjcPhZ7iMW8jBpgZAuNiVfd9l3+rYb0Qih5Hv2MqrbMWhYo41IDqC6yqgt8xtPmwmTgj3FbI+QOIMgcQAqUVwetDukp0o3+J2J2p3P8T5xM8htYRJ1eqmoy/KmMXRZwC2+VA8rbAjNROAfEy6tIYoVSJxGHGpwSzK5LKpPsrEsB+FQF58PpVt4DGHkupJpYpIfl6Y+gMt51cqQPViwHpgYqNwLkC6muhBLG8SK8ayyDpsFE30FSXCyZz+6ScZIBxgyOEfEaa2hhjjijJiaQs7NIWlE4IkDebYnynK4IKDHc59R/EqYMS0EUiaonjjkkmfpvbHMbCRpC7d9wTg+3fNEP8AYO6kln6EeYIppI+tJIkY0wuVZjqIJVRgsyggUs4hyvdwQLcSwskTacMSpI1glSyg6kDYOCwGa6Lwznzh72kiz9WGSRp2dIUy3/EkMwikfVpDYGfMgONxjBqm8c58nu7YQSquSqK8geUaxCcrmLX0g227Bd/tUVos+T5pra3mhV3eeV40jKhVIiUsWEjPg/Q+dgBpO9Lb3gNxFcLbPGes2nSisr6up9OkoSpzn0NO+Cc8tbW8EC28bdGR5RJ1JUctKrRk5jcafKwAxj6Qe+ah8b5qa6vUvHhjBQoemuoBukc+ds6mJ9Wznt7Vf6j1cci8QSSONrZtcjMqgMjbxjLairEJgb5YjbftUmy+H14/iAyrG0EaPpaSMaxKwCaW16SpGo6848uO9NJ/ijKzApaQKTJI7gNK3U8QuiVSC+2oY7diBj1zAbnx9UivawtA8Edt4cmRQkdu2pAHD69QbOSTk5qKQ8B4BcXrMttH1CoBbzKgGo6R5nYDJJwBnJrzZcEnluDbJETMCwKZC6THnXqLEKoGDkk4pjylzdJw9pWijjYyhdyXUoY21rpZGDac7Fc4YbHIyCQc1snEHvlhRWcuxjDyKAZVwxV1cOpyS2x2zjtVRmHkW/eSSNbclo9Orzx4+YNSgNr0uxHZVJP2rPD+SLyVYpOiwikYLrBRmA6gjYiLWHJBI2wKc/707gySt0YtEpRtCNLGVeIaQ/UjdXckfVqJzgfmtm51LraBraIm1maZW1y5dpW6jhvP2L6W9/L9zkNNzyPd6rjpQvJHBI8Zc6ULdLJOlC5LNpGSq6sVC4lyvdW8KzzQlIm04JdCfmDUuUDFlyBncCrG3xQn+aBFGoeVpkCyTJ03lGJN0kBdWOW0tkAsfTAEHmDnWW4tEs3gRAhTzEyM46a6QFEjHpA9yFxUUrh5Vu2t/FLAxhwW16lB0qdJbQW1FATu+NI96Zc+csxcPaKEPI85RXkJ6ZiIdQfIUYsMHIww3GCDWLbnmVLUQGKJmELW6zHVrEErBmjwG074xqxkA1A5t5hN/OJjCkTaFQhCxBEY0qfOTuFAG3tQJKKKKD6B4fykinVITI59T2/Qd/zrEnCOk+QhdPYEhl/9Jz/LNb+P82Q2mnWdmOM+3c5x7bVFtufrV5FTqJ5uxztn2J9KzjpqcgDjTFcMrfwPjUPyYZ/Q0i4vw6dcNcyF0B20eRR92AOfzyatAEF2pCkEqfQ7qRv3HY+talyc285yWyEfGz/Y/wCf+tF0ni4e42SV1HtkN39s1m5t7lVO6yL7EYP5+n9Kk8MDxhoyBmI4ye5U/Sf0/pW+U6uwoaoV7ZzSSmRwFULpCd875yaqHHrNVJ9M9vy/1/Kuo3lrv5hj2/OqhzLajO+D7j7f2P8A2qLZsc/FPeEX7E4O5UfqM/2pXfWvSfHcEZU+4PatcUmghh3FavXOXKt1xuM0suBU1JMqD71DnNYjpUCSo0lSZajPXRzrQ1OOS+HRXF7DFMGMTE6grKjEKpbAZyB3A9ckZxvik7UQQs7BEUuzHCqoLEk9gANyarNdhTkPhvi54869EcTJbpcYbEjESOS4DBlAB0HtqGTgg085TsgqcOGOrHBLeCNzKgKphlhfKEhtQGARtlgQdhXFf2YvOr0PCT9bTr6fSbVp7asY+nJAzXm25bu5AzJaTuFJDFYXIUpnUDtsRg5HpURY+XLJL+7u3vC0s6oWjt2mEbTOnk0GY9yqD03OnPvVg4Tybw6TrZ1hRM6yFrqINZRrDrVm0Flly+V7keXHcNVAk5VvVTqNaTiMIZNZibToAyWzj6QN81huWLwOkZtLgPIpaNDE+pgu5KjG4GRn2yKK6DHyBatw9JRHL1WtEmMhnT6y4LIEICjMZLb9gB65Jd23Jtpb39qbbVHqSfV85GcaUABZZFZShyU1Idy4wRiuTQco3rsyrZz5QhXzGQELgEaiQAuxByewOTtWibl26VFc20uh20I/TJVmJ0gKwGGJIIGO/pSo6E3J9hDYW08qYk6kInElwF1a5AJAvTJUqATtlWUISaYycoWU3EL3qw6NJVobeO4UdVHlYPMmPpAUDEY2Hr3rk/E+Dz2zBJ4ZIWYZVZEKkjOMgEb77U04pyPfW8scLW0jSSprRURnzhQzDYbsuoBsZAJ71Re+B/D6ymg1BZJC8l0iy+IjACw6hC4VBhtRQL3IJLHcYxXueeHwrZWEkFsqDoqskyzBvm6pC8bJ3L6vMW9B5ewquw8o3z502dw2GKHETbMoyVO3cD0rKco3xYKLO4LEFgBE2cA4J7dsnFRXReXbOPp8EmtoEVhLiadZlyp1kSK6tuxZct/lGwrdxXkmylu4JJdUKzzXQlUzqepJG5MIDH/D6oDHb2AGDiuVpy/dGJphbTGJNWuTpNpXRs2TjAx6+1Ob3kO4itYJiknWnlMQteg4kGlded92yN9hj77Gqi42vI/DzcSqAzkdHNsblEMKynE0mvJLhMAhTg4YZG4qCnLFnFb28qRyTNJetCk6zovlW4CxyBGUr5lVgMjGdzsa57e8Lmhk6UsMkcu3y2QhvN28pGTn0qVNyxeJIImtJxIylgnSbUVXuQMZIFB1W85Nspri+kuHZ365BImijMUTRBlmx5UILZyThQFPaqxzDyraRcIhuYwVnIiLl5gSxkXLBFXKsN84yGULuO9Ua94XNDJ0pYZI5dvluhVvN2wpGTmrLw7kGabiBs1LFVZQ9wIJCqdRdallIDLnOBnHv23qKdcDsY24VayQQI1yl4NcwlUPGepGELK3cEYUL2B83c1Zub+T7e6u+sy9MvfiKVjcKFkiaJWDjynRl8RgAE/mcjklxy/OBNIsMrwwuyNMIzoGhtOSdwPT12zU3hPJ08k9vFPHJapcOEjlkhfSS24xsM529R79qvqOjRcq2MF3IkcCzJNYSGJHnXPiI20SRKcnS+kruSSp1Y+3H72PTI66dGl2GjVq04JGnV+9jtn1xXriVp0ZpYs6unIyZxjOhiucb4zjtUaooooooLVxnhhWESzyNI52JLZAyCcAH8MVWoI9RA/WrfzqjLEin+LJ/IE0m4DbCUMnZs5znYjtjvse9Zl43Z3F/wCX7YKimP5WcZKAKRn3x3/OrdeZeLoSth8Zjl2Gojf8Aw22qk8KZrdRqfWfYgkbdh96c2lxPN8uVVZO6gnSfyOO4/Go3YdTnVLGxwHz0pMds41KfwO3/VTedkhTW2wG/aqU90tskiMj5MvUQjzsWG2knOSQMAfYCmnEOJiSWOMhjkg6N/UZwQPQU1MV/jvMqSPhInO+AdOf/wA3/pSO8tepGRlznI3OcfgSdquV3wySZGWH5bZO+nQMEd9vNkH9ai2vBXidAzaiBhs/vfck1Fcy4rGSBGCWMYz67fr+FJavPP8Aw3Q+tPL6ED2Puf7VTPDnAOCATgffP39K3HP6hnwyb5eM9jiiWSoVo2kHPv8A02rDS0xd49u9aHNYL1rZqrOsMaZ8rccaxu4rlFDmMk6W2BDKUIyOxwx39KVE015Utbea7iiumkSKRgheMqCpbZSdQI05O+1VKsVrzzGgeHwsjWrIi9Jrt2kUwy9dNMpTCqG20qgyMb53ptafFcBtctozv4p7kabnQoLxGAKFMLeUI3vu2TtnFS05Jt4nvII0me4ispXdZEjnVGLfKCOqgxzFQrAgEkMQMYrVffDuygFuZLi4Ks8SySKmI3FyuzxSGPQArEZGpjgHscCoiuDnpltkgjhVXjk+XMzamEHVE4gI0jUNaglsjIGMCnUnxTDXMU5tD8uVpignUAySR9IkEQZC4JO+o9vNgVJ5o+HlnZ2zzGS4Lqxi6YkidhOWXpqQE3BjbqYznGBsar3BuBoONRWvTmCCcDpzxJJJjTqHVjB0MvqSDjTvvVnRbuTuZrFbAxyXPQfXMVDa5ZYUkXpqIz0yrnpjT6fgPRDL8SsxxR9DePoKzrIIxIllKJI/KIy6Ntj6yF1EgZqTzPyxBHw6WVbebrpeTKzqoCoqONPUUL5ItBGBt5jntgVq5U5TS64dCzLIA99peRLcNIEETZ0SAFmjyFGMYDk7McCoEHPHNQ4g0TCAQ9NSpOpWZyxzltEaL/8AHPfJNNJef42kaRrPeW18LcYnxrQKgBjPSzEfIM51A5/OoXPnKyWN5FBH1WWSNGAbDSEu7IQoCqf3cAMoJPpVtHwztDfTWwa8CwIrOzBPN1mUIU0xlioy4Y6CAV3KjJCBNB8UpEmuJRboRIY2iRnJEL269NHyV+Y2jYnbO3tivVp8T9F1PcC1XEgiESCQAQiBtekExEMrMSW2U+Y4I71JvuT4YLG8029zNc2980SuqhiESNnjZ0KH5DAqT/ESuDjanXPPIkU8rzKJYGEtpC5MarAEmjjQsiqo0hMjJzjORgVRUb3n1DGyw2zRObw3gc3Gsa2xqVkES6kIGMZFTZPiXHqRls3UrcyXJIuicvcRtG4GYdl8wIByNsEEGmcnwxtvGRwK94VZJ9QMRVg1tp0srNEFaN9QGwO5A1HNVHljl2G94i1unXWAB2wwXrBYxnDAAjVnY6VY+yntUGvj3Na3N9Fdi3VBF0/lagQ/SbV5iqKBnt5VAq0SfFdGmimNm+YhMqhbkICtz3DaYMHB7HHouckZMpfhZCJ7lSb144vDmLpxjLrdFVPmZdyhLZwowFJPYiqzYcmI/GG4dJK0aLI41lcOyopdQoO2phjB7b5APagg8zcyR3U1tIkDwiCKOLHX1MywHykOI10NjO+DvvVmk+KaNO0rWRI8RHcqvicESxRdEkt0vMhTHlwMEE5OcDfbfD6ze4kt1e7MphSeKNwIG0l+nIrdaEElSC2rSAVOw231x8gWUtrJcwz3DKTN0SI+oqi22HW6cZ068FgSUwGXuc0C5viN/wAO8Atsf+IWNuqCVS9Yu6vmLL4LZypTOlcg4phP8VI3MOqxOIZo50VbgIA8SdPG0GShwDg5IOfMRgBFzxy5BZR2wQXQlmiSU9ZVCAOvmUYAIdWxkb4BqoUEzjF2Jp5ZVUoJJGfQW1ldZ1Y1aRnc+wqHRRRRRRRQdgn4Ys4J8rk4IHfHsKRcO5dFpc5OcH6SfQMMEUk5I5o8HJh8mJu4G5U+4FWzmXmGJ+m8bhlJyCPv7/fasZjrLKYNw7VMCBqUqRjJABOwI37jvTCz5fkjT/Eyx3zj6Mb7ZOP1FT+DSLKqsfz/AE/1+tPRGCMDtSQtU682lDb+i5J+o9s49BWi6ixMuokHHlYE5B/HvvTHjqaZ1XsB5mY9gDtXrnK3jWNZNZzkAAb5z7Abk0Uz4TCzLnWSR31DJ/WpMlv/ABD/AF+FQuVdSiRHJOCCM9xnuP6U8vFBX+9VmuWc+pmNsbjcg/h6GqnwK16y62AwPlqfTOM5I9dqtfNcmFcEZ7/0/wC1Vbhkx8Gwz/hlm/UA/rUWqyxxkexI/Q14LVisGtuTOa8mvYxivFAVI4daGaVIgyIXYKGkbQgztlmPYfeo9OuS+LrZ30Fw+vTE2oiPGojBGBqIGDnB+xNVK0vFcK8uDKxUssjoXYHpnBJcdwMjc+hHvUd45TGhIkMedKEhimT6L6Z2OwrqXD/iZZxpoxe6ercSaR09JF3r8pGvcKX1D70mu+fYnhgjXxcYQW6PEjx9HTaSBxIgK6hKQoOAV3O7EDBgpjW1wX0lJmcnXoZHYnT5dWkjfGMZx6YrNzdXEzvdMZGbPnmUEAHAUDKABNsAAY2wK6LF8Uoxd3UpFyYpwnTOpepAY2LlVGrHTZmORqHYd68W3xLtvDTwPBOBcG46mlkYAXJLBlzpAYdiAqg5J+1BQrOxuJXRCzRrcMAHmZo4mJ3BZ22I2771p6dwodVMpSNm1FCxQGMjJyNhgkHP3FdKk+KVuzWTFLkm3kDs2UDELC8WnSrBGJLAFtKYUHvmiy+JVmkPSIvSubnKjp6SLstgEa99OrI+5NBzQWlxIDNomcBdRl0uwCoQNWvGwBwM522rxrnYNLmVlA0vJliAD+6zexyNifWut8+cRt34UIor6FtMcGY9ayNIYlACoqS/KO7EnpLnAyfescv8+xW9itu0UpeOOeMIrAQS+Kx5plO5ZN8bH8qClu86r1CZQsm2slgH07Y1dmxW2UXTN0m8QWYZ6Z1liMZzoO5GB7elXqb4lpqhkVJzpaFntWePwy+GXSOkNBdScahgrg7nVU4fFK3Fz1elcsFhdEdnTWDJIJMEA4ZBgjLMcZ2Udqo5rCbhnJTrM6jSSusso3Ok43A8pOPsfatFqJC46esyHONGS5ON8ad+2f511ix+KVrHJK+m8USXYudCmPH+GFZD5xlSck++BVK5a5kitbq5k0zCKdJI1eMqk8QkYMGX93VsAdx37+8Vjl7gNzPDPKbk20UGEZpGkA1nOEwoOnG+ScAZHvSCKKaU61WSRgclgGYggZ+ob5AH8qvXHefobm3v49FxG1zJGyYZSuIEVMyHIJZ9OWwD2Ub4zXrkbn+GytoYZPFEx3JmIjKBCpUro3YEqSdRB9aqKP4e4LltM+srqJw+ooRjUT3042z2qTZ8DvHSYJDNpjUPKullGCwVcqfqJJGB3wCewNX0/Eq31wHTduFhnhlLFNTLcHUpHmOoqdgDgY/Ctdz8Rrd3mx41EntoomdZEEqvbnZgdWG1DILHB3O2+0Vz26t7gjVIkxVQDqdXIAbsct2Bqdy7yvNd3MduMQtKCUMwZAwAydPlyxxk7e1XAfEO2ez6EqXRk8NHAcOpQm3lMqNknVls4JxkDtnvTW5+KlnJPbStDdDw0jug+WciWPQQxZs7H1yc9z7URz3i3KU8EcEgxMJ4+qOiGfSuceY6djsf0NJbm2eM6ZEZGxnDKVOD64I7V1nl/my1YwpHM0NtBayQXIuJFieWOTJUwiMnVKpJ274O3c1zbmfjj3tzJPIT5j5VJJ0INkQZ9AP1OT60UqooooMirFyXax3M6287EKwbQM4HU0nGSN/fH3qvYr1G5UhlJBByCDggjcEH3os47DyRdFEMLjzxMUP/AC/2IIP510GzcEZFcb5d4sXbrH6nGJN9y6AKW/NdB/Wuj8PuiYHYHfSSP0rLde+LvG7atIb93cZB/KtlrYxDSxUBtIAyScemwPY/hSm9YQ6dWpydwigkk/fHYV7it72bfKwp6ZO4/LG1FYvInhJxnT6H0ppw+6cgB+zDyn8BmlcvLkgXDXDkf5ds0xtXCBItyB6k5IOPc1CqHzQPm79sgH+dc/4jcspkjX6WbJ23P5+21dA5wlChm9OoAPxA3rnpGp2YjY7jPt7/AIbVYfSMtvtv3rHQreThgSc52r1IK0xiHJHisaK3MK8Yoy1EU55KsVnv7aJ9Ol5QCHVmU/YhCDgnbvtmlDVL4GJzcRi2ZknZtMbI/SbL+XZ8jTkEjOR3qxKvUHw3SYO4uemWmuY0iWAlQbTW+Cxk2Uqv+bGQN96g/wC78YhXxJ68yW7hDA3S03kgjHzwxGVyCcqAc4BJ2pJLzTxCNmQ310pVmDAXMn1AnVuHwd87jvUCXjVw0Yia4maMHUIzK5QHOchScA5JOfvUF2i+GSvNDGt2wSU3CB3tyrB7M4YaBIcoRkhtQ7YIztUe++H0aWzXCXbvpto7oK1sEzHM2jBImbDjBOBkbDfequeZrzqCXxlz1AugSdeTWFJyVDashcgHHbatn7VXhGlru5dCNLIbiXSy+qka/pIJGPuaKuk3wm+YEju2f5qI5NvowJYDcBk+cQ+FXBGRj32rEXw+toXu0nnkmWOyW5ikijHaQ41aRLhyuNgH0nJOdt63zLz1c3cyTK72+gDQkU0ulWVdGpQX8jFdjpxnf1Jys/aS71h/F3GtQQr9eTUA51MA2rIBIyR6kVUdH5b5cthBAZIonE1hdSGTosZFaEgBtLSYZ11EbAfSMH1rzb8gqLa4tR0nlaW0MVy0eiRUutyGGptBGPpB3z33252vM94NOLy5GkYX58nlHsPNsNh29q8NzFdkOpu7gq7anBnfDNtuw1eY+Vdz/CPagZc6crrYlNE4nDmRT5VRkaB9DBgkjjfII82d8EA7Vdbr4ax3V5LDHIttHAtvCrCMN1JJIFlJYmRcsSxJxk9tq5jxLis1wQZ55ZiBgGWRpCAfQFycU8g5gvry4RIZmjmlWOI9OYwiVoV0IznWFL4AH4gY3NA0sfh2JLZZfFESNHcOIxASubLAdWkLgjJOxCmp/E+VIrPhd4r6ZbhPCuZejp0C4OSscpY61wNyFXue+dlXD5OLy3E9rHe3HUg6hk/4x1A6ROsjL5ffPYE75PvSPh3Ery46dmlzMUkKxLE07CLDEAKVLaQucbYqKeco8iLfW6S+JaNnna3VOhrXWsJnBZ+qCEKrgnTsfQjet9/8ORDDG73a62WB2jVAcJdSdPKHq6nKkgnKqpzgMcHCuPmme1s5OHqhhbrM0kiSyJJqHy2VgraSukaSvbbPfetfDxxB7N5o7iXw1q6eQXDDQ7OAmiINkHUwIYADY4ORVRbLHlW0t/8AalvJJ1zDBlpjbeeFlk0/KUy4YspBzkem43rXZfCUvcXELXejpSiGN+kMSsYevjBlBB0+i6j3PYVTrvjV/BNKJLm6jmJCy5nkDnp5ADnVlsZOAe2TWr9qb3JPjbnLYyfESZOndcnVvj09qgs3Dfh2JrSO4W5YPJDLL02tzpHhpRFIpdZCc5OV8uWx6VA565MHDliZZzcLIzrq6aoAYwDjyyPvudm0kY7Vp4nzxPNaQ2oLRrGSWdZpdUzO3UZpAXwzGQl8nsTtils93d3oYyST3IhQuS8jSdNMgE+cnSM4oq1Xnw5jgSNpr1UJELSgRq2hbolVZfnBnCtp1FlQYJKlipFSJPheomaE3bq6RzSurQIp6Vu/SDrmfB1k5XUVGASSNs1DiMt4ttAs0sptpFLQxmbUmEbTtGHITB9CBUUcbuOqJvETdUDSJeq/UAAxgPnUBjbGaqLvYfDJJHlU32yTwwqyQdTWLpFeN/8AEAA82CATjBOTtmg39sYpZIyclHZCe2dDFc/yqfDzReoW0XlypZtTabiQamIAycNucADJ9hS66naR2eRmd2OWdyWYn3LNuTUEgWhxQLTtgZq1eGVQc4AxuTsKgm8t9vMPwAP8tqzrr+YW8NDRSBgDtsR7j1rrfLV8uFOfK6kH7Ht+VUBZ4cFw6nAyRnzZ9Bg71nl7mHoyESDMch8wG5X7j8Pai+OtQ3XmYP6HYj7bUyE+TpG59Se32qrQcSjfGXUqTtIvY59/ZvsasvDAqE6iDnfP96FebmR13YBh7gYxSq6m0KZWOAdwe2wP3ppxfjUKrjUvf33/ACA7/hXPOZeLTXLCCJMN3VPsP3n/AIVHt60qRE4tB4uSOE50qerKR6BvpX7E/wBAaVXtlEbjSw0grhSNgNPp/r2q18vcOMEDhjqZmJZz+82MfyG360j4/Yasn3qVpXb7gaA7SjH4ilRbIzTTiyrCmO7N29fxNIoHxt6GrGLke2NeDW01retM1qam/Jl9FBfW8s/+Ej6n+WJcgA7aG2Oe2fTORuKUGmHLfBZL25itotIeQkAscAYBYk49gCasSupcN514dGjIZm0tNcs48GPOlzq0qxzk6SQ2/fAHYDCabnKzFvbxgF4oxAHszbJpLW8oeSQTFs/MUNkEEnXgnGah2nwvlkueitzFo6ayCXS/7zaArJjMbZ/iIyMYz2qD+wTortPdW9viWWGLqFtMr2udfnxiNcjALdycY7ZIt37d2BvIJXdpBGtxqma1TUVnPyoQm+0ffX+IGzEVr4tztZT2ksLzu7Paxpk2o808TFjITnuQFX7YpRx/kyJ7SK5tjHEUsI7iWAmRmfVIys+s5A9AB/l9KT8m8kPxGOaRJo0MRx09LSSHIzq0IMhPTV759qDoH+8OxB8s7ABrYoBZqoXoYWbSAfL1Eyu3YHA2pXBzvw+OO6jRfLJPNIc22oTx3AJVCBIvTKFtIzkeUEYJwEi8iiaO0MckMJks3uZHaSSQMIjk+UR+VgDgqMjynBPrss/hbLJPLEtxFhBEVcLI2vxK6kOhV1IvfLNsMUDyfnPh72ghaUnEEC6PBrp6tvIZHfGQDqBC47bE+prfxD4i2T3CEPLoa3nilYQ+VWm06CEZi5wVO2ogZAGN6UXHIcVxDZraEKcXbT3DhjrS0eOPV01ZsbnZVz9VVWblfp8QjspZkw7oomQFxplxpOnuG3xpPY1Dxeb7nu0Bu5YLmRZpbeBYy1qpIlt9yWySPNjHsNZ743x+2/Dza2sOZA0D20oJgGQ0LgyjKsFyQScqoz65Jpfb8n2WrikAlVjbsix3DiTMJa56RRkVQJHwANQGCW2wKhW/wunZrhWnhTozGBWOrEkgjEvcD5a6SvmbbJxQWZ+f7B51d5ZThLodU24BAuyAkWlW8wQZOo9/TGTURubrS6Wyt4VWMiW20xtEF6DROOown6oUqwz+7k+u/arTchSrbdYzRBxClw8JD5SGVigcuFKk5GSo3x79jPm+GwWea38dE00MTStGsUpbCANgDG5wykAZ7n2NUeOG8wW0XGrq6cnpNJcGN1TqDMjNoYjIbSe+VKt5tiO9PbvnSw1Xk0UkqvcPaSrGINOl7Nldhq1kEsV7+hPrXPeaODizuXtxMsxTAZlUqA3quG9R6/fb0NN7XkSV7DxpljQGOSRI21ZdIDhjqxpVu+FJy2Kk8KuKc/2gvbqfrOxmROjNJbavDhJGdodAkDOrahlgR7HNK35ztxaCKGTolrx5Gj8IjILeWTVowxYHGkNpyf4c4FRLz4VXKG1VZYma4k6eCHTpt0+sdWpckBQ3oDsNt69cucrWZa5V7iC5TwMk8c6GQdBoyEJkhA1Z82cEZ8o23qizcQ564bJNDIZHYRXTSqotVGhHhKBBvuBJ5ye++2CAajH4gWniJ5I5pYPEWqRtItvnRNC2FkKmQl8qTjLEgYBJqgcW5a8NfrZyyqQXjBlUHGiYK2rBGQQG7Y9KvfHPhylzNcJZCG3S1Zov/wCx6zLGJcMXyqsAcEqTnOcAYqCPwvni1t1sFSRiqRSQ3Wm3EZKygFXBBwzoQu+5OCSd6kcL+JFtquDINJ1qInaATdS2iXQInUOhBbdySSNTnPYUht+RhPHYBHjiae3mmaQvJIH6JBwV0DpsASCBkeU7nbOLH4eJNF1o7+Fog8iNIIpdKdGNpSWOPKCqgjPfUAM0DO85qsZ+GpZBmRi0agLCsaoOsHYsXcocDUdQKk7ajjJrnvHLaOK4ljhk60SOQkuMagPXbb8xse4qK4AJAORnY9sj3we1Yoqzcz3HnWLOFABP3J7fpSZEH5e9beJ8SM8mtlCnAXAz6Z75/Go4qN27UmAasbbL/Ot9uo171pjGFH9awTUVb+V+m8pifKs30lTg5H47H86vScEk3UdF8durqQjP2GVP8q42jkeZSQw3B9QRuK6zyRz9DMipO6xvjfUwVTj8aYunnD+WCdnkVAP3YYwuf+ds/wD1rS/CEiJWBNAJyznck9slju7Yqfccbsh5vFWy/wDup/Y0nvuf7CL/AMwJW9NCs36YXH86YmtvF1EUIUDAGwB77+p+5qmczcRigiXJy5Gyjuc/0H3pZzX8QjcApDGUHq741fkq5C/qao80hYksSSfUnJP5mmH6ery6aVizdz/IewqO1ZrBrTFb1fI+9eWrSDWwPmiPJrdw65kjlR4WZZVYFCmdWrsMY7n0x65rS1OeSOKJa39tPJtHHIC5068L2JC4O4ByCNx3G9WJUmTnbiCyOxuHVyuhhpRQNLatk04Rg2TkAEEk5zU3iPH+LQIJJZZI0vAZFJCAv5QhdcDMZKlRqGkn71a+C8c4SJbl7t7WYyzkgizYAQsjAFR4bOsMQW+gnc6mIwdPDOM8LS3tYppoZ3gt7hFJhlaNJZpeojFZbcgjTtnQ+D+6e9BTTz1f9Pp9fyGPpaelF/hjsv0ZxuaicG5nurRDHbzGNS2rAVThsadSllJVsADIwaZ81WFvKLi9tnjSLrpGsCo6qdUQZmjLqvlDavLpBAwcAEAt7binC/8AZixFIhcdGQSaomM3WLAo6SCI5GxGDKgAJBU+kCG257v41jVLjAjj6SDpxHCHGVyU3B0jv/c1beVOfbt4bozWpvVRVaWTVFEEiRWUKytCysN27DUe24FTeJcY4E0lqVEBSKU6wts6l42iKqXUQqH0yaWZWLHGcFs4pfwzmGzja5PWs0d7Loho7SVYZJTIWBMXRKnCqurKKCSBhhk1RWbnn28LL0ZBbxxsxihjVAkYfIKjK5ZcHs2QdtthhJe8Wmmm68kjNKCCH2BXR9OkKAFAwMAYAxVg5muLJuKiW2aE2jPExHSkSJQAokDR6A2MhjhQfqH4C9Dj/BeqCTY9PxMhIFg+fDtEQi/+G+sS6TnuB2OMioOenn3iGp28RvJp1npRebQSy58nuSan8L45xi4ncQvK0syiVhojXKoNIlGpQqkDAEi4Ow32FP3mhtuELNLbW5nGuCBjaxFbkSFWjuMvHrOhFbcgEkjVualQc32b31lcvcwJHDa6HTw0iyLIYWiIJjg8yZYYUMQBqwB60U/gV/xS7iNvbPJLHFpYpmPYB8oCz4LIHOdJJUe2BW+Hm+4tr6W4vIjNfRAxo5cRdJ0DIdSxLplHmxj1x3rPNPHYkaB7GSDU1skd0IbfpKZEfW3leFV0N5QQowwQhhjGafdXLSu0kjFndizMe5Zjkk/nUUzXmGXws1sfMJphM7tudS+22xJOSfy96823Mt1HbtbJMwhbUNGxwJNnCsRqRW9QpAOTnuaU0UFjuOe+IPjVdOcMrA4UENHsrZC51Y2J7kbHIo/bm/1u/iDl06beSPGgkkqF0aVBJJOAMnc5quUUDbiPMdzPOlzLLrmj06H0IMdM5XYKAcH3BpivxA4iGZhdMGZw7EJGMsFCZ+j1VQD7gb5qsUUFmh5+4gmjTcY6alU+VF5VfGoD5frgVrTmjRYy2scZR52DXEvUJEgRmdQIsBY/qAJB3Cjaq7RQFFFFBtFSlWotTPQfgKVqN/cV5A71shrbFF5iKy0jClrDfFNQmDioF0uHYVYn00gflRigmiqyxWDWTWKDFYNZNYojFYrNYNUZzQK81ttoGkYIis7Hsqgsx9dgNzQeaKk3vD5YcdWKSPV9OtGTOO+NQGe4/Wo1QFFSRYy9IzdN+kG09TSdGo5wNWMZ2O32rdDwa5dQ6W8zIRkMsTlSPcEDBFBAoorNBiis17hhZ2CopZicBVBYk+wA3NBhpWIAJJC9gSSBn2HpXittzbvG7JIrI6nDKwwykdwQexrXQYoqRZWMszFYo3kYAsVRSxAHckDsB71HoCiiigKKKKAooooCiiigKKKKCXHHk/ln9K3Y8o/CoyyEdqlK2UH4VGm+132qe0elt6VW82nemUk2cVmtysyR5IxSvjCYkz7gU2WSlfFnzj3FJ6fXhfWc15zRmtubJrzWc15NAGsUZozRGKwazWKowadclSab+1bqLEFmRmdn6ahVOWyx7ZUEffOPWktZWiOv8T5ntbm+8DLoNobx53uJbk3EbeRygQjQIUOQNIY4JwTjOfU9pwgzy9PwIV7dHj1ynSk0UgWRSQ/lUr6D6sErXIKKg6rzp4VOH3kNtcWxjN6ksMMc6uen0wp0pkn6jkj8favNlzSLTgtuEmVrj5oQJcZkhMjq6Ew5wVwjA5HlyANmNcsoorptwnDPAQyQx289yVhbp5brPOZMTRtErZKMCQoCgDAIY5ApnxiHhEV5awyQQxxTkTs2mSMxRvEOjFJ5zjMgYsdtiO2Sa5FDKyMGUlWUgqykggg5BBG4IPrXu7unlcySu0jt9TuxZjtjdmOTsKqOorbcMWW5YLYMUtY2VGmIja4DtqEeJDsyKCVDPglRncivdpBwtbK3kjkto7tehNrWUo4PUBmQ6pCcqpxg4z6DauS0UMdo4v8A7HmvFkne2LyTTsDHIzRupGYjctq8pL52yPT0qLY2HCTLcHFjkNb6RJckRglh4gIOpjSEBYYZhqbGSBiuQ0VB2vlz/Z1rLJ0JrNcvdJJI9xhgki/8OsR1aWjwfMTnDDvkVxXGNvb2rFFFFFFFAUUUUBRRRQFFFFAUUUUGzNb4X2IqM4rCvRUgNU1Z9vypXqr0slMJTQTioV++SK09WvEr5qYtrGaM14zRmqy9E1jNec0Zqj1msZrFFBkmsUUUBWVrFZWg9UUUVAUUUUBRRRQFFFFAUUUUBRRRQFFFFAUUUUBRRRQFFFFAUUUUHnVRmsUVQZozRRQZzQTWKKAooooCiiigKKKKAooooCsrWKytB6oooqAooooCiiigKKKKAooooCiiigKKKKAooooCiiigKKKKAooo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0" name="AutoShape 18" descr="data:image/jpeg;base64,/9j/4AAQSkZJRgABAQAAAQABAAD/2wCEAAkGBxQSEhUUExQWFRUXGB4aGBYYFxwXGhocFBkdFhweHBkYHCkhGRsoHhgZITEhJiksLi4uFx8zODMsNygtLisBCgoKDg0OGhAQFywkHyQsLCwsLCwsLCwsLCw0LDQsLCwsLCwsLCwsLCw0LCwsLCwsLCwsLCw3LCwsLCwsLCwsLP/AABEIAKkBKwMBIgACEQEDEQH/xAAcAAACAgMBAQAAAAAAAAAAAAAABQQGAQMHAgj/xABBEAACAQMCBAQEAwYDBgcBAAABAgMABBESIQUGEzEUIkFRByMyYXGBkRZCUqGxwTNi8BUXJIKS0TREcoOisvFD/8QAGAEBAQEBAQAAAAAAAAAAAAAAAAECAwT/xAAbEQEBAQEBAQEBAAAAAAAAAAAAAREhMQISQf/aAAwDAQACEQMRAD8AQRWgODivHESI1OlQW9B75OP67U5unEW3dsZ0jc/pWOAIZJC7RFmB8qEgAfds/wDauT0EdvyJNONcjCPV6DUcVLuuSLW3QmWdmIHq+P5CugiwkkGZH0j+CPy/q3c/yrzLw+ADSUGD7+v4k1pnj5+4oVEpETMUG2cnc+uN+1Q+o38R/U12jivw7tJcmMGNvdTt/wBPaqZxTkg2x8+ZEO2tf3c+6j0+4q6zlUyK5dTkMw/M1Z+DceU4WTAb3IAB/TtSniXCCh8m4pWyEU5U7HSZtJ/dGftSu4jHtSLgXFdHy2J3+k+32/CrEH1ZyNx/rNYsx0l0qnAHpUCQU2uUpbMKsKXyiozVNkFRnFbc6jmmnK/C1uruKB5BEjk6nJAwFUtgFiACcaRnbJFLWrxVZdCsvhys3VWK4aWSO3hlCxRpKsjT7aVbqrpAbG7Dtlj7Ut4lyLJ4iWCyZ7swAddyiwLGxONOXkIIGD5sgbHuBmoPLXNDWcVzGkSsbhQjPrkRlA3GnpsPXf8Al22p/N8RTK8sjcPhZ7iMW8jBpgZAuNiVfd9l3+rYb0Qih5Hv2MqrbMWhYo41IDqC6yqgt8xtPmwmTgj3FbI+QOIMgcQAqUVwetDukp0o3+J2J2p3P8T5xM8htYRJ1eqmoy/KmMXRZwC2+VA8rbAjNROAfEy6tIYoVSJxGHGpwSzK5LKpPsrEsB+FQF58PpVt4DGHkupJpYpIfl6Y+gMt51cqQPViwHpgYqNwLkC6muhBLG8SK8ayyDpsFE30FSXCyZz+6ScZIBxgyOEfEaa2hhjjijJiaQs7NIWlE4IkDebYnynK4IKDHc59R/EqYMS0EUiaonjjkkmfpvbHMbCRpC7d9wTg+3fNEP8AYO6kln6EeYIppI+tJIkY0wuVZjqIJVRgsyggUs4hyvdwQLcSwskTacMSpI1glSyg6kDYOCwGa6Lwznzh72kiz9WGSRp2dIUy3/EkMwikfVpDYGfMgONxjBqm8c58nu7YQSquSqK8geUaxCcrmLX0g227Bd/tUVos+T5pra3mhV3eeV40jKhVIiUsWEjPg/Q+dgBpO9Lb3gNxFcLbPGes2nSisr6up9OkoSpzn0NO+Cc8tbW8EC28bdGR5RJ1JUctKrRk5jcafKwAxj6Qe+ah8b5qa6vUvHhjBQoemuoBukc+ds6mJ9Wznt7Vf6j1cci8QSSONrZtcjMqgMjbxjLairEJgb5YjbftUmy+H14/iAyrG0EaPpaSMaxKwCaW16SpGo6848uO9NJ/ijKzApaQKTJI7gNK3U8QuiVSC+2oY7diBj1zAbnx9UivawtA8Edt4cmRQkdu2pAHD69QbOSTk5qKQ8B4BcXrMttH1CoBbzKgGo6R5nYDJJwBnJrzZcEnluDbJETMCwKZC6THnXqLEKoGDkk4pjylzdJw9pWijjYyhdyXUoY21rpZGDac7Fc4YbHIyCQc1snEHvlhRWcuxjDyKAZVwxV1cOpyS2x2zjtVRmHkW/eSSNbclo9Orzx4+YNSgNr0uxHZVJP2rPD+SLyVYpOiwikYLrBRmA6gjYiLWHJBI2wKc/707gySt0YtEpRtCNLGVeIaQ/UjdXckfVqJzgfmtm51LraBraIm1maZW1y5dpW6jhvP2L6W9/L9zkNNzyPd6rjpQvJHBI8Zc6ULdLJOlC5LNpGSq6sVC4lyvdW8KzzQlIm04JdCfmDUuUDFlyBncCrG3xQn+aBFGoeVpkCyTJ03lGJN0kBdWOW0tkAsfTAEHmDnWW4tEs3gRAhTzEyM46a6QFEjHpA9yFxUUrh5Vu2t/FLAxhwW16lB0qdJbQW1FATu+NI96Zc+csxcPaKEPI85RXkJ6ZiIdQfIUYsMHIww3GCDWLbnmVLUQGKJmELW6zHVrEErBmjwG074xqxkA1A5t5hN/OJjCkTaFQhCxBEY0qfOTuFAG3tQJKKKKD6B4fykinVITI59T2/Qd/zrEnCOk+QhdPYEhl/9Jz/LNb+P82Q2mnWdmOM+3c5x7bVFtufrV5FTqJ5uxztn2J9KzjpqcgDjTFcMrfwPjUPyYZ/Q0i4vw6dcNcyF0B20eRR92AOfzyatAEF2pCkEqfQ7qRv3HY+talyc285yWyEfGz/Y/wCf+tF0ni4e42SV1HtkN39s1m5t7lVO6yL7EYP5+n9Kk8MDxhoyBmI4ye5U/Sf0/pW+U6uwoaoV7ZzSSmRwFULpCd875yaqHHrNVJ9M9vy/1/Kuo3lrv5hj2/OqhzLajO+D7j7f2P8A2qLZsc/FPeEX7E4O5UfqM/2pXfWvSfHcEZU+4PatcUmghh3FavXOXKt1xuM0suBU1JMqD71DnNYjpUCSo0lSZajPXRzrQ1OOS+HRXF7DFMGMTE6grKjEKpbAZyB3A9ckZxvik7UQQs7BEUuzHCqoLEk9gANyarNdhTkPhvi54869EcTJbpcYbEjESOS4DBlAB0HtqGTgg085TsgqcOGOrHBLeCNzKgKphlhfKEhtQGARtlgQdhXFf2YvOr0PCT9bTr6fSbVp7asY+nJAzXm25bu5AzJaTuFJDFYXIUpnUDtsRg5HpURY+XLJL+7u3vC0s6oWjt2mEbTOnk0GY9yqD03OnPvVg4Tybw6TrZ1hRM6yFrqINZRrDrVm0Flly+V7keXHcNVAk5VvVTqNaTiMIZNZibToAyWzj6QN81huWLwOkZtLgPIpaNDE+pgu5KjG4GRn2yKK6DHyBatw9JRHL1WtEmMhnT6y4LIEICjMZLb9gB65Jd23Jtpb39qbbVHqSfV85GcaUABZZFZShyU1Idy4wRiuTQco3rsyrZz5QhXzGQELgEaiQAuxByewOTtWibl26VFc20uh20I/TJVmJ0gKwGGJIIGO/pSo6E3J9hDYW08qYk6kInElwF1a5AJAvTJUqATtlWUISaYycoWU3EL3qw6NJVobeO4UdVHlYPMmPpAUDEY2Hr3rk/E+Dz2zBJ4ZIWYZVZEKkjOMgEb77U04pyPfW8scLW0jSSprRURnzhQzDYbsuoBsZAJ71Re+B/D6ymg1BZJC8l0iy+IjACw6hC4VBhtRQL3IJLHcYxXueeHwrZWEkFsqDoqskyzBvm6pC8bJ3L6vMW9B5ewquw8o3z502dw2GKHETbMoyVO3cD0rKco3xYKLO4LEFgBE2cA4J7dsnFRXReXbOPp8EmtoEVhLiadZlyp1kSK6tuxZct/lGwrdxXkmylu4JJdUKzzXQlUzqepJG5MIDH/D6oDHb2AGDiuVpy/dGJphbTGJNWuTpNpXRs2TjAx6+1Ob3kO4itYJiknWnlMQteg4kGlded92yN9hj77Gqi42vI/DzcSqAzkdHNsblEMKynE0mvJLhMAhTg4YZG4qCnLFnFb28qRyTNJetCk6zovlW4CxyBGUr5lVgMjGdzsa57e8Lmhk6UsMkcu3y2QhvN28pGTn0qVNyxeJIImtJxIylgnSbUVXuQMZIFB1W85Nspri+kuHZ365BImijMUTRBlmx5UILZyThQFPaqxzDyraRcIhuYwVnIiLl5gSxkXLBFXKsN84yGULuO9Ua94XNDJ0pYZI5dvluhVvN2wpGTmrLw7kGabiBs1LFVZQ9wIJCqdRdallIDLnOBnHv23qKdcDsY24VayQQI1yl4NcwlUPGepGELK3cEYUL2B83c1Zub+T7e6u+sy9MvfiKVjcKFkiaJWDjynRl8RgAE/mcjklxy/OBNIsMrwwuyNMIzoGhtOSdwPT12zU3hPJ08k9vFPHJapcOEjlkhfSS24xsM529R79qvqOjRcq2MF3IkcCzJNYSGJHnXPiI20SRKcnS+kruSSp1Y+3H72PTI66dGl2GjVq04JGnV+9jtn1xXriVp0ZpYs6unIyZxjOhiucb4zjtUaooooooLVxnhhWESzyNI52JLZAyCcAH8MVWoI9RA/WrfzqjLEin+LJ/IE0m4DbCUMnZs5znYjtjvse9Zl43Z3F/wCX7YKimP5WcZKAKRn3x3/OrdeZeLoSth8Zjl2Gojf8Aw22qk8KZrdRqfWfYgkbdh96c2lxPN8uVVZO6gnSfyOO4/Go3YdTnVLGxwHz0pMds41KfwO3/VTedkhTW2wG/aqU90tskiMj5MvUQjzsWG2knOSQMAfYCmnEOJiSWOMhjkg6N/UZwQPQU1MV/jvMqSPhInO+AdOf/wA3/pSO8tepGRlznI3OcfgSdquV3wySZGWH5bZO+nQMEd9vNkH9ai2vBXidAzaiBhs/vfck1Fcy4rGSBGCWMYz67fr+FJavPP8Aw3Q+tPL6ED2Puf7VTPDnAOCATgffP39K3HP6hnwyb5eM9jiiWSoVo2kHPv8A02rDS0xd49u9aHNYL1rZqrOsMaZ8rccaxu4rlFDmMk6W2BDKUIyOxwx39KVE015Utbea7iiumkSKRgheMqCpbZSdQI05O+1VKsVrzzGgeHwsjWrIi9Jrt2kUwy9dNMpTCqG20qgyMb53ptafFcBtctozv4p7kabnQoLxGAKFMLeUI3vu2TtnFS05Jt4nvII0me4ispXdZEjnVGLfKCOqgxzFQrAgEkMQMYrVffDuygFuZLi4Ks8SySKmI3FyuzxSGPQArEZGpjgHscCoiuDnpltkgjhVXjk+XMzamEHVE4gI0jUNaglsjIGMCnUnxTDXMU5tD8uVpignUAySR9IkEQZC4JO+o9vNgVJ5o+HlnZ2zzGS4Lqxi6YkidhOWXpqQE3BjbqYznGBsar3BuBoONRWvTmCCcDpzxJJJjTqHVjB0MvqSDjTvvVnRbuTuZrFbAxyXPQfXMVDa5ZYUkXpqIz0yrnpjT6fgPRDL8SsxxR9DePoKzrIIxIllKJI/KIy6Ntj6yF1EgZqTzPyxBHw6WVbebrpeTKzqoCoqONPUUL5ItBGBt5jntgVq5U5TS64dCzLIA99peRLcNIEETZ0SAFmjyFGMYDk7McCoEHPHNQ4g0TCAQ9NSpOpWZyxzltEaL/8AHPfJNNJef42kaRrPeW18LcYnxrQKgBjPSzEfIM51A5/OoXPnKyWN5FBH1WWSNGAbDSEu7IQoCqf3cAMoJPpVtHwztDfTWwa8CwIrOzBPN1mUIU0xlioy4Y6CAV3KjJCBNB8UpEmuJRboRIY2iRnJEL269NHyV+Y2jYnbO3tivVp8T9F1PcC1XEgiESCQAQiBtekExEMrMSW2U+Y4I71JvuT4YLG8029zNc2980SuqhiESNnjZ0KH5DAqT/ESuDjanXPPIkU8rzKJYGEtpC5MarAEmjjQsiqo0hMjJzjORgVRUb3n1DGyw2zRObw3gc3Gsa2xqVkES6kIGMZFTZPiXHqRls3UrcyXJIuicvcRtG4GYdl8wIByNsEEGmcnwxtvGRwK94VZJ9QMRVg1tp0srNEFaN9QGwO5A1HNVHljl2G94i1unXWAB2wwXrBYxnDAAjVnY6VY+yntUGvj3Na3N9Fdi3VBF0/lagQ/SbV5iqKBnt5VAq0SfFdGmimNm+YhMqhbkICtz3DaYMHB7HHouckZMpfhZCJ7lSb144vDmLpxjLrdFVPmZdyhLZwowFJPYiqzYcmI/GG4dJK0aLI41lcOyopdQoO2phjB7b5APagg8zcyR3U1tIkDwiCKOLHX1MywHykOI10NjO+DvvVmk+KaNO0rWRI8RHcqvicESxRdEkt0vMhTHlwMEE5OcDfbfD6ze4kt1e7MphSeKNwIG0l+nIrdaEElSC2rSAVOw231x8gWUtrJcwz3DKTN0SI+oqi22HW6cZ068FgSUwGXuc0C5viN/wAO8Atsf+IWNuqCVS9Yu6vmLL4LZypTOlcg4phP8VI3MOqxOIZo50VbgIA8SdPG0GShwDg5IOfMRgBFzxy5BZR2wQXQlmiSU9ZVCAOvmUYAIdWxkb4BqoUEzjF2Jp5ZVUoJJGfQW1ldZ1Y1aRnc+wqHRRRRRRRQdgn4Ys4J8rk4IHfHsKRcO5dFpc5OcH6SfQMMEUk5I5o8HJh8mJu4G5U+4FWzmXmGJ+m8bhlJyCPv7/fasZjrLKYNw7VMCBqUqRjJABOwI37jvTCz5fkjT/Eyx3zj6Mb7ZOP1FT+DSLKqsfz/AE/1+tPRGCMDtSQtU682lDb+i5J+o9s49BWi6ixMuokHHlYE5B/HvvTHjqaZ1XsB5mY9gDtXrnK3jWNZNZzkAAb5z7Abk0Uz4TCzLnWSR31DJ/WpMlv/ABD/AF+FQuVdSiRHJOCCM9xnuP6U8vFBX+9VmuWc+pmNsbjcg/h6GqnwK16y62AwPlqfTOM5I9dqtfNcmFcEZ7/0/wC1Vbhkx8Gwz/hlm/UA/rUWqyxxkexI/Q14LVisGtuTOa8mvYxivFAVI4daGaVIgyIXYKGkbQgztlmPYfeo9OuS+LrZ30Fw+vTE2oiPGojBGBqIGDnB+xNVK0vFcK8uDKxUssjoXYHpnBJcdwMjc+hHvUd45TGhIkMedKEhimT6L6Z2OwrqXD/iZZxpoxe6ercSaR09JF3r8pGvcKX1D70mu+fYnhgjXxcYQW6PEjx9HTaSBxIgK6hKQoOAV3O7EDBgpjW1wX0lJmcnXoZHYnT5dWkjfGMZx6YrNzdXEzvdMZGbPnmUEAHAUDKABNsAAY2wK6LF8Uoxd3UpFyYpwnTOpepAY2LlVGrHTZmORqHYd68W3xLtvDTwPBOBcG46mlkYAXJLBlzpAYdiAqg5J+1BQrOxuJXRCzRrcMAHmZo4mJ3BZ22I2771p6dwodVMpSNm1FCxQGMjJyNhgkHP3FdKk+KVuzWTFLkm3kDs2UDELC8WnSrBGJLAFtKYUHvmiy+JVmkPSIvSubnKjp6SLstgEa99OrI+5NBzQWlxIDNomcBdRl0uwCoQNWvGwBwM522rxrnYNLmVlA0vJliAD+6zexyNifWut8+cRt34UIor6FtMcGY9ayNIYlACoqS/KO7EnpLnAyfescv8+xW9itu0UpeOOeMIrAQS+Kx5plO5ZN8bH8qClu86r1CZQsm2slgH07Y1dmxW2UXTN0m8QWYZ6Z1liMZzoO5GB7elXqb4lpqhkVJzpaFntWePwy+GXSOkNBdScahgrg7nVU4fFK3Fz1elcsFhdEdnTWDJIJMEA4ZBgjLMcZ2Udqo5rCbhnJTrM6jSSusso3Ok43A8pOPsfatFqJC46esyHONGS5ON8ad+2f511ix+KVrHJK+m8USXYudCmPH+GFZD5xlSck++BVK5a5kitbq5k0zCKdJI1eMqk8QkYMGX93VsAdx37+8Vjl7gNzPDPKbk20UGEZpGkA1nOEwoOnG+ScAZHvSCKKaU61WSRgclgGYggZ+ob5AH8qvXHefobm3v49FxG1zJGyYZSuIEVMyHIJZ9OWwD2Ub4zXrkbn+GytoYZPFEx3JmIjKBCpUro3YEqSdRB9aqKP4e4LltM+srqJw+ooRjUT3042z2qTZ8DvHSYJDNpjUPKullGCwVcqfqJJGB3wCewNX0/Eq31wHTduFhnhlLFNTLcHUpHmOoqdgDgY/Ctdz8Rrd3mx41EntoomdZEEqvbnZgdWG1DILHB3O2+0Vz26t7gjVIkxVQDqdXIAbsct2Bqdy7yvNd3MduMQtKCUMwZAwAydPlyxxk7e1XAfEO2ez6EqXRk8NHAcOpQm3lMqNknVls4JxkDtnvTW5+KlnJPbStDdDw0jug+WciWPQQxZs7H1yc9z7URz3i3KU8EcEgxMJ4+qOiGfSuceY6djsf0NJbm2eM6ZEZGxnDKVOD64I7V1nl/my1YwpHM0NtBayQXIuJFieWOTJUwiMnVKpJ274O3c1zbmfjj3tzJPIT5j5VJJ0INkQZ9AP1OT60UqooooMirFyXax3M6287EKwbQM4HU0nGSN/fH3qvYr1G5UhlJBByCDggjcEH3os47DyRdFEMLjzxMUP/AC/2IIP510GzcEZFcb5d4sXbrH6nGJN9y6AKW/NdB/Wuj8PuiYHYHfSSP0rLde+LvG7atIb93cZB/KtlrYxDSxUBtIAyScemwPY/hSm9YQ6dWpydwigkk/fHYV7it72bfKwp6ZO4/LG1FYvInhJxnT6H0ppw+6cgB+zDyn8BmlcvLkgXDXDkf5ds0xtXCBItyB6k5IOPc1CqHzQPm79sgH+dc/4jcspkjX6WbJ23P5+21dA5wlChm9OoAPxA3rnpGp2YjY7jPt7/AIbVYfSMtvtv3rHQreThgSc52r1IK0xiHJHisaK3MK8Yoy1EU55KsVnv7aJ9Ol5QCHVmU/YhCDgnbvtmlDVL4GJzcRi2ZknZtMbI/SbL+XZ8jTkEjOR3qxKvUHw3SYO4uemWmuY0iWAlQbTW+Cxk2Uqv+bGQN96g/wC78YhXxJ68yW7hDA3S03kgjHzwxGVyCcqAc4BJ2pJLzTxCNmQ310pVmDAXMn1AnVuHwd87jvUCXjVw0Yia4maMHUIzK5QHOchScA5JOfvUF2i+GSvNDGt2wSU3CB3tyrB7M4YaBIcoRkhtQ7YIztUe++H0aWzXCXbvpto7oK1sEzHM2jBImbDjBOBkbDfequeZrzqCXxlz1AugSdeTWFJyVDashcgHHbatn7VXhGlru5dCNLIbiXSy+qka/pIJGPuaKuk3wm+YEju2f5qI5NvowJYDcBk+cQ+FXBGRj32rEXw+toXu0nnkmWOyW5ikijHaQ41aRLhyuNgH0nJOdt63zLz1c3cyTK72+gDQkU0ulWVdGpQX8jFdjpxnf1Jys/aS71h/F3GtQQr9eTUA51MA2rIBIyR6kVUdH5b5cthBAZIonE1hdSGTosZFaEgBtLSYZ11EbAfSMH1rzb8gqLa4tR0nlaW0MVy0eiRUutyGGptBGPpB3z33252vM94NOLy5GkYX58nlHsPNsNh29q8NzFdkOpu7gq7anBnfDNtuw1eY+Vdz/CPagZc6crrYlNE4nDmRT5VRkaB9DBgkjjfII82d8EA7Vdbr4ax3V5LDHIttHAtvCrCMN1JJIFlJYmRcsSxJxk9tq5jxLis1wQZ55ZiBgGWRpCAfQFycU8g5gvry4RIZmjmlWOI9OYwiVoV0IznWFL4AH4gY3NA0sfh2JLZZfFESNHcOIxASubLAdWkLgjJOxCmp/E+VIrPhd4r6ZbhPCuZejp0C4OSscpY61wNyFXue+dlXD5OLy3E9rHe3HUg6hk/4x1A6ROsjL5ffPYE75PvSPh3Ery46dmlzMUkKxLE07CLDEAKVLaQucbYqKeco8iLfW6S+JaNnna3VOhrXWsJnBZ+qCEKrgnTsfQjet9/8ORDDG73a62WB2jVAcJdSdPKHq6nKkgnKqpzgMcHCuPmme1s5OHqhhbrM0kiSyJJqHy2VgraSukaSvbbPfetfDxxB7N5o7iXw1q6eQXDDQ7OAmiINkHUwIYADY4ORVRbLHlW0t/8AalvJJ1zDBlpjbeeFlk0/KUy4YspBzkem43rXZfCUvcXELXejpSiGN+kMSsYevjBlBB0+i6j3PYVTrvjV/BNKJLm6jmJCy5nkDnp5ADnVlsZOAe2TWr9qb3JPjbnLYyfESZOndcnVvj09qgs3Dfh2JrSO4W5YPJDLL02tzpHhpRFIpdZCc5OV8uWx6VA565MHDliZZzcLIzrq6aoAYwDjyyPvudm0kY7Vp4nzxPNaQ2oLRrGSWdZpdUzO3UZpAXwzGQl8nsTtils93d3oYyST3IhQuS8jSdNMgE+cnSM4oq1Xnw5jgSNpr1UJELSgRq2hbolVZfnBnCtp1FlQYJKlipFSJPheomaE3bq6RzSurQIp6Vu/SDrmfB1k5XUVGASSNs1DiMt4ttAs0sptpFLQxmbUmEbTtGHITB9CBUUcbuOqJvETdUDSJeq/UAAxgPnUBjbGaqLvYfDJJHlU32yTwwqyQdTWLpFeN/8AEAA82CATjBOTtmg39sYpZIyclHZCe2dDFc/yqfDzReoW0XlypZtTabiQamIAycNucADJ9hS66naR2eRmd2OWdyWYn3LNuTUEgWhxQLTtgZq1eGVQc4AxuTsKgm8t9vMPwAP8tqzrr+YW8NDRSBgDtsR7j1rrfLV8uFOfK6kH7Ht+VUBZ4cFw6nAyRnzZ9Bg71nl7mHoyESDMch8wG5X7j8Pai+OtQ3XmYP6HYj7bUyE+TpG59Se32qrQcSjfGXUqTtIvY59/ZvsasvDAqE6iDnfP96FebmR13YBh7gYxSq6m0KZWOAdwe2wP3ppxfjUKrjUvf33/ACA7/hXPOZeLTXLCCJMN3VPsP3n/AIVHt60qRE4tB4uSOE50qerKR6BvpX7E/wBAaVXtlEbjSw0grhSNgNPp/r2q18vcOMEDhjqZmJZz+82MfyG360j4/Yasn3qVpXb7gaA7SjH4ilRbIzTTiyrCmO7N29fxNIoHxt6GrGLke2NeDW01retM1qam/Jl9FBfW8s/+Ej6n+WJcgA7aG2Oe2fTORuKUGmHLfBZL25itotIeQkAscAYBYk49gCasSupcN514dGjIZm0tNcs48GPOlzq0qxzk6SQ2/fAHYDCabnKzFvbxgF4oxAHszbJpLW8oeSQTFs/MUNkEEnXgnGah2nwvlkueitzFo6ayCXS/7zaArJjMbZ/iIyMYz2qD+wTortPdW9viWWGLqFtMr2udfnxiNcjALdycY7ZIt37d2BvIJXdpBGtxqma1TUVnPyoQm+0ffX+IGzEVr4tztZT2ksLzu7Paxpk2o808TFjITnuQFX7YpRx/kyJ7SK5tjHEUsI7iWAmRmfVIys+s5A9AB/l9KT8m8kPxGOaRJo0MRx09LSSHIzq0IMhPTV759qDoH+8OxB8s7ABrYoBZqoXoYWbSAfL1Eyu3YHA2pXBzvw+OO6jRfLJPNIc22oTx3AJVCBIvTKFtIzkeUEYJwEi8iiaO0MckMJks3uZHaSSQMIjk+UR+VgDgqMjynBPrss/hbLJPLEtxFhBEVcLI2vxK6kOhV1IvfLNsMUDyfnPh72ghaUnEEC6PBrp6tvIZHfGQDqBC47bE+prfxD4i2T3CEPLoa3nilYQ+VWm06CEZi5wVO2ogZAGN6UXHIcVxDZraEKcXbT3DhjrS0eOPV01ZsbnZVz9VVWblfp8QjspZkw7oomQFxplxpOnuG3xpPY1Dxeb7nu0Bu5YLmRZpbeBYy1qpIlt9yWySPNjHsNZ743x+2/Dza2sOZA0D20oJgGQ0LgyjKsFyQScqoz65Jpfb8n2WrikAlVjbsix3DiTMJa56RRkVQJHwANQGCW2wKhW/wunZrhWnhTozGBWOrEkgjEvcD5a6SvmbbJxQWZ+f7B51d5ZThLodU24BAuyAkWlW8wQZOo9/TGTURubrS6Wyt4VWMiW20xtEF6DROOown6oUqwz+7k+u/arTchSrbdYzRBxClw8JD5SGVigcuFKk5GSo3x79jPm+GwWea38dE00MTStGsUpbCANgDG5wykAZ7n2NUeOG8wW0XGrq6cnpNJcGN1TqDMjNoYjIbSe+VKt5tiO9PbvnSw1Xk0UkqvcPaSrGINOl7Nldhq1kEsV7+hPrXPeaODizuXtxMsxTAZlUqA3quG9R6/fb0NN7XkSV7DxpljQGOSRI21ZdIDhjqxpVu+FJy2Kk8KuKc/2gvbqfrOxmROjNJbavDhJGdodAkDOrahlgR7HNK35ztxaCKGTolrx5Gj8IjILeWTVowxYHGkNpyf4c4FRLz4VXKG1VZYma4k6eCHTpt0+sdWpckBQ3oDsNt69cucrWZa5V7iC5TwMk8c6GQdBoyEJkhA1Z82cEZ8o23qizcQ564bJNDIZHYRXTSqotVGhHhKBBvuBJ5ye++2CAajH4gWniJ5I5pYPEWqRtItvnRNC2FkKmQl8qTjLEgYBJqgcW5a8NfrZyyqQXjBlUHGiYK2rBGQQG7Y9KvfHPhylzNcJZCG3S1Zov/wCx6zLGJcMXyqsAcEqTnOcAYqCPwvni1t1sFSRiqRSQ3Wm3EZKygFXBBwzoQu+5OCSd6kcL+JFtquDINJ1qInaATdS2iXQInUOhBbdySSNTnPYUht+RhPHYBHjiae3mmaQvJIH6JBwV0DpsASCBkeU7nbOLH4eJNF1o7+Fog8iNIIpdKdGNpSWOPKCqgjPfUAM0DO85qsZ+GpZBmRi0agLCsaoOsHYsXcocDUdQKk7ajjJrnvHLaOK4ljhk60SOQkuMagPXbb8xse4qK4AJAORnY9sj3we1Yoqzcz3HnWLOFABP3J7fpSZEH5e9beJ8SM8mtlCnAXAz6Z75/Go4qN27UmAasbbL/Ot9uo171pjGFH9awTUVb+V+m8pifKs30lTg5H47H86vScEk3UdF8durqQjP2GVP8q42jkeZSQw3B9QRuK6zyRz9DMipO6xvjfUwVTj8aYunnD+WCdnkVAP3YYwuf+ds/wD1rS/CEiJWBNAJyznck9slju7Yqfccbsh5vFWy/wDup/Y0nvuf7CL/AMwJW9NCs36YXH86YmtvF1EUIUDAGwB77+p+5qmczcRigiXJy5Gyjuc/0H3pZzX8QjcApDGUHq741fkq5C/qao80hYksSSfUnJP5mmH6ery6aVizdz/IewqO1ZrBrTFb1fI+9eWrSDWwPmiPJrdw65kjlR4WZZVYFCmdWrsMY7n0x65rS1OeSOKJa39tPJtHHIC5068L2JC4O4ByCNx3G9WJUmTnbiCyOxuHVyuhhpRQNLatk04Rg2TkAEEk5zU3iPH+LQIJJZZI0vAZFJCAv5QhdcDMZKlRqGkn71a+C8c4SJbl7t7WYyzkgizYAQsjAFR4bOsMQW+gnc6mIwdPDOM8LS3tYppoZ3gt7hFJhlaNJZpeojFZbcgjTtnQ+D+6e9BTTz1f9Pp9fyGPpaelF/hjsv0ZxuaicG5nurRDHbzGNS2rAVThsadSllJVsADIwaZ81WFvKLi9tnjSLrpGsCo6qdUQZmjLqvlDavLpBAwcAEAt7binC/8AZixFIhcdGQSaomM3WLAo6SCI5GxGDKgAJBU+kCG257v41jVLjAjj6SDpxHCHGVyU3B0jv/c1beVOfbt4bozWpvVRVaWTVFEEiRWUKytCysN27DUe24FTeJcY4E0lqVEBSKU6wts6l42iKqXUQqH0yaWZWLHGcFs4pfwzmGzja5PWs0d7Loho7SVYZJTIWBMXRKnCqurKKCSBhhk1RWbnn28LL0ZBbxxsxihjVAkYfIKjK5ZcHs2QdtthhJe8Wmmm68kjNKCCH2BXR9OkKAFAwMAYAxVg5muLJuKiW2aE2jPExHSkSJQAokDR6A2MhjhQfqH4C9Dj/BeqCTY9PxMhIFg+fDtEQi/+G+sS6TnuB2OMioOenn3iGp28RvJp1npRebQSy58nuSan8L45xi4ncQvK0syiVhojXKoNIlGpQqkDAEi4Ow32FP3mhtuELNLbW5nGuCBjaxFbkSFWjuMvHrOhFbcgEkjVualQc32b31lcvcwJHDa6HTw0iyLIYWiIJjg8yZYYUMQBqwB60U/gV/xS7iNvbPJLHFpYpmPYB8oCz4LIHOdJJUe2BW+Hm+4tr6W4vIjNfRAxo5cRdJ0DIdSxLplHmxj1x3rPNPHYkaB7GSDU1skd0IbfpKZEfW3leFV0N5QQowwQhhjGafdXLSu0kjFndizMe5Zjkk/nUUzXmGXws1sfMJphM7tudS+22xJOSfy96823Mt1HbtbJMwhbUNGxwJNnCsRqRW9QpAOTnuaU0UFjuOe+IPjVdOcMrA4UENHsrZC51Y2J7kbHIo/bm/1u/iDl06beSPGgkkqF0aVBJJOAMnc5quUUDbiPMdzPOlzLLrmj06H0IMdM5XYKAcH3BpivxA4iGZhdMGZw7EJGMsFCZ+j1VQD7gb5qsUUFmh5+4gmjTcY6alU+VF5VfGoD5frgVrTmjRYy2scZR52DXEvUJEgRmdQIsBY/qAJB3Cjaq7RQFFFFBtFSlWotTPQfgKVqN/cV5A71shrbFF5iKy0jClrDfFNQmDioF0uHYVYn00gflRigmiqyxWDWTWKDFYNZNYojFYrNYNUZzQK81ttoGkYIis7Hsqgsx9dgNzQeaKk3vD5YcdWKSPV9OtGTOO+NQGe4/Wo1QFFSRYy9IzdN+kG09TSdGo5wNWMZ2O32rdDwa5dQ6W8zIRkMsTlSPcEDBFBAoorNBiis17hhZ2CopZicBVBYk+wA3NBhpWIAJJC9gSSBn2HpXittzbvG7JIrI6nDKwwykdwQexrXQYoqRZWMszFYo3kYAsVRSxAHckDsB71HoCiiigKKKKAooooCiiigKKKKCXHHk/ln9K3Y8o/CoyyEdqlK2UH4VGm+132qe0elt6VW82nemUk2cVmtysyR5IxSvjCYkz7gU2WSlfFnzj3FJ6fXhfWc15zRmtubJrzWc15NAGsUZozRGKwazWKowadclSab+1bqLEFmRmdn6ahVOWyx7ZUEffOPWktZWiOv8T5ntbm+8DLoNobx53uJbk3EbeRygQjQIUOQNIY4JwTjOfU9pwgzy9PwIV7dHj1ynSk0UgWRSQ/lUr6D6sErXIKKg6rzp4VOH3kNtcWxjN6ksMMc6uen0wp0pkn6jkj8favNlzSLTgtuEmVrj5oQJcZkhMjq6Ew5wVwjA5HlyANmNcsoorptwnDPAQyQx289yVhbp5brPOZMTRtErZKMCQoCgDAIY5ApnxiHhEV5awyQQxxTkTs2mSMxRvEOjFJ5zjMgYsdtiO2Sa5FDKyMGUlWUgqykggg5BBG4IPrXu7unlcySu0jt9TuxZjtjdmOTsKqOorbcMWW5YLYMUtY2VGmIja4DtqEeJDsyKCVDPglRncivdpBwtbK3kjkto7tehNrWUo4PUBmQ6pCcqpxg4z6DauS0UMdo4v8A7HmvFkne2LyTTsDHIzRupGYjctq8pL52yPT0qLY2HCTLcHFjkNb6RJckRglh4gIOpjSEBYYZhqbGSBiuQ0VB2vlz/Z1rLJ0JrNcvdJJI9xhgki/8OsR1aWjwfMTnDDvkVxXGNvb2rFFFFFFFAUUUUBRRRQFFFFAUUUUGzNb4X2IqM4rCvRUgNU1Z9vypXqr0slMJTQTioV++SK09WvEr5qYtrGaM14zRmqy9E1jNec0Zqj1msZrFFBkmsUUUBWVrFZWg9UUUVAUUUUBRRRQFFFFAUUUUBRRRQFFFFAUUUUBRRRQFFFFAUUUUHnVRmsUVQZozRRQZzQTWKKAooooCiiigKKKKAooooCsrWKytB6oooqAooooCiiigKKKKAooooCiiigKKKKAooooCiiigKKKKAooo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P feyer 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7970" y="3124200"/>
            <a:ext cx="3774830" cy="2133600"/>
          </a:xfrm>
          <a:prstGeom prst="rect">
            <a:avLst/>
          </a:prstGeom>
        </p:spPr>
      </p:pic>
      <p:pic>
        <p:nvPicPr>
          <p:cNvPr id="14" name="Picture 13" descr="p feyer 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799" y="5029200"/>
            <a:ext cx="3944473" cy="18288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28600" y="2514600"/>
            <a:ext cx="8534400" cy="16282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>
            <a:spAutoFit/>
          </a:bodyPr>
          <a:lstStyle/>
          <a:p>
            <a:pPr lvl="1">
              <a:lnSpc>
                <a:spcPct val="100000"/>
              </a:lnSpc>
              <a:spcBef>
                <a:spcPts val="137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dirty="0" smtClean="0">
                <a:solidFill>
                  <a:srgbClr val="000000"/>
                </a:solidFill>
              </a:rPr>
              <a:t>Impossibility </a:t>
            </a:r>
            <a:r>
              <a:rPr lang="en-GB" sz="2200" dirty="0">
                <a:solidFill>
                  <a:srgbClr val="000000"/>
                </a:solidFill>
              </a:rPr>
              <a:t>of value free </a:t>
            </a:r>
            <a:r>
              <a:rPr lang="en-GB" sz="2200" dirty="0" smtClean="0">
                <a:solidFill>
                  <a:srgbClr val="000000"/>
                </a:solidFill>
              </a:rPr>
              <a:t>/ neutral research? Role </a:t>
            </a:r>
            <a:r>
              <a:rPr lang="en-GB" sz="2200" smtClean="0">
                <a:solidFill>
                  <a:srgbClr val="000000"/>
                </a:solidFill>
              </a:rPr>
              <a:t>of Ideology?</a:t>
            </a:r>
            <a:endParaRPr lang="en-GB" sz="22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1375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Weber: </a:t>
            </a:r>
            <a:r>
              <a:rPr lang="en-GB" sz="2200" dirty="0" err="1">
                <a:solidFill>
                  <a:srgbClr val="000000"/>
                </a:solidFill>
              </a:rPr>
              <a:t>Verstehen</a:t>
            </a:r>
            <a:r>
              <a:rPr lang="en-GB" sz="2200" dirty="0">
                <a:solidFill>
                  <a:srgbClr val="000000"/>
                </a:solidFill>
              </a:rPr>
              <a:t> (Empathy, sympathetic understanding</a:t>
            </a:r>
            <a:r>
              <a:rPr lang="en-GB" sz="2200" dirty="0" smtClean="0">
                <a:solidFill>
                  <a:srgbClr val="000000"/>
                </a:solidFill>
              </a:rPr>
              <a:t>); intuitive interpretation; multiculturalism and interpretation; gender and interpretation</a:t>
            </a:r>
            <a:r>
              <a:rPr lang="ar-SA" sz="2200" dirty="0" smtClean="0">
                <a:solidFill>
                  <a:srgbClr val="000000"/>
                </a:solidFill>
                <a:cs typeface="Arial" charset="0"/>
              </a:rPr>
              <a:t>‏</a:t>
            </a: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7543800" cy="214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Values</a:t>
            </a:r>
            <a:endParaRPr lang="en-GB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Facts and values: what is and what ought to be?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	</a:t>
            </a:r>
            <a:r>
              <a:rPr lang="en-GB" sz="2400" dirty="0" smtClean="0">
                <a:solidFill>
                  <a:srgbClr val="000000"/>
                </a:solidFill>
              </a:rPr>
              <a:t>Gunnar </a:t>
            </a:r>
            <a:r>
              <a:rPr lang="en-GB" sz="2400" dirty="0">
                <a:solidFill>
                  <a:srgbClr val="000000"/>
                </a:solidFill>
              </a:rPr>
              <a:t>Myrdal: Acknowledge Values explicitly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What is a fact?</a:t>
            </a:r>
          </a:p>
        </p:txBody>
      </p:sp>
      <p:pic>
        <p:nvPicPr>
          <p:cNvPr id="8194" name="Picture 2" descr="http://24.media.tumblr.com/14131e1630982531facddd51e8240872/tumblr_n158i0NkLr1su85gro1_25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294631"/>
            <a:ext cx="4267200" cy="2487169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81000" y="457200"/>
            <a:ext cx="8077200" cy="56960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Process of observing, selecting and naming phenomena is a normative act: reflects social and ethical norms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Empiricism </a:t>
            </a:r>
            <a:r>
              <a:rPr lang="en-GB" sz="2400" dirty="0">
                <a:solidFill>
                  <a:srgbClr val="000000"/>
                </a:solidFill>
              </a:rPr>
              <a:t>/ positivism: do they guarantee objectivity?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Why </a:t>
            </a:r>
            <a:r>
              <a:rPr lang="en-GB" sz="2400" dirty="0">
                <a:solidFill>
                  <a:srgbClr val="000000"/>
                </a:solidFill>
              </a:rPr>
              <a:t>do we need to be scientific? Do we need to be scientific? </a:t>
            </a:r>
            <a:endParaRPr lang="en-GB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What </a:t>
            </a:r>
            <a:r>
              <a:rPr lang="en-GB" sz="2400" dirty="0">
                <a:solidFill>
                  <a:srgbClr val="000000"/>
                </a:solidFill>
              </a:rPr>
              <a:t>is meant by science? </a:t>
            </a:r>
            <a:endParaRPr lang="en-GB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Why </a:t>
            </a:r>
            <a:r>
              <a:rPr lang="en-GB" sz="2400" dirty="0">
                <a:solidFill>
                  <a:srgbClr val="000000"/>
                </a:solidFill>
              </a:rPr>
              <a:t>do we need to be concerned about methodological issues</a:t>
            </a:r>
            <a:r>
              <a:rPr lang="en-GB" sz="2400" dirty="0" smtClean="0">
                <a:solidFill>
                  <a:srgbClr val="000000"/>
                </a:solidFill>
              </a:rPr>
              <a:t>? 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What are the implications for thinking about development?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Is science and technology what scientists and technologists do?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Do only scientists and technologists do science and technology?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534400" cy="3539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 smtClean="0"/>
              <a:t>Tracing Science-Technology-Development linkages historically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Geographical differences: does it matter? Historical evolution and lag?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Can it be explained in cultural terms?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Ideas of development and the future: role for science and technology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Universal visions?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Import/Transfer, Copy/Imitate, Adapt/Innovate, Invent/Re-invent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Importance of context for shared and </a:t>
            </a:r>
            <a:r>
              <a:rPr lang="en-US" sz="2200" dirty="0" err="1" smtClean="0"/>
              <a:t>dis</a:t>
            </a:r>
            <a:r>
              <a:rPr lang="en-US" sz="2200" dirty="0" smtClean="0"/>
              <a:t>-similar goals and visions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8680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Technological trajectories: how to explain?</a:t>
            </a:r>
          </a:p>
          <a:p>
            <a:endParaRPr lang="en-US" sz="2400" u="sng" dirty="0" smtClean="0"/>
          </a:p>
          <a:p>
            <a:r>
              <a:rPr lang="en-US" sz="2200" u="sng" dirty="0" smtClean="0"/>
              <a:t>Nathan Rosenberg: Inside the Black Box</a:t>
            </a:r>
          </a:p>
          <a:p>
            <a:endParaRPr lang="en-US" sz="22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/>
              <a:t>Evolution, Economy, </a:t>
            </a:r>
            <a:r>
              <a:rPr lang="en-US" sz="2200" dirty="0" err="1" smtClean="0"/>
              <a:t>Endogeneity</a:t>
            </a:r>
            <a:r>
              <a:rPr lang="en-US" sz="2200" dirty="0" smtClean="0"/>
              <a:t> in technological growth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/>
              <a:t>Technological, and Economic/Social/Political Feasibility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/>
              <a:t>Short and Long term consequences; immediate and larger implications – revolutionize knowledge, production, thinking, social and economic structures and processes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/>
              <a:t>Technological change across sectors: institutions, skills, strategies are different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/>
              <a:t>Path dependence of technological change: history of the economy, but also of cultures of innovation and </a:t>
            </a:r>
            <a:r>
              <a:rPr lang="en-US" sz="2200" dirty="0" err="1" smtClean="0"/>
              <a:t>sicovery</a:t>
            </a:r>
            <a:endParaRPr lang="en-US" sz="2200" dirty="0" smtClean="0"/>
          </a:p>
          <a:p>
            <a:endParaRPr lang="en-US" sz="2200" dirty="0"/>
          </a:p>
        </p:txBody>
      </p:sp>
      <p:pic>
        <p:nvPicPr>
          <p:cNvPr id="1026" name="Picture 2" descr="http://siepr.stanford.edu/?q=system/files/shared/people/Rosenberg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4876800"/>
            <a:ext cx="1333500" cy="1628776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xMTEhUUExQVFhUXGB0YGRcYGRwdIBwcHRgcHCAdHRsgHCggHRwmHRofIjEiKCksLi4uGCAzODMsNygtLisBCgoKDg0OGxAQFywkHyQsNCwsLCwsLCwsLCwsLDc0LCwsLCwsLCwsLCw0LCwsLCwsLCwsLCw0NCwsLDQsLCw0LP/AABEIAJkBSgMBIgACEQEDEQH/xAAcAAACAgMBAQAAAAAAAAAAAAAABQQGAgMHAQj/xABDEAACAQIEBAQDBgIIBgEFAAABAgMAEQQSITEFBhNBIlFhcTKBkRQjQqGx8FLBBzRic7LR4fEVFjNDcoIkVJKTotL/xAAWAQEBAQAAAAAAAAAAAAAAAAAAAQL/xAAWEQEBAQAAAAAAAAAAAAAAAAAAASH/2gAMAwEAAhEDEQA/AFkWHJF6lx4YmmODwd7DStHEMWiOY18UlvgGp17m3nQRMWuUbgfvv5Vq4Fyb9pl60igRjRb65r2OYj9K1RmV5l6yWTQhToSb7E2sBttfeugYeHFOAt1gS34PE3/3HQfIUGEuCwmHy5siHYAgXPsN69biBYfcwM1ti1lH8z+QpnheDQx6hQW7s2rH3Y61JdgvbbWg4xz/AIjHnOOiwVtM6XOltRYC+vnXMGW2lfWKzI40saS8c5TwmKH3kS3/AIgNR86D5nVSdALnyFeEV2DifIBwpz4ZRKm7I3xD1VvP0P5VXcfw+OSP4Cp1PiUg3/n8qCg0ywHGZYiMrkjurag6W99q9xnCmUnQab69vP2pdJGQbUHReE8xxTWWxR7bHXbyPl761Y4rPsdbbe3euM4eYowZTqK6JwTi6zrdfCw3U+du3e1xQP5ozWiRdPOmGAlLKb7gaqbaaefevJ4dLi2tAneH1rxofzqfNHY1pYUELp+IDyI/WnmA4PLKuZAMuYrcm2y5mPsq6n3G9K7a0zwHGsRCuWKVkXNmsLfEVy31HlQSsPyziHQOBGAQp8UiKbObLcE3GY7edRcZwmSKISvlCmQx2zXYMt7gjtt53qdw7Gx/ZMUkktpZMmUFXa/TOb4gLC/wjXS3lTnl3j0MUUIkxBDCV3lXJI2ZWUixOU31saCk3oJq54bj0EeHMSNGNZA4aKRuqGJylQGUA2sPHtbSlPKHEY4JXaRgt0yglWOtx3TxLp3F6BDmHnQWHnV9i5nw6viGjYKzyKwkkjdgyhFUrZCrbgkZtDfWtnCOIrHhUlZzHEMVIbCM2ZCrHphQTlBJ7m2m9Bz+9eZhV3i43hDhGhzlc8bjKUayMWJGirlPo2p9q8fmGLPgwZ7xRqOqFit41Bs1imou3bbU2vQVHAYR5nCRjMxufkBckntoK9iwpaJpQyZVKrYt4jmvay9xpV0PMuHGJhlWVrdJopCFe/fKxJF2F7evoKVwcShEEySziZ2ljcXRwXCkFgWK38VrDMe1BVga9BFXPH8dgb/vZ7zo8eaI2w6DdbEG+nhstxpevOZ+MwTwyqs2djMJI1KOLLlsVBKgDUk+tBTSaYYLhDyRNLnjRFOW8jZbtlzZRpvYd7U35b4vFFEFMphcTB3YIW6kYHwaD8jprXuN4xE2DliSQoXxBkWHK1hHc+G4GXfxWvSirFhUibCOqJIwssmbIfPKQDp5a1aeUeOwQQskj5SXJICtcjKANQCrd/CwtWn/AI1G+HwsbTuoia0kZUtnUSKVOxQ5VGx8tqCtYSBpXVEGZmIUAeZrXKuUkG1wSD7g2q94/mXDmbDypIxMUj5/C92jfyJA0H8OnoLVowHMMUbznrB5HKlJ3SUjKG/6ZAIcWHyOx0oKVRUniUyvK7LazMSLLlGvkuY29rmo1AUUUUDeP7ZOuWKMxr/Ebg/mL/QCp/BuRgpzSuSTqVUWW/8AEdSzN7n5Vc0hIGgrcWsKCnY/l4RsGjUst/FHfQjva+xttUrh0cJ8EGIkic7Rltfkj3v8qsrOptcjXaouL4XHICrKCP3qPI0EDExY1R4Wik91Kn8mt+lVfimN4gylJVGHj1BdQXLD0bRU+hqy4nDYqCzQu0q945Dm0/ssfED9RTHCY+OdLrbyZTup8mHY0FG4bwg5A0c0lx+LNe9Mk+2WsJFt5lTc67b1nHfD4podo5buhNgAQBmW57ne3vT6Fx3INAhHEsWg+8gJH8S6/OwN6rfHeLqYnVIWLP8AgAJufMCxym/4riuhzYi3lY1XuJWvrlv6fzoOf4XCSdJRMPHl12uNfPubWBqrcS4SoZgD+Elb6WtbwnTcX32ItXS54yQbgbm3aqjzNgg2pNrMLeva1/e1BQSKkYLFtE4dTqPz9DXmNw7RuVbcH6+o9Kwy/Og6LwHjma0ltCVB0O5uDc+9tfWrewzAEbfv8q5ByzxToyEMbI9g2+ltQf3511jhWIXLYEW7HsdOxoMJh22qLKlMZqh4mgi5an8O4NNOuaNQRfKLsq3bLmyqCQWNtbCl5p9y/wAzNhUyrErHPnzEkEi1iptuLbeRN9aCNg+XcTKquiDK5IW7oMxG4ALAk76ehqZy5y2Z2BlzJGwfKQyAsUGtg2pA2JANZ4HmhYhGFw4+7kaRbyNuwI8vI/lRg+a8mT7hW6Zk6fjYZVkvdTp4t96BHgcG8zhI1zMe22g3JJ0AHmac8M5bLGRZbhhAZoyrIUYDze5GW9vz1FLuE8UOHlLqoIIZWRr2KNut9/nUvBcdjiMmXDKFeMxW6jXytqbsb3J9hYCg0Ny/OC4yrdEEh8afARfMDm8Q9RUheCYxiYBmYBBJkEqlMpuQR4supua3yc0XkzdBbGD7Oy521TtY20I+de/80rnLnDrcwdAgSNbLtpoe1BBi5cxLXsg+JlAzp4it8wTxeO1j8N9ql4nlsmCGWDMxeNpHVmQEZSAcq3uQNfPttUWHjY6KRSQpIIixiJLDLmNyGAPiF+2m1TsJzUqLGv2cHpxNED1G1D2LdvMfK9Al4bw6Sd8kS5msWtcDQd7kipj8t4gDNlUjIZBlkjN1G5UBrtbvba4861cC4oMNN1emHsCApYi19L3trpcfOmeH5pVAgGHFkiaEfeN8LWv+HfT86BfHy9OwUhVIdDIv3iaqu5Hi7X1G9YngM4jEpVVQhWBZ0BysQAxBNwtyNSKn8P5o6aRqYFYxo8YbOw8D6kW2vtr+VYT8zFsN9mEShcipcsWsF7hT8LeoPyoInMXBzhZennVtBsyk3ygm6g3UXOlwLipnE+XcsUcsOZlMPVfMyZgL6kKNco0udahcc4r9pcSGMJIQM7BiQ1gALA/Dt61MHMzCIIsShxB9nEmY3yH4vDtc+fb1oIWN4FiIoxJJGVXS+oJF9syg3W/rS2nnGOZHxCEOtmYKGbO9jl7iO+RSe+h+VI6AooooCiiigKKKKDp/EOLxxrdmA9zXK+ef6QrOgwzhmVrkixW3cG29/wArVUZcZLxKYAkrGup111/nTnjnCoIIF8CgZlv2JA1sT62t86DQ/wDSbMY8oSzDUG+gP0qxcE/pTLQkSRuZlH/bUsD676XrkJ1q08lRZZATcF9P/Ud/mf0oO88E5mixCrfNG5AJjkGVh8j/ACr3ifDmB68BCyDcdnH8LD+e4qpQYQEKGtlY2uddT+Q3qyYOT7Gqq5Jw5sAxNzGT2Yn8BOx7XtQY44rjcJnQZZFNx5pIh29tPmG9awwGJSSJXW+YjxAmwB2I+R0rYIxh5JJ0N4ZGXqL/AA6ACQfPQ+ntRgcPlxE0Y00WYD3JVvlcD60EhYiw2GnvUfHcP8JJJPt2+lPyoAv23qk8y85oqlYlZras2XQAenf2oIr4lbMTcKO7be97aCqvxwqdBYq2nhIYDTcEHQg2PyrF+PHEOwMTjuxcFV9B6C3lW0wIVGVSoPxWsARa9revvQVeXDLi4syZTKl7C9rqDsbn51VAKuU6phkJzG5BATKSLsf4hZdAPOqxxHDFCDlKhhcA/wCf73oIprpnJuOD4dfMeE99Rp+lq5iatfIuIAMiki5sR5972/Kg6A8muh9/atE0gqC2IPnWuXEgd6CVmF6d8N4RG0HXmkZEMoiGRMxuQDmYX+EX2FyewqrJifEB5m1O8FxOaEERSOgbcA7+tvP1oHeE5XRukrSsHnMgitH4bRki73IZb22tcd6y4byxFIkBMzBpupYBAQpjFzc5rkadt/SkkHF50UossgVr3AY99/UX71tg49iUVVWZwqCygW0HppQM8Py3G8uGVZXyYhGYEoMwK33Ga1tKn8E4PEjK4tJHLh5mHUQZlaM5SQLkd96U8K5kkSaOSZnlWK+RbgWJXL5bWJ/Koz8fxHUZ0mkFxlBJBIS9wNrfQUE7F8txx4dXbEDqmNZenbdT5a3JA77X0qRiOWIEEhM8h6cccrWjXVZNABd/iv5+Y3pGOJYgxlOpIY11IubC50v5C/ba9S5+M40KrPLKFkHhJtZgp7abAn86BivKaCTECScJFBkBewueoARe5sLX+dasJy1EwYtO3hnWEZE3z/C1yw8wfTXelX/HcTnMnWfORlLX3Hkexoh47iUBCzOAWzHW92ve5J70DaThMEeFxJfOZI8R0syqva9rXOgPf5WoxvKqIij7QpnIQmO2lnYC4N72FxraxpQONYi7nrPeT49fisLa+tu9bpWxn2ZSxm+ziwBN8u+g9r7dqBvxrh0UODkRPE8eJEbSFApJyEkA3JK66V7wbh0U+DjV/AzYrph0QFjdCQGNwcup+gpDieN4iRCjzOym1wTe9tq8w/EsRAMiSSRg+LKLj4gNfmLa0DzC8rwtH1GlksjOsxCrZDGCSfiuQbae9QeT8HFLi1SQMyWYgWGtgSMwv5eXe1aY+I2wzwxI4Z7NM2bMCEJNwLeEai59BS3DYh42DoxVhswNiKCzcFwuHkws48QXrRKsmRep4yBY+KwF/Xa9EPKcY6plxARUmMKmw1a17nXTcab0nTmDFC9pnGY5jtqRbXb0H0rFeO4kMzCaQM9sxB3toPmPPeggzR5WZd7Ei49DasK2IjO1gGZmOwuSSfzJoxEDIxRwVZTYg7g0GuiiigKKKKBbguEiGTMotmABHbQaUv58n+6VR3a5+QNXuNFYZ9O9tfIa/maq/MXCftCZgAAjAX881729hrQULgSI0qh9LXIPqNgf3vVlwWDnjcGO4YHZSCpBN766j/M1Wm4fLFOIwuZwbr5NbXvbSur8NgZokYk3tmOguD5aaj69qCRwzEtGFEilgCCVuNvPe359qkx83trE0eZSCNVJ8NrWOhBNJoQ87SMFOWJS7FnFyo76A2BIsO/tUrg2MjkdY0RUe9r9QGx8WjE21OUmx7EG1iKDPi2GQxDpzydK4EsHnGTYgEjMB567XqxT8SRZ4cQjgKUCMt+2exFvS4b/ANa0pjBNGVQBpkGllANwdbg+Eiq/heFwTNmdCQrZljBsoPmB6Hte1BbuYeJFV6avlPdvJb22pdi+G4cdPwBtQCzm/iO2h09aU8dzSyXF20uwPcA7U3ixOHky5opEYAWzMSth3ve1/U60FY5ggxIkaKFRcPbMiIyhbHUs3iJPh1Gl7jSwqSmEdJEsoK97/K48vpV/wrx5QBl+X7tUPFYBWa+W+ulzcfMWoKdzhy/G8TZFJI1AOlj21ArkWOkkY5JGv07gDytv+lfQ/FlDDI2/Y7A+l+17adj6VxDj2ET7WFY5VLd+1zf2Ot9PWgr6YVjrsPM6DT/cfWpnAXZZQyi9tPrVii5b+0SSIgEaQk5pAfCSVvbL56732AHakDYsGSRygDO7EgaAa7DyGpoLFNjbWJPv6VpfGk7Xt7VX2xmpubdtK8fHG1rn3vQWTA4j71Be5LjT5j/Suscn4bCtCxmWIt1CMzsuihQdVLKQLk6rc33GlcM4VirzxXP/AHF/xCulQYSR7lI3cDcqpNvew0oLQ8GDGDGVEdjGxaUyBWWUbDKfGQTawAsRv51L4jgcMIbvHBGGw0TqwNn6rG22Ytktubeep7UtcM5UuEcoN2CnKPdrWFNONtNK0ALLKxiBURxBSBc+CyqC2Wx9Br60Fi4vw3CfddNYCVnVXAkVQYiu5PVuwv3Nm02tvjFDhTiZwY8MqRgZPEDmBe5bWQIxC+tx2HaqYuEkJKiNyw0ICm41tqLXGpt869TByFigjcuN1Ckke4tcUFxtGiY6GEYc3dGiV2QhkuL+IuAcu4F7itWHwuHKYLq9O3TkupluvUOqBvGSqtbMRoLmxte1VJMK5zWRzl+Kyk5f/LTT51poLtgsFhWmhEiYcOYXMyiQCNW2SxD5cxG4BNr39aT8z4ZFXDuixKzR/eLGykB/YMbaHeoR4LKIo5mXLHI1gxDWUXAzNZTZSToe9tqONcHkw0jIwJAsOoFIUkqGsCff8qB9HhsL0ASIen9mzNJn+9GI/hAzZrX7Wtao3Ns14sIB09IQGCMpsw/CQGOg7e5pLBwuZpEj6bh5D4QykX9dRsNya147BvC7RuCGUkbEXsSLi4BKm2hoLVPBhVwKuqwCURxtclWLPcEjRs9yLgqVsL6HSpnEFhmxpdhhjF0i0ZzLdzkTQjOASNgHKjfy0pIwEtriKSxtY5G77a279vOsVwkhYoI3LjdApzD3W16C7x9CObFLCMOVlw4MQZlKs34kvnsoJ/CSNh2FQ8Ph8J9l1jjaQiTqt1VUxuD4couSV8slwe9VWLBSOSFjdivxBVJI9wBp86kScHmECzlD02JANj2t4jpYLc2BvuDQTuUoImeQy9M5YyVDkam/YMyqxt2LDenb8OwyviykeHYAI2HzSrY3sWFuoNAQTY28ttKpkOHd9ERm/wDFSdzbt60fZnyl8jZAbFspsD5Xta/pQXdsHho55zEICweJow0gyrGSM7Kc4GYENpe4sLDUXrXNpBxk5BBDPcFSCCCB3Bpa+FcKHKOEOzFSFPsbWNevhJAVUxuC3wgqQWv5C2vyoNNFTcLwqZ5EjEbBpD4cykC3c7fCNya04zCvE5RwQwNtQRfXcXANj2NBoooooK7wPndLhJlKLoMykm9jt5ge1dB4UkeJS8Nsh+HbS+l7VwKrVyLzacFJ48zRHcLuPUX7eYoOm8w8sKERgNYjmU/kb+4o4AxKMoAYbn2rdj+acPPhy8UgZToR+Lba3aq5ytxUGWwPYD2udz7WoLNg+GWmdjdSx1I0uLWIJ8vSrBheDwqtkRQT+Kwv9TWeCAaxtpbTbQf50xB7dqBHjcMUUpGcoPxMP0pDg4B1cg+AAD3J/wBKufEMODG3YAXNvIan8hVR4M+fEZm8CtsDp7D3oNfHYjDIrp+eoI+dNOCShnUoVOYHNH3HnpU3mzh8bQlmNio3qm8KUmNMRCWsHsrWIDEHKcp7+XkaDpa4ZbaC1YSQ21BOlSkYH3olNBWuLSCTwG1/wn+R9K4nz6pWZDfXKdfnXX+NEqxAsL6D5iuV88/eOgym9ybjYAi5H1oLvytw1MPhsIJDpiY88q7XY2KE9/hJFcj5gK/ap8nwdV8tvLObV1FcT1cAMRu0WHQsL28Kx5AB89frXHmFB6zV5mrGigncFP8A8iH+9T/EK71yxzHFh4ijiQ/eF7Kq2sVA0bOrK2mp1Fu29cE4L/WIf71P8Qrs3DOBvNG0ivEqqyqc7EG7EAaBSbEm3+xoJ83H0aFFUzxskLQ5EK5HDd2JNwddfCSbbjepy81Qh1b75j9m6DOyIWBBJDgFyGuTqpI23NKMZyzNGN43PVEJVGJIdtgbqBrcbHvrasjyvNcBWie8nSbKx8D2vZrqPqL7UDBOZkP2jNJiLyoqBlRBqv4iquoBI8NhfQbnatmO5mgdsRl66CbpnqKqh1aMAWt1NVIF/iG50qNg+UyJ+lNJGPunk8Ja/huNboCLEXOmw0pBHhS0gjVkJLBQ17Kb97sAbe4oLRheb1VGW8qt1TIHyxOzgrazFrBW7XANhpY90GPih6MToW6rlzIpKkAZvCRbb2NttrWvMl5VnEkcd4z1AzBgWCgJ8RN1Dae2t9K9blaS4HVi/wCmJWa7ZQjGym+S5zeWXS2tBieKxvhYYHMytEzfCAysrMDrdxqBsLHYajs34jzRh5BL/WPG8TgFVGXp20B6hte17gaXpY/KkgMg6sC9LKJC7lQpa1htqNRr32Fa35UxIg69ly5Q9rm+U7H4cvrbNe3agb8R5shdoWRZbxT9WxAGZTuCeoxvb5H0qt8axKSTM6NIQxLfeAAi7E5RZm0APn8hTKfk/EI8aFos0jZQMzaHKWuboLgAHVb61nheWykzxy9OQiBpAFkZbWvYkFQ1wR8Nu4oGGJ5qhYSDPigXgSEHKuhUm7/9bdr61px3MkDviLddBMkYzhVzqY+1upqrD+0KXJyvIVRutBleNpQ2aS2VLZrnp6EX2rzGcq4iKDrsFy2DEXNwG2J8OX5Aki+ooHmF5yhEsjskgDOjAZVYkKmW5OdSshtuCR6UlxXGI5MKIfvlKyOygEMrKxuFZiwOnsdvWkSi5A86eYnlaZDGC0R6j9NSGNg1r2JKj5EXBoPOA8ZWCHEJnmV5AAhj2UjXNfOCCdtBt9Kmy80K2GEXjVhEYmUJGVe/4i7eMeZAGp7jeoU3K06lFBjctKYfAxNnAuQ11HbW4vtWfHeExw4eBlKs7NIrurFlJSw0uq2F79vmdKCXjeZ0Z+ovW1MRMBy9L7tgdDckjTbKN9ztUibm2Np45M0+RJTJlEcSkArbKCrXe/ckjTsaT8O5almRHV4QJGKKGc3LAXtYKbGw7/5UNy1NmiVTG/VLBSrGwKfFmJAtbzFxppegay8zw3gYddmineQ5woursSVv1CbgaW2PpSzEHDSjEyF5S2jR58oOZnN1y5mJAHceR20uQ8rzOyBGidXVmWRWYr4NGHwZrjyC63qRh+WABiRLNGGhRSLFst3sQW8F7W0ta9zQVuivTXlByE15XprygZ8G4k0JbLbxjLqbAeR27Xq2S8tzcOfDTO+ZZfC+UaKxNwCTupuDf3qgg11DgPMMeN4a2BmNp40Ii/tBRdTfswIt62FB0nheJUxi217W/IfKnkBHbWuccq8SDxK/moJHvV34VjL6HegazZcpB2IIPsRVQn4VEoIJfMpGRlJ0AI3Xa5pnxjiNnyDsNfnUCJS7mwLAAXO1BMl4KJDaWQyREX6ZW1/Rjc3Gm3yrRxXCmM3W2XcDsDbcDzqZLxNFsBIoPfc/nal+K5kw5OQ5mHntc+1tvegMPxkrYX/01p7guIiUWOhtcVSW4hCZVWMSMNPDlJ77XtYfOrb9mFkePRlIuPTuDQJOaWtqNGBAHrpVC4rhBJGzMoJuQL+29X/mQ3kjXzb9KoWPfKkqg/C7X1/fagq2K5mP2MYWNStxlla/xBWJAUbgeftSHD4cve1tKkYHBGQmwvY/u5ppI8cWRVYXUktb13oEq4Ju9Sf+DPYWt89KerBf2qQUFAl4ZwllmiYkaSIdP/IV1Th3G3hjaMJEysyuS4Ym6kFRcMNAR+ZqiQayx7fEv+Kuqcm8OX7vEWd2+0rEFW1lBAJd7qbjW3b3qhfieaZnDeCFS0iy5lVrh1tZhdyO3lWMnM0pIISFfvOqwCaO9rXcEm/sLCnTcvpJKzOJmaXFSR/d2AiAJOZ7qb3uD20rThuXsOkBmlZmAMuuYKDkbKoC2zMHsfECLVkLn5rnMiPaPwKyBbErlb4gbsW8u+ltKXYfiDRzLMiorK2YKB4R6WJvb539as2F5ZgdIzlxF5IHmuCtlKEeG2Q3vfTXsN71gnK0ZlTwyiNsMJyCwBDE2yl8m3shOo0qjDhnNmaZGxARQgkyMquSpcbE5y2X1F2+VT4OYsIssjqzCV0AZz1SpIYHQ5uqvhHsSPrrTgkULY+LpyS5I0Ka2Yq2UkL4DqDpmt2tYa1qwnB+tBg4y0iK0soIYL4bAkgGwJJK2Fz32oFvE+OIDPHh0UxzWLs+csWGt1Je4XNqM1z+lQZuNO8ao6RMUXIsjJdwo2W5NtPO1/WsuNYJIwhSOeO5YFZbbq1vCwAvpvpofOmq8Bw/TwlzMr4mwzNlyKQwB0tfUfDr5Ggizc3TnLdYQqtny5DlJyldQWIAsTtbWvP+bZuoHKxEiMxgEMQFO9vHm19SfS1WLhXCY4MdB0eqRnkRxIht4VJBDGNRuBtftY66wouE9WHCxsZQrYmRWGUeHQkkeG+ttztrppQV5eNyjDthvCIyb7G4BIJUG+ikgG1e4vjTyKA6RMwUJ1Sl3KqdASTb52B9atHC+GQR42COIuJCrszBlkyCxAF8uTKRc3tcEgUv4XyzG6QBurmmWRjILBIinZwV121uwtQJeL8SEmIM0ahNVIAAGqgaldRqRe2vzqfiObpnKl0hOWQSrdX0Ydx4/wAqn8O5ailSBgs33kMjsQwIV0IA/Bsxvpv71rm5bjGC6w6nUESyEEhRqRfwldVt3DE7aUEKTmyY2skKES9YFVa+c7nVyLEaEW2NReJ8beaNY2jiVVYsuRSLFt92OhOtK6KB1w/mSSFI0WOEiNi6llYnMQRc2cDY227CsjzRN93lSJOkzMuVW/HfMDdjcG+tI6KByvMkoKEJCFQMFjCHKM5ux+LNm9b1k/NEzO7uI3EiCNkZSVKqbj8Wa976lu9JKKD1jck6C/lXlFFByE15UuPBE6mtycP031vQLq3YPFPE6yRsVdCGVh2I2phFw0H1O/pWBwAsSAaC/wDCMamZ+i4ZM2ZfZhmyt6glh8qvvLuJBAuRfSuJ8CZoHDDVToba/OuqcNmXLG41vobfkfr+tBaDhLyTM22b6jKPrSPFR4mRykUZjj7k2uflfQU6x+IOQOhvnsCPUf6VKw8oYDWxNvnpQJ8DycvxTSOSewN/9B9KaYXgOGUWEd/Vtf5VNbEWso8TeX+da5DLv4beXf63oI32RARkQLbewqMsz5ha+h1H79/yre+P0N1sbHvvUbJlDFh4iASfegj8UbNOo0spLn2A/wBq5FxbGtLJJFFqzuygeoOpPkABrXROI8VVEnmc+EDKCT5a/XS1qXcpcAEGHed1tPNdmvrlQ+IL+evrag57wzDBM6ZvErMGHnbQEfKteIZAjWI2P796v3LnB4cRNPE+kgbqX75XA1v6G4+lbeMf0bsxOSR8h0I8P+VBSuAzZ4hfdfD+/lU1db727fvyrPF8vfYmjjzMTOG3tumXb3DH6UM3lag8w2G+8Q/2gfzq34SKYRySxllRCocq2Xc+HS9zr9KqOHl8aD+0P1roHCGi+yYhWaASlkMeceLwsCwvY+EgDT/yoEwxkni+8fx/F4j4u3i11+dP+D80yxpFDHGCy+FLO4DFjpmQGzG59Kb8XxGEdJlD4W1omjCqBqp+82UE3Ata+3lW3GcYwqS4d0eIZZjm6aggRlct75AQPQ3OpsdKCownFMJCskloRdx1CMovawGbz0sPKtM8865C7yglcyEu18p0010Bt+VWHrRMcZ1JcMzOhETBQDe5IAIQa239bampGI41G8uDlaWIxqqLIhQZg1mDEjJ8Nj528h3oKlBiJS65Hkz6ItmN9TYKDfa/at6Q4h1kXM5WEFnUvotmtoCbXB8qtH/EYImwziWEmPEOXKLr03Jy/gF7KdT2+VRjNEz4wyTYZi8bCJrAEEk5QCEFjbf1tqaCpzTs5u7Mx82JJ+prKTEuwCs7Mo2BYkDtoCbDSrXjcZhTC4Uw9MxIIYsn3iS92dst7XvckkEH6yuL4jDPFOqyYX/pR9MIoB6inx2IS+oAA1oK5wzCYvEEvE0jFMqFupYgMbAXLXtf5V5heKT4ae7lnaNzdHZiM2oPfe5OvnrWt5/s7ssMqyKchLZNDazZSDfQNuO5UeVQJZCzFmJLMSST3JNyfrQOOK8yyyhFGZAlyD1HZze1wXJvl0GlKvtL2YZ3sxuwzGzHzIvqfetNFBvixkigBZHUA3ADEAHzsDvXj4qQrlLuV/hLEj6XtWmigKKKKAooooCiiigKKKKCrYPhllGnyP61NXh4tawpjDHYAb6Db2qJx3iYw6X0Ln4VP6n0FBoj4UoFwN9DpW2LAaEev79qqQ49iidJCL9gFt9LVJwXFcVnA6pvvqFI+hFBZocAo0tf3rZwHjSxTFG1hY2A7D19r0nn4tO4aEhFvbMyXBYfw72HraoUin4RbyoOywSKiqrElGN0bt7VujU5rjUDWw8gf0rnHAeKTQxCPR4/4H17/hPbWrLguOMjruobZX7+gfYj3oLlwqPMSWvc7nz9Kc5QKq44wxsyQO197W/W9q8k4viGJAiCAd2cfLa5oGmPVCbG1v0qpc4ceBUpEfUt2UDck/lb9jDimLY36kg8WnSiBzOfID4mPsKU4PlmSZr4lelCDphwRdu+aQgkW/s3760CnlcvjcSjyLbCwm6Idnftfz877aWrpvEI7rbTbX3/AN6j8B4cpcsAFjTRLC1ztf2FTMX4WF+5sPnsPeg57xfCOrOYzlcEZW9bag+Y1sazwMGIkALuwO1lJt6b1b+JYAdxoPPuapXPnMYw8fQh0lcXJH4E11/8m29Bc9xQUrm7G/8AyLI5PS0vcnx31sfSwHypnw3GCVMwAB/EPI/5H97VTQan8FxvSk1+FtG9vP5f50FywyDOuncfrTuk8CeJT/aH604oCiiigKKKKAooooCiiigKKKKAooooCiiigKKKKAooooCiiigKKKKDDCJoNDt+VUDjmOLYmXqC+Viq37AHb+fzq5cxcwLhAihQ8jC9idAvnpvft7GufY3GGaZ5CApc3sL2vQb0kRtAbGtuJnAylfiBvf8AlUNHB0IBI71sgiJYXOnf2oHuGhNsx1La1g5s99v3rXrMOwIrSz0DdpgFvfQVcuS8bHiEMT5TY/C43B8vLaubxL8hWbY+TDMk0Z1VrMOxBGx+lB2qHgaLmCmeIH+BiR9GDAe1hWQ5ew+zvJJfe8zIf/1Kn6VH5O5qjxKDWzEbGrU0eb/agjYPh8EKnoxxoSLEqPEfdviPzNLsThC518C/mf8ASmYwrLsAPUDao2M4jBCM0ska97u6qPzNBvwkOVALWAGi/wAzSaHEZ8QLna/7H+dIONf0rYKIERZsQ+tgoKoLebtqfcAiuUce5pnxTsScit+BLgexN7t89PSg6Bz9/SKiMYcGQzjRpd1U+SfxN5nb3rk2KxLSMWdizE3LHUk+prUTWJoPb15evctY0Fo5X4rdkic7EZD8/hP8vpXXOXcBDJhp3kjiLxsmVpJJEWzGxBKsPLTTc1wjgv8AWIf71P8AEK6/h+KSpE8KkCOT4gUQ3/8AYrm07a6HUUFhTleLEyynCy2iDBFursM2S58RtZL6A6n8rwuG8siVYT1gvVdo7ZCcrKCbXzC4IG9LuH8bnhXLE+UBs4GVTZrWuCykjTTTtW3C8xYmP4HC+IuPu49GO5Xw+G/kLCgk8Qwka4GFwiiQzOjML3YKCO5NtthpU/g/DIHwYlaKIuHcEu8ozKkZksoWQDObW8gNbG2qHFcYmkj6bFcgYsFEca2Ym5IKqCN6wbicphEBK9IHMFyJe9982XNf1vtptQOBy2skZnSVIo3LmFJGAJCnYktvfQWzdr2vQOWE6Im+0fdmNpM3SNhlIUqfF8WY2tSrD8YmRBGr2UEkAqpKk7lSQSt/QjepOK4qv2VcNF1MpfqSZ8vxZQMq2/DmBbWx2oJHEeVzDGGeeIP4S0d9VDG1xYlmtcE+Hztetr8qgT9AYhWcKWcLG5yjKpFuzE5vMWtr5Urk43OyhWcEAKNUQkhTcKzZczKD+Ekis25gxBkaUuM7JkY9OOzL5MuXKdhuO1A7j5fjjTGRzFA0fSyz5WJAcg/Bfft56nW1aF5McdTqTRRhXMaliAGOXNfVhYWttc+mlLv+ZcTcnqAlgoa8cZzZPhvdNSPM+Q8hWqPj2IGb7y+ds5zKreL+IZlOU+otQMeG8q9VYj10DSl1VQrHxILkFtBbQ6i/a176SuW+Ax+B58jGWKR0jIY2CD4iQct79iD9aUYbmTExhQsgAQkr93GSCb3Nyl7m5ue9GH5jxKABXAAzW+7jNs5uwF00U/wjT0oFIor0mvKAooooCiiigKKKKAooooOQsaAaDXlAzWG5BHcUwwUYH7+dRMLsvtU7DbmgnrDXkmFIqRhN634jce9LgXKnaoXFo26TX8gfzFWBPiqLzB/V39v5iqKVBiXQ3RmU+akj9Knf8x4z/wCqxH/5n/8A6pfWIqCXNxbEOLNNKw8jIx/U1DvWY/lXhoMb0XrI0NQY3oNArJqDG9eVmtFBK4L/AFiH+9T/ABCupVy/gv8AWIf71P8AEK6hQFFFFAUUUUBRRRQFFFFAUUUUBRRRQFFFFAUUUUBRRRQFFFFAUUUU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MTEhUUExQVFhUXGB0YGRcYGRwdIBwcHRgcHCAdHRsgHCggHRwmHRofIjEiKCksLi4uGCAzODMsNygtLisBCgoKDg0OGxAQFywkHyQsNCwsLCwsLCwsLCwsLDc0LCwsLCwsLCwsLCw0LCwsLCwsLCwsLCw0NCwsLDQsLCw0LP/AABEIAJkBSgMBIgACEQEDEQH/xAAcAAACAgMBAQAAAAAAAAAAAAAABQQGAgMHAQj/xABDEAACAQIEBAQDBgIIBgEFAAABAgMAEQQSITEFBhNBIlFhcTKBkRQjQqGx8FLBBzRic7LR4fEVFjNDcoIkVJKTotL/xAAWAQEBAQAAAAAAAAAAAAAAAAAAAQL/xAAWEQEBAQAAAAAAAAAAAAAAAAAAASH/2gAMAwEAAhEDEQA/AFkWHJF6lx4YmmODwd7DStHEMWiOY18UlvgGp17m3nQRMWuUbgfvv5Vq4Fyb9pl60igRjRb65r2OYj9K1RmV5l6yWTQhToSb7E2sBttfeugYeHFOAt1gS34PE3/3HQfIUGEuCwmHy5siHYAgXPsN69biBYfcwM1ti1lH8z+QpnheDQx6hQW7s2rH3Y61JdgvbbWg4xz/AIjHnOOiwVtM6XOltRYC+vnXMGW2lfWKzI40saS8c5TwmKH3kS3/AIgNR86D5nVSdALnyFeEV2DifIBwpz4ZRKm7I3xD1VvP0P5VXcfw+OSP4Cp1PiUg3/n8qCg0ywHGZYiMrkjurag6W99q9xnCmUnQab69vP2pdJGQbUHReE8xxTWWxR7bHXbyPl761Y4rPsdbbe3euM4eYowZTqK6JwTi6zrdfCw3U+du3e1xQP5ozWiRdPOmGAlLKb7gaqbaaefevJ4dLi2tAneH1rxofzqfNHY1pYUELp+IDyI/WnmA4PLKuZAMuYrcm2y5mPsq6n3G9K7a0zwHGsRCuWKVkXNmsLfEVy31HlQSsPyziHQOBGAQp8UiKbObLcE3GY7edRcZwmSKISvlCmQx2zXYMt7gjtt53qdw7Gx/ZMUkktpZMmUFXa/TOb4gLC/wjXS3lTnl3j0MUUIkxBDCV3lXJI2ZWUixOU31saCk3oJq54bj0EeHMSNGNZA4aKRuqGJylQGUA2sPHtbSlPKHEY4JXaRgt0yglWOtx3TxLp3F6BDmHnQWHnV9i5nw6viGjYKzyKwkkjdgyhFUrZCrbgkZtDfWtnCOIrHhUlZzHEMVIbCM2ZCrHphQTlBJ7m2m9Bz+9eZhV3i43hDhGhzlc8bjKUayMWJGirlPo2p9q8fmGLPgwZ7xRqOqFit41Bs1imou3bbU2vQVHAYR5nCRjMxufkBckntoK9iwpaJpQyZVKrYt4jmvay9xpV0PMuHGJhlWVrdJopCFe/fKxJF2F7evoKVwcShEEySziZ2ljcXRwXCkFgWK38VrDMe1BVga9BFXPH8dgb/vZ7zo8eaI2w6DdbEG+nhstxpevOZ+MwTwyqs2djMJI1KOLLlsVBKgDUk+tBTSaYYLhDyRNLnjRFOW8jZbtlzZRpvYd7U35b4vFFEFMphcTB3YIW6kYHwaD8jprXuN4xE2DliSQoXxBkWHK1hHc+G4GXfxWvSirFhUibCOqJIwssmbIfPKQDp5a1aeUeOwQQskj5SXJICtcjKANQCrd/CwtWn/AI1G+HwsbTuoia0kZUtnUSKVOxQ5VGx8tqCtYSBpXVEGZmIUAeZrXKuUkG1wSD7g2q94/mXDmbDypIxMUj5/C92jfyJA0H8OnoLVowHMMUbznrB5HKlJ3SUjKG/6ZAIcWHyOx0oKVRUniUyvK7LazMSLLlGvkuY29rmo1AUUUUDeP7ZOuWKMxr/Ebg/mL/QCp/BuRgpzSuSTqVUWW/8AEdSzN7n5Vc0hIGgrcWsKCnY/l4RsGjUst/FHfQjva+xttUrh0cJ8EGIkic7Rltfkj3v8qsrOptcjXaouL4XHICrKCP3qPI0EDExY1R4Wik91Kn8mt+lVfimN4gylJVGHj1BdQXLD0bRU+hqy4nDYqCzQu0q945Dm0/ssfED9RTHCY+OdLrbyZTup8mHY0FG4bwg5A0c0lx+LNe9Mk+2WsJFt5lTc67b1nHfD4podo5buhNgAQBmW57ne3vT6Fx3INAhHEsWg+8gJH8S6/OwN6rfHeLqYnVIWLP8AgAJufMCxym/4riuhzYi3lY1XuJWvrlv6fzoOf4XCSdJRMPHl12uNfPubWBqrcS4SoZgD+Elb6WtbwnTcX32ItXS54yQbgbm3aqjzNgg2pNrMLeva1/e1BQSKkYLFtE4dTqPz9DXmNw7RuVbcH6+o9Kwy/Og6LwHjma0ltCVB0O5uDc+9tfWrewzAEbfv8q5ByzxToyEMbI9g2+ltQf3511jhWIXLYEW7HsdOxoMJh22qLKlMZqh4mgi5an8O4NNOuaNQRfKLsq3bLmyqCQWNtbCl5p9y/wAzNhUyrErHPnzEkEi1iptuLbeRN9aCNg+XcTKquiDK5IW7oMxG4ALAk76ehqZy5y2Z2BlzJGwfKQyAsUGtg2pA2JANZ4HmhYhGFw4+7kaRbyNuwI8vI/lRg+a8mT7hW6Zk6fjYZVkvdTp4t96BHgcG8zhI1zMe22g3JJ0AHmac8M5bLGRZbhhAZoyrIUYDze5GW9vz1FLuE8UOHlLqoIIZWRr2KNut9/nUvBcdjiMmXDKFeMxW6jXytqbsb3J9hYCg0Ny/OC4yrdEEh8afARfMDm8Q9RUheCYxiYBmYBBJkEqlMpuQR4supua3yc0XkzdBbGD7Oy521TtY20I+de/80rnLnDrcwdAgSNbLtpoe1BBi5cxLXsg+JlAzp4it8wTxeO1j8N9ql4nlsmCGWDMxeNpHVmQEZSAcq3uQNfPttUWHjY6KRSQpIIixiJLDLmNyGAPiF+2m1TsJzUqLGv2cHpxNED1G1D2LdvMfK9Al4bw6Sd8kS5msWtcDQd7kipj8t4gDNlUjIZBlkjN1G5UBrtbvba4861cC4oMNN1emHsCApYi19L3trpcfOmeH5pVAgGHFkiaEfeN8LWv+HfT86BfHy9OwUhVIdDIv3iaqu5Hi7X1G9YngM4jEpVVQhWBZ0BysQAxBNwtyNSKn8P5o6aRqYFYxo8YbOw8D6kW2vtr+VYT8zFsN9mEShcipcsWsF7hT8LeoPyoInMXBzhZennVtBsyk3ygm6g3UXOlwLipnE+XcsUcsOZlMPVfMyZgL6kKNco0udahcc4r9pcSGMJIQM7BiQ1gALA/Dt61MHMzCIIsShxB9nEmY3yH4vDtc+fb1oIWN4FiIoxJJGVXS+oJF9syg3W/rS2nnGOZHxCEOtmYKGbO9jl7iO+RSe+h+VI6AooooCiiigKKKKDp/EOLxxrdmA9zXK+ef6QrOgwzhmVrkixW3cG29/wArVUZcZLxKYAkrGup111/nTnjnCoIIF8CgZlv2JA1sT62t86DQ/wDSbMY8oSzDUG+gP0qxcE/pTLQkSRuZlH/bUsD676XrkJ1q08lRZZATcF9P/Ud/mf0oO88E5mixCrfNG5AJjkGVh8j/ACr3ifDmB68BCyDcdnH8LD+e4qpQYQEKGtlY2uddT+Q3qyYOT7Gqq5Jw5sAxNzGT2Yn8BOx7XtQY44rjcJnQZZFNx5pIh29tPmG9awwGJSSJXW+YjxAmwB2I+R0rYIxh5JJ0N4ZGXqL/AA6ACQfPQ+ntRgcPlxE0Y00WYD3JVvlcD60EhYiw2GnvUfHcP8JJJPt2+lPyoAv23qk8y85oqlYlZras2XQAenf2oIr4lbMTcKO7be97aCqvxwqdBYq2nhIYDTcEHQg2PyrF+PHEOwMTjuxcFV9B6C3lW0wIVGVSoPxWsARa9revvQVeXDLi4syZTKl7C9rqDsbn51VAKuU6phkJzG5BATKSLsf4hZdAPOqxxHDFCDlKhhcA/wCf73oIprpnJuOD4dfMeE99Rp+lq5iatfIuIAMiki5sR5972/Kg6A8muh9/atE0gqC2IPnWuXEgd6CVmF6d8N4RG0HXmkZEMoiGRMxuQDmYX+EX2FyewqrJifEB5m1O8FxOaEERSOgbcA7+tvP1oHeE5XRukrSsHnMgitH4bRki73IZb22tcd6y4byxFIkBMzBpupYBAQpjFzc5rkadt/SkkHF50UossgVr3AY99/UX71tg49iUVVWZwqCygW0HppQM8Py3G8uGVZXyYhGYEoMwK33Ga1tKn8E4PEjK4tJHLh5mHUQZlaM5SQLkd96U8K5kkSaOSZnlWK+RbgWJXL5bWJ/Koz8fxHUZ0mkFxlBJBIS9wNrfQUE7F8txx4dXbEDqmNZenbdT5a3JA77X0qRiOWIEEhM8h6cccrWjXVZNABd/iv5+Y3pGOJYgxlOpIY11IubC50v5C/ba9S5+M40KrPLKFkHhJtZgp7abAn86BivKaCTECScJFBkBewueoARe5sLX+dasJy1EwYtO3hnWEZE3z/C1yw8wfTXelX/HcTnMnWfORlLX3Hkexoh47iUBCzOAWzHW92ve5J70DaThMEeFxJfOZI8R0syqva9rXOgPf5WoxvKqIij7QpnIQmO2lnYC4N72FxraxpQONYi7nrPeT49fisLa+tu9bpWxn2ZSxm+ziwBN8u+g9r7dqBvxrh0UODkRPE8eJEbSFApJyEkA3JK66V7wbh0U+DjV/AzYrph0QFjdCQGNwcup+gpDieN4iRCjzOym1wTe9tq8w/EsRAMiSSRg+LKLj4gNfmLa0DzC8rwtH1GlksjOsxCrZDGCSfiuQbae9QeT8HFLi1SQMyWYgWGtgSMwv5eXe1aY+I2wzwxI4Z7NM2bMCEJNwLeEai59BS3DYh42DoxVhswNiKCzcFwuHkws48QXrRKsmRep4yBY+KwF/Xa9EPKcY6plxARUmMKmw1a17nXTcab0nTmDFC9pnGY5jtqRbXb0H0rFeO4kMzCaQM9sxB3toPmPPeggzR5WZd7Ei49DasK2IjO1gGZmOwuSSfzJoxEDIxRwVZTYg7g0GuiiigKKKKBbguEiGTMotmABHbQaUv58n+6VR3a5+QNXuNFYZ9O9tfIa/maq/MXCftCZgAAjAX881729hrQULgSI0qh9LXIPqNgf3vVlwWDnjcGO4YHZSCpBN766j/M1Wm4fLFOIwuZwbr5NbXvbSur8NgZokYk3tmOguD5aaj69qCRwzEtGFEilgCCVuNvPe359qkx83trE0eZSCNVJ8NrWOhBNJoQ87SMFOWJS7FnFyo76A2BIsO/tUrg2MjkdY0RUe9r9QGx8WjE21OUmx7EG1iKDPi2GQxDpzydK4EsHnGTYgEjMB567XqxT8SRZ4cQjgKUCMt+2exFvS4b/ANa0pjBNGVQBpkGllANwdbg+Eiq/heFwTNmdCQrZljBsoPmB6Hte1BbuYeJFV6avlPdvJb22pdi+G4cdPwBtQCzm/iO2h09aU8dzSyXF20uwPcA7U3ixOHky5opEYAWzMSth3ve1/U60FY5ggxIkaKFRcPbMiIyhbHUs3iJPh1Gl7jSwqSmEdJEsoK97/K48vpV/wrx5QBl+X7tUPFYBWa+W+ulzcfMWoKdzhy/G8TZFJI1AOlj21ArkWOkkY5JGv07gDytv+lfQ/FlDDI2/Y7A+l+17adj6VxDj2ET7WFY5VLd+1zf2Ot9PWgr6YVjrsPM6DT/cfWpnAXZZQyi9tPrVii5b+0SSIgEaQk5pAfCSVvbL56732AHakDYsGSRygDO7EgaAa7DyGpoLFNjbWJPv6VpfGk7Xt7VX2xmpubdtK8fHG1rn3vQWTA4j71Be5LjT5j/Suscn4bCtCxmWIt1CMzsuihQdVLKQLk6rc33GlcM4VirzxXP/AHF/xCulQYSR7lI3cDcqpNvew0oLQ8GDGDGVEdjGxaUyBWWUbDKfGQTawAsRv51L4jgcMIbvHBGGw0TqwNn6rG22Ytktubeep7UtcM5UuEcoN2CnKPdrWFNONtNK0ALLKxiBURxBSBc+CyqC2Wx9Br60Fi4vw3CfddNYCVnVXAkVQYiu5PVuwv3Nm02tvjFDhTiZwY8MqRgZPEDmBe5bWQIxC+tx2HaqYuEkJKiNyw0ICm41tqLXGpt869TByFigjcuN1Ckke4tcUFxtGiY6GEYc3dGiV2QhkuL+IuAcu4F7itWHwuHKYLq9O3TkupluvUOqBvGSqtbMRoLmxte1VJMK5zWRzl+Kyk5f/LTT51poLtgsFhWmhEiYcOYXMyiQCNW2SxD5cxG4BNr39aT8z4ZFXDuixKzR/eLGykB/YMbaHeoR4LKIo5mXLHI1gxDWUXAzNZTZSToe9tqONcHkw0jIwJAsOoFIUkqGsCff8qB9HhsL0ASIen9mzNJn+9GI/hAzZrX7Wtao3Ns14sIB09IQGCMpsw/CQGOg7e5pLBwuZpEj6bh5D4QykX9dRsNya147BvC7RuCGUkbEXsSLi4BKm2hoLVPBhVwKuqwCURxtclWLPcEjRs9yLgqVsL6HSpnEFhmxpdhhjF0i0ZzLdzkTQjOASNgHKjfy0pIwEtriKSxtY5G77a279vOsVwkhYoI3LjdApzD3W16C7x9CObFLCMOVlw4MQZlKs34kvnsoJ/CSNh2FQ8Ph8J9l1jjaQiTqt1VUxuD4couSV8slwe9VWLBSOSFjdivxBVJI9wBp86kScHmECzlD02JANj2t4jpYLc2BvuDQTuUoImeQy9M5YyVDkam/YMyqxt2LDenb8OwyviykeHYAI2HzSrY3sWFuoNAQTY28ttKpkOHd9ERm/wDFSdzbt60fZnyl8jZAbFspsD5Xta/pQXdsHho55zEICweJow0gyrGSM7Kc4GYENpe4sLDUXrXNpBxk5BBDPcFSCCCB3Bpa+FcKHKOEOzFSFPsbWNevhJAVUxuC3wgqQWv5C2vyoNNFTcLwqZ5EjEbBpD4cykC3c7fCNya04zCvE5RwQwNtQRfXcXANj2NBoooooK7wPndLhJlKLoMykm9jt5ge1dB4UkeJS8Nsh+HbS+l7VwKrVyLzacFJ48zRHcLuPUX7eYoOm8w8sKERgNYjmU/kb+4o4AxKMoAYbn2rdj+acPPhy8UgZToR+Lba3aq5ytxUGWwPYD2udz7WoLNg+GWmdjdSx1I0uLWIJ8vSrBheDwqtkRQT+Kwv9TWeCAaxtpbTbQf50xB7dqBHjcMUUpGcoPxMP0pDg4B1cg+AAD3J/wBKufEMODG3YAXNvIan8hVR4M+fEZm8CtsDp7D3oNfHYjDIrp+eoI+dNOCShnUoVOYHNH3HnpU3mzh8bQlmNio3qm8KUmNMRCWsHsrWIDEHKcp7+XkaDpa4ZbaC1YSQ21BOlSkYH3olNBWuLSCTwG1/wn+R9K4nz6pWZDfXKdfnXX+NEqxAsL6D5iuV88/eOgym9ybjYAi5H1oLvytw1MPhsIJDpiY88q7XY2KE9/hJFcj5gK/ap8nwdV8tvLObV1FcT1cAMRu0WHQsL28Kx5AB89frXHmFB6zV5mrGigncFP8A8iH+9T/EK71yxzHFh4ijiQ/eF7Kq2sVA0bOrK2mp1Fu29cE4L/WIf71P8Qrs3DOBvNG0ivEqqyqc7EG7EAaBSbEm3+xoJ83H0aFFUzxskLQ5EK5HDd2JNwddfCSbbjepy81Qh1b75j9m6DOyIWBBJDgFyGuTqpI23NKMZyzNGN43PVEJVGJIdtgbqBrcbHvrasjyvNcBWie8nSbKx8D2vZrqPqL7UDBOZkP2jNJiLyoqBlRBqv4iquoBI8NhfQbnatmO5mgdsRl66CbpnqKqh1aMAWt1NVIF/iG50qNg+UyJ+lNJGPunk8Ja/huNboCLEXOmw0pBHhS0gjVkJLBQ17Kb97sAbe4oLRheb1VGW8qt1TIHyxOzgrazFrBW7XANhpY90GPih6MToW6rlzIpKkAZvCRbb2NttrWvMl5VnEkcd4z1AzBgWCgJ8RN1Dae2t9K9blaS4HVi/wCmJWa7ZQjGym+S5zeWXS2tBieKxvhYYHMytEzfCAysrMDrdxqBsLHYajs34jzRh5BL/WPG8TgFVGXp20B6hte17gaXpY/KkgMg6sC9LKJC7lQpa1htqNRr32Fa35UxIg69ly5Q9rm+U7H4cvrbNe3agb8R5shdoWRZbxT9WxAGZTuCeoxvb5H0qt8axKSTM6NIQxLfeAAi7E5RZm0APn8hTKfk/EI8aFos0jZQMzaHKWuboLgAHVb61nheWykzxy9OQiBpAFkZbWvYkFQ1wR8Nu4oGGJ5qhYSDPigXgSEHKuhUm7/9bdr61px3MkDviLddBMkYzhVzqY+1upqrD+0KXJyvIVRutBleNpQ2aS2VLZrnp6EX2rzGcq4iKDrsFy2DEXNwG2J8OX5Aki+ooHmF5yhEsjskgDOjAZVYkKmW5OdSshtuCR6UlxXGI5MKIfvlKyOygEMrKxuFZiwOnsdvWkSi5A86eYnlaZDGC0R6j9NSGNg1r2JKj5EXBoPOA8ZWCHEJnmV5AAhj2UjXNfOCCdtBt9Kmy80K2GEXjVhEYmUJGVe/4i7eMeZAGp7jeoU3K06lFBjctKYfAxNnAuQ11HbW4vtWfHeExw4eBlKs7NIrurFlJSw0uq2F79vmdKCXjeZ0Z+ovW1MRMBy9L7tgdDckjTbKN9ztUibm2Np45M0+RJTJlEcSkArbKCrXe/ckjTsaT8O5almRHV4QJGKKGc3LAXtYKbGw7/5UNy1NmiVTG/VLBSrGwKfFmJAtbzFxppegay8zw3gYddmineQ5woursSVv1CbgaW2PpSzEHDSjEyF5S2jR58oOZnN1y5mJAHceR20uQ8rzOyBGidXVmWRWYr4NGHwZrjyC63qRh+WABiRLNGGhRSLFst3sQW8F7W0ta9zQVuivTXlByE15XprygZ8G4k0JbLbxjLqbAeR27Xq2S8tzcOfDTO+ZZfC+UaKxNwCTupuDf3qgg11DgPMMeN4a2BmNp40Ii/tBRdTfswIt62FB0nheJUxi217W/IfKnkBHbWuccq8SDxK/moJHvV34VjL6HegazZcpB2IIPsRVQn4VEoIJfMpGRlJ0AI3Xa5pnxjiNnyDsNfnUCJS7mwLAAXO1BMl4KJDaWQyREX6ZW1/Rjc3Gm3yrRxXCmM3W2XcDsDbcDzqZLxNFsBIoPfc/nal+K5kw5OQ5mHntc+1tvegMPxkrYX/01p7guIiUWOhtcVSW4hCZVWMSMNPDlJ77XtYfOrb9mFkePRlIuPTuDQJOaWtqNGBAHrpVC4rhBJGzMoJuQL+29X/mQ3kjXzb9KoWPfKkqg/C7X1/fagq2K5mP2MYWNStxlla/xBWJAUbgeftSHD4cve1tKkYHBGQmwvY/u5ppI8cWRVYXUktb13oEq4Ju9Sf+DPYWt89KerBf2qQUFAl4ZwllmiYkaSIdP/IV1Th3G3hjaMJEysyuS4Ym6kFRcMNAR+ZqiQayx7fEv+Kuqcm8OX7vEWd2+0rEFW1lBAJd7qbjW3b3qhfieaZnDeCFS0iy5lVrh1tZhdyO3lWMnM0pIISFfvOqwCaO9rXcEm/sLCnTcvpJKzOJmaXFSR/d2AiAJOZ7qb3uD20rThuXsOkBmlZmAMuuYKDkbKoC2zMHsfECLVkLn5rnMiPaPwKyBbErlb4gbsW8u+ltKXYfiDRzLMiorK2YKB4R6WJvb539as2F5ZgdIzlxF5IHmuCtlKEeG2Q3vfTXsN71gnK0ZlTwyiNsMJyCwBDE2yl8m3shOo0qjDhnNmaZGxARQgkyMquSpcbE5y2X1F2+VT4OYsIssjqzCV0AZz1SpIYHQ5uqvhHsSPrrTgkULY+LpyS5I0Ka2Yq2UkL4DqDpmt2tYa1qwnB+tBg4y0iK0soIYL4bAkgGwJJK2Fz32oFvE+OIDPHh0UxzWLs+csWGt1Je4XNqM1z+lQZuNO8ao6RMUXIsjJdwo2W5NtPO1/WsuNYJIwhSOeO5YFZbbq1vCwAvpvpofOmq8Bw/TwlzMr4mwzNlyKQwB0tfUfDr5Ggizc3TnLdYQqtny5DlJyldQWIAsTtbWvP+bZuoHKxEiMxgEMQFO9vHm19SfS1WLhXCY4MdB0eqRnkRxIht4VJBDGNRuBtftY66wouE9WHCxsZQrYmRWGUeHQkkeG+ttztrppQV5eNyjDthvCIyb7G4BIJUG+ikgG1e4vjTyKA6RMwUJ1Sl3KqdASTb52B9atHC+GQR42COIuJCrszBlkyCxAF8uTKRc3tcEgUv4XyzG6QBurmmWRjILBIinZwV121uwtQJeL8SEmIM0ahNVIAAGqgaldRqRe2vzqfiObpnKl0hOWQSrdX0Ydx4/wAqn8O5ailSBgs33kMjsQwIV0IA/Bsxvpv71rm5bjGC6w6nUESyEEhRqRfwldVt3DE7aUEKTmyY2skKES9YFVa+c7nVyLEaEW2NReJ8beaNY2jiVVYsuRSLFt92OhOtK6KB1w/mSSFI0WOEiNi6llYnMQRc2cDY227CsjzRN93lSJOkzMuVW/HfMDdjcG+tI6KByvMkoKEJCFQMFjCHKM5ux+LNm9b1k/NEzO7uI3EiCNkZSVKqbj8Wa976lu9JKKD1jck6C/lXlFFByE15UuPBE6mtycP031vQLq3YPFPE6yRsVdCGVh2I2phFw0H1O/pWBwAsSAaC/wDCMamZ+i4ZM2ZfZhmyt6glh8qvvLuJBAuRfSuJ8CZoHDDVToba/OuqcNmXLG41vobfkfr+tBaDhLyTM22b6jKPrSPFR4mRykUZjj7k2uflfQU6x+IOQOhvnsCPUf6VKw8oYDWxNvnpQJ8DycvxTSOSewN/9B9KaYXgOGUWEd/Vtf5VNbEWso8TeX+da5DLv4beXf63oI32RARkQLbewqMsz5ha+h1H79/yre+P0N1sbHvvUbJlDFh4iASfegj8UbNOo0spLn2A/wBq5FxbGtLJJFFqzuygeoOpPkABrXROI8VVEnmc+EDKCT5a/XS1qXcpcAEGHed1tPNdmvrlQ+IL+evrag57wzDBM6ZvErMGHnbQEfKteIZAjWI2P796v3LnB4cRNPE+kgbqX75XA1v6G4+lbeMf0bsxOSR8h0I8P+VBSuAzZ4hfdfD+/lU1db727fvyrPF8vfYmjjzMTOG3tumXb3DH6UM3lag8w2G+8Q/2gfzq34SKYRySxllRCocq2Xc+HS9zr9KqOHl8aD+0P1roHCGi+yYhWaASlkMeceLwsCwvY+EgDT/yoEwxkni+8fx/F4j4u3i11+dP+D80yxpFDHGCy+FLO4DFjpmQGzG59Kb8XxGEdJlD4W1omjCqBqp+82UE3Ata+3lW3GcYwqS4d0eIZZjm6aggRlct75AQPQ3OpsdKCownFMJCskloRdx1CMovawGbz0sPKtM8865C7yglcyEu18p0010Bt+VWHrRMcZ1JcMzOhETBQDe5IAIQa239bampGI41G8uDlaWIxqqLIhQZg1mDEjJ8Nj528h3oKlBiJS65Hkz6ItmN9TYKDfa/at6Q4h1kXM5WEFnUvotmtoCbXB8qtH/EYImwziWEmPEOXKLr03Jy/gF7KdT2+VRjNEz4wyTYZi8bCJrAEEk5QCEFjbf1tqaCpzTs5u7Mx82JJ+prKTEuwCs7Mo2BYkDtoCbDSrXjcZhTC4Uw9MxIIYsn3iS92dst7XvckkEH6yuL4jDPFOqyYX/pR9MIoB6inx2IS+oAA1oK5wzCYvEEvE0jFMqFupYgMbAXLXtf5V5heKT4ae7lnaNzdHZiM2oPfe5OvnrWt5/s7ssMqyKchLZNDazZSDfQNuO5UeVQJZCzFmJLMSST3JNyfrQOOK8yyyhFGZAlyD1HZze1wXJvl0GlKvtL2YZ3sxuwzGzHzIvqfetNFBvixkigBZHUA3ADEAHzsDvXj4qQrlLuV/hLEj6XtWmigKKKKAooooCiiigKKKKCrYPhllGnyP61NXh4tawpjDHYAb6Db2qJx3iYw6X0Ln4VP6n0FBoj4UoFwN9DpW2LAaEev79qqQ49iidJCL9gFt9LVJwXFcVnA6pvvqFI+hFBZocAo0tf3rZwHjSxTFG1hY2A7D19r0nn4tO4aEhFvbMyXBYfw72HraoUin4RbyoOywSKiqrElGN0bt7VujU5rjUDWw8gf0rnHAeKTQxCPR4/4H17/hPbWrLguOMjruobZX7+gfYj3oLlwqPMSWvc7nz9Kc5QKq44wxsyQO197W/W9q8k4viGJAiCAd2cfLa5oGmPVCbG1v0qpc4ceBUpEfUt2UDck/lb9jDimLY36kg8WnSiBzOfID4mPsKU4PlmSZr4lelCDphwRdu+aQgkW/s3760CnlcvjcSjyLbCwm6Idnftfz877aWrpvEI7rbTbX3/AN6j8B4cpcsAFjTRLC1ztf2FTMX4WF+5sPnsPeg57xfCOrOYzlcEZW9bag+Y1sazwMGIkALuwO1lJt6b1b+JYAdxoPPuapXPnMYw8fQh0lcXJH4E11/8m29Bc9xQUrm7G/8AyLI5PS0vcnx31sfSwHypnw3GCVMwAB/EPI/5H97VTQan8FxvSk1+FtG9vP5f50FywyDOuncfrTuk8CeJT/aH604oCiiigKKKKAooooCiiigKKKKAooooCiiigKKKKAooooCiiigKKKKDDCJoNDt+VUDjmOLYmXqC+Viq37AHb+fzq5cxcwLhAihQ8jC9idAvnpvft7GufY3GGaZ5CApc3sL2vQb0kRtAbGtuJnAylfiBvf8AlUNHB0IBI71sgiJYXOnf2oHuGhNsx1La1g5s99v3rXrMOwIrSz0DdpgFvfQVcuS8bHiEMT5TY/C43B8vLaubxL8hWbY+TDMk0Z1VrMOxBGx+lB2qHgaLmCmeIH+BiR9GDAe1hWQ5ew+zvJJfe8zIf/1Kn6VH5O5qjxKDWzEbGrU0eb/agjYPh8EKnoxxoSLEqPEfdviPzNLsThC518C/mf8ASmYwrLsAPUDao2M4jBCM0ska97u6qPzNBvwkOVALWAGi/wAzSaHEZ8QLna/7H+dIONf0rYKIERZsQ+tgoKoLebtqfcAiuUce5pnxTsScit+BLgexN7t89PSg6Bz9/SKiMYcGQzjRpd1U+SfxN5nb3rk2KxLSMWdizE3LHUk+prUTWJoPb15evctY0Fo5X4rdkic7EZD8/hP8vpXXOXcBDJhp3kjiLxsmVpJJEWzGxBKsPLTTc1wjgv8AWIf71P8AEK6/h+KSpE8KkCOT4gUQ3/8AYrm07a6HUUFhTleLEyynCy2iDBFursM2S58RtZL6A6n8rwuG8siVYT1gvVdo7ZCcrKCbXzC4IG9LuH8bnhXLE+UBs4GVTZrWuCykjTTTtW3C8xYmP4HC+IuPu49GO5Xw+G/kLCgk8Qwka4GFwiiQzOjML3YKCO5NtthpU/g/DIHwYlaKIuHcEu8ozKkZksoWQDObW8gNbG2qHFcYmkj6bFcgYsFEca2Ym5IKqCN6wbicphEBK9IHMFyJe9982XNf1vtptQOBy2skZnSVIo3LmFJGAJCnYktvfQWzdr2vQOWE6Im+0fdmNpM3SNhlIUqfF8WY2tSrD8YmRBGr2UEkAqpKk7lSQSt/QjepOK4qv2VcNF1MpfqSZ8vxZQMq2/DmBbWx2oJHEeVzDGGeeIP4S0d9VDG1xYlmtcE+Hztetr8qgT9AYhWcKWcLG5yjKpFuzE5vMWtr5Urk43OyhWcEAKNUQkhTcKzZczKD+Ekis25gxBkaUuM7JkY9OOzL5MuXKdhuO1A7j5fjjTGRzFA0fSyz5WJAcg/Bfft56nW1aF5McdTqTRRhXMaliAGOXNfVhYWttc+mlLv+ZcTcnqAlgoa8cZzZPhvdNSPM+Q8hWqPj2IGb7y+ds5zKreL+IZlOU+otQMeG8q9VYj10DSl1VQrHxILkFtBbQ6i/a176SuW+Ax+B58jGWKR0jIY2CD4iQct79iD9aUYbmTExhQsgAQkr93GSCb3Nyl7m5ue9GH5jxKABXAAzW+7jNs5uwF00U/wjT0oFIor0mvKAooooCiiigKKKKAooooOQsaAaDXlAzWG5BHcUwwUYH7+dRMLsvtU7DbmgnrDXkmFIqRhN634jce9LgXKnaoXFo26TX8gfzFWBPiqLzB/V39v5iqKVBiXQ3RmU+akj9Knf8x4z/wCqxH/5n/8A6pfWIqCXNxbEOLNNKw8jIx/U1DvWY/lXhoMb0XrI0NQY3oNArJqDG9eVmtFBK4L/AFiH+9T/ABCupVy/gv8AWIf71P8AEK6hQFFFFAUUUUBRRRQFFFFAUUUUBRRRQFFFFAUUUUBRRRQFFFFAUUUU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QSEhUUExQWFRUXGB4aGBYYFxwXGhocFBkdFhweHBkYHCkhGRsoHhgZITEhJiksLi4uFx8zODMsNygtLisBCgoKDg0OGhAQFywkHyQsLCwsLCwsLCwsLCw0LDQsLCwsLCwsLCwsLCw0LCwsLCwsLCwsLCw3LCwsLCwsLCwsLP/AABEIAKkBKwMBIgACEQEDEQH/xAAcAAACAgMBAQAAAAAAAAAAAAAABQQGAQMHAgj/xABBEAACAQMCBAQEAwYDBgcBAAABAgMABBESIQUGEzEUIkFRByMyYXGBkRZCUqGxwTNi8BUXJIKS0TREcoOisvFD/8QAGAEBAQEBAQAAAAAAAAAAAAAAAAECAwT/xAAbEQEBAQEBAQEBAAAAAAAAAAAAAREhMQISQf/aAAwDAQACEQMRAD8AQRWgODivHESI1OlQW9B75OP67U5unEW3dsZ0jc/pWOAIZJC7RFmB8qEgAfds/wDauT0EdvyJNONcjCPV6DUcVLuuSLW3QmWdmIHq+P5CugiwkkGZH0j+CPy/q3c/yrzLw+ADSUGD7+v4k1pnj5+4oVEpETMUG2cnc+uN+1Q+o38R/U12jivw7tJcmMGNvdTt/wBPaqZxTkg2x8+ZEO2tf3c+6j0+4q6zlUyK5dTkMw/M1Z+DceU4WTAb3IAB/TtSniXCCh8m4pWyEU5U7HSZtJ/dGftSu4jHtSLgXFdHy2J3+k+32/CrEH1ZyNx/rNYsx0l0qnAHpUCQU2uUpbMKsKXyiozVNkFRnFbc6jmmnK/C1uruKB5BEjk6nJAwFUtgFiACcaRnbJFLWrxVZdCsvhys3VWK4aWSO3hlCxRpKsjT7aVbqrpAbG7Dtlj7Ut4lyLJ4iWCyZ7swAddyiwLGxONOXkIIGD5sgbHuBmoPLXNDWcVzGkSsbhQjPrkRlA3GnpsPXf8Al22p/N8RTK8sjcPhZ7iMW8jBpgZAuNiVfd9l3+rYb0Qih5Hv2MqrbMWhYo41IDqC6yqgt8xtPmwmTgj3FbI+QOIMgcQAqUVwetDukp0o3+J2J2p3P8T5xM8htYRJ1eqmoy/KmMXRZwC2+VA8rbAjNROAfEy6tIYoVSJxGHGpwSzK5LKpPsrEsB+FQF58PpVt4DGHkupJpYpIfl6Y+gMt51cqQPViwHpgYqNwLkC6muhBLG8SK8ayyDpsFE30FSXCyZz+6ScZIBxgyOEfEaa2hhjjijJiaQs7NIWlE4IkDebYnynK4IKDHc59R/EqYMS0EUiaonjjkkmfpvbHMbCRpC7d9wTg+3fNEP8AYO6kln6EeYIppI+tJIkY0wuVZjqIJVRgsyggUs4hyvdwQLcSwskTacMSpI1glSyg6kDYOCwGa6Lwznzh72kiz9WGSRp2dIUy3/EkMwikfVpDYGfMgONxjBqm8c58nu7YQSquSqK8geUaxCcrmLX0g227Bd/tUVos+T5pra3mhV3eeV40jKhVIiUsWEjPg/Q+dgBpO9Lb3gNxFcLbPGes2nSisr6up9OkoSpzn0NO+Cc8tbW8EC28bdGR5RJ1JUctKrRk5jcafKwAxj6Qe+ah8b5qa6vUvHhjBQoemuoBukc+ds6mJ9Wznt7Vf6j1cci8QSSONrZtcjMqgMjbxjLairEJgb5YjbftUmy+H14/iAyrG0EaPpaSMaxKwCaW16SpGo6848uO9NJ/ijKzApaQKTJI7gNK3U8QuiVSC+2oY7diBj1zAbnx9UivawtA8Edt4cmRQkdu2pAHD69QbOSTk5qKQ8B4BcXrMttH1CoBbzKgGo6R5nYDJJwBnJrzZcEnluDbJETMCwKZC6THnXqLEKoGDkk4pjylzdJw9pWijjYyhdyXUoY21rpZGDac7Fc4YbHIyCQc1snEHvlhRWcuxjDyKAZVwxV1cOpyS2x2zjtVRmHkW/eSSNbclo9Orzx4+YNSgNr0uxHZVJP2rPD+SLyVYpOiwikYLrBRmA6gjYiLWHJBI2wKc/707gySt0YtEpRtCNLGVeIaQ/UjdXckfVqJzgfmtm51LraBraIm1maZW1y5dpW6jhvP2L6W9/L9zkNNzyPd6rjpQvJHBI8Zc6ULdLJOlC5LNpGSq6sVC4lyvdW8KzzQlIm04JdCfmDUuUDFlyBncCrG3xQn+aBFGoeVpkCyTJ03lGJN0kBdWOW0tkAsfTAEHmDnWW4tEs3gRAhTzEyM46a6QFEjHpA9yFxUUrh5Vu2t/FLAxhwW16lB0qdJbQW1FATu+NI96Zc+csxcPaKEPI85RXkJ6ZiIdQfIUYsMHIww3GCDWLbnmVLUQGKJmELW6zHVrEErBmjwG074xqxkA1A5t5hN/OJjCkTaFQhCxBEY0qfOTuFAG3tQJKKKKD6B4fykinVITI59T2/Qd/zrEnCOk+QhdPYEhl/9Jz/LNb+P82Q2mnWdmOM+3c5x7bVFtufrV5FTqJ5uxztn2J9KzjpqcgDjTFcMrfwPjUPyYZ/Q0i4vw6dcNcyF0B20eRR92AOfzyatAEF2pCkEqfQ7qRv3HY+talyc285yWyEfGz/Y/wCf+tF0ni4e42SV1HtkN39s1m5t7lVO6yL7EYP5+n9Kk8MDxhoyBmI4ye5U/Sf0/pW+U6uwoaoV7ZzSSmRwFULpCd875yaqHHrNVJ9M9vy/1/Kuo3lrv5hj2/OqhzLajO+D7j7f2P8A2qLZsc/FPeEX7E4O5UfqM/2pXfWvSfHcEZU+4PatcUmghh3FavXOXKt1xuM0suBU1JMqD71DnNYjpUCSo0lSZajPXRzrQ1OOS+HRXF7DFMGMTE6grKjEKpbAZyB3A9ckZxvik7UQQs7BEUuzHCqoLEk9gANyarNdhTkPhvi54869EcTJbpcYbEjESOS4DBlAB0HtqGTgg085TsgqcOGOrHBLeCNzKgKphlhfKEhtQGARtlgQdhXFf2YvOr0PCT9bTr6fSbVp7asY+nJAzXm25bu5AzJaTuFJDFYXIUpnUDtsRg5HpURY+XLJL+7u3vC0s6oWjt2mEbTOnk0GY9yqD03OnPvVg4Tybw6TrZ1hRM6yFrqINZRrDrVm0Flly+V7keXHcNVAk5VvVTqNaTiMIZNZibToAyWzj6QN81huWLwOkZtLgPIpaNDE+pgu5KjG4GRn2yKK6DHyBatw9JRHL1WtEmMhnT6y4LIEICjMZLb9gB65Jd23Jtpb39qbbVHqSfV85GcaUABZZFZShyU1Idy4wRiuTQco3rsyrZz5QhXzGQELgEaiQAuxByewOTtWibl26VFc20uh20I/TJVmJ0gKwGGJIIGO/pSo6E3J9hDYW08qYk6kInElwF1a5AJAvTJUqATtlWUISaYycoWU3EL3qw6NJVobeO4UdVHlYPMmPpAUDEY2Hr3rk/E+Dz2zBJ4ZIWYZVZEKkjOMgEb77U04pyPfW8scLW0jSSprRURnzhQzDYbsuoBsZAJ71Re+B/D6ymg1BZJC8l0iy+IjACw6hC4VBhtRQL3IJLHcYxXueeHwrZWEkFsqDoqskyzBvm6pC8bJ3L6vMW9B5ewquw8o3z502dw2GKHETbMoyVO3cD0rKco3xYKLO4LEFgBE2cA4J7dsnFRXReXbOPp8EmtoEVhLiadZlyp1kSK6tuxZct/lGwrdxXkmylu4JJdUKzzXQlUzqepJG5MIDH/D6oDHb2AGDiuVpy/dGJphbTGJNWuTpNpXRs2TjAx6+1Ob3kO4itYJiknWnlMQteg4kGlded92yN9hj77Gqi42vI/DzcSqAzkdHNsblEMKynE0mvJLhMAhTg4YZG4qCnLFnFb28qRyTNJetCk6zovlW4CxyBGUr5lVgMjGdzsa57e8Lmhk6UsMkcu3y2QhvN28pGTn0qVNyxeJIImtJxIylgnSbUVXuQMZIFB1W85Nspri+kuHZ365BImijMUTRBlmx5UILZyThQFPaqxzDyraRcIhuYwVnIiLl5gSxkXLBFXKsN84yGULuO9Ua94XNDJ0pYZI5dvluhVvN2wpGTmrLw7kGabiBs1LFVZQ9wIJCqdRdallIDLnOBnHv23qKdcDsY24VayQQI1yl4NcwlUPGepGELK3cEYUL2B83c1Zub+T7e6u+sy9MvfiKVjcKFkiaJWDjynRl8RgAE/mcjklxy/OBNIsMrwwuyNMIzoGhtOSdwPT12zU3hPJ08k9vFPHJapcOEjlkhfSS24xsM529R79qvqOjRcq2MF3IkcCzJNYSGJHnXPiI20SRKcnS+kruSSp1Y+3H72PTI66dGl2GjVq04JGnV+9jtn1xXriVp0ZpYs6unIyZxjOhiucb4zjtUaooooooLVxnhhWESzyNI52JLZAyCcAH8MVWoI9RA/WrfzqjLEin+LJ/IE0m4DbCUMnZs5znYjtjvse9Zl43Z3F/wCX7YKimP5WcZKAKRn3x3/OrdeZeLoSth8Zjl2Gojf8Aw22qk8KZrdRqfWfYgkbdh96c2lxPN8uVVZO6gnSfyOO4/Go3YdTnVLGxwHz0pMds41KfwO3/VTedkhTW2wG/aqU90tskiMj5MvUQjzsWG2knOSQMAfYCmnEOJiSWOMhjkg6N/UZwQPQU1MV/jvMqSPhInO+AdOf/wA3/pSO8tepGRlznI3OcfgSdquV3wySZGWH5bZO+nQMEd9vNkH9ai2vBXidAzaiBhs/vfck1Fcy4rGSBGCWMYz67fr+FJavPP8Aw3Q+tPL6ED2Puf7VTPDnAOCATgffP39K3HP6hnwyb5eM9jiiWSoVo2kHPv8A02rDS0xd49u9aHNYL1rZqrOsMaZ8rccaxu4rlFDmMk6W2BDKUIyOxwx39KVE015Utbea7iiumkSKRgheMqCpbZSdQI05O+1VKsVrzzGgeHwsjWrIi9Jrt2kUwy9dNMpTCqG20qgyMb53ptafFcBtctozv4p7kabnQoLxGAKFMLeUI3vu2TtnFS05Jt4nvII0me4ispXdZEjnVGLfKCOqgxzFQrAgEkMQMYrVffDuygFuZLi4Ks8SySKmI3FyuzxSGPQArEZGpjgHscCoiuDnpltkgjhVXjk+XMzamEHVE4gI0jUNaglsjIGMCnUnxTDXMU5tD8uVpignUAySR9IkEQZC4JO+o9vNgVJ5o+HlnZ2zzGS4Lqxi6YkidhOWXpqQE3BjbqYznGBsar3BuBoONRWvTmCCcDpzxJJJjTqHVjB0MvqSDjTvvVnRbuTuZrFbAxyXPQfXMVDa5ZYUkXpqIz0yrnpjT6fgPRDL8SsxxR9DePoKzrIIxIllKJI/KIy6Ntj6yF1EgZqTzPyxBHw6WVbebrpeTKzqoCoqONPUUL5ItBGBt5jntgVq5U5TS64dCzLIA99peRLcNIEETZ0SAFmjyFGMYDk7McCoEHPHNQ4g0TCAQ9NSpOpWZyxzltEaL/8AHPfJNNJef42kaRrPeW18LcYnxrQKgBjPSzEfIM51A5/OoXPnKyWN5FBH1WWSNGAbDSEu7IQoCqf3cAMoJPpVtHwztDfTWwa8CwIrOzBPN1mUIU0xlioy4Y6CAV3KjJCBNB8UpEmuJRboRIY2iRnJEL269NHyV+Y2jYnbO3tivVp8T9F1PcC1XEgiESCQAQiBtekExEMrMSW2U+Y4I71JvuT4YLG8029zNc2980SuqhiESNnjZ0KH5DAqT/ESuDjanXPPIkU8rzKJYGEtpC5MarAEmjjQsiqo0hMjJzjORgVRUb3n1DGyw2zRObw3gc3Gsa2xqVkES6kIGMZFTZPiXHqRls3UrcyXJIuicvcRtG4GYdl8wIByNsEEGmcnwxtvGRwK94VZJ9QMRVg1tp0srNEFaN9QGwO5A1HNVHljl2G94i1unXWAB2wwXrBYxnDAAjVnY6VY+yntUGvj3Na3N9Fdi3VBF0/lagQ/SbV5iqKBnt5VAq0SfFdGmimNm+YhMqhbkICtz3DaYMHB7HHouckZMpfhZCJ7lSb144vDmLpxjLrdFVPmZdyhLZwowFJPYiqzYcmI/GG4dJK0aLI41lcOyopdQoO2phjB7b5APagg8zcyR3U1tIkDwiCKOLHX1MywHykOI10NjO+DvvVmk+KaNO0rWRI8RHcqvicESxRdEkt0vMhTHlwMEE5OcDfbfD6ze4kt1e7MphSeKNwIG0l+nIrdaEElSC2rSAVOw231x8gWUtrJcwz3DKTN0SI+oqi22HW6cZ068FgSUwGXuc0C5viN/wAO8Atsf+IWNuqCVS9Yu6vmLL4LZypTOlcg4phP8VI3MOqxOIZo50VbgIA8SdPG0GShwDg5IOfMRgBFzxy5BZR2wQXQlmiSU9ZVCAOvmUYAIdWxkb4BqoUEzjF2Jp5ZVUoJJGfQW1ldZ1Y1aRnc+wqHRRRRRRRQdgn4Ys4J8rk4IHfHsKRcO5dFpc5OcH6SfQMMEUk5I5o8HJh8mJu4G5U+4FWzmXmGJ+m8bhlJyCPv7/fasZjrLKYNw7VMCBqUqRjJABOwI37jvTCz5fkjT/Eyx3zj6Mb7ZOP1FT+DSLKqsfz/AE/1+tPRGCMDtSQtU682lDb+i5J+o9s49BWi6ixMuokHHlYE5B/HvvTHjqaZ1XsB5mY9gDtXrnK3jWNZNZzkAAb5z7Abk0Uz4TCzLnWSR31DJ/WpMlv/ABD/AF+FQuVdSiRHJOCCM9xnuP6U8vFBX+9VmuWc+pmNsbjcg/h6GqnwK16y62AwPlqfTOM5I9dqtfNcmFcEZ7/0/wC1Vbhkx8Gwz/hlm/UA/rUWqyxxkexI/Q14LVisGtuTOa8mvYxivFAVI4daGaVIgyIXYKGkbQgztlmPYfeo9OuS+LrZ30Fw+vTE2oiPGojBGBqIGDnB+xNVK0vFcK8uDKxUssjoXYHpnBJcdwMjc+hHvUd45TGhIkMedKEhimT6L6Z2OwrqXD/iZZxpoxe6ercSaR09JF3r8pGvcKX1D70mu+fYnhgjXxcYQW6PEjx9HTaSBxIgK6hKQoOAV3O7EDBgpjW1wX0lJmcnXoZHYnT5dWkjfGMZx6YrNzdXEzvdMZGbPnmUEAHAUDKABNsAAY2wK6LF8Uoxd3UpFyYpwnTOpepAY2LlVGrHTZmORqHYd68W3xLtvDTwPBOBcG46mlkYAXJLBlzpAYdiAqg5J+1BQrOxuJXRCzRrcMAHmZo4mJ3BZ22I2771p6dwodVMpSNm1FCxQGMjJyNhgkHP3FdKk+KVuzWTFLkm3kDs2UDELC8WnSrBGJLAFtKYUHvmiy+JVmkPSIvSubnKjp6SLstgEa99OrI+5NBzQWlxIDNomcBdRl0uwCoQNWvGwBwM522rxrnYNLmVlA0vJliAD+6zexyNifWut8+cRt34UIor6FtMcGY9ayNIYlACoqS/KO7EnpLnAyfescv8+xW9itu0UpeOOeMIrAQS+Kx5plO5ZN8bH8qClu86r1CZQsm2slgH07Y1dmxW2UXTN0m8QWYZ6Z1liMZzoO5GB7elXqb4lpqhkVJzpaFntWePwy+GXSOkNBdScahgrg7nVU4fFK3Fz1elcsFhdEdnTWDJIJMEA4ZBgjLMcZ2Udqo5rCbhnJTrM6jSSusso3Ok43A8pOPsfatFqJC46esyHONGS5ON8ad+2f511ix+KVrHJK+m8USXYudCmPH+GFZD5xlSck++BVK5a5kitbq5k0zCKdJI1eMqk8QkYMGX93VsAdx37+8Vjl7gNzPDPKbk20UGEZpGkA1nOEwoOnG+ScAZHvSCKKaU61WSRgclgGYggZ+ob5AH8qvXHefobm3v49FxG1zJGyYZSuIEVMyHIJZ9OWwD2Ub4zXrkbn+GytoYZPFEx3JmIjKBCpUro3YEqSdRB9aqKP4e4LltM+srqJw+ooRjUT3042z2qTZ8DvHSYJDNpjUPKullGCwVcqfqJJGB3wCewNX0/Eq31wHTduFhnhlLFNTLcHUpHmOoqdgDgY/Ctdz8Rrd3mx41EntoomdZEEqvbnZgdWG1DILHB3O2+0Vz26t7gjVIkxVQDqdXIAbsct2Bqdy7yvNd3MduMQtKCUMwZAwAydPlyxxk7e1XAfEO2ez6EqXRk8NHAcOpQm3lMqNknVls4JxkDtnvTW5+KlnJPbStDdDw0jug+WciWPQQxZs7H1yc9z7URz3i3KU8EcEgxMJ4+qOiGfSuceY6djsf0NJbm2eM6ZEZGxnDKVOD64I7V1nl/my1YwpHM0NtBayQXIuJFieWOTJUwiMnVKpJ274O3c1zbmfjj3tzJPIT5j5VJJ0INkQZ9AP1OT60UqooooMirFyXax3M6287EKwbQM4HU0nGSN/fH3qvYr1G5UhlJBByCDggjcEH3os47DyRdFEMLjzxMUP/AC/2IIP510GzcEZFcb5d4sXbrH6nGJN9y6AKW/NdB/Wuj8PuiYHYHfSSP0rLde+LvG7atIb93cZB/KtlrYxDSxUBtIAyScemwPY/hSm9YQ6dWpydwigkk/fHYV7it72bfKwp6ZO4/LG1FYvInhJxnT6H0ppw+6cgB+zDyn8BmlcvLkgXDXDkf5ds0xtXCBItyB6k5IOPc1CqHzQPm79sgH+dc/4jcspkjX6WbJ23P5+21dA5wlChm9OoAPxA3rnpGp2YjY7jPt7/AIbVYfSMtvtv3rHQreThgSc52r1IK0xiHJHisaK3MK8Yoy1EU55KsVnv7aJ9Ol5QCHVmU/YhCDgnbvtmlDVL4GJzcRi2ZknZtMbI/SbL+XZ8jTkEjOR3qxKvUHw3SYO4uemWmuY0iWAlQbTW+Cxk2Uqv+bGQN96g/wC78YhXxJ68yW7hDA3S03kgjHzwxGVyCcqAc4BJ2pJLzTxCNmQ310pVmDAXMn1AnVuHwd87jvUCXjVw0Yia4maMHUIzK5QHOchScA5JOfvUF2i+GSvNDGt2wSU3CB3tyrB7M4YaBIcoRkhtQ7YIztUe++H0aWzXCXbvpto7oK1sEzHM2jBImbDjBOBkbDfequeZrzqCXxlz1AugSdeTWFJyVDashcgHHbatn7VXhGlru5dCNLIbiXSy+qka/pIJGPuaKuk3wm+YEju2f5qI5NvowJYDcBk+cQ+FXBGRj32rEXw+toXu0nnkmWOyW5ikijHaQ41aRLhyuNgH0nJOdt63zLz1c3cyTK72+gDQkU0ulWVdGpQX8jFdjpxnf1Jys/aS71h/F3GtQQr9eTUA51MA2rIBIyR6kVUdH5b5cthBAZIonE1hdSGTosZFaEgBtLSYZ11EbAfSMH1rzb8gqLa4tR0nlaW0MVy0eiRUutyGGptBGPpB3z33252vM94NOLy5GkYX58nlHsPNsNh29q8NzFdkOpu7gq7anBnfDNtuw1eY+Vdz/CPagZc6crrYlNE4nDmRT5VRkaB9DBgkjjfII82d8EA7Vdbr4ax3V5LDHIttHAtvCrCMN1JJIFlJYmRcsSxJxk9tq5jxLis1wQZ55ZiBgGWRpCAfQFycU8g5gvry4RIZmjmlWOI9OYwiVoV0IznWFL4AH4gY3NA0sfh2JLZZfFESNHcOIxASubLAdWkLgjJOxCmp/E+VIrPhd4r6ZbhPCuZejp0C4OSscpY61wNyFXue+dlXD5OLy3E9rHe3HUg6hk/4x1A6ROsjL5ffPYE75PvSPh3Ery46dmlzMUkKxLE07CLDEAKVLaQucbYqKeco8iLfW6S+JaNnna3VOhrXWsJnBZ+qCEKrgnTsfQjet9/8ORDDG73a62WB2jVAcJdSdPKHq6nKkgnKqpzgMcHCuPmme1s5OHqhhbrM0kiSyJJqHy2VgraSukaSvbbPfetfDxxB7N5o7iXw1q6eQXDDQ7OAmiINkHUwIYADY4ORVRbLHlW0t/8AalvJJ1zDBlpjbeeFlk0/KUy4YspBzkem43rXZfCUvcXELXejpSiGN+kMSsYevjBlBB0+i6j3PYVTrvjV/BNKJLm6jmJCy5nkDnp5ADnVlsZOAe2TWr9qb3JPjbnLYyfESZOndcnVvj09qgs3Dfh2JrSO4W5YPJDLL02tzpHhpRFIpdZCc5OV8uWx6VA565MHDliZZzcLIzrq6aoAYwDjyyPvudm0kY7Vp4nzxPNaQ2oLRrGSWdZpdUzO3UZpAXwzGQl8nsTtils93d3oYyST3IhQuS8jSdNMgE+cnSM4oq1Xnw5jgSNpr1UJELSgRq2hbolVZfnBnCtp1FlQYJKlipFSJPheomaE3bq6RzSurQIp6Vu/SDrmfB1k5XUVGASSNs1DiMt4ttAs0sptpFLQxmbUmEbTtGHITB9CBUUcbuOqJvETdUDSJeq/UAAxgPnUBjbGaqLvYfDJJHlU32yTwwqyQdTWLpFeN/8AEAA82CATjBOTtmg39sYpZIyclHZCe2dDFc/yqfDzReoW0XlypZtTabiQamIAycNucADJ9hS66naR2eRmd2OWdyWYn3LNuTUEgWhxQLTtgZq1eGVQc4AxuTsKgm8t9vMPwAP8tqzrr+YW8NDRSBgDtsR7j1rrfLV8uFOfK6kH7Ht+VUBZ4cFw6nAyRnzZ9Bg71nl7mHoyESDMch8wG5X7j8Pai+OtQ3XmYP6HYj7bUyE+TpG59Se32qrQcSjfGXUqTtIvY59/ZvsasvDAqE6iDnfP96FebmR13YBh7gYxSq6m0KZWOAdwe2wP3ppxfjUKrjUvf33/ACA7/hXPOZeLTXLCCJMN3VPsP3n/AIVHt60qRE4tB4uSOE50qerKR6BvpX7E/wBAaVXtlEbjSw0grhSNgNPp/r2q18vcOMEDhjqZmJZz+82MfyG360j4/Yasn3qVpXb7gaA7SjH4ilRbIzTTiyrCmO7N29fxNIoHxt6GrGLke2NeDW01retM1qam/Jl9FBfW8s/+Ej6n+WJcgA7aG2Oe2fTORuKUGmHLfBZL25itotIeQkAscAYBYk49gCasSupcN514dGjIZm0tNcs48GPOlzq0qxzk6SQ2/fAHYDCabnKzFvbxgF4oxAHszbJpLW8oeSQTFs/MUNkEEnXgnGah2nwvlkueitzFo6ayCXS/7zaArJjMbZ/iIyMYz2qD+wTortPdW9viWWGLqFtMr2udfnxiNcjALdycY7ZIt37d2BvIJXdpBGtxqma1TUVnPyoQm+0ffX+IGzEVr4tztZT2ksLzu7Paxpk2o808TFjITnuQFX7YpRx/kyJ7SK5tjHEUsI7iWAmRmfVIys+s5A9AB/l9KT8m8kPxGOaRJo0MRx09LSSHIzq0IMhPTV759qDoH+8OxB8s7ABrYoBZqoXoYWbSAfL1Eyu3YHA2pXBzvw+OO6jRfLJPNIc22oTx3AJVCBIvTKFtIzkeUEYJwEi8iiaO0MckMJks3uZHaSSQMIjk+UR+VgDgqMjynBPrss/hbLJPLEtxFhBEVcLI2vxK6kOhV1IvfLNsMUDyfnPh72ghaUnEEC6PBrp6tvIZHfGQDqBC47bE+prfxD4i2T3CEPLoa3nilYQ+VWm06CEZi5wVO2ogZAGN6UXHIcVxDZraEKcXbT3DhjrS0eOPV01ZsbnZVz9VVWblfp8QjspZkw7oomQFxplxpOnuG3xpPY1Dxeb7nu0Bu5YLmRZpbeBYy1qpIlt9yWySPNjHsNZ743x+2/Dza2sOZA0D20oJgGQ0LgyjKsFyQScqoz65Jpfb8n2WrikAlVjbsix3DiTMJa56RRkVQJHwANQGCW2wKhW/wunZrhWnhTozGBWOrEkgjEvcD5a6SvmbbJxQWZ+f7B51d5ZThLodU24BAuyAkWlW8wQZOo9/TGTURubrS6Wyt4VWMiW20xtEF6DROOown6oUqwz+7k+u/arTchSrbdYzRBxClw8JD5SGVigcuFKk5GSo3x79jPm+GwWea38dE00MTStGsUpbCANgDG5wykAZ7n2NUeOG8wW0XGrq6cnpNJcGN1TqDMjNoYjIbSe+VKt5tiO9PbvnSw1Xk0UkqvcPaSrGINOl7Nldhq1kEsV7+hPrXPeaODizuXtxMsxTAZlUqA3quG9R6/fb0NN7XkSV7DxpljQGOSRI21ZdIDhjqxpVu+FJy2Kk8KuKc/2gvbqfrOxmROjNJbavDhJGdodAkDOrahlgR7HNK35ztxaCKGTolrx5Gj8IjILeWTVowxYHGkNpyf4c4FRLz4VXKG1VZYma4k6eCHTpt0+sdWpckBQ3oDsNt69cucrWZa5V7iC5TwMk8c6GQdBoyEJkhA1Z82cEZ8o23qizcQ564bJNDIZHYRXTSqotVGhHhKBBvuBJ5ye++2CAajH4gWniJ5I5pYPEWqRtItvnRNC2FkKmQl8qTjLEgYBJqgcW5a8NfrZyyqQXjBlUHGiYK2rBGQQG7Y9KvfHPhylzNcJZCG3S1Zov/wCx6zLGJcMXyqsAcEqTnOcAYqCPwvni1t1sFSRiqRSQ3Wm3EZKygFXBBwzoQu+5OCSd6kcL+JFtquDINJ1qInaATdS2iXQInUOhBbdySSNTnPYUht+RhPHYBHjiae3mmaQvJIH6JBwV0DpsASCBkeU7nbOLH4eJNF1o7+Fog8iNIIpdKdGNpSWOPKCqgjPfUAM0DO85qsZ+GpZBmRi0agLCsaoOsHYsXcocDUdQKk7ajjJrnvHLaOK4ljhk60SOQkuMagPXbb8xse4qK4AJAORnY9sj3we1Yoqzcz3HnWLOFABP3J7fpSZEH5e9beJ8SM8mtlCnAXAz6Z75/Go4qN27UmAasbbL/Ot9uo171pjGFH9awTUVb+V+m8pifKs30lTg5H47H86vScEk3UdF8durqQjP2GVP8q42jkeZSQw3B9QRuK6zyRz9DMipO6xvjfUwVTj8aYunnD+WCdnkVAP3YYwuf+ds/wD1rS/CEiJWBNAJyznck9slju7Yqfccbsh5vFWy/wDup/Y0nvuf7CL/AMwJW9NCs36YXH86YmtvF1EUIUDAGwB77+p+5qmczcRigiXJy5Gyjuc/0H3pZzX8QjcApDGUHq741fkq5C/qao80hYksSSfUnJP5mmH6ery6aVizdz/IewqO1ZrBrTFb1fI+9eWrSDWwPmiPJrdw65kjlR4WZZVYFCmdWrsMY7n0x65rS1OeSOKJa39tPJtHHIC5068L2JC4O4ByCNx3G9WJUmTnbiCyOxuHVyuhhpRQNLatk04Rg2TkAEEk5zU3iPH+LQIJJZZI0vAZFJCAv5QhdcDMZKlRqGkn71a+C8c4SJbl7t7WYyzkgizYAQsjAFR4bOsMQW+gnc6mIwdPDOM8LS3tYppoZ3gt7hFJhlaNJZpeojFZbcgjTtnQ+D+6e9BTTz1f9Pp9fyGPpaelF/hjsv0ZxuaicG5nurRDHbzGNS2rAVThsadSllJVsADIwaZ81WFvKLi9tnjSLrpGsCo6qdUQZmjLqvlDavLpBAwcAEAt7binC/8AZixFIhcdGQSaomM3WLAo6SCI5GxGDKgAJBU+kCG257v41jVLjAjj6SDpxHCHGVyU3B0jv/c1beVOfbt4bozWpvVRVaWTVFEEiRWUKytCysN27DUe24FTeJcY4E0lqVEBSKU6wts6l42iKqXUQqH0yaWZWLHGcFs4pfwzmGzja5PWs0d7Loho7SVYZJTIWBMXRKnCqurKKCSBhhk1RWbnn28LL0ZBbxxsxihjVAkYfIKjK5ZcHs2QdtthhJe8Wmmm68kjNKCCH2BXR9OkKAFAwMAYAxVg5muLJuKiW2aE2jPExHSkSJQAokDR6A2MhjhQfqH4C9Dj/BeqCTY9PxMhIFg+fDtEQi/+G+sS6TnuB2OMioOenn3iGp28RvJp1npRebQSy58nuSan8L45xi4ncQvK0syiVhojXKoNIlGpQqkDAEi4Ow32FP3mhtuELNLbW5nGuCBjaxFbkSFWjuMvHrOhFbcgEkjVualQc32b31lcvcwJHDa6HTw0iyLIYWiIJjg8yZYYUMQBqwB60U/gV/xS7iNvbPJLHFpYpmPYB8oCz4LIHOdJJUe2BW+Hm+4tr6W4vIjNfRAxo5cRdJ0DIdSxLplHmxj1x3rPNPHYkaB7GSDU1skd0IbfpKZEfW3leFV0N5QQowwQhhjGafdXLSu0kjFndizMe5Zjkk/nUUzXmGXws1sfMJphM7tudS+22xJOSfy96823Mt1HbtbJMwhbUNGxwJNnCsRqRW9QpAOTnuaU0UFjuOe+IPjVdOcMrA4UENHsrZC51Y2J7kbHIo/bm/1u/iDl06beSPGgkkqF0aVBJJOAMnc5quUUDbiPMdzPOlzLLrmj06H0IMdM5XYKAcH3BpivxA4iGZhdMGZw7EJGMsFCZ+j1VQD7gb5qsUUFmh5+4gmjTcY6alU+VF5VfGoD5frgVrTmjRYy2scZR52DXEvUJEgRmdQIsBY/qAJB3Cjaq7RQFFFFBtFSlWotTPQfgKVqN/cV5A71shrbFF5iKy0jClrDfFNQmDioF0uHYVYn00gflRigmiqyxWDWTWKDFYNZNYojFYrNYNUZzQK81ttoGkYIis7Hsqgsx9dgNzQeaKk3vD5YcdWKSPV9OtGTOO+NQGe4/Wo1QFFSRYy9IzdN+kG09TSdGo5wNWMZ2O32rdDwa5dQ6W8zIRkMsTlSPcEDBFBAoorNBiis17hhZ2CopZicBVBYk+wA3NBhpWIAJJC9gSSBn2HpXittzbvG7JIrI6nDKwwykdwQexrXQYoqRZWMszFYo3kYAsVRSxAHckDsB71HoCiiigKKKKAooooCiiigKKKKCXHHk/ln9K3Y8o/CoyyEdqlK2UH4VGm+132qe0elt6VW82nemUk2cVmtysyR5IxSvjCYkz7gU2WSlfFnzj3FJ6fXhfWc15zRmtubJrzWc15NAGsUZozRGKwazWKowadclSab+1bqLEFmRmdn6ahVOWyx7ZUEffOPWktZWiOv8T5ntbm+8DLoNobx53uJbk3EbeRygQjQIUOQNIY4JwTjOfU9pwgzy9PwIV7dHj1ynSk0UgWRSQ/lUr6D6sErXIKKg6rzp4VOH3kNtcWxjN6ksMMc6uen0wp0pkn6jkj8favNlzSLTgtuEmVrj5oQJcZkhMjq6Ew5wVwjA5HlyANmNcsoorptwnDPAQyQx289yVhbp5brPOZMTRtErZKMCQoCgDAIY5ApnxiHhEV5awyQQxxTkTs2mSMxRvEOjFJ5zjMgYsdtiO2Sa5FDKyMGUlWUgqykggg5BBG4IPrXu7unlcySu0jt9TuxZjtjdmOTsKqOorbcMWW5YLYMUtY2VGmIja4DtqEeJDsyKCVDPglRncivdpBwtbK3kjkto7tehNrWUo4PUBmQ6pCcqpxg4z6DauS0UMdo4v8A7HmvFkne2LyTTsDHIzRupGYjctq8pL52yPT0qLY2HCTLcHFjkNb6RJckRglh4gIOpjSEBYYZhqbGSBiuQ0VB2vlz/Z1rLJ0JrNcvdJJI9xhgki/8OsR1aWjwfMTnDDvkVxXGNvb2rFFFFFFFAUUUUBRRRQFFFFAUUUUGzNb4X2IqM4rCvRUgNU1Z9vypXqr0slMJTQTioV++SK09WvEr5qYtrGaM14zRmqy9E1jNec0Zqj1msZrFFBkmsUUUBWVrFZWg9UUUVAUUUUBRRRQFFFFAUUUUBRRRQFFFFAUUUUBRRRQFFFFAUUUUHnVRmsUVQZozRRQZzQTWKKAooooCiiigKKKKAooooCsrWKytB6oooqAooooCiiigKKKKAooooCiiigKKKKAooooCiiigKKKKAooo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28600" y="304800"/>
            <a:ext cx="8534400" cy="34163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Why </a:t>
            </a:r>
            <a:r>
              <a:rPr lang="en-US" sz="2400" dirty="0">
                <a:solidFill>
                  <a:schemeClr val="tx1"/>
                </a:solidFill>
              </a:rPr>
              <a:t>do we need to understand ways of knowing? Why do we need to understand how we construct </a:t>
            </a:r>
            <a:r>
              <a:rPr lang="en-US" sz="2400" dirty="0" smtClean="0">
                <a:solidFill>
                  <a:schemeClr val="tx1"/>
                </a:solidFill>
              </a:rPr>
              <a:t>reality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What are the consequences or implications of what we project or present as reality?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Is evidence important? Why or why not?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 we interpret? Should we interpret?</a:t>
            </a:r>
          </a:p>
        </p:txBody>
      </p:sp>
      <p:pic>
        <p:nvPicPr>
          <p:cNvPr id="23554" name="Picture 2" descr="http://www.informafrica.com/wp-content/uploads/2013/01/Believing-and-Knowing-differ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191000"/>
            <a:ext cx="3657600" cy="249174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495800" y="4267200"/>
            <a:ext cx="4495800" cy="2800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Philosophical questions are unavoidable in in knowledge gathering and discovery / invention / innovation. What questions to ask? What methods to use? Why? Can everything be subjected to research? Are there some questions we cannot ask? Some things we cannot know?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4800" y="304800"/>
            <a:ext cx="8610600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Knowing, not knowing, ignorance, knowledge of ignorance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 we know that we know or not know?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What do we know</a:t>
            </a:r>
            <a:r>
              <a:rPr lang="en-US" sz="2400" dirty="0" smtClean="0">
                <a:solidFill>
                  <a:schemeClr val="tx1"/>
                </a:solidFill>
              </a:rPr>
              <a:t>? The power of concepts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much do we know?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Aristotle: Episteme, </a:t>
            </a:r>
            <a:r>
              <a:rPr lang="en-US" sz="2400" dirty="0" err="1" smtClean="0">
                <a:solidFill>
                  <a:schemeClr val="tx1"/>
                </a:solidFill>
              </a:rPr>
              <a:t>Techne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Phronesis</a:t>
            </a:r>
            <a:r>
              <a:rPr lang="en-US" sz="2400" dirty="0" smtClean="0">
                <a:solidFill>
                  <a:schemeClr val="tx1"/>
                </a:solidFill>
              </a:rPr>
              <a:t> ;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Tacit </a:t>
            </a:r>
            <a:r>
              <a:rPr lang="en-US" sz="2400" dirty="0">
                <a:solidFill>
                  <a:schemeClr val="tx1"/>
                </a:solidFill>
              </a:rPr>
              <a:t>knowledge; Ability to use </a:t>
            </a:r>
            <a:r>
              <a:rPr lang="en-US" sz="2400" dirty="0" smtClean="0">
                <a:solidFill>
                  <a:schemeClr val="tx1"/>
                </a:solidFill>
              </a:rPr>
              <a:t>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4800600"/>
          <a:ext cx="739140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627864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Realism, Representative Realism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u="sng" dirty="0">
                <a:solidFill>
                  <a:schemeClr val="tx1"/>
                </a:solidFill>
              </a:rPr>
              <a:t>Idealism</a:t>
            </a:r>
            <a:r>
              <a:rPr lang="en-US" sz="2000" dirty="0">
                <a:solidFill>
                  <a:schemeClr val="tx1"/>
                </a:solidFill>
              </a:rPr>
              <a:t>: reality is mentally constructed; cannot know any mind-independent thing</a:t>
            </a:r>
          </a:p>
          <a:p>
            <a:pPr lvl="1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ideas (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. beliefs and values) shape society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u="sng" dirty="0">
                <a:solidFill>
                  <a:schemeClr val="tx1"/>
                </a:solidFill>
              </a:rPr>
              <a:t>Realism</a:t>
            </a:r>
            <a:r>
              <a:rPr lang="en-US" sz="2000" dirty="0">
                <a:solidFill>
                  <a:schemeClr val="tx1"/>
                </a:solidFill>
              </a:rPr>
              <a:t>: Reality is independent of observation; reality exists independently of observers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Perception / observation as sources of knowledge about the world out there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u="sng" dirty="0">
                <a:solidFill>
                  <a:schemeClr val="tx1"/>
                </a:solidFill>
              </a:rPr>
              <a:t>Representative realism</a:t>
            </a:r>
            <a:r>
              <a:rPr lang="en-US" sz="2000" dirty="0">
                <a:solidFill>
                  <a:schemeClr val="tx1"/>
                </a:solidFill>
              </a:rPr>
              <a:t>: we cannot ‘see’ or know the external world directly: ideas and interpretations; no first-hand knowledge; know via some means or mechanisms or procedures or tools; use of sense organs and instruments</a:t>
            </a:r>
          </a:p>
          <a:p>
            <a:pPr lvl="1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Einstein-Heisenberg debate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u="sng" dirty="0">
                <a:solidFill>
                  <a:schemeClr val="tx1"/>
                </a:solidFill>
              </a:rPr>
              <a:t>Critical realism</a:t>
            </a:r>
            <a:r>
              <a:rPr lang="en-US" sz="2000" dirty="0">
                <a:solidFill>
                  <a:schemeClr val="tx1"/>
                </a:solidFill>
              </a:rPr>
              <a:t>: Sense-data do and do not represent external objects accurately: connection between mind-dependent and mind-independent external world</a:t>
            </a:r>
          </a:p>
          <a:p>
            <a:r>
              <a:rPr lang="en-US" sz="2000" dirty="0">
                <a:solidFill>
                  <a:schemeClr val="tx1"/>
                </a:solidFill>
              </a:rPr>
              <a:t>Philosophy of science </a:t>
            </a:r>
            <a:r>
              <a:rPr lang="en-US" sz="2000" dirty="0" err="1" smtClean="0">
                <a:solidFill>
                  <a:schemeClr val="tx1"/>
                </a:solidFill>
              </a:rPr>
              <a:t>vis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vis</a:t>
            </a:r>
            <a:r>
              <a:rPr lang="en-US" sz="2000" dirty="0" smtClean="0">
                <a:solidFill>
                  <a:schemeClr val="tx1"/>
                </a:solidFill>
              </a:rPr>
              <a:t> social /human sciences; </a:t>
            </a:r>
            <a:r>
              <a:rPr lang="en-US" sz="2000" dirty="0">
                <a:solidFill>
                  <a:schemeClr val="tx1"/>
                </a:solidFill>
              </a:rPr>
              <a:t>uncertainty as a problem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Meaningful and non-meaningful questions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28600" y="152400"/>
            <a:ext cx="8610600" cy="32470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solidFill>
                  <a:schemeClr val="tx1"/>
                </a:solidFill>
              </a:rPr>
              <a:t>Positivism and Empiricism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Knowledge </a:t>
            </a:r>
            <a:r>
              <a:rPr lang="en-US" sz="2200" dirty="0">
                <a:solidFill>
                  <a:schemeClr val="tx1"/>
                </a:solidFill>
              </a:rPr>
              <a:t>using sense organs; hard facts; knowledge comes (only) from primary or secondary sensory experience; experience and evidence lead us to knowledge; scientific method and knowledge generation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No role for pure reasoning, revelation, intuition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Knowledge can be of quantitative or qualitative kind</a:t>
            </a:r>
          </a:p>
          <a:p>
            <a:pPr>
              <a:buFont typeface="Arial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Classification, generalization, prediction</a:t>
            </a:r>
          </a:p>
        </p:txBody>
      </p:sp>
      <p:pic>
        <p:nvPicPr>
          <p:cNvPr id="19458" name="Picture 2" descr="http://bcallahan17.files.wordpress.com/2014/02/positivism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53968"/>
            <a:ext cx="4876800" cy="3304032"/>
          </a:xfrm>
          <a:prstGeom prst="rect">
            <a:avLst/>
          </a:prstGeom>
          <a:noFill/>
        </p:spPr>
      </p:pic>
      <p:pic>
        <p:nvPicPr>
          <p:cNvPr id="19460" name="Picture 4" descr="http://www.historyguide.org/images/com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33800"/>
            <a:ext cx="1905000" cy="200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28600" y="304800"/>
            <a:ext cx="8458200" cy="6370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Critique of empiricism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facts alone constitute knowledge? How do we make sense of facts? Role of concepts, theories, frameworks, analytical schemes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Can we obtain facts without theories and concepts? Do theories and concepts prejudice us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How do we know where to look, what to observe, how to interpret?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u="sng" dirty="0" smtClean="0">
                <a:solidFill>
                  <a:schemeClr val="tx1"/>
                </a:solidFill>
              </a:rPr>
              <a:t>Social Construction / Constructivist Approach: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How and why do we accept or reject knowledge? Laboratory studies (</a:t>
            </a:r>
            <a:r>
              <a:rPr lang="en-US" sz="2400" dirty="0" err="1" smtClean="0">
                <a:solidFill>
                  <a:schemeClr val="tx1"/>
                </a:solidFill>
              </a:rPr>
              <a:t>Latour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Woolgar</a:t>
            </a:r>
            <a:r>
              <a:rPr lang="en-US" sz="2400" dirty="0" smtClean="0">
                <a:solidFill>
                  <a:schemeClr val="tx1"/>
                </a:solidFill>
              </a:rPr>
              <a:t>, and Bloor); science as one among many knowledge cultures; funding, methodology, tools and techniques, publication, ideology, networks, personal preferences, </a:t>
            </a:r>
            <a:r>
              <a:rPr lang="en-US" sz="2400" smtClean="0">
                <a:solidFill>
                  <a:schemeClr val="tx1"/>
                </a:solidFill>
              </a:rPr>
              <a:t>everyday practices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Do / should we always go by facts in human </a:t>
            </a:r>
            <a:r>
              <a:rPr lang="en-US" sz="2400" dirty="0" err="1" smtClean="0">
                <a:solidFill>
                  <a:schemeClr val="tx1"/>
                </a:solidFill>
              </a:rPr>
              <a:t>endeavour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Science / Technology and Development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228600" y="304800"/>
            <a:ext cx="8686800" cy="61833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3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Positivism, Logical Positivism, Empiricism, Quantification</a:t>
            </a:r>
            <a:r>
              <a:rPr lang="en-GB" sz="2200" b="1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b="1" dirty="0">
                <a:solidFill>
                  <a:srgbClr val="000000"/>
                </a:solidFill>
              </a:rPr>
              <a:t>Postulates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 smtClean="0"/>
              <a:t>postulate of </a:t>
            </a:r>
            <a:r>
              <a:rPr lang="en-GB" sz="2000" b="1" dirty="0" smtClean="0"/>
              <a:t>natural kinds</a:t>
            </a:r>
            <a:r>
              <a:rPr lang="en-GB" sz="2000" dirty="0" smtClean="0"/>
              <a:t>: all instances of classes and categories of phenomena exhibit the same properties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 smtClean="0"/>
              <a:t>postulate of </a:t>
            </a:r>
            <a:r>
              <a:rPr lang="en-GB" sz="2000" b="1" dirty="0" smtClean="0"/>
              <a:t>constancy</a:t>
            </a:r>
            <a:r>
              <a:rPr lang="en-GB" sz="2000" dirty="0" smtClean="0"/>
              <a:t>: all phenomena remain the same or change only very slowly over time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 smtClean="0"/>
              <a:t>postulate of </a:t>
            </a:r>
            <a:r>
              <a:rPr lang="en-GB" sz="2000" b="1" dirty="0" smtClean="0"/>
              <a:t>determinism</a:t>
            </a:r>
            <a:r>
              <a:rPr lang="en-GB" sz="2000" dirty="0" smtClean="0"/>
              <a:t>: there is orderliness and regularity in nature, constancy in terms of cause and effect</a:t>
            </a:r>
          </a:p>
          <a:p>
            <a:pPr lvl="1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200" b="1" dirty="0">
                <a:solidFill>
                  <a:srgbClr val="000000"/>
                </a:solidFill>
              </a:rPr>
              <a:t>Advantages and disadvantages</a:t>
            </a:r>
          </a:p>
          <a:p>
            <a:pPr lvl="3"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What can and cannot be measured; what is evidence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 </a:t>
            </a:r>
            <a:r>
              <a:rPr lang="en-GB" sz="2200" b="1" dirty="0">
                <a:solidFill>
                  <a:srgbClr val="000000"/>
                </a:solidFill>
              </a:rPr>
              <a:t>Critique of positivism</a:t>
            </a:r>
          </a:p>
          <a:p>
            <a:pPr lvl="3">
              <a:lnSpc>
                <a:spcPct val="100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Evidence, Interpretation, analysis, context, </a:t>
            </a:r>
            <a:r>
              <a:rPr lang="en-GB" sz="2200" dirty="0" err="1" smtClean="0">
                <a:solidFill>
                  <a:srgbClr val="000000"/>
                </a:solidFill>
              </a:rPr>
              <a:t>wholism</a:t>
            </a:r>
            <a:endParaRPr lang="en-GB" sz="22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 </a:t>
            </a:r>
            <a:r>
              <a:rPr lang="en-GB" sz="2200" b="1" dirty="0">
                <a:solidFill>
                  <a:srgbClr val="000000"/>
                </a:solidFill>
              </a:rPr>
              <a:t>False dualisms</a:t>
            </a:r>
          </a:p>
          <a:p>
            <a:pPr lvl="2">
              <a:lnSpc>
                <a:spcPct val="100000"/>
              </a:lnSpc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	</a:t>
            </a:r>
            <a:r>
              <a:rPr lang="en-GB" sz="2200" dirty="0" smtClean="0">
                <a:solidFill>
                  <a:srgbClr val="000000"/>
                </a:solidFill>
              </a:rPr>
              <a:t>truth </a:t>
            </a:r>
            <a:r>
              <a:rPr lang="en-GB" sz="2200" dirty="0">
                <a:solidFill>
                  <a:srgbClr val="000000"/>
                </a:solidFill>
              </a:rPr>
              <a:t>and non-truth, cause-effect, fact-interpretation, </a:t>
            </a:r>
            <a:r>
              <a:rPr lang="en-GB" sz="2200" dirty="0" smtClean="0">
                <a:solidFill>
                  <a:srgbClr val="000000"/>
                </a:solidFill>
              </a:rPr>
              <a:t>facts-theory</a:t>
            </a:r>
            <a:endParaRPr lang="en-GB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" y="76200"/>
            <a:ext cx="8839200" cy="66193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Post-positivism, critical realism, critical sciences</a:t>
            </a:r>
          </a:p>
          <a:p>
            <a:pPr lvl="1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 Little difference between how scholars / academics think and how common people think; difference of degree, not kind; similar processes in scientific and common sense </a:t>
            </a:r>
            <a:r>
              <a:rPr lang="en-GB" sz="2200" b="1" dirty="0" smtClean="0">
                <a:solidFill>
                  <a:srgbClr val="000000"/>
                </a:solidFill>
              </a:rPr>
              <a:t>reasoning; in </a:t>
            </a:r>
            <a:r>
              <a:rPr lang="en-GB" sz="2200" b="1" i="1" dirty="0" smtClean="0">
                <a:solidFill>
                  <a:srgbClr val="000000"/>
                </a:solidFill>
              </a:rPr>
              <a:t>indigenous</a:t>
            </a:r>
            <a:r>
              <a:rPr lang="en-GB" sz="2200" b="1" dirty="0" smtClean="0">
                <a:solidFill>
                  <a:srgbClr val="000000"/>
                </a:solidFill>
              </a:rPr>
              <a:t> knowledge and </a:t>
            </a:r>
            <a:r>
              <a:rPr lang="en-GB" sz="2200" b="1" i="1" dirty="0" smtClean="0">
                <a:solidFill>
                  <a:srgbClr val="000000"/>
                </a:solidFill>
              </a:rPr>
              <a:t>science</a:t>
            </a:r>
            <a:r>
              <a:rPr lang="en-GB" sz="2200" b="1" dirty="0" smtClean="0">
                <a:solidFill>
                  <a:srgbClr val="000000"/>
                </a:solidFill>
              </a:rPr>
              <a:t>.</a:t>
            </a:r>
            <a:endParaRPr lang="en-GB" sz="2200" b="1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 b="1" dirty="0">
                <a:solidFill>
                  <a:srgbClr val="000000"/>
                </a:solidFill>
              </a:rPr>
              <a:t>Importance of multiple measures and tools, triangulation, openness to methods and techniques</a:t>
            </a: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u="sng" dirty="0" smtClean="0">
                <a:solidFill>
                  <a:srgbClr val="000000"/>
                </a:solidFill>
              </a:rPr>
              <a:t>Karl </a:t>
            </a:r>
            <a:r>
              <a:rPr lang="en-GB" sz="2400" b="1" u="sng" dirty="0">
                <a:solidFill>
                  <a:srgbClr val="000000"/>
                </a:solidFill>
              </a:rPr>
              <a:t>Popper</a:t>
            </a: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Induction and Deduction</a:t>
            </a: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Verification </a:t>
            </a:r>
            <a:r>
              <a:rPr lang="en-GB" sz="2400" b="1" dirty="0" err="1">
                <a:solidFill>
                  <a:srgbClr val="000000"/>
                </a:solidFill>
              </a:rPr>
              <a:t>vs</a:t>
            </a:r>
            <a:r>
              <a:rPr lang="en-GB" sz="2400" b="1" dirty="0">
                <a:solidFill>
                  <a:srgbClr val="000000"/>
                </a:solidFill>
              </a:rPr>
              <a:t> Empirical Falsification</a:t>
            </a: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Conjectures and Refutations</a:t>
            </a: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Critical </a:t>
            </a:r>
            <a:r>
              <a:rPr lang="en-GB" sz="2400" b="1" dirty="0" smtClean="0">
                <a:solidFill>
                  <a:srgbClr val="000000"/>
                </a:solidFill>
              </a:rPr>
              <a:t>Rationalism: levels of probability, information content, and preferred </a:t>
            </a:r>
            <a:r>
              <a:rPr lang="en-GB" sz="2400" b="1" dirty="0" smtClean="0">
                <a:solidFill>
                  <a:srgbClr val="000000"/>
                </a:solidFill>
              </a:rPr>
              <a:t>knowledge – good reasons, </a:t>
            </a:r>
            <a:r>
              <a:rPr lang="en-GB" sz="2400" b="1" dirty="0" err="1" smtClean="0">
                <a:solidFill>
                  <a:srgbClr val="000000"/>
                </a:solidFill>
              </a:rPr>
              <a:t>corraboration</a:t>
            </a:r>
            <a:r>
              <a:rPr lang="en-GB" sz="2400" b="1" dirty="0" smtClean="0">
                <a:solidFill>
                  <a:srgbClr val="000000"/>
                </a:solidFill>
              </a:rPr>
              <a:t> not acceptable</a:t>
            </a:r>
            <a:endParaRPr lang="en-GB" sz="2400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Science </a:t>
            </a:r>
            <a:r>
              <a:rPr lang="en-GB" sz="2400" b="1" dirty="0" err="1">
                <a:solidFill>
                  <a:srgbClr val="000000"/>
                </a:solidFill>
              </a:rPr>
              <a:t>vs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</a:rPr>
              <a:t>Non-science / pseudo-science</a:t>
            </a:r>
            <a:endParaRPr lang="en-GB" sz="2400" b="1" dirty="0">
              <a:solidFill>
                <a:srgbClr val="000000"/>
              </a:solidFill>
            </a:endParaRPr>
          </a:p>
        </p:txBody>
      </p:sp>
      <p:pic>
        <p:nvPicPr>
          <p:cNvPr id="16386" name="Picture 2" descr="https://encrypted-tbn1.gstatic.com/images?q=tbn:ANd9GcS1_Zdlh0aR8dPsOWacr3NzeoQzYz8FT0xN4F2MAviqcaR4smiuEwuVUz2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657600"/>
            <a:ext cx="3581400" cy="170805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28600" y="304800"/>
            <a:ext cx="8763000" cy="61706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/>
          <a:p>
            <a:pPr marL="341313" indent="-341313">
              <a:lnSpc>
                <a:spcPct val="100000"/>
              </a:lnSpc>
              <a:spcBef>
                <a:spcPts val="15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400" b="1" dirty="0">
                <a:solidFill>
                  <a:srgbClr val="000000"/>
                </a:solidFill>
              </a:rPr>
              <a:t>Thomas Kuhn</a:t>
            </a:r>
          </a:p>
          <a:p>
            <a:pPr marL="341313" indent="-341313">
              <a:lnSpc>
                <a:spcPct val="100000"/>
              </a:lnSpc>
              <a:spcBef>
                <a:spcPts val="1375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Structure of Scientific Revolutions: “progress” in science, new discoveries and knowledge growth</a:t>
            </a:r>
          </a:p>
          <a:p>
            <a:pPr marL="798513" lvl="1" indent="-341313">
              <a:lnSpc>
                <a:spcPct val="100000"/>
              </a:lnSpc>
              <a:spcBef>
                <a:spcPts val="137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Paradigms, Paradigm shifts, and Scientific Revolution</a:t>
            </a:r>
          </a:p>
          <a:p>
            <a:pPr marL="798513" lvl="1" indent="-341313">
              <a:lnSpc>
                <a:spcPct val="100000"/>
              </a:lnSpc>
              <a:spcBef>
                <a:spcPts val="137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Objectivity and Subjectivity</a:t>
            </a:r>
          </a:p>
          <a:p>
            <a:pPr marL="798513" lvl="1" indent="-341313">
              <a:lnSpc>
                <a:spcPct val="100000"/>
              </a:lnSpc>
              <a:spcBef>
                <a:spcPts val="137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Pre-science, normal science, revolutionary science</a:t>
            </a:r>
          </a:p>
          <a:p>
            <a:pPr marL="798513" lvl="1" indent="-341313">
              <a:lnSpc>
                <a:spcPct val="100000"/>
              </a:lnSpc>
              <a:spcBef>
                <a:spcPts val="137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200" dirty="0">
                <a:solidFill>
                  <a:srgbClr val="000000"/>
                </a:solidFill>
              </a:rPr>
              <a:t>Incommensurability</a:t>
            </a:r>
          </a:p>
          <a:p>
            <a:pPr marL="798513" lvl="1" indent="-341313">
              <a:lnSpc>
                <a:spcPct val="100000"/>
              </a:lnSpc>
              <a:spcBef>
                <a:spcPts val="1375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200" u="sng" dirty="0">
                <a:solidFill>
                  <a:srgbClr val="000000"/>
                </a:solidFill>
              </a:rPr>
              <a:t>Theory Choice:</a:t>
            </a:r>
          </a:p>
          <a:p>
            <a:pPr marL="1255713" lvl="2" indent="-341313">
              <a:lnSpc>
                <a:spcPct val="100000"/>
              </a:lnSpc>
              <a:spcBef>
                <a:spcPts val="125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i="1" dirty="0">
                <a:solidFill>
                  <a:srgbClr val="000000"/>
                </a:solidFill>
              </a:rPr>
              <a:t>Accurate</a:t>
            </a:r>
            <a:r>
              <a:rPr lang="en-GB" sz="2000" dirty="0">
                <a:solidFill>
                  <a:srgbClr val="000000"/>
                </a:solidFill>
              </a:rPr>
              <a:t> </a:t>
            </a:r>
          </a:p>
          <a:p>
            <a:pPr marL="1255713" lvl="2" indent="-341313">
              <a:lnSpc>
                <a:spcPct val="100000"/>
              </a:lnSpc>
              <a:spcBef>
                <a:spcPts val="125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i="1" dirty="0">
                <a:solidFill>
                  <a:srgbClr val="000000"/>
                </a:solidFill>
              </a:rPr>
              <a:t>Consistent</a:t>
            </a:r>
            <a:r>
              <a:rPr lang="en-GB" sz="2000" dirty="0">
                <a:solidFill>
                  <a:srgbClr val="000000"/>
                </a:solidFill>
              </a:rPr>
              <a:t> </a:t>
            </a:r>
          </a:p>
          <a:p>
            <a:pPr marL="1255713" lvl="2" indent="-341313">
              <a:lnSpc>
                <a:spcPct val="100000"/>
              </a:lnSpc>
              <a:spcBef>
                <a:spcPts val="125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i="1" dirty="0">
                <a:solidFill>
                  <a:srgbClr val="000000"/>
                </a:solidFill>
              </a:rPr>
              <a:t>Broad Scope</a:t>
            </a:r>
            <a:r>
              <a:rPr lang="en-GB" sz="2000" dirty="0">
                <a:solidFill>
                  <a:srgbClr val="000000"/>
                </a:solidFill>
              </a:rPr>
              <a:t> </a:t>
            </a:r>
          </a:p>
          <a:p>
            <a:pPr marL="1255713" lvl="2" indent="-341313">
              <a:lnSpc>
                <a:spcPct val="100000"/>
              </a:lnSpc>
              <a:spcBef>
                <a:spcPts val="125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i="1" dirty="0">
                <a:solidFill>
                  <a:srgbClr val="000000"/>
                </a:solidFill>
              </a:rPr>
              <a:t>Simple</a:t>
            </a:r>
            <a:r>
              <a:rPr lang="en-GB" sz="2000" dirty="0">
                <a:solidFill>
                  <a:srgbClr val="000000"/>
                </a:solidFill>
              </a:rPr>
              <a:t> </a:t>
            </a:r>
          </a:p>
          <a:p>
            <a:pPr marL="1255713" lvl="2" indent="-341313">
              <a:lnSpc>
                <a:spcPct val="100000"/>
              </a:lnSpc>
              <a:spcBef>
                <a:spcPts val="1250"/>
              </a:spcBef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i="1" dirty="0">
                <a:solidFill>
                  <a:srgbClr val="000000"/>
                </a:solidFill>
              </a:rPr>
              <a:t>Fruitful</a:t>
            </a:r>
          </a:p>
        </p:txBody>
      </p:sp>
      <p:pic>
        <p:nvPicPr>
          <p:cNvPr id="14338" name="Picture 2" descr="https://encrypted-tbn0.gstatic.com/images?q=tbn:ANd9GcTl_sIsBkUt2uqxalv1OmPVbbODmrp74jeVklheJX_SJLlHDWrxUEFRvH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429000"/>
            <a:ext cx="2590800" cy="2549014"/>
          </a:xfrm>
          <a:prstGeom prst="rect">
            <a:avLst/>
          </a:prstGeom>
          <a:noFill/>
        </p:spPr>
      </p:pic>
      <p:pic>
        <p:nvPicPr>
          <p:cNvPr id="10242" name="Picture 2" descr="http://upload.wikimedia.org/wikipedia/en/archive/8/87/20141206232804!Thomas_Kuh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6905" y="1524000"/>
            <a:ext cx="1947095" cy="16002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1024</Words>
  <Application>Microsoft Office PowerPoint</Application>
  <PresentationFormat>On-screen Show (4:3)</PresentationFormat>
  <Paragraphs>127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SP</cp:lastModifiedBy>
  <cp:revision>35</cp:revision>
  <dcterms:created xsi:type="dcterms:W3CDTF">2014-09-19T16:44:05Z</dcterms:created>
  <dcterms:modified xsi:type="dcterms:W3CDTF">2018-01-11T23:59:43Z</dcterms:modified>
</cp:coreProperties>
</file>