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-126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D7C-0A44-4E34-ABF9-CAA4BDC74477}" type="datetimeFigureOut">
              <a:rPr lang="en-IN" smtClean="0"/>
              <a:pPr/>
              <a:t>19-01-2018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157B-B5D6-46C0-B4EE-FD4C13EA1E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4487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D7C-0A44-4E34-ABF9-CAA4BDC74477}" type="datetimeFigureOut">
              <a:rPr lang="en-IN" smtClean="0"/>
              <a:pPr/>
              <a:t>19-01-2018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157B-B5D6-46C0-B4EE-FD4C13EA1E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7686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D7C-0A44-4E34-ABF9-CAA4BDC74477}" type="datetimeFigureOut">
              <a:rPr lang="en-IN" smtClean="0"/>
              <a:pPr/>
              <a:t>19-01-2018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157B-B5D6-46C0-B4EE-FD4C13EA1E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9043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D7C-0A44-4E34-ABF9-CAA4BDC74477}" type="datetimeFigureOut">
              <a:rPr lang="en-IN" smtClean="0"/>
              <a:pPr/>
              <a:t>19-01-2018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157B-B5D6-46C0-B4EE-FD4C13EA1E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147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D7C-0A44-4E34-ABF9-CAA4BDC74477}" type="datetimeFigureOut">
              <a:rPr lang="en-IN" smtClean="0"/>
              <a:pPr/>
              <a:t>19-01-2018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157B-B5D6-46C0-B4EE-FD4C13EA1E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328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D7C-0A44-4E34-ABF9-CAA4BDC74477}" type="datetimeFigureOut">
              <a:rPr lang="en-IN" smtClean="0"/>
              <a:pPr/>
              <a:t>19-01-2018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157B-B5D6-46C0-B4EE-FD4C13EA1E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3592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D7C-0A44-4E34-ABF9-CAA4BDC74477}" type="datetimeFigureOut">
              <a:rPr lang="en-IN" smtClean="0"/>
              <a:pPr/>
              <a:t>19-01-2018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157B-B5D6-46C0-B4EE-FD4C13EA1E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6683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D7C-0A44-4E34-ABF9-CAA4BDC74477}" type="datetimeFigureOut">
              <a:rPr lang="en-IN" smtClean="0"/>
              <a:pPr/>
              <a:t>19-01-2018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157B-B5D6-46C0-B4EE-FD4C13EA1E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4492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D7C-0A44-4E34-ABF9-CAA4BDC74477}" type="datetimeFigureOut">
              <a:rPr lang="en-IN" smtClean="0"/>
              <a:pPr/>
              <a:t>19-01-2018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157B-B5D6-46C0-B4EE-FD4C13EA1E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205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D7C-0A44-4E34-ABF9-CAA4BDC74477}" type="datetimeFigureOut">
              <a:rPr lang="en-IN" smtClean="0"/>
              <a:pPr/>
              <a:t>19-01-2018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157B-B5D6-46C0-B4EE-FD4C13EA1E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916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D7C-0A44-4E34-ABF9-CAA4BDC74477}" type="datetimeFigureOut">
              <a:rPr lang="en-IN" smtClean="0"/>
              <a:pPr/>
              <a:t>19-01-2018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157B-B5D6-46C0-B4EE-FD4C13EA1E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4171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53D7C-0A44-4E34-ABF9-CAA4BDC74477}" type="datetimeFigureOut">
              <a:rPr lang="en-IN" smtClean="0"/>
              <a:pPr/>
              <a:t>19-01-2018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4157B-B5D6-46C0-B4EE-FD4C13EA1E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4227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184" y="280086"/>
            <a:ext cx="11541211" cy="45243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Development, Social transformation and S&amp;T: Indian Debates</a:t>
            </a:r>
          </a:p>
          <a:p>
            <a:r>
              <a:rPr lang="en-US" sz="2200" b="1" u="sng" dirty="0" smtClean="0">
                <a:solidFill>
                  <a:srgbClr val="FF0000"/>
                </a:solidFill>
              </a:rPr>
              <a:t>Gandhi, Nehru, </a:t>
            </a:r>
            <a:r>
              <a:rPr lang="en-US" sz="2200" b="1" u="sng" dirty="0" err="1" smtClean="0">
                <a:solidFill>
                  <a:srgbClr val="FF0000"/>
                </a:solidFill>
              </a:rPr>
              <a:t>Ambedkar</a:t>
            </a:r>
            <a:endParaRPr lang="en-US" sz="2200" b="1" u="sng" dirty="0" smtClean="0">
              <a:solidFill>
                <a:srgbClr val="FF0000"/>
              </a:solidFill>
            </a:endParaRPr>
          </a:p>
          <a:p>
            <a:endParaRPr lang="en-US" sz="2200" b="1" u="sng" dirty="0">
              <a:solidFill>
                <a:srgbClr val="FF0000"/>
              </a:solidFill>
            </a:endParaRPr>
          </a:p>
          <a:p>
            <a:r>
              <a:rPr lang="en-US" sz="2400" b="1" u="sng" dirty="0"/>
              <a:t>Gandhi</a:t>
            </a:r>
            <a:endParaRPr lang="en-IN" sz="2400" dirty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Anti-technology?</a:t>
            </a:r>
            <a:endParaRPr lang="en-IN" sz="2400" dirty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Machines and Humans: Critique of automation and Mass production</a:t>
            </a:r>
            <a:endParaRPr lang="en-IN" sz="2400" dirty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Productivity: needs </a:t>
            </a:r>
            <a:r>
              <a:rPr lang="en-US" sz="2400" dirty="0" err="1"/>
              <a:t>vs</a:t>
            </a:r>
            <a:r>
              <a:rPr lang="en-US" sz="2400" dirty="0"/>
              <a:t> desires</a:t>
            </a:r>
            <a:endParaRPr lang="en-IN" sz="2400" dirty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Technology and Environment, Sustainability</a:t>
            </a:r>
            <a:endParaRPr lang="en-IN" sz="2400" dirty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Technology scale and decentralization</a:t>
            </a:r>
            <a:endParaRPr lang="en-IN" sz="2400" dirty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Problem Solving and Problem Prevention</a:t>
            </a:r>
            <a:endParaRPr lang="en-IN" sz="2400" dirty="0"/>
          </a:p>
          <a:p>
            <a:endParaRPr lang="en-IN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357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995" y="288324"/>
            <a:ext cx="11607113" cy="41703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b="1" u="sng" dirty="0" err="1"/>
              <a:t>Ambedkar</a:t>
            </a:r>
            <a:endParaRPr lang="en-IN" sz="22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Freedom from degrading and monotonous work</a:t>
            </a:r>
            <a:endParaRPr lang="en-IN" sz="22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Possibility of a life of culture: technology, toil, leisure</a:t>
            </a:r>
            <a:endParaRPr lang="en-IN" sz="22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Machinery and modern civilization</a:t>
            </a:r>
            <a:endParaRPr lang="en-IN" sz="22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Evils of technology: “wrong social organization”</a:t>
            </a:r>
            <a:endParaRPr lang="en-IN" sz="22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 </a:t>
            </a:r>
            <a:endParaRPr lang="en-IN" sz="2200" dirty="0"/>
          </a:p>
          <a:p>
            <a:pPr>
              <a:spcAft>
                <a:spcPts val="600"/>
              </a:spcAft>
            </a:pPr>
            <a:r>
              <a:rPr lang="en-US" sz="2200" u="sng" dirty="0"/>
              <a:t>Gandhi and </a:t>
            </a:r>
            <a:r>
              <a:rPr lang="en-US" sz="2200" u="sng" dirty="0" err="1"/>
              <a:t>Ambedkar</a:t>
            </a:r>
            <a:r>
              <a:rPr lang="en-US" sz="2200" u="sng" dirty="0"/>
              <a:t> </a:t>
            </a:r>
            <a:endParaRPr lang="en-IN" sz="22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All human beings as scientists</a:t>
            </a:r>
            <a:endParaRPr lang="en-IN" sz="22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Technology and Democracy</a:t>
            </a:r>
            <a:endParaRPr lang="en-IN" sz="22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sz="2200" dirty="0"/>
          </a:p>
        </p:txBody>
      </p:sp>
    </p:spTree>
    <p:extLst>
      <p:ext uri="{BB962C8B-B14F-4D97-AF65-F5344CB8AC3E}">
        <p14:creationId xmlns="" xmlns:p14="http://schemas.microsoft.com/office/powerpoint/2010/main" val="152422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232" y="222422"/>
            <a:ext cx="11640065" cy="35855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u="sng" dirty="0"/>
              <a:t>Nehru</a:t>
            </a:r>
            <a:endParaRPr lang="en-IN" sz="24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S&amp;T for development, industrialization</a:t>
            </a:r>
            <a:endParaRPr lang="en-IN" sz="24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Mass production, heavy industries</a:t>
            </a:r>
            <a:endParaRPr lang="en-IN" sz="24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Huge investments in research institutions and infrastructure</a:t>
            </a:r>
            <a:endParaRPr lang="en-IN" sz="24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Scientific temper</a:t>
            </a:r>
            <a:endParaRPr lang="en-IN" sz="24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Bureaucratic science? Science by experts only?</a:t>
            </a:r>
            <a:endParaRPr lang="en-IN" sz="24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Role of socio-political and economic change in R&amp;D</a:t>
            </a:r>
            <a:endParaRPr lang="en-IN" sz="24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Technological determinism: can S &amp; T alone address </a:t>
            </a:r>
            <a:r>
              <a:rPr lang="en-US" sz="2400" dirty="0" smtClean="0"/>
              <a:t>problems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04677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995" y="172995"/>
            <a:ext cx="11738919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Technology as Thought: </a:t>
            </a:r>
            <a:r>
              <a:rPr lang="en-US" sz="2400" b="1" dirty="0" err="1" smtClean="0"/>
              <a:t>Gopalkrishna</a:t>
            </a:r>
            <a:r>
              <a:rPr lang="en-US" sz="2400" b="1" dirty="0" smtClean="0"/>
              <a:t> Gandhi</a:t>
            </a:r>
          </a:p>
          <a:p>
            <a:endParaRPr lang="en-US" sz="2200" dirty="0" smtClean="0"/>
          </a:p>
          <a:p>
            <a:r>
              <a:rPr lang="en-US" sz="2200" dirty="0" smtClean="0"/>
              <a:t>Technology and its applications in a foundational sense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Material or Thought?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An idea: formulation to fabrication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Tactile and Tensile technology: shape and context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Technology as solution ideas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Technological solution: levels of sophistication; also ethos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Technologies have ethos and designs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Idea to Technology: pass through stations – </a:t>
            </a:r>
            <a:r>
              <a:rPr lang="en-IN" sz="2400" dirty="0"/>
              <a:t>Do-ability, Desirability, Liability, Practicability, Possibility, Feasibility, Suitability, Sustainability, </a:t>
            </a:r>
            <a:r>
              <a:rPr lang="en-IN" sz="2400" dirty="0" smtClean="0"/>
              <a:t>Viability, and Actuality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Actuality: happiness and misery to self and others, in the short and long term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Asking questions about destination: Have we reached? Should we reach? Which destination? Why?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Why do technologies not solve problems? Why do they create more problems? Why do we not design technologies for some problems?</a:t>
            </a:r>
            <a:endParaRPr lang="en-IN" sz="2200" dirty="0"/>
          </a:p>
        </p:txBody>
      </p:sp>
    </p:spTree>
    <p:extLst>
      <p:ext uri="{BB962C8B-B14F-4D97-AF65-F5344CB8AC3E}">
        <p14:creationId xmlns="" xmlns:p14="http://schemas.microsoft.com/office/powerpoint/2010/main" val="265437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995" y="271849"/>
            <a:ext cx="1149178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Technology in ideational not instrumental terms: alternatives, options, choices; adapt to contexts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Go back to the ethos, roots and foundations of technology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Technologist: cook or repository of engineering cuisines? Mali or gardener botanist? </a:t>
            </a:r>
            <a:r>
              <a:rPr lang="en-US" sz="2200" smtClean="0"/>
              <a:t>Technologist </a:t>
            </a:r>
            <a:r>
              <a:rPr lang="en-US" sz="2200" dirty="0" smtClean="0"/>
              <a:t>as a counselor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2200" dirty="0"/>
          </a:p>
        </p:txBody>
      </p:sp>
    </p:spTree>
    <p:extLst>
      <p:ext uri="{BB962C8B-B14F-4D97-AF65-F5344CB8AC3E}">
        <p14:creationId xmlns="" xmlns:p14="http://schemas.microsoft.com/office/powerpoint/2010/main" val="3934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305</Words>
  <Application>Microsoft Office PowerPoint</Application>
  <PresentationFormat>Custom</PresentationFormat>
  <Paragraphs>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HOD</dc:creator>
  <cp:lastModifiedBy>DP</cp:lastModifiedBy>
  <cp:revision>5</cp:revision>
  <dcterms:created xsi:type="dcterms:W3CDTF">2015-01-22T07:18:41Z</dcterms:created>
  <dcterms:modified xsi:type="dcterms:W3CDTF">2018-01-18T23:32:12Z</dcterms:modified>
</cp:coreProperties>
</file>