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ED8344-AEC2-4237-B873-9BA820E21F4E}" type="datetimeFigureOut">
              <a:rPr lang="en-US" smtClean="0"/>
              <a:pPr/>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439E-1238-4045-B896-B1237EB1DF6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ED8344-AEC2-4237-B873-9BA820E21F4E}" type="datetimeFigureOut">
              <a:rPr lang="en-US" smtClean="0"/>
              <a:pPr/>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439E-1238-4045-B896-B1237EB1DF6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ED8344-AEC2-4237-B873-9BA820E21F4E}" type="datetimeFigureOut">
              <a:rPr lang="en-US" smtClean="0"/>
              <a:pPr/>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439E-1238-4045-B896-B1237EB1DF6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ED8344-AEC2-4237-B873-9BA820E21F4E}" type="datetimeFigureOut">
              <a:rPr lang="en-US" smtClean="0"/>
              <a:pPr/>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439E-1238-4045-B896-B1237EB1DF6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ED8344-AEC2-4237-B873-9BA820E21F4E}" type="datetimeFigureOut">
              <a:rPr lang="en-US" smtClean="0"/>
              <a:pPr/>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439E-1238-4045-B896-B1237EB1DF6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ED8344-AEC2-4237-B873-9BA820E21F4E}" type="datetimeFigureOut">
              <a:rPr lang="en-US" smtClean="0"/>
              <a:pPr/>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2C439E-1238-4045-B896-B1237EB1DF6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ED8344-AEC2-4237-B873-9BA820E21F4E}" type="datetimeFigureOut">
              <a:rPr lang="en-US" smtClean="0"/>
              <a:pPr/>
              <a:t>4/29/2018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2C439E-1238-4045-B896-B1237EB1DF6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ED8344-AEC2-4237-B873-9BA820E21F4E}" type="datetimeFigureOut">
              <a:rPr lang="en-US" smtClean="0"/>
              <a:pPr/>
              <a:t>4/29/2018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2C439E-1238-4045-B896-B1237EB1DF6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ED8344-AEC2-4237-B873-9BA820E21F4E}" type="datetimeFigureOut">
              <a:rPr lang="en-US" smtClean="0"/>
              <a:pPr/>
              <a:t>4/29/2018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2C439E-1238-4045-B896-B1237EB1DF6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ED8344-AEC2-4237-B873-9BA820E21F4E}" type="datetimeFigureOut">
              <a:rPr lang="en-US" smtClean="0"/>
              <a:pPr/>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2C439E-1238-4045-B896-B1237EB1DF6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ED8344-AEC2-4237-B873-9BA820E21F4E}" type="datetimeFigureOut">
              <a:rPr lang="en-US" smtClean="0"/>
              <a:pPr/>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2C439E-1238-4045-B896-B1237EB1DF6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ED8344-AEC2-4237-B873-9BA820E21F4E}" type="datetimeFigureOut">
              <a:rPr lang="en-US" smtClean="0"/>
              <a:pPr/>
              <a:t>4/29/2018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2C439E-1238-4045-B896-B1237EB1DF6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686800" cy="320087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600" b="1" dirty="0" smtClean="0"/>
              <a:t>APPROPRIATE TECHNOLOGY</a:t>
            </a:r>
          </a:p>
          <a:p>
            <a:endParaRPr lang="en-US" sz="2200" dirty="0" smtClean="0"/>
          </a:p>
          <a:p>
            <a:r>
              <a:rPr lang="en-US" sz="2200" dirty="0" smtClean="0"/>
              <a:t>". </a:t>
            </a:r>
            <a:r>
              <a:rPr lang="en-US" sz="2200" dirty="0"/>
              <a:t>. . technology of production by the masses, making use of the best of modern knowledge and experience, conducive to decentralization, compatible with laws of ecology, gentle in its use of scarce resources, and designed to serve the human person instead of making him the servant of machines."</a:t>
            </a:r>
          </a:p>
          <a:p>
            <a:r>
              <a:rPr lang="en-US" sz="2200" i="1" dirty="0"/>
              <a:t>Small is Beautiful</a:t>
            </a:r>
            <a:r>
              <a:rPr lang="en-US" sz="2200" dirty="0"/>
              <a:t>, E. F. Schumacher</a:t>
            </a:r>
          </a:p>
          <a:p>
            <a:endParaRPr lang="en-US" sz="2200" dirty="0"/>
          </a:p>
        </p:txBody>
      </p:sp>
      <p:pic>
        <p:nvPicPr>
          <p:cNvPr id="13314" name="Picture 2" descr="http://www.neweconomics.org/page/-/files/schumacher.jpg/@zx_475@zy_285"/>
          <p:cNvPicPr>
            <a:picLocks noChangeAspect="1" noChangeArrowheads="1"/>
          </p:cNvPicPr>
          <p:nvPr/>
        </p:nvPicPr>
        <p:blipFill>
          <a:blip r:embed="rId2" cstate="print"/>
          <a:srcRect/>
          <a:stretch>
            <a:fillRect/>
          </a:stretch>
        </p:blipFill>
        <p:spPr bwMode="auto">
          <a:xfrm>
            <a:off x="3733800" y="3505200"/>
            <a:ext cx="4524375" cy="271462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534400" cy="58169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200" u="sng" dirty="0"/>
              <a:t>Appropriate / intermediate / Self-help / Peoples’ technology</a:t>
            </a:r>
            <a:endParaRPr lang="en-US" sz="2200" dirty="0"/>
          </a:p>
          <a:p>
            <a:r>
              <a:rPr lang="en-US" sz="2200" dirty="0"/>
              <a:t> </a:t>
            </a:r>
          </a:p>
          <a:p>
            <a:r>
              <a:rPr lang="en-US" sz="2200" u="sng" dirty="0"/>
              <a:t>Creation of new workplaces</a:t>
            </a:r>
          </a:p>
          <a:p>
            <a:pPr>
              <a:spcAft>
                <a:spcPts val="600"/>
              </a:spcAft>
            </a:pPr>
            <a:r>
              <a:rPr lang="en-US" sz="2200" dirty="0"/>
              <a:t>1) Workplaces have to be created in the areas where the people are living now, and not primarily in metropolitan areas into which they tend to migrate</a:t>
            </a:r>
          </a:p>
          <a:p>
            <a:pPr>
              <a:spcAft>
                <a:spcPts val="600"/>
              </a:spcAft>
            </a:pPr>
            <a:r>
              <a:rPr lang="en-US" sz="2200" dirty="0"/>
              <a:t>2) These workplaces must be, on the average, cheap enough so that they can be created in large numbers without this calling for an unattainable level of capital formation and imports</a:t>
            </a:r>
          </a:p>
          <a:p>
            <a:pPr>
              <a:spcAft>
                <a:spcPts val="600"/>
              </a:spcAft>
            </a:pPr>
            <a:r>
              <a:rPr lang="en-US" sz="2200" dirty="0"/>
              <a:t>3) The production methods employed must be relatively simple, so that the demands for high skills are minimized, not only in the production process itself but also in matters of organization, raw material supply, financing, marketing.</a:t>
            </a:r>
          </a:p>
          <a:p>
            <a:pPr>
              <a:spcAft>
                <a:spcPts val="600"/>
              </a:spcAft>
            </a:pPr>
            <a:r>
              <a:rPr lang="en-US" sz="2200" dirty="0"/>
              <a:t>4) Production should be mainly from local materials and mainly for local use."</a:t>
            </a:r>
          </a:p>
          <a:p>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686800" cy="449353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200" u="sng" dirty="0"/>
              <a:t>Appropriate  / Intermediate Technology</a:t>
            </a:r>
            <a:endParaRPr lang="en-US" sz="2200" dirty="0"/>
          </a:p>
          <a:p>
            <a:pPr>
              <a:buFont typeface="Arial" pitchFamily="34" charset="0"/>
              <a:buChar char="•"/>
            </a:pPr>
            <a:r>
              <a:rPr lang="en-US" sz="2200" dirty="0"/>
              <a:t>Majority of technological innovation occurs in industrialized countries</a:t>
            </a:r>
          </a:p>
          <a:p>
            <a:pPr>
              <a:buFont typeface="Arial" pitchFamily="34" charset="0"/>
              <a:buChar char="•"/>
            </a:pPr>
            <a:endParaRPr lang="en-US" sz="2200" dirty="0" smtClean="0"/>
          </a:p>
          <a:p>
            <a:pPr>
              <a:buFont typeface="Arial" pitchFamily="34" charset="0"/>
              <a:buChar char="•"/>
            </a:pPr>
            <a:r>
              <a:rPr lang="en-US" sz="2200" dirty="0" smtClean="0"/>
              <a:t>These </a:t>
            </a:r>
            <a:r>
              <a:rPr lang="en-US" sz="2200" dirty="0"/>
              <a:t>are not necessarily affordable, appropriate or accessible for people in developing countries</a:t>
            </a:r>
          </a:p>
          <a:p>
            <a:pPr>
              <a:buFont typeface="Arial" pitchFamily="34" charset="0"/>
              <a:buChar char="•"/>
            </a:pPr>
            <a:endParaRPr lang="en-US" sz="2200" dirty="0" smtClean="0"/>
          </a:p>
          <a:p>
            <a:pPr>
              <a:buFont typeface="Arial" pitchFamily="34" charset="0"/>
              <a:buChar char="•"/>
            </a:pPr>
            <a:r>
              <a:rPr lang="en-US" sz="2200" dirty="0" smtClean="0"/>
              <a:t>Traditional </a:t>
            </a:r>
            <a:r>
              <a:rPr lang="en-US" sz="2200" dirty="0"/>
              <a:t>technologies: may be inefficient and unproductive, and threatened by pace of technical change</a:t>
            </a:r>
          </a:p>
          <a:p>
            <a:pPr>
              <a:buFont typeface="Arial" pitchFamily="34" charset="0"/>
              <a:buChar char="•"/>
            </a:pPr>
            <a:endParaRPr lang="en-US" sz="2200" dirty="0" smtClean="0"/>
          </a:p>
          <a:p>
            <a:pPr>
              <a:buFont typeface="Arial" pitchFamily="34" charset="0"/>
              <a:buChar char="•"/>
            </a:pPr>
            <a:r>
              <a:rPr lang="en-US" sz="2200" dirty="0" smtClean="0"/>
              <a:t>Intermediate </a:t>
            </a:r>
            <a:r>
              <a:rPr lang="en-US" sz="2200" dirty="0"/>
              <a:t>technology: between capital-intensive advanced technologies of the ‘West’, driven by large scale production and profit, and traditional subsistence technologies of developing countries</a:t>
            </a:r>
          </a:p>
          <a:p>
            <a:pPr>
              <a:buFont typeface="Arial" pitchFamily="34" charset="0"/>
              <a:buChar char="•"/>
            </a:pPr>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52400"/>
            <a:ext cx="8839200" cy="65710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sz="2200" dirty="0"/>
              <a:t>‘Intermediate’ or ‘appropriate’ technology: build upon existing skills, knowledge and cultural norms of women and men, while increasing efficiency and productivity of their enterprises or domestic activities</a:t>
            </a:r>
          </a:p>
          <a:p>
            <a:pPr>
              <a:buFont typeface="Arial" pitchFamily="34" charset="0"/>
              <a:buChar char="•"/>
            </a:pPr>
            <a:endParaRPr lang="en-US" sz="2200" dirty="0" smtClean="0"/>
          </a:p>
          <a:p>
            <a:pPr>
              <a:buFont typeface="Arial" pitchFamily="34" charset="0"/>
              <a:buChar char="•"/>
            </a:pPr>
            <a:r>
              <a:rPr lang="en-US" sz="2200" dirty="0" smtClean="0"/>
              <a:t>Technology</a:t>
            </a:r>
            <a:r>
              <a:rPr lang="en-US" sz="2200" dirty="0"/>
              <a:t>: not only hardware or technical infrastructure, but also information, knowledge and skills, and capacity to </a:t>
            </a:r>
            <a:r>
              <a:rPr lang="en-US" sz="2200" dirty="0" err="1"/>
              <a:t>organise</a:t>
            </a:r>
            <a:r>
              <a:rPr lang="en-US" sz="2200" dirty="0"/>
              <a:t> and use these</a:t>
            </a:r>
          </a:p>
          <a:p>
            <a:pPr>
              <a:buFont typeface="Arial" pitchFamily="34" charset="0"/>
              <a:buChar char="•"/>
            </a:pPr>
            <a:endParaRPr lang="en-US" sz="2200" dirty="0" smtClean="0"/>
          </a:p>
          <a:p>
            <a:pPr>
              <a:buFont typeface="Arial" pitchFamily="34" charset="0"/>
              <a:buChar char="•"/>
            </a:pPr>
            <a:r>
              <a:rPr lang="en-US" sz="2200" dirty="0" smtClean="0"/>
              <a:t>An </a:t>
            </a:r>
            <a:r>
              <a:rPr lang="en-US" sz="2200" dirty="0"/>
              <a:t>‘appropriate technology’ is one that enables people to satisfy their basic needs while making the most of their time, capabilities, environment and resources.</a:t>
            </a:r>
          </a:p>
          <a:p>
            <a:endParaRPr lang="en-US" sz="2200" dirty="0" smtClean="0"/>
          </a:p>
          <a:p>
            <a:r>
              <a:rPr lang="en-US" sz="2200" u="sng" dirty="0" smtClean="0"/>
              <a:t>Criteria </a:t>
            </a:r>
            <a:r>
              <a:rPr lang="en-US" sz="2200" u="sng" dirty="0"/>
              <a:t>to assess appropriateness: </a:t>
            </a:r>
          </a:p>
          <a:p>
            <a:pPr lvl="0">
              <a:spcAft>
                <a:spcPts val="600"/>
              </a:spcAft>
              <a:buFont typeface="Wingdings" pitchFamily="2" charset="2"/>
              <a:buChar char="Ø"/>
            </a:pPr>
            <a:r>
              <a:rPr lang="en-US" sz="2200" dirty="0"/>
              <a:t>meets the needs of both women and men </a:t>
            </a:r>
          </a:p>
          <a:p>
            <a:pPr lvl="0">
              <a:spcAft>
                <a:spcPts val="600"/>
              </a:spcAft>
              <a:buFont typeface="Wingdings" pitchFamily="2" charset="2"/>
              <a:buChar char="Ø"/>
            </a:pPr>
            <a:r>
              <a:rPr lang="en-US" sz="2200" dirty="0"/>
              <a:t>enables people to generate income for themselves and their family </a:t>
            </a:r>
          </a:p>
          <a:p>
            <a:pPr lvl="0">
              <a:spcAft>
                <a:spcPts val="600"/>
              </a:spcAft>
              <a:buFont typeface="Wingdings" pitchFamily="2" charset="2"/>
              <a:buChar char="Ø"/>
            </a:pPr>
            <a:r>
              <a:rPr lang="en-US" sz="2200" dirty="0"/>
              <a:t>can be designed, improved, managed and controlled by local people </a:t>
            </a:r>
          </a:p>
          <a:p>
            <a:pPr lvl="0">
              <a:spcAft>
                <a:spcPts val="600"/>
              </a:spcAft>
              <a:buFont typeface="Wingdings" pitchFamily="2" charset="2"/>
              <a:buChar char="Ø"/>
            </a:pPr>
            <a:r>
              <a:rPr lang="en-US" sz="2200" dirty="0"/>
              <a:t>is affordable </a:t>
            </a:r>
          </a:p>
          <a:p>
            <a:pPr lvl="0">
              <a:spcAft>
                <a:spcPts val="600"/>
              </a:spcAft>
              <a:buFont typeface="Wingdings" pitchFamily="2" charset="2"/>
              <a:buChar char="Ø"/>
            </a:pPr>
            <a:r>
              <a:rPr lang="en-US" sz="2200" dirty="0"/>
              <a:t>uses local skills and materials as much as possible </a:t>
            </a:r>
          </a:p>
          <a:p>
            <a:pPr lvl="0">
              <a:spcAft>
                <a:spcPts val="600"/>
              </a:spcAft>
              <a:buFont typeface="Wingdings" pitchFamily="2" charset="2"/>
              <a:buChar char="Ø"/>
            </a:pPr>
            <a:r>
              <a:rPr lang="en-US" sz="2200" dirty="0"/>
              <a:t>has a limited impact on the </a:t>
            </a:r>
            <a:r>
              <a:rPr lang="en-US" sz="2200" dirty="0" smtClean="0"/>
              <a:t>environment</a:t>
            </a:r>
            <a:endParaRPr lang="en-US" sz="2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284</Words>
  <Application>Microsoft Office PowerPoint</Application>
  <PresentationFormat>On-screen Show (4:3)</PresentationFormat>
  <Paragraphs>32</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DP</cp:lastModifiedBy>
  <cp:revision>4</cp:revision>
  <dcterms:created xsi:type="dcterms:W3CDTF">2015-04-05T16:10:37Z</dcterms:created>
  <dcterms:modified xsi:type="dcterms:W3CDTF">2018-04-29T01:00:24Z</dcterms:modified>
</cp:coreProperties>
</file>