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6" r:id="rId5"/>
    <p:sldId id="260" r:id="rId6"/>
    <p:sldId id="267" r:id="rId7"/>
    <p:sldId id="263"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7"/>
  </p:normalViewPr>
  <p:slideViewPr>
    <p:cSldViewPr snapToGrid="0" snapToObjects="1">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78284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98068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27774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FA20C9-78E9-474B-986F-35BE6F7A8206}" type="datetimeFigureOut">
              <a:rPr lang="en-US" smtClean="0"/>
              <a:t>6/27/20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21249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FA20C9-78E9-474B-986F-35BE6F7A8206}" type="datetimeFigureOut">
              <a:rPr lang="en-US" smtClean="0"/>
              <a:t>6/27/20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96839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FA20C9-78E9-474B-986F-35BE6F7A8206}" type="datetimeFigureOut">
              <a:rPr lang="en-US" smtClean="0"/>
              <a:t>6/27/20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1580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FA20C9-78E9-474B-986F-35BE6F7A8206}" type="datetimeFigureOut">
              <a:rPr lang="en-US" smtClean="0"/>
              <a:t>6/27/20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66972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FA20C9-78E9-474B-986F-35BE6F7A8206}" type="datetimeFigureOut">
              <a:rPr lang="en-US" smtClean="0"/>
              <a:t>6/27/20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14646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A20C9-78E9-474B-986F-35BE6F7A8206}" type="datetimeFigureOut">
              <a:rPr lang="en-US" smtClean="0"/>
              <a:t>6/27/20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44103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A20C9-78E9-474B-986F-35BE6F7A8206}" type="datetimeFigureOut">
              <a:rPr lang="en-US" smtClean="0"/>
              <a:t>6/27/20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12754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FA20C9-78E9-474B-986F-35BE6F7A8206}" type="datetimeFigureOut">
              <a:rPr lang="en-US" smtClean="0"/>
              <a:t>6/27/20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A3A5F-AEC7-F549-81B8-568109D2FC9D}" type="slidenum">
              <a:rPr lang="en-US" smtClean="0"/>
              <a:t>‹#›</a:t>
            </a:fld>
            <a:endParaRPr lang="en-US"/>
          </a:p>
        </p:txBody>
      </p:sp>
    </p:spTree>
    <p:extLst>
      <p:ext uri="{BB962C8B-B14F-4D97-AF65-F5344CB8AC3E}">
        <p14:creationId xmlns:p14="http://schemas.microsoft.com/office/powerpoint/2010/main" val="5044385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A20C9-78E9-474B-986F-35BE6F7A8206}" type="datetimeFigureOut">
              <a:rPr lang="en-US" smtClean="0"/>
              <a:t>6/27/20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A3A5F-AEC7-F549-81B8-568109D2FC9D}" type="slidenum">
              <a:rPr lang="en-US" smtClean="0"/>
              <a:t>‹#›</a:t>
            </a:fld>
            <a:endParaRPr lang="en-US"/>
          </a:p>
        </p:txBody>
      </p:sp>
    </p:spTree>
    <p:extLst>
      <p:ext uri="{BB962C8B-B14F-4D97-AF65-F5344CB8AC3E}">
        <p14:creationId xmlns:p14="http://schemas.microsoft.com/office/powerpoint/2010/main" val="921163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587696" cy="2387600"/>
          </a:xfrm>
        </p:spPr>
        <p:txBody>
          <a:bodyPr/>
          <a:lstStyle/>
          <a:p>
            <a:r>
              <a:rPr lang="en-US" dirty="0" smtClean="0"/>
              <a:t>LinkedIn </a:t>
            </a:r>
            <a:r>
              <a:rPr lang="en-US" dirty="0"/>
              <a:t>F</a:t>
            </a:r>
            <a:r>
              <a:rPr lang="en-US" dirty="0" smtClean="0"/>
              <a:t>eature Prioritization</a:t>
            </a:r>
            <a:endParaRPr lang="en-US" dirty="0"/>
          </a:p>
        </p:txBody>
      </p:sp>
      <p:sp>
        <p:nvSpPr>
          <p:cNvPr id="3" name="Subtitle 2"/>
          <p:cNvSpPr>
            <a:spLocks noGrp="1"/>
          </p:cNvSpPr>
          <p:nvPr>
            <p:ph type="subTitle" idx="1"/>
          </p:nvPr>
        </p:nvSpPr>
        <p:spPr/>
        <p:txBody>
          <a:bodyPr/>
          <a:lstStyle/>
          <a:p>
            <a:r>
              <a:rPr lang="en-US" dirty="0" smtClean="0"/>
              <a:t>Khushbu Gupta</a:t>
            </a:r>
            <a:endParaRPr lang="en-US" dirty="0"/>
          </a:p>
        </p:txBody>
      </p:sp>
      <p:cxnSp>
        <p:nvCxnSpPr>
          <p:cNvPr id="5" name="Straight Connector 4"/>
          <p:cNvCxnSpPr/>
          <p:nvPr/>
        </p:nvCxnSpPr>
        <p:spPr>
          <a:xfrm>
            <a:off x="1053296" y="3509963"/>
            <a:ext cx="10475089" cy="0"/>
          </a:xfrm>
          <a:prstGeom prst="line">
            <a:avLst/>
          </a:prstGeom>
          <a:ln w="28575"/>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80522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needs to be prioritized</a:t>
            </a:r>
            <a:endParaRPr lang="en-US" dirty="0"/>
          </a:p>
        </p:txBody>
      </p:sp>
      <p:sp>
        <p:nvSpPr>
          <p:cNvPr id="3" name="Content Placeholder 2"/>
          <p:cNvSpPr>
            <a:spLocks noGrp="1"/>
          </p:cNvSpPr>
          <p:nvPr>
            <p:ph idx="1"/>
          </p:nvPr>
        </p:nvSpPr>
        <p:spPr>
          <a:xfrm>
            <a:off x="838200" y="1258466"/>
            <a:ext cx="10515600" cy="4351338"/>
          </a:xfrm>
        </p:spPr>
        <p:txBody>
          <a:bodyPr>
            <a:noAutofit/>
          </a:bodyPr>
          <a:lstStyle/>
          <a:p>
            <a:pPr marL="0" indent="0">
              <a:buNone/>
            </a:pPr>
            <a:r>
              <a:rPr lang="en-US" sz="1200" dirty="0"/>
              <a:t/>
            </a:r>
            <a:br>
              <a:rPr lang="en-US" sz="1200" dirty="0"/>
            </a:br>
            <a:endParaRPr lang="en-US" sz="1400" dirty="0">
              <a:latin typeface="Open Sans" charset="0"/>
              <a:ea typeface="Open Sans" charset="0"/>
              <a:cs typeface="Open Sans" charset="0"/>
            </a:endParaRPr>
          </a:p>
          <a:p>
            <a:pPr>
              <a:buFont typeface="+mj-lt"/>
              <a:buAutoNum type="arabicPeriod"/>
            </a:pPr>
            <a:r>
              <a:rPr lang="en-US" sz="1400" dirty="0" smtClean="0">
                <a:latin typeface="Open Sans" charset="0"/>
                <a:ea typeface="Open Sans" charset="0"/>
                <a:cs typeface="Open Sans" charset="0"/>
              </a:rPr>
              <a:t>Improve usability of LinkedIn (as complaints are received about it's UX issues).</a:t>
            </a:r>
          </a:p>
          <a:p>
            <a:pPr>
              <a:buFont typeface="+mj-lt"/>
              <a:buAutoNum type="arabicPeriod"/>
            </a:pPr>
            <a:r>
              <a:rPr lang="en-US" sz="1400" dirty="0" smtClean="0">
                <a:latin typeface="Open Sans" charset="0"/>
                <a:ea typeface="Open Sans" charset="0"/>
                <a:cs typeface="Open Sans" charset="0"/>
              </a:rPr>
              <a:t>The feed seems to be irrelevant to most of the users. General feedback is that LinkedIn is not as useful as it was before, the details shown does not help the users to improve their professional growth.</a:t>
            </a:r>
          </a:p>
          <a:p>
            <a:pPr>
              <a:buFont typeface="+mj-lt"/>
              <a:buAutoNum type="arabicPeriod"/>
            </a:pPr>
            <a:r>
              <a:rPr lang="en-US" sz="1400" dirty="0" smtClean="0">
                <a:latin typeface="Open Sans" charset="0"/>
                <a:ea typeface="Open Sans" charset="0"/>
                <a:cs typeface="Open Sans" charset="0"/>
              </a:rPr>
              <a:t>Performance has recently taken a big hit, it takes approximately ~6 seconds to load the feed, ~8 sec to load the search results.</a:t>
            </a:r>
          </a:p>
          <a:p>
            <a:pPr>
              <a:buFont typeface="+mj-lt"/>
              <a:buAutoNum type="arabicPeriod"/>
            </a:pPr>
            <a:r>
              <a:rPr lang="en-US" sz="1400" dirty="0" smtClean="0">
                <a:latin typeface="Open Sans" charset="0"/>
                <a:ea typeface="Open Sans" charset="0"/>
                <a:cs typeface="Open Sans" charset="0"/>
              </a:rPr>
              <a:t>Today we allow users to wish birthdays and work anniversaries, we want to extend this and gamify the process, so more people celebrate, greater number of badges will be earned.</a:t>
            </a:r>
          </a:p>
          <a:p>
            <a:pPr>
              <a:buFont typeface="+mj-lt"/>
              <a:buAutoNum type="arabicPeriod"/>
            </a:pPr>
            <a:r>
              <a:rPr lang="en-US" sz="1400" dirty="0" smtClean="0">
                <a:latin typeface="Open Sans" charset="0"/>
                <a:ea typeface="Open Sans" charset="0"/>
                <a:cs typeface="Open Sans" charset="0"/>
              </a:rPr>
              <a:t>Make LinkedIn useful for HR folks with a better ATS feature inbuilt, currently recruiters have to import details into ATS and then begin recruitment process.</a:t>
            </a:r>
          </a:p>
          <a:p>
            <a:pPr>
              <a:buFont typeface="+mj-lt"/>
              <a:buAutoNum type="arabicPeriod"/>
            </a:pPr>
            <a:r>
              <a:rPr lang="en-US" sz="1400" dirty="0" smtClean="0">
                <a:latin typeface="Open Sans" charset="0"/>
                <a:ea typeface="Open Sans" charset="0"/>
                <a:cs typeface="Open Sans" charset="0"/>
              </a:rPr>
              <a:t>Help sales teams with a better Sales pipeline management feature within LinkedIn, currently they import details from LinkedIn to a CRM and that is a waste of time</a:t>
            </a:r>
            <a:r>
              <a:rPr lang="en-US" sz="1400" dirty="0">
                <a:latin typeface="Open Sans" charset="0"/>
                <a:ea typeface="Open Sans" charset="0"/>
                <a:cs typeface="Open Sans" charset="0"/>
              </a:rPr>
              <a:t>.</a:t>
            </a:r>
            <a:endParaRPr lang="en-US" sz="1400" dirty="0" smtClean="0">
              <a:latin typeface="Open Sans" charset="0"/>
              <a:ea typeface="Open Sans" charset="0"/>
              <a:cs typeface="Open Sans" charset="0"/>
            </a:endParaRPr>
          </a:p>
        </p:txBody>
      </p:sp>
    </p:spTree>
    <p:extLst>
      <p:ext uri="{BB962C8B-B14F-4D97-AF65-F5344CB8AC3E}">
        <p14:creationId xmlns:p14="http://schemas.microsoft.com/office/powerpoint/2010/main" val="16734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Approach </a:t>
            </a:r>
            <a:r>
              <a:rPr lang="en-US" dirty="0"/>
              <a:t>U</a:t>
            </a:r>
            <a:r>
              <a:rPr lang="en-US" dirty="0" smtClean="0"/>
              <a:t>sing </a:t>
            </a:r>
            <a:r>
              <a:rPr lang="en-US" dirty="0"/>
              <a:t>V</a:t>
            </a:r>
            <a:r>
              <a:rPr lang="en-US" dirty="0" smtClean="0"/>
              <a:t>alue vs Effort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21097603"/>
              </p:ext>
            </p:extLst>
          </p:nvPr>
        </p:nvGraphicFramePr>
        <p:xfrm>
          <a:off x="1053296" y="2510386"/>
          <a:ext cx="8051641" cy="2186832"/>
        </p:xfrm>
        <a:graphic>
          <a:graphicData uri="http://schemas.openxmlformats.org/drawingml/2006/table">
            <a:tbl>
              <a:tblPr firstRow="1" bandRow="1">
                <a:tableStyleId>{5940675A-B579-460E-94D1-54222C63F5DA}</a:tableStyleId>
              </a:tblPr>
              <a:tblGrid>
                <a:gridCol w="3177939"/>
                <a:gridCol w="1876337"/>
                <a:gridCol w="1709846"/>
                <a:gridCol w="1287519"/>
              </a:tblGrid>
              <a:tr h="358032">
                <a:tc>
                  <a:txBody>
                    <a:bodyPr/>
                    <a:lstStyle/>
                    <a:p>
                      <a:endParaRPr lang="en-US" sz="1400" b="1" dirty="0"/>
                    </a:p>
                  </a:txBody>
                  <a:tcPr/>
                </a:tc>
                <a:tc>
                  <a:txBody>
                    <a:bodyPr/>
                    <a:lstStyle/>
                    <a:p>
                      <a:r>
                        <a:rPr lang="en-US" sz="1600" b="1" baseline="0" dirty="0" smtClean="0"/>
                        <a:t>Value (V)</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Effort (E)</a:t>
                      </a:r>
                      <a:endParaRPr lang="en-US" sz="1600" b="1" dirty="0"/>
                    </a:p>
                  </a:txBody>
                  <a:tcPr/>
                </a:tc>
                <a:tc>
                  <a:txBody>
                    <a:bodyPr/>
                    <a:lstStyle/>
                    <a:p>
                      <a:r>
                        <a:rPr lang="en-US" sz="1600" b="1" dirty="0" smtClean="0"/>
                        <a:t>Priority </a:t>
                      </a:r>
                      <a:endParaRPr lang="en-US" sz="1600" b="1" dirty="0"/>
                    </a:p>
                  </a:txBody>
                  <a:tcPr/>
                </a:tc>
              </a:tr>
              <a:tr h="242497">
                <a:tc>
                  <a:txBody>
                    <a:bodyPr/>
                    <a:lstStyle/>
                    <a:p>
                      <a:r>
                        <a:rPr lang="en-US" sz="1400" dirty="0" smtClean="0">
                          <a:solidFill>
                            <a:schemeClr val="tx1"/>
                          </a:solidFill>
                        </a:rPr>
                        <a:t>Feed and Search</a:t>
                      </a:r>
                      <a:r>
                        <a:rPr lang="en-US" sz="1400" baseline="0" dirty="0" smtClean="0">
                          <a:solidFill>
                            <a:schemeClr val="tx1"/>
                          </a:solidFill>
                        </a:rPr>
                        <a:t> </a:t>
                      </a:r>
                      <a:r>
                        <a:rPr lang="en-US" sz="1400" dirty="0" smtClean="0">
                          <a:solidFill>
                            <a:schemeClr val="tx1"/>
                          </a:solidFill>
                        </a:rPr>
                        <a:t>Performance</a:t>
                      </a:r>
                      <a:endParaRPr lang="en-US" sz="1400" dirty="0">
                        <a:solidFill>
                          <a:schemeClr val="tx1"/>
                        </a:solidFill>
                      </a:endParaRPr>
                    </a:p>
                  </a:txBody>
                  <a:tcPr/>
                </a:tc>
                <a:tc>
                  <a:txBody>
                    <a:bodyPr/>
                    <a:lstStyle/>
                    <a:p>
                      <a:r>
                        <a:rPr lang="en-US" sz="1400" dirty="0" smtClean="0">
                          <a:solidFill>
                            <a:schemeClr val="tx1"/>
                          </a:solidFill>
                        </a:rPr>
                        <a:t>High </a:t>
                      </a:r>
                      <a:endParaRPr lang="en-US" sz="1400" dirty="0">
                        <a:solidFill>
                          <a:schemeClr val="tx1"/>
                        </a:solidFill>
                      </a:endParaRPr>
                    </a:p>
                  </a:txBody>
                  <a:tcPr/>
                </a:tc>
                <a:tc>
                  <a:txBody>
                    <a:bodyPr/>
                    <a:lstStyle/>
                    <a:p>
                      <a:r>
                        <a:rPr lang="en-US" sz="1400" dirty="0" smtClean="0">
                          <a:solidFill>
                            <a:schemeClr val="tx1"/>
                          </a:solidFill>
                        </a:rPr>
                        <a:t>Low </a:t>
                      </a:r>
                      <a:endParaRPr lang="en-US" sz="1400" dirty="0">
                        <a:solidFill>
                          <a:schemeClr val="tx1"/>
                        </a:solidFill>
                      </a:endParaRPr>
                    </a:p>
                  </a:txBody>
                  <a:tcPr/>
                </a:tc>
                <a:tc>
                  <a:txBody>
                    <a:bodyPr/>
                    <a:lstStyle/>
                    <a:p>
                      <a:r>
                        <a:rPr lang="en-US" sz="1400" dirty="0" smtClean="0">
                          <a:solidFill>
                            <a:schemeClr val="tx1"/>
                          </a:solidFill>
                        </a:rPr>
                        <a:t>P0</a:t>
                      </a:r>
                      <a:endParaRPr lang="en-US" sz="1400" dirty="0">
                        <a:solidFill>
                          <a:schemeClr val="tx1"/>
                        </a:solidFill>
                      </a:endParaRPr>
                    </a:p>
                  </a:txBody>
                  <a:tcPr/>
                </a:tc>
              </a:tr>
              <a:tr h="242497">
                <a:tc>
                  <a:txBody>
                    <a:bodyPr/>
                    <a:lstStyle/>
                    <a:p>
                      <a:r>
                        <a:rPr lang="en-US" sz="1400" dirty="0" smtClean="0">
                          <a:solidFill>
                            <a:schemeClr val="tx1"/>
                          </a:solidFill>
                        </a:rPr>
                        <a:t>Feed improvement</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Low</a:t>
                      </a:r>
                      <a:endParaRPr lang="en-US" sz="1400" dirty="0">
                        <a:solidFill>
                          <a:schemeClr val="tx1"/>
                        </a:solidFill>
                      </a:endParaRPr>
                    </a:p>
                  </a:txBody>
                  <a:tcPr/>
                </a:tc>
                <a:tc>
                  <a:txBody>
                    <a:bodyPr/>
                    <a:lstStyle/>
                    <a:p>
                      <a:r>
                        <a:rPr lang="en-US" sz="1400" dirty="0" smtClean="0">
                          <a:solidFill>
                            <a:schemeClr val="tx1"/>
                          </a:solidFill>
                        </a:rPr>
                        <a:t>P0</a:t>
                      </a:r>
                      <a:endParaRPr lang="en-US" sz="1400" dirty="0">
                        <a:solidFill>
                          <a:schemeClr val="tx1"/>
                        </a:solidFill>
                      </a:endParaRPr>
                    </a:p>
                  </a:txBody>
                  <a:tcPr/>
                </a:tc>
              </a:tr>
              <a:tr h="242497">
                <a:tc>
                  <a:txBody>
                    <a:bodyPr/>
                    <a:lstStyle/>
                    <a:p>
                      <a:r>
                        <a:rPr lang="en-US" sz="1400" dirty="0" smtClean="0">
                          <a:solidFill>
                            <a:schemeClr val="tx1"/>
                          </a:solidFill>
                        </a:rPr>
                        <a:t>UX improvement</a:t>
                      </a:r>
                      <a:endParaRPr lang="en-US" sz="1400" dirty="0">
                        <a:solidFill>
                          <a:schemeClr val="tx1"/>
                        </a:solidFill>
                      </a:endParaRPr>
                    </a:p>
                  </a:txBody>
                  <a:tcPr/>
                </a:tc>
                <a:tc>
                  <a:txBody>
                    <a:bodyPr/>
                    <a:lstStyle/>
                    <a:p>
                      <a:r>
                        <a:rPr lang="en-US" sz="1400" dirty="0" smtClean="0">
                          <a:solidFill>
                            <a:schemeClr val="tx1"/>
                          </a:solidFill>
                        </a:rPr>
                        <a:t>Medium/High </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P1</a:t>
                      </a:r>
                      <a:endParaRPr lang="en-US" sz="1400" dirty="0">
                        <a:solidFill>
                          <a:schemeClr val="tx1"/>
                        </a:solidFill>
                      </a:endParaRPr>
                    </a:p>
                  </a:txBody>
                  <a:tcPr/>
                </a:tc>
              </a:tr>
              <a:tr h="242497">
                <a:tc>
                  <a:txBody>
                    <a:bodyPr/>
                    <a:lstStyle/>
                    <a:p>
                      <a:r>
                        <a:rPr lang="en-US" sz="1400" dirty="0" smtClean="0">
                          <a:solidFill>
                            <a:schemeClr val="tx1"/>
                          </a:solidFill>
                        </a:rPr>
                        <a:t>Sales</a:t>
                      </a:r>
                      <a:r>
                        <a:rPr lang="en-US" sz="1400" baseline="0" dirty="0" smtClean="0">
                          <a:solidFill>
                            <a:schemeClr val="tx1"/>
                          </a:solidFill>
                        </a:rPr>
                        <a:t> pipeline management</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P2</a:t>
                      </a:r>
                      <a:endParaRPr lang="en-US" sz="1400" dirty="0">
                        <a:solidFill>
                          <a:schemeClr val="tx1"/>
                        </a:solidFill>
                      </a:endParaRPr>
                    </a:p>
                  </a:txBody>
                  <a:tcPr/>
                </a:tc>
              </a:tr>
              <a:tr h="242497">
                <a:tc>
                  <a:txBody>
                    <a:bodyPr/>
                    <a:lstStyle/>
                    <a:p>
                      <a:r>
                        <a:rPr lang="en-US" sz="1400" smtClean="0">
                          <a:solidFill>
                            <a:schemeClr val="tx1"/>
                          </a:solidFill>
                        </a:rPr>
                        <a:t>HR- Inbuild</a:t>
                      </a:r>
                      <a:r>
                        <a:rPr lang="en-US" sz="1400" baseline="0" smtClean="0">
                          <a:solidFill>
                            <a:schemeClr val="tx1"/>
                          </a:solidFill>
                        </a:rPr>
                        <a:t> ATS</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High</a:t>
                      </a:r>
                      <a:endParaRPr lang="en-US" sz="1400" dirty="0">
                        <a:solidFill>
                          <a:schemeClr val="tx1"/>
                        </a:solidFill>
                      </a:endParaRPr>
                    </a:p>
                  </a:txBody>
                  <a:tcPr/>
                </a:tc>
                <a:tc>
                  <a:txBody>
                    <a:bodyPr/>
                    <a:lstStyle/>
                    <a:p>
                      <a:r>
                        <a:rPr lang="en-US" sz="1400" dirty="0" smtClean="0">
                          <a:solidFill>
                            <a:schemeClr val="tx1"/>
                          </a:solidFill>
                        </a:rPr>
                        <a:t>P3</a:t>
                      </a:r>
                      <a:endParaRPr lang="en-US" sz="1400" dirty="0">
                        <a:solidFill>
                          <a:schemeClr val="tx1"/>
                        </a:solidFill>
                      </a:endParaRPr>
                    </a:p>
                  </a:txBody>
                  <a:tcPr/>
                </a:tc>
              </a:tr>
              <a:tr h="242497">
                <a:tc>
                  <a:txBody>
                    <a:bodyPr/>
                    <a:lstStyle/>
                    <a:p>
                      <a:r>
                        <a:rPr lang="en-US" sz="1400" dirty="0" smtClean="0">
                          <a:solidFill>
                            <a:schemeClr val="tx1"/>
                          </a:solidFill>
                        </a:rPr>
                        <a:t>Gamify</a:t>
                      </a:r>
                      <a:r>
                        <a:rPr lang="en-US" sz="1400" baseline="0" dirty="0" smtClean="0">
                          <a:solidFill>
                            <a:schemeClr val="tx1"/>
                          </a:solidFill>
                        </a:rPr>
                        <a:t> anniversaries</a:t>
                      </a:r>
                      <a:endParaRPr lang="en-US" sz="1400" dirty="0">
                        <a:solidFill>
                          <a:schemeClr val="tx1"/>
                        </a:solidFill>
                      </a:endParaRPr>
                    </a:p>
                  </a:txBody>
                  <a:tcPr/>
                </a:tc>
                <a:tc>
                  <a:txBody>
                    <a:bodyPr/>
                    <a:lstStyle/>
                    <a:p>
                      <a:r>
                        <a:rPr lang="en-US" sz="1400" dirty="0" smtClean="0">
                          <a:solidFill>
                            <a:schemeClr val="tx1"/>
                          </a:solidFill>
                        </a:rPr>
                        <a:t>Low</a:t>
                      </a:r>
                      <a:endParaRPr lang="en-US" sz="1400" dirty="0">
                        <a:solidFill>
                          <a:schemeClr val="tx1"/>
                        </a:solidFill>
                      </a:endParaRPr>
                    </a:p>
                  </a:txBody>
                  <a:tcPr/>
                </a:tc>
                <a:tc>
                  <a:txBody>
                    <a:bodyPr/>
                    <a:lstStyle/>
                    <a:p>
                      <a:r>
                        <a:rPr lang="en-US" sz="1400" dirty="0" smtClean="0">
                          <a:solidFill>
                            <a:schemeClr val="tx1"/>
                          </a:solidFill>
                        </a:rPr>
                        <a:t>Medium</a:t>
                      </a:r>
                      <a:endParaRPr lang="en-US" sz="1400" dirty="0">
                        <a:solidFill>
                          <a:schemeClr val="tx1"/>
                        </a:solidFill>
                      </a:endParaRPr>
                    </a:p>
                  </a:txBody>
                  <a:tcPr/>
                </a:tc>
                <a:tc>
                  <a:txBody>
                    <a:bodyPr/>
                    <a:lstStyle/>
                    <a:p>
                      <a:r>
                        <a:rPr lang="en-US" sz="1400" dirty="0" smtClean="0">
                          <a:solidFill>
                            <a:schemeClr val="tx1"/>
                          </a:solidFill>
                        </a:rPr>
                        <a:t>P4</a:t>
                      </a:r>
                      <a:endParaRPr lang="en-US" sz="1400" dirty="0">
                        <a:solidFill>
                          <a:schemeClr val="tx1"/>
                        </a:solidFill>
                      </a:endParaRPr>
                    </a:p>
                  </a:txBody>
                  <a:tcPr/>
                </a:tc>
              </a:tr>
            </a:tbl>
          </a:graphicData>
        </a:graphic>
      </p:graphicFrame>
      <p:sp>
        <p:nvSpPr>
          <p:cNvPr id="4" name="AutoShape 8" descr="ean Prioritization"/>
          <p:cNvSpPr>
            <a:spLocks noChangeAspect="1" noChangeArrowheads="1"/>
          </p:cNvSpPr>
          <p:nvPr/>
        </p:nvSpPr>
        <p:spPr bwMode="auto">
          <a:xfrm>
            <a:off x="0" y="0"/>
            <a:ext cx="9915525" cy="5438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1053296" y="4909906"/>
            <a:ext cx="5146393" cy="1754326"/>
          </a:xfrm>
          <a:prstGeom prst="rect">
            <a:avLst/>
          </a:prstGeom>
          <a:noFill/>
        </p:spPr>
        <p:txBody>
          <a:bodyPr wrap="square" rtlCol="0">
            <a:spAutoFit/>
          </a:bodyPr>
          <a:lstStyle/>
          <a:p>
            <a:r>
              <a:rPr lang="en-US" sz="1200" dirty="0" smtClean="0"/>
              <a:t>Effort : </a:t>
            </a:r>
          </a:p>
          <a:p>
            <a:r>
              <a:rPr lang="en-US" sz="1200" dirty="0"/>
              <a:t>I</a:t>
            </a:r>
            <a:r>
              <a:rPr lang="en-US" sz="1200" dirty="0" smtClean="0"/>
              <a:t>ncludes operational</a:t>
            </a:r>
            <a:r>
              <a:rPr lang="en-US" sz="1200" baseline="0" dirty="0" smtClean="0"/>
              <a:t> cost , development time, skills, training, technology and infrastructure cost.</a:t>
            </a:r>
            <a:r>
              <a:rPr lang="en-US" sz="1200" dirty="0" smtClean="0"/>
              <a:t> Effort is estimated relative to others features.</a:t>
            </a:r>
            <a:endParaRPr lang="en-US" sz="1200" baseline="0" dirty="0" smtClean="0"/>
          </a:p>
          <a:p>
            <a:endParaRPr lang="en-US" sz="1200" dirty="0" smtClean="0"/>
          </a:p>
          <a:p>
            <a:r>
              <a:rPr lang="en-US" sz="1200" dirty="0" smtClean="0"/>
              <a:t>Value : </a:t>
            </a:r>
          </a:p>
          <a:p>
            <a:r>
              <a:rPr lang="en-US" sz="1200" dirty="0" smtClean="0"/>
              <a:t>Includes customer and business value both.</a:t>
            </a:r>
          </a:p>
          <a:p>
            <a:endParaRPr lang="en-US" sz="1200" dirty="0"/>
          </a:p>
          <a:p>
            <a:r>
              <a:rPr lang="en-US" sz="1200" dirty="0" smtClean="0"/>
              <a:t>Priority :</a:t>
            </a:r>
          </a:p>
          <a:p>
            <a:r>
              <a:rPr lang="en-US" sz="1200" dirty="0" smtClean="0"/>
              <a:t>It is calculated by assessing value and effort.</a:t>
            </a:r>
            <a:endParaRPr lang="en-US" dirty="0"/>
          </a:p>
        </p:txBody>
      </p:sp>
      <p:sp>
        <p:nvSpPr>
          <p:cNvPr id="7" name="TextBox 6"/>
          <p:cNvSpPr txBox="1"/>
          <p:nvPr/>
        </p:nvSpPr>
        <p:spPr>
          <a:xfrm>
            <a:off x="1053296" y="1794076"/>
            <a:ext cx="9560689" cy="523220"/>
          </a:xfrm>
          <a:prstGeom prst="rect">
            <a:avLst/>
          </a:prstGeom>
          <a:noFill/>
        </p:spPr>
        <p:txBody>
          <a:bodyPr wrap="square" rtlCol="0">
            <a:spAutoFit/>
          </a:bodyPr>
          <a:lstStyle/>
          <a:p>
            <a:r>
              <a:rPr lang="en-US" sz="1400" dirty="0" smtClean="0"/>
              <a:t>In order to prioritize feature, first level of approach will be to analyze and evaluate how much business and customer value will the feature  provide in respect to the effort required to build, launch and support the feature.</a:t>
            </a:r>
            <a:endParaRPr lang="en-US" sz="1400" dirty="0"/>
          </a:p>
        </p:txBody>
      </p:sp>
    </p:spTree>
    <p:extLst>
      <p:ext uri="{BB962C8B-B14F-4D97-AF65-F5344CB8AC3E}">
        <p14:creationId xmlns:p14="http://schemas.microsoft.com/office/powerpoint/2010/main" val="113237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Prioritization  </a:t>
            </a:r>
            <a:endParaRPr lang="en-US" dirty="0"/>
          </a:p>
        </p:txBody>
      </p:sp>
      <p:sp>
        <p:nvSpPr>
          <p:cNvPr id="4" name="AutoShape 8" descr="ean Prioritization"/>
          <p:cNvSpPr>
            <a:spLocks noChangeAspect="1" noChangeArrowheads="1"/>
          </p:cNvSpPr>
          <p:nvPr/>
        </p:nvSpPr>
        <p:spPr bwMode="auto">
          <a:xfrm>
            <a:off x="0" y="0"/>
            <a:ext cx="9915525" cy="5438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13" name="Straight Arrow Connector 12"/>
          <p:cNvCxnSpPr/>
          <p:nvPr/>
        </p:nvCxnSpPr>
        <p:spPr>
          <a:xfrm>
            <a:off x="2685326" y="5717893"/>
            <a:ext cx="7048983" cy="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2685327" y="1690688"/>
            <a:ext cx="23149" cy="4027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96901" y="3704291"/>
            <a:ext cx="68652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6246349" y="1690688"/>
            <a:ext cx="34724" cy="4038780"/>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826462" y="2844169"/>
            <a:ext cx="385702" cy="385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21989" y="2029329"/>
            <a:ext cx="385702" cy="38570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482126" y="2673959"/>
            <a:ext cx="385702" cy="38570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138532" y="4488316"/>
            <a:ext cx="385702" cy="38570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737490" y="3503255"/>
            <a:ext cx="385702" cy="38570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12662" y="3519625"/>
            <a:ext cx="1618828" cy="369332"/>
          </a:xfrm>
          <a:prstGeom prst="rect">
            <a:avLst/>
          </a:prstGeom>
          <a:noFill/>
        </p:spPr>
        <p:txBody>
          <a:bodyPr wrap="square" rtlCol="0">
            <a:spAutoFit/>
          </a:bodyPr>
          <a:lstStyle/>
          <a:p>
            <a:r>
              <a:rPr lang="en-US" dirty="0" smtClean="0"/>
              <a:t>      Value (V)</a:t>
            </a:r>
            <a:endParaRPr lang="en-US" dirty="0"/>
          </a:p>
        </p:txBody>
      </p:sp>
      <p:sp>
        <p:nvSpPr>
          <p:cNvPr id="34" name="TextBox 33"/>
          <p:cNvSpPr txBox="1"/>
          <p:nvPr/>
        </p:nvSpPr>
        <p:spPr>
          <a:xfrm>
            <a:off x="4845874" y="5942662"/>
            <a:ext cx="3419169" cy="383177"/>
          </a:xfrm>
          <a:prstGeom prst="rect">
            <a:avLst/>
          </a:prstGeom>
          <a:noFill/>
        </p:spPr>
        <p:txBody>
          <a:bodyPr wrap="square" rtlCol="0">
            <a:spAutoFit/>
          </a:bodyPr>
          <a:lstStyle/>
          <a:p>
            <a:r>
              <a:rPr lang="en-US" dirty="0" smtClean="0"/>
              <a:t>                  Effort (E)</a:t>
            </a:r>
            <a:endParaRPr lang="en-US" dirty="0"/>
          </a:p>
        </p:txBody>
      </p:sp>
      <p:sp>
        <p:nvSpPr>
          <p:cNvPr id="36" name="TextBox 35"/>
          <p:cNvSpPr txBox="1"/>
          <p:nvPr/>
        </p:nvSpPr>
        <p:spPr>
          <a:xfrm>
            <a:off x="3020992" y="1916516"/>
            <a:ext cx="920610" cy="646331"/>
          </a:xfrm>
          <a:prstGeom prst="rect">
            <a:avLst/>
          </a:prstGeom>
          <a:noFill/>
        </p:spPr>
        <p:txBody>
          <a:bodyPr wrap="square" rtlCol="0">
            <a:spAutoFit/>
          </a:bodyPr>
          <a:lstStyle/>
          <a:p>
            <a:r>
              <a:rPr lang="en-US" dirty="0" smtClean="0"/>
              <a:t>Quick Wins</a:t>
            </a:r>
            <a:endParaRPr lang="en-US" dirty="0"/>
          </a:p>
        </p:txBody>
      </p:sp>
      <p:sp>
        <p:nvSpPr>
          <p:cNvPr id="38" name="Oval 37"/>
          <p:cNvSpPr/>
          <p:nvPr/>
        </p:nvSpPr>
        <p:spPr>
          <a:xfrm>
            <a:off x="4653023" y="2126056"/>
            <a:ext cx="385702" cy="38570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677796" y="2216894"/>
            <a:ext cx="348387" cy="246221"/>
          </a:xfrm>
          <a:prstGeom prst="rect">
            <a:avLst/>
          </a:prstGeom>
          <a:noFill/>
        </p:spPr>
        <p:txBody>
          <a:bodyPr wrap="square" rtlCol="0">
            <a:spAutoFit/>
          </a:bodyPr>
          <a:lstStyle/>
          <a:p>
            <a:r>
              <a:rPr lang="en-US" sz="1000" dirty="0" smtClean="0"/>
              <a:t>P0</a:t>
            </a:r>
            <a:endParaRPr lang="en-US" sz="1000" dirty="0"/>
          </a:p>
        </p:txBody>
      </p:sp>
      <p:sp>
        <p:nvSpPr>
          <p:cNvPr id="41" name="TextBox 40"/>
          <p:cNvSpPr txBox="1"/>
          <p:nvPr/>
        </p:nvSpPr>
        <p:spPr>
          <a:xfrm>
            <a:off x="7482126" y="2761200"/>
            <a:ext cx="348387" cy="246221"/>
          </a:xfrm>
          <a:prstGeom prst="rect">
            <a:avLst/>
          </a:prstGeom>
          <a:noFill/>
        </p:spPr>
        <p:txBody>
          <a:bodyPr wrap="square" rtlCol="0">
            <a:spAutoFit/>
          </a:bodyPr>
          <a:lstStyle/>
          <a:p>
            <a:r>
              <a:rPr lang="en-US" sz="1000" dirty="0" smtClean="0"/>
              <a:t> P3</a:t>
            </a:r>
            <a:endParaRPr lang="en-US" sz="1000" dirty="0"/>
          </a:p>
        </p:txBody>
      </p:sp>
      <p:sp>
        <p:nvSpPr>
          <p:cNvPr id="42" name="TextBox 41"/>
          <p:cNvSpPr txBox="1"/>
          <p:nvPr/>
        </p:nvSpPr>
        <p:spPr>
          <a:xfrm>
            <a:off x="4854854" y="2915416"/>
            <a:ext cx="348387" cy="246221"/>
          </a:xfrm>
          <a:prstGeom prst="rect">
            <a:avLst/>
          </a:prstGeom>
          <a:noFill/>
        </p:spPr>
        <p:txBody>
          <a:bodyPr wrap="square" rtlCol="0">
            <a:spAutoFit/>
          </a:bodyPr>
          <a:lstStyle/>
          <a:p>
            <a:r>
              <a:rPr lang="en-US" sz="1000" dirty="0" smtClean="0"/>
              <a:t>P0</a:t>
            </a:r>
            <a:endParaRPr lang="en-US" sz="1000" dirty="0"/>
          </a:p>
        </p:txBody>
      </p:sp>
      <p:sp>
        <p:nvSpPr>
          <p:cNvPr id="43" name="TextBox 42"/>
          <p:cNvSpPr txBox="1"/>
          <p:nvPr/>
        </p:nvSpPr>
        <p:spPr>
          <a:xfrm>
            <a:off x="7619032" y="2126056"/>
            <a:ext cx="348387" cy="246221"/>
          </a:xfrm>
          <a:prstGeom prst="rect">
            <a:avLst/>
          </a:prstGeom>
          <a:noFill/>
        </p:spPr>
        <p:txBody>
          <a:bodyPr wrap="square" rtlCol="0">
            <a:spAutoFit/>
          </a:bodyPr>
          <a:lstStyle/>
          <a:p>
            <a:r>
              <a:rPr lang="en-US" sz="1000" dirty="0" smtClean="0"/>
              <a:t> P2</a:t>
            </a:r>
            <a:endParaRPr lang="en-US" sz="1000" dirty="0"/>
          </a:p>
        </p:txBody>
      </p:sp>
      <p:sp>
        <p:nvSpPr>
          <p:cNvPr id="44" name="TextBox 43"/>
          <p:cNvSpPr txBox="1"/>
          <p:nvPr/>
        </p:nvSpPr>
        <p:spPr>
          <a:xfrm>
            <a:off x="6786379" y="3572995"/>
            <a:ext cx="348387" cy="246221"/>
          </a:xfrm>
          <a:prstGeom prst="rect">
            <a:avLst/>
          </a:prstGeom>
          <a:noFill/>
        </p:spPr>
        <p:txBody>
          <a:bodyPr wrap="square" rtlCol="0">
            <a:spAutoFit/>
          </a:bodyPr>
          <a:lstStyle/>
          <a:p>
            <a:r>
              <a:rPr lang="en-US" sz="1000" dirty="0" smtClean="0"/>
              <a:t>P1</a:t>
            </a:r>
            <a:endParaRPr lang="en-US" sz="1000" dirty="0"/>
          </a:p>
        </p:txBody>
      </p:sp>
      <p:sp>
        <p:nvSpPr>
          <p:cNvPr id="45" name="TextBox 44"/>
          <p:cNvSpPr txBox="1"/>
          <p:nvPr/>
        </p:nvSpPr>
        <p:spPr>
          <a:xfrm>
            <a:off x="7179497" y="4577504"/>
            <a:ext cx="348387" cy="246221"/>
          </a:xfrm>
          <a:prstGeom prst="rect">
            <a:avLst/>
          </a:prstGeom>
          <a:noFill/>
        </p:spPr>
        <p:txBody>
          <a:bodyPr wrap="square" rtlCol="0">
            <a:spAutoFit/>
          </a:bodyPr>
          <a:lstStyle/>
          <a:p>
            <a:r>
              <a:rPr lang="en-US" sz="1000" dirty="0" smtClean="0"/>
              <a:t>P4</a:t>
            </a:r>
            <a:endParaRPr lang="en-US" sz="1000" dirty="0"/>
          </a:p>
        </p:txBody>
      </p:sp>
    </p:spTree>
    <p:extLst>
      <p:ext uri="{BB962C8B-B14F-4D97-AF65-F5344CB8AC3E}">
        <p14:creationId xmlns:p14="http://schemas.microsoft.com/office/powerpoint/2010/main" val="61842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Prioritization based on Data </a:t>
            </a:r>
            <a:r>
              <a:rPr lang="en-US" dirty="0"/>
              <a:t>R</a:t>
            </a:r>
            <a:r>
              <a:rPr lang="en-US" dirty="0" smtClean="0"/>
              <a:t>esearch</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91206383"/>
              </p:ext>
            </p:extLst>
          </p:nvPr>
        </p:nvGraphicFramePr>
        <p:xfrm>
          <a:off x="838202" y="2916818"/>
          <a:ext cx="10377665" cy="2628668"/>
        </p:xfrm>
        <a:graphic>
          <a:graphicData uri="http://schemas.openxmlformats.org/drawingml/2006/table">
            <a:tbl>
              <a:tblPr firstRow="1" bandRow="1">
                <a:tableStyleId>{5940675A-B579-460E-94D1-54222C63F5DA}</a:tableStyleId>
              </a:tblPr>
              <a:tblGrid>
                <a:gridCol w="2262432"/>
                <a:gridCol w="1540814"/>
                <a:gridCol w="1157468"/>
                <a:gridCol w="1388962"/>
                <a:gridCol w="983849"/>
                <a:gridCol w="1493134"/>
                <a:gridCol w="1551006"/>
              </a:tblGrid>
              <a:tr h="472921">
                <a:tc>
                  <a:txBody>
                    <a:bodyPr/>
                    <a:lstStyle/>
                    <a:p>
                      <a:endParaRPr lang="en-US" sz="1400" dirty="0"/>
                    </a:p>
                  </a:txBody>
                  <a:tcPr/>
                </a:tc>
                <a:tc>
                  <a:txBody>
                    <a:bodyPr/>
                    <a:lstStyle/>
                    <a:p>
                      <a:r>
                        <a:rPr lang="en-US" sz="1400" dirty="0" smtClean="0"/>
                        <a:t>Reach (R)</a:t>
                      </a:r>
                      <a:endParaRPr lang="en-US" sz="1400" dirty="0"/>
                    </a:p>
                  </a:txBody>
                  <a:tcPr/>
                </a:tc>
                <a:tc>
                  <a:txBody>
                    <a:bodyPr/>
                    <a:lstStyle/>
                    <a:p>
                      <a:r>
                        <a:rPr lang="en-US" sz="1400" dirty="0" smtClean="0"/>
                        <a:t>Impact (I)</a:t>
                      </a:r>
                      <a:endParaRPr lang="en-US" sz="1400" dirty="0"/>
                    </a:p>
                  </a:txBody>
                  <a:tcPr/>
                </a:tc>
                <a:tc>
                  <a:txBody>
                    <a:bodyPr/>
                    <a:lstStyle/>
                    <a:p>
                      <a:r>
                        <a:rPr lang="en-US" sz="1400" dirty="0" smtClean="0"/>
                        <a:t>Confidence</a:t>
                      </a:r>
                      <a:r>
                        <a:rPr lang="de-DE" sz="1400" baseline="0" dirty="0" smtClean="0"/>
                        <a:t> (C ) in %</a:t>
                      </a:r>
                    </a:p>
                  </a:txBody>
                  <a:tcPr/>
                </a:tc>
                <a:tc>
                  <a:txBody>
                    <a:bodyPr/>
                    <a:lstStyle/>
                    <a:p>
                      <a:r>
                        <a:rPr lang="en-US" sz="1400" dirty="0" smtClean="0"/>
                        <a:t>Effort </a:t>
                      </a:r>
                    </a:p>
                  </a:txBody>
                  <a:tcPr/>
                </a:tc>
                <a:tc>
                  <a:txBody>
                    <a:bodyPr/>
                    <a:lstStyle/>
                    <a:p>
                      <a:r>
                        <a:rPr lang="en-US" sz="1400" dirty="0" smtClean="0"/>
                        <a:t>RICE Score= (R*I*C)/E</a:t>
                      </a:r>
                      <a:endParaRPr lang="en-US" sz="1400" dirty="0"/>
                    </a:p>
                  </a:txBody>
                  <a:tcPr/>
                </a:tc>
                <a:tc>
                  <a:txBody>
                    <a:bodyPr/>
                    <a:lstStyle/>
                    <a:p>
                      <a:r>
                        <a:rPr lang="en-US" sz="1400" dirty="0" smtClean="0"/>
                        <a:t>Priority</a:t>
                      </a:r>
                      <a:r>
                        <a:rPr lang="en-US" sz="1400" baseline="0" dirty="0" smtClean="0"/>
                        <a:t> </a:t>
                      </a:r>
                      <a:r>
                        <a:rPr lang="en-US" sz="1400" dirty="0" smtClean="0"/>
                        <a:t> </a:t>
                      </a:r>
                      <a:endParaRPr lang="en-US" sz="1400" dirty="0"/>
                    </a:p>
                  </a:txBody>
                  <a:tcPr/>
                </a:tc>
              </a:tr>
              <a:tr h="278189">
                <a:tc>
                  <a:txBody>
                    <a:bodyPr/>
                    <a:lstStyle/>
                    <a:p>
                      <a:r>
                        <a:rPr lang="en-US" sz="1400" dirty="0" smtClean="0">
                          <a:solidFill>
                            <a:schemeClr val="tx1"/>
                          </a:solidFill>
                        </a:rPr>
                        <a:t>Feed Performance</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p>
                  </a:txBody>
                  <a:tcPr/>
                </a:tc>
                <a:tc>
                  <a:txBody>
                    <a:bodyPr/>
                    <a:lstStyle/>
                    <a:p>
                      <a:r>
                        <a:rPr lang="en-US" sz="1400" dirty="0" smtClean="0">
                          <a:solidFill>
                            <a:schemeClr val="tx1"/>
                          </a:solidFill>
                        </a:rPr>
                        <a:t>3</a:t>
                      </a:r>
                      <a:endParaRPr lang="en-US" sz="1400" dirty="0">
                        <a:solidFill>
                          <a:schemeClr val="tx1"/>
                        </a:solidFill>
                      </a:endParaRPr>
                    </a:p>
                  </a:txBody>
                  <a:tcPr/>
                </a:tc>
                <a:tc>
                  <a:txBody>
                    <a:bodyPr/>
                    <a:lstStyle/>
                    <a:p>
                      <a:r>
                        <a:rPr lang="en-US" sz="1400" dirty="0" smtClean="0">
                          <a:solidFill>
                            <a:schemeClr val="tx1"/>
                          </a:solidFill>
                        </a:rPr>
                        <a:t>100</a:t>
                      </a:r>
                      <a:endParaRPr lang="en-US" sz="1400" dirty="0">
                        <a:solidFill>
                          <a:schemeClr val="tx1"/>
                        </a:solidFill>
                      </a:endParaRPr>
                    </a:p>
                  </a:txBody>
                  <a:tcPr/>
                </a:tc>
                <a:tc>
                  <a:txBody>
                    <a:bodyPr/>
                    <a:lstStyle/>
                    <a:p>
                      <a:r>
                        <a:rPr lang="en-US" sz="1400" dirty="0" smtClean="0">
                          <a:solidFill>
                            <a:schemeClr val="tx1"/>
                          </a:solidFill>
                        </a:rPr>
                        <a:t>2</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390000000</a:t>
                      </a:r>
                    </a:p>
                  </a:txBody>
                  <a:tcPr marL="0" marR="0" marT="0" marB="0" anchor="b"/>
                </a:tc>
                <a:tc>
                  <a:txBody>
                    <a:bodyPr/>
                    <a:lstStyle/>
                    <a:p>
                      <a:r>
                        <a:rPr lang="en-US" sz="1400" dirty="0" smtClean="0">
                          <a:solidFill>
                            <a:schemeClr val="tx1"/>
                          </a:solidFill>
                        </a:rPr>
                        <a:t>P0</a:t>
                      </a:r>
                      <a:endParaRPr lang="en-US" sz="1400" dirty="0">
                        <a:solidFill>
                          <a:schemeClr val="tx1"/>
                        </a:solidFill>
                      </a:endParaRPr>
                    </a:p>
                  </a:txBody>
                  <a:tcPr/>
                </a:tc>
              </a:tr>
              <a:tr h="278189">
                <a:tc>
                  <a:txBody>
                    <a:bodyPr/>
                    <a:lstStyle/>
                    <a:p>
                      <a:r>
                        <a:rPr lang="en-US" sz="1400" dirty="0" smtClean="0">
                          <a:solidFill>
                            <a:schemeClr val="tx1"/>
                          </a:solidFill>
                        </a:rPr>
                        <a:t>Feed </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p>
                  </a:txBody>
                  <a:tcPr/>
                </a:tc>
                <a:tc>
                  <a:txBody>
                    <a:bodyPr/>
                    <a:lstStyle/>
                    <a:p>
                      <a:r>
                        <a:rPr lang="en-US" sz="1400" dirty="0" smtClean="0">
                          <a:solidFill>
                            <a:schemeClr val="tx1"/>
                          </a:solidFill>
                        </a:rPr>
                        <a:t>3</a:t>
                      </a:r>
                      <a:endParaRPr lang="en-US" sz="1400" dirty="0">
                        <a:solidFill>
                          <a:schemeClr val="tx1"/>
                        </a:solidFill>
                      </a:endParaRPr>
                    </a:p>
                  </a:txBody>
                  <a:tcPr/>
                </a:tc>
                <a:tc>
                  <a:txBody>
                    <a:bodyPr/>
                    <a:lstStyle/>
                    <a:p>
                      <a:r>
                        <a:rPr lang="en-US" sz="1400" dirty="0" smtClean="0">
                          <a:solidFill>
                            <a:schemeClr val="tx1"/>
                          </a:solidFill>
                        </a:rPr>
                        <a:t>100</a:t>
                      </a:r>
                      <a:endParaRPr lang="en-US" sz="1400" dirty="0">
                        <a:solidFill>
                          <a:schemeClr val="tx1"/>
                        </a:solidFill>
                      </a:endParaRPr>
                    </a:p>
                  </a:txBody>
                  <a:tcPr/>
                </a:tc>
                <a:tc>
                  <a:txBody>
                    <a:bodyPr/>
                    <a:lstStyle/>
                    <a:p>
                      <a:r>
                        <a:rPr lang="en-US" sz="1400" dirty="0" smtClean="0">
                          <a:solidFill>
                            <a:schemeClr val="tx1"/>
                          </a:solidFill>
                        </a:rPr>
                        <a:t>4</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195000000</a:t>
                      </a:r>
                    </a:p>
                  </a:txBody>
                  <a:tcPr marL="0" marR="0" marT="0" marB="0" anchor="b"/>
                </a:tc>
                <a:tc>
                  <a:txBody>
                    <a:bodyPr/>
                    <a:lstStyle/>
                    <a:p>
                      <a:r>
                        <a:rPr lang="en-US" sz="1400" dirty="0" smtClean="0">
                          <a:solidFill>
                            <a:schemeClr val="tx1"/>
                          </a:solidFill>
                        </a:rPr>
                        <a:t>P0</a:t>
                      </a:r>
                      <a:endParaRPr lang="en-US" sz="1400" dirty="0">
                        <a:solidFill>
                          <a:schemeClr val="tx1"/>
                        </a:solidFill>
                      </a:endParaRPr>
                    </a:p>
                  </a:txBody>
                  <a:tcPr/>
                </a:tc>
              </a:tr>
              <a:tr h="278189">
                <a:tc>
                  <a:txBody>
                    <a:bodyPr/>
                    <a:lstStyle/>
                    <a:p>
                      <a:r>
                        <a:rPr lang="en-US" sz="1400" dirty="0" smtClean="0">
                          <a:solidFill>
                            <a:schemeClr val="tx1"/>
                          </a:solidFill>
                        </a:rPr>
                        <a:t>UX</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p>
                  </a:txBody>
                  <a:tcPr/>
                </a:tc>
                <a:tc>
                  <a:txBody>
                    <a:bodyPr/>
                    <a:lstStyle/>
                    <a:p>
                      <a:r>
                        <a:rPr lang="en-US" sz="1400" dirty="0" smtClean="0">
                          <a:solidFill>
                            <a:schemeClr val="tx1"/>
                          </a:solidFill>
                        </a:rPr>
                        <a:t>1</a:t>
                      </a:r>
                      <a:endParaRPr lang="en-US" sz="1400" dirty="0">
                        <a:solidFill>
                          <a:schemeClr val="tx1"/>
                        </a:solidFill>
                      </a:endParaRPr>
                    </a:p>
                  </a:txBody>
                  <a:tcPr/>
                </a:tc>
                <a:tc>
                  <a:txBody>
                    <a:bodyPr/>
                    <a:lstStyle/>
                    <a:p>
                      <a:r>
                        <a:rPr lang="en-US" sz="1400" dirty="0" smtClean="0">
                          <a:solidFill>
                            <a:schemeClr val="tx1"/>
                          </a:solidFill>
                        </a:rPr>
                        <a:t>80</a:t>
                      </a:r>
                      <a:endParaRPr lang="en-US" sz="1400" dirty="0">
                        <a:solidFill>
                          <a:schemeClr val="tx1"/>
                        </a:solidFill>
                      </a:endParaRPr>
                    </a:p>
                  </a:txBody>
                  <a:tcPr/>
                </a:tc>
                <a:tc>
                  <a:txBody>
                    <a:bodyPr/>
                    <a:lstStyle/>
                    <a:p>
                      <a:r>
                        <a:rPr lang="en-US" sz="1400" dirty="0" smtClean="0">
                          <a:solidFill>
                            <a:schemeClr val="tx1"/>
                          </a:solidFill>
                        </a:rPr>
                        <a:t>6</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34666666.67</a:t>
                      </a:r>
                    </a:p>
                  </a:txBody>
                  <a:tcPr marL="0" marR="0" marT="0" marB="0" anchor="b"/>
                </a:tc>
                <a:tc>
                  <a:txBody>
                    <a:bodyPr/>
                    <a:lstStyle/>
                    <a:p>
                      <a:r>
                        <a:rPr lang="en-US" sz="1400" dirty="0" smtClean="0">
                          <a:solidFill>
                            <a:schemeClr val="tx1"/>
                          </a:solidFill>
                        </a:rPr>
                        <a:t>P2</a:t>
                      </a:r>
                      <a:endParaRPr lang="en-US" sz="1400" dirty="0">
                        <a:solidFill>
                          <a:schemeClr val="tx1"/>
                        </a:solidFill>
                      </a:endParaRPr>
                    </a:p>
                  </a:txBody>
                  <a:tcPr/>
                </a:tc>
              </a:tr>
              <a:tr h="278189">
                <a:tc>
                  <a:txBody>
                    <a:bodyPr/>
                    <a:lstStyle/>
                    <a:p>
                      <a:r>
                        <a:rPr lang="en-US" sz="1400" dirty="0" smtClean="0">
                          <a:solidFill>
                            <a:schemeClr val="tx1"/>
                          </a:solidFill>
                        </a:rPr>
                        <a:t>Gamify</a:t>
                      </a:r>
                      <a:r>
                        <a:rPr lang="en-US" sz="1400" baseline="0" dirty="0" smtClean="0">
                          <a:solidFill>
                            <a:schemeClr val="tx1"/>
                          </a:solidFill>
                        </a:rPr>
                        <a:t> anniversaries</a:t>
                      </a:r>
                      <a:endParaRPr lang="en-US" sz="14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260 M</a:t>
                      </a:r>
                    </a:p>
                  </a:txBody>
                  <a:tcPr/>
                </a:tc>
                <a:tc>
                  <a:txBody>
                    <a:bodyPr/>
                    <a:lstStyle/>
                    <a:p>
                      <a:r>
                        <a:rPr lang="en-US" sz="1400" dirty="0" smtClean="0">
                          <a:solidFill>
                            <a:schemeClr val="tx1"/>
                          </a:solidFill>
                        </a:rPr>
                        <a:t>0.25 </a:t>
                      </a:r>
                      <a:endParaRPr lang="en-US" sz="1400" dirty="0">
                        <a:solidFill>
                          <a:schemeClr val="tx1"/>
                        </a:solidFill>
                      </a:endParaRPr>
                    </a:p>
                  </a:txBody>
                  <a:tcPr/>
                </a:tc>
                <a:tc>
                  <a:txBody>
                    <a:bodyPr/>
                    <a:lstStyle/>
                    <a:p>
                      <a:r>
                        <a:rPr lang="en-US" sz="1400" dirty="0" smtClean="0">
                          <a:solidFill>
                            <a:schemeClr val="tx1"/>
                          </a:solidFill>
                        </a:rPr>
                        <a:t>50</a:t>
                      </a:r>
                      <a:endParaRPr lang="en-US" sz="1400" dirty="0">
                        <a:solidFill>
                          <a:schemeClr val="tx1"/>
                        </a:solidFill>
                      </a:endParaRPr>
                    </a:p>
                  </a:txBody>
                  <a:tcPr/>
                </a:tc>
                <a:tc>
                  <a:txBody>
                    <a:bodyPr/>
                    <a:lstStyle/>
                    <a:p>
                      <a:r>
                        <a:rPr lang="en-US" sz="1400" dirty="0" smtClean="0">
                          <a:solidFill>
                            <a:schemeClr val="tx1"/>
                          </a:solidFill>
                        </a:rPr>
                        <a:t>4</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8125000</a:t>
                      </a:r>
                    </a:p>
                  </a:txBody>
                  <a:tcPr marL="0" marR="0" marT="0" marB="0" anchor="b"/>
                </a:tc>
                <a:tc>
                  <a:txBody>
                    <a:bodyPr/>
                    <a:lstStyle/>
                    <a:p>
                      <a:r>
                        <a:rPr lang="en-US" sz="1400" dirty="0" smtClean="0">
                          <a:solidFill>
                            <a:schemeClr val="tx1"/>
                          </a:solidFill>
                        </a:rPr>
                        <a:t>P3</a:t>
                      </a:r>
                      <a:endParaRPr lang="en-US" sz="1400" dirty="0">
                        <a:solidFill>
                          <a:schemeClr val="tx1"/>
                        </a:solidFill>
                      </a:endParaRPr>
                    </a:p>
                  </a:txBody>
                  <a:tcPr/>
                </a:tc>
              </a:tr>
              <a:tr h="418387">
                <a:tc>
                  <a:txBody>
                    <a:bodyPr/>
                    <a:lstStyle/>
                    <a:p>
                      <a:r>
                        <a:rPr lang="en-US" sz="1400" dirty="0" smtClean="0">
                          <a:solidFill>
                            <a:schemeClr val="tx1"/>
                          </a:solidFill>
                        </a:rPr>
                        <a:t>Sales</a:t>
                      </a:r>
                      <a:r>
                        <a:rPr lang="en-US" sz="1400" baseline="0" dirty="0" smtClean="0">
                          <a:solidFill>
                            <a:schemeClr val="tx1"/>
                          </a:solidFill>
                        </a:rPr>
                        <a:t> pipeline management</a:t>
                      </a:r>
                      <a:endParaRPr lang="en-US" sz="1400" dirty="0">
                        <a:solidFill>
                          <a:schemeClr val="tx1"/>
                        </a:solidFill>
                      </a:endParaRPr>
                    </a:p>
                  </a:txBody>
                  <a:tcPr/>
                </a:tc>
                <a:tc>
                  <a:txBody>
                    <a:bodyPr/>
                    <a:lstStyle/>
                    <a:p>
                      <a:r>
                        <a:rPr lang="en-US" sz="1400" dirty="0" smtClean="0">
                          <a:solidFill>
                            <a:schemeClr val="tx1"/>
                          </a:solidFill>
                        </a:rPr>
                        <a:t>450M</a:t>
                      </a:r>
                      <a:endParaRPr lang="en-US" sz="1400" dirty="0">
                        <a:solidFill>
                          <a:schemeClr val="tx1"/>
                        </a:solidFill>
                      </a:endParaRPr>
                    </a:p>
                  </a:txBody>
                  <a:tcPr/>
                </a:tc>
                <a:tc>
                  <a:txBody>
                    <a:bodyPr/>
                    <a:lstStyle/>
                    <a:p>
                      <a:r>
                        <a:rPr lang="en-US" sz="1400" dirty="0" smtClean="0">
                          <a:solidFill>
                            <a:schemeClr val="tx1"/>
                          </a:solidFill>
                        </a:rPr>
                        <a:t>2</a:t>
                      </a:r>
                      <a:endParaRPr lang="en-US" sz="1400" dirty="0">
                        <a:solidFill>
                          <a:schemeClr val="tx1"/>
                        </a:solidFill>
                      </a:endParaRPr>
                    </a:p>
                  </a:txBody>
                  <a:tcPr/>
                </a:tc>
                <a:tc>
                  <a:txBody>
                    <a:bodyPr/>
                    <a:lstStyle/>
                    <a:p>
                      <a:r>
                        <a:rPr lang="en-US" sz="1400" dirty="0" smtClean="0">
                          <a:solidFill>
                            <a:schemeClr val="tx1"/>
                          </a:solidFill>
                        </a:rPr>
                        <a:t>80</a:t>
                      </a:r>
                      <a:endParaRPr lang="en-US" sz="1400" dirty="0">
                        <a:solidFill>
                          <a:schemeClr val="tx1"/>
                        </a:solidFill>
                      </a:endParaRPr>
                    </a:p>
                  </a:txBody>
                  <a:tcPr/>
                </a:tc>
                <a:tc>
                  <a:txBody>
                    <a:bodyPr/>
                    <a:lstStyle/>
                    <a:p>
                      <a:r>
                        <a:rPr lang="en-US" sz="1400" dirty="0" smtClean="0">
                          <a:solidFill>
                            <a:schemeClr val="tx1"/>
                          </a:solidFill>
                        </a:rPr>
                        <a:t>10</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72000000</a:t>
                      </a:r>
                    </a:p>
                  </a:txBody>
                  <a:tcPr marL="0" marR="0" marT="0" marB="0" anchor="b"/>
                </a:tc>
                <a:tc>
                  <a:txBody>
                    <a:bodyPr/>
                    <a:lstStyle/>
                    <a:p>
                      <a:r>
                        <a:rPr lang="en-US" sz="1400" dirty="0" smtClean="0">
                          <a:solidFill>
                            <a:schemeClr val="tx1"/>
                          </a:solidFill>
                        </a:rPr>
                        <a:t>P1</a:t>
                      </a:r>
                      <a:endParaRPr lang="en-US" sz="1400" dirty="0">
                        <a:solidFill>
                          <a:schemeClr val="tx1"/>
                        </a:solidFill>
                      </a:endParaRPr>
                    </a:p>
                  </a:txBody>
                  <a:tcPr/>
                </a:tc>
              </a:tr>
              <a:tr h="472921">
                <a:tc>
                  <a:txBody>
                    <a:bodyPr/>
                    <a:lstStyle/>
                    <a:p>
                      <a:r>
                        <a:rPr lang="en-US" sz="1400" dirty="0" smtClean="0">
                          <a:solidFill>
                            <a:schemeClr val="tx1"/>
                          </a:solidFill>
                        </a:rPr>
                        <a:t>HR - ATS inbuilt feature </a:t>
                      </a:r>
                      <a:endParaRPr lang="en-US" sz="1400" dirty="0">
                        <a:solidFill>
                          <a:schemeClr val="tx1"/>
                        </a:solidFill>
                      </a:endParaRPr>
                    </a:p>
                  </a:txBody>
                  <a:tcPr/>
                </a:tc>
                <a:tc>
                  <a:txBody>
                    <a:bodyPr/>
                    <a:lstStyle/>
                    <a:p>
                      <a:r>
                        <a:rPr lang="en-US" sz="1400" dirty="0" smtClean="0">
                          <a:solidFill>
                            <a:schemeClr val="tx1"/>
                          </a:solidFill>
                        </a:rPr>
                        <a:t>940,000  (~1M)</a:t>
                      </a:r>
                      <a:endParaRPr lang="en-US" sz="1400" dirty="0">
                        <a:solidFill>
                          <a:schemeClr val="tx1"/>
                        </a:solidFill>
                      </a:endParaRPr>
                    </a:p>
                  </a:txBody>
                  <a:tcPr/>
                </a:tc>
                <a:tc>
                  <a:txBody>
                    <a:bodyPr/>
                    <a:lstStyle/>
                    <a:p>
                      <a:r>
                        <a:rPr lang="en-US" sz="1400" dirty="0" smtClean="0">
                          <a:solidFill>
                            <a:schemeClr val="tx1"/>
                          </a:solidFill>
                        </a:rPr>
                        <a:t>2</a:t>
                      </a:r>
                      <a:endParaRPr lang="en-US" sz="1400" dirty="0">
                        <a:solidFill>
                          <a:schemeClr val="tx1"/>
                        </a:solidFill>
                      </a:endParaRPr>
                    </a:p>
                  </a:txBody>
                  <a:tcPr/>
                </a:tc>
                <a:tc>
                  <a:txBody>
                    <a:bodyPr/>
                    <a:lstStyle/>
                    <a:p>
                      <a:r>
                        <a:rPr lang="en-US" sz="1400" dirty="0" smtClean="0">
                          <a:solidFill>
                            <a:schemeClr val="tx1"/>
                          </a:solidFill>
                        </a:rPr>
                        <a:t>80</a:t>
                      </a:r>
                      <a:endParaRPr lang="en-US" sz="1400" dirty="0">
                        <a:solidFill>
                          <a:schemeClr val="tx1"/>
                        </a:solidFill>
                      </a:endParaRPr>
                    </a:p>
                  </a:txBody>
                  <a:tcPr/>
                </a:tc>
                <a:tc>
                  <a:txBody>
                    <a:bodyPr/>
                    <a:lstStyle/>
                    <a:p>
                      <a:r>
                        <a:rPr lang="en-US" sz="1400" dirty="0" smtClean="0">
                          <a:solidFill>
                            <a:schemeClr val="tx1"/>
                          </a:solidFill>
                        </a:rPr>
                        <a:t>10</a:t>
                      </a:r>
                      <a:endParaRPr lang="en-US" sz="1400" dirty="0">
                        <a:solidFill>
                          <a:schemeClr val="tx1"/>
                        </a:solidFill>
                      </a:endParaRPr>
                    </a:p>
                  </a:txBody>
                  <a:tcPr/>
                </a:tc>
                <a:tc>
                  <a:txBody>
                    <a:bodyPr/>
                    <a:lstStyle/>
                    <a:p>
                      <a:pPr algn="r" fontAlgn="b"/>
                      <a:r>
                        <a:rPr lang="is-IS" sz="1400" b="0" i="0" u="none" strike="noStrike" dirty="0">
                          <a:solidFill>
                            <a:srgbClr val="000000"/>
                          </a:solidFill>
                          <a:effectLst/>
                          <a:latin typeface="Arial" charset="0"/>
                        </a:rPr>
                        <a:t>150400</a:t>
                      </a:r>
                    </a:p>
                  </a:txBody>
                  <a:tcPr marL="0" marR="0" marT="0" marB="0" anchor="b"/>
                </a:tc>
                <a:tc>
                  <a:txBody>
                    <a:bodyPr/>
                    <a:lstStyle/>
                    <a:p>
                      <a:r>
                        <a:rPr lang="en-US" sz="1400" dirty="0" smtClean="0">
                          <a:solidFill>
                            <a:schemeClr val="tx1"/>
                          </a:solidFill>
                        </a:rPr>
                        <a:t>P4</a:t>
                      </a:r>
                      <a:endParaRPr lang="en-US" sz="1400" dirty="0">
                        <a:solidFill>
                          <a:schemeClr val="tx1"/>
                        </a:solidFill>
                      </a:endParaRPr>
                    </a:p>
                  </a:txBody>
                  <a:tcPr/>
                </a:tc>
              </a:tr>
            </a:tbl>
          </a:graphicData>
        </a:graphic>
      </p:graphicFrame>
      <p:sp>
        <p:nvSpPr>
          <p:cNvPr id="7" name="TextBox 6"/>
          <p:cNvSpPr txBox="1"/>
          <p:nvPr/>
        </p:nvSpPr>
        <p:spPr>
          <a:xfrm>
            <a:off x="838200" y="1875099"/>
            <a:ext cx="10516565" cy="738664"/>
          </a:xfrm>
          <a:prstGeom prst="rect">
            <a:avLst/>
          </a:prstGeom>
          <a:noFill/>
        </p:spPr>
        <p:txBody>
          <a:bodyPr wrap="square" rtlCol="0">
            <a:spAutoFit/>
          </a:bodyPr>
          <a:lstStyle/>
          <a:p>
            <a:r>
              <a:rPr lang="en-US" sz="1400" dirty="0" smtClean="0"/>
              <a:t>The next level of analysis include research and data analysis before making any prioritization decision. I have used RICE ( Reach, Impact, Confidence, Effort ) Framework to validate the prioritization which we made earlier using value effort analysis. Since data driven decision are more accurate and provide next level of confidence about ”we are building right thing at right time for right people.”</a:t>
            </a:r>
            <a:endParaRPr lang="en-US" sz="1400" dirty="0"/>
          </a:p>
        </p:txBody>
      </p:sp>
    </p:spTree>
    <p:extLst>
      <p:ext uri="{BB962C8B-B14F-4D97-AF65-F5344CB8AC3E}">
        <p14:creationId xmlns:p14="http://schemas.microsoft.com/office/powerpoint/2010/main" val="196367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Facts and Assumptions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1400" b="1" dirty="0" smtClean="0"/>
              <a:t>Reach</a:t>
            </a:r>
            <a:r>
              <a:rPr lang="en-US" sz="1400" dirty="0" smtClean="0"/>
              <a:t> -  Calculate per month and active users are be impacted user . As per stats total active monthly user is 260 M</a:t>
            </a:r>
          </a:p>
          <a:p>
            <a:pPr marL="0" indent="0">
              <a:buNone/>
            </a:pPr>
            <a:r>
              <a:rPr lang="en-US" sz="1400" b="1" dirty="0" smtClean="0"/>
              <a:t>Impact </a:t>
            </a:r>
            <a:r>
              <a:rPr lang="en-US" sz="1400" dirty="0" smtClean="0"/>
              <a:t>- on individual person and range from (0. 25 </a:t>
            </a:r>
            <a:r>
              <a:rPr lang="mr-IN" sz="1400" dirty="0" smtClean="0"/>
              <a:t>–</a:t>
            </a:r>
            <a:r>
              <a:rPr lang="en-US" sz="1400" dirty="0" smtClean="0"/>
              <a:t> 3) . Based on instinct and gut feeling</a:t>
            </a:r>
          </a:p>
          <a:p>
            <a:pPr marL="0" indent="0">
              <a:buNone/>
            </a:pPr>
            <a:r>
              <a:rPr lang="en-US" sz="1400" dirty="0" smtClean="0"/>
              <a:t>        0.25 = minimal impact</a:t>
            </a:r>
          </a:p>
          <a:p>
            <a:pPr marL="0" indent="0">
              <a:buNone/>
            </a:pPr>
            <a:r>
              <a:rPr lang="en-US" sz="1400" dirty="0" smtClean="0"/>
              <a:t>        0.5 = low impact</a:t>
            </a:r>
          </a:p>
          <a:p>
            <a:pPr marL="0" indent="0">
              <a:buNone/>
            </a:pPr>
            <a:r>
              <a:rPr lang="en-US" sz="1400" dirty="0" smtClean="0"/>
              <a:t>        1 = medium impact</a:t>
            </a:r>
          </a:p>
          <a:p>
            <a:pPr marL="0" indent="0">
              <a:buNone/>
            </a:pPr>
            <a:r>
              <a:rPr lang="en-US" sz="1400" dirty="0" smtClean="0"/>
              <a:t>        2 </a:t>
            </a:r>
            <a:r>
              <a:rPr lang="en-US" sz="1400" dirty="0"/>
              <a:t>=</a:t>
            </a:r>
            <a:r>
              <a:rPr lang="en-US" sz="1400" dirty="0" smtClean="0"/>
              <a:t> high impact</a:t>
            </a:r>
          </a:p>
          <a:p>
            <a:pPr marL="0" indent="0">
              <a:buNone/>
            </a:pPr>
            <a:r>
              <a:rPr lang="en-US" sz="1400" dirty="0" smtClean="0"/>
              <a:t>        3 </a:t>
            </a:r>
            <a:r>
              <a:rPr lang="en-US" sz="1400" dirty="0"/>
              <a:t>=</a:t>
            </a:r>
            <a:r>
              <a:rPr lang="en-US" sz="1400" dirty="0" smtClean="0"/>
              <a:t> </a:t>
            </a:r>
            <a:r>
              <a:rPr lang="en-US" sz="1400" dirty="0" smtClean="0"/>
              <a:t>massive impact</a:t>
            </a:r>
          </a:p>
          <a:p>
            <a:pPr marL="0" indent="0">
              <a:buNone/>
            </a:pPr>
            <a:r>
              <a:rPr lang="en-US" sz="1400" b="1" dirty="0" smtClean="0"/>
              <a:t>Confidence </a:t>
            </a:r>
            <a:r>
              <a:rPr lang="en-US" sz="1400" dirty="0" smtClean="0"/>
              <a:t>- depends upon data and research gathered for reach and impact</a:t>
            </a:r>
          </a:p>
          <a:p>
            <a:pPr marL="0" indent="0">
              <a:buNone/>
            </a:pPr>
            <a:r>
              <a:rPr lang="en-US" sz="1400" b="1" dirty="0" smtClean="0"/>
              <a:t>Effort</a:t>
            </a:r>
            <a:r>
              <a:rPr lang="en-US" sz="1400" dirty="0" smtClean="0"/>
              <a:t> - is number of persons-months.</a:t>
            </a:r>
          </a:p>
          <a:p>
            <a:pPr marL="0" indent="0">
              <a:buNone/>
            </a:pPr>
            <a:r>
              <a:rPr lang="en-US" sz="1400" b="1" dirty="0" smtClean="0"/>
              <a:t>Priority </a:t>
            </a:r>
            <a:r>
              <a:rPr lang="en-US" sz="1400" dirty="0" smtClean="0"/>
              <a:t>- based on RICE score</a:t>
            </a:r>
          </a:p>
          <a:p>
            <a:pPr marL="0" indent="0">
              <a:buNone/>
            </a:pPr>
            <a:endParaRPr lang="en-US" sz="1400" dirty="0" smtClean="0"/>
          </a:p>
          <a:p>
            <a:pPr marL="0" indent="0">
              <a:buNone/>
            </a:pPr>
            <a:r>
              <a:rPr lang="en-US" sz="1400" b="1" dirty="0" smtClean="0"/>
              <a:t>Facts:</a:t>
            </a:r>
          </a:p>
          <a:p>
            <a:pPr marL="0" indent="0">
              <a:buNone/>
            </a:pPr>
            <a:r>
              <a:rPr lang="en-US" sz="1400" b="1" dirty="0" smtClean="0"/>
              <a:t>Subscription</a:t>
            </a:r>
            <a:r>
              <a:rPr lang="en-US" sz="1400" dirty="0" smtClean="0"/>
              <a:t> rate of sales pipeline management = $ 79.99 / month</a:t>
            </a:r>
          </a:p>
          <a:p>
            <a:pPr marL="0" indent="0">
              <a:buNone/>
            </a:pPr>
            <a:r>
              <a:rPr lang="en-US" sz="1400" b="1" dirty="0" smtClean="0"/>
              <a:t>Subscription</a:t>
            </a:r>
            <a:r>
              <a:rPr lang="en-US" sz="1400" dirty="0" smtClean="0"/>
              <a:t> rate of HR pipeline management = $119.95/month</a:t>
            </a:r>
          </a:p>
          <a:p>
            <a:endParaRPr lang="en-US" sz="1400" dirty="0" smtClean="0"/>
          </a:p>
          <a:p>
            <a:endParaRPr lang="en-US" dirty="0"/>
          </a:p>
        </p:txBody>
      </p:sp>
    </p:spTree>
    <p:extLst>
      <p:ext uri="{BB962C8B-B14F-4D97-AF65-F5344CB8AC3E}">
        <p14:creationId xmlns:p14="http://schemas.microsoft.com/office/powerpoint/2010/main" val="150643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Thoughts </a:t>
            </a:r>
            <a:endParaRPr lang="en-US" dirty="0"/>
          </a:p>
        </p:txBody>
      </p:sp>
      <p:sp>
        <p:nvSpPr>
          <p:cNvPr id="3" name="Content Placeholder 2"/>
          <p:cNvSpPr>
            <a:spLocks noGrp="1"/>
          </p:cNvSpPr>
          <p:nvPr>
            <p:ph idx="1"/>
          </p:nvPr>
        </p:nvSpPr>
        <p:spPr>
          <a:xfrm>
            <a:off x="838200" y="1501533"/>
            <a:ext cx="10515600" cy="5356467"/>
          </a:xfrm>
        </p:spPr>
        <p:txBody>
          <a:bodyPr>
            <a:noAutofit/>
          </a:bodyPr>
          <a:lstStyle/>
          <a:p>
            <a:pPr marL="0" indent="0">
              <a:buNone/>
            </a:pPr>
            <a:r>
              <a:rPr lang="en-US" sz="1200" b="1" dirty="0" smtClean="0">
                <a:latin typeface="Open Sans" charset="0"/>
                <a:ea typeface="Open Sans" charset="0"/>
                <a:cs typeface="Open Sans" charset="0"/>
              </a:rPr>
              <a:t>Priority List of Feature:</a:t>
            </a:r>
          </a:p>
          <a:p>
            <a:pPr marL="0" indent="0">
              <a:buNone/>
            </a:pPr>
            <a:r>
              <a:rPr lang="en-US" sz="1200" dirty="0" smtClean="0">
                <a:latin typeface="Open Sans" charset="0"/>
                <a:ea typeface="Open Sans" charset="0"/>
                <a:cs typeface="Open Sans" charset="0"/>
              </a:rPr>
              <a:t>P0 - Performance has recently taken a big hit, it takes approximately ~6 seconds to load the feed, ~8 sec to load the search results.</a:t>
            </a:r>
          </a:p>
          <a:p>
            <a:pPr marL="0" indent="0">
              <a:buNone/>
            </a:pPr>
            <a:r>
              <a:rPr lang="en-US" sz="1200" dirty="0" smtClean="0">
                <a:latin typeface="Open Sans" charset="0"/>
                <a:ea typeface="Open Sans" charset="0"/>
                <a:cs typeface="Open Sans" charset="0"/>
              </a:rPr>
              <a:t>P0 - The feed seems to be irrelevant to most of the users. General feedback is that LinkedIn is not as useful as it was before, the details shown does not help the users to improve their professional growth.</a:t>
            </a:r>
          </a:p>
          <a:p>
            <a:pPr marL="0" indent="0">
              <a:buNone/>
            </a:pPr>
            <a:r>
              <a:rPr lang="en-US" sz="1200" dirty="0" smtClean="0">
                <a:latin typeface="Open Sans" charset="0"/>
                <a:ea typeface="Open Sans" charset="0"/>
                <a:cs typeface="Open Sans" charset="0"/>
              </a:rPr>
              <a:t>P1-Improve usability of LinkedIn (as complaints are received about it's UX issues).</a:t>
            </a:r>
          </a:p>
          <a:p>
            <a:pPr marL="0" indent="0">
              <a:buNone/>
            </a:pPr>
            <a:r>
              <a:rPr lang="en-US" sz="1200" dirty="0" smtClean="0">
                <a:latin typeface="Open Sans" charset="0"/>
                <a:ea typeface="Open Sans" charset="0"/>
                <a:cs typeface="Open Sans" charset="0"/>
              </a:rPr>
              <a:t>P2 - Help sales teams with a better Sales pipeline management feature within LinkedIn, currently they import details from LinkedIn to a CRM and that is a waste of time.</a:t>
            </a:r>
          </a:p>
          <a:p>
            <a:pPr marL="0" indent="0">
              <a:buNone/>
            </a:pPr>
            <a:r>
              <a:rPr lang="en-US" sz="1200" dirty="0" smtClean="0">
                <a:latin typeface="Open Sans" charset="0"/>
                <a:ea typeface="Open Sans" charset="0"/>
                <a:cs typeface="Open Sans" charset="0"/>
              </a:rPr>
              <a:t>P3 - Make LinkedIn useful for HR folks with a better ATS feature inbuilt, currently recruiters have to import details into ATS and then begin recruitment process</a:t>
            </a:r>
          </a:p>
          <a:p>
            <a:pPr marL="0" indent="0">
              <a:buNone/>
            </a:pPr>
            <a:r>
              <a:rPr lang="en-US" sz="1200" dirty="0">
                <a:latin typeface="Open Sans" charset="0"/>
                <a:ea typeface="Open Sans" charset="0"/>
                <a:cs typeface="Open Sans" charset="0"/>
              </a:rPr>
              <a:t>P</a:t>
            </a:r>
            <a:r>
              <a:rPr lang="en-US" sz="1200" dirty="0" smtClean="0">
                <a:latin typeface="Open Sans" charset="0"/>
                <a:ea typeface="Open Sans" charset="0"/>
                <a:cs typeface="Open Sans" charset="0"/>
              </a:rPr>
              <a:t>4- Today we allow users to wish birthdays and work anniversaries, we want to extend this and gamify the process, so more people celebrate, greater number of badges will be earned.</a:t>
            </a:r>
          </a:p>
          <a:p>
            <a:pPr marL="0" indent="0">
              <a:buNone/>
            </a:pPr>
            <a:endParaRPr lang="en-US" sz="1200" b="1" dirty="0" smtClean="0">
              <a:latin typeface="Open Sans" charset="0"/>
              <a:ea typeface="Open Sans" charset="0"/>
              <a:cs typeface="Open Sans" charset="0"/>
            </a:endParaRPr>
          </a:p>
          <a:p>
            <a:pPr marL="0" indent="0">
              <a:buNone/>
            </a:pPr>
            <a:r>
              <a:rPr lang="en-US" sz="1200" b="1" dirty="0" smtClean="0">
                <a:latin typeface="Open Sans" charset="0"/>
                <a:ea typeface="Open Sans" charset="0"/>
                <a:cs typeface="Open Sans" charset="0"/>
              </a:rPr>
              <a:t>Based on consideration and assumptions</a:t>
            </a:r>
            <a:r>
              <a:rPr lang="en-US" sz="1200" u="sng" dirty="0" smtClean="0">
                <a:latin typeface="Open Sans" charset="0"/>
                <a:ea typeface="Open Sans" charset="0"/>
                <a:cs typeface="Open Sans" charset="0"/>
              </a:rPr>
              <a:t>: </a:t>
            </a:r>
          </a:p>
          <a:p>
            <a:r>
              <a:rPr lang="en-US" sz="1200" dirty="0" smtClean="0">
                <a:latin typeface="Open Sans" charset="0"/>
                <a:ea typeface="Open Sans" charset="0"/>
                <a:cs typeface="Open Sans" charset="0"/>
              </a:rPr>
              <a:t>Since </a:t>
            </a:r>
            <a:r>
              <a:rPr lang="en-US" sz="1200" dirty="0">
                <a:latin typeface="Open Sans" charset="0"/>
                <a:ea typeface="Open Sans" charset="0"/>
                <a:cs typeface="Open Sans" charset="0"/>
              </a:rPr>
              <a:t>t</a:t>
            </a:r>
            <a:r>
              <a:rPr lang="en-US" sz="1200" dirty="0" smtClean="0">
                <a:latin typeface="Open Sans" charset="0"/>
                <a:ea typeface="Open Sans" charset="0"/>
                <a:cs typeface="Open Sans" charset="0"/>
              </a:rPr>
              <a:t>heme of LinkedIn is simple, to connect the world’s professionals to make them more productive and successful, so considering both the framework it is very clear to define P0 priority </a:t>
            </a:r>
          </a:p>
          <a:p>
            <a:r>
              <a:rPr lang="en-US" sz="1200" dirty="0" smtClean="0">
                <a:latin typeface="Open Sans" charset="0"/>
                <a:ea typeface="Open Sans" charset="0"/>
                <a:cs typeface="Open Sans" charset="0"/>
              </a:rPr>
              <a:t>Regarding the UX issues , we are not clear about what kind of issues users are facing . We also don</a:t>
            </a:r>
            <a:r>
              <a:rPr lang="mr-IN" sz="1200" dirty="0" smtClean="0">
                <a:latin typeface="Open Sans" charset="0"/>
                <a:ea typeface="Open Sans" charset="0"/>
                <a:cs typeface="Open Sans" charset="0"/>
              </a:rPr>
              <a:t>’</a:t>
            </a:r>
            <a:r>
              <a:rPr lang="en-US" sz="1200" dirty="0" smtClean="0">
                <a:latin typeface="Open Sans" charset="0"/>
                <a:ea typeface="Open Sans" charset="0"/>
                <a:cs typeface="Open Sans" charset="0"/>
              </a:rPr>
              <a:t>t know what  are the user group.  </a:t>
            </a:r>
            <a:r>
              <a:rPr lang="en-US" sz="1200" dirty="0">
                <a:latin typeface="Open Sans" charset="0"/>
                <a:ea typeface="Open Sans" charset="0"/>
                <a:cs typeface="Open Sans" charset="0"/>
              </a:rPr>
              <a:t>W</a:t>
            </a:r>
            <a:r>
              <a:rPr lang="en-US" sz="1200" dirty="0" smtClean="0">
                <a:latin typeface="Open Sans" charset="0"/>
                <a:ea typeface="Open Sans" charset="0"/>
                <a:cs typeface="Open Sans" charset="0"/>
              </a:rPr>
              <a:t>e need to investigate more in detail and talk to user about UX issues and evaluate how critical it is and what need to fix. So , this is a bit ambiguous and lacks clarity.</a:t>
            </a:r>
            <a:endParaRPr lang="en-US" sz="1200" dirty="0">
              <a:latin typeface="Open Sans" charset="0"/>
              <a:ea typeface="Open Sans" charset="0"/>
              <a:cs typeface="Open Sans" charset="0"/>
            </a:endParaRPr>
          </a:p>
          <a:p>
            <a:r>
              <a:rPr lang="en-US" sz="1200" dirty="0" smtClean="0">
                <a:latin typeface="Open Sans" charset="0"/>
                <a:ea typeface="Open Sans" charset="0"/>
                <a:cs typeface="Open Sans" charset="0"/>
              </a:rPr>
              <a:t>Since LinkedIn leads a diversified business with revenues from membership subscriptions, advertising sales and recruitment solutions. So , Sales Pipeline and HR ATS inbuilt systems feature are very big requirements and also has very huge revenue base , I am prioritizing them as P2 and P3.</a:t>
            </a:r>
          </a:p>
          <a:p>
            <a:r>
              <a:rPr lang="en-US" sz="1200" dirty="0" smtClean="0">
                <a:latin typeface="Open Sans" charset="0"/>
                <a:ea typeface="Open Sans" charset="0"/>
                <a:cs typeface="Open Sans" charset="0"/>
              </a:rPr>
              <a:t>I see Gamify Anniversary as P4, since it  has more effort than value addition and no revenue generation.</a:t>
            </a:r>
          </a:p>
        </p:txBody>
      </p:sp>
    </p:spTree>
    <p:extLst>
      <p:ext uri="{BB962C8B-B14F-4D97-AF65-F5344CB8AC3E}">
        <p14:creationId xmlns:p14="http://schemas.microsoft.com/office/powerpoint/2010/main" val="69151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318252"/>
          </a:xfrm>
        </p:spPr>
        <p:txBody>
          <a:bodyPr/>
          <a:lstStyle/>
          <a:p>
            <a:r>
              <a:rPr lang="en-US" dirty="0" smtClean="0"/>
              <a:t>                </a:t>
            </a:r>
            <a:r>
              <a:rPr lang="en-US" dirty="0" smtClean="0"/>
              <a:t>Thanking You!</a:t>
            </a:r>
            <a:endParaRPr lang="en-US" dirty="0"/>
          </a:p>
        </p:txBody>
      </p:sp>
    </p:spTree>
    <p:extLst>
      <p:ext uri="{BB962C8B-B14F-4D97-AF65-F5344CB8AC3E}">
        <p14:creationId xmlns:p14="http://schemas.microsoft.com/office/powerpoint/2010/main" val="107623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570</Words>
  <Application>Microsoft Macintosh PowerPoint</Application>
  <PresentationFormat>Widescreen</PresentationFormat>
  <Paragraphs>137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Mangal</vt:lpstr>
      <vt:lpstr>Open Sans</vt:lpstr>
      <vt:lpstr>Arial</vt:lpstr>
      <vt:lpstr>Office Theme</vt:lpstr>
      <vt:lpstr>LinkedIn Feature Prioritization</vt:lpstr>
      <vt:lpstr>Feature needs to be prioritized</vt:lpstr>
      <vt:lpstr>Prioritization Approach Using Value vs Effort </vt:lpstr>
      <vt:lpstr>Approach for Prioritization  </vt:lpstr>
      <vt:lpstr>Prioritization based on Data Research</vt:lpstr>
      <vt:lpstr>Facts and Assumptions</vt:lpstr>
      <vt:lpstr>Final Thoughts </vt:lpstr>
      <vt:lpstr>                Thanking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LinkedIn Feature Prioritization</dc:title>
  <dc:creator>Microsoft Office User</dc:creator>
  <cp:lastModifiedBy>Microsoft Office User</cp:lastModifiedBy>
  <cp:revision>37</cp:revision>
  <dcterms:created xsi:type="dcterms:W3CDTF">2020-06-14T08:01:21Z</dcterms:created>
  <dcterms:modified xsi:type="dcterms:W3CDTF">2020-06-27T12:54:45Z</dcterms:modified>
</cp:coreProperties>
</file>