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8" r:id="rId8"/>
    <p:sldId id="265" r:id="rId9"/>
    <p:sldId id="266" r:id="rId10"/>
    <p:sldId id="269" r:id="rId11"/>
    <p:sldId id="264" r:id="rId12"/>
    <p:sldId id="262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56"/>
    <p:restoredTop sz="94667"/>
  </p:normalViewPr>
  <p:slideViewPr>
    <p:cSldViewPr snapToGrid="0" snapToObjects="1">
      <p:cViewPr varScale="1">
        <p:scale>
          <a:sx n="84" d="100"/>
          <a:sy n="84" d="100"/>
        </p:scale>
        <p:origin x="200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27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3/17/20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3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3/17/20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23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3/17/20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841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50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3/17/20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428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3/17/20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34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3/17/20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872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3/17/20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23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3/17/20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92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3/17/20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39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3/17/20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MSIPCMContentMarking" descr="{&quot;HashCode&quot;:24823256,&quot;Placement&quot;:&quot;Footer&quot;}">
            <a:extLst>
              <a:ext uri="{FF2B5EF4-FFF2-40B4-BE49-F238E27FC236}">
                <a16:creationId xmlns:a16="http://schemas.microsoft.com/office/drawing/2014/main" xmlns="" id="{74B441F1-4216-41BE-9411-E33549B7F2B7}"/>
              </a:ext>
            </a:extLst>
          </p:cNvPr>
          <p:cNvSpPr txBox="1"/>
          <p:nvPr userDrawn="1"/>
        </p:nvSpPr>
        <p:spPr>
          <a:xfrm>
            <a:off x="0" y="6595656"/>
            <a:ext cx="1339839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IN" sz="1000">
                <a:solidFill>
                  <a:srgbClr val="000000"/>
                </a:solidFill>
                <a:latin typeface="Calibri" panose="020F0502020204030204" pitchFamily="34" charset="0"/>
              </a:rPr>
              <a:t>Classification: Public</a:t>
            </a:r>
          </a:p>
        </p:txBody>
      </p:sp>
    </p:spTree>
    <p:extLst>
      <p:ext uri="{BB962C8B-B14F-4D97-AF65-F5344CB8AC3E}">
        <p14:creationId xmlns:p14="http://schemas.microsoft.com/office/powerpoint/2010/main" val="123690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 - Express Checkout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b="1" dirty="0" smtClean="0"/>
              <a:t>Prepared </a:t>
            </a:r>
            <a:r>
              <a:rPr lang="en-US" sz="1600" b="1" dirty="0" smtClean="0"/>
              <a:t>by Khushbu Gupta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43078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893" y="2607961"/>
            <a:ext cx="7729728" cy="1188720"/>
          </a:xfrm>
        </p:spPr>
        <p:txBody>
          <a:bodyPr/>
          <a:lstStyle/>
          <a:p>
            <a:r>
              <a:rPr lang="en-US" dirty="0"/>
              <a:t>Express Checkout Wire-frames and Workflow</a:t>
            </a:r>
          </a:p>
        </p:txBody>
      </p:sp>
    </p:spTree>
    <p:extLst>
      <p:ext uri="{BB962C8B-B14F-4D97-AF65-F5344CB8AC3E}">
        <p14:creationId xmlns:p14="http://schemas.microsoft.com/office/powerpoint/2010/main" val="1481750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19"/>
          <a:stretch/>
        </p:blipFill>
        <p:spPr>
          <a:xfrm>
            <a:off x="4370979" y="991936"/>
            <a:ext cx="2809461" cy="58660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1637" y="407160"/>
            <a:ext cx="2709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First click: ‘Buy Now’ button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67331" y="160939"/>
            <a:ext cx="2709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Express checkout will skip 1,2-Delivery, Payment step and directly jump to 3- Review.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43025" y="160939"/>
            <a:ext cx="3904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Scroll down on review screen to confirm address and payment details as per the previous transaction and continue to pay.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38631" y="895052"/>
            <a:ext cx="3062492" cy="5962948"/>
            <a:chOff x="438631" y="895052"/>
            <a:chExt cx="3062492" cy="596294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631" y="895052"/>
              <a:ext cx="3062492" cy="5962948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90" t="78665" r="53957" b="14445"/>
            <a:stretch/>
          </p:blipFill>
          <p:spPr>
            <a:xfrm>
              <a:off x="791637" y="5592417"/>
              <a:ext cx="1033669" cy="410818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8357679" y="937007"/>
            <a:ext cx="2906670" cy="5920993"/>
            <a:chOff x="8357679" y="937007"/>
            <a:chExt cx="2906670" cy="5920993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7679" y="937007"/>
              <a:ext cx="2906670" cy="5920993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16" t="81423" r="23936" b="13429"/>
            <a:stretch/>
          </p:blipFill>
          <p:spPr>
            <a:xfrm>
              <a:off x="9210260" y="5784575"/>
              <a:ext cx="1338470" cy="304800"/>
            </a:xfrm>
            <a:prstGeom prst="rect">
              <a:avLst/>
            </a:prstGeom>
          </p:spPr>
        </p:pic>
      </p:grpSp>
      <p:sp>
        <p:nvSpPr>
          <p:cNvPr id="22" name="Right Arrow 21"/>
          <p:cNvSpPr/>
          <p:nvPr/>
        </p:nvSpPr>
        <p:spPr>
          <a:xfrm>
            <a:off x="3784677" y="3475210"/>
            <a:ext cx="324919" cy="452898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7664572" y="3475210"/>
            <a:ext cx="324919" cy="452898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13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 to Measure 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Perform A/B test </a:t>
            </a:r>
          </a:p>
          <a:p>
            <a:r>
              <a:rPr lang="en-US" b="1" dirty="0"/>
              <a:t>Payment conversion rate</a:t>
            </a:r>
          </a:p>
          <a:p>
            <a:r>
              <a:rPr lang="en-US" b="1" dirty="0"/>
              <a:t>Payment success rate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Cart abandonment rate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User retention rate</a:t>
            </a:r>
          </a:p>
        </p:txBody>
      </p:sp>
    </p:spTree>
    <p:extLst>
      <p:ext uri="{BB962C8B-B14F-4D97-AF65-F5344CB8AC3E}">
        <p14:creationId xmlns:p14="http://schemas.microsoft.com/office/powerpoint/2010/main" val="957976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893" y="2607961"/>
            <a:ext cx="7729728" cy="1188720"/>
          </a:xfrm>
        </p:spPr>
        <p:txBody>
          <a:bodyPr/>
          <a:lstStyle/>
          <a:p>
            <a:r>
              <a:rPr lang="en-US" dirty="0" smtClean="0"/>
              <a:t>Thank </a:t>
            </a:r>
            <a:r>
              <a:rPr lang="en-US" dirty="0"/>
              <a:t>You !</a:t>
            </a:r>
          </a:p>
        </p:txBody>
      </p:sp>
    </p:spTree>
    <p:extLst>
      <p:ext uri="{BB962C8B-B14F-4D97-AF65-F5344CB8AC3E}">
        <p14:creationId xmlns:p14="http://schemas.microsoft.com/office/powerpoint/2010/main" val="791025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93" y="964692"/>
            <a:ext cx="7729728" cy="1188720"/>
          </a:xfrm>
        </p:spPr>
        <p:txBody>
          <a:bodyPr/>
          <a:lstStyle/>
          <a:p>
            <a:r>
              <a:rPr lang="en-US" dirty="0" smtClean="0"/>
              <a:t>Suggested Feature </a:t>
            </a:r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smtClean="0"/>
              <a:t>Express Checkout” </a:t>
            </a:r>
            <a:r>
              <a:rPr lang="en-US" dirty="0" smtClean="0"/>
              <a:t>is </a:t>
            </a:r>
            <a:r>
              <a:rPr lang="en-US" dirty="0" smtClean="0"/>
              <a:t>fast checkout process which completes the checkout process in just 2-clicks.</a:t>
            </a:r>
          </a:p>
          <a:p>
            <a:r>
              <a:rPr lang="en-US" dirty="0" smtClean="0"/>
              <a:t>The reason why I suggest are </a:t>
            </a:r>
            <a:r>
              <a:rPr lang="mr-IN" dirty="0" smtClean="0"/>
              <a:t>–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To increase the conversion rate of checkout.</a:t>
            </a:r>
          </a:p>
          <a:p>
            <a:r>
              <a:rPr lang="en-US" dirty="0" smtClean="0"/>
              <a:t>Minimize the time spend by users in checkout.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304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Express Checkout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checkout allows seamless shopping experience for e-commerce websites that uses shopping cart.</a:t>
            </a:r>
          </a:p>
          <a:p>
            <a:r>
              <a:rPr lang="en-US" dirty="0"/>
              <a:t>It reduces the checkout steps in the shopping funnel by allowing customer to use the shipping address and payment details as per previous successful orders or primary/default settings.</a:t>
            </a:r>
          </a:p>
          <a:p>
            <a:r>
              <a:rPr lang="en-US" dirty="0"/>
              <a:t>(Click. Click. Sold.)</a:t>
            </a:r>
            <a:r>
              <a:rPr lang="en-GB" dirty="0"/>
              <a:t> </a:t>
            </a:r>
            <a:r>
              <a:rPr lang="en-US" dirty="0"/>
              <a:t>Express checkout is 2-click process and for faster transactions.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90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“Buy Now” option need to be applied on PDP page which lands users directly to final step of checkout page.</a:t>
            </a:r>
            <a:endParaRPr lang="en-GB" dirty="0"/>
          </a:p>
          <a:p>
            <a:r>
              <a:rPr lang="en-US" dirty="0"/>
              <a:t>This checkout process will only be available for existing user who had already made a purchase on the site at least once.</a:t>
            </a:r>
            <a:endParaRPr lang="en-GB" dirty="0"/>
          </a:p>
          <a:p>
            <a:r>
              <a:rPr lang="en-US" dirty="0"/>
              <a:t>On making checkout primary billing address, shipping details, email, debit/credit card details will automatically be added as per users previous successful orders.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4951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 Display Pages</a:t>
            </a:r>
            <a:endParaRPr lang="en-GB" dirty="0"/>
          </a:p>
          <a:p>
            <a:r>
              <a:rPr lang="en-US" dirty="0"/>
              <a:t>Checkout - Review pages</a:t>
            </a:r>
            <a:endParaRPr lang="en-GB" dirty="0"/>
          </a:p>
          <a:p>
            <a:r>
              <a:rPr lang="en-US" dirty="0"/>
              <a:t>Existing user 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805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 reasons to add express checkout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Minimize checkout time for existing users</a:t>
            </a:r>
            <a:endParaRPr lang="en-GB" dirty="0"/>
          </a:p>
          <a:p>
            <a:r>
              <a:rPr lang="en-US" dirty="0"/>
              <a:t>Optimize conversion rate of ‘checkout’</a:t>
            </a:r>
          </a:p>
          <a:p>
            <a:r>
              <a:rPr lang="en-US" dirty="0"/>
              <a:t>Better user experience</a:t>
            </a:r>
          </a:p>
          <a:p>
            <a:r>
              <a:rPr lang="en-US" dirty="0"/>
              <a:t>Retain existing user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9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893" y="2607961"/>
            <a:ext cx="7729728" cy="1188720"/>
          </a:xfrm>
        </p:spPr>
        <p:txBody>
          <a:bodyPr/>
          <a:lstStyle/>
          <a:p>
            <a:r>
              <a:rPr lang="en-US" dirty="0"/>
              <a:t>Current Checkout Workflow</a:t>
            </a:r>
          </a:p>
        </p:txBody>
      </p:sp>
    </p:spTree>
    <p:extLst>
      <p:ext uri="{BB962C8B-B14F-4D97-AF65-F5344CB8AC3E}">
        <p14:creationId xmlns:p14="http://schemas.microsoft.com/office/powerpoint/2010/main" val="1495545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25384" y="1868557"/>
            <a:ext cx="11666616" cy="4837044"/>
            <a:chOff x="441739" y="1643270"/>
            <a:chExt cx="11666616" cy="483704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739" y="1643270"/>
              <a:ext cx="2848502" cy="483704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2749" y="1643270"/>
              <a:ext cx="2720837" cy="4837044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094" y="1679798"/>
              <a:ext cx="2700290" cy="480051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8892" y="1660424"/>
              <a:ext cx="2639463" cy="4819890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525384" y="1162534"/>
            <a:ext cx="2628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First click:  ‘Add to Bag’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26394" y="1162534"/>
            <a:ext cx="2709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Second click:  ‘ Go to Bag 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99739" y="1162534"/>
            <a:ext cx="2709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Third click: ‘ Go to checkout ’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41186" y="954158"/>
            <a:ext cx="2650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Fourth click: ‘ Enter address and continue to Payment Mode’</a:t>
            </a:r>
          </a:p>
        </p:txBody>
      </p:sp>
      <p:sp>
        <p:nvSpPr>
          <p:cNvPr id="14" name="Right Arrow 21">
            <a:extLst>
              <a:ext uri="{FF2B5EF4-FFF2-40B4-BE49-F238E27FC236}">
                <a16:creationId xmlns:a16="http://schemas.microsoft.com/office/drawing/2014/main" xmlns="" id="{AF3FFF51-0525-48D6-BDDC-BE2F54953420}"/>
              </a:ext>
            </a:extLst>
          </p:cNvPr>
          <p:cNvSpPr/>
          <p:nvPr/>
        </p:nvSpPr>
        <p:spPr>
          <a:xfrm>
            <a:off x="244037" y="3436403"/>
            <a:ext cx="324919" cy="452898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21">
            <a:extLst>
              <a:ext uri="{FF2B5EF4-FFF2-40B4-BE49-F238E27FC236}">
                <a16:creationId xmlns:a16="http://schemas.microsoft.com/office/drawing/2014/main" xmlns="" id="{E34DA3DD-0E81-4B74-9E9A-AEC8FA2F3B25}"/>
              </a:ext>
            </a:extLst>
          </p:cNvPr>
          <p:cNvSpPr/>
          <p:nvPr/>
        </p:nvSpPr>
        <p:spPr>
          <a:xfrm>
            <a:off x="3301475" y="3436403"/>
            <a:ext cx="324919" cy="452898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21">
            <a:extLst>
              <a:ext uri="{FF2B5EF4-FFF2-40B4-BE49-F238E27FC236}">
                <a16:creationId xmlns:a16="http://schemas.microsoft.com/office/drawing/2014/main" xmlns="" id="{285FEEF2-46C2-4893-BF53-82D7804A9A02}"/>
              </a:ext>
            </a:extLst>
          </p:cNvPr>
          <p:cNvSpPr/>
          <p:nvPr/>
        </p:nvSpPr>
        <p:spPr>
          <a:xfrm>
            <a:off x="6264909" y="3421301"/>
            <a:ext cx="324919" cy="452898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21">
            <a:extLst>
              <a:ext uri="{FF2B5EF4-FFF2-40B4-BE49-F238E27FC236}">
                <a16:creationId xmlns:a16="http://schemas.microsoft.com/office/drawing/2014/main" xmlns="" id="{79E8E4CB-2A64-4FA1-A65E-F405DB00118D}"/>
              </a:ext>
            </a:extLst>
          </p:cNvPr>
          <p:cNvSpPr/>
          <p:nvPr/>
        </p:nvSpPr>
        <p:spPr>
          <a:xfrm>
            <a:off x="9241886" y="3436403"/>
            <a:ext cx="324919" cy="452898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0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64955" y="1616766"/>
            <a:ext cx="11539256" cy="4926143"/>
            <a:chOff x="477338" y="1431235"/>
            <a:chExt cx="11539256" cy="492614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338" y="1431235"/>
              <a:ext cx="2709486" cy="4836267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1205" y="1431236"/>
              <a:ext cx="2627318" cy="490159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4253" y="1431235"/>
              <a:ext cx="2587418" cy="490159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9837" y="1431235"/>
              <a:ext cx="2646757" cy="4926143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364955" y="909038"/>
            <a:ext cx="2709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Fifth click: ‘ Select payment and continue’</a:t>
            </a:r>
          </a:p>
        </p:txBody>
      </p:sp>
      <p:sp>
        <p:nvSpPr>
          <p:cNvPr id="8" name="Rectangle 7"/>
          <p:cNvSpPr/>
          <p:nvPr/>
        </p:nvSpPr>
        <p:spPr>
          <a:xfrm>
            <a:off x="3448615" y="1016760"/>
            <a:ext cx="28166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Sixth click: ‘Review address’</a:t>
            </a:r>
          </a:p>
        </p:txBody>
      </p:sp>
      <p:sp>
        <p:nvSpPr>
          <p:cNvPr id="9" name="Rectangle 8"/>
          <p:cNvSpPr/>
          <p:nvPr/>
        </p:nvSpPr>
        <p:spPr>
          <a:xfrm>
            <a:off x="6295075" y="1016760"/>
            <a:ext cx="29315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Sixth click: ‘Review payment’</a:t>
            </a:r>
          </a:p>
        </p:txBody>
      </p:sp>
      <p:sp>
        <p:nvSpPr>
          <p:cNvPr id="10" name="Rectangle 9"/>
          <p:cNvSpPr/>
          <p:nvPr/>
        </p:nvSpPr>
        <p:spPr>
          <a:xfrm>
            <a:off x="9240312" y="1016759"/>
            <a:ext cx="26638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Seventh click:  Buy with G-Pay</a:t>
            </a:r>
          </a:p>
        </p:txBody>
      </p:sp>
      <p:sp>
        <p:nvSpPr>
          <p:cNvPr id="11" name="Right Arrow 21">
            <a:extLst>
              <a:ext uri="{FF2B5EF4-FFF2-40B4-BE49-F238E27FC236}">
                <a16:creationId xmlns:a16="http://schemas.microsoft.com/office/drawing/2014/main" xmlns="" id="{AD762504-D499-465E-AAF8-005A7BAC6806}"/>
              </a:ext>
            </a:extLst>
          </p:cNvPr>
          <p:cNvSpPr/>
          <p:nvPr/>
        </p:nvSpPr>
        <p:spPr>
          <a:xfrm>
            <a:off x="3119172" y="3429000"/>
            <a:ext cx="324919" cy="452898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21">
            <a:extLst>
              <a:ext uri="{FF2B5EF4-FFF2-40B4-BE49-F238E27FC236}">
                <a16:creationId xmlns:a16="http://schemas.microsoft.com/office/drawing/2014/main" xmlns="" id="{2CF4AF7C-C8F4-4892-8891-D37DD2C6A60B}"/>
              </a:ext>
            </a:extLst>
          </p:cNvPr>
          <p:cNvSpPr/>
          <p:nvPr/>
        </p:nvSpPr>
        <p:spPr>
          <a:xfrm>
            <a:off x="6105899" y="3421301"/>
            <a:ext cx="324919" cy="452898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21">
            <a:extLst>
              <a:ext uri="{FF2B5EF4-FFF2-40B4-BE49-F238E27FC236}">
                <a16:creationId xmlns:a16="http://schemas.microsoft.com/office/drawing/2014/main" xmlns="" id="{9FA835E3-51C9-48A6-800B-A68ADB4E1C75}"/>
              </a:ext>
            </a:extLst>
          </p:cNvPr>
          <p:cNvSpPr/>
          <p:nvPr/>
        </p:nvSpPr>
        <p:spPr>
          <a:xfrm>
            <a:off x="8976430" y="3429000"/>
            <a:ext cx="324919" cy="452898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2796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1954</TotalTime>
  <Words>364</Words>
  <Application>Microsoft Macintosh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Gill Sans MT</vt:lpstr>
      <vt:lpstr>Mangal</vt:lpstr>
      <vt:lpstr>Parcel</vt:lpstr>
      <vt:lpstr>Feature - Express Checkout</vt:lpstr>
      <vt:lpstr>Suggested Feature for</vt:lpstr>
      <vt:lpstr>What is Express Checkout</vt:lpstr>
      <vt:lpstr>Implementations</vt:lpstr>
      <vt:lpstr>Impacts</vt:lpstr>
      <vt:lpstr>great reasons to add express checkout</vt:lpstr>
      <vt:lpstr>Current Checkout Workflow</vt:lpstr>
      <vt:lpstr>PowerPoint Presentation</vt:lpstr>
      <vt:lpstr>PowerPoint Presentation</vt:lpstr>
      <vt:lpstr>Express Checkout Wire-frames and Workflow</vt:lpstr>
      <vt:lpstr>PowerPoint Presentation</vt:lpstr>
      <vt:lpstr>KPI to Measure Success</vt:lpstr>
      <vt:lpstr>Thank You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Feature: Express Checkout for Existing Users</dc:title>
  <dc:creator>Microsoft Office User</dc:creator>
  <cp:lastModifiedBy>Microsoft Office User</cp:lastModifiedBy>
  <cp:revision>23</cp:revision>
  <dcterms:created xsi:type="dcterms:W3CDTF">2020-02-04T09:54:14Z</dcterms:created>
  <dcterms:modified xsi:type="dcterms:W3CDTF">2020-03-16T18:35:18Z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55b24b8-e69b-4583-bfd0-d64b5cee0119_Enabled">
    <vt:lpwstr>True</vt:lpwstr>
  </property>
  <property fmtid="{D5CDD505-2E9C-101B-9397-08002B2CF9AE}" pid="3" name="MSIP_Label_455b24b8-e69b-4583-bfd0-d64b5cee0119_SiteId">
    <vt:lpwstr>05d75c05-fa1a-42e7-9cf1-eb416c396f2d</vt:lpwstr>
  </property>
  <property fmtid="{D5CDD505-2E9C-101B-9397-08002B2CF9AE}" pid="4" name="MSIP_Label_455b24b8-e69b-4583-bfd0-d64b5cee0119_Owner">
    <vt:lpwstr>Nitin.Agarwal@maersk.com</vt:lpwstr>
  </property>
  <property fmtid="{D5CDD505-2E9C-101B-9397-08002B2CF9AE}" pid="5" name="MSIP_Label_455b24b8-e69b-4583-bfd0-d64b5cee0119_SetDate">
    <vt:lpwstr>2020-02-06T05:43:24.3550235Z</vt:lpwstr>
  </property>
  <property fmtid="{D5CDD505-2E9C-101B-9397-08002B2CF9AE}" pid="6" name="MSIP_Label_455b24b8-e69b-4583-bfd0-d64b5cee0119_Name">
    <vt:lpwstr>Public</vt:lpwstr>
  </property>
  <property fmtid="{D5CDD505-2E9C-101B-9397-08002B2CF9AE}" pid="7" name="MSIP_Label_455b24b8-e69b-4583-bfd0-d64b5cee0119_Application">
    <vt:lpwstr>Microsoft Azure Information Protection</vt:lpwstr>
  </property>
  <property fmtid="{D5CDD505-2E9C-101B-9397-08002B2CF9AE}" pid="8" name="MSIP_Label_455b24b8-e69b-4583-bfd0-d64b5cee0119_ActionId">
    <vt:lpwstr>b5c6c08c-9b53-483c-8d67-4884d24f2819</vt:lpwstr>
  </property>
  <property fmtid="{D5CDD505-2E9C-101B-9397-08002B2CF9AE}" pid="9" name="MSIP_Label_455b24b8-e69b-4583-bfd0-d64b5cee0119_Extended_MSFT_Method">
    <vt:lpwstr>Manual</vt:lpwstr>
  </property>
  <property fmtid="{D5CDD505-2E9C-101B-9397-08002B2CF9AE}" pid="10" name="Sensitivity">
    <vt:lpwstr>Public</vt:lpwstr>
  </property>
</Properties>
</file>