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4" r:id="rId1"/>
  </p:sldMasterIdLst>
  <p:notesMasterIdLst>
    <p:notesMasterId r:id="rId16"/>
  </p:notesMasterIdLst>
  <p:sldIdLst>
    <p:sldId id="256" r:id="rId2"/>
    <p:sldId id="257" r:id="rId3"/>
    <p:sldId id="259" r:id="rId4"/>
    <p:sldId id="260" r:id="rId5"/>
    <p:sldId id="267" r:id="rId6"/>
    <p:sldId id="278" r:id="rId7"/>
    <p:sldId id="261" r:id="rId8"/>
    <p:sldId id="268" r:id="rId9"/>
    <p:sldId id="277" r:id="rId10"/>
    <p:sldId id="279" r:id="rId11"/>
    <p:sldId id="265" r:id="rId12"/>
    <p:sldId id="276"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3B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7"/>
  </p:normalViewPr>
  <p:slideViewPr>
    <p:cSldViewPr snapToGrid="0" snapToObjects="1">
      <p:cViewPr>
        <p:scale>
          <a:sx n="110" d="100"/>
          <a:sy n="110" d="100"/>
        </p:scale>
        <p:origin x="63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9A46DDB7-D09E-8C46-A6AE-89E82D2441FF}">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Remote working software for Work from home </a:t>
          </a:r>
        </a:p>
      </dgm:t>
    </dgm:pt>
    <dgm:pt modelId="{2C8928F9-1D92-D04F-9AD9-50060B54DAFE}" type="parTrans" cxnId="{B689563D-BEA5-CB4C-8F7C-8183F682064A}">
      <dgm:prSet/>
      <dgm:spPr/>
      <dgm:t>
        <a:bodyPr/>
        <a:lstStyle/>
        <a:p>
          <a:pPr algn="l"/>
          <a:endParaRPr lang="en-US" sz="1400"/>
        </a:p>
      </dgm:t>
    </dgm:pt>
    <dgm:pt modelId="{DED5C4D9-0BB2-2F41-A68E-24471806AC89}" type="sibTrans" cxnId="{B689563D-BEA5-CB4C-8F7C-8183F682064A}">
      <dgm:prSet/>
      <dgm:spPr/>
      <dgm:t>
        <a:bodyPr/>
        <a:lstStyle/>
        <a:p>
          <a:pPr algn="l"/>
          <a:endParaRPr lang="en-US" sz="1400"/>
        </a:p>
      </dgm:t>
    </dgm:pt>
    <dgm:pt modelId="{DFBD4994-2BFA-1344-A504-39291C10C50C}">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Expensive for larger teams.</a:t>
          </a:r>
        </a:p>
      </dgm:t>
    </dgm:pt>
    <dgm:pt modelId="{E2C29FAE-4147-A940-B484-E1BBFAFABD5D}" type="parTrans" cxnId="{1895D8B0-EE91-E54E-B4A1-17C9509378F9}">
      <dgm:prSet/>
      <dgm:spPr/>
      <dgm:t>
        <a:bodyPr/>
        <a:lstStyle/>
        <a:p>
          <a:pPr algn="l"/>
          <a:endParaRPr lang="en-US" sz="1400"/>
        </a:p>
      </dgm:t>
    </dgm:pt>
    <dgm:pt modelId="{3A119566-32AD-5742-9661-EC0D698D8E2C}" type="sibTrans" cxnId="{1895D8B0-EE91-E54E-B4A1-17C9509378F9}">
      <dgm:prSet/>
      <dgm:spPr/>
      <dgm:t>
        <a:bodyPr/>
        <a:lstStyle/>
        <a:p>
          <a:pPr algn="l"/>
          <a:endParaRPr lang="en-US" sz="1400"/>
        </a:p>
      </dgm:t>
    </dgm:pt>
    <dgm:pt modelId="{BFCEAB15-F34B-8348-8AC4-8C4A6B0816AD}">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Less focused on product management activities.</a:t>
          </a:r>
        </a:p>
      </dgm:t>
    </dgm:pt>
    <dgm:pt modelId="{F469F2F4-385B-434A-AC08-A958C7CB9DFF}" type="sibTrans" cxnId="{24CE10F9-5314-AC48-9C2B-C9B65DEECEA9}">
      <dgm:prSet/>
      <dgm:spPr/>
      <dgm:t>
        <a:bodyPr/>
        <a:lstStyle/>
        <a:p>
          <a:pPr algn="l"/>
          <a:endParaRPr lang="en-US" sz="1400"/>
        </a:p>
      </dgm:t>
    </dgm:pt>
    <dgm:pt modelId="{A4AEFA69-70D4-2241-B23E-8E4CDB8FAE4D}" type="parTrans" cxnId="{24CE10F9-5314-AC48-9C2B-C9B65DEECEA9}">
      <dgm:prSet/>
      <dgm:spPr/>
      <dgm:t>
        <a:bodyPr/>
        <a:lstStyle/>
        <a:p>
          <a:pPr algn="l"/>
          <a:endParaRPr lang="en-US" sz="1400"/>
        </a:p>
      </dgm:t>
    </dgm:pt>
    <dgm:pt modelId="{024B7420-8F50-B244-A909-4E0FC1482374}">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Task management and agile support</a:t>
          </a:r>
          <a:endParaRPr lang="en-US" sz="1600" dirty="0"/>
        </a:p>
      </dgm:t>
    </dgm:pt>
    <dgm:pt modelId="{3503596E-A451-274B-8047-C5F2CFE5B3A5}" type="sibTrans" cxnId="{3CBA2148-BF2B-E44A-B141-351C503ABB72}">
      <dgm:prSet/>
      <dgm:spPr/>
      <dgm:t>
        <a:bodyPr/>
        <a:lstStyle/>
        <a:p>
          <a:pPr algn="l"/>
          <a:endParaRPr lang="en-US" sz="1400"/>
        </a:p>
      </dgm:t>
    </dgm:pt>
    <dgm:pt modelId="{6A549285-03BA-5641-8005-67EF18FD22AF}" type="parTrans" cxnId="{3CBA2148-BF2B-E44A-B141-351C503ABB72}">
      <dgm:prSet/>
      <dgm:spPr/>
      <dgm:t>
        <a:bodyPr/>
        <a:lstStyle/>
        <a:p>
          <a:pPr algn="l"/>
          <a:endParaRPr lang="en-US" sz="1400"/>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3CBA2148-BF2B-E44A-B141-351C503ABB72}" srcId="{F4893C3C-3611-B846-86E6-E0FF4B98E1C2}" destId="{024B7420-8F50-B244-A909-4E0FC1482374}" srcOrd="0" destOrd="0" parTransId="{6A549285-03BA-5641-8005-67EF18FD22AF}" sibTransId="{3503596E-A451-274B-8047-C5F2CFE5B3A5}"/>
    <dgm:cxn modelId="{B689563D-BEA5-CB4C-8F7C-8183F682064A}" srcId="{F4893C3C-3611-B846-86E6-E0FF4B98E1C2}" destId="{9A46DDB7-D09E-8C46-A6AE-89E82D2441FF}" srcOrd="2" destOrd="0" parTransId="{2C8928F9-1D92-D04F-9AD9-50060B54DAFE}" sibTransId="{DED5C4D9-0BB2-2F41-A68E-24471806AC89}"/>
    <dgm:cxn modelId="{7F5664F2-B98F-5F4D-95E4-F9226DD12C84}" type="presOf" srcId="{9A46DDB7-D09E-8C46-A6AE-89E82D2441FF}" destId="{AB01D343-8F01-0C4D-A293-9B90B54805FC}" srcOrd="1" destOrd="0" presId="urn:microsoft.com/office/officeart/2005/8/layout/matrix1"/>
    <dgm:cxn modelId="{3ACD76C5-4A77-314A-B843-F6D07E29992C}" type="presOf" srcId="{F4893C3C-3611-B846-86E6-E0FF4B98E1C2}" destId="{124B9360-052B-184E-8546-3081C340034C}" srcOrd="0" destOrd="0" presId="urn:microsoft.com/office/officeart/2005/8/layout/matrix1"/>
    <dgm:cxn modelId="{2971F0C9-515A-F048-89CC-2837215D0D05}" type="presOf" srcId="{9A46DDB7-D09E-8C46-A6AE-89E82D2441FF}" destId="{FC9955FE-8FCE-B549-804D-E9A51C631704}" srcOrd="0" destOrd="0" presId="urn:microsoft.com/office/officeart/2005/8/layout/matrix1"/>
    <dgm:cxn modelId="{A67AC2D5-B093-C44D-9B70-C6AAEC16B6FB}" srcId="{84FDB836-45B0-D645-9B61-98F2EB3FBD9F}" destId="{F4893C3C-3611-B846-86E6-E0FF4B98E1C2}" srcOrd="0" destOrd="0" parTransId="{3D3C8AE6-ED82-3C46-B80B-5BCF67DC9055}" sibTransId="{7DED76CC-3A5B-2045-9E52-262F5091E9EE}"/>
    <dgm:cxn modelId="{2A8EFA72-673A-2444-B4E7-E7BFE456FEC8}" type="presOf" srcId="{DFBD4994-2BFA-1344-A504-39291C10C50C}" destId="{7DBA3616-935A-804F-9C1D-AC15F7A117EB}" srcOrd="0" destOrd="0" presId="urn:microsoft.com/office/officeart/2005/8/layout/matrix1"/>
    <dgm:cxn modelId="{EE586330-AB09-FB48-9759-8FF724ABCC45}" type="presOf" srcId="{BFCEAB15-F34B-8348-8AC4-8C4A6B0816AD}" destId="{D3841ED4-71AC-554A-B0A3-8F22D3EA1B1C}" srcOrd="0" destOrd="0" presId="urn:microsoft.com/office/officeart/2005/8/layout/matrix1"/>
    <dgm:cxn modelId="{1895D8B0-EE91-E54E-B4A1-17C9509378F9}" srcId="{F4893C3C-3611-B846-86E6-E0FF4B98E1C2}" destId="{DFBD4994-2BFA-1344-A504-39291C10C50C}" srcOrd="3" destOrd="0" parTransId="{E2C29FAE-4147-A940-B484-E1BBFAFABD5D}" sibTransId="{3A119566-32AD-5742-9661-EC0D698D8E2C}"/>
    <dgm:cxn modelId="{24CE10F9-5314-AC48-9C2B-C9B65DEECEA9}" srcId="{F4893C3C-3611-B846-86E6-E0FF4B98E1C2}" destId="{BFCEAB15-F34B-8348-8AC4-8C4A6B0816AD}" srcOrd="1" destOrd="0" parTransId="{A4AEFA69-70D4-2241-B23E-8E4CDB8FAE4D}" sibTransId="{F469F2F4-385B-434A-AC08-A958C7CB9DFF}"/>
    <dgm:cxn modelId="{2474036F-E997-8D47-AF66-C097BEE23BC6}" type="presOf" srcId="{DFBD4994-2BFA-1344-A504-39291C10C50C}" destId="{01FFCAA2-77D6-6541-8076-DDC5E2C49DF9}" srcOrd="1" destOrd="0" presId="urn:microsoft.com/office/officeart/2005/8/layout/matrix1"/>
    <dgm:cxn modelId="{547331FE-DEB4-0743-9981-BFC3C011B82D}" type="presOf" srcId="{024B7420-8F50-B244-A909-4E0FC1482374}" destId="{83109E9F-F9E5-924B-B98E-0118BB2D52FE}" srcOrd="1" destOrd="0" presId="urn:microsoft.com/office/officeart/2005/8/layout/matrix1"/>
    <dgm:cxn modelId="{50518286-E780-F344-A7D8-20B68ECA6B58}" type="presOf" srcId="{84FDB836-45B0-D645-9B61-98F2EB3FBD9F}" destId="{4E1BFF5B-4CD5-B14F-938E-457FBAED1040}" srcOrd="0" destOrd="0" presId="urn:microsoft.com/office/officeart/2005/8/layout/matrix1"/>
    <dgm:cxn modelId="{20FE36F8-8DFC-664D-A7E1-5870313AA568}" type="presOf" srcId="{024B7420-8F50-B244-A909-4E0FC1482374}" destId="{FC0794D6-EE17-914A-BB06-A6008B66E530}" srcOrd="0" destOrd="0" presId="urn:microsoft.com/office/officeart/2005/8/layout/matrix1"/>
    <dgm:cxn modelId="{BC20DB5C-7427-AC44-9E79-7A2329AEB370}" type="presOf" srcId="{BFCEAB15-F34B-8348-8AC4-8C4A6B0816AD}" destId="{7DFF20F5-8689-0145-BDE2-314DEB354946}" srcOrd="1" destOrd="0" presId="urn:microsoft.com/office/officeart/2005/8/layout/matrix1"/>
    <dgm:cxn modelId="{915B9AF3-5862-7C40-9873-8A4CBF926CBC}" type="presParOf" srcId="{4E1BFF5B-4CD5-B14F-938E-457FBAED1040}" destId="{110E6F0A-5E0B-FE46-B67F-B73E67569680}" srcOrd="0" destOrd="0" presId="urn:microsoft.com/office/officeart/2005/8/layout/matrix1"/>
    <dgm:cxn modelId="{E62FC2CD-2174-AF44-B4D2-9F84D8934973}" type="presParOf" srcId="{110E6F0A-5E0B-FE46-B67F-B73E67569680}" destId="{FC0794D6-EE17-914A-BB06-A6008B66E530}" srcOrd="0" destOrd="0" presId="urn:microsoft.com/office/officeart/2005/8/layout/matrix1"/>
    <dgm:cxn modelId="{B289FB43-72E6-FA43-84BC-55F1D9758CD4}" type="presParOf" srcId="{110E6F0A-5E0B-FE46-B67F-B73E67569680}" destId="{83109E9F-F9E5-924B-B98E-0118BB2D52FE}" srcOrd="1" destOrd="0" presId="urn:microsoft.com/office/officeart/2005/8/layout/matrix1"/>
    <dgm:cxn modelId="{36F31BC9-D766-E245-863F-C64870965839}" type="presParOf" srcId="{110E6F0A-5E0B-FE46-B67F-B73E67569680}" destId="{D3841ED4-71AC-554A-B0A3-8F22D3EA1B1C}" srcOrd="2" destOrd="0" presId="urn:microsoft.com/office/officeart/2005/8/layout/matrix1"/>
    <dgm:cxn modelId="{D53926B2-2E2C-F043-8498-5806EB8DA1EA}" type="presParOf" srcId="{110E6F0A-5E0B-FE46-B67F-B73E67569680}" destId="{7DFF20F5-8689-0145-BDE2-314DEB354946}" srcOrd="3" destOrd="0" presId="urn:microsoft.com/office/officeart/2005/8/layout/matrix1"/>
    <dgm:cxn modelId="{5203ADCA-01E4-1349-9E94-669D44913674}" type="presParOf" srcId="{110E6F0A-5E0B-FE46-B67F-B73E67569680}" destId="{FC9955FE-8FCE-B549-804D-E9A51C631704}" srcOrd="4" destOrd="0" presId="urn:microsoft.com/office/officeart/2005/8/layout/matrix1"/>
    <dgm:cxn modelId="{A6CE1184-8215-2F4F-BE8D-FCADE1DD4735}" type="presParOf" srcId="{110E6F0A-5E0B-FE46-B67F-B73E67569680}" destId="{AB01D343-8F01-0C4D-A293-9B90B54805FC}" srcOrd="5" destOrd="0" presId="urn:microsoft.com/office/officeart/2005/8/layout/matrix1"/>
    <dgm:cxn modelId="{5E7E15F4-5FAF-1E4A-A437-13334BB2D88B}" type="presParOf" srcId="{110E6F0A-5E0B-FE46-B67F-B73E67569680}" destId="{7DBA3616-935A-804F-9C1D-AC15F7A117EB}" srcOrd="6" destOrd="0" presId="urn:microsoft.com/office/officeart/2005/8/layout/matrix1"/>
    <dgm:cxn modelId="{08442C24-CDA7-8F45-B7B2-405486E6E494}" type="presParOf" srcId="{110E6F0A-5E0B-FE46-B67F-B73E67569680}" destId="{01FFCAA2-77D6-6541-8076-DDC5E2C49DF9}" srcOrd="7" destOrd="0" presId="urn:microsoft.com/office/officeart/2005/8/layout/matrix1"/>
    <dgm:cxn modelId="{6AA83017-00FB-214A-A65E-077A1DCB50D1}"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B4116576-E916-1643-ACE4-175A741BD632}">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Not very user friendly </a:t>
          </a:r>
        </a:p>
      </dgm:t>
    </dgm:pt>
    <dgm:pt modelId="{A619027F-97FF-7A48-BC04-C4E9CF1004BA}" type="parTrans" cxnId="{813BD9B8-A047-1342-9A33-4AFD1F5A8FC7}">
      <dgm:prSet/>
      <dgm:spPr/>
      <dgm:t>
        <a:bodyPr/>
        <a:lstStyle/>
        <a:p>
          <a:pPr algn="l"/>
          <a:endParaRPr lang="en-US"/>
        </a:p>
      </dgm:t>
    </dgm:pt>
    <dgm:pt modelId="{C416E4B0-3949-A948-A31B-967A408AC407}" type="sibTrans" cxnId="{813BD9B8-A047-1342-9A33-4AFD1F5A8FC7}">
      <dgm:prSet/>
      <dgm:spPr/>
      <dgm:t>
        <a:bodyPr/>
        <a:lstStyle/>
        <a:p>
          <a:pPr algn="l"/>
          <a:endParaRPr lang="en-US"/>
        </a:p>
      </dgm:t>
    </dgm:pt>
    <dgm:pt modelId="{3FA11ADA-C62E-8B48-A51A-D06C63BDD4D6}">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Improve on UX , UI and navigation for ease of use</a:t>
          </a:r>
        </a:p>
      </dgm:t>
    </dgm:pt>
    <dgm:pt modelId="{6CC1FA50-E1DA-0E4B-AF47-A16440618E01}" type="parTrans" cxnId="{8793FE05-5095-004F-9EEF-7003286162AD}">
      <dgm:prSet/>
      <dgm:spPr/>
      <dgm:t>
        <a:bodyPr/>
        <a:lstStyle/>
        <a:p>
          <a:pPr algn="l"/>
          <a:endParaRPr lang="en-US"/>
        </a:p>
      </dgm:t>
    </dgm:pt>
    <dgm:pt modelId="{11AD9EC1-EB07-A64E-899E-A8E708819CBA}" type="sibTrans" cxnId="{8793FE05-5095-004F-9EEF-7003286162AD}">
      <dgm:prSet/>
      <dgm:spPr/>
      <dgm:t>
        <a:bodyPr/>
        <a:lstStyle/>
        <a:p>
          <a:pPr algn="l"/>
          <a:endParaRPr lang="en-US"/>
        </a:p>
      </dgm:t>
    </dgm:pt>
    <dgm:pt modelId="{8ED337BE-7E06-314B-8272-A204936FDC04}">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Reporting is much better of other PM tools</a:t>
          </a:r>
        </a:p>
      </dgm:t>
    </dgm:pt>
    <dgm:pt modelId="{AC6279AB-7244-1E49-9127-321020C1416A}" type="parTrans" cxnId="{3C91FB3B-F3F2-9E44-B6A1-674A8ADE86D0}">
      <dgm:prSet/>
      <dgm:spPr/>
      <dgm:t>
        <a:bodyPr/>
        <a:lstStyle/>
        <a:p>
          <a:pPr algn="l"/>
          <a:endParaRPr lang="en-US"/>
        </a:p>
      </dgm:t>
    </dgm:pt>
    <dgm:pt modelId="{EDD89A44-A33D-4343-8E3E-F70EEDC9E44D}" type="sibTrans" cxnId="{3C91FB3B-F3F2-9E44-B6A1-674A8ADE86D0}">
      <dgm:prSet/>
      <dgm:spPr/>
      <dgm:t>
        <a:bodyPr/>
        <a:lstStyle/>
        <a:p>
          <a:pPr algn="l"/>
          <a:endParaRPr lang="en-US"/>
        </a:p>
      </dgm:t>
    </dgm:pt>
    <dgm:pt modelId="{CBEB2356-322D-9B4C-941C-955ECC4883F9}">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Best for distributed  team of any  size</a:t>
          </a:r>
          <a:endParaRPr lang="en-US" sz="1600" dirty="0">
            <a:ln>
              <a:solidFill>
                <a:schemeClr val="bg1"/>
              </a:solidFill>
            </a:ln>
            <a:solidFill>
              <a:schemeClr val="bg1"/>
            </a:solidFill>
          </a:endParaRPr>
        </a:p>
      </dgm:t>
    </dgm:pt>
    <dgm:pt modelId="{5DA2275C-FA11-B04E-9E93-5EE0D4AE3D17}" type="parTrans" cxnId="{1DA81B0C-62A1-F94E-81EB-77B5B8C5D8CC}">
      <dgm:prSet/>
      <dgm:spPr/>
      <dgm:t>
        <a:bodyPr/>
        <a:lstStyle/>
        <a:p>
          <a:pPr algn="l"/>
          <a:endParaRPr lang="en-US"/>
        </a:p>
      </dgm:t>
    </dgm:pt>
    <dgm:pt modelId="{AEBDB60C-C531-034F-9389-36B7B3988A07}" type="sibTrans" cxnId="{1DA81B0C-62A1-F94E-81EB-77B5B8C5D8CC}">
      <dgm:prSet/>
      <dgm:spPr/>
      <dgm:t>
        <a:bodyPr/>
        <a:lstStyle/>
        <a:p>
          <a:pPr algn="l"/>
          <a:endParaRPr lang="en-US"/>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3C91FB3B-F3F2-9E44-B6A1-674A8ADE86D0}" srcId="{F4893C3C-3611-B846-86E6-E0FF4B98E1C2}" destId="{8ED337BE-7E06-314B-8272-A204936FDC04}" srcOrd="3" destOrd="0" parTransId="{AC6279AB-7244-1E49-9127-321020C1416A}" sibTransId="{EDD89A44-A33D-4343-8E3E-F70EEDC9E44D}"/>
    <dgm:cxn modelId="{9384F69A-7154-E045-9D96-6D854DF87F5B}" type="presOf" srcId="{CBEB2356-322D-9B4C-941C-955ECC4883F9}" destId="{83109E9F-F9E5-924B-B98E-0118BB2D52FE}" srcOrd="1" destOrd="0" presId="urn:microsoft.com/office/officeart/2005/8/layout/matrix1"/>
    <dgm:cxn modelId="{E8A74221-8EF4-F840-8013-4F12A6ABF930}" type="presOf" srcId="{B4116576-E916-1643-ACE4-175A741BD632}" destId="{7DFF20F5-8689-0145-BDE2-314DEB354946}" srcOrd="1" destOrd="0" presId="urn:microsoft.com/office/officeart/2005/8/layout/matrix1"/>
    <dgm:cxn modelId="{4103259E-BA8A-B541-8BE8-B7581A80B535}" type="presOf" srcId="{84FDB836-45B0-D645-9B61-98F2EB3FBD9F}" destId="{4E1BFF5B-4CD5-B14F-938E-457FBAED1040}" srcOrd="0" destOrd="0" presId="urn:microsoft.com/office/officeart/2005/8/layout/matrix1"/>
    <dgm:cxn modelId="{82F184B2-0680-164A-B7B8-BE4B2F79D211}" type="presOf" srcId="{3FA11ADA-C62E-8B48-A51A-D06C63BDD4D6}" destId="{AB01D343-8F01-0C4D-A293-9B90B54805FC}" srcOrd="1" destOrd="0" presId="urn:microsoft.com/office/officeart/2005/8/layout/matrix1"/>
    <dgm:cxn modelId="{1DA81B0C-62A1-F94E-81EB-77B5B8C5D8CC}" srcId="{F4893C3C-3611-B846-86E6-E0FF4B98E1C2}" destId="{CBEB2356-322D-9B4C-941C-955ECC4883F9}" srcOrd="0" destOrd="0" parTransId="{5DA2275C-FA11-B04E-9E93-5EE0D4AE3D17}" sibTransId="{AEBDB60C-C531-034F-9389-36B7B3988A07}"/>
    <dgm:cxn modelId="{A67AC2D5-B093-C44D-9B70-C6AAEC16B6FB}" srcId="{84FDB836-45B0-D645-9B61-98F2EB3FBD9F}" destId="{F4893C3C-3611-B846-86E6-E0FF4B98E1C2}" srcOrd="0" destOrd="0" parTransId="{3D3C8AE6-ED82-3C46-B80B-5BCF67DC9055}" sibTransId="{7DED76CC-3A5B-2045-9E52-262F5091E9EE}"/>
    <dgm:cxn modelId="{FB6FE947-62EE-6946-8E8D-945EB21A675B}" type="presOf" srcId="{3FA11ADA-C62E-8B48-A51A-D06C63BDD4D6}" destId="{FC9955FE-8FCE-B549-804D-E9A51C631704}" srcOrd="0" destOrd="0" presId="urn:microsoft.com/office/officeart/2005/8/layout/matrix1"/>
    <dgm:cxn modelId="{813BD9B8-A047-1342-9A33-4AFD1F5A8FC7}" srcId="{F4893C3C-3611-B846-86E6-E0FF4B98E1C2}" destId="{B4116576-E916-1643-ACE4-175A741BD632}" srcOrd="1" destOrd="0" parTransId="{A619027F-97FF-7A48-BC04-C4E9CF1004BA}" sibTransId="{C416E4B0-3949-A948-A31B-967A408AC407}"/>
    <dgm:cxn modelId="{826D00A1-2194-0E47-BBD0-BFBEA815A710}" type="presOf" srcId="{8ED337BE-7E06-314B-8272-A204936FDC04}" destId="{01FFCAA2-77D6-6541-8076-DDC5E2C49DF9}" srcOrd="1" destOrd="0" presId="urn:microsoft.com/office/officeart/2005/8/layout/matrix1"/>
    <dgm:cxn modelId="{8793FE05-5095-004F-9EEF-7003286162AD}" srcId="{F4893C3C-3611-B846-86E6-E0FF4B98E1C2}" destId="{3FA11ADA-C62E-8B48-A51A-D06C63BDD4D6}" srcOrd="2" destOrd="0" parTransId="{6CC1FA50-E1DA-0E4B-AF47-A16440618E01}" sibTransId="{11AD9EC1-EB07-A64E-899E-A8E708819CBA}"/>
    <dgm:cxn modelId="{A2F3BDDF-9804-594C-B9F8-C5EAFD1E1766}" type="presOf" srcId="{B4116576-E916-1643-ACE4-175A741BD632}" destId="{D3841ED4-71AC-554A-B0A3-8F22D3EA1B1C}" srcOrd="0" destOrd="0" presId="urn:microsoft.com/office/officeart/2005/8/layout/matrix1"/>
    <dgm:cxn modelId="{F4BB7941-7A2B-3341-8723-AFE02F34CB8E}" type="presOf" srcId="{CBEB2356-322D-9B4C-941C-955ECC4883F9}" destId="{FC0794D6-EE17-914A-BB06-A6008B66E530}" srcOrd="0" destOrd="0" presId="urn:microsoft.com/office/officeart/2005/8/layout/matrix1"/>
    <dgm:cxn modelId="{47ED5E13-BD1F-0B40-B950-A342BE5024BF}" type="presOf" srcId="{F4893C3C-3611-B846-86E6-E0FF4B98E1C2}" destId="{124B9360-052B-184E-8546-3081C340034C}" srcOrd="0" destOrd="0" presId="urn:microsoft.com/office/officeart/2005/8/layout/matrix1"/>
    <dgm:cxn modelId="{447F7B6A-052D-E442-9758-BE02B3D11E69}" type="presOf" srcId="{8ED337BE-7E06-314B-8272-A204936FDC04}" destId="{7DBA3616-935A-804F-9C1D-AC15F7A117EB}" srcOrd="0" destOrd="0" presId="urn:microsoft.com/office/officeart/2005/8/layout/matrix1"/>
    <dgm:cxn modelId="{095E3DD1-7C88-FB4C-A8F8-3013D40654A3}" type="presParOf" srcId="{4E1BFF5B-4CD5-B14F-938E-457FBAED1040}" destId="{110E6F0A-5E0B-FE46-B67F-B73E67569680}" srcOrd="0" destOrd="0" presId="urn:microsoft.com/office/officeart/2005/8/layout/matrix1"/>
    <dgm:cxn modelId="{8E90D013-057D-DF40-88E9-6C2E06C305A3}" type="presParOf" srcId="{110E6F0A-5E0B-FE46-B67F-B73E67569680}" destId="{FC0794D6-EE17-914A-BB06-A6008B66E530}" srcOrd="0" destOrd="0" presId="urn:microsoft.com/office/officeart/2005/8/layout/matrix1"/>
    <dgm:cxn modelId="{97011D50-BB45-E74B-BD5C-DED16B8FAD1D}" type="presParOf" srcId="{110E6F0A-5E0B-FE46-B67F-B73E67569680}" destId="{83109E9F-F9E5-924B-B98E-0118BB2D52FE}" srcOrd="1" destOrd="0" presId="urn:microsoft.com/office/officeart/2005/8/layout/matrix1"/>
    <dgm:cxn modelId="{94E03A9D-E385-4940-A106-50D3B791BFB6}" type="presParOf" srcId="{110E6F0A-5E0B-FE46-B67F-B73E67569680}" destId="{D3841ED4-71AC-554A-B0A3-8F22D3EA1B1C}" srcOrd="2" destOrd="0" presId="urn:microsoft.com/office/officeart/2005/8/layout/matrix1"/>
    <dgm:cxn modelId="{8E364963-5E4C-834A-90D1-A20F1C50733B}" type="presParOf" srcId="{110E6F0A-5E0B-FE46-B67F-B73E67569680}" destId="{7DFF20F5-8689-0145-BDE2-314DEB354946}" srcOrd="3" destOrd="0" presId="urn:microsoft.com/office/officeart/2005/8/layout/matrix1"/>
    <dgm:cxn modelId="{7203C7CE-A671-8042-9912-778792A5EDF5}" type="presParOf" srcId="{110E6F0A-5E0B-FE46-B67F-B73E67569680}" destId="{FC9955FE-8FCE-B549-804D-E9A51C631704}" srcOrd="4" destOrd="0" presId="urn:microsoft.com/office/officeart/2005/8/layout/matrix1"/>
    <dgm:cxn modelId="{0F84C638-0DFB-EA4C-8B5C-FFE2A8FDFED1}" type="presParOf" srcId="{110E6F0A-5E0B-FE46-B67F-B73E67569680}" destId="{AB01D343-8F01-0C4D-A293-9B90B54805FC}" srcOrd="5" destOrd="0" presId="urn:microsoft.com/office/officeart/2005/8/layout/matrix1"/>
    <dgm:cxn modelId="{275A2389-979D-124B-9F23-AF610561163C}" type="presParOf" srcId="{110E6F0A-5E0B-FE46-B67F-B73E67569680}" destId="{7DBA3616-935A-804F-9C1D-AC15F7A117EB}" srcOrd="6" destOrd="0" presId="urn:microsoft.com/office/officeart/2005/8/layout/matrix1"/>
    <dgm:cxn modelId="{7D454414-0FA9-664C-B44A-A2BD5FA9CC68}" type="presParOf" srcId="{110E6F0A-5E0B-FE46-B67F-B73E67569680}" destId="{01FFCAA2-77D6-6541-8076-DDC5E2C49DF9}" srcOrd="7" destOrd="0" presId="urn:microsoft.com/office/officeart/2005/8/layout/matrix1"/>
    <dgm:cxn modelId="{2B997C13-7BEF-2D42-9155-98888EA89E0D}"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FDB836-45B0-D645-9B61-98F2EB3FBD9F}" type="doc">
      <dgm:prSet loTypeId="urn:microsoft.com/office/officeart/2005/8/layout/matrix1" loCatId="" qsTypeId="urn:microsoft.com/office/officeart/2005/8/quickstyle/simple3" qsCatId="simple" csTypeId="urn:microsoft.com/office/officeart/2005/8/colors/accent1_1" csCatId="accent1" phldr="1"/>
      <dgm:spPr/>
      <dgm:t>
        <a:bodyPr/>
        <a:lstStyle/>
        <a:p>
          <a:endParaRPr lang="en-US"/>
        </a:p>
      </dgm:t>
    </dgm:pt>
    <dgm:pt modelId="{F4893C3C-3611-B846-86E6-E0FF4B98E1C2}">
      <dgm:prSet phldrT="[Text]" custT="1"/>
      <dgm:spPr>
        <a:solidFill>
          <a:schemeClr val="accent1"/>
        </a:solidFill>
      </dgm:spPr>
      <dgm:t>
        <a:bodyPr/>
        <a:lstStyle/>
        <a:p>
          <a:pPr algn="ctr"/>
          <a:r>
            <a:rPr lang="en-US" sz="1600" dirty="0" smtClean="0">
              <a:ln>
                <a:solidFill>
                  <a:schemeClr val="bg1"/>
                </a:solidFill>
              </a:ln>
              <a:solidFill>
                <a:schemeClr val="bg1"/>
              </a:solidFill>
            </a:rPr>
            <a:t>SWOT</a:t>
          </a:r>
          <a:endParaRPr lang="en-US" sz="1600" dirty="0">
            <a:ln>
              <a:solidFill>
                <a:schemeClr val="bg1"/>
              </a:solidFill>
            </a:ln>
            <a:solidFill>
              <a:schemeClr val="bg1"/>
            </a:solidFill>
          </a:endParaRPr>
        </a:p>
      </dgm:t>
    </dgm:pt>
    <dgm:pt modelId="{3D3C8AE6-ED82-3C46-B80B-5BCF67DC9055}" type="parTrans" cxnId="{A67AC2D5-B093-C44D-9B70-C6AAEC16B6FB}">
      <dgm:prSet/>
      <dgm:spPr/>
      <dgm:t>
        <a:bodyPr/>
        <a:lstStyle/>
        <a:p>
          <a:pPr algn="l"/>
          <a:endParaRPr lang="en-US" sz="1400"/>
        </a:p>
      </dgm:t>
    </dgm:pt>
    <dgm:pt modelId="{7DED76CC-3A5B-2045-9E52-262F5091E9EE}" type="sibTrans" cxnId="{A67AC2D5-B093-C44D-9B70-C6AAEC16B6FB}">
      <dgm:prSet/>
      <dgm:spPr/>
      <dgm:t>
        <a:bodyPr/>
        <a:lstStyle/>
        <a:p>
          <a:pPr algn="l"/>
          <a:endParaRPr lang="en-US" sz="1400"/>
        </a:p>
      </dgm:t>
    </dgm:pt>
    <dgm:pt modelId="{00AD0F56-CB9E-0E4B-809F-B94EDA85F4D5}">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Weakness:  Integration support with wide range and only web based</a:t>
          </a:r>
        </a:p>
      </dgm:t>
    </dgm:pt>
    <dgm:pt modelId="{CA6065D0-8DD3-4C49-9028-B5BD43C6B9EF}" type="parTrans" cxnId="{03D7EBDA-C0AE-CD44-9061-0458EAD64954}">
      <dgm:prSet/>
      <dgm:spPr/>
      <dgm:t>
        <a:bodyPr/>
        <a:lstStyle/>
        <a:p>
          <a:pPr algn="l"/>
          <a:endParaRPr lang="en-US"/>
        </a:p>
      </dgm:t>
    </dgm:pt>
    <dgm:pt modelId="{508478BD-99F2-6F4B-90DC-DD371AC194A9}" type="sibTrans" cxnId="{03D7EBDA-C0AE-CD44-9061-0458EAD64954}">
      <dgm:prSet/>
      <dgm:spPr/>
      <dgm:t>
        <a:bodyPr/>
        <a:lstStyle/>
        <a:p>
          <a:pPr algn="l"/>
          <a:endParaRPr lang="en-US"/>
        </a:p>
      </dgm:t>
    </dgm:pt>
    <dgm:pt modelId="{25B28F85-4021-B945-85FD-96E99C88BC1A}">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Opportunity : Expand to mobile apps </a:t>
          </a:r>
        </a:p>
      </dgm:t>
    </dgm:pt>
    <dgm:pt modelId="{A8B090A4-8834-214C-AE53-24F198047822}" type="parTrans" cxnId="{75C80EF7-60C9-CD43-965F-12DE0C418558}">
      <dgm:prSet/>
      <dgm:spPr/>
      <dgm:t>
        <a:bodyPr/>
        <a:lstStyle/>
        <a:p>
          <a:pPr algn="l"/>
          <a:endParaRPr lang="en-US"/>
        </a:p>
      </dgm:t>
    </dgm:pt>
    <dgm:pt modelId="{13701152-C55A-5745-91DC-12A17E3578B6}" type="sibTrans" cxnId="{75C80EF7-60C9-CD43-965F-12DE0C418558}">
      <dgm:prSet/>
      <dgm:spPr/>
      <dgm:t>
        <a:bodyPr/>
        <a:lstStyle/>
        <a:p>
          <a:pPr algn="l"/>
          <a:endParaRPr lang="en-US"/>
        </a:p>
      </dgm:t>
    </dgm:pt>
    <dgm:pt modelId="{F6689706-FA08-934A-9783-7CFB7F29F529}">
      <dgm:prSe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Threats : Challenge for distributed teams</a:t>
          </a:r>
        </a:p>
      </dgm:t>
    </dgm:pt>
    <dgm:pt modelId="{BDA5E2B5-71BC-384F-B7B0-5A4E6325D751}" type="parTrans" cxnId="{4C2896BD-27BB-5E4B-8A12-AEC6BBC52347}">
      <dgm:prSet/>
      <dgm:spPr/>
      <dgm:t>
        <a:bodyPr/>
        <a:lstStyle/>
        <a:p>
          <a:pPr algn="l"/>
          <a:endParaRPr lang="en-US"/>
        </a:p>
      </dgm:t>
    </dgm:pt>
    <dgm:pt modelId="{799073E1-C24C-5347-B7FF-151F53BAA07F}" type="sibTrans" cxnId="{4C2896BD-27BB-5E4B-8A12-AEC6BBC52347}">
      <dgm:prSet/>
      <dgm:spPr/>
      <dgm:t>
        <a:bodyPr/>
        <a:lstStyle/>
        <a:p>
          <a:pPr algn="l"/>
          <a:endParaRPr lang="en-US"/>
        </a:p>
      </dgm:t>
    </dgm:pt>
    <dgm:pt modelId="{651AF1AA-884E-344F-A771-D12DFED0517D}">
      <dgm:prSet phldrT="[Text]" custT="1">
        <dgm:style>
          <a:lnRef idx="2">
            <a:schemeClr val="accent1"/>
          </a:lnRef>
          <a:fillRef idx="1">
            <a:schemeClr val="lt1"/>
          </a:fillRef>
          <a:effectRef idx="0">
            <a:schemeClr val="accent1"/>
          </a:effectRef>
          <a:fontRef idx="minor">
            <a:schemeClr val="dk1"/>
          </a:fontRef>
        </dgm:style>
      </dgm:prSet>
      <dgm:spPr/>
      <dgm:t>
        <a:bodyPr/>
        <a:lstStyle/>
        <a:p>
          <a:pPr algn="l"/>
          <a:r>
            <a:rPr lang="en-US" sz="1600" dirty="0" smtClean="0">
              <a:latin typeface="Open Sans" charset="0"/>
              <a:ea typeface="Open Sans" charset="0"/>
              <a:cs typeface="Open Sans" charset="0"/>
            </a:rPr>
            <a:t>Strength: Focuses on product management and road mapping</a:t>
          </a:r>
          <a:endParaRPr lang="en-US" sz="1600" dirty="0">
            <a:ln>
              <a:solidFill>
                <a:schemeClr val="bg1"/>
              </a:solidFill>
            </a:ln>
            <a:solidFill>
              <a:schemeClr val="bg1"/>
            </a:solidFill>
          </a:endParaRPr>
        </a:p>
      </dgm:t>
    </dgm:pt>
    <dgm:pt modelId="{F05987DB-3F5B-F74F-A3B1-586EB0D2978C}" type="parTrans" cxnId="{4AD62B91-7E41-054F-B281-0985C985BABC}">
      <dgm:prSet/>
      <dgm:spPr/>
      <dgm:t>
        <a:bodyPr/>
        <a:lstStyle/>
        <a:p>
          <a:pPr algn="l"/>
          <a:endParaRPr lang="en-US"/>
        </a:p>
      </dgm:t>
    </dgm:pt>
    <dgm:pt modelId="{2B0090DD-1795-1148-B3F5-A81D11E9F0AA}" type="sibTrans" cxnId="{4AD62B91-7E41-054F-B281-0985C985BABC}">
      <dgm:prSet/>
      <dgm:spPr/>
      <dgm:t>
        <a:bodyPr/>
        <a:lstStyle/>
        <a:p>
          <a:pPr algn="l"/>
          <a:endParaRPr lang="en-US"/>
        </a:p>
      </dgm:t>
    </dgm:pt>
    <dgm:pt modelId="{4E1BFF5B-4CD5-B14F-938E-457FBAED1040}" type="pres">
      <dgm:prSet presAssocID="{84FDB836-45B0-D645-9B61-98F2EB3FBD9F}" presName="diagram" presStyleCnt="0">
        <dgm:presLayoutVars>
          <dgm:chMax val="1"/>
          <dgm:dir/>
          <dgm:animLvl val="ctr"/>
          <dgm:resizeHandles val="exact"/>
        </dgm:presLayoutVars>
      </dgm:prSet>
      <dgm:spPr/>
      <dgm:t>
        <a:bodyPr/>
        <a:lstStyle/>
        <a:p>
          <a:endParaRPr lang="en-US"/>
        </a:p>
      </dgm:t>
    </dgm:pt>
    <dgm:pt modelId="{110E6F0A-5E0B-FE46-B67F-B73E67569680}" type="pres">
      <dgm:prSet presAssocID="{84FDB836-45B0-D645-9B61-98F2EB3FBD9F}" presName="matrix" presStyleCnt="0"/>
      <dgm:spPr/>
    </dgm:pt>
    <dgm:pt modelId="{FC0794D6-EE17-914A-BB06-A6008B66E530}" type="pres">
      <dgm:prSet presAssocID="{84FDB836-45B0-D645-9B61-98F2EB3FBD9F}" presName="tile1" presStyleLbl="node1" presStyleIdx="0" presStyleCnt="4" custLinFactNeighborY="1845"/>
      <dgm:spPr/>
      <dgm:t>
        <a:bodyPr/>
        <a:lstStyle/>
        <a:p>
          <a:endParaRPr lang="en-US"/>
        </a:p>
      </dgm:t>
    </dgm:pt>
    <dgm:pt modelId="{83109E9F-F9E5-924B-B98E-0118BB2D52FE}" type="pres">
      <dgm:prSet presAssocID="{84FDB836-45B0-D645-9B61-98F2EB3FBD9F}" presName="tile1text" presStyleLbl="node1" presStyleIdx="0" presStyleCnt="4">
        <dgm:presLayoutVars>
          <dgm:chMax val="0"/>
          <dgm:chPref val="0"/>
          <dgm:bulletEnabled val="1"/>
        </dgm:presLayoutVars>
        <dgm:style>
          <a:lnRef idx="2">
            <a:schemeClr val="accent1"/>
          </a:lnRef>
          <a:fillRef idx="1">
            <a:schemeClr val="lt1"/>
          </a:fillRef>
          <a:effectRef idx="0">
            <a:schemeClr val="accent1"/>
          </a:effectRef>
          <a:fontRef idx="minor">
            <a:schemeClr val="dk1"/>
          </a:fontRef>
        </dgm:style>
      </dgm:prSet>
      <dgm:spPr/>
      <dgm:t>
        <a:bodyPr/>
        <a:lstStyle/>
        <a:p>
          <a:endParaRPr lang="en-US"/>
        </a:p>
      </dgm:t>
    </dgm:pt>
    <dgm:pt modelId="{D3841ED4-71AC-554A-B0A3-8F22D3EA1B1C}" type="pres">
      <dgm:prSet presAssocID="{84FDB836-45B0-D645-9B61-98F2EB3FBD9F}" presName="tile2" presStyleLbl="node1" presStyleIdx="1" presStyleCnt="4" custLinFactNeighborX="-617" custLinFactNeighborY="1618"/>
      <dgm:spPr/>
      <dgm:t>
        <a:bodyPr/>
        <a:lstStyle/>
        <a:p>
          <a:endParaRPr lang="en-US"/>
        </a:p>
      </dgm:t>
    </dgm:pt>
    <dgm:pt modelId="{7DFF20F5-8689-0145-BDE2-314DEB354946}" type="pres">
      <dgm:prSet presAssocID="{84FDB836-45B0-D645-9B61-98F2EB3FBD9F}" presName="tile2text" presStyleLbl="node1" presStyleIdx="1" presStyleCnt="4">
        <dgm:presLayoutVars>
          <dgm:chMax val="0"/>
          <dgm:chPref val="0"/>
          <dgm:bulletEnabled val="1"/>
        </dgm:presLayoutVars>
      </dgm:prSet>
      <dgm:spPr/>
      <dgm:t>
        <a:bodyPr/>
        <a:lstStyle/>
        <a:p>
          <a:endParaRPr lang="en-US"/>
        </a:p>
      </dgm:t>
    </dgm:pt>
    <dgm:pt modelId="{FC9955FE-8FCE-B549-804D-E9A51C631704}" type="pres">
      <dgm:prSet presAssocID="{84FDB836-45B0-D645-9B61-98F2EB3FBD9F}" presName="tile3" presStyleLbl="node1" presStyleIdx="2" presStyleCnt="4"/>
      <dgm:spPr/>
      <dgm:t>
        <a:bodyPr/>
        <a:lstStyle/>
        <a:p>
          <a:endParaRPr lang="en-US"/>
        </a:p>
      </dgm:t>
    </dgm:pt>
    <dgm:pt modelId="{AB01D343-8F01-0C4D-A293-9B90B54805FC}" type="pres">
      <dgm:prSet presAssocID="{84FDB836-45B0-D645-9B61-98F2EB3FBD9F}" presName="tile3text" presStyleLbl="node1" presStyleIdx="2" presStyleCnt="4">
        <dgm:presLayoutVars>
          <dgm:chMax val="0"/>
          <dgm:chPref val="0"/>
          <dgm:bulletEnabled val="1"/>
        </dgm:presLayoutVars>
      </dgm:prSet>
      <dgm:spPr/>
      <dgm:t>
        <a:bodyPr/>
        <a:lstStyle/>
        <a:p>
          <a:endParaRPr lang="en-US"/>
        </a:p>
      </dgm:t>
    </dgm:pt>
    <dgm:pt modelId="{7DBA3616-935A-804F-9C1D-AC15F7A117EB}" type="pres">
      <dgm:prSet presAssocID="{84FDB836-45B0-D645-9B61-98F2EB3FBD9F}" presName="tile4" presStyleLbl="node1" presStyleIdx="3" presStyleCnt="4"/>
      <dgm:spPr/>
      <dgm:t>
        <a:bodyPr/>
        <a:lstStyle/>
        <a:p>
          <a:endParaRPr lang="en-US"/>
        </a:p>
      </dgm:t>
    </dgm:pt>
    <dgm:pt modelId="{01FFCAA2-77D6-6541-8076-DDC5E2C49DF9}" type="pres">
      <dgm:prSet presAssocID="{84FDB836-45B0-D645-9B61-98F2EB3FBD9F}" presName="tile4text" presStyleLbl="node1" presStyleIdx="3" presStyleCnt="4">
        <dgm:presLayoutVars>
          <dgm:chMax val="0"/>
          <dgm:chPref val="0"/>
          <dgm:bulletEnabled val="1"/>
        </dgm:presLayoutVars>
      </dgm:prSet>
      <dgm:spPr/>
      <dgm:t>
        <a:bodyPr/>
        <a:lstStyle/>
        <a:p>
          <a:endParaRPr lang="en-US"/>
        </a:p>
      </dgm:t>
    </dgm:pt>
    <dgm:pt modelId="{124B9360-052B-184E-8546-3081C340034C}" type="pres">
      <dgm:prSet presAssocID="{84FDB836-45B0-D645-9B61-98F2EB3FBD9F}" presName="centerTile" presStyleLbl="fgShp" presStyleIdx="0" presStyleCnt="1">
        <dgm:presLayoutVars>
          <dgm:chMax val="0"/>
          <dgm:chPref val="0"/>
        </dgm:presLayoutVars>
      </dgm:prSet>
      <dgm:spPr/>
      <dgm:t>
        <a:bodyPr/>
        <a:lstStyle/>
        <a:p>
          <a:endParaRPr lang="en-US"/>
        </a:p>
      </dgm:t>
    </dgm:pt>
  </dgm:ptLst>
  <dgm:cxnLst>
    <dgm:cxn modelId="{8E5D75EA-C6DF-0542-8A2F-5BB834AEF568}" type="presOf" srcId="{F4893C3C-3611-B846-86E6-E0FF4B98E1C2}" destId="{124B9360-052B-184E-8546-3081C340034C}" srcOrd="0" destOrd="0" presId="urn:microsoft.com/office/officeart/2005/8/layout/matrix1"/>
    <dgm:cxn modelId="{9E9B6BC7-55A0-9542-B78C-0DB8D7BB89E1}" type="presOf" srcId="{00AD0F56-CB9E-0E4B-809F-B94EDA85F4D5}" destId="{7DFF20F5-8689-0145-BDE2-314DEB354946}" srcOrd="1" destOrd="0" presId="urn:microsoft.com/office/officeart/2005/8/layout/matrix1"/>
    <dgm:cxn modelId="{4AD62B91-7E41-054F-B281-0985C985BABC}" srcId="{F4893C3C-3611-B846-86E6-E0FF4B98E1C2}" destId="{651AF1AA-884E-344F-A771-D12DFED0517D}" srcOrd="0" destOrd="0" parTransId="{F05987DB-3F5B-F74F-A3B1-586EB0D2978C}" sibTransId="{2B0090DD-1795-1148-B3F5-A81D11E9F0AA}"/>
    <dgm:cxn modelId="{75C80EF7-60C9-CD43-965F-12DE0C418558}" srcId="{F4893C3C-3611-B846-86E6-E0FF4B98E1C2}" destId="{25B28F85-4021-B945-85FD-96E99C88BC1A}" srcOrd="2" destOrd="0" parTransId="{A8B090A4-8834-214C-AE53-24F198047822}" sibTransId="{13701152-C55A-5745-91DC-12A17E3578B6}"/>
    <dgm:cxn modelId="{58FD5F53-6140-DD4E-9A67-D4030B18A3F8}" type="presOf" srcId="{25B28F85-4021-B945-85FD-96E99C88BC1A}" destId="{AB01D343-8F01-0C4D-A293-9B90B54805FC}" srcOrd="1" destOrd="0" presId="urn:microsoft.com/office/officeart/2005/8/layout/matrix1"/>
    <dgm:cxn modelId="{FB325BE2-EBC9-6A48-8333-BFD06D0858B4}" type="presOf" srcId="{25B28F85-4021-B945-85FD-96E99C88BC1A}" destId="{FC9955FE-8FCE-B549-804D-E9A51C631704}" srcOrd="0" destOrd="0" presId="urn:microsoft.com/office/officeart/2005/8/layout/matrix1"/>
    <dgm:cxn modelId="{2037CB53-BE16-DA4C-A4E6-EC3A41651F0F}" type="presOf" srcId="{F6689706-FA08-934A-9783-7CFB7F29F529}" destId="{7DBA3616-935A-804F-9C1D-AC15F7A117EB}" srcOrd="0" destOrd="0" presId="urn:microsoft.com/office/officeart/2005/8/layout/matrix1"/>
    <dgm:cxn modelId="{8A3BAFF8-6870-F04D-A93D-65AAD772C4C8}" type="presOf" srcId="{84FDB836-45B0-D645-9B61-98F2EB3FBD9F}" destId="{4E1BFF5B-4CD5-B14F-938E-457FBAED1040}" srcOrd="0" destOrd="0" presId="urn:microsoft.com/office/officeart/2005/8/layout/matrix1"/>
    <dgm:cxn modelId="{03D7EBDA-C0AE-CD44-9061-0458EAD64954}" srcId="{F4893C3C-3611-B846-86E6-E0FF4B98E1C2}" destId="{00AD0F56-CB9E-0E4B-809F-B94EDA85F4D5}" srcOrd="1" destOrd="0" parTransId="{CA6065D0-8DD3-4C49-9028-B5BD43C6B9EF}" sibTransId="{508478BD-99F2-6F4B-90DC-DD371AC194A9}"/>
    <dgm:cxn modelId="{3B145232-C3B1-FB4A-8CA4-93C58AF487D8}" type="presOf" srcId="{F6689706-FA08-934A-9783-7CFB7F29F529}" destId="{01FFCAA2-77D6-6541-8076-DDC5E2C49DF9}" srcOrd="1" destOrd="0" presId="urn:microsoft.com/office/officeart/2005/8/layout/matrix1"/>
    <dgm:cxn modelId="{743F1CCC-91F2-874F-B054-88899769FCA6}" type="presOf" srcId="{651AF1AA-884E-344F-A771-D12DFED0517D}" destId="{FC0794D6-EE17-914A-BB06-A6008B66E530}" srcOrd="0" destOrd="0" presId="urn:microsoft.com/office/officeart/2005/8/layout/matrix1"/>
    <dgm:cxn modelId="{4C2896BD-27BB-5E4B-8A12-AEC6BBC52347}" srcId="{F4893C3C-3611-B846-86E6-E0FF4B98E1C2}" destId="{F6689706-FA08-934A-9783-7CFB7F29F529}" srcOrd="3" destOrd="0" parTransId="{BDA5E2B5-71BC-384F-B7B0-5A4E6325D751}" sibTransId="{799073E1-C24C-5347-B7FF-151F53BAA07F}"/>
    <dgm:cxn modelId="{A67AC2D5-B093-C44D-9B70-C6AAEC16B6FB}" srcId="{84FDB836-45B0-D645-9B61-98F2EB3FBD9F}" destId="{F4893C3C-3611-B846-86E6-E0FF4B98E1C2}" srcOrd="0" destOrd="0" parTransId="{3D3C8AE6-ED82-3C46-B80B-5BCF67DC9055}" sibTransId="{7DED76CC-3A5B-2045-9E52-262F5091E9EE}"/>
    <dgm:cxn modelId="{F70C9F29-06B9-E846-86A6-90F170A917E3}" type="presOf" srcId="{651AF1AA-884E-344F-A771-D12DFED0517D}" destId="{83109E9F-F9E5-924B-B98E-0118BB2D52FE}" srcOrd="1" destOrd="0" presId="urn:microsoft.com/office/officeart/2005/8/layout/matrix1"/>
    <dgm:cxn modelId="{94EB87BB-BDC6-6F49-8E3F-B273505A400B}" type="presOf" srcId="{00AD0F56-CB9E-0E4B-809F-B94EDA85F4D5}" destId="{D3841ED4-71AC-554A-B0A3-8F22D3EA1B1C}" srcOrd="0" destOrd="0" presId="urn:microsoft.com/office/officeart/2005/8/layout/matrix1"/>
    <dgm:cxn modelId="{E1AF73F4-BE69-4944-A002-E6416C621E81}" type="presParOf" srcId="{4E1BFF5B-4CD5-B14F-938E-457FBAED1040}" destId="{110E6F0A-5E0B-FE46-B67F-B73E67569680}" srcOrd="0" destOrd="0" presId="urn:microsoft.com/office/officeart/2005/8/layout/matrix1"/>
    <dgm:cxn modelId="{1CD5E447-1290-E641-974B-738007D6DAC7}" type="presParOf" srcId="{110E6F0A-5E0B-FE46-B67F-B73E67569680}" destId="{FC0794D6-EE17-914A-BB06-A6008B66E530}" srcOrd="0" destOrd="0" presId="urn:microsoft.com/office/officeart/2005/8/layout/matrix1"/>
    <dgm:cxn modelId="{604E83EA-9274-0F49-B69D-C31A89FA5EF5}" type="presParOf" srcId="{110E6F0A-5E0B-FE46-B67F-B73E67569680}" destId="{83109E9F-F9E5-924B-B98E-0118BB2D52FE}" srcOrd="1" destOrd="0" presId="urn:microsoft.com/office/officeart/2005/8/layout/matrix1"/>
    <dgm:cxn modelId="{609EAF6C-7B08-B045-8A82-BF63F1B5DDC0}" type="presParOf" srcId="{110E6F0A-5E0B-FE46-B67F-B73E67569680}" destId="{D3841ED4-71AC-554A-B0A3-8F22D3EA1B1C}" srcOrd="2" destOrd="0" presId="urn:microsoft.com/office/officeart/2005/8/layout/matrix1"/>
    <dgm:cxn modelId="{796BD451-620B-4544-AC02-661C719B5218}" type="presParOf" srcId="{110E6F0A-5E0B-FE46-B67F-B73E67569680}" destId="{7DFF20F5-8689-0145-BDE2-314DEB354946}" srcOrd="3" destOrd="0" presId="urn:microsoft.com/office/officeart/2005/8/layout/matrix1"/>
    <dgm:cxn modelId="{B58BA272-D4D8-0240-A239-07D644462E90}" type="presParOf" srcId="{110E6F0A-5E0B-FE46-B67F-B73E67569680}" destId="{FC9955FE-8FCE-B549-804D-E9A51C631704}" srcOrd="4" destOrd="0" presId="urn:microsoft.com/office/officeart/2005/8/layout/matrix1"/>
    <dgm:cxn modelId="{6CCAFF47-F285-BB40-8DFD-E19CBC34EB3B}" type="presParOf" srcId="{110E6F0A-5E0B-FE46-B67F-B73E67569680}" destId="{AB01D343-8F01-0C4D-A293-9B90B54805FC}" srcOrd="5" destOrd="0" presId="urn:microsoft.com/office/officeart/2005/8/layout/matrix1"/>
    <dgm:cxn modelId="{F5A58927-28E2-5348-969C-0EE0B02FAFB6}" type="presParOf" srcId="{110E6F0A-5E0B-FE46-B67F-B73E67569680}" destId="{7DBA3616-935A-804F-9C1D-AC15F7A117EB}" srcOrd="6" destOrd="0" presId="urn:microsoft.com/office/officeart/2005/8/layout/matrix1"/>
    <dgm:cxn modelId="{85432D92-A7C0-A14D-9F57-55BB7132E84B}" type="presParOf" srcId="{110E6F0A-5E0B-FE46-B67F-B73E67569680}" destId="{01FFCAA2-77D6-6541-8076-DDC5E2C49DF9}" srcOrd="7" destOrd="0" presId="urn:microsoft.com/office/officeart/2005/8/layout/matrix1"/>
    <dgm:cxn modelId="{6A81BC84-E713-BD4B-A1C7-29408872368A}" type="presParOf" srcId="{4E1BFF5B-4CD5-B14F-938E-457FBAED1040}" destId="{124B9360-052B-184E-8546-3081C340034C}" srcOrd="1" destOrd="0" presId="urn:microsoft.com/office/officeart/2005/8/layout/matrix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DB21B55-F1FD-3148-B1F8-C22FA044799C}" type="doc">
      <dgm:prSet loTypeId="urn:microsoft.com/office/officeart/2005/8/layout/bProcess4" loCatId="" qsTypeId="urn:microsoft.com/office/officeart/2005/8/quickstyle/simple4" qsCatId="simple" csTypeId="urn:microsoft.com/office/officeart/2005/8/colors/accent1_2" csCatId="accent1" phldr="1"/>
      <dgm:spPr/>
    </dgm:pt>
    <dgm:pt modelId="{63CBC97F-EEC3-564D-8C45-8E8128701122}">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Ideation</a:t>
          </a:r>
          <a:endParaRPr lang="en-US" sz="1800" dirty="0"/>
        </a:p>
      </dgm:t>
    </dgm:pt>
    <dgm:pt modelId="{F57B42AF-D06F-BD43-B23C-BABF48CD5611}" type="parTrans" cxnId="{B08B32FD-B44C-E04B-B8D5-B6F28BBB4134}">
      <dgm:prSet/>
      <dgm:spPr/>
      <dgm:t>
        <a:bodyPr/>
        <a:lstStyle/>
        <a:p>
          <a:endParaRPr lang="en-US" sz="1800"/>
        </a:p>
      </dgm:t>
    </dgm:pt>
    <dgm:pt modelId="{8080F9D1-80AB-DA49-9D22-88FE8A312FA1}" type="sibTrans" cxnId="{B08B32FD-B44C-E04B-B8D5-B6F28BBB4134}">
      <dgm:prSet custT="1"/>
      <dgm:spPr/>
      <dgm:t>
        <a:bodyPr/>
        <a:lstStyle/>
        <a:p>
          <a:endParaRPr lang="en-US" sz="1800"/>
        </a:p>
      </dgm:t>
    </dgm:pt>
    <dgm:pt modelId="{6137C4D1-42B1-3F48-9E2D-A1ABD5F653A3}">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Development</a:t>
          </a:r>
          <a:endParaRPr lang="en-US" sz="1800" dirty="0"/>
        </a:p>
      </dgm:t>
    </dgm:pt>
    <dgm:pt modelId="{DC77C3AD-A2BF-D843-A043-2ABDA339E6DB}" type="parTrans" cxnId="{4F2F414C-6942-7841-8B02-E53385D5B7A9}">
      <dgm:prSet/>
      <dgm:spPr/>
      <dgm:t>
        <a:bodyPr/>
        <a:lstStyle/>
        <a:p>
          <a:endParaRPr lang="en-US" sz="1800"/>
        </a:p>
      </dgm:t>
    </dgm:pt>
    <dgm:pt modelId="{30F029A7-634B-C640-BFD0-B382AABBA72B}" type="sibTrans" cxnId="{4F2F414C-6942-7841-8B02-E53385D5B7A9}">
      <dgm:prSet custT="1"/>
      <dgm:spPr/>
      <dgm:t>
        <a:bodyPr/>
        <a:lstStyle/>
        <a:p>
          <a:endParaRPr lang="en-US" sz="1800"/>
        </a:p>
      </dgm:t>
    </dgm:pt>
    <dgm:pt modelId="{63BC3FB8-C1D3-5542-B516-6823E63D3928}">
      <dgm:prSet phldrT="[Tex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Test marketing</a:t>
          </a:r>
          <a:endParaRPr lang="en-US" sz="1800" dirty="0"/>
        </a:p>
      </dgm:t>
    </dgm:pt>
    <dgm:pt modelId="{24837DFF-7F9F-D849-B0BE-810601192E84}" type="parTrans" cxnId="{1039A1F9-E8CD-9541-B8B6-1B78FCE56F17}">
      <dgm:prSet/>
      <dgm:spPr/>
      <dgm:t>
        <a:bodyPr/>
        <a:lstStyle/>
        <a:p>
          <a:endParaRPr lang="en-US" sz="1800"/>
        </a:p>
      </dgm:t>
    </dgm:pt>
    <dgm:pt modelId="{90B14197-758A-F248-BB55-A1A8FE05877E}" type="sibTrans" cxnId="{1039A1F9-E8CD-9541-B8B6-1B78FCE56F17}">
      <dgm:prSet custT="1"/>
      <dgm:spPr/>
      <dgm:t>
        <a:bodyPr/>
        <a:lstStyle/>
        <a:p>
          <a:endParaRPr lang="en-US" sz="1800"/>
        </a:p>
      </dgm:t>
    </dgm:pt>
    <dgm:pt modelId="{837B08A8-E9CE-2849-B2E3-A5BDE628E29F}">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Screening</a:t>
          </a:r>
          <a:endParaRPr lang="en-US" sz="1800" dirty="0"/>
        </a:p>
      </dgm:t>
    </dgm:pt>
    <dgm:pt modelId="{26E33B39-640F-4E48-B515-44BC24D28741}" type="parTrans" cxnId="{C3CB4FA2-DFF6-D34A-8344-D6A7928913A6}">
      <dgm:prSet/>
      <dgm:spPr/>
      <dgm:t>
        <a:bodyPr/>
        <a:lstStyle/>
        <a:p>
          <a:endParaRPr lang="en-US" sz="1800"/>
        </a:p>
      </dgm:t>
    </dgm:pt>
    <dgm:pt modelId="{8308BA01-4B5B-6741-B01C-70A48C3CCEE3}" type="sibTrans" cxnId="{C3CB4FA2-DFF6-D34A-8344-D6A7928913A6}">
      <dgm:prSet custT="1"/>
      <dgm:spPr/>
      <dgm:t>
        <a:bodyPr/>
        <a:lstStyle/>
        <a:p>
          <a:endParaRPr lang="en-US" sz="1800"/>
        </a:p>
      </dgm:t>
    </dgm:pt>
    <dgm:pt modelId="{9DCC374D-F9D3-EC40-B4BA-58C68A1B41EC}">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Concept Testing</a:t>
          </a:r>
          <a:endParaRPr lang="en-US" sz="1800" dirty="0"/>
        </a:p>
      </dgm:t>
    </dgm:pt>
    <dgm:pt modelId="{E65A01DF-CB7D-EA47-B3A1-F9B3232BD950}" type="parTrans" cxnId="{37372202-63EF-0348-A7F9-9FDFACBEBAC8}">
      <dgm:prSet/>
      <dgm:spPr/>
      <dgm:t>
        <a:bodyPr/>
        <a:lstStyle/>
        <a:p>
          <a:endParaRPr lang="en-US" sz="1800"/>
        </a:p>
      </dgm:t>
    </dgm:pt>
    <dgm:pt modelId="{728A4680-4F45-9642-935D-4A2890EA1FAB}" type="sibTrans" cxnId="{37372202-63EF-0348-A7F9-9FDFACBEBAC8}">
      <dgm:prSet custT="1"/>
      <dgm:spPr/>
      <dgm:t>
        <a:bodyPr/>
        <a:lstStyle/>
        <a:p>
          <a:endParaRPr lang="en-US" sz="1800"/>
        </a:p>
      </dgm:t>
    </dgm:pt>
    <dgm:pt modelId="{0DC45D82-8E71-C746-9808-D634CA4F6367}">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Research and</a:t>
          </a:r>
          <a:r>
            <a:rPr lang="en-US" sz="1800" baseline="0" dirty="0" smtClean="0"/>
            <a:t> Business </a:t>
          </a:r>
          <a:r>
            <a:rPr lang="en-US" sz="1800" dirty="0" smtClean="0"/>
            <a:t> Analysis</a:t>
          </a:r>
          <a:endParaRPr lang="en-US" sz="1800" dirty="0"/>
        </a:p>
      </dgm:t>
    </dgm:pt>
    <dgm:pt modelId="{B7323D5C-1749-EC4E-9C54-ABD11DE4B45A}" type="parTrans" cxnId="{2BA68EB4-8945-554C-9DA4-8444F9073126}">
      <dgm:prSet/>
      <dgm:spPr/>
      <dgm:t>
        <a:bodyPr/>
        <a:lstStyle/>
        <a:p>
          <a:endParaRPr lang="en-US" sz="1800"/>
        </a:p>
      </dgm:t>
    </dgm:pt>
    <dgm:pt modelId="{31FFB3A5-4629-7143-917B-9175091D0B09}" type="sibTrans" cxnId="{2BA68EB4-8945-554C-9DA4-8444F9073126}">
      <dgm:prSet custT="1"/>
      <dgm:spPr/>
      <dgm:t>
        <a:bodyPr/>
        <a:lstStyle/>
        <a:p>
          <a:endParaRPr lang="en-US" sz="1800"/>
        </a:p>
      </dgm:t>
    </dgm:pt>
    <dgm:pt modelId="{4B3E78DB-38F9-B54B-A9B6-81D9EAC99543}">
      <dgm:prSet custT="1">
        <dgm:style>
          <a:lnRef idx="2">
            <a:schemeClr val="accent1"/>
          </a:lnRef>
          <a:fillRef idx="1">
            <a:schemeClr val="lt1"/>
          </a:fillRef>
          <a:effectRef idx="0">
            <a:schemeClr val="accent1"/>
          </a:effectRef>
          <a:fontRef idx="minor">
            <a:schemeClr val="dk1"/>
          </a:fontRef>
        </dgm:style>
      </dgm:prSet>
      <dgm:spPr/>
      <dgm:t>
        <a:bodyPr/>
        <a:lstStyle/>
        <a:p>
          <a:r>
            <a:rPr lang="en-US" sz="1800" dirty="0" smtClean="0"/>
            <a:t>Commercialization</a:t>
          </a:r>
          <a:endParaRPr lang="en-US" sz="1800" dirty="0"/>
        </a:p>
      </dgm:t>
    </dgm:pt>
    <dgm:pt modelId="{482C00E1-9233-E840-97EE-A454C32B291E}" type="parTrans" cxnId="{B66770DB-4065-8242-A77B-EC95552BBFC7}">
      <dgm:prSet/>
      <dgm:spPr/>
      <dgm:t>
        <a:bodyPr/>
        <a:lstStyle/>
        <a:p>
          <a:endParaRPr lang="en-US" sz="1800"/>
        </a:p>
      </dgm:t>
    </dgm:pt>
    <dgm:pt modelId="{F7BCDE3C-9084-6A40-8D06-BE2029C0A53B}" type="sibTrans" cxnId="{B66770DB-4065-8242-A77B-EC95552BBFC7}">
      <dgm:prSet/>
      <dgm:spPr/>
      <dgm:t>
        <a:bodyPr/>
        <a:lstStyle/>
        <a:p>
          <a:endParaRPr lang="en-US" sz="1800"/>
        </a:p>
      </dgm:t>
    </dgm:pt>
    <dgm:pt modelId="{F520E718-0F73-DA4F-AB49-3E01414831C5}" type="pres">
      <dgm:prSet presAssocID="{4DB21B55-F1FD-3148-B1F8-C22FA044799C}" presName="Name0" presStyleCnt="0">
        <dgm:presLayoutVars>
          <dgm:dir/>
          <dgm:resizeHandles/>
        </dgm:presLayoutVars>
      </dgm:prSet>
      <dgm:spPr/>
    </dgm:pt>
    <dgm:pt modelId="{20802F4D-7876-8F4F-8D1D-FF644A9789AF}" type="pres">
      <dgm:prSet presAssocID="{63CBC97F-EEC3-564D-8C45-8E8128701122}" presName="compNode" presStyleCnt="0"/>
      <dgm:spPr/>
    </dgm:pt>
    <dgm:pt modelId="{585020EC-9461-794A-B905-FA2FC9336117}" type="pres">
      <dgm:prSet presAssocID="{63CBC97F-EEC3-564D-8C45-8E8128701122}" presName="dummyConnPt" presStyleCnt="0"/>
      <dgm:spPr/>
    </dgm:pt>
    <dgm:pt modelId="{D346ED50-5180-C243-9BE8-69C73936EE19}" type="pres">
      <dgm:prSet presAssocID="{63CBC97F-EEC3-564D-8C45-8E8128701122}" presName="node" presStyleLbl="node1" presStyleIdx="0" presStyleCnt="7">
        <dgm:presLayoutVars>
          <dgm:bulletEnabled val="1"/>
        </dgm:presLayoutVars>
      </dgm:prSet>
      <dgm:spPr/>
      <dgm:t>
        <a:bodyPr/>
        <a:lstStyle/>
        <a:p>
          <a:endParaRPr lang="en-US"/>
        </a:p>
      </dgm:t>
    </dgm:pt>
    <dgm:pt modelId="{F6A44F79-411C-094E-97C2-70A9438A5B46}" type="pres">
      <dgm:prSet presAssocID="{8080F9D1-80AB-DA49-9D22-88FE8A312FA1}" presName="sibTrans" presStyleLbl="bgSibTrans2D1" presStyleIdx="0" presStyleCnt="6"/>
      <dgm:spPr/>
      <dgm:t>
        <a:bodyPr/>
        <a:lstStyle/>
        <a:p>
          <a:endParaRPr lang="en-US"/>
        </a:p>
      </dgm:t>
    </dgm:pt>
    <dgm:pt modelId="{39E9D8C9-6316-C340-A8CD-857332FC12E0}" type="pres">
      <dgm:prSet presAssocID="{837B08A8-E9CE-2849-B2E3-A5BDE628E29F}" presName="compNode" presStyleCnt="0"/>
      <dgm:spPr/>
    </dgm:pt>
    <dgm:pt modelId="{ED18C173-0464-CC43-93AA-F29AA10E36D7}" type="pres">
      <dgm:prSet presAssocID="{837B08A8-E9CE-2849-B2E3-A5BDE628E29F}" presName="dummyConnPt" presStyleCnt="0"/>
      <dgm:spPr/>
    </dgm:pt>
    <dgm:pt modelId="{D76A3460-625B-1446-9962-AEEC7008A6B0}" type="pres">
      <dgm:prSet presAssocID="{837B08A8-E9CE-2849-B2E3-A5BDE628E29F}" presName="node" presStyleLbl="node1" presStyleIdx="1" presStyleCnt="7">
        <dgm:presLayoutVars>
          <dgm:bulletEnabled val="1"/>
        </dgm:presLayoutVars>
      </dgm:prSet>
      <dgm:spPr/>
      <dgm:t>
        <a:bodyPr/>
        <a:lstStyle/>
        <a:p>
          <a:endParaRPr lang="en-US"/>
        </a:p>
      </dgm:t>
    </dgm:pt>
    <dgm:pt modelId="{78E2EC7C-AF0D-354B-BC7A-4E15E877755E}" type="pres">
      <dgm:prSet presAssocID="{8308BA01-4B5B-6741-B01C-70A48C3CCEE3}" presName="sibTrans" presStyleLbl="bgSibTrans2D1" presStyleIdx="1" presStyleCnt="6"/>
      <dgm:spPr/>
      <dgm:t>
        <a:bodyPr/>
        <a:lstStyle/>
        <a:p>
          <a:endParaRPr lang="en-US"/>
        </a:p>
      </dgm:t>
    </dgm:pt>
    <dgm:pt modelId="{E384EDA2-C5C4-FE4F-BAF9-1AD7BEC6C251}" type="pres">
      <dgm:prSet presAssocID="{9DCC374D-F9D3-EC40-B4BA-58C68A1B41EC}" presName="compNode" presStyleCnt="0"/>
      <dgm:spPr/>
    </dgm:pt>
    <dgm:pt modelId="{6DEC79FC-A1E8-0947-BCEF-D9472F7F0ABE}" type="pres">
      <dgm:prSet presAssocID="{9DCC374D-F9D3-EC40-B4BA-58C68A1B41EC}" presName="dummyConnPt" presStyleCnt="0"/>
      <dgm:spPr/>
    </dgm:pt>
    <dgm:pt modelId="{81975DD5-CA6F-D64D-86ED-ED2531E45AE1}" type="pres">
      <dgm:prSet presAssocID="{9DCC374D-F9D3-EC40-B4BA-58C68A1B41EC}" presName="node" presStyleLbl="node1" presStyleIdx="2" presStyleCnt="7">
        <dgm:presLayoutVars>
          <dgm:bulletEnabled val="1"/>
        </dgm:presLayoutVars>
      </dgm:prSet>
      <dgm:spPr/>
      <dgm:t>
        <a:bodyPr/>
        <a:lstStyle/>
        <a:p>
          <a:endParaRPr lang="en-US"/>
        </a:p>
      </dgm:t>
    </dgm:pt>
    <dgm:pt modelId="{CBCAE7DF-5F1F-A442-A6B2-0645D907DE74}" type="pres">
      <dgm:prSet presAssocID="{728A4680-4F45-9642-935D-4A2890EA1FAB}" presName="sibTrans" presStyleLbl="bgSibTrans2D1" presStyleIdx="2" presStyleCnt="6"/>
      <dgm:spPr/>
      <dgm:t>
        <a:bodyPr/>
        <a:lstStyle/>
        <a:p>
          <a:endParaRPr lang="en-US"/>
        </a:p>
      </dgm:t>
    </dgm:pt>
    <dgm:pt modelId="{F63DDEC5-EC52-F744-8B0E-AF3EC950405F}" type="pres">
      <dgm:prSet presAssocID="{0DC45D82-8E71-C746-9808-D634CA4F6367}" presName="compNode" presStyleCnt="0"/>
      <dgm:spPr/>
    </dgm:pt>
    <dgm:pt modelId="{3178CEB6-4151-0642-B7B2-ED50733E1DCA}" type="pres">
      <dgm:prSet presAssocID="{0DC45D82-8E71-C746-9808-D634CA4F6367}" presName="dummyConnPt" presStyleCnt="0"/>
      <dgm:spPr/>
    </dgm:pt>
    <dgm:pt modelId="{D882EE64-C1B3-ED46-9073-1D5ADCED685A}" type="pres">
      <dgm:prSet presAssocID="{0DC45D82-8E71-C746-9808-D634CA4F6367}" presName="node" presStyleLbl="node1" presStyleIdx="3" presStyleCnt="7">
        <dgm:presLayoutVars>
          <dgm:bulletEnabled val="1"/>
        </dgm:presLayoutVars>
      </dgm:prSet>
      <dgm:spPr/>
      <dgm:t>
        <a:bodyPr/>
        <a:lstStyle/>
        <a:p>
          <a:endParaRPr lang="en-US"/>
        </a:p>
      </dgm:t>
    </dgm:pt>
    <dgm:pt modelId="{312BF74E-4E77-EA4C-A971-703CB77E2D39}" type="pres">
      <dgm:prSet presAssocID="{31FFB3A5-4629-7143-917B-9175091D0B09}" presName="sibTrans" presStyleLbl="bgSibTrans2D1" presStyleIdx="3" presStyleCnt="6"/>
      <dgm:spPr/>
      <dgm:t>
        <a:bodyPr/>
        <a:lstStyle/>
        <a:p>
          <a:endParaRPr lang="en-US"/>
        </a:p>
      </dgm:t>
    </dgm:pt>
    <dgm:pt modelId="{52183947-1ACE-F34B-A3D7-B70F836CA198}" type="pres">
      <dgm:prSet presAssocID="{6137C4D1-42B1-3F48-9E2D-A1ABD5F653A3}" presName="compNode" presStyleCnt="0"/>
      <dgm:spPr/>
    </dgm:pt>
    <dgm:pt modelId="{FD63402F-B2AC-6248-87DF-A86525212F91}" type="pres">
      <dgm:prSet presAssocID="{6137C4D1-42B1-3F48-9E2D-A1ABD5F653A3}" presName="dummyConnPt" presStyleCnt="0"/>
      <dgm:spPr/>
    </dgm:pt>
    <dgm:pt modelId="{284DD088-6F7C-2144-A08B-BB491BCF623D}" type="pres">
      <dgm:prSet presAssocID="{6137C4D1-42B1-3F48-9E2D-A1ABD5F653A3}" presName="node" presStyleLbl="node1" presStyleIdx="4" presStyleCnt="7">
        <dgm:presLayoutVars>
          <dgm:bulletEnabled val="1"/>
        </dgm:presLayoutVars>
      </dgm:prSet>
      <dgm:spPr/>
      <dgm:t>
        <a:bodyPr/>
        <a:lstStyle/>
        <a:p>
          <a:endParaRPr lang="en-US"/>
        </a:p>
      </dgm:t>
    </dgm:pt>
    <dgm:pt modelId="{00284BB7-236F-0F45-B193-0C3678794695}" type="pres">
      <dgm:prSet presAssocID="{30F029A7-634B-C640-BFD0-B382AABBA72B}" presName="sibTrans" presStyleLbl="bgSibTrans2D1" presStyleIdx="4" presStyleCnt="6"/>
      <dgm:spPr/>
      <dgm:t>
        <a:bodyPr/>
        <a:lstStyle/>
        <a:p>
          <a:endParaRPr lang="en-US"/>
        </a:p>
      </dgm:t>
    </dgm:pt>
    <dgm:pt modelId="{4C125035-941F-EB46-934F-B10B07607AFC}" type="pres">
      <dgm:prSet presAssocID="{63BC3FB8-C1D3-5542-B516-6823E63D3928}" presName="compNode" presStyleCnt="0"/>
      <dgm:spPr/>
    </dgm:pt>
    <dgm:pt modelId="{E4157EE1-968A-C24A-913C-D24C7A527907}" type="pres">
      <dgm:prSet presAssocID="{63BC3FB8-C1D3-5542-B516-6823E63D3928}" presName="dummyConnPt" presStyleCnt="0"/>
      <dgm:spPr/>
    </dgm:pt>
    <dgm:pt modelId="{BD0C027B-881C-8240-BCC6-B074B58DA46D}" type="pres">
      <dgm:prSet presAssocID="{63BC3FB8-C1D3-5542-B516-6823E63D3928}" presName="node" presStyleLbl="node1" presStyleIdx="5" presStyleCnt="7">
        <dgm:presLayoutVars>
          <dgm:bulletEnabled val="1"/>
        </dgm:presLayoutVars>
      </dgm:prSet>
      <dgm:spPr/>
      <dgm:t>
        <a:bodyPr/>
        <a:lstStyle/>
        <a:p>
          <a:endParaRPr lang="en-US"/>
        </a:p>
      </dgm:t>
    </dgm:pt>
    <dgm:pt modelId="{2057D5F0-5D7A-5241-A6C4-97904B3CEDF7}" type="pres">
      <dgm:prSet presAssocID="{90B14197-758A-F248-BB55-A1A8FE05877E}" presName="sibTrans" presStyleLbl="bgSibTrans2D1" presStyleIdx="5" presStyleCnt="6"/>
      <dgm:spPr/>
      <dgm:t>
        <a:bodyPr/>
        <a:lstStyle/>
        <a:p>
          <a:endParaRPr lang="en-US"/>
        </a:p>
      </dgm:t>
    </dgm:pt>
    <dgm:pt modelId="{57281C3B-D75C-5845-93AD-47904BAEB62D}" type="pres">
      <dgm:prSet presAssocID="{4B3E78DB-38F9-B54B-A9B6-81D9EAC99543}" presName="compNode" presStyleCnt="0"/>
      <dgm:spPr/>
    </dgm:pt>
    <dgm:pt modelId="{141D9632-861C-3C4C-BB60-2D3AF428F3D9}" type="pres">
      <dgm:prSet presAssocID="{4B3E78DB-38F9-B54B-A9B6-81D9EAC99543}" presName="dummyConnPt" presStyleCnt="0"/>
      <dgm:spPr/>
    </dgm:pt>
    <dgm:pt modelId="{FF448CEE-54B8-9F42-9309-1BD75279CAF0}" type="pres">
      <dgm:prSet presAssocID="{4B3E78DB-38F9-B54B-A9B6-81D9EAC99543}" presName="node" presStyleLbl="node1" presStyleIdx="6" presStyleCnt="7" custScaleX="112027">
        <dgm:presLayoutVars>
          <dgm:bulletEnabled val="1"/>
        </dgm:presLayoutVars>
      </dgm:prSet>
      <dgm:spPr/>
      <dgm:t>
        <a:bodyPr/>
        <a:lstStyle/>
        <a:p>
          <a:endParaRPr lang="en-US"/>
        </a:p>
      </dgm:t>
    </dgm:pt>
  </dgm:ptLst>
  <dgm:cxnLst>
    <dgm:cxn modelId="{C3CB4FA2-DFF6-D34A-8344-D6A7928913A6}" srcId="{4DB21B55-F1FD-3148-B1F8-C22FA044799C}" destId="{837B08A8-E9CE-2849-B2E3-A5BDE628E29F}" srcOrd="1" destOrd="0" parTransId="{26E33B39-640F-4E48-B515-44BC24D28741}" sibTransId="{8308BA01-4B5B-6741-B01C-70A48C3CCEE3}"/>
    <dgm:cxn modelId="{B6145B71-1BA2-844B-8E26-55871C359C62}" type="presOf" srcId="{9DCC374D-F9D3-EC40-B4BA-58C68A1B41EC}" destId="{81975DD5-CA6F-D64D-86ED-ED2531E45AE1}" srcOrd="0" destOrd="0" presId="urn:microsoft.com/office/officeart/2005/8/layout/bProcess4"/>
    <dgm:cxn modelId="{D86E9DD9-D717-BF49-BA71-DDA054F02271}" type="presOf" srcId="{31FFB3A5-4629-7143-917B-9175091D0B09}" destId="{312BF74E-4E77-EA4C-A971-703CB77E2D39}" srcOrd="0" destOrd="0" presId="urn:microsoft.com/office/officeart/2005/8/layout/bProcess4"/>
    <dgm:cxn modelId="{A1D5CD2D-EA0E-2E45-9F15-CF32BE19FA25}" type="presOf" srcId="{30F029A7-634B-C640-BFD0-B382AABBA72B}" destId="{00284BB7-236F-0F45-B193-0C3678794695}" srcOrd="0" destOrd="0" presId="urn:microsoft.com/office/officeart/2005/8/layout/bProcess4"/>
    <dgm:cxn modelId="{A12B6CFF-4984-7249-8579-DC7A558511F5}" type="presOf" srcId="{728A4680-4F45-9642-935D-4A2890EA1FAB}" destId="{CBCAE7DF-5F1F-A442-A6B2-0645D907DE74}" srcOrd="0" destOrd="0" presId="urn:microsoft.com/office/officeart/2005/8/layout/bProcess4"/>
    <dgm:cxn modelId="{E057DE11-92D8-EB46-9EED-17B54B1501B0}" type="presOf" srcId="{90B14197-758A-F248-BB55-A1A8FE05877E}" destId="{2057D5F0-5D7A-5241-A6C4-97904B3CEDF7}" srcOrd="0" destOrd="0" presId="urn:microsoft.com/office/officeart/2005/8/layout/bProcess4"/>
    <dgm:cxn modelId="{E7673868-FD70-214B-8194-2F0016DE9494}" type="presOf" srcId="{6137C4D1-42B1-3F48-9E2D-A1ABD5F653A3}" destId="{284DD088-6F7C-2144-A08B-BB491BCF623D}" srcOrd="0" destOrd="0" presId="urn:microsoft.com/office/officeart/2005/8/layout/bProcess4"/>
    <dgm:cxn modelId="{1039A1F9-E8CD-9541-B8B6-1B78FCE56F17}" srcId="{4DB21B55-F1FD-3148-B1F8-C22FA044799C}" destId="{63BC3FB8-C1D3-5542-B516-6823E63D3928}" srcOrd="5" destOrd="0" parTransId="{24837DFF-7F9F-D849-B0BE-810601192E84}" sibTransId="{90B14197-758A-F248-BB55-A1A8FE05877E}"/>
    <dgm:cxn modelId="{B08B32FD-B44C-E04B-B8D5-B6F28BBB4134}" srcId="{4DB21B55-F1FD-3148-B1F8-C22FA044799C}" destId="{63CBC97F-EEC3-564D-8C45-8E8128701122}" srcOrd="0" destOrd="0" parTransId="{F57B42AF-D06F-BD43-B23C-BABF48CD5611}" sibTransId="{8080F9D1-80AB-DA49-9D22-88FE8A312FA1}"/>
    <dgm:cxn modelId="{2BA68EB4-8945-554C-9DA4-8444F9073126}" srcId="{4DB21B55-F1FD-3148-B1F8-C22FA044799C}" destId="{0DC45D82-8E71-C746-9808-D634CA4F6367}" srcOrd="3" destOrd="0" parTransId="{B7323D5C-1749-EC4E-9C54-ABD11DE4B45A}" sibTransId="{31FFB3A5-4629-7143-917B-9175091D0B09}"/>
    <dgm:cxn modelId="{6AC07170-B278-9D44-BF08-F64E23C3F9E8}" type="presOf" srcId="{4B3E78DB-38F9-B54B-A9B6-81D9EAC99543}" destId="{FF448CEE-54B8-9F42-9309-1BD75279CAF0}" srcOrd="0" destOrd="0" presId="urn:microsoft.com/office/officeart/2005/8/layout/bProcess4"/>
    <dgm:cxn modelId="{B7DEEA51-F992-9B46-9D57-39530B9A749F}" type="presOf" srcId="{8080F9D1-80AB-DA49-9D22-88FE8A312FA1}" destId="{F6A44F79-411C-094E-97C2-70A9438A5B46}" srcOrd="0" destOrd="0" presId="urn:microsoft.com/office/officeart/2005/8/layout/bProcess4"/>
    <dgm:cxn modelId="{BFDDA2A9-7E63-9243-ABD3-7D28994D3446}" type="presOf" srcId="{4DB21B55-F1FD-3148-B1F8-C22FA044799C}" destId="{F520E718-0F73-DA4F-AB49-3E01414831C5}" srcOrd="0" destOrd="0" presId="urn:microsoft.com/office/officeart/2005/8/layout/bProcess4"/>
    <dgm:cxn modelId="{37372202-63EF-0348-A7F9-9FDFACBEBAC8}" srcId="{4DB21B55-F1FD-3148-B1F8-C22FA044799C}" destId="{9DCC374D-F9D3-EC40-B4BA-58C68A1B41EC}" srcOrd="2" destOrd="0" parTransId="{E65A01DF-CB7D-EA47-B3A1-F9B3232BD950}" sibTransId="{728A4680-4F45-9642-935D-4A2890EA1FAB}"/>
    <dgm:cxn modelId="{1FF06C49-845B-A544-9370-2EACBF83D25F}" type="presOf" srcId="{63CBC97F-EEC3-564D-8C45-8E8128701122}" destId="{D346ED50-5180-C243-9BE8-69C73936EE19}" srcOrd="0" destOrd="0" presId="urn:microsoft.com/office/officeart/2005/8/layout/bProcess4"/>
    <dgm:cxn modelId="{A5E52FD4-9084-EF4C-A6F3-F67931E73EC0}" type="presOf" srcId="{63BC3FB8-C1D3-5542-B516-6823E63D3928}" destId="{BD0C027B-881C-8240-BCC6-B074B58DA46D}" srcOrd="0" destOrd="0" presId="urn:microsoft.com/office/officeart/2005/8/layout/bProcess4"/>
    <dgm:cxn modelId="{73A2F5C4-BF1E-3A4D-9E58-5110B0186737}" type="presOf" srcId="{8308BA01-4B5B-6741-B01C-70A48C3CCEE3}" destId="{78E2EC7C-AF0D-354B-BC7A-4E15E877755E}" srcOrd="0" destOrd="0" presId="urn:microsoft.com/office/officeart/2005/8/layout/bProcess4"/>
    <dgm:cxn modelId="{B66770DB-4065-8242-A77B-EC95552BBFC7}" srcId="{4DB21B55-F1FD-3148-B1F8-C22FA044799C}" destId="{4B3E78DB-38F9-B54B-A9B6-81D9EAC99543}" srcOrd="6" destOrd="0" parTransId="{482C00E1-9233-E840-97EE-A454C32B291E}" sibTransId="{F7BCDE3C-9084-6A40-8D06-BE2029C0A53B}"/>
    <dgm:cxn modelId="{4F2F414C-6942-7841-8B02-E53385D5B7A9}" srcId="{4DB21B55-F1FD-3148-B1F8-C22FA044799C}" destId="{6137C4D1-42B1-3F48-9E2D-A1ABD5F653A3}" srcOrd="4" destOrd="0" parTransId="{DC77C3AD-A2BF-D843-A043-2ABDA339E6DB}" sibTransId="{30F029A7-634B-C640-BFD0-B382AABBA72B}"/>
    <dgm:cxn modelId="{E65B2EF1-8F3C-AF44-B7FF-2FF9C3D134D5}" type="presOf" srcId="{837B08A8-E9CE-2849-B2E3-A5BDE628E29F}" destId="{D76A3460-625B-1446-9962-AEEC7008A6B0}" srcOrd="0" destOrd="0" presId="urn:microsoft.com/office/officeart/2005/8/layout/bProcess4"/>
    <dgm:cxn modelId="{17985B76-EA60-7D48-AF08-35FD04864D26}" type="presOf" srcId="{0DC45D82-8E71-C746-9808-D634CA4F6367}" destId="{D882EE64-C1B3-ED46-9073-1D5ADCED685A}" srcOrd="0" destOrd="0" presId="urn:microsoft.com/office/officeart/2005/8/layout/bProcess4"/>
    <dgm:cxn modelId="{344B21EE-B660-0C4C-8948-0D60CEF60DAB}" type="presParOf" srcId="{F520E718-0F73-DA4F-AB49-3E01414831C5}" destId="{20802F4D-7876-8F4F-8D1D-FF644A9789AF}" srcOrd="0" destOrd="0" presId="urn:microsoft.com/office/officeart/2005/8/layout/bProcess4"/>
    <dgm:cxn modelId="{EFA7D259-588F-4B4E-878C-CE31735769AF}" type="presParOf" srcId="{20802F4D-7876-8F4F-8D1D-FF644A9789AF}" destId="{585020EC-9461-794A-B905-FA2FC9336117}" srcOrd="0" destOrd="0" presId="urn:microsoft.com/office/officeart/2005/8/layout/bProcess4"/>
    <dgm:cxn modelId="{732B8B89-D721-0E4B-8FEC-999CC4A3DFE1}" type="presParOf" srcId="{20802F4D-7876-8F4F-8D1D-FF644A9789AF}" destId="{D346ED50-5180-C243-9BE8-69C73936EE19}" srcOrd="1" destOrd="0" presId="urn:microsoft.com/office/officeart/2005/8/layout/bProcess4"/>
    <dgm:cxn modelId="{FD3072DB-FAAA-8C42-84F1-A241AB0B80BA}" type="presParOf" srcId="{F520E718-0F73-DA4F-AB49-3E01414831C5}" destId="{F6A44F79-411C-094E-97C2-70A9438A5B46}" srcOrd="1" destOrd="0" presId="urn:microsoft.com/office/officeart/2005/8/layout/bProcess4"/>
    <dgm:cxn modelId="{E7A29721-C1F0-BB41-97DA-02E90AFAD66F}" type="presParOf" srcId="{F520E718-0F73-DA4F-AB49-3E01414831C5}" destId="{39E9D8C9-6316-C340-A8CD-857332FC12E0}" srcOrd="2" destOrd="0" presId="urn:microsoft.com/office/officeart/2005/8/layout/bProcess4"/>
    <dgm:cxn modelId="{4E20329A-66C6-D14B-AC93-9334EF92F9A0}" type="presParOf" srcId="{39E9D8C9-6316-C340-A8CD-857332FC12E0}" destId="{ED18C173-0464-CC43-93AA-F29AA10E36D7}" srcOrd="0" destOrd="0" presId="urn:microsoft.com/office/officeart/2005/8/layout/bProcess4"/>
    <dgm:cxn modelId="{C7A4B75F-C0AB-CC49-B818-97AB80C94BD7}" type="presParOf" srcId="{39E9D8C9-6316-C340-A8CD-857332FC12E0}" destId="{D76A3460-625B-1446-9962-AEEC7008A6B0}" srcOrd="1" destOrd="0" presId="urn:microsoft.com/office/officeart/2005/8/layout/bProcess4"/>
    <dgm:cxn modelId="{51B57C76-8F5E-6540-8F34-449AECBD94AB}" type="presParOf" srcId="{F520E718-0F73-DA4F-AB49-3E01414831C5}" destId="{78E2EC7C-AF0D-354B-BC7A-4E15E877755E}" srcOrd="3" destOrd="0" presId="urn:microsoft.com/office/officeart/2005/8/layout/bProcess4"/>
    <dgm:cxn modelId="{DA478B37-6CC7-CF4D-BCE9-DDD170033194}" type="presParOf" srcId="{F520E718-0F73-DA4F-AB49-3E01414831C5}" destId="{E384EDA2-C5C4-FE4F-BAF9-1AD7BEC6C251}" srcOrd="4" destOrd="0" presId="urn:microsoft.com/office/officeart/2005/8/layout/bProcess4"/>
    <dgm:cxn modelId="{F4AAF134-DCAB-0C49-A2C0-AD3EDC769589}" type="presParOf" srcId="{E384EDA2-C5C4-FE4F-BAF9-1AD7BEC6C251}" destId="{6DEC79FC-A1E8-0947-BCEF-D9472F7F0ABE}" srcOrd="0" destOrd="0" presId="urn:microsoft.com/office/officeart/2005/8/layout/bProcess4"/>
    <dgm:cxn modelId="{604499EA-85A6-434D-92A4-027C18E909BC}" type="presParOf" srcId="{E384EDA2-C5C4-FE4F-BAF9-1AD7BEC6C251}" destId="{81975DD5-CA6F-D64D-86ED-ED2531E45AE1}" srcOrd="1" destOrd="0" presId="urn:microsoft.com/office/officeart/2005/8/layout/bProcess4"/>
    <dgm:cxn modelId="{70CC3371-5364-334E-BB6F-3C58182EE083}" type="presParOf" srcId="{F520E718-0F73-DA4F-AB49-3E01414831C5}" destId="{CBCAE7DF-5F1F-A442-A6B2-0645D907DE74}" srcOrd="5" destOrd="0" presId="urn:microsoft.com/office/officeart/2005/8/layout/bProcess4"/>
    <dgm:cxn modelId="{0832E4BA-EB86-2C4A-BB25-85E2E96D14CE}" type="presParOf" srcId="{F520E718-0F73-DA4F-AB49-3E01414831C5}" destId="{F63DDEC5-EC52-F744-8B0E-AF3EC950405F}" srcOrd="6" destOrd="0" presId="urn:microsoft.com/office/officeart/2005/8/layout/bProcess4"/>
    <dgm:cxn modelId="{A82157FC-0E59-0A42-980F-22B9774D9536}" type="presParOf" srcId="{F63DDEC5-EC52-F744-8B0E-AF3EC950405F}" destId="{3178CEB6-4151-0642-B7B2-ED50733E1DCA}" srcOrd="0" destOrd="0" presId="urn:microsoft.com/office/officeart/2005/8/layout/bProcess4"/>
    <dgm:cxn modelId="{F921DC80-0291-CD4B-AEE6-68579BF6F2F7}" type="presParOf" srcId="{F63DDEC5-EC52-F744-8B0E-AF3EC950405F}" destId="{D882EE64-C1B3-ED46-9073-1D5ADCED685A}" srcOrd="1" destOrd="0" presId="urn:microsoft.com/office/officeart/2005/8/layout/bProcess4"/>
    <dgm:cxn modelId="{F13CD35A-35E6-C742-A4CE-7E89A550EB8C}" type="presParOf" srcId="{F520E718-0F73-DA4F-AB49-3E01414831C5}" destId="{312BF74E-4E77-EA4C-A971-703CB77E2D39}" srcOrd="7" destOrd="0" presId="urn:microsoft.com/office/officeart/2005/8/layout/bProcess4"/>
    <dgm:cxn modelId="{5E39A175-289C-A441-8AF1-21920B0D2DFF}" type="presParOf" srcId="{F520E718-0F73-DA4F-AB49-3E01414831C5}" destId="{52183947-1ACE-F34B-A3D7-B70F836CA198}" srcOrd="8" destOrd="0" presId="urn:microsoft.com/office/officeart/2005/8/layout/bProcess4"/>
    <dgm:cxn modelId="{400932D3-CCF5-6448-8A87-D4D8AE724A58}" type="presParOf" srcId="{52183947-1ACE-F34B-A3D7-B70F836CA198}" destId="{FD63402F-B2AC-6248-87DF-A86525212F91}" srcOrd="0" destOrd="0" presId="urn:microsoft.com/office/officeart/2005/8/layout/bProcess4"/>
    <dgm:cxn modelId="{90E9A4C1-8D93-7348-AF3F-36B9838E8981}" type="presParOf" srcId="{52183947-1ACE-F34B-A3D7-B70F836CA198}" destId="{284DD088-6F7C-2144-A08B-BB491BCF623D}" srcOrd="1" destOrd="0" presId="urn:microsoft.com/office/officeart/2005/8/layout/bProcess4"/>
    <dgm:cxn modelId="{CF7730CA-021B-B848-B752-75D9FE83F762}" type="presParOf" srcId="{F520E718-0F73-DA4F-AB49-3E01414831C5}" destId="{00284BB7-236F-0F45-B193-0C3678794695}" srcOrd="9" destOrd="0" presId="urn:microsoft.com/office/officeart/2005/8/layout/bProcess4"/>
    <dgm:cxn modelId="{84C85DD5-F62B-1A4B-8CDF-1FDA525AF9AF}" type="presParOf" srcId="{F520E718-0F73-DA4F-AB49-3E01414831C5}" destId="{4C125035-941F-EB46-934F-B10B07607AFC}" srcOrd="10" destOrd="0" presId="urn:microsoft.com/office/officeart/2005/8/layout/bProcess4"/>
    <dgm:cxn modelId="{CD059668-BED3-1B48-8916-BF44DFB7B54F}" type="presParOf" srcId="{4C125035-941F-EB46-934F-B10B07607AFC}" destId="{E4157EE1-968A-C24A-913C-D24C7A527907}" srcOrd="0" destOrd="0" presId="urn:microsoft.com/office/officeart/2005/8/layout/bProcess4"/>
    <dgm:cxn modelId="{34F6FADE-9920-7A46-BF0D-E612454BC57F}" type="presParOf" srcId="{4C125035-941F-EB46-934F-B10B07607AFC}" destId="{BD0C027B-881C-8240-BCC6-B074B58DA46D}" srcOrd="1" destOrd="0" presId="urn:microsoft.com/office/officeart/2005/8/layout/bProcess4"/>
    <dgm:cxn modelId="{1FEF651F-2365-AE4F-8290-99A07511231C}" type="presParOf" srcId="{F520E718-0F73-DA4F-AB49-3E01414831C5}" destId="{2057D5F0-5D7A-5241-A6C4-97904B3CEDF7}" srcOrd="11" destOrd="0" presId="urn:microsoft.com/office/officeart/2005/8/layout/bProcess4"/>
    <dgm:cxn modelId="{CCD90AC8-AB9C-2848-AAFC-276105363F05}" type="presParOf" srcId="{F520E718-0F73-DA4F-AB49-3E01414831C5}" destId="{57281C3B-D75C-5845-93AD-47904BAEB62D}" srcOrd="12" destOrd="0" presId="urn:microsoft.com/office/officeart/2005/8/layout/bProcess4"/>
    <dgm:cxn modelId="{DEED8336-543E-4C40-BC70-E054F20CB103}" type="presParOf" srcId="{57281C3B-D75C-5845-93AD-47904BAEB62D}" destId="{141D9632-861C-3C4C-BB60-2D3AF428F3D9}" srcOrd="0" destOrd="0" presId="urn:microsoft.com/office/officeart/2005/8/layout/bProcess4"/>
    <dgm:cxn modelId="{62DE4590-C74A-8641-AA4B-1A7DDA3AB3E8}" type="presParOf" srcId="{57281C3B-D75C-5845-93AD-47904BAEB62D}" destId="{FF448CEE-54B8-9F42-9309-1BD75279CAF0}" srcOrd="1" destOrd="0" presId="urn:microsoft.com/office/officeart/2005/8/layout/bProcess4"/>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Task management and agile support</a:t>
          </a:r>
          <a:endParaRPr lang="en-US" sz="1600" kern="1200" dirty="0"/>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Less focused on product management activities.</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Remote working software for Work from home </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Expensive for larger teams.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Best for distributed  team of any  size</a:t>
          </a:r>
          <a:endParaRPr lang="en-US" sz="1600" kern="1200" dirty="0">
            <a:ln>
              <a:solidFill>
                <a:schemeClr val="bg1"/>
              </a:solidFill>
            </a:ln>
            <a:solidFill>
              <a:schemeClr val="bg1"/>
            </a:solidFill>
          </a:endParaRPr>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Not very user friendly </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Improve on UX , UI and navigation for ease of use</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Reporting is much better of other PM tools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794D6-EE17-914A-BB06-A6008B66E530}">
      <dsp:nvSpPr>
        <dsp:cNvPr id="0" name=""/>
        <dsp:cNvSpPr/>
      </dsp:nvSpPr>
      <dsp:spPr>
        <a:xfrm rot="16200000">
          <a:off x="378104" y="-345003"/>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Strength: Focuses on product management and road mapping</a:t>
          </a:r>
          <a:endParaRPr lang="en-US" sz="1600" kern="1200" dirty="0">
            <a:ln>
              <a:solidFill>
                <a:schemeClr val="bg1"/>
              </a:solidFill>
            </a:ln>
            <a:solidFill>
              <a:schemeClr val="bg1"/>
            </a:solidFill>
          </a:endParaRPr>
        </a:p>
      </dsp:txBody>
      <dsp:txXfrm rot="5400000">
        <a:off x="0" y="33101"/>
        <a:ext cx="2550285" cy="1345557"/>
      </dsp:txXfrm>
    </dsp:sp>
    <dsp:sp modelId="{D3841ED4-71AC-554A-B0A3-8F22D3EA1B1C}">
      <dsp:nvSpPr>
        <dsp:cNvPr id="0" name=""/>
        <dsp:cNvSpPr/>
      </dsp:nvSpPr>
      <dsp:spPr>
        <a:xfrm>
          <a:off x="2534549" y="29028"/>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Weakness:  Integration support with wide range and only web based</a:t>
          </a:r>
        </a:p>
      </dsp:txBody>
      <dsp:txXfrm>
        <a:off x="2534549" y="29028"/>
        <a:ext cx="2550285" cy="1345557"/>
      </dsp:txXfrm>
    </dsp:sp>
    <dsp:sp modelId="{FC9955FE-8FCE-B549-804D-E9A51C631704}">
      <dsp:nvSpPr>
        <dsp:cNvPr id="0" name=""/>
        <dsp:cNvSpPr/>
      </dsp:nvSpPr>
      <dsp:spPr>
        <a:xfrm rot="10800000">
          <a:off x="0" y="1794076"/>
          <a:ext cx="2550285" cy="1794076"/>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Opportunity : Expand to mobile apps </a:t>
          </a:r>
        </a:p>
      </dsp:txBody>
      <dsp:txXfrm rot="10800000">
        <a:off x="0" y="2242594"/>
        <a:ext cx="2550285" cy="1345557"/>
      </dsp:txXfrm>
    </dsp:sp>
    <dsp:sp modelId="{7DBA3616-935A-804F-9C1D-AC15F7A117EB}">
      <dsp:nvSpPr>
        <dsp:cNvPr id="0" name=""/>
        <dsp:cNvSpPr/>
      </dsp:nvSpPr>
      <dsp:spPr>
        <a:xfrm rot="5400000">
          <a:off x="2928389" y="1415971"/>
          <a:ext cx="1794076" cy="2550285"/>
        </a:xfrm>
        <a:prstGeom prst="round1Rect">
          <a:avLst/>
        </a:prstGeom>
        <a:solidFill>
          <a:schemeClr val="lt1"/>
        </a:solidFill>
        <a:ln w="12700" cap="flat" cmpd="sng" algn="ctr">
          <a:solidFill>
            <a:schemeClr val="accent1"/>
          </a:solidFill>
          <a:prstDash val="solid"/>
          <a:miter lim="800000"/>
        </a:ln>
        <a:effectLst/>
        <a:scene3d>
          <a:camera prst="orthographicFront"/>
          <a:lightRig rig="flat" dir="t"/>
        </a:scene3d>
        <a:sp3d/>
      </dsp:spPr>
      <dsp:style>
        <a:lnRef idx="2">
          <a:schemeClr val="accent1"/>
        </a:lnRef>
        <a:fillRef idx="1">
          <a:schemeClr val="lt1"/>
        </a:fillRef>
        <a:effectRef idx="0">
          <a:schemeClr val="accent1"/>
        </a:effectRef>
        <a:fontRef idx="minor">
          <a:schemeClr val="dk1"/>
        </a:fontRef>
      </dsp:style>
      <dsp:txBody>
        <a:bodyPr spcFirstLastPara="0" vert="horz" wrap="square" lIns="113792" tIns="113792" rIns="113792" bIns="113792" numCol="1" spcCol="1270" anchor="ctr" anchorCtr="0">
          <a:noAutofit/>
        </a:bodyPr>
        <a:lstStyle/>
        <a:p>
          <a:pPr lvl="0" algn="l" defTabSz="711200">
            <a:lnSpc>
              <a:spcPct val="90000"/>
            </a:lnSpc>
            <a:spcBef>
              <a:spcPct val="0"/>
            </a:spcBef>
            <a:spcAft>
              <a:spcPct val="35000"/>
            </a:spcAft>
          </a:pPr>
          <a:r>
            <a:rPr lang="en-US" sz="1600" kern="1200" dirty="0" smtClean="0">
              <a:latin typeface="Open Sans" charset="0"/>
              <a:ea typeface="Open Sans" charset="0"/>
              <a:cs typeface="Open Sans" charset="0"/>
            </a:rPr>
            <a:t>Threats : Challenge for distributed teams</a:t>
          </a:r>
        </a:p>
      </dsp:txBody>
      <dsp:txXfrm rot="-5400000">
        <a:off x="2550285" y="2242594"/>
        <a:ext cx="2550285" cy="1345557"/>
      </dsp:txXfrm>
    </dsp:sp>
    <dsp:sp modelId="{124B9360-052B-184E-8546-3081C340034C}">
      <dsp:nvSpPr>
        <dsp:cNvPr id="0" name=""/>
        <dsp:cNvSpPr/>
      </dsp:nvSpPr>
      <dsp:spPr>
        <a:xfrm>
          <a:off x="1785199" y="1345556"/>
          <a:ext cx="1530171" cy="897038"/>
        </a:xfrm>
        <a:prstGeom prst="roundRect">
          <a:avLst/>
        </a:prstGeom>
        <a:solidFill>
          <a:schemeClr val="accent1"/>
        </a:solidFill>
        <a:ln w="6350" cap="flat" cmpd="sng" algn="ctr">
          <a:solidFill>
            <a:schemeClr val="lt1">
              <a:hueOff val="0"/>
              <a:satOff val="0"/>
              <a:lumOff val="0"/>
              <a:alphaOff val="0"/>
            </a:schemeClr>
          </a:solidFill>
          <a:prstDash val="solid"/>
          <a:miter lim="800000"/>
        </a:ln>
        <a:effectLst/>
        <a:scene3d>
          <a:camera prst="orthographicFront"/>
          <a:lightRig rig="flat" dir="t"/>
        </a:scene3d>
        <a:sp3d prstMaterial="dkEdge">
          <a:bevelT w="8200" h="38100"/>
        </a:sp3d>
      </dsp:spPr>
      <dsp:style>
        <a:lnRef idx="1">
          <a:scrgbClr r="0" g="0" b="0"/>
        </a:lnRef>
        <a:fillRef idx="2">
          <a:scrgbClr r="0" g="0" b="0"/>
        </a:fillRef>
        <a:effectRef idx="1">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ln>
                <a:solidFill>
                  <a:schemeClr val="bg1"/>
                </a:solidFill>
              </a:ln>
              <a:solidFill>
                <a:schemeClr val="bg1"/>
              </a:solidFill>
            </a:rPr>
            <a:t>SWOT</a:t>
          </a:r>
          <a:endParaRPr lang="en-US" sz="1600" kern="1200" dirty="0">
            <a:ln>
              <a:solidFill>
                <a:schemeClr val="bg1"/>
              </a:solidFill>
            </a:ln>
            <a:solidFill>
              <a:schemeClr val="bg1"/>
            </a:solidFill>
          </a:endParaRPr>
        </a:p>
      </dsp:txBody>
      <dsp:txXfrm>
        <a:off x="1828989" y="1389346"/>
        <a:ext cx="1442591" cy="8094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A44F79-411C-094E-97C2-70A9438A5B46}">
      <dsp:nvSpPr>
        <dsp:cNvPr id="0" name=""/>
        <dsp:cNvSpPr/>
      </dsp:nvSpPr>
      <dsp:spPr>
        <a:xfrm rot="5400000">
          <a:off x="-305125" y="1241020"/>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346ED50-5180-C243-9BE8-69C73936EE19}">
      <dsp:nvSpPr>
        <dsp:cNvPr id="0" name=""/>
        <dsp:cNvSpPr/>
      </dsp:nvSpPr>
      <dsp:spPr>
        <a:xfrm>
          <a:off x="4849" y="369094"/>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Ideation</a:t>
          </a:r>
          <a:endParaRPr lang="en-US" sz="1800" kern="1200" dirty="0"/>
        </a:p>
      </dsp:txBody>
      <dsp:txXfrm>
        <a:off x="36931" y="401176"/>
        <a:ext cx="1761460" cy="1031210"/>
      </dsp:txXfrm>
    </dsp:sp>
    <dsp:sp modelId="{78E2EC7C-AF0D-354B-BC7A-4E15E877755E}">
      <dsp:nvSpPr>
        <dsp:cNvPr id="0" name=""/>
        <dsp:cNvSpPr/>
      </dsp:nvSpPr>
      <dsp:spPr>
        <a:xfrm rot="5400000">
          <a:off x="-305125" y="2610239"/>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76A3460-625B-1446-9962-AEEC7008A6B0}">
      <dsp:nvSpPr>
        <dsp:cNvPr id="0" name=""/>
        <dsp:cNvSpPr/>
      </dsp:nvSpPr>
      <dsp:spPr>
        <a:xfrm>
          <a:off x="4849" y="1738312"/>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Screening</a:t>
          </a:r>
          <a:endParaRPr lang="en-US" sz="1800" kern="1200" dirty="0"/>
        </a:p>
      </dsp:txBody>
      <dsp:txXfrm>
        <a:off x="36931" y="1770394"/>
        <a:ext cx="1761460" cy="1031210"/>
      </dsp:txXfrm>
    </dsp:sp>
    <dsp:sp modelId="{CBCAE7DF-5F1F-A442-A6B2-0645D907DE74}">
      <dsp:nvSpPr>
        <dsp:cNvPr id="0" name=""/>
        <dsp:cNvSpPr/>
      </dsp:nvSpPr>
      <dsp:spPr>
        <a:xfrm>
          <a:off x="379483" y="3294848"/>
          <a:ext cx="2418570"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81975DD5-CA6F-D64D-86ED-ED2531E45AE1}">
      <dsp:nvSpPr>
        <dsp:cNvPr id="0" name=""/>
        <dsp:cNvSpPr/>
      </dsp:nvSpPr>
      <dsp:spPr>
        <a:xfrm>
          <a:off x="4849" y="3107530"/>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Concept Testing</a:t>
          </a:r>
          <a:endParaRPr lang="en-US" sz="1800" kern="1200" dirty="0"/>
        </a:p>
      </dsp:txBody>
      <dsp:txXfrm>
        <a:off x="36931" y="3139612"/>
        <a:ext cx="1761460" cy="1031210"/>
      </dsp:txXfrm>
    </dsp:sp>
    <dsp:sp modelId="{312BF74E-4E77-EA4C-A971-703CB77E2D39}">
      <dsp:nvSpPr>
        <dsp:cNvPr id="0" name=""/>
        <dsp:cNvSpPr/>
      </dsp:nvSpPr>
      <dsp:spPr>
        <a:xfrm rot="16200000">
          <a:off x="2122954" y="2610239"/>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882EE64-C1B3-ED46-9073-1D5ADCED685A}">
      <dsp:nvSpPr>
        <dsp:cNvPr id="0" name=""/>
        <dsp:cNvSpPr/>
      </dsp:nvSpPr>
      <dsp:spPr>
        <a:xfrm>
          <a:off x="2432929" y="3107530"/>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Research and</a:t>
          </a:r>
          <a:r>
            <a:rPr lang="en-US" sz="1800" kern="1200" baseline="0" dirty="0" smtClean="0"/>
            <a:t> Business </a:t>
          </a:r>
          <a:r>
            <a:rPr lang="en-US" sz="1800" kern="1200" dirty="0" smtClean="0"/>
            <a:t> Analysis</a:t>
          </a:r>
          <a:endParaRPr lang="en-US" sz="1800" kern="1200" dirty="0"/>
        </a:p>
      </dsp:txBody>
      <dsp:txXfrm>
        <a:off x="2465011" y="3139612"/>
        <a:ext cx="1761460" cy="1031210"/>
      </dsp:txXfrm>
    </dsp:sp>
    <dsp:sp modelId="{00284BB7-236F-0F45-B193-0C3678794695}">
      <dsp:nvSpPr>
        <dsp:cNvPr id="0" name=""/>
        <dsp:cNvSpPr/>
      </dsp:nvSpPr>
      <dsp:spPr>
        <a:xfrm rot="16200000">
          <a:off x="2122954" y="1241020"/>
          <a:ext cx="1359708"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84DD088-6F7C-2144-A08B-BB491BCF623D}">
      <dsp:nvSpPr>
        <dsp:cNvPr id="0" name=""/>
        <dsp:cNvSpPr/>
      </dsp:nvSpPr>
      <dsp:spPr>
        <a:xfrm>
          <a:off x="2432929" y="1738312"/>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Development</a:t>
          </a:r>
          <a:endParaRPr lang="en-US" sz="1800" kern="1200" dirty="0"/>
        </a:p>
      </dsp:txBody>
      <dsp:txXfrm>
        <a:off x="2465011" y="1770394"/>
        <a:ext cx="1761460" cy="1031210"/>
      </dsp:txXfrm>
    </dsp:sp>
    <dsp:sp modelId="{2057D5F0-5D7A-5241-A6C4-97904B3CEDF7}">
      <dsp:nvSpPr>
        <dsp:cNvPr id="0" name=""/>
        <dsp:cNvSpPr/>
      </dsp:nvSpPr>
      <dsp:spPr>
        <a:xfrm>
          <a:off x="2807564" y="556411"/>
          <a:ext cx="2527782" cy="164306"/>
        </a:xfrm>
        <a:prstGeom prst="rect">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D0C027B-881C-8240-BCC6-B074B58DA46D}">
      <dsp:nvSpPr>
        <dsp:cNvPr id="0" name=""/>
        <dsp:cNvSpPr/>
      </dsp:nvSpPr>
      <dsp:spPr>
        <a:xfrm>
          <a:off x="2432929" y="369094"/>
          <a:ext cx="1825624"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Test marketing</a:t>
          </a:r>
          <a:endParaRPr lang="en-US" sz="1800" kern="1200" dirty="0"/>
        </a:p>
      </dsp:txBody>
      <dsp:txXfrm>
        <a:off x="2465011" y="401176"/>
        <a:ext cx="1761460" cy="1031210"/>
      </dsp:txXfrm>
    </dsp:sp>
    <dsp:sp modelId="{FF448CEE-54B8-9F42-9309-1BD75279CAF0}">
      <dsp:nvSpPr>
        <dsp:cNvPr id="0" name=""/>
        <dsp:cNvSpPr/>
      </dsp:nvSpPr>
      <dsp:spPr>
        <a:xfrm>
          <a:off x="4861009" y="369094"/>
          <a:ext cx="2045192" cy="1095374"/>
        </a:xfrm>
        <a:prstGeom prst="roundRect">
          <a:avLst>
            <a:gd name="adj" fmla="val 10000"/>
          </a:avLst>
        </a:prstGeom>
        <a:solidFill>
          <a:schemeClr val="lt1"/>
        </a:solidFill>
        <a:ln w="12700" cap="flat" cmpd="sng" algn="ctr">
          <a:solidFill>
            <a:schemeClr val="accent1"/>
          </a:solidFill>
          <a:prstDash val="solid"/>
          <a:miter lim="800000"/>
        </a:ln>
        <a:effectLst/>
      </dsp:spPr>
      <dsp:style>
        <a:lnRef idx="2">
          <a:schemeClr val="accent1"/>
        </a:lnRef>
        <a:fillRef idx="1">
          <a:schemeClr val="lt1"/>
        </a:fillRef>
        <a:effectRef idx="0">
          <a:schemeClr val="accent1"/>
        </a:effectRef>
        <a:fontRef idx="minor">
          <a:schemeClr val="dk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smtClean="0"/>
            <a:t>Commercialization</a:t>
          </a:r>
          <a:endParaRPr lang="en-US" sz="1800" kern="1200" dirty="0"/>
        </a:p>
      </dsp:txBody>
      <dsp:txXfrm>
        <a:off x="4893091" y="401176"/>
        <a:ext cx="1981028" cy="1031210"/>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3.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4.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268F5E-E872-6A48-8F46-5E65D6A30CD8}" type="datetimeFigureOut">
              <a:rPr lang="en-US" smtClean="0"/>
              <a:t>6/7/20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BB451-83A7-FA49-8CD7-955C64508BC2}" type="slidenum">
              <a:rPr lang="en-US" smtClean="0"/>
              <a:t>‹#›</a:t>
            </a:fld>
            <a:endParaRPr lang="en-US"/>
          </a:p>
        </p:txBody>
      </p:sp>
    </p:spTree>
    <p:extLst>
      <p:ext uri="{BB962C8B-B14F-4D97-AF65-F5344CB8AC3E}">
        <p14:creationId xmlns:p14="http://schemas.microsoft.com/office/powerpoint/2010/main" val="140845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BB451-83A7-FA49-8CD7-955C64508BC2}" type="slidenum">
              <a:rPr lang="en-US" smtClean="0"/>
              <a:t>4</a:t>
            </a:fld>
            <a:endParaRPr lang="en-US"/>
          </a:p>
        </p:txBody>
      </p:sp>
    </p:spTree>
    <p:extLst>
      <p:ext uri="{BB962C8B-B14F-4D97-AF65-F5344CB8AC3E}">
        <p14:creationId xmlns:p14="http://schemas.microsoft.com/office/powerpoint/2010/main" val="244945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11BB451-83A7-FA49-8CD7-955C64508BC2}" type="slidenum">
              <a:rPr lang="en-US" smtClean="0"/>
              <a:t>7</a:t>
            </a:fld>
            <a:endParaRPr lang="en-US"/>
          </a:p>
        </p:txBody>
      </p:sp>
    </p:spTree>
    <p:extLst>
      <p:ext uri="{BB962C8B-B14F-4D97-AF65-F5344CB8AC3E}">
        <p14:creationId xmlns:p14="http://schemas.microsoft.com/office/powerpoint/2010/main" val="17429300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B9EBBA-996F-894A-B54A-D6246ED52CEA}" type="datetimeFigureOut">
              <a:rPr lang="en-US" smtClean="0"/>
              <a:pPr/>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9733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C52C72-DE31-F449-A4ED-4C594FD91407}" type="datetimeFigureOut">
              <a:rPr lang="en-US" smtClean="0"/>
              <a:pPr/>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92417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62726E-379B-B349-9EED-81ED093FA806}" type="datetimeFigureOut">
              <a:rPr lang="en-US" smtClean="0"/>
              <a:pPr/>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551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B3A1323-8D79-1946-B0D7-40001CF92E9D}" type="datetimeFigureOut">
              <a:rPr lang="en-US" smtClean="0"/>
              <a:pPr/>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2472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6/7/20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55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7302355-E14B-8545-A8F8-0FE83CC9D524}" type="datetimeFigureOut">
              <a:rPr lang="en-US" smtClean="0"/>
              <a:pPr/>
              <a:t>6/7/20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8936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640F58-564D-2B4F-AE67-E407BA4FCF45}" type="datetimeFigureOut">
              <a:rPr lang="en-US" smtClean="0"/>
              <a:pPr/>
              <a:t>6/7/20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7329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13A34C8-038E-2045-AF43-DF7DBB8E0E9E}" type="datetimeFigureOut">
              <a:rPr lang="en-US" smtClean="0"/>
              <a:pPr/>
              <a:t>6/7/20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2960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6/7/20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0829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6/7/20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2982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6/7/20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880642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B482E8-6E0E-1B4F-B1FD-C69DB9E858D9}" type="datetimeFigureOut">
              <a:rPr lang="en-US" smtClean="0"/>
              <a:pPr/>
              <a:t>6/7/20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46554555"/>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4" Type="http://schemas.openxmlformats.org/officeDocument/2006/relationships/diagramLayout" Target="../diagrams/layout3.xml"/><Relationship Id="rId5" Type="http://schemas.openxmlformats.org/officeDocument/2006/relationships/diagramQuickStyle" Target="../diagrams/quickStyle3.xml"/><Relationship Id="rId6" Type="http://schemas.openxmlformats.org/officeDocument/2006/relationships/diagramColors" Target="../diagrams/colors3.xml"/><Relationship Id="rId7" Type="http://schemas.microsoft.com/office/2007/relationships/diagramDrawing" Target="../diagrams/drawing3.xml"/><Relationship Id="rId8" Type="http://schemas.openxmlformats.org/officeDocument/2006/relationships/image" Target="../media/image8.png"/><Relationship Id="rId1" Type="http://schemas.openxmlformats.org/officeDocument/2006/relationships/slideLayout" Target="../slideLayouts/slideLayout7.xml"/><Relationship Id="rId2" Type="http://schemas.openxmlformats.org/officeDocument/2006/relationships/hyperlink" Target="https://www.productboard.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4" Type="http://schemas.openxmlformats.org/officeDocument/2006/relationships/diagramLayout" Target="../diagrams/layout4.xml"/><Relationship Id="rId5" Type="http://schemas.openxmlformats.org/officeDocument/2006/relationships/diagramQuickStyle" Target="../diagrams/quickStyle4.xml"/><Relationship Id="rId6" Type="http://schemas.openxmlformats.org/officeDocument/2006/relationships/diagramColors" Target="../diagrams/colors4.xml"/><Relationship Id="rId7" Type="http://schemas.microsoft.com/office/2007/relationships/diagramDrawing" Target="../diagrams/drawing4.xml"/><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share.vidyard.com/watch/dWjU2Jyde3PCedB3oM7Z4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3" Type="http://schemas.openxmlformats.org/officeDocument/2006/relationships/hyperlink" Target="https://monday.com/" TargetMode="External"/><Relationship Id="rId4" Type="http://schemas.openxmlformats.org/officeDocument/2006/relationships/hyperlink" Target="http://monday.com/" TargetMode="External"/><Relationship Id="rId5" Type="http://schemas.openxmlformats.org/officeDocument/2006/relationships/diagramData" Target="../diagrams/data1.xml"/><Relationship Id="rId6" Type="http://schemas.openxmlformats.org/officeDocument/2006/relationships/diagramLayout" Target="../diagrams/layout1.xml"/><Relationship Id="rId7" Type="http://schemas.openxmlformats.org/officeDocument/2006/relationships/diagramQuickStyle" Target="../diagrams/quickStyle1.xml"/><Relationship Id="rId8" Type="http://schemas.openxmlformats.org/officeDocument/2006/relationships/diagramColors" Target="../diagrams/colors1.xml"/><Relationship Id="rId9"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8" Type="http://schemas.openxmlformats.org/officeDocument/2006/relationships/image" Target="../media/image9.png"/><Relationship Id="rId1" Type="http://schemas.openxmlformats.org/officeDocument/2006/relationships/slideLayout" Target="../slideLayouts/slideLayout7.xml"/><Relationship Id="rId2" Type="http://schemas.openxmlformats.org/officeDocument/2006/relationships/hyperlink" Target="https://www.teamwork.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dirty="0" smtClean="0">
                <a:latin typeface="Open Sans" charset="0"/>
                <a:ea typeface="Open Sans" charset="0"/>
                <a:cs typeface="Open Sans" charset="0"/>
              </a:rPr>
              <a:t> FRESHFLOW</a:t>
            </a:r>
            <a:endParaRPr lang="en-US" sz="4800" dirty="0">
              <a:latin typeface="Open Sans" charset="0"/>
              <a:ea typeface="Open Sans" charset="0"/>
              <a:cs typeface="Open Sans" charset="0"/>
            </a:endParaRPr>
          </a:p>
        </p:txBody>
      </p:sp>
      <p:sp>
        <p:nvSpPr>
          <p:cNvPr id="3" name="Subtitle 2"/>
          <p:cNvSpPr>
            <a:spLocks noGrp="1"/>
          </p:cNvSpPr>
          <p:nvPr>
            <p:ph type="subTitle" idx="1"/>
          </p:nvPr>
        </p:nvSpPr>
        <p:spPr>
          <a:xfrm>
            <a:off x="1524000" y="3602038"/>
            <a:ext cx="9144000" cy="796342"/>
          </a:xfrm>
        </p:spPr>
        <p:txBody>
          <a:bodyPr>
            <a:normAutofit/>
          </a:bodyPr>
          <a:lstStyle/>
          <a:p>
            <a:r>
              <a:rPr lang="en-US" sz="1800" dirty="0" smtClean="0">
                <a:solidFill>
                  <a:schemeClr val="bg1">
                    <a:lumMod val="50000"/>
                  </a:schemeClr>
                </a:solidFill>
                <a:latin typeface="Open Sans" charset="0"/>
                <a:ea typeface="Open Sans" charset="0"/>
                <a:cs typeface="Open Sans" charset="0"/>
              </a:rPr>
              <a:t>Help building great products</a:t>
            </a:r>
          </a:p>
          <a:p>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1310" y="848665"/>
            <a:ext cx="1409379" cy="1467498"/>
          </a:xfrm>
          <a:prstGeom prst="rect">
            <a:avLst/>
          </a:prstGeom>
        </p:spPr>
      </p:pic>
      <p:sp>
        <p:nvSpPr>
          <p:cNvPr id="5" name="Rectangle 4"/>
          <p:cNvSpPr/>
          <p:nvPr/>
        </p:nvSpPr>
        <p:spPr>
          <a:xfrm>
            <a:off x="9470973" y="5582420"/>
            <a:ext cx="1630126" cy="369332"/>
          </a:xfrm>
          <a:prstGeom prst="rect">
            <a:avLst/>
          </a:prstGeom>
        </p:spPr>
        <p:txBody>
          <a:bodyPr wrap="none">
            <a:spAutoFit/>
          </a:bodyPr>
          <a:lstStyle/>
          <a:p>
            <a:r>
              <a:rPr lang="en-US">
                <a:solidFill>
                  <a:schemeClr val="bg1">
                    <a:lumMod val="50000"/>
                  </a:schemeClr>
                </a:solidFill>
              </a:rPr>
              <a:t>Khushbu Gupta</a:t>
            </a:r>
            <a:endParaRPr lang="en-US" dirty="0">
              <a:solidFill>
                <a:schemeClr val="bg1">
                  <a:lumMod val="50000"/>
                </a:schemeClr>
              </a:solidFill>
            </a:endParaRPr>
          </a:p>
        </p:txBody>
      </p:sp>
    </p:spTree>
    <p:extLst>
      <p:ext uri="{BB962C8B-B14F-4D97-AF65-F5344CB8AC3E}">
        <p14:creationId xmlns:p14="http://schemas.microsoft.com/office/powerpoint/2010/main" val="137375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062714" y="2025579"/>
            <a:ext cx="25081" cy="401641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3754874"/>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a:latin typeface="Open Sans" charset="0"/>
                <a:ea typeface="Open Sans" charset="0"/>
                <a:cs typeface="Open Sans" charset="0"/>
                <a:hlinkClick r:id="rId2"/>
              </a:rPr>
              <a:t>productboard.com</a:t>
            </a:r>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Founded in : 2014</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San Francisco</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Get the right products to market, faster.</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$199 / year </a:t>
            </a:r>
            <a:r>
              <a:rPr lang="mr-IN" sz="1400" dirty="0">
                <a:latin typeface="Open Sans" charset="0"/>
                <a:ea typeface="Open Sans" charset="0"/>
                <a:cs typeface="Open Sans" charset="0"/>
              </a:rPr>
              <a:t>–</a:t>
            </a:r>
            <a:r>
              <a:rPr lang="en-US" sz="1400" dirty="0">
                <a:latin typeface="Open Sans" charset="0"/>
                <a:ea typeface="Open Sans" charset="0"/>
                <a:cs typeface="Open Sans" charset="0"/>
              </a:rPr>
              <a:t> 50 contributor  </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Description: Designed on the Product Excellence Methodology, productboard aligns everyone on the right features to build next and serves as the dedicated system of record for product managers</a:t>
            </a:r>
            <a:r>
              <a:rPr lang="en-US" sz="1400" dirty="0" smtClean="0">
                <a:latin typeface="Open Sans" charset="0"/>
                <a:ea typeface="Open Sans" charset="0"/>
                <a:cs typeface="Open Sans" charset="0"/>
              </a:rPr>
              <a:t>.</a:t>
            </a:r>
            <a:endParaRPr lang="en-US" sz="1400" dirty="0">
              <a:latin typeface="Open Sans" charset="0"/>
              <a:ea typeface="Open Sans" charset="0"/>
              <a:cs typeface="Open Sans" charset="0"/>
            </a:endParaRPr>
          </a:p>
        </p:txBody>
      </p:sp>
      <p:graphicFrame>
        <p:nvGraphicFramePr>
          <p:cNvPr id="18" name="Diagram 17"/>
          <p:cNvGraphicFramePr/>
          <p:nvPr>
            <p:extLst>
              <p:ext uri="{D42A27DB-BD31-4B8C-83A1-F6EECF244321}">
                <p14:modId xmlns:p14="http://schemas.microsoft.com/office/powerpoint/2010/main" val="1465645203"/>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363045322"/>
              </p:ext>
            </p:extLst>
          </p:nvPr>
        </p:nvGraphicFramePr>
        <p:xfrm>
          <a:off x="4284566" y="879678"/>
          <a:ext cx="6736463" cy="659751"/>
        </p:xfrm>
        <a:graphic>
          <a:graphicData uri="http://schemas.openxmlformats.org/drawingml/2006/table">
            <a:tbl>
              <a:tblPr firstRow="1" bandRow="1">
                <a:tableStyleId>{69012ECD-51FC-41F1-AA8D-1B2483CD663E}</a:tableStyleId>
              </a:tblPr>
              <a:tblGrid>
                <a:gridCol w="2187219"/>
                <a:gridCol w="2251172"/>
                <a:gridCol w="2298072"/>
              </a:tblGrid>
              <a:tr h="659751">
                <a:tc>
                  <a:txBody>
                    <a:bodyPr/>
                    <a:lstStyle/>
                    <a:p>
                      <a:pPr marL="0" algn="ctr" defTabSz="914400" rtl="0" eaLnBrk="1" latinLnBrk="0" hangingPunct="1"/>
                      <a:r>
                        <a:rPr lang="en-US" sz="1800" b="1" kern="1200" dirty="0" smtClean="0">
                          <a:ln w="0"/>
                          <a:solidFill>
                            <a:schemeClr val="bg1"/>
                          </a:solidFill>
                          <a:latin typeface="+mn-lt"/>
                          <a:ea typeface="+mn-ea"/>
                          <a:cs typeface="+mn-cs"/>
                        </a:rPr>
                        <a:t>Employee </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75</a:t>
                      </a:r>
                    </a:p>
                  </a:txBody>
                  <a:tcPr>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Revenue</a:t>
                      </a:r>
                    </a:p>
                    <a:p>
                      <a:pPr algn="ctr"/>
                      <a:r>
                        <a:rPr lang="en-US" dirty="0" smtClean="0"/>
                        <a:t>$ 14.7M</a:t>
                      </a:r>
                      <a:endParaRPr lang="en-US" dirty="0"/>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Paid Customer </a:t>
                      </a:r>
                    </a:p>
                    <a:p>
                      <a:pPr marL="0" algn="ctr" defTabSz="914400" rtl="0" eaLnBrk="1" latinLnBrk="0" hangingPunct="1"/>
                      <a:r>
                        <a:rPr lang="en-US" sz="1800" b="1" kern="1200" dirty="0" smtClean="0">
                          <a:ln w="0"/>
                          <a:solidFill>
                            <a:schemeClr val="bg1"/>
                          </a:solidFill>
                          <a:latin typeface="+mn-lt"/>
                          <a:ea typeface="+mn-ea"/>
                          <a:cs typeface="+mn-cs"/>
                        </a:rPr>
                        <a:t>2500</a:t>
                      </a:r>
                    </a:p>
                  </a:txBody>
                  <a:tcPr>
                    <a:lnL w="38100" cap="flat" cmpd="sng" algn="ctr">
                      <a:solidFill>
                        <a:schemeClr val="bg1"/>
                      </a:solidFill>
                      <a:prstDash val="solid"/>
                      <a:round/>
                      <a:headEnd type="none" w="med" len="med"/>
                      <a:tailEnd type="none" w="med" len="med"/>
                    </a:lnL>
                  </a:tcPr>
                </a:tc>
              </a:tr>
            </a:tbl>
          </a:graphicData>
        </a:graphic>
      </p:graphicFrame>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95356" y="879677"/>
            <a:ext cx="2838152" cy="719083"/>
          </a:xfrm>
          <a:prstGeom prst="rect">
            <a:avLst/>
          </a:prstGeom>
        </p:spPr>
      </p:pic>
    </p:spTree>
    <p:extLst>
      <p:ext uri="{BB962C8B-B14F-4D97-AF65-F5344CB8AC3E}">
        <p14:creationId xmlns:p14="http://schemas.microsoft.com/office/powerpoint/2010/main" val="12814135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9088"/>
          </a:xfrm>
        </p:spPr>
        <p:txBody>
          <a:bodyPr/>
          <a:lstStyle/>
          <a:p>
            <a:r>
              <a:rPr lang="en-US" dirty="0" smtClean="0"/>
              <a:t>Competitor Analysis Matrix </a:t>
            </a:r>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79007611"/>
              </p:ext>
            </p:extLst>
          </p:nvPr>
        </p:nvGraphicFramePr>
        <p:xfrm>
          <a:off x="567159" y="1374213"/>
          <a:ext cx="11007524" cy="5242560"/>
        </p:xfrm>
        <a:graphic>
          <a:graphicData uri="http://schemas.openxmlformats.org/drawingml/2006/table">
            <a:tbl>
              <a:tblPr firstRow="1" bandRow="1">
                <a:tableStyleId>{5940675A-B579-460E-94D1-54222C63F5DA}</a:tableStyleId>
              </a:tblPr>
              <a:tblGrid>
                <a:gridCol w="2333369"/>
                <a:gridCol w="2810948"/>
                <a:gridCol w="3295593"/>
                <a:gridCol w="2567614"/>
              </a:tblGrid>
              <a:tr h="298126">
                <a:tc>
                  <a:txBody>
                    <a:bodyPr/>
                    <a:lstStyle/>
                    <a:p>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600" b="1" dirty="0" smtClean="0"/>
                        <a:t>Monday</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b="1" dirty="0" smtClean="0"/>
                        <a:t>Productboard</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600" b="1" dirty="0" smtClean="0"/>
                        <a:t>Teamwork</a:t>
                      </a:r>
                      <a:endParaRPr lang="en-US" sz="16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Typical</a:t>
                      </a:r>
                      <a:r>
                        <a:rPr lang="en-US" sz="1400" b="1" baseline="0" dirty="0" smtClean="0"/>
                        <a:t> Customer Type</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S,M</a:t>
                      </a:r>
                      <a:r>
                        <a:rPr lang="en-US" sz="1400" baseline="0" dirty="0" smtClean="0"/>
                        <a:t>,L&amp; Remote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S,</a:t>
                      </a:r>
                      <a:r>
                        <a:rPr lang="en-US" sz="1400" baseline="0" dirty="0" smtClean="0"/>
                        <a:t>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t>S,M,L</a:t>
                      </a:r>
                      <a:r>
                        <a:rPr lang="en-US" sz="1400" baseline="0" dirty="0" smtClean="0"/>
                        <a:t> &amp; Remote</a:t>
                      </a:r>
                      <a:endParaRPr lang="en-US" sz="1400" dirty="0" smtClean="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Paid Customers</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100,000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2500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24,000</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Pricing</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Starts from $39/m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Starts</a:t>
                      </a:r>
                      <a:r>
                        <a:rPr lang="en-US" sz="1400" baseline="0" dirty="0" smtClean="0"/>
                        <a:t> from $49/m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Starts</a:t>
                      </a:r>
                      <a:r>
                        <a:rPr lang="en-US" sz="1400" baseline="0" dirty="0" smtClean="0"/>
                        <a:t> from $9/m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Revenue</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a:t>
                      </a:r>
                      <a:r>
                        <a:rPr lang="en-US" sz="1400" baseline="0" dirty="0" smtClean="0"/>
                        <a:t> </a:t>
                      </a:r>
                      <a:r>
                        <a:rPr lang="en-US" sz="1400" dirty="0" smtClean="0"/>
                        <a:t>85M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$ 14.7M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$ 28.9M</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Features</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Manage </a:t>
                      </a:r>
                      <a:r>
                        <a:rPr lang="en-US" sz="1400" baseline="0" dirty="0" smtClean="0"/>
                        <a:t>project, resources, tasks and workflows</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Product</a:t>
                      </a:r>
                      <a:r>
                        <a:rPr lang="en-US" sz="1400" baseline="0" dirty="0" smtClean="0"/>
                        <a:t> management solution from ideation to launch</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Work and project </a:t>
                      </a:r>
                      <a:r>
                        <a:rPr lang="en-US" sz="1400" baseline="0" dirty="0" smtClean="0"/>
                        <a:t>management </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r>
                        <a:rPr lang="en-US" sz="1400" b="1" dirty="0" smtClean="0"/>
                        <a:t>Platform support</a:t>
                      </a:r>
                      <a:endParaRPr lang="en-US" sz="1400" b="1"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Web , Mobile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400" dirty="0" smtClean="0"/>
                        <a:t>Web Only</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a:txBody>
                    <a:bodyPr/>
                    <a:lstStyle/>
                    <a:p>
                      <a:r>
                        <a:rPr lang="en-US" sz="1400" dirty="0" smtClean="0"/>
                        <a:t>Web , Mobile</a:t>
                      </a:r>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r h="298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kern="1200" dirty="0" smtClean="0">
                          <a:solidFill>
                            <a:schemeClr val="tx1"/>
                          </a:solidFill>
                          <a:latin typeface="+mn-lt"/>
                          <a:ea typeface="+mn-ea"/>
                          <a:cs typeface="+mn-cs"/>
                        </a:rPr>
                        <a:t>Growth Rate:</a:t>
                      </a:r>
                    </a:p>
                    <a:p>
                      <a:pPr marL="0" algn="l" defTabSz="914400" rtl="0" eaLnBrk="1" latinLnBrk="0" hangingPunct="1"/>
                      <a:endParaRPr lang="en-US" sz="1400" b="1" kern="1200" dirty="0">
                        <a:solidFill>
                          <a:schemeClr val="tx1"/>
                        </a:solidFill>
                        <a:latin typeface="+mn-lt"/>
                        <a:ea typeface="+mn-ea"/>
                        <a:cs typeface="+mn-cs"/>
                      </a:endParaRPr>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gridSpan="3">
                  <a: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smtClean="0"/>
                    </a:p>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c hMerge="1">
                  <a:txBody>
                    <a:bodyPr/>
                    <a:lstStyle/>
                    <a:p>
                      <a:endParaRPr lang="en-US" sz="1400" dirty="0"/>
                    </a:p>
                  </a:txBody>
                  <a:tcPr>
                    <a:lnL w="3175" cap="flat" cmpd="sng" algn="ctr">
                      <a:solidFill>
                        <a:schemeClr val="bg1">
                          <a:lumMod val="50000"/>
                        </a:schemeClr>
                      </a:solidFill>
                      <a:prstDash val="solid"/>
                      <a:round/>
                      <a:headEnd type="none" w="med" len="med"/>
                      <a:tailEnd type="none" w="med" len="med"/>
                    </a:lnL>
                    <a:lnR w="3175" cap="flat" cmpd="sng" algn="ctr">
                      <a:solidFill>
                        <a:schemeClr val="bg1">
                          <a:lumMod val="50000"/>
                        </a:schemeClr>
                      </a:solid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tcP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878" y="3900140"/>
            <a:ext cx="5425736" cy="2428784"/>
          </a:xfrm>
          <a:prstGeom prst="rect">
            <a:avLst/>
          </a:prstGeom>
        </p:spPr>
      </p:pic>
    </p:spTree>
    <p:extLst>
      <p:ext uri="{BB962C8B-B14F-4D97-AF65-F5344CB8AC3E}">
        <p14:creationId xmlns:p14="http://schemas.microsoft.com/office/powerpoint/2010/main" val="87852612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Pre-Product Launch Activities</a:t>
            </a:r>
            <a:endParaRPr lang="en-US" dirty="0"/>
          </a:p>
        </p:txBody>
      </p:sp>
      <p:sp>
        <p:nvSpPr>
          <p:cNvPr id="3" name="Content Placeholder 2"/>
          <p:cNvSpPr>
            <a:spLocks noGrp="1"/>
          </p:cNvSpPr>
          <p:nvPr>
            <p:ph idx="1"/>
          </p:nvPr>
        </p:nvSpPr>
        <p:spPr/>
        <p:txBody>
          <a:bodyPr>
            <a:normAutofit/>
          </a:bodyPr>
          <a:lstStyle/>
          <a:p>
            <a:r>
              <a:rPr lang="en-US" sz="1600" dirty="0" smtClean="0">
                <a:latin typeface="Open Sans" charset="0"/>
                <a:ea typeface="Open Sans" charset="0"/>
                <a:cs typeface="Open Sans" charset="0"/>
              </a:rPr>
              <a:t>Prepare launch checklist</a:t>
            </a:r>
          </a:p>
          <a:p>
            <a:r>
              <a:rPr lang="en-US" sz="1600" dirty="0" smtClean="0">
                <a:latin typeface="Open Sans" charset="0"/>
                <a:ea typeface="Open Sans" charset="0"/>
                <a:cs typeface="Open Sans" charset="0"/>
              </a:rPr>
              <a:t>Plan go-to-market strategy</a:t>
            </a:r>
          </a:p>
          <a:p>
            <a:r>
              <a:rPr lang="en-US" sz="1600" dirty="0" smtClean="0">
                <a:latin typeface="Open Sans" charset="0"/>
                <a:ea typeface="Open Sans" charset="0"/>
                <a:cs typeface="Open Sans" charset="0"/>
              </a:rPr>
              <a:t>Prepare teams for  launch</a:t>
            </a:r>
          </a:p>
          <a:p>
            <a:pPr marL="800100" lvl="1" indent="-342900">
              <a:buFont typeface="+mj-lt"/>
              <a:buAutoNum type="arabicPeriod"/>
            </a:pPr>
            <a:r>
              <a:rPr lang="en-US" sz="1600" dirty="0" smtClean="0">
                <a:latin typeface="Open Sans" charset="0"/>
                <a:ea typeface="Open Sans" charset="0"/>
                <a:cs typeface="Open Sans" charset="0"/>
              </a:rPr>
              <a:t>Sales</a:t>
            </a:r>
          </a:p>
          <a:p>
            <a:pPr marL="800100" lvl="1" indent="-342900">
              <a:buFont typeface="+mj-lt"/>
              <a:buAutoNum type="arabicPeriod"/>
            </a:pPr>
            <a:r>
              <a:rPr lang="en-US" sz="1600" dirty="0" smtClean="0">
                <a:latin typeface="Open Sans" charset="0"/>
                <a:ea typeface="Open Sans" charset="0"/>
                <a:cs typeface="Open Sans" charset="0"/>
              </a:rPr>
              <a:t>Marketing</a:t>
            </a:r>
          </a:p>
          <a:p>
            <a:pPr marL="800100" lvl="1" indent="-342900">
              <a:buFont typeface="+mj-lt"/>
              <a:buAutoNum type="arabicPeriod"/>
            </a:pPr>
            <a:r>
              <a:rPr lang="en-US" sz="1600" dirty="0" smtClean="0">
                <a:latin typeface="Open Sans" charset="0"/>
                <a:ea typeface="Open Sans" charset="0"/>
                <a:cs typeface="Open Sans" charset="0"/>
              </a:rPr>
              <a:t>Customer Support</a:t>
            </a:r>
          </a:p>
          <a:p>
            <a:pPr marL="800100" lvl="1" indent="-342900">
              <a:buFont typeface="+mj-lt"/>
              <a:buAutoNum type="arabicPeriod"/>
            </a:pPr>
            <a:r>
              <a:rPr lang="en-US" sz="1600" dirty="0" smtClean="0">
                <a:latin typeface="Open Sans" charset="0"/>
                <a:ea typeface="Open Sans" charset="0"/>
                <a:cs typeface="Open Sans" charset="0"/>
              </a:rPr>
              <a:t>Engineering</a:t>
            </a:r>
          </a:p>
          <a:p>
            <a:pPr marL="800100" lvl="1" indent="-342900">
              <a:buFont typeface="+mj-lt"/>
              <a:buAutoNum type="arabicPeriod"/>
            </a:pPr>
            <a:endParaRPr lang="en-US" sz="1600" dirty="0">
              <a:latin typeface="Open Sans" charset="0"/>
              <a:ea typeface="Open Sans" charset="0"/>
              <a:cs typeface="Open Sans" charset="0"/>
            </a:endParaRPr>
          </a:p>
          <a:p>
            <a:r>
              <a:rPr lang="en-US" sz="1600" dirty="0" smtClean="0">
                <a:latin typeface="Open Sans" charset="0"/>
                <a:ea typeface="Open Sans" charset="0"/>
                <a:cs typeface="Open Sans" charset="0"/>
              </a:rPr>
              <a:t>Dedicated support </a:t>
            </a:r>
            <a:r>
              <a:rPr lang="en-US" sz="1600" dirty="0">
                <a:latin typeface="Open Sans" charset="0"/>
                <a:ea typeface="Open Sans" charset="0"/>
                <a:cs typeface="Open Sans" charset="0"/>
              </a:rPr>
              <a:t>t</a:t>
            </a:r>
            <a:r>
              <a:rPr lang="en-US" sz="1600" dirty="0" smtClean="0">
                <a:latin typeface="Open Sans" charset="0"/>
                <a:ea typeface="Open Sans" charset="0"/>
                <a:cs typeface="Open Sans" charset="0"/>
              </a:rPr>
              <a:t>eams post Launch</a:t>
            </a:r>
          </a:p>
          <a:p>
            <a:r>
              <a:rPr lang="en-US" sz="1600" dirty="0" smtClean="0">
                <a:latin typeface="Open Sans" charset="0"/>
                <a:ea typeface="Open Sans" charset="0"/>
                <a:cs typeface="Open Sans" charset="0"/>
              </a:rPr>
              <a:t>Create promotional content for media launch</a:t>
            </a:r>
          </a:p>
        </p:txBody>
      </p:sp>
    </p:spTree>
    <p:extLst>
      <p:ext uri="{BB962C8B-B14F-4D97-AF65-F5344CB8AC3E}">
        <p14:creationId xmlns:p14="http://schemas.microsoft.com/office/powerpoint/2010/main" val="6688127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s://www.pptpop.com/wp-content/uploads/2018/09/Motagua-Product-Launch-Slide.png"/>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47079" t="29375" r="11146" b="13129"/>
          <a:stretch/>
        </p:blipFill>
        <p:spPr bwMode="auto">
          <a:xfrm>
            <a:off x="6111433" y="2304145"/>
            <a:ext cx="5242367" cy="407437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Product Ideation To Launch</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7511346"/>
              </p:ext>
            </p:extLst>
          </p:nvPr>
        </p:nvGraphicFramePr>
        <p:xfrm>
          <a:off x="838200" y="1690688"/>
          <a:ext cx="6911051"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899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Video Walkthrough</a:t>
            </a:r>
            <a:endParaRPr lang="en-US" dirty="0"/>
          </a:p>
        </p:txBody>
      </p:sp>
      <p:sp>
        <p:nvSpPr>
          <p:cNvPr id="3" name="Content Placeholder 2"/>
          <p:cNvSpPr>
            <a:spLocks noGrp="1"/>
          </p:cNvSpPr>
          <p:nvPr>
            <p:ph idx="1"/>
          </p:nvPr>
        </p:nvSpPr>
        <p:spPr/>
        <p:txBody>
          <a:bodyPr/>
          <a:lstStyle/>
          <a:p>
            <a:pPr marL="0" indent="0">
              <a:buNone/>
            </a:pPr>
            <a:r>
              <a:rPr lang="en-US" sz="1400" b="1" dirty="0" smtClean="0">
                <a:latin typeface="Open Sans" charset="0"/>
                <a:ea typeface="Open Sans" charset="0"/>
                <a:cs typeface="Open Sans" charset="0"/>
              </a:rPr>
              <a:t>Link to </a:t>
            </a:r>
            <a:r>
              <a:rPr lang="en-US" sz="1400" b="1" dirty="0" smtClean="0">
                <a:latin typeface="Open Sans" charset="0"/>
                <a:ea typeface="Open Sans" charset="0"/>
                <a:cs typeface="Open Sans" charset="0"/>
              </a:rPr>
              <a:t>:</a:t>
            </a:r>
          </a:p>
          <a:p>
            <a:pPr marL="0" indent="0">
              <a:buNone/>
            </a:pPr>
            <a:r>
              <a:rPr lang="en-US" sz="1400" b="1" dirty="0" err="1" smtClean="0">
                <a:latin typeface="Open Sans" charset="0"/>
                <a:ea typeface="Open Sans" charset="0"/>
                <a:cs typeface="Open Sans" charset="0"/>
                <a:hlinkClick r:id="rId2"/>
              </a:rPr>
              <a:t>Freshflow</a:t>
            </a:r>
            <a:r>
              <a:rPr lang="en-US" sz="1400" b="1" dirty="0" smtClean="0">
                <a:latin typeface="Open Sans" charset="0"/>
                <a:ea typeface="Open Sans" charset="0"/>
                <a:cs typeface="Open Sans" charset="0"/>
                <a:hlinkClick r:id="rId2"/>
              </a:rPr>
              <a:t> Product Strategy Walkthrough</a:t>
            </a:r>
            <a:endParaRPr lang="en-US" sz="1400" b="1" dirty="0" smtClean="0">
              <a:latin typeface="Open Sans" charset="0"/>
              <a:ea typeface="Open Sans" charset="0"/>
              <a:cs typeface="Open Sans" charset="0"/>
            </a:endParaRPr>
          </a:p>
          <a:p>
            <a:pPr marL="0" indent="0">
              <a:buNone/>
            </a:pPr>
            <a:endParaRPr lang="en-US" sz="1400" b="1" dirty="0" smtClean="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20943557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a:t>
            </a:r>
            <a:endParaRPr lang="en-US" dirty="0"/>
          </a:p>
        </p:txBody>
      </p:sp>
      <p:sp>
        <p:nvSpPr>
          <p:cNvPr id="3" name="Content Placeholder 2"/>
          <p:cNvSpPr>
            <a:spLocks noGrp="1"/>
          </p:cNvSpPr>
          <p:nvPr>
            <p:ph idx="1"/>
          </p:nvPr>
        </p:nvSpPr>
        <p:spPr/>
        <p:txBody>
          <a:bodyPr>
            <a:normAutofit/>
          </a:bodyPr>
          <a:lstStyle/>
          <a:p>
            <a:r>
              <a:rPr lang="en-US" sz="1600" dirty="0" smtClean="0"/>
              <a:t>Problem</a:t>
            </a:r>
          </a:p>
          <a:p>
            <a:r>
              <a:rPr lang="en-US" sz="1600" dirty="0" smtClean="0"/>
              <a:t>Opportunity</a:t>
            </a:r>
          </a:p>
          <a:p>
            <a:r>
              <a:rPr lang="en-US" sz="1600" dirty="0" smtClean="0"/>
              <a:t>Revenue and profit</a:t>
            </a:r>
          </a:p>
          <a:p>
            <a:r>
              <a:rPr lang="en-US" sz="1600" dirty="0" smtClean="0"/>
              <a:t>Competitor</a:t>
            </a:r>
          </a:p>
          <a:p>
            <a:r>
              <a:rPr lang="en-US" sz="1600" dirty="0" smtClean="0"/>
              <a:t>Competitor Analysis Matrix</a:t>
            </a:r>
          </a:p>
          <a:p>
            <a:r>
              <a:rPr lang="en-US" sz="1600" dirty="0" smtClean="0"/>
              <a:t>Pre-Product Launch Activities</a:t>
            </a:r>
          </a:p>
          <a:p>
            <a:r>
              <a:rPr lang="en-US" sz="1600" dirty="0" smtClean="0"/>
              <a:t>Product Ideation to Launch</a:t>
            </a:r>
          </a:p>
          <a:p>
            <a:r>
              <a:rPr lang="en-US" sz="1600" dirty="0" smtClean="0"/>
              <a:t>Video Walkthrough</a:t>
            </a:r>
          </a:p>
          <a:p>
            <a:endParaRPr lang="en-US" sz="1600" dirty="0" smtClean="0"/>
          </a:p>
          <a:p>
            <a:endParaRPr lang="en-US" sz="1600" dirty="0" smtClean="0"/>
          </a:p>
          <a:p>
            <a:endParaRPr lang="en-US" sz="1600" dirty="0"/>
          </a:p>
        </p:txBody>
      </p:sp>
    </p:spTree>
    <p:extLst>
      <p:ext uri="{BB962C8B-B14F-4D97-AF65-F5344CB8AC3E}">
        <p14:creationId xmlns:p14="http://schemas.microsoft.com/office/powerpoint/2010/main" val="1321147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972272" y="1840375"/>
            <a:ext cx="10381527" cy="4336588"/>
          </a:xfrm>
        </p:spPr>
        <p:txBody>
          <a:bodyPr>
            <a:normAutofit/>
          </a:bodyPr>
          <a:lstStyle/>
          <a:p>
            <a:pPr marL="0" indent="0">
              <a:buNone/>
            </a:pPr>
            <a:r>
              <a:rPr lang="en-US" sz="1600" dirty="0" smtClean="0">
                <a:latin typeface="Open Sans" charset="0"/>
                <a:ea typeface="Open Sans" charset="0"/>
                <a:cs typeface="Open Sans" charset="0"/>
              </a:rPr>
              <a:t>Distributed teams working on research and market understanding faces lot of challenges :</a:t>
            </a:r>
          </a:p>
          <a:p>
            <a:pPr marL="0" indent="0">
              <a:buNone/>
            </a:pPr>
            <a:endParaRPr lang="en-US" sz="1600" dirty="0" smtClean="0">
              <a:latin typeface="Open Sans" charset="0"/>
              <a:ea typeface="Open Sans" charset="0"/>
              <a:cs typeface="Open Sans" charset="0"/>
            </a:endParaRPr>
          </a:p>
          <a:p>
            <a:pPr lvl="1">
              <a:buFont typeface="+mj-lt"/>
              <a:buAutoNum type="arabicPeriod"/>
            </a:pPr>
            <a:r>
              <a:rPr lang="en-US" sz="1600" dirty="0" smtClean="0">
                <a:latin typeface="Open Sans" charset="0"/>
                <a:ea typeface="Open Sans" charset="0"/>
                <a:cs typeface="Open Sans" charset="0"/>
              </a:rPr>
              <a:t>Collaboration</a:t>
            </a:r>
          </a:p>
          <a:p>
            <a:pPr lvl="1">
              <a:buFont typeface="+mj-lt"/>
              <a:buAutoNum type="arabicPeriod"/>
            </a:pPr>
            <a:r>
              <a:rPr lang="en-US" sz="1600" dirty="0" smtClean="0">
                <a:latin typeface="Open Sans" charset="0"/>
                <a:ea typeface="Open Sans" charset="0"/>
                <a:cs typeface="Open Sans" charset="0"/>
              </a:rPr>
              <a:t>Coordination</a:t>
            </a:r>
          </a:p>
          <a:p>
            <a:pPr lvl="1">
              <a:buFont typeface="+mj-lt"/>
              <a:buAutoNum type="arabicPeriod"/>
            </a:pPr>
            <a:r>
              <a:rPr lang="en-US" sz="1600" dirty="0" smtClean="0">
                <a:latin typeface="Open Sans" charset="0"/>
                <a:ea typeface="Open Sans" charset="0"/>
                <a:cs typeface="Open Sans" charset="0"/>
              </a:rPr>
              <a:t>Status updates</a:t>
            </a:r>
          </a:p>
          <a:p>
            <a:pPr lvl="1">
              <a:buFont typeface="+mj-lt"/>
              <a:buAutoNum type="arabicPeriod"/>
            </a:pPr>
            <a:r>
              <a:rPr lang="en-US" sz="1600" dirty="0" smtClean="0">
                <a:latin typeface="Open Sans" charset="0"/>
                <a:ea typeface="Open Sans" charset="0"/>
                <a:cs typeface="Open Sans" charset="0"/>
              </a:rPr>
              <a:t>Missing Requirements</a:t>
            </a:r>
          </a:p>
          <a:p>
            <a:pPr lvl="1">
              <a:buFont typeface="+mj-lt"/>
              <a:buAutoNum type="arabicPeriod"/>
            </a:pPr>
            <a:r>
              <a:rPr lang="en-US" sz="1600" dirty="0" smtClean="0">
                <a:latin typeface="Open Sans" charset="0"/>
                <a:ea typeface="Open Sans" charset="0"/>
                <a:cs typeface="Open Sans" charset="0"/>
              </a:rPr>
              <a:t>Processes and workflows</a:t>
            </a:r>
          </a:p>
          <a:p>
            <a:pPr lvl="1">
              <a:buFont typeface="+mj-lt"/>
              <a:buAutoNum type="arabicPeriod"/>
            </a:pPr>
            <a:r>
              <a:rPr lang="en-US" sz="1600" dirty="0" smtClean="0">
                <a:latin typeface="Open Sans" charset="0"/>
                <a:ea typeface="Open Sans" charset="0"/>
                <a:cs typeface="Open Sans" charset="0"/>
              </a:rPr>
              <a:t>Documentation management</a:t>
            </a:r>
          </a:p>
          <a:p>
            <a:endParaRPr lang="en-US" sz="1600" dirty="0"/>
          </a:p>
        </p:txBody>
      </p:sp>
      <p:pic>
        <p:nvPicPr>
          <p:cNvPr id="5122" name="Picture 2" descr="roblem, problem solving, solution, solving icon"/>
          <p:cNvPicPr>
            <a:picLocks noChangeAspect="1" noChangeArrowheads="1"/>
          </p:cNvPicPr>
          <p:nvPr/>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373074" y="2615879"/>
            <a:ext cx="3256344" cy="32563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55329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Opportunity</a:t>
            </a:r>
            <a:endParaRPr lang="en-US" dirty="0"/>
          </a:p>
        </p:txBody>
      </p:sp>
      <p:sp>
        <p:nvSpPr>
          <p:cNvPr id="3" name="Content Placeholder 2"/>
          <p:cNvSpPr>
            <a:spLocks noGrp="1"/>
          </p:cNvSpPr>
          <p:nvPr>
            <p:ph idx="1"/>
          </p:nvPr>
        </p:nvSpPr>
        <p:spPr>
          <a:xfrm>
            <a:off x="838200" y="1690688"/>
            <a:ext cx="10515600" cy="4849009"/>
          </a:xfrm>
        </p:spPr>
        <p:txBody>
          <a:bodyPr>
            <a:noAutofit/>
          </a:bodyPr>
          <a:lstStyle/>
          <a:p>
            <a:pPr marL="0" indent="0">
              <a:buNone/>
            </a:pPr>
            <a:r>
              <a:rPr lang="en-US" sz="1400" dirty="0" smtClean="0">
                <a:latin typeface="Open Sans" charset="0"/>
                <a:ea typeface="Open Sans" charset="0"/>
                <a:cs typeface="Open Sans" charset="0"/>
              </a:rPr>
              <a:t>There are lot of project/task management tool available in the market which is generic and easily customizable as per user’s need. But our focus is specifically  for startups and mid size companies for distributed teams who are developing a product from scratch.</a:t>
            </a:r>
          </a:p>
          <a:p>
            <a:pPr marL="0" indent="0">
              <a:buNone/>
            </a:pPr>
            <a:r>
              <a:rPr lang="en-US" sz="1400" dirty="0" smtClean="0">
                <a:latin typeface="Open Sans" charset="0"/>
                <a:ea typeface="Open Sans" charset="0"/>
                <a:cs typeface="Open Sans" charset="0"/>
              </a:rPr>
              <a:t>This opportunity has lot of strength, potential and viability to make business. To start with, our initial focus will be simplifying market research process and later expand in other product management processes like idea validation, strategy development and testing.</a:t>
            </a:r>
          </a:p>
          <a:p>
            <a:pPr marL="0" indent="0">
              <a:buNone/>
            </a:pPr>
            <a:endParaRPr lang="en-US" sz="1400" dirty="0">
              <a:latin typeface="Open Sans" charset="0"/>
              <a:ea typeface="Open Sans" charset="0"/>
              <a:cs typeface="Open Sans" charset="0"/>
            </a:endParaRPr>
          </a:p>
          <a:p>
            <a:pPr marL="0" indent="0">
              <a:buNone/>
            </a:pPr>
            <a:endParaRPr lang="en-US" sz="1400" dirty="0"/>
          </a:p>
          <a:p>
            <a:pPr marL="0" indent="0">
              <a:buNone/>
            </a:pPr>
            <a:endParaRPr lang="en-US" sz="1400" dirty="0"/>
          </a:p>
          <a:p>
            <a:pPr marL="0" indent="0">
              <a:buNone/>
            </a:pPr>
            <a:endParaRPr lang="en-US" sz="1400" dirty="0"/>
          </a:p>
          <a:p>
            <a:pPr marL="0" indent="0">
              <a:buNone/>
            </a:pPr>
            <a:endParaRPr lang="en-US" sz="1400" dirty="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pPr marL="0" indent="0">
              <a:buNone/>
            </a:pPr>
            <a:endParaRPr lang="en-US" sz="1400" dirty="0" smtClean="0">
              <a:latin typeface="Open Sans" charset="0"/>
              <a:ea typeface="Open Sans" charset="0"/>
              <a:cs typeface="Open Sans" charset="0"/>
            </a:endParaRPr>
          </a:p>
          <a:p>
            <a:endParaRPr lang="en-US" sz="1400" dirty="0"/>
          </a:p>
          <a:p>
            <a:endParaRPr lang="en-US" sz="1400" dirty="0"/>
          </a:p>
          <a:p>
            <a:endParaRPr lang="en-US" sz="1400" dirty="0" smtClean="0"/>
          </a:p>
        </p:txBody>
      </p:sp>
      <p:sp>
        <p:nvSpPr>
          <p:cNvPr id="13" name="TextBox 12">
            <a:extLst>
              <a:ext uri="{FF2B5EF4-FFF2-40B4-BE49-F238E27FC236}">
                <a16:creationId xmlns:a16="http://schemas.microsoft.com/office/drawing/2014/main" xmlns="" id="{347D0453-8A21-46E2-8F0F-EAAEA9ACE272}"/>
              </a:ext>
            </a:extLst>
          </p:cNvPr>
          <p:cNvSpPr txBox="1"/>
          <p:nvPr/>
        </p:nvSpPr>
        <p:spPr>
          <a:xfrm>
            <a:off x="6910839" y="5318099"/>
            <a:ext cx="2108990" cy="369332"/>
          </a:xfrm>
          <a:prstGeom prst="rect">
            <a:avLst/>
          </a:prstGeom>
          <a:noFill/>
        </p:spPr>
        <p:txBody>
          <a:bodyPr wrap="square" rtlCol="0">
            <a:spAutoFit/>
          </a:bodyPr>
          <a:lstStyle/>
          <a:p>
            <a:endParaRPr lang="en-IN" dirty="0"/>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3605" y="3016251"/>
            <a:ext cx="8216116" cy="3705052"/>
          </a:xfrm>
          <a:prstGeom prst="rect">
            <a:avLst/>
          </a:prstGeom>
        </p:spPr>
      </p:pic>
    </p:spTree>
    <p:extLst>
      <p:ext uri="{BB962C8B-B14F-4D97-AF65-F5344CB8AC3E}">
        <p14:creationId xmlns:p14="http://schemas.microsoft.com/office/powerpoint/2010/main" val="143755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667" y="365125"/>
            <a:ext cx="10809133" cy="1325563"/>
          </a:xfrm>
        </p:spPr>
        <p:txBody>
          <a:bodyPr/>
          <a:lstStyle/>
          <a:p>
            <a:r>
              <a:rPr lang="en-US" dirty="0" smtClean="0"/>
              <a:t>Opportunity </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4667" y="1520329"/>
            <a:ext cx="5911374" cy="2251339"/>
          </a:xfrm>
        </p:spPr>
      </p:pic>
      <p:graphicFrame>
        <p:nvGraphicFramePr>
          <p:cNvPr id="8" name="Table 7"/>
          <p:cNvGraphicFramePr>
            <a:graphicFrameLocks noGrp="1"/>
          </p:cNvGraphicFramePr>
          <p:nvPr>
            <p:extLst>
              <p:ext uri="{D42A27DB-BD31-4B8C-83A1-F6EECF244321}">
                <p14:modId xmlns:p14="http://schemas.microsoft.com/office/powerpoint/2010/main" val="989473983"/>
              </p:ext>
            </p:extLst>
          </p:nvPr>
        </p:nvGraphicFramePr>
        <p:xfrm>
          <a:off x="544667" y="4094216"/>
          <a:ext cx="6353844" cy="1946388"/>
        </p:xfrm>
        <a:graphic>
          <a:graphicData uri="http://schemas.openxmlformats.org/drawingml/2006/table">
            <a:tbl>
              <a:tblPr>
                <a:tableStyleId>{3B4B98B0-60AC-42C2-AFA5-B58CD77FA1E5}</a:tableStyleId>
              </a:tblPr>
              <a:tblGrid>
                <a:gridCol w="4014498"/>
                <a:gridCol w="2339346"/>
              </a:tblGrid>
              <a:tr h="329591">
                <a:tc>
                  <a:txBody>
                    <a:bodyPr/>
                    <a:lstStyle/>
                    <a:p>
                      <a:r>
                        <a:rPr lang="en-US" sz="1400" b="0" dirty="0" smtClean="0"/>
                        <a:t>Total tech business establishment in US </a:t>
                      </a:r>
                      <a:endParaRPr lang="en-US" sz="1400" b="0" dirty="0"/>
                    </a:p>
                  </a:txBody>
                  <a:tcPr/>
                </a:tc>
                <a:tc>
                  <a:txBody>
                    <a:bodyPr/>
                    <a:lstStyle/>
                    <a:p>
                      <a:r>
                        <a:rPr lang="en-US" sz="1400" b="0" dirty="0" smtClean="0"/>
                        <a:t>556,600+</a:t>
                      </a:r>
                      <a:endParaRPr lang="en-US" sz="1400" b="0" dirty="0"/>
                    </a:p>
                  </a:txBody>
                  <a:tcPr/>
                </a:tc>
              </a:tr>
              <a:tr h="329591">
                <a:tc>
                  <a:txBody>
                    <a:bodyPr/>
                    <a:lstStyle/>
                    <a:p>
                      <a:r>
                        <a:rPr lang="en-US" sz="1400" dirty="0" smtClean="0"/>
                        <a:t>Total number of tech startup in last decade in US </a:t>
                      </a:r>
                      <a:endParaRPr lang="en-US" sz="1400" dirty="0"/>
                    </a:p>
                  </a:txBody>
                  <a:tcPr/>
                </a:tc>
                <a:tc>
                  <a:txBody>
                    <a:bodyPr/>
                    <a:lstStyle/>
                    <a:p>
                      <a:r>
                        <a:rPr lang="en-US" sz="1400" dirty="0" smtClean="0"/>
                        <a:t>5300+</a:t>
                      </a:r>
                      <a:endParaRPr lang="en-US" sz="1400" dirty="0"/>
                    </a:p>
                  </a:txBody>
                  <a:tcPr/>
                </a:tc>
              </a:tr>
              <a:tr h="495185">
                <a:tc>
                  <a:txBody>
                    <a:bodyPr/>
                    <a:lstStyle/>
                    <a:p>
                      <a:r>
                        <a:rPr lang="en-US" sz="1400" dirty="0" smtClean="0"/>
                        <a:t>Average revenue per user as per our basic subscription</a:t>
                      </a:r>
                      <a:endParaRPr lang="en-US" sz="1400" dirty="0"/>
                    </a:p>
                  </a:txBody>
                  <a:tcPr/>
                </a:tc>
                <a:tc>
                  <a:txBody>
                    <a:bodyPr/>
                    <a:lstStyle/>
                    <a:p>
                      <a:r>
                        <a:rPr lang="en-US" sz="1400" dirty="0" smtClean="0"/>
                        <a:t>$ 40</a:t>
                      </a:r>
                      <a:endParaRPr lang="en-US" sz="1400" dirty="0"/>
                    </a:p>
                  </a:txBody>
                  <a:tcPr/>
                </a:tc>
              </a:tr>
              <a:tr h="329591">
                <a:tc>
                  <a:txBody>
                    <a:bodyPr/>
                    <a:lstStyle/>
                    <a:p>
                      <a:r>
                        <a:rPr lang="en-US" sz="1400" dirty="0" smtClean="0"/>
                        <a:t>Total number of market users </a:t>
                      </a:r>
                      <a:endParaRPr lang="en-US" sz="1400" dirty="0"/>
                    </a:p>
                  </a:txBody>
                  <a:tcPr/>
                </a:tc>
                <a:tc>
                  <a:txBody>
                    <a:bodyPr/>
                    <a:lstStyle/>
                    <a:p>
                      <a:r>
                        <a:rPr lang="en-US" sz="1400" smtClean="0"/>
                        <a:t>5300 * 150 </a:t>
                      </a:r>
                      <a:r>
                        <a:rPr lang="en-US" sz="1400" dirty="0" smtClean="0"/>
                        <a:t>= 795,000</a:t>
                      </a:r>
                      <a:endParaRPr lang="en-US" sz="1400" dirty="0"/>
                    </a:p>
                  </a:txBody>
                  <a:tcPr/>
                </a:tc>
              </a:tr>
              <a:tr h="4394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smtClean="0"/>
                        <a:t>Total</a:t>
                      </a:r>
                      <a:r>
                        <a:rPr lang="en-US" sz="1600" b="1" baseline="0" dirty="0" smtClean="0"/>
                        <a:t> Addressable Market</a:t>
                      </a:r>
                      <a:endParaRPr lang="en-US" sz="1600" b="1" dirty="0" smtClean="0"/>
                    </a:p>
                  </a:txBody>
                  <a:tcPr/>
                </a:tc>
                <a:tc>
                  <a:txBody>
                    <a:bodyPr/>
                    <a:lstStyle/>
                    <a:p>
                      <a:r>
                        <a:rPr lang="en-US" sz="2000" b="1" dirty="0" smtClean="0"/>
                        <a:t>$ 31.8M</a:t>
                      </a:r>
                      <a:endParaRPr lang="en-US" sz="2000" b="1" dirty="0"/>
                    </a:p>
                  </a:txBody>
                  <a:tcPr/>
                </a:tc>
              </a:tr>
            </a:tbl>
          </a:graphicData>
        </a:graphic>
      </p:graphicFrame>
      <p:sp>
        <p:nvSpPr>
          <p:cNvPr id="9" name="Rectangle 8"/>
          <p:cNvSpPr/>
          <p:nvPr/>
        </p:nvSpPr>
        <p:spPr>
          <a:xfrm>
            <a:off x="544667" y="6017630"/>
            <a:ext cx="6096000" cy="646331"/>
          </a:xfrm>
          <a:prstGeom prst="rect">
            <a:avLst/>
          </a:prstGeom>
        </p:spPr>
        <p:txBody>
          <a:bodyPr>
            <a:spAutoFit/>
          </a:bodyPr>
          <a:lstStyle/>
          <a:p>
            <a:endParaRPr lang="en-US" sz="1200" dirty="0" smtClean="0"/>
          </a:p>
          <a:p>
            <a:endParaRPr lang="en-US" sz="1200" dirty="0"/>
          </a:p>
          <a:p>
            <a:r>
              <a:rPr lang="en-US" sz="1200" dirty="0" smtClean="0">
                <a:latin typeface="Open Sans" charset="0"/>
                <a:ea typeface="Open Sans" charset="0"/>
                <a:cs typeface="Open Sans" charset="0"/>
              </a:rPr>
              <a:t>PS - Assumption</a:t>
            </a:r>
            <a:r>
              <a:rPr lang="en-US" sz="1200" dirty="0">
                <a:latin typeface="Open Sans" charset="0"/>
                <a:ea typeface="Open Sans" charset="0"/>
                <a:cs typeface="Open Sans" charset="0"/>
              </a:rPr>
              <a:t>: maximum 150 users per organization</a:t>
            </a:r>
          </a:p>
        </p:txBody>
      </p:sp>
      <p:grpSp>
        <p:nvGrpSpPr>
          <p:cNvPr id="11" name="Group 10"/>
          <p:cNvGrpSpPr/>
          <p:nvPr/>
        </p:nvGrpSpPr>
        <p:grpSpPr>
          <a:xfrm>
            <a:off x="7315821" y="1851950"/>
            <a:ext cx="4876179" cy="4287618"/>
            <a:chOff x="6756413" y="1435262"/>
            <a:chExt cx="5810789" cy="5109419"/>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6413" y="1435262"/>
              <a:ext cx="5124682" cy="4817956"/>
            </a:xfrm>
            <a:prstGeom prst="rect">
              <a:avLst/>
            </a:prstGeom>
          </p:spPr>
        </p:pic>
        <p:sp>
          <p:nvSpPr>
            <p:cNvPr id="10" name="TextBox 9"/>
            <p:cNvSpPr txBox="1"/>
            <p:nvPr/>
          </p:nvSpPr>
          <p:spPr>
            <a:xfrm>
              <a:off x="8770705" y="6267682"/>
              <a:ext cx="3796497" cy="276999"/>
            </a:xfrm>
            <a:prstGeom prst="rect">
              <a:avLst/>
            </a:prstGeom>
            <a:noFill/>
          </p:spPr>
          <p:txBody>
            <a:bodyPr wrap="square" rtlCol="0">
              <a:spAutoFit/>
            </a:bodyPr>
            <a:lstStyle/>
            <a:p>
              <a:r>
                <a:rPr lang="en-US" sz="1200" dirty="0" smtClean="0">
                  <a:latin typeface="Open Sans" charset="0"/>
                  <a:ea typeface="Open Sans" charset="0"/>
                  <a:cs typeface="Open Sans" charset="0"/>
                </a:rPr>
                <a:t>No. of startups</a:t>
              </a:r>
              <a:endParaRPr lang="en-US" sz="1200" dirty="0">
                <a:latin typeface="Open Sans" charset="0"/>
                <a:ea typeface="Open Sans" charset="0"/>
                <a:cs typeface="Open Sans" charset="0"/>
              </a:endParaRPr>
            </a:p>
          </p:txBody>
        </p:sp>
      </p:grpSp>
    </p:spTree>
    <p:extLst>
      <p:ext uri="{BB962C8B-B14F-4D97-AF65-F5344CB8AC3E}">
        <p14:creationId xmlns:p14="http://schemas.microsoft.com/office/powerpoint/2010/main" val="42747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Revenue and Profit</a:t>
            </a:r>
            <a:endParaRPr lang="en-US" dirty="0"/>
          </a:p>
        </p:txBody>
      </p:sp>
      <p:graphicFrame>
        <p:nvGraphicFramePr>
          <p:cNvPr id="14" name="Content Placeholder 13"/>
          <p:cNvGraphicFramePr>
            <a:graphicFrameLocks noGrp="1"/>
          </p:cNvGraphicFramePr>
          <p:nvPr>
            <p:ph idx="1"/>
            <p:extLst>
              <p:ext uri="{D42A27DB-BD31-4B8C-83A1-F6EECF244321}">
                <p14:modId xmlns:p14="http://schemas.microsoft.com/office/powerpoint/2010/main" val="1719533808"/>
              </p:ext>
            </p:extLst>
          </p:nvPr>
        </p:nvGraphicFramePr>
        <p:xfrm>
          <a:off x="977096" y="1562577"/>
          <a:ext cx="7153155" cy="4514132"/>
        </p:xfrm>
        <a:graphic>
          <a:graphicData uri="http://schemas.openxmlformats.org/drawingml/2006/table">
            <a:tbl>
              <a:tblPr>
                <a:tableStyleId>{BC89EF96-8CEA-46FF-86C4-4CE0E7609802}</a:tableStyleId>
              </a:tblPr>
              <a:tblGrid>
                <a:gridCol w="4687749"/>
                <a:gridCol w="2465406"/>
              </a:tblGrid>
              <a:tr h="296009">
                <a:tc>
                  <a:txBody>
                    <a:bodyPr/>
                    <a:lstStyle/>
                    <a:p>
                      <a:pPr algn="l" fontAlgn="b"/>
                      <a:r>
                        <a:rPr lang="en-US" sz="1400" b="1" u="none" strike="noStrike" dirty="0">
                          <a:effectLst/>
                        </a:rPr>
                        <a:t>Development Team size</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is-IS" sz="1400" b="0" u="none" strike="noStrike" dirty="0" smtClean="0">
                          <a:effectLst/>
                        </a:rPr>
                        <a:t>2 (Dev + QA</a:t>
                      </a:r>
                      <a:r>
                        <a:rPr lang="is-IS" sz="1400" b="0" u="none" strike="noStrike" baseline="0" dirty="0" smtClean="0">
                          <a:effectLst/>
                        </a:rPr>
                        <a:t> + UX</a:t>
                      </a:r>
                      <a:r>
                        <a:rPr lang="is-IS" sz="1400" b="0" u="none" strike="noStrike" dirty="0" smtClean="0">
                          <a:effectLst/>
                        </a:rPr>
                        <a:t>)</a:t>
                      </a:r>
                      <a:endParaRPr lang="is-I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Cost of each developer</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u="none" strike="noStrike" dirty="0">
                          <a:effectLst/>
                        </a:rPr>
                        <a:t>$</a:t>
                      </a:r>
                      <a:r>
                        <a:rPr lang="en-US" sz="1400" b="0" u="none" strike="noStrike" dirty="0" smtClean="0">
                          <a:effectLst/>
                        </a:rPr>
                        <a:t>15 (Per hour</a:t>
                      </a:r>
                      <a:r>
                        <a:rPr lang="en-US" sz="1400" b="0" i="0" u="none" strike="noStrike" dirty="0" smtClean="0">
                          <a:solidFill>
                            <a:srgbClr val="000000"/>
                          </a:solidFill>
                          <a:effectLst/>
                          <a:latin typeface="Calibri" charset="0"/>
                        </a:rPr>
                        <a:t>)</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Total time to develop - 1 month</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smtClean="0">
                          <a:effectLst/>
                        </a:rPr>
                        <a:t>176 Hours</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Development cost</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a:effectLst/>
                        </a:rPr>
                        <a:t>$ 5280</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Total Investment </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1" u="none" strike="noStrike" dirty="0">
                          <a:effectLst/>
                        </a:rPr>
                        <a:t>$ 5280</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Revenue per subscription</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400" b="0" u="none" strike="noStrike" dirty="0">
                          <a:effectLst/>
                        </a:rPr>
                        <a:t>$</a:t>
                      </a:r>
                      <a:r>
                        <a:rPr lang="en-US" sz="1400" b="0" u="none" strike="noStrike" dirty="0" smtClean="0">
                          <a:effectLst/>
                        </a:rPr>
                        <a:t>40</a:t>
                      </a:r>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User acquired</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i-FI" sz="1400" b="0" u="none" strike="noStrike" dirty="0" smtClean="0">
                          <a:effectLst/>
                        </a:rPr>
                        <a:t>79500 </a:t>
                      </a:r>
                      <a:r>
                        <a:rPr lang="en-US" sz="1400" b="0" u="none" strike="noStrike" dirty="0" smtClean="0">
                          <a:effectLst/>
                        </a:rPr>
                        <a:t>(10% of TAM</a:t>
                      </a:r>
                      <a:r>
                        <a:rPr lang="en-US" sz="1400" b="0" i="0" u="none" strike="noStrike" dirty="0" smtClean="0">
                          <a:solidFill>
                            <a:srgbClr val="000000"/>
                          </a:solidFill>
                          <a:effectLst/>
                          <a:latin typeface="Calibri" charset="0"/>
                        </a:rPr>
                        <a:t>)</a:t>
                      </a: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r>
                        <a:rPr lang="en-US" sz="1400" b="1" u="none" strike="noStrike" dirty="0">
                          <a:effectLst/>
                        </a:rPr>
                        <a:t>Target paid user</a:t>
                      </a:r>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fi-FI" sz="1400" b="0" u="none" strike="noStrike" dirty="0" smtClean="0">
                          <a:effectLst/>
                        </a:rPr>
                        <a:t>7950 (</a:t>
                      </a:r>
                      <a:r>
                        <a:rPr lang="en-US" sz="1400" b="0" u="none" strike="noStrike" dirty="0" smtClean="0">
                          <a:effectLst/>
                        </a:rPr>
                        <a:t>10% of users acquired)</a:t>
                      </a:r>
                      <a:endParaRPr lang="en-US" sz="1400" b="0" i="0" u="none" strike="noStrike" dirty="0" smtClean="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296009">
                <a:tc>
                  <a:txBody>
                    <a:bodyPr/>
                    <a:lstStyle/>
                    <a:p>
                      <a:pPr algn="l" fontAlgn="b"/>
                      <a:endParaRPr lang="en-US" sz="14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400" b="0"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758520">
                <a:tc>
                  <a:txBody>
                    <a:bodyPr/>
                    <a:lstStyle/>
                    <a:p>
                      <a:pPr algn="l" fontAlgn="b"/>
                      <a:r>
                        <a:rPr lang="en-US" sz="1400" b="1" u="none" strike="noStrike" dirty="0">
                          <a:effectLst/>
                        </a:rPr>
                        <a:t>Total Revenue = </a:t>
                      </a:r>
                      <a:br>
                        <a:rPr lang="en-US" sz="1400" b="1" u="none" strike="noStrike" dirty="0">
                          <a:effectLst/>
                        </a:rPr>
                      </a:br>
                      <a:r>
                        <a:rPr lang="en-US" sz="1400" b="1" u="none" strike="noStrike" dirty="0">
                          <a:effectLst/>
                        </a:rPr>
                        <a:t>revenue per subscriber * number of paid user</a:t>
                      </a:r>
                      <a:endParaRPr lang="en-US" sz="1400" b="1" i="0" u="none" strike="noStrike" dirty="0">
                        <a:solidFill>
                          <a:srgbClr val="000000"/>
                        </a:solidFill>
                        <a:effectLst/>
                        <a:latin typeface="Calibri" charset="0"/>
                      </a:endParaRPr>
                    </a:p>
                  </a:txBody>
                  <a:tcPr marL="11711" marR="11711" marT="11711"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400" b="0" u="none" strike="noStrike" dirty="0">
                          <a:effectLst/>
                        </a:rPr>
                        <a:t>$ 318 000</a:t>
                      </a:r>
                      <a:endParaRPr lang="en-US" sz="1400" b="0" i="0" u="none" strike="noStrike" dirty="0">
                        <a:solidFill>
                          <a:srgbClr val="000000"/>
                        </a:solidFill>
                        <a:effectLst/>
                        <a:latin typeface="Calibri" charset="0"/>
                      </a:endParaRPr>
                    </a:p>
                  </a:txBody>
                  <a:tcPr marL="11711" marR="11711" marT="11711" marB="0">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351510">
                <a:tc>
                  <a:txBody>
                    <a:bodyPr/>
                    <a:lstStyle/>
                    <a:p>
                      <a:pPr algn="l" fontAlgn="b"/>
                      <a:endParaRPr lang="en-US" sz="18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US" sz="1800" b="1" i="0" u="none" strike="noStrike" dirty="0">
                        <a:solidFill>
                          <a:srgbClr val="000000"/>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r h="444012">
                <a:tc>
                  <a:txBody>
                    <a:bodyPr/>
                    <a:lstStyle/>
                    <a:p>
                      <a:pPr algn="l" fontAlgn="b"/>
                      <a:r>
                        <a:rPr lang="en-US" sz="1800" b="1" u="none" strike="noStrike" dirty="0">
                          <a:solidFill>
                            <a:srgbClr val="6693BC"/>
                          </a:solidFill>
                          <a:effectLst/>
                        </a:rPr>
                        <a:t>Net Profit = Revenue - Investment</a:t>
                      </a:r>
                      <a:endParaRPr lang="en-US" sz="1800" b="1" i="0" u="none" strike="noStrike" dirty="0">
                        <a:solidFill>
                          <a:srgbClr val="6693BC"/>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US" sz="1800" b="1" u="none" strike="noStrike" dirty="0">
                          <a:solidFill>
                            <a:srgbClr val="6693BC"/>
                          </a:solidFill>
                          <a:effectLst/>
                        </a:rPr>
                        <a:t>$ 312,720</a:t>
                      </a:r>
                      <a:endParaRPr lang="en-US" sz="1800" b="1" i="0" u="none" strike="noStrike" dirty="0">
                        <a:solidFill>
                          <a:srgbClr val="6693BC"/>
                        </a:solidFill>
                        <a:effectLst/>
                        <a:latin typeface="Calibri" charset="0"/>
                      </a:endParaRPr>
                    </a:p>
                  </a:txBody>
                  <a:tcPr marL="11711" marR="11711" marT="11711" marB="0" anchor="b">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pic>
        <p:nvPicPr>
          <p:cNvPr id="2050" name="Picture 2" descr="ncome salary dollar rate increase statistic. business profit ..."/>
          <p:cNvPicPr>
            <a:picLocks noChangeAspect="1" noChangeArrowheads="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999" t="15336" r="12027" b="20216"/>
          <a:stretch/>
        </p:blipFill>
        <p:spPr bwMode="auto">
          <a:xfrm>
            <a:off x="8315928" y="2511706"/>
            <a:ext cx="3480325" cy="29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67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1747648955"/>
              </p:ext>
            </p:extLst>
          </p:nvPr>
        </p:nvGraphicFramePr>
        <p:xfrm>
          <a:off x="0" y="2701110"/>
          <a:ext cx="12192000" cy="1861489"/>
        </p:xfrm>
        <a:graphic>
          <a:graphicData uri="http://schemas.openxmlformats.org/drawingml/2006/table">
            <a:tbl>
              <a:tblPr firstRow="1" bandRow="1">
                <a:tableStyleId>{5940675A-B579-460E-94D1-54222C63F5DA}</a:tableStyleId>
              </a:tblPr>
              <a:tblGrid>
                <a:gridCol w="3958542"/>
                <a:gridCol w="4074288"/>
                <a:gridCol w="4159170"/>
              </a:tblGrid>
              <a:tr h="1861489">
                <a:tc>
                  <a:txBody>
                    <a:bodyPr/>
                    <a:lstStyle/>
                    <a:p>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r>
            </a:tbl>
          </a:graphicData>
        </a:graphic>
      </p:graphicFrame>
      <p:sp>
        <p:nvSpPr>
          <p:cNvPr id="2" name="Title 1"/>
          <p:cNvSpPr>
            <a:spLocks noGrp="1"/>
          </p:cNvSpPr>
          <p:nvPr>
            <p:ph type="title"/>
          </p:nvPr>
        </p:nvSpPr>
        <p:spPr/>
        <p:txBody>
          <a:bodyPr/>
          <a:lstStyle/>
          <a:p>
            <a:r>
              <a:rPr lang="en-US" dirty="0" smtClean="0"/>
              <a:t>Competitors</a:t>
            </a:r>
            <a:endParaRPr lang="en-US" dirty="0"/>
          </a:p>
        </p:txBody>
      </p:sp>
      <p:sp>
        <p:nvSpPr>
          <p:cNvPr id="3" name="Content Placeholder 2"/>
          <p:cNvSpPr>
            <a:spLocks noGrp="1"/>
          </p:cNvSpPr>
          <p:nvPr>
            <p:ph idx="1"/>
          </p:nvPr>
        </p:nvSpPr>
        <p:spPr/>
        <p:txBody>
          <a:bodyPr/>
          <a:lstStyle/>
          <a:p>
            <a:endParaRPr lang="en-US" dirty="0"/>
          </a:p>
          <a:p>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742" y="3235230"/>
            <a:ext cx="3418283" cy="52497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52900" y="3064465"/>
            <a:ext cx="3420000" cy="866501"/>
          </a:xfrm>
          <a:prstGeom prst="rect">
            <a:avLst/>
          </a:prstGeom>
        </p:spPr>
      </p:pic>
      <p:pic>
        <p:nvPicPr>
          <p:cNvPr id="7172" name="Picture 4" descr="ile:Teamwork-logo.svg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72877" y="3000335"/>
            <a:ext cx="3420000" cy="9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234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0810" r="9893"/>
          <a:stretch/>
        </p:blipFill>
        <p:spPr>
          <a:xfrm>
            <a:off x="324092" y="879678"/>
            <a:ext cx="3521176" cy="659749"/>
          </a:xfrm>
          <a:prstGeom prst="rect">
            <a:avLst/>
          </a:prstGeom>
        </p:spPr>
      </p:pic>
      <p:cxnSp>
        <p:nvCxnSpPr>
          <p:cNvPr id="16" name="Straight Connector 15"/>
          <p:cNvCxnSpPr/>
          <p:nvPr/>
        </p:nvCxnSpPr>
        <p:spPr>
          <a:xfrm>
            <a:off x="4062714" y="2025579"/>
            <a:ext cx="25081" cy="401641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3539430"/>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smtClean="0">
                <a:latin typeface="Open Sans" charset="0"/>
                <a:ea typeface="Open Sans" charset="0"/>
                <a:cs typeface="Open Sans" charset="0"/>
                <a:hlinkClick r:id="rId3"/>
              </a:rPr>
              <a:t>monday.com</a:t>
            </a:r>
            <a:endParaRPr lang="en-US" sz="1400" dirty="0" smtClean="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smtClean="0">
                <a:latin typeface="Open Sans" charset="0"/>
                <a:ea typeface="Open Sans" charset="0"/>
                <a:cs typeface="Open Sans" charset="0"/>
              </a:rPr>
              <a:t>Founded </a:t>
            </a:r>
            <a:r>
              <a:rPr lang="en-US" sz="1400" dirty="0">
                <a:latin typeface="Open Sans" charset="0"/>
                <a:ea typeface="Open Sans" charset="0"/>
                <a:cs typeface="Open Sans" charset="0"/>
              </a:rPr>
              <a:t>in : </a:t>
            </a:r>
            <a:r>
              <a:rPr lang="en-US" sz="1400" dirty="0" smtClean="0">
                <a:latin typeface="Open Sans" charset="0"/>
                <a:ea typeface="Open Sans" charset="0"/>
                <a:cs typeface="Open Sans" charset="0"/>
              </a:rPr>
              <a:t>2012</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a:t>
            </a:r>
            <a:r>
              <a:rPr lang="en-US" sz="1400" dirty="0" smtClean="0">
                <a:latin typeface="Open Sans" charset="0"/>
                <a:ea typeface="Open Sans" charset="0"/>
                <a:cs typeface="Open Sans" charset="0"/>
              </a:rPr>
              <a:t>Israel</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Make teamwork click. Anywhere.</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$79 / Year </a:t>
            </a:r>
            <a:r>
              <a:rPr lang="mr-IN" sz="1400" dirty="0">
                <a:latin typeface="Open Sans" charset="0"/>
                <a:ea typeface="Open Sans" charset="0"/>
                <a:cs typeface="Open Sans" charset="0"/>
              </a:rPr>
              <a:t>–</a:t>
            </a:r>
            <a:r>
              <a:rPr lang="en-US" sz="1400" dirty="0">
                <a:latin typeface="Open Sans" charset="0"/>
                <a:ea typeface="Open Sans" charset="0"/>
                <a:cs typeface="Open Sans" charset="0"/>
              </a:rPr>
              <a:t>Pro per </a:t>
            </a:r>
            <a:r>
              <a:rPr lang="en-US" sz="1400" dirty="0" smtClean="0">
                <a:latin typeface="Open Sans" charset="0"/>
                <a:ea typeface="Open Sans" charset="0"/>
                <a:cs typeface="Open Sans" charset="0"/>
              </a:rPr>
              <a:t>user</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Description</a:t>
            </a:r>
            <a:r>
              <a:rPr lang="en-US" sz="1400" dirty="0">
                <a:latin typeface="Open Sans" charset="0"/>
                <a:ea typeface="Open Sans" charset="0"/>
                <a:cs typeface="Open Sans" charset="0"/>
              </a:rPr>
              <a:t>: </a:t>
            </a:r>
            <a:r>
              <a:rPr lang="en-US" sz="1400" dirty="0">
                <a:latin typeface="Open Sans" charset="0"/>
                <a:ea typeface="Open Sans" charset="0"/>
                <a:cs typeface="Open Sans" charset="0"/>
                <a:hlinkClick r:id="rId4"/>
              </a:rPr>
              <a:t>monday.com</a:t>
            </a:r>
            <a:r>
              <a:rPr lang="en-US" sz="1400" dirty="0">
                <a:latin typeface="Open Sans" charset="0"/>
                <a:ea typeface="Open Sans" charset="0"/>
                <a:cs typeface="Open Sans" charset="0"/>
              </a:rPr>
              <a:t> is a cloud-based Work OS, where teams create workflow apps in minutes to run their processes, projects, and everyday work.</a:t>
            </a:r>
          </a:p>
        </p:txBody>
      </p:sp>
      <p:graphicFrame>
        <p:nvGraphicFramePr>
          <p:cNvPr id="18" name="Diagram 17"/>
          <p:cNvGraphicFramePr/>
          <p:nvPr>
            <p:extLst>
              <p:ext uri="{D42A27DB-BD31-4B8C-83A1-F6EECF244321}">
                <p14:modId xmlns:p14="http://schemas.microsoft.com/office/powerpoint/2010/main" val="156187693"/>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418134548"/>
              </p:ext>
            </p:extLst>
          </p:nvPr>
        </p:nvGraphicFramePr>
        <p:xfrm>
          <a:off x="4284566" y="879678"/>
          <a:ext cx="6736463" cy="659751"/>
        </p:xfrm>
        <a:graphic>
          <a:graphicData uri="http://schemas.openxmlformats.org/drawingml/2006/table">
            <a:tbl>
              <a:tblPr firstRow="1" bandRow="1">
                <a:tableStyleId>{69012ECD-51FC-41F1-AA8D-1B2483CD663E}</a:tableStyleId>
              </a:tblPr>
              <a:tblGrid>
                <a:gridCol w="2187219"/>
                <a:gridCol w="2251172"/>
                <a:gridCol w="2298072"/>
              </a:tblGrid>
              <a:tr h="659751">
                <a:tc>
                  <a:txBody>
                    <a:bodyPr/>
                    <a:lstStyle/>
                    <a:p>
                      <a:pPr marL="0" algn="ctr" defTabSz="914400" rtl="0" eaLnBrk="1" latinLnBrk="0" hangingPunct="1"/>
                      <a:r>
                        <a:rPr lang="en-US" sz="1800" b="1" kern="1200" dirty="0" smtClean="0">
                          <a:ln w="0"/>
                          <a:solidFill>
                            <a:schemeClr val="bg1"/>
                          </a:solidFill>
                          <a:latin typeface="+mn-lt"/>
                          <a:ea typeface="+mn-ea"/>
                          <a:cs typeface="+mn-cs"/>
                        </a:rPr>
                        <a:t>Employee </a:t>
                      </a:r>
                    </a:p>
                    <a:p>
                      <a:pPr marL="0" algn="ctr" defTabSz="914400" rtl="0" eaLnBrk="1" latinLnBrk="0" hangingPunct="1"/>
                      <a:r>
                        <a:rPr lang="en-US" sz="1800" b="1" kern="1200" dirty="0" smtClean="0">
                          <a:ln w="0"/>
                          <a:solidFill>
                            <a:schemeClr val="bg1"/>
                          </a:solidFill>
                          <a:latin typeface="+mn-lt"/>
                          <a:ea typeface="+mn-ea"/>
                          <a:cs typeface="+mn-cs"/>
                        </a:rPr>
                        <a:t>380</a:t>
                      </a:r>
                    </a:p>
                  </a:txBody>
                  <a:tcPr>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Revenue</a:t>
                      </a:r>
                    </a:p>
                    <a:p>
                      <a:pPr marL="0" algn="ctr" defTabSz="914400" rtl="0" eaLnBrk="1" latinLnBrk="0" hangingPunct="1"/>
                      <a:r>
                        <a:rPr lang="en-US" sz="1800" b="1" kern="1200" dirty="0" smtClean="0">
                          <a:ln w="0"/>
                          <a:solidFill>
                            <a:schemeClr val="bg1"/>
                          </a:solidFill>
                          <a:latin typeface="+mn-lt"/>
                          <a:ea typeface="+mn-ea"/>
                          <a:cs typeface="+mn-cs"/>
                        </a:rPr>
                        <a:t>$ 85 M</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tcPr>
                </a:tc>
                <a:tc>
                  <a:txBody>
                    <a:bodyPr/>
                    <a:lstStyle/>
                    <a:p>
                      <a:pPr marL="0" algn="ctr" defTabSz="914400" rtl="0" eaLnBrk="1" latinLnBrk="0" hangingPunct="1"/>
                      <a:r>
                        <a:rPr lang="en-US" sz="1800" b="1" kern="1200" dirty="0" smtClean="0">
                          <a:ln w="0"/>
                          <a:solidFill>
                            <a:schemeClr val="bg1"/>
                          </a:solidFill>
                          <a:latin typeface="+mn-lt"/>
                          <a:ea typeface="+mn-ea"/>
                          <a:cs typeface="+mn-cs"/>
                        </a:rPr>
                        <a:t>Paid Customer </a:t>
                      </a:r>
                    </a:p>
                    <a:p>
                      <a:pPr marL="0" algn="ctr" defTabSz="914400" rtl="0" eaLnBrk="1" latinLnBrk="0" hangingPunct="1"/>
                      <a:r>
                        <a:rPr lang="en-US" sz="1800" b="1" kern="1200" dirty="0" smtClean="0">
                          <a:ln w="0"/>
                          <a:solidFill>
                            <a:schemeClr val="bg1"/>
                          </a:solidFill>
                          <a:latin typeface="+mn-lt"/>
                          <a:ea typeface="+mn-ea"/>
                          <a:cs typeface="+mn-cs"/>
                        </a:rPr>
                        <a:t>100,000</a:t>
                      </a:r>
                    </a:p>
                  </a:txBody>
                  <a:tcPr>
                    <a:lnL w="38100" cap="flat" cmpd="sng" algn="ctr">
                      <a:solidFill>
                        <a:schemeClr val="bg1"/>
                      </a:solidFill>
                      <a:prstDash val="solid"/>
                      <a:round/>
                      <a:headEnd type="none" w="med" len="med"/>
                      <a:tailEnd type="none" w="med" len="med"/>
                    </a:lnL>
                  </a:tcPr>
                </a:tc>
              </a:tr>
            </a:tbl>
          </a:graphicData>
        </a:graphic>
      </p:graphicFrame>
    </p:spTree>
    <p:extLst>
      <p:ext uri="{BB962C8B-B14F-4D97-AF65-F5344CB8AC3E}">
        <p14:creationId xmlns:p14="http://schemas.microsoft.com/office/powerpoint/2010/main" val="21257065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p:cNvCxnSpPr/>
          <p:nvPr/>
        </p:nvCxnSpPr>
        <p:spPr>
          <a:xfrm>
            <a:off x="4062714" y="2025579"/>
            <a:ext cx="11575" cy="4398370"/>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495356" y="1921402"/>
            <a:ext cx="3349911" cy="4401205"/>
          </a:xfrm>
          <a:prstGeom prst="rect">
            <a:avLst/>
          </a:prstGeom>
        </p:spPr>
        <p:txBody>
          <a:bodyPr wrap="square">
            <a:spAutoFit/>
          </a:bodyPr>
          <a:lstStyle/>
          <a:p>
            <a:r>
              <a:rPr lang="en-US" sz="1400" dirty="0">
                <a:latin typeface="Open Sans" charset="0"/>
                <a:ea typeface="Open Sans" charset="0"/>
                <a:cs typeface="Open Sans" charset="0"/>
              </a:rPr>
              <a:t>Website: </a:t>
            </a:r>
            <a:r>
              <a:rPr lang="en-US" sz="1400" dirty="0" smtClean="0">
                <a:latin typeface="Open Sans" charset="0"/>
                <a:ea typeface="Open Sans" charset="0"/>
                <a:cs typeface="Open Sans" charset="0"/>
                <a:hlinkClick r:id="rId2"/>
              </a:rPr>
              <a:t>Teamwork</a:t>
            </a:r>
            <a:endParaRPr lang="en-US" sz="1400" dirty="0" smtClean="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smtClean="0">
                <a:latin typeface="Open Sans" charset="0"/>
                <a:ea typeface="Open Sans" charset="0"/>
                <a:cs typeface="Open Sans" charset="0"/>
              </a:rPr>
              <a:t>Founded in : 2007 </a:t>
            </a:r>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Location: Ireland</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Mission: To create the world's best productivity software</a:t>
            </a:r>
          </a:p>
          <a:p>
            <a:endParaRPr lang="en-US" sz="1400" dirty="0" smtClean="0">
              <a:latin typeface="Open Sans" charset="0"/>
              <a:ea typeface="Open Sans" charset="0"/>
              <a:cs typeface="Open Sans" charset="0"/>
            </a:endParaRPr>
          </a:p>
          <a:p>
            <a:r>
              <a:rPr lang="en-US" sz="1400" dirty="0" smtClean="0">
                <a:latin typeface="Open Sans" charset="0"/>
                <a:ea typeface="Open Sans" charset="0"/>
                <a:cs typeface="Open Sans" charset="0"/>
              </a:rPr>
              <a:t>Pricing</a:t>
            </a:r>
            <a:r>
              <a:rPr lang="en-US" sz="1400" dirty="0">
                <a:latin typeface="Open Sans" charset="0"/>
                <a:ea typeface="Open Sans" charset="0"/>
                <a:cs typeface="Open Sans" charset="0"/>
              </a:rPr>
              <a:t>:  $180 / Year Premium</a:t>
            </a:r>
          </a:p>
          <a:p>
            <a:endParaRPr lang="en-US" sz="1400" dirty="0">
              <a:latin typeface="Open Sans" charset="0"/>
              <a:ea typeface="Open Sans" charset="0"/>
              <a:cs typeface="Open Sans" charset="0"/>
            </a:endParaRPr>
          </a:p>
          <a:p>
            <a:r>
              <a:rPr lang="en-US" sz="1400" dirty="0">
                <a:latin typeface="Open Sans" charset="0"/>
                <a:ea typeface="Open Sans" charset="0"/>
                <a:cs typeface="Open Sans" charset="0"/>
              </a:rPr>
              <a:t>Description: A suite of online collaboration tools designed to maximize your team’s productivity, communication and overall customer happiness. Project Management, Help Desk &amp; Team Messaging software done right.</a:t>
            </a:r>
          </a:p>
          <a:p>
            <a:endParaRPr lang="en-US" sz="1400" dirty="0">
              <a:latin typeface="Open Sans" charset="0"/>
              <a:ea typeface="Open Sans" charset="0"/>
              <a:cs typeface="Open Sans" charset="0"/>
            </a:endParaRPr>
          </a:p>
          <a:p>
            <a:endParaRPr lang="en-US" sz="1400" dirty="0">
              <a:latin typeface="Open Sans" charset="0"/>
              <a:ea typeface="Open Sans" charset="0"/>
              <a:cs typeface="Open Sans" charset="0"/>
            </a:endParaRPr>
          </a:p>
        </p:txBody>
      </p:sp>
      <p:graphicFrame>
        <p:nvGraphicFramePr>
          <p:cNvPr id="18" name="Diagram 17"/>
          <p:cNvGraphicFramePr/>
          <p:nvPr>
            <p:extLst>
              <p:ext uri="{D42A27DB-BD31-4B8C-83A1-F6EECF244321}">
                <p14:modId xmlns:p14="http://schemas.microsoft.com/office/powerpoint/2010/main" val="1353963249"/>
              </p:ext>
            </p:extLst>
          </p:nvPr>
        </p:nvGraphicFramePr>
        <p:xfrm>
          <a:off x="5102513" y="2025579"/>
          <a:ext cx="5100570" cy="3588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1236290399"/>
              </p:ext>
            </p:extLst>
          </p:nvPr>
        </p:nvGraphicFramePr>
        <p:xfrm>
          <a:off x="4284566" y="879678"/>
          <a:ext cx="6736463" cy="659751"/>
        </p:xfrm>
        <a:graphic>
          <a:graphicData uri="http://schemas.openxmlformats.org/drawingml/2006/table">
            <a:tbl>
              <a:tblPr firstRow="1" bandRow="1">
                <a:tableStyleId>{5A111915-BE36-4E01-A7E5-04B1672EAD32}</a:tableStyleId>
              </a:tblPr>
              <a:tblGrid>
                <a:gridCol w="2187219"/>
                <a:gridCol w="2251172"/>
                <a:gridCol w="2298072"/>
              </a:tblGrid>
              <a:tr h="659751">
                <a:tc>
                  <a:txBody>
                    <a:bodyPr/>
                    <a:lstStyle/>
                    <a:p>
                      <a:pPr algn="ctr"/>
                      <a:r>
                        <a:rPr lang="en-US" dirty="0" smtClean="0">
                          <a:ln w="0"/>
                        </a:rPr>
                        <a:t>Employee </a:t>
                      </a:r>
                    </a:p>
                    <a:p>
                      <a:pPr algn="ctr"/>
                      <a:r>
                        <a:rPr lang="en-US" dirty="0" smtClean="0">
                          <a:ln w="0"/>
                        </a:rPr>
                        <a:t>258</a:t>
                      </a:r>
                      <a:endParaRPr lang="en-US" dirty="0" smtClean="0">
                        <a:ln w="0"/>
                        <a:solidFill>
                          <a:schemeClr val="tx1"/>
                        </a:solidFill>
                      </a:endParaRPr>
                    </a:p>
                  </a:txBody>
                  <a:tcPr>
                    <a:lnR w="38100" cap="flat" cmpd="sng" algn="ctr">
                      <a:solidFill>
                        <a:schemeClr val="bg1"/>
                      </a:solidFill>
                      <a:prstDash val="solid"/>
                      <a:round/>
                      <a:headEnd type="none" w="med" len="med"/>
                      <a:tailEnd type="none" w="med" len="med"/>
                    </a:lnR>
                    <a:solidFill>
                      <a:schemeClr val="accent1"/>
                    </a:solidFill>
                  </a:tcPr>
                </a:tc>
                <a:tc>
                  <a:txBody>
                    <a:bodyPr/>
                    <a:lstStyle/>
                    <a:p>
                      <a:pPr algn="ctr"/>
                      <a:r>
                        <a:rPr lang="en-US" dirty="0" smtClean="0">
                          <a:ln w="0"/>
                        </a:rPr>
                        <a:t>Revenue</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n w="0"/>
                        </a:rPr>
                        <a:t>$</a:t>
                      </a:r>
                      <a:r>
                        <a:rPr lang="en-US" dirty="0" smtClean="0"/>
                        <a:t>28.9 M </a:t>
                      </a:r>
                    </a:p>
                  </a:txBody>
                  <a:tcP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pPr algn="ctr"/>
                      <a:r>
                        <a:rPr lang="en-US" dirty="0" smtClean="0">
                          <a:ln w="0"/>
                        </a:rPr>
                        <a:t>Paid Customer </a:t>
                      </a:r>
                    </a:p>
                    <a:p>
                      <a:pPr algn="ctr"/>
                      <a:r>
                        <a:rPr lang="en-US" dirty="0" smtClean="0">
                          <a:ln w="0"/>
                        </a:rPr>
                        <a:t>24,000</a:t>
                      </a:r>
                    </a:p>
                  </a:txBody>
                  <a:tcPr>
                    <a:lnL w="38100" cap="flat" cmpd="sng" algn="ctr">
                      <a:solidFill>
                        <a:schemeClr val="bg1"/>
                      </a:solidFill>
                      <a:prstDash val="solid"/>
                      <a:round/>
                      <a:headEnd type="none" w="med" len="med"/>
                      <a:tailEnd type="none" w="med" len="med"/>
                    </a:lnL>
                    <a:solidFill>
                      <a:schemeClr val="accent1"/>
                    </a:solidFill>
                  </a:tcPr>
                </a:tc>
              </a:tr>
            </a:tbl>
          </a:graphicData>
        </a:graphic>
      </p:graphicFrame>
      <p:pic>
        <p:nvPicPr>
          <p:cNvPr id="10" name="Picture 4" descr="ile:Teamwork-logo.svg - Wikipedia"/>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5267" y="712173"/>
            <a:ext cx="3420000" cy="994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4548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4128</TotalTime>
  <Words>718</Words>
  <Application>Microsoft Macintosh PowerPoint</Application>
  <PresentationFormat>Widescreen</PresentationFormat>
  <Paragraphs>205</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Calibri Light</vt:lpstr>
      <vt:lpstr>Open Sans</vt:lpstr>
      <vt:lpstr>Arial</vt:lpstr>
      <vt:lpstr>Office Theme</vt:lpstr>
      <vt:lpstr> FRESHFLOW</vt:lpstr>
      <vt:lpstr>Content</vt:lpstr>
      <vt:lpstr>PROBLEM</vt:lpstr>
      <vt:lpstr>Opportunity</vt:lpstr>
      <vt:lpstr>Opportunity </vt:lpstr>
      <vt:lpstr>Revenue and Profit</vt:lpstr>
      <vt:lpstr>Competitors</vt:lpstr>
      <vt:lpstr>PowerPoint Presentation</vt:lpstr>
      <vt:lpstr>PowerPoint Presentation</vt:lpstr>
      <vt:lpstr>PowerPoint Presentation</vt:lpstr>
      <vt:lpstr>Competitor Analysis Matrix </vt:lpstr>
      <vt:lpstr>Pre-Product Launch Activities</vt:lpstr>
      <vt:lpstr>Product Ideation To Launch</vt:lpstr>
      <vt:lpstr>Video Walkthrough</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Freshflow</dc:title>
  <dc:creator>Microsoft Office User</dc:creator>
  <cp:lastModifiedBy>Microsoft Office User</cp:lastModifiedBy>
  <cp:revision>71</cp:revision>
  <dcterms:created xsi:type="dcterms:W3CDTF">2020-06-04T16:26:11Z</dcterms:created>
  <dcterms:modified xsi:type="dcterms:W3CDTF">2020-06-07T13:30:42Z</dcterms:modified>
</cp:coreProperties>
</file>