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6"/>
  </p:notesMasterIdLst>
  <p:sldIdLst>
    <p:sldId id="256" r:id="rId2"/>
    <p:sldId id="257" r:id="rId3"/>
    <p:sldId id="259" r:id="rId4"/>
    <p:sldId id="260" r:id="rId5"/>
    <p:sldId id="267" r:id="rId6"/>
    <p:sldId id="278" r:id="rId7"/>
    <p:sldId id="261" r:id="rId8"/>
    <p:sldId id="268" r:id="rId9"/>
    <p:sldId id="277" r:id="rId10"/>
    <p:sldId id="279" r:id="rId11"/>
    <p:sldId id="265" r:id="rId12"/>
    <p:sldId id="276"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3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7"/>
  </p:normalViewPr>
  <p:slideViewPr>
    <p:cSldViewPr snapToGrid="0" snapToObjects="1">
      <p:cViewPr>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DB836-45B0-D645-9B61-98F2EB3FBD9F}" type="doc">
      <dgm:prSet loTypeId="urn:microsoft.com/office/officeart/2005/8/layout/matrix1" loCatId="" qsTypeId="urn:microsoft.com/office/officeart/2005/8/quickstyle/simple3" qsCatId="simple" csTypeId="urn:microsoft.com/office/officeart/2005/8/colors/accent1_1" csCatId="accent1" phldr="1"/>
      <dgm:spPr/>
      <dgm:t>
        <a:bodyPr/>
        <a:lstStyle/>
        <a:p>
          <a:endParaRPr lang="en-US"/>
        </a:p>
      </dgm:t>
    </dgm:pt>
    <dgm:pt modelId="{F4893C3C-3611-B846-86E6-E0FF4B98E1C2}">
      <dgm:prSet phldrT="[Text]" custT="1"/>
      <dgm:spPr>
        <a:solidFill>
          <a:schemeClr val="accent1"/>
        </a:solidFill>
      </dgm:spPr>
      <dgm:t>
        <a:bodyPr/>
        <a:lstStyle/>
        <a:p>
          <a:pPr algn="ctr"/>
          <a:r>
            <a:rPr lang="en-US" sz="1600" dirty="0" smtClean="0">
              <a:ln>
                <a:solidFill>
                  <a:schemeClr val="bg1"/>
                </a:solidFill>
              </a:ln>
              <a:solidFill>
                <a:schemeClr val="bg1"/>
              </a:solidFill>
            </a:rPr>
            <a:t>SWOT</a:t>
          </a:r>
          <a:endParaRPr lang="en-US" sz="1600" dirty="0">
            <a:ln>
              <a:solidFill>
                <a:schemeClr val="bg1"/>
              </a:solidFill>
            </a:ln>
            <a:solidFill>
              <a:schemeClr val="bg1"/>
            </a:solidFill>
          </a:endParaRPr>
        </a:p>
      </dgm:t>
    </dgm:pt>
    <dgm:pt modelId="{3D3C8AE6-ED82-3C46-B80B-5BCF67DC9055}" type="parTrans" cxnId="{A67AC2D5-B093-C44D-9B70-C6AAEC16B6FB}">
      <dgm:prSet/>
      <dgm:spPr/>
      <dgm:t>
        <a:bodyPr/>
        <a:lstStyle/>
        <a:p>
          <a:pPr algn="l"/>
          <a:endParaRPr lang="en-US" sz="1400"/>
        </a:p>
      </dgm:t>
    </dgm:pt>
    <dgm:pt modelId="{7DED76CC-3A5B-2045-9E52-262F5091E9EE}" type="sibTrans" cxnId="{A67AC2D5-B093-C44D-9B70-C6AAEC16B6FB}">
      <dgm:prSet/>
      <dgm:spPr/>
      <dgm:t>
        <a:bodyPr/>
        <a:lstStyle/>
        <a:p>
          <a:pPr algn="l"/>
          <a:endParaRPr lang="en-US" sz="1400"/>
        </a:p>
      </dgm:t>
    </dgm:pt>
    <dgm:pt modelId="{9A46DDB7-D09E-8C46-A6AE-89E82D2441FF}">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Opportunity: Remote working software for Work from home </a:t>
          </a:r>
        </a:p>
      </dgm:t>
    </dgm:pt>
    <dgm:pt modelId="{2C8928F9-1D92-D04F-9AD9-50060B54DAFE}" type="parTrans" cxnId="{B689563D-BEA5-CB4C-8F7C-8183F682064A}">
      <dgm:prSet/>
      <dgm:spPr/>
      <dgm:t>
        <a:bodyPr/>
        <a:lstStyle/>
        <a:p>
          <a:pPr algn="l"/>
          <a:endParaRPr lang="en-US" sz="1400"/>
        </a:p>
      </dgm:t>
    </dgm:pt>
    <dgm:pt modelId="{DED5C4D9-0BB2-2F41-A68E-24471806AC89}" type="sibTrans" cxnId="{B689563D-BEA5-CB4C-8F7C-8183F682064A}">
      <dgm:prSet/>
      <dgm:spPr/>
      <dgm:t>
        <a:bodyPr/>
        <a:lstStyle/>
        <a:p>
          <a:pPr algn="l"/>
          <a:endParaRPr lang="en-US" sz="1400"/>
        </a:p>
      </dgm:t>
    </dgm:pt>
    <dgm:pt modelId="{DFBD4994-2BFA-1344-A504-39291C10C50C}">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Threats: Expensive for larger teams.</a:t>
          </a:r>
        </a:p>
      </dgm:t>
    </dgm:pt>
    <dgm:pt modelId="{E2C29FAE-4147-A940-B484-E1BBFAFABD5D}" type="parTrans" cxnId="{1895D8B0-EE91-E54E-B4A1-17C9509378F9}">
      <dgm:prSet/>
      <dgm:spPr/>
      <dgm:t>
        <a:bodyPr/>
        <a:lstStyle/>
        <a:p>
          <a:pPr algn="l"/>
          <a:endParaRPr lang="en-US" sz="1400"/>
        </a:p>
      </dgm:t>
    </dgm:pt>
    <dgm:pt modelId="{3A119566-32AD-5742-9661-EC0D698D8E2C}" type="sibTrans" cxnId="{1895D8B0-EE91-E54E-B4A1-17C9509378F9}">
      <dgm:prSet/>
      <dgm:spPr/>
      <dgm:t>
        <a:bodyPr/>
        <a:lstStyle/>
        <a:p>
          <a:pPr algn="l"/>
          <a:endParaRPr lang="en-US" sz="1400"/>
        </a:p>
      </dgm:t>
    </dgm:pt>
    <dgm:pt modelId="{BFCEAB15-F34B-8348-8AC4-8C4A6B0816AD}">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Weakness: Less focused on product management activities.</a:t>
          </a:r>
        </a:p>
      </dgm:t>
    </dgm:pt>
    <dgm:pt modelId="{F469F2F4-385B-434A-AC08-A958C7CB9DFF}" type="sibTrans" cxnId="{24CE10F9-5314-AC48-9C2B-C9B65DEECEA9}">
      <dgm:prSet/>
      <dgm:spPr/>
      <dgm:t>
        <a:bodyPr/>
        <a:lstStyle/>
        <a:p>
          <a:pPr algn="l"/>
          <a:endParaRPr lang="en-US" sz="1400"/>
        </a:p>
      </dgm:t>
    </dgm:pt>
    <dgm:pt modelId="{A4AEFA69-70D4-2241-B23E-8E4CDB8FAE4D}" type="parTrans" cxnId="{24CE10F9-5314-AC48-9C2B-C9B65DEECEA9}">
      <dgm:prSet/>
      <dgm:spPr/>
      <dgm:t>
        <a:bodyPr/>
        <a:lstStyle/>
        <a:p>
          <a:pPr algn="l"/>
          <a:endParaRPr lang="en-US" sz="1400"/>
        </a:p>
      </dgm:t>
    </dgm:pt>
    <dgm:pt modelId="{024B7420-8F50-B244-A909-4E0FC1482374}">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Strength: Task management and agile support</a:t>
          </a:r>
          <a:endParaRPr lang="en-US" sz="1600" dirty="0"/>
        </a:p>
      </dgm:t>
    </dgm:pt>
    <dgm:pt modelId="{3503596E-A451-274B-8047-C5F2CFE5B3A5}" type="sibTrans" cxnId="{3CBA2148-BF2B-E44A-B141-351C503ABB72}">
      <dgm:prSet/>
      <dgm:spPr/>
      <dgm:t>
        <a:bodyPr/>
        <a:lstStyle/>
        <a:p>
          <a:pPr algn="l"/>
          <a:endParaRPr lang="en-US" sz="1400"/>
        </a:p>
      </dgm:t>
    </dgm:pt>
    <dgm:pt modelId="{6A549285-03BA-5641-8005-67EF18FD22AF}" type="parTrans" cxnId="{3CBA2148-BF2B-E44A-B141-351C503ABB72}">
      <dgm:prSet/>
      <dgm:spPr/>
      <dgm:t>
        <a:bodyPr/>
        <a:lstStyle/>
        <a:p>
          <a:pPr algn="l"/>
          <a:endParaRPr lang="en-US" sz="1400"/>
        </a:p>
      </dgm:t>
    </dgm:pt>
    <dgm:pt modelId="{4E1BFF5B-4CD5-B14F-938E-457FBAED1040}" type="pres">
      <dgm:prSet presAssocID="{84FDB836-45B0-D645-9B61-98F2EB3FBD9F}" presName="diagram" presStyleCnt="0">
        <dgm:presLayoutVars>
          <dgm:chMax val="1"/>
          <dgm:dir/>
          <dgm:animLvl val="ctr"/>
          <dgm:resizeHandles val="exact"/>
        </dgm:presLayoutVars>
      </dgm:prSet>
      <dgm:spPr/>
      <dgm:t>
        <a:bodyPr/>
        <a:lstStyle/>
        <a:p>
          <a:endParaRPr lang="en-US"/>
        </a:p>
      </dgm:t>
    </dgm:pt>
    <dgm:pt modelId="{110E6F0A-5E0B-FE46-B67F-B73E67569680}" type="pres">
      <dgm:prSet presAssocID="{84FDB836-45B0-D645-9B61-98F2EB3FBD9F}" presName="matrix" presStyleCnt="0"/>
      <dgm:spPr/>
    </dgm:pt>
    <dgm:pt modelId="{FC0794D6-EE17-914A-BB06-A6008B66E530}" type="pres">
      <dgm:prSet presAssocID="{84FDB836-45B0-D645-9B61-98F2EB3FBD9F}" presName="tile1" presStyleLbl="node1" presStyleIdx="0" presStyleCnt="4" custLinFactNeighborY="1845"/>
      <dgm:spPr/>
      <dgm:t>
        <a:bodyPr/>
        <a:lstStyle/>
        <a:p>
          <a:endParaRPr lang="en-US"/>
        </a:p>
      </dgm:t>
    </dgm:pt>
    <dgm:pt modelId="{83109E9F-F9E5-924B-B98E-0118BB2D52FE}" type="pres">
      <dgm:prSet presAssocID="{84FDB836-45B0-D645-9B61-98F2EB3FBD9F}" presName="tile1text" presStyleLbl="node1" presStyleIdx="0" presStyleCnt="4">
        <dgm:presLayoutVars>
          <dgm:chMax val="0"/>
          <dgm:chPref val="0"/>
          <dgm:bulletEnabled val="1"/>
        </dgm:presLayoutVars>
      </dgm:prSet>
      <dgm:spPr/>
      <dgm:t>
        <a:bodyPr/>
        <a:lstStyle/>
        <a:p>
          <a:endParaRPr lang="en-US"/>
        </a:p>
      </dgm:t>
    </dgm:pt>
    <dgm:pt modelId="{D3841ED4-71AC-554A-B0A3-8F22D3EA1B1C}" type="pres">
      <dgm:prSet presAssocID="{84FDB836-45B0-D645-9B61-98F2EB3FBD9F}" presName="tile2" presStyleLbl="node1" presStyleIdx="1" presStyleCnt="4" custLinFactNeighborX="-617" custLinFactNeighborY="1618"/>
      <dgm:spPr/>
      <dgm:t>
        <a:bodyPr/>
        <a:lstStyle/>
        <a:p>
          <a:endParaRPr lang="en-US"/>
        </a:p>
      </dgm:t>
    </dgm:pt>
    <dgm:pt modelId="{7DFF20F5-8689-0145-BDE2-314DEB354946}" type="pres">
      <dgm:prSet presAssocID="{84FDB836-45B0-D645-9B61-98F2EB3FBD9F}" presName="tile2text" presStyleLbl="node1" presStyleIdx="1" presStyleCnt="4">
        <dgm:presLayoutVars>
          <dgm:chMax val="0"/>
          <dgm:chPref val="0"/>
          <dgm:bulletEnabled val="1"/>
        </dgm:presLayoutVars>
      </dgm:prSet>
      <dgm:spPr/>
      <dgm:t>
        <a:bodyPr/>
        <a:lstStyle/>
        <a:p>
          <a:endParaRPr lang="en-US"/>
        </a:p>
      </dgm:t>
    </dgm:pt>
    <dgm:pt modelId="{FC9955FE-8FCE-B549-804D-E9A51C631704}" type="pres">
      <dgm:prSet presAssocID="{84FDB836-45B0-D645-9B61-98F2EB3FBD9F}" presName="tile3" presStyleLbl="node1" presStyleIdx="2" presStyleCnt="4"/>
      <dgm:spPr/>
      <dgm:t>
        <a:bodyPr/>
        <a:lstStyle/>
        <a:p>
          <a:endParaRPr lang="en-US"/>
        </a:p>
      </dgm:t>
    </dgm:pt>
    <dgm:pt modelId="{AB01D343-8F01-0C4D-A293-9B90B54805FC}" type="pres">
      <dgm:prSet presAssocID="{84FDB836-45B0-D645-9B61-98F2EB3FBD9F}" presName="tile3text" presStyleLbl="node1" presStyleIdx="2" presStyleCnt="4">
        <dgm:presLayoutVars>
          <dgm:chMax val="0"/>
          <dgm:chPref val="0"/>
          <dgm:bulletEnabled val="1"/>
        </dgm:presLayoutVars>
      </dgm:prSet>
      <dgm:spPr/>
      <dgm:t>
        <a:bodyPr/>
        <a:lstStyle/>
        <a:p>
          <a:endParaRPr lang="en-US"/>
        </a:p>
      </dgm:t>
    </dgm:pt>
    <dgm:pt modelId="{7DBA3616-935A-804F-9C1D-AC15F7A117EB}" type="pres">
      <dgm:prSet presAssocID="{84FDB836-45B0-D645-9B61-98F2EB3FBD9F}" presName="tile4" presStyleLbl="node1" presStyleIdx="3" presStyleCnt="4"/>
      <dgm:spPr/>
      <dgm:t>
        <a:bodyPr/>
        <a:lstStyle/>
        <a:p>
          <a:endParaRPr lang="en-US"/>
        </a:p>
      </dgm:t>
    </dgm:pt>
    <dgm:pt modelId="{01FFCAA2-77D6-6541-8076-DDC5E2C49DF9}" type="pres">
      <dgm:prSet presAssocID="{84FDB836-45B0-D645-9B61-98F2EB3FBD9F}" presName="tile4text" presStyleLbl="node1" presStyleIdx="3" presStyleCnt="4">
        <dgm:presLayoutVars>
          <dgm:chMax val="0"/>
          <dgm:chPref val="0"/>
          <dgm:bulletEnabled val="1"/>
        </dgm:presLayoutVars>
      </dgm:prSet>
      <dgm:spPr/>
      <dgm:t>
        <a:bodyPr/>
        <a:lstStyle/>
        <a:p>
          <a:endParaRPr lang="en-US"/>
        </a:p>
      </dgm:t>
    </dgm:pt>
    <dgm:pt modelId="{124B9360-052B-184E-8546-3081C340034C}" type="pres">
      <dgm:prSet presAssocID="{84FDB836-45B0-D645-9B61-98F2EB3FBD9F}" presName="centerTile" presStyleLbl="fgShp" presStyleIdx="0" presStyleCnt="1">
        <dgm:presLayoutVars>
          <dgm:chMax val="0"/>
          <dgm:chPref val="0"/>
        </dgm:presLayoutVars>
      </dgm:prSet>
      <dgm:spPr/>
      <dgm:t>
        <a:bodyPr/>
        <a:lstStyle/>
        <a:p>
          <a:endParaRPr lang="en-US"/>
        </a:p>
      </dgm:t>
    </dgm:pt>
  </dgm:ptLst>
  <dgm:cxnLst>
    <dgm:cxn modelId="{3CBA2148-BF2B-E44A-B141-351C503ABB72}" srcId="{F4893C3C-3611-B846-86E6-E0FF4B98E1C2}" destId="{024B7420-8F50-B244-A909-4E0FC1482374}" srcOrd="0" destOrd="0" parTransId="{6A549285-03BA-5641-8005-67EF18FD22AF}" sibTransId="{3503596E-A451-274B-8047-C5F2CFE5B3A5}"/>
    <dgm:cxn modelId="{B689563D-BEA5-CB4C-8F7C-8183F682064A}" srcId="{F4893C3C-3611-B846-86E6-E0FF4B98E1C2}" destId="{9A46DDB7-D09E-8C46-A6AE-89E82D2441FF}" srcOrd="2" destOrd="0" parTransId="{2C8928F9-1D92-D04F-9AD9-50060B54DAFE}" sibTransId="{DED5C4D9-0BB2-2F41-A68E-24471806AC89}"/>
    <dgm:cxn modelId="{7F5664F2-B98F-5F4D-95E4-F9226DD12C84}" type="presOf" srcId="{9A46DDB7-D09E-8C46-A6AE-89E82D2441FF}" destId="{AB01D343-8F01-0C4D-A293-9B90B54805FC}" srcOrd="1" destOrd="0" presId="urn:microsoft.com/office/officeart/2005/8/layout/matrix1"/>
    <dgm:cxn modelId="{3ACD76C5-4A77-314A-B843-F6D07E29992C}" type="presOf" srcId="{F4893C3C-3611-B846-86E6-E0FF4B98E1C2}" destId="{124B9360-052B-184E-8546-3081C340034C}" srcOrd="0" destOrd="0" presId="urn:microsoft.com/office/officeart/2005/8/layout/matrix1"/>
    <dgm:cxn modelId="{2971F0C9-515A-F048-89CC-2837215D0D05}" type="presOf" srcId="{9A46DDB7-D09E-8C46-A6AE-89E82D2441FF}" destId="{FC9955FE-8FCE-B549-804D-E9A51C631704}" srcOrd="0" destOrd="0" presId="urn:microsoft.com/office/officeart/2005/8/layout/matrix1"/>
    <dgm:cxn modelId="{A67AC2D5-B093-C44D-9B70-C6AAEC16B6FB}" srcId="{84FDB836-45B0-D645-9B61-98F2EB3FBD9F}" destId="{F4893C3C-3611-B846-86E6-E0FF4B98E1C2}" srcOrd="0" destOrd="0" parTransId="{3D3C8AE6-ED82-3C46-B80B-5BCF67DC9055}" sibTransId="{7DED76CC-3A5B-2045-9E52-262F5091E9EE}"/>
    <dgm:cxn modelId="{2A8EFA72-673A-2444-B4E7-E7BFE456FEC8}" type="presOf" srcId="{DFBD4994-2BFA-1344-A504-39291C10C50C}" destId="{7DBA3616-935A-804F-9C1D-AC15F7A117EB}" srcOrd="0" destOrd="0" presId="urn:microsoft.com/office/officeart/2005/8/layout/matrix1"/>
    <dgm:cxn modelId="{EE586330-AB09-FB48-9759-8FF724ABCC45}" type="presOf" srcId="{BFCEAB15-F34B-8348-8AC4-8C4A6B0816AD}" destId="{D3841ED4-71AC-554A-B0A3-8F22D3EA1B1C}" srcOrd="0" destOrd="0" presId="urn:microsoft.com/office/officeart/2005/8/layout/matrix1"/>
    <dgm:cxn modelId="{1895D8B0-EE91-E54E-B4A1-17C9509378F9}" srcId="{F4893C3C-3611-B846-86E6-E0FF4B98E1C2}" destId="{DFBD4994-2BFA-1344-A504-39291C10C50C}" srcOrd="3" destOrd="0" parTransId="{E2C29FAE-4147-A940-B484-E1BBFAFABD5D}" sibTransId="{3A119566-32AD-5742-9661-EC0D698D8E2C}"/>
    <dgm:cxn modelId="{24CE10F9-5314-AC48-9C2B-C9B65DEECEA9}" srcId="{F4893C3C-3611-B846-86E6-E0FF4B98E1C2}" destId="{BFCEAB15-F34B-8348-8AC4-8C4A6B0816AD}" srcOrd="1" destOrd="0" parTransId="{A4AEFA69-70D4-2241-B23E-8E4CDB8FAE4D}" sibTransId="{F469F2F4-385B-434A-AC08-A958C7CB9DFF}"/>
    <dgm:cxn modelId="{2474036F-E997-8D47-AF66-C097BEE23BC6}" type="presOf" srcId="{DFBD4994-2BFA-1344-A504-39291C10C50C}" destId="{01FFCAA2-77D6-6541-8076-DDC5E2C49DF9}" srcOrd="1" destOrd="0" presId="urn:microsoft.com/office/officeart/2005/8/layout/matrix1"/>
    <dgm:cxn modelId="{547331FE-DEB4-0743-9981-BFC3C011B82D}" type="presOf" srcId="{024B7420-8F50-B244-A909-4E0FC1482374}" destId="{83109E9F-F9E5-924B-B98E-0118BB2D52FE}" srcOrd="1" destOrd="0" presId="urn:microsoft.com/office/officeart/2005/8/layout/matrix1"/>
    <dgm:cxn modelId="{50518286-E780-F344-A7D8-20B68ECA6B58}" type="presOf" srcId="{84FDB836-45B0-D645-9B61-98F2EB3FBD9F}" destId="{4E1BFF5B-4CD5-B14F-938E-457FBAED1040}" srcOrd="0" destOrd="0" presId="urn:microsoft.com/office/officeart/2005/8/layout/matrix1"/>
    <dgm:cxn modelId="{20FE36F8-8DFC-664D-A7E1-5870313AA568}" type="presOf" srcId="{024B7420-8F50-B244-A909-4E0FC1482374}" destId="{FC0794D6-EE17-914A-BB06-A6008B66E530}" srcOrd="0" destOrd="0" presId="urn:microsoft.com/office/officeart/2005/8/layout/matrix1"/>
    <dgm:cxn modelId="{BC20DB5C-7427-AC44-9E79-7A2329AEB370}" type="presOf" srcId="{BFCEAB15-F34B-8348-8AC4-8C4A6B0816AD}" destId="{7DFF20F5-8689-0145-BDE2-314DEB354946}" srcOrd="1" destOrd="0" presId="urn:microsoft.com/office/officeart/2005/8/layout/matrix1"/>
    <dgm:cxn modelId="{915B9AF3-5862-7C40-9873-8A4CBF926CBC}" type="presParOf" srcId="{4E1BFF5B-4CD5-B14F-938E-457FBAED1040}" destId="{110E6F0A-5E0B-FE46-B67F-B73E67569680}" srcOrd="0" destOrd="0" presId="urn:microsoft.com/office/officeart/2005/8/layout/matrix1"/>
    <dgm:cxn modelId="{E62FC2CD-2174-AF44-B4D2-9F84D8934973}" type="presParOf" srcId="{110E6F0A-5E0B-FE46-B67F-B73E67569680}" destId="{FC0794D6-EE17-914A-BB06-A6008B66E530}" srcOrd="0" destOrd="0" presId="urn:microsoft.com/office/officeart/2005/8/layout/matrix1"/>
    <dgm:cxn modelId="{B289FB43-72E6-FA43-84BC-55F1D9758CD4}" type="presParOf" srcId="{110E6F0A-5E0B-FE46-B67F-B73E67569680}" destId="{83109E9F-F9E5-924B-B98E-0118BB2D52FE}" srcOrd="1" destOrd="0" presId="urn:microsoft.com/office/officeart/2005/8/layout/matrix1"/>
    <dgm:cxn modelId="{36F31BC9-D766-E245-863F-C64870965839}" type="presParOf" srcId="{110E6F0A-5E0B-FE46-B67F-B73E67569680}" destId="{D3841ED4-71AC-554A-B0A3-8F22D3EA1B1C}" srcOrd="2" destOrd="0" presId="urn:microsoft.com/office/officeart/2005/8/layout/matrix1"/>
    <dgm:cxn modelId="{D53926B2-2E2C-F043-8498-5806EB8DA1EA}" type="presParOf" srcId="{110E6F0A-5E0B-FE46-B67F-B73E67569680}" destId="{7DFF20F5-8689-0145-BDE2-314DEB354946}" srcOrd="3" destOrd="0" presId="urn:microsoft.com/office/officeart/2005/8/layout/matrix1"/>
    <dgm:cxn modelId="{5203ADCA-01E4-1349-9E94-669D44913674}" type="presParOf" srcId="{110E6F0A-5E0B-FE46-B67F-B73E67569680}" destId="{FC9955FE-8FCE-B549-804D-E9A51C631704}" srcOrd="4" destOrd="0" presId="urn:microsoft.com/office/officeart/2005/8/layout/matrix1"/>
    <dgm:cxn modelId="{A6CE1184-8215-2F4F-BE8D-FCADE1DD4735}" type="presParOf" srcId="{110E6F0A-5E0B-FE46-B67F-B73E67569680}" destId="{AB01D343-8F01-0C4D-A293-9B90B54805FC}" srcOrd="5" destOrd="0" presId="urn:microsoft.com/office/officeart/2005/8/layout/matrix1"/>
    <dgm:cxn modelId="{5E7E15F4-5FAF-1E4A-A437-13334BB2D88B}" type="presParOf" srcId="{110E6F0A-5E0B-FE46-B67F-B73E67569680}" destId="{7DBA3616-935A-804F-9C1D-AC15F7A117EB}" srcOrd="6" destOrd="0" presId="urn:microsoft.com/office/officeart/2005/8/layout/matrix1"/>
    <dgm:cxn modelId="{08442C24-CDA7-8F45-B7B2-405486E6E494}" type="presParOf" srcId="{110E6F0A-5E0B-FE46-B67F-B73E67569680}" destId="{01FFCAA2-77D6-6541-8076-DDC5E2C49DF9}" srcOrd="7" destOrd="0" presId="urn:microsoft.com/office/officeart/2005/8/layout/matrix1"/>
    <dgm:cxn modelId="{6AA83017-00FB-214A-A65E-077A1DCB50D1}" type="presParOf" srcId="{4E1BFF5B-4CD5-B14F-938E-457FBAED1040}" destId="{124B9360-052B-184E-8546-3081C340034C}"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FDB836-45B0-D645-9B61-98F2EB3FBD9F}" type="doc">
      <dgm:prSet loTypeId="urn:microsoft.com/office/officeart/2005/8/layout/matrix1" loCatId="" qsTypeId="urn:microsoft.com/office/officeart/2005/8/quickstyle/simple3" qsCatId="simple" csTypeId="urn:microsoft.com/office/officeart/2005/8/colors/accent1_1" csCatId="accent1" phldr="1"/>
      <dgm:spPr/>
      <dgm:t>
        <a:bodyPr/>
        <a:lstStyle/>
        <a:p>
          <a:endParaRPr lang="en-US"/>
        </a:p>
      </dgm:t>
    </dgm:pt>
    <dgm:pt modelId="{F4893C3C-3611-B846-86E6-E0FF4B98E1C2}">
      <dgm:prSet phldrT="[Text]" custT="1"/>
      <dgm:spPr>
        <a:solidFill>
          <a:schemeClr val="accent1"/>
        </a:solidFill>
      </dgm:spPr>
      <dgm:t>
        <a:bodyPr/>
        <a:lstStyle/>
        <a:p>
          <a:pPr algn="ctr"/>
          <a:r>
            <a:rPr lang="en-US" sz="1600" dirty="0" smtClean="0">
              <a:ln>
                <a:solidFill>
                  <a:schemeClr val="bg1"/>
                </a:solidFill>
              </a:ln>
              <a:solidFill>
                <a:schemeClr val="bg1"/>
              </a:solidFill>
            </a:rPr>
            <a:t>SWOT</a:t>
          </a:r>
          <a:endParaRPr lang="en-US" sz="1600" dirty="0">
            <a:ln>
              <a:solidFill>
                <a:schemeClr val="bg1"/>
              </a:solidFill>
            </a:ln>
            <a:solidFill>
              <a:schemeClr val="bg1"/>
            </a:solidFill>
          </a:endParaRPr>
        </a:p>
      </dgm:t>
    </dgm:pt>
    <dgm:pt modelId="{3D3C8AE6-ED82-3C46-B80B-5BCF67DC9055}" type="parTrans" cxnId="{A67AC2D5-B093-C44D-9B70-C6AAEC16B6FB}">
      <dgm:prSet/>
      <dgm:spPr/>
      <dgm:t>
        <a:bodyPr/>
        <a:lstStyle/>
        <a:p>
          <a:pPr algn="l"/>
          <a:endParaRPr lang="en-US" sz="1400"/>
        </a:p>
      </dgm:t>
    </dgm:pt>
    <dgm:pt modelId="{7DED76CC-3A5B-2045-9E52-262F5091E9EE}" type="sibTrans" cxnId="{A67AC2D5-B093-C44D-9B70-C6AAEC16B6FB}">
      <dgm:prSet/>
      <dgm:spPr/>
      <dgm:t>
        <a:bodyPr/>
        <a:lstStyle/>
        <a:p>
          <a:pPr algn="l"/>
          <a:endParaRPr lang="en-US" sz="1400"/>
        </a:p>
      </dgm:t>
    </dgm:pt>
    <dgm:pt modelId="{B4116576-E916-1643-ACE4-175A741BD632}">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Weakness: Not very user friendly </a:t>
          </a:r>
        </a:p>
      </dgm:t>
    </dgm:pt>
    <dgm:pt modelId="{A619027F-97FF-7A48-BC04-C4E9CF1004BA}" type="parTrans" cxnId="{813BD9B8-A047-1342-9A33-4AFD1F5A8FC7}">
      <dgm:prSet/>
      <dgm:spPr/>
      <dgm:t>
        <a:bodyPr/>
        <a:lstStyle/>
        <a:p>
          <a:pPr algn="l"/>
          <a:endParaRPr lang="en-US"/>
        </a:p>
      </dgm:t>
    </dgm:pt>
    <dgm:pt modelId="{C416E4B0-3949-A948-A31B-967A408AC407}" type="sibTrans" cxnId="{813BD9B8-A047-1342-9A33-4AFD1F5A8FC7}">
      <dgm:prSet/>
      <dgm:spPr/>
      <dgm:t>
        <a:bodyPr/>
        <a:lstStyle/>
        <a:p>
          <a:pPr algn="l"/>
          <a:endParaRPr lang="en-US"/>
        </a:p>
      </dgm:t>
    </dgm:pt>
    <dgm:pt modelId="{3FA11ADA-C62E-8B48-A51A-D06C63BDD4D6}">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Opportunity: Improve on UX , UI and navigation for ease of use</a:t>
          </a:r>
        </a:p>
      </dgm:t>
    </dgm:pt>
    <dgm:pt modelId="{6CC1FA50-E1DA-0E4B-AF47-A16440618E01}" type="parTrans" cxnId="{8793FE05-5095-004F-9EEF-7003286162AD}">
      <dgm:prSet/>
      <dgm:spPr/>
      <dgm:t>
        <a:bodyPr/>
        <a:lstStyle/>
        <a:p>
          <a:pPr algn="l"/>
          <a:endParaRPr lang="en-US"/>
        </a:p>
      </dgm:t>
    </dgm:pt>
    <dgm:pt modelId="{11AD9EC1-EB07-A64E-899E-A8E708819CBA}" type="sibTrans" cxnId="{8793FE05-5095-004F-9EEF-7003286162AD}">
      <dgm:prSet/>
      <dgm:spPr/>
      <dgm:t>
        <a:bodyPr/>
        <a:lstStyle/>
        <a:p>
          <a:pPr algn="l"/>
          <a:endParaRPr lang="en-US"/>
        </a:p>
      </dgm:t>
    </dgm:pt>
    <dgm:pt modelId="{8ED337BE-7E06-314B-8272-A204936FDC04}">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Threats: Reporting is much better of other PM tools</a:t>
          </a:r>
        </a:p>
      </dgm:t>
    </dgm:pt>
    <dgm:pt modelId="{AC6279AB-7244-1E49-9127-321020C1416A}" type="parTrans" cxnId="{3C91FB3B-F3F2-9E44-B6A1-674A8ADE86D0}">
      <dgm:prSet/>
      <dgm:spPr/>
      <dgm:t>
        <a:bodyPr/>
        <a:lstStyle/>
        <a:p>
          <a:pPr algn="l"/>
          <a:endParaRPr lang="en-US"/>
        </a:p>
      </dgm:t>
    </dgm:pt>
    <dgm:pt modelId="{EDD89A44-A33D-4343-8E3E-F70EEDC9E44D}" type="sibTrans" cxnId="{3C91FB3B-F3F2-9E44-B6A1-674A8ADE86D0}">
      <dgm:prSet/>
      <dgm:spPr/>
      <dgm:t>
        <a:bodyPr/>
        <a:lstStyle/>
        <a:p>
          <a:pPr algn="l"/>
          <a:endParaRPr lang="en-US"/>
        </a:p>
      </dgm:t>
    </dgm:pt>
    <dgm:pt modelId="{CBEB2356-322D-9B4C-941C-955ECC4883F9}">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Strength: Best for distributed  team of any  size</a:t>
          </a:r>
          <a:endParaRPr lang="en-US" sz="1600" dirty="0">
            <a:ln>
              <a:solidFill>
                <a:schemeClr val="bg1"/>
              </a:solidFill>
            </a:ln>
            <a:solidFill>
              <a:schemeClr val="bg1"/>
            </a:solidFill>
          </a:endParaRPr>
        </a:p>
      </dgm:t>
    </dgm:pt>
    <dgm:pt modelId="{5DA2275C-FA11-B04E-9E93-5EE0D4AE3D17}" type="parTrans" cxnId="{1DA81B0C-62A1-F94E-81EB-77B5B8C5D8CC}">
      <dgm:prSet/>
      <dgm:spPr/>
      <dgm:t>
        <a:bodyPr/>
        <a:lstStyle/>
        <a:p>
          <a:pPr algn="l"/>
          <a:endParaRPr lang="en-US"/>
        </a:p>
      </dgm:t>
    </dgm:pt>
    <dgm:pt modelId="{AEBDB60C-C531-034F-9389-36B7B3988A07}" type="sibTrans" cxnId="{1DA81B0C-62A1-F94E-81EB-77B5B8C5D8CC}">
      <dgm:prSet/>
      <dgm:spPr/>
      <dgm:t>
        <a:bodyPr/>
        <a:lstStyle/>
        <a:p>
          <a:pPr algn="l"/>
          <a:endParaRPr lang="en-US"/>
        </a:p>
      </dgm:t>
    </dgm:pt>
    <dgm:pt modelId="{4E1BFF5B-4CD5-B14F-938E-457FBAED1040}" type="pres">
      <dgm:prSet presAssocID="{84FDB836-45B0-D645-9B61-98F2EB3FBD9F}" presName="diagram" presStyleCnt="0">
        <dgm:presLayoutVars>
          <dgm:chMax val="1"/>
          <dgm:dir/>
          <dgm:animLvl val="ctr"/>
          <dgm:resizeHandles val="exact"/>
        </dgm:presLayoutVars>
      </dgm:prSet>
      <dgm:spPr/>
      <dgm:t>
        <a:bodyPr/>
        <a:lstStyle/>
        <a:p>
          <a:endParaRPr lang="en-US"/>
        </a:p>
      </dgm:t>
    </dgm:pt>
    <dgm:pt modelId="{110E6F0A-5E0B-FE46-B67F-B73E67569680}" type="pres">
      <dgm:prSet presAssocID="{84FDB836-45B0-D645-9B61-98F2EB3FBD9F}" presName="matrix" presStyleCnt="0"/>
      <dgm:spPr/>
    </dgm:pt>
    <dgm:pt modelId="{FC0794D6-EE17-914A-BB06-A6008B66E530}" type="pres">
      <dgm:prSet presAssocID="{84FDB836-45B0-D645-9B61-98F2EB3FBD9F}" presName="tile1" presStyleLbl="node1" presStyleIdx="0" presStyleCnt="4" custLinFactNeighborY="1845"/>
      <dgm:spPr/>
      <dgm:t>
        <a:bodyPr/>
        <a:lstStyle/>
        <a:p>
          <a:endParaRPr lang="en-US"/>
        </a:p>
      </dgm:t>
    </dgm:pt>
    <dgm:pt modelId="{83109E9F-F9E5-924B-B98E-0118BB2D52FE}" type="pres">
      <dgm:prSet presAssocID="{84FDB836-45B0-D645-9B61-98F2EB3FBD9F}" presName="tile1text" presStyleLbl="node1" presStyleIdx="0" presStyleCnt="4">
        <dgm:presLayoutVars>
          <dgm:chMax val="0"/>
          <dgm:chPref val="0"/>
          <dgm:bulletEnabled val="1"/>
        </dgm:presLayoutVars>
      </dgm:prSet>
      <dgm:spPr/>
      <dgm:t>
        <a:bodyPr/>
        <a:lstStyle/>
        <a:p>
          <a:endParaRPr lang="en-US"/>
        </a:p>
      </dgm:t>
    </dgm:pt>
    <dgm:pt modelId="{D3841ED4-71AC-554A-B0A3-8F22D3EA1B1C}" type="pres">
      <dgm:prSet presAssocID="{84FDB836-45B0-D645-9B61-98F2EB3FBD9F}" presName="tile2" presStyleLbl="node1" presStyleIdx="1" presStyleCnt="4" custLinFactNeighborX="-617" custLinFactNeighborY="1618"/>
      <dgm:spPr/>
      <dgm:t>
        <a:bodyPr/>
        <a:lstStyle/>
        <a:p>
          <a:endParaRPr lang="en-US"/>
        </a:p>
      </dgm:t>
    </dgm:pt>
    <dgm:pt modelId="{7DFF20F5-8689-0145-BDE2-314DEB354946}" type="pres">
      <dgm:prSet presAssocID="{84FDB836-45B0-D645-9B61-98F2EB3FBD9F}" presName="tile2text" presStyleLbl="node1" presStyleIdx="1" presStyleCnt="4">
        <dgm:presLayoutVars>
          <dgm:chMax val="0"/>
          <dgm:chPref val="0"/>
          <dgm:bulletEnabled val="1"/>
        </dgm:presLayoutVars>
      </dgm:prSet>
      <dgm:spPr/>
      <dgm:t>
        <a:bodyPr/>
        <a:lstStyle/>
        <a:p>
          <a:endParaRPr lang="en-US"/>
        </a:p>
      </dgm:t>
    </dgm:pt>
    <dgm:pt modelId="{FC9955FE-8FCE-B549-804D-E9A51C631704}" type="pres">
      <dgm:prSet presAssocID="{84FDB836-45B0-D645-9B61-98F2EB3FBD9F}" presName="tile3" presStyleLbl="node1" presStyleIdx="2" presStyleCnt="4"/>
      <dgm:spPr/>
      <dgm:t>
        <a:bodyPr/>
        <a:lstStyle/>
        <a:p>
          <a:endParaRPr lang="en-US"/>
        </a:p>
      </dgm:t>
    </dgm:pt>
    <dgm:pt modelId="{AB01D343-8F01-0C4D-A293-9B90B54805FC}" type="pres">
      <dgm:prSet presAssocID="{84FDB836-45B0-D645-9B61-98F2EB3FBD9F}" presName="tile3text" presStyleLbl="node1" presStyleIdx="2" presStyleCnt="4">
        <dgm:presLayoutVars>
          <dgm:chMax val="0"/>
          <dgm:chPref val="0"/>
          <dgm:bulletEnabled val="1"/>
        </dgm:presLayoutVars>
      </dgm:prSet>
      <dgm:spPr/>
      <dgm:t>
        <a:bodyPr/>
        <a:lstStyle/>
        <a:p>
          <a:endParaRPr lang="en-US"/>
        </a:p>
      </dgm:t>
    </dgm:pt>
    <dgm:pt modelId="{7DBA3616-935A-804F-9C1D-AC15F7A117EB}" type="pres">
      <dgm:prSet presAssocID="{84FDB836-45B0-D645-9B61-98F2EB3FBD9F}" presName="tile4" presStyleLbl="node1" presStyleIdx="3" presStyleCnt="4"/>
      <dgm:spPr/>
      <dgm:t>
        <a:bodyPr/>
        <a:lstStyle/>
        <a:p>
          <a:endParaRPr lang="en-US"/>
        </a:p>
      </dgm:t>
    </dgm:pt>
    <dgm:pt modelId="{01FFCAA2-77D6-6541-8076-DDC5E2C49DF9}" type="pres">
      <dgm:prSet presAssocID="{84FDB836-45B0-D645-9B61-98F2EB3FBD9F}" presName="tile4text" presStyleLbl="node1" presStyleIdx="3" presStyleCnt="4">
        <dgm:presLayoutVars>
          <dgm:chMax val="0"/>
          <dgm:chPref val="0"/>
          <dgm:bulletEnabled val="1"/>
        </dgm:presLayoutVars>
      </dgm:prSet>
      <dgm:spPr/>
      <dgm:t>
        <a:bodyPr/>
        <a:lstStyle/>
        <a:p>
          <a:endParaRPr lang="en-US"/>
        </a:p>
      </dgm:t>
    </dgm:pt>
    <dgm:pt modelId="{124B9360-052B-184E-8546-3081C340034C}" type="pres">
      <dgm:prSet presAssocID="{84FDB836-45B0-D645-9B61-98F2EB3FBD9F}" presName="centerTile" presStyleLbl="fgShp" presStyleIdx="0" presStyleCnt="1">
        <dgm:presLayoutVars>
          <dgm:chMax val="0"/>
          <dgm:chPref val="0"/>
        </dgm:presLayoutVars>
      </dgm:prSet>
      <dgm:spPr/>
      <dgm:t>
        <a:bodyPr/>
        <a:lstStyle/>
        <a:p>
          <a:endParaRPr lang="en-US"/>
        </a:p>
      </dgm:t>
    </dgm:pt>
  </dgm:ptLst>
  <dgm:cxnLst>
    <dgm:cxn modelId="{3C91FB3B-F3F2-9E44-B6A1-674A8ADE86D0}" srcId="{F4893C3C-3611-B846-86E6-E0FF4B98E1C2}" destId="{8ED337BE-7E06-314B-8272-A204936FDC04}" srcOrd="3" destOrd="0" parTransId="{AC6279AB-7244-1E49-9127-321020C1416A}" sibTransId="{EDD89A44-A33D-4343-8E3E-F70EEDC9E44D}"/>
    <dgm:cxn modelId="{9384F69A-7154-E045-9D96-6D854DF87F5B}" type="presOf" srcId="{CBEB2356-322D-9B4C-941C-955ECC4883F9}" destId="{83109E9F-F9E5-924B-B98E-0118BB2D52FE}" srcOrd="1" destOrd="0" presId="urn:microsoft.com/office/officeart/2005/8/layout/matrix1"/>
    <dgm:cxn modelId="{E8A74221-8EF4-F840-8013-4F12A6ABF930}" type="presOf" srcId="{B4116576-E916-1643-ACE4-175A741BD632}" destId="{7DFF20F5-8689-0145-BDE2-314DEB354946}" srcOrd="1" destOrd="0" presId="urn:microsoft.com/office/officeart/2005/8/layout/matrix1"/>
    <dgm:cxn modelId="{4103259E-BA8A-B541-8BE8-B7581A80B535}" type="presOf" srcId="{84FDB836-45B0-D645-9B61-98F2EB3FBD9F}" destId="{4E1BFF5B-4CD5-B14F-938E-457FBAED1040}" srcOrd="0" destOrd="0" presId="urn:microsoft.com/office/officeart/2005/8/layout/matrix1"/>
    <dgm:cxn modelId="{82F184B2-0680-164A-B7B8-BE4B2F79D211}" type="presOf" srcId="{3FA11ADA-C62E-8B48-A51A-D06C63BDD4D6}" destId="{AB01D343-8F01-0C4D-A293-9B90B54805FC}" srcOrd="1" destOrd="0" presId="urn:microsoft.com/office/officeart/2005/8/layout/matrix1"/>
    <dgm:cxn modelId="{1DA81B0C-62A1-F94E-81EB-77B5B8C5D8CC}" srcId="{F4893C3C-3611-B846-86E6-E0FF4B98E1C2}" destId="{CBEB2356-322D-9B4C-941C-955ECC4883F9}" srcOrd="0" destOrd="0" parTransId="{5DA2275C-FA11-B04E-9E93-5EE0D4AE3D17}" sibTransId="{AEBDB60C-C531-034F-9389-36B7B3988A07}"/>
    <dgm:cxn modelId="{A67AC2D5-B093-C44D-9B70-C6AAEC16B6FB}" srcId="{84FDB836-45B0-D645-9B61-98F2EB3FBD9F}" destId="{F4893C3C-3611-B846-86E6-E0FF4B98E1C2}" srcOrd="0" destOrd="0" parTransId="{3D3C8AE6-ED82-3C46-B80B-5BCF67DC9055}" sibTransId="{7DED76CC-3A5B-2045-9E52-262F5091E9EE}"/>
    <dgm:cxn modelId="{FB6FE947-62EE-6946-8E8D-945EB21A675B}" type="presOf" srcId="{3FA11ADA-C62E-8B48-A51A-D06C63BDD4D6}" destId="{FC9955FE-8FCE-B549-804D-E9A51C631704}" srcOrd="0" destOrd="0" presId="urn:microsoft.com/office/officeart/2005/8/layout/matrix1"/>
    <dgm:cxn modelId="{813BD9B8-A047-1342-9A33-4AFD1F5A8FC7}" srcId="{F4893C3C-3611-B846-86E6-E0FF4B98E1C2}" destId="{B4116576-E916-1643-ACE4-175A741BD632}" srcOrd="1" destOrd="0" parTransId="{A619027F-97FF-7A48-BC04-C4E9CF1004BA}" sibTransId="{C416E4B0-3949-A948-A31B-967A408AC407}"/>
    <dgm:cxn modelId="{826D00A1-2194-0E47-BBD0-BFBEA815A710}" type="presOf" srcId="{8ED337BE-7E06-314B-8272-A204936FDC04}" destId="{01FFCAA2-77D6-6541-8076-DDC5E2C49DF9}" srcOrd="1" destOrd="0" presId="urn:microsoft.com/office/officeart/2005/8/layout/matrix1"/>
    <dgm:cxn modelId="{8793FE05-5095-004F-9EEF-7003286162AD}" srcId="{F4893C3C-3611-B846-86E6-E0FF4B98E1C2}" destId="{3FA11ADA-C62E-8B48-A51A-D06C63BDD4D6}" srcOrd="2" destOrd="0" parTransId="{6CC1FA50-E1DA-0E4B-AF47-A16440618E01}" sibTransId="{11AD9EC1-EB07-A64E-899E-A8E708819CBA}"/>
    <dgm:cxn modelId="{A2F3BDDF-9804-594C-B9F8-C5EAFD1E1766}" type="presOf" srcId="{B4116576-E916-1643-ACE4-175A741BD632}" destId="{D3841ED4-71AC-554A-B0A3-8F22D3EA1B1C}" srcOrd="0" destOrd="0" presId="urn:microsoft.com/office/officeart/2005/8/layout/matrix1"/>
    <dgm:cxn modelId="{F4BB7941-7A2B-3341-8723-AFE02F34CB8E}" type="presOf" srcId="{CBEB2356-322D-9B4C-941C-955ECC4883F9}" destId="{FC0794D6-EE17-914A-BB06-A6008B66E530}" srcOrd="0" destOrd="0" presId="urn:microsoft.com/office/officeart/2005/8/layout/matrix1"/>
    <dgm:cxn modelId="{47ED5E13-BD1F-0B40-B950-A342BE5024BF}" type="presOf" srcId="{F4893C3C-3611-B846-86E6-E0FF4B98E1C2}" destId="{124B9360-052B-184E-8546-3081C340034C}" srcOrd="0" destOrd="0" presId="urn:microsoft.com/office/officeart/2005/8/layout/matrix1"/>
    <dgm:cxn modelId="{447F7B6A-052D-E442-9758-BE02B3D11E69}" type="presOf" srcId="{8ED337BE-7E06-314B-8272-A204936FDC04}" destId="{7DBA3616-935A-804F-9C1D-AC15F7A117EB}" srcOrd="0" destOrd="0" presId="urn:microsoft.com/office/officeart/2005/8/layout/matrix1"/>
    <dgm:cxn modelId="{095E3DD1-7C88-FB4C-A8F8-3013D40654A3}" type="presParOf" srcId="{4E1BFF5B-4CD5-B14F-938E-457FBAED1040}" destId="{110E6F0A-5E0B-FE46-B67F-B73E67569680}" srcOrd="0" destOrd="0" presId="urn:microsoft.com/office/officeart/2005/8/layout/matrix1"/>
    <dgm:cxn modelId="{8E90D013-057D-DF40-88E9-6C2E06C305A3}" type="presParOf" srcId="{110E6F0A-5E0B-FE46-B67F-B73E67569680}" destId="{FC0794D6-EE17-914A-BB06-A6008B66E530}" srcOrd="0" destOrd="0" presId="urn:microsoft.com/office/officeart/2005/8/layout/matrix1"/>
    <dgm:cxn modelId="{97011D50-BB45-E74B-BD5C-DED16B8FAD1D}" type="presParOf" srcId="{110E6F0A-5E0B-FE46-B67F-B73E67569680}" destId="{83109E9F-F9E5-924B-B98E-0118BB2D52FE}" srcOrd="1" destOrd="0" presId="urn:microsoft.com/office/officeart/2005/8/layout/matrix1"/>
    <dgm:cxn modelId="{94E03A9D-E385-4940-A106-50D3B791BFB6}" type="presParOf" srcId="{110E6F0A-5E0B-FE46-B67F-B73E67569680}" destId="{D3841ED4-71AC-554A-B0A3-8F22D3EA1B1C}" srcOrd="2" destOrd="0" presId="urn:microsoft.com/office/officeart/2005/8/layout/matrix1"/>
    <dgm:cxn modelId="{8E364963-5E4C-834A-90D1-A20F1C50733B}" type="presParOf" srcId="{110E6F0A-5E0B-FE46-B67F-B73E67569680}" destId="{7DFF20F5-8689-0145-BDE2-314DEB354946}" srcOrd="3" destOrd="0" presId="urn:microsoft.com/office/officeart/2005/8/layout/matrix1"/>
    <dgm:cxn modelId="{7203C7CE-A671-8042-9912-778792A5EDF5}" type="presParOf" srcId="{110E6F0A-5E0B-FE46-B67F-B73E67569680}" destId="{FC9955FE-8FCE-B549-804D-E9A51C631704}" srcOrd="4" destOrd="0" presId="urn:microsoft.com/office/officeart/2005/8/layout/matrix1"/>
    <dgm:cxn modelId="{0F84C638-0DFB-EA4C-8B5C-FFE2A8FDFED1}" type="presParOf" srcId="{110E6F0A-5E0B-FE46-B67F-B73E67569680}" destId="{AB01D343-8F01-0C4D-A293-9B90B54805FC}" srcOrd="5" destOrd="0" presId="urn:microsoft.com/office/officeart/2005/8/layout/matrix1"/>
    <dgm:cxn modelId="{275A2389-979D-124B-9F23-AF610561163C}" type="presParOf" srcId="{110E6F0A-5E0B-FE46-B67F-B73E67569680}" destId="{7DBA3616-935A-804F-9C1D-AC15F7A117EB}" srcOrd="6" destOrd="0" presId="urn:microsoft.com/office/officeart/2005/8/layout/matrix1"/>
    <dgm:cxn modelId="{7D454414-0FA9-664C-B44A-A2BD5FA9CC68}" type="presParOf" srcId="{110E6F0A-5E0B-FE46-B67F-B73E67569680}" destId="{01FFCAA2-77D6-6541-8076-DDC5E2C49DF9}" srcOrd="7" destOrd="0" presId="urn:microsoft.com/office/officeart/2005/8/layout/matrix1"/>
    <dgm:cxn modelId="{2B997C13-7BEF-2D42-9155-98888EA89E0D}" type="presParOf" srcId="{4E1BFF5B-4CD5-B14F-938E-457FBAED1040}" destId="{124B9360-052B-184E-8546-3081C340034C}"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FDB836-45B0-D645-9B61-98F2EB3FBD9F}" type="doc">
      <dgm:prSet loTypeId="urn:microsoft.com/office/officeart/2005/8/layout/matrix1" loCatId="" qsTypeId="urn:microsoft.com/office/officeart/2005/8/quickstyle/simple3" qsCatId="simple" csTypeId="urn:microsoft.com/office/officeart/2005/8/colors/accent1_1" csCatId="accent1" phldr="1"/>
      <dgm:spPr/>
      <dgm:t>
        <a:bodyPr/>
        <a:lstStyle/>
        <a:p>
          <a:endParaRPr lang="en-US"/>
        </a:p>
      </dgm:t>
    </dgm:pt>
    <dgm:pt modelId="{F4893C3C-3611-B846-86E6-E0FF4B98E1C2}">
      <dgm:prSet phldrT="[Text]" custT="1"/>
      <dgm:spPr>
        <a:solidFill>
          <a:schemeClr val="accent1"/>
        </a:solidFill>
      </dgm:spPr>
      <dgm:t>
        <a:bodyPr/>
        <a:lstStyle/>
        <a:p>
          <a:pPr algn="ctr"/>
          <a:r>
            <a:rPr lang="en-US" sz="1600" dirty="0" smtClean="0">
              <a:ln>
                <a:solidFill>
                  <a:schemeClr val="bg1"/>
                </a:solidFill>
              </a:ln>
              <a:solidFill>
                <a:schemeClr val="bg1"/>
              </a:solidFill>
            </a:rPr>
            <a:t>SWOT</a:t>
          </a:r>
          <a:endParaRPr lang="en-US" sz="1600" dirty="0">
            <a:ln>
              <a:solidFill>
                <a:schemeClr val="bg1"/>
              </a:solidFill>
            </a:ln>
            <a:solidFill>
              <a:schemeClr val="bg1"/>
            </a:solidFill>
          </a:endParaRPr>
        </a:p>
      </dgm:t>
    </dgm:pt>
    <dgm:pt modelId="{3D3C8AE6-ED82-3C46-B80B-5BCF67DC9055}" type="parTrans" cxnId="{A67AC2D5-B093-C44D-9B70-C6AAEC16B6FB}">
      <dgm:prSet/>
      <dgm:spPr/>
      <dgm:t>
        <a:bodyPr/>
        <a:lstStyle/>
        <a:p>
          <a:pPr algn="l"/>
          <a:endParaRPr lang="en-US" sz="1400"/>
        </a:p>
      </dgm:t>
    </dgm:pt>
    <dgm:pt modelId="{7DED76CC-3A5B-2045-9E52-262F5091E9EE}" type="sibTrans" cxnId="{A67AC2D5-B093-C44D-9B70-C6AAEC16B6FB}">
      <dgm:prSet/>
      <dgm:spPr/>
      <dgm:t>
        <a:bodyPr/>
        <a:lstStyle/>
        <a:p>
          <a:pPr algn="l"/>
          <a:endParaRPr lang="en-US" sz="1400"/>
        </a:p>
      </dgm:t>
    </dgm:pt>
    <dgm:pt modelId="{00AD0F56-CB9E-0E4B-809F-B94EDA85F4D5}">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Weakness:  Integration support with wide range and only web based</a:t>
          </a:r>
        </a:p>
      </dgm:t>
    </dgm:pt>
    <dgm:pt modelId="{CA6065D0-8DD3-4C49-9028-B5BD43C6B9EF}" type="parTrans" cxnId="{03D7EBDA-C0AE-CD44-9061-0458EAD64954}">
      <dgm:prSet/>
      <dgm:spPr/>
      <dgm:t>
        <a:bodyPr/>
        <a:lstStyle/>
        <a:p>
          <a:pPr algn="l"/>
          <a:endParaRPr lang="en-US"/>
        </a:p>
      </dgm:t>
    </dgm:pt>
    <dgm:pt modelId="{508478BD-99F2-6F4B-90DC-DD371AC194A9}" type="sibTrans" cxnId="{03D7EBDA-C0AE-CD44-9061-0458EAD64954}">
      <dgm:prSet/>
      <dgm:spPr/>
      <dgm:t>
        <a:bodyPr/>
        <a:lstStyle/>
        <a:p>
          <a:pPr algn="l"/>
          <a:endParaRPr lang="en-US"/>
        </a:p>
      </dgm:t>
    </dgm:pt>
    <dgm:pt modelId="{25B28F85-4021-B945-85FD-96E99C88BC1A}">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Opportunity : Expand to mobile apps </a:t>
          </a:r>
        </a:p>
      </dgm:t>
    </dgm:pt>
    <dgm:pt modelId="{A8B090A4-8834-214C-AE53-24F198047822}" type="parTrans" cxnId="{75C80EF7-60C9-CD43-965F-12DE0C418558}">
      <dgm:prSet/>
      <dgm:spPr/>
      <dgm:t>
        <a:bodyPr/>
        <a:lstStyle/>
        <a:p>
          <a:pPr algn="l"/>
          <a:endParaRPr lang="en-US"/>
        </a:p>
      </dgm:t>
    </dgm:pt>
    <dgm:pt modelId="{13701152-C55A-5745-91DC-12A17E3578B6}" type="sibTrans" cxnId="{75C80EF7-60C9-CD43-965F-12DE0C418558}">
      <dgm:prSet/>
      <dgm:spPr/>
      <dgm:t>
        <a:bodyPr/>
        <a:lstStyle/>
        <a:p>
          <a:pPr algn="l"/>
          <a:endParaRPr lang="en-US"/>
        </a:p>
      </dgm:t>
    </dgm:pt>
    <dgm:pt modelId="{F6689706-FA08-934A-9783-7CFB7F29F529}">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Threats : Challenge for distributed teams</a:t>
          </a:r>
        </a:p>
      </dgm:t>
    </dgm:pt>
    <dgm:pt modelId="{BDA5E2B5-71BC-384F-B7B0-5A4E6325D751}" type="parTrans" cxnId="{4C2896BD-27BB-5E4B-8A12-AEC6BBC52347}">
      <dgm:prSet/>
      <dgm:spPr/>
      <dgm:t>
        <a:bodyPr/>
        <a:lstStyle/>
        <a:p>
          <a:pPr algn="l"/>
          <a:endParaRPr lang="en-US"/>
        </a:p>
      </dgm:t>
    </dgm:pt>
    <dgm:pt modelId="{799073E1-C24C-5347-B7FF-151F53BAA07F}" type="sibTrans" cxnId="{4C2896BD-27BB-5E4B-8A12-AEC6BBC52347}">
      <dgm:prSet/>
      <dgm:spPr/>
      <dgm:t>
        <a:bodyPr/>
        <a:lstStyle/>
        <a:p>
          <a:pPr algn="l"/>
          <a:endParaRPr lang="en-US"/>
        </a:p>
      </dgm:t>
    </dgm:pt>
    <dgm:pt modelId="{651AF1AA-884E-344F-A771-D12DFED0517D}">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Strength: Focuses on product management and road mapping</a:t>
          </a:r>
          <a:endParaRPr lang="en-US" sz="1600" dirty="0">
            <a:ln>
              <a:solidFill>
                <a:schemeClr val="bg1"/>
              </a:solidFill>
            </a:ln>
            <a:solidFill>
              <a:schemeClr val="bg1"/>
            </a:solidFill>
          </a:endParaRPr>
        </a:p>
      </dgm:t>
    </dgm:pt>
    <dgm:pt modelId="{F05987DB-3F5B-F74F-A3B1-586EB0D2978C}" type="parTrans" cxnId="{4AD62B91-7E41-054F-B281-0985C985BABC}">
      <dgm:prSet/>
      <dgm:spPr/>
      <dgm:t>
        <a:bodyPr/>
        <a:lstStyle/>
        <a:p>
          <a:pPr algn="l"/>
          <a:endParaRPr lang="en-US"/>
        </a:p>
      </dgm:t>
    </dgm:pt>
    <dgm:pt modelId="{2B0090DD-1795-1148-B3F5-A81D11E9F0AA}" type="sibTrans" cxnId="{4AD62B91-7E41-054F-B281-0985C985BABC}">
      <dgm:prSet/>
      <dgm:spPr/>
      <dgm:t>
        <a:bodyPr/>
        <a:lstStyle/>
        <a:p>
          <a:pPr algn="l"/>
          <a:endParaRPr lang="en-US"/>
        </a:p>
      </dgm:t>
    </dgm:pt>
    <dgm:pt modelId="{4E1BFF5B-4CD5-B14F-938E-457FBAED1040}" type="pres">
      <dgm:prSet presAssocID="{84FDB836-45B0-D645-9B61-98F2EB3FBD9F}" presName="diagram" presStyleCnt="0">
        <dgm:presLayoutVars>
          <dgm:chMax val="1"/>
          <dgm:dir/>
          <dgm:animLvl val="ctr"/>
          <dgm:resizeHandles val="exact"/>
        </dgm:presLayoutVars>
      </dgm:prSet>
      <dgm:spPr/>
      <dgm:t>
        <a:bodyPr/>
        <a:lstStyle/>
        <a:p>
          <a:endParaRPr lang="en-US"/>
        </a:p>
      </dgm:t>
    </dgm:pt>
    <dgm:pt modelId="{110E6F0A-5E0B-FE46-B67F-B73E67569680}" type="pres">
      <dgm:prSet presAssocID="{84FDB836-45B0-D645-9B61-98F2EB3FBD9F}" presName="matrix" presStyleCnt="0"/>
      <dgm:spPr/>
    </dgm:pt>
    <dgm:pt modelId="{FC0794D6-EE17-914A-BB06-A6008B66E530}" type="pres">
      <dgm:prSet presAssocID="{84FDB836-45B0-D645-9B61-98F2EB3FBD9F}" presName="tile1" presStyleLbl="node1" presStyleIdx="0" presStyleCnt="4" custLinFactNeighborY="1845"/>
      <dgm:spPr/>
      <dgm:t>
        <a:bodyPr/>
        <a:lstStyle/>
        <a:p>
          <a:endParaRPr lang="en-US"/>
        </a:p>
      </dgm:t>
    </dgm:pt>
    <dgm:pt modelId="{83109E9F-F9E5-924B-B98E-0118BB2D52FE}" type="pres">
      <dgm:prSet presAssocID="{84FDB836-45B0-D645-9B61-98F2EB3FBD9F}" presName="tile1text" presStyleLbl="node1" presStyleIdx="0" presStyleCnt="4">
        <dgm:presLayoutVars>
          <dgm:chMax val="0"/>
          <dgm:chPref val="0"/>
          <dgm:bulletEnabled val="1"/>
        </dgm:presLayoutVars>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D3841ED4-71AC-554A-B0A3-8F22D3EA1B1C}" type="pres">
      <dgm:prSet presAssocID="{84FDB836-45B0-D645-9B61-98F2EB3FBD9F}" presName="tile2" presStyleLbl="node1" presStyleIdx="1" presStyleCnt="4" custLinFactNeighborX="-617" custLinFactNeighborY="1618"/>
      <dgm:spPr/>
      <dgm:t>
        <a:bodyPr/>
        <a:lstStyle/>
        <a:p>
          <a:endParaRPr lang="en-US"/>
        </a:p>
      </dgm:t>
    </dgm:pt>
    <dgm:pt modelId="{7DFF20F5-8689-0145-BDE2-314DEB354946}" type="pres">
      <dgm:prSet presAssocID="{84FDB836-45B0-D645-9B61-98F2EB3FBD9F}" presName="tile2text" presStyleLbl="node1" presStyleIdx="1" presStyleCnt="4">
        <dgm:presLayoutVars>
          <dgm:chMax val="0"/>
          <dgm:chPref val="0"/>
          <dgm:bulletEnabled val="1"/>
        </dgm:presLayoutVars>
      </dgm:prSet>
      <dgm:spPr/>
      <dgm:t>
        <a:bodyPr/>
        <a:lstStyle/>
        <a:p>
          <a:endParaRPr lang="en-US"/>
        </a:p>
      </dgm:t>
    </dgm:pt>
    <dgm:pt modelId="{FC9955FE-8FCE-B549-804D-E9A51C631704}" type="pres">
      <dgm:prSet presAssocID="{84FDB836-45B0-D645-9B61-98F2EB3FBD9F}" presName="tile3" presStyleLbl="node1" presStyleIdx="2" presStyleCnt="4"/>
      <dgm:spPr/>
      <dgm:t>
        <a:bodyPr/>
        <a:lstStyle/>
        <a:p>
          <a:endParaRPr lang="en-US"/>
        </a:p>
      </dgm:t>
    </dgm:pt>
    <dgm:pt modelId="{AB01D343-8F01-0C4D-A293-9B90B54805FC}" type="pres">
      <dgm:prSet presAssocID="{84FDB836-45B0-D645-9B61-98F2EB3FBD9F}" presName="tile3text" presStyleLbl="node1" presStyleIdx="2" presStyleCnt="4">
        <dgm:presLayoutVars>
          <dgm:chMax val="0"/>
          <dgm:chPref val="0"/>
          <dgm:bulletEnabled val="1"/>
        </dgm:presLayoutVars>
      </dgm:prSet>
      <dgm:spPr/>
      <dgm:t>
        <a:bodyPr/>
        <a:lstStyle/>
        <a:p>
          <a:endParaRPr lang="en-US"/>
        </a:p>
      </dgm:t>
    </dgm:pt>
    <dgm:pt modelId="{7DBA3616-935A-804F-9C1D-AC15F7A117EB}" type="pres">
      <dgm:prSet presAssocID="{84FDB836-45B0-D645-9B61-98F2EB3FBD9F}" presName="tile4" presStyleLbl="node1" presStyleIdx="3" presStyleCnt="4"/>
      <dgm:spPr/>
      <dgm:t>
        <a:bodyPr/>
        <a:lstStyle/>
        <a:p>
          <a:endParaRPr lang="en-US"/>
        </a:p>
      </dgm:t>
    </dgm:pt>
    <dgm:pt modelId="{01FFCAA2-77D6-6541-8076-DDC5E2C49DF9}" type="pres">
      <dgm:prSet presAssocID="{84FDB836-45B0-D645-9B61-98F2EB3FBD9F}" presName="tile4text" presStyleLbl="node1" presStyleIdx="3" presStyleCnt="4">
        <dgm:presLayoutVars>
          <dgm:chMax val="0"/>
          <dgm:chPref val="0"/>
          <dgm:bulletEnabled val="1"/>
        </dgm:presLayoutVars>
      </dgm:prSet>
      <dgm:spPr/>
      <dgm:t>
        <a:bodyPr/>
        <a:lstStyle/>
        <a:p>
          <a:endParaRPr lang="en-US"/>
        </a:p>
      </dgm:t>
    </dgm:pt>
    <dgm:pt modelId="{124B9360-052B-184E-8546-3081C340034C}" type="pres">
      <dgm:prSet presAssocID="{84FDB836-45B0-D645-9B61-98F2EB3FBD9F}" presName="centerTile" presStyleLbl="fgShp" presStyleIdx="0" presStyleCnt="1">
        <dgm:presLayoutVars>
          <dgm:chMax val="0"/>
          <dgm:chPref val="0"/>
        </dgm:presLayoutVars>
      </dgm:prSet>
      <dgm:spPr/>
      <dgm:t>
        <a:bodyPr/>
        <a:lstStyle/>
        <a:p>
          <a:endParaRPr lang="en-US"/>
        </a:p>
      </dgm:t>
    </dgm:pt>
  </dgm:ptLst>
  <dgm:cxnLst>
    <dgm:cxn modelId="{4C2896BD-27BB-5E4B-8A12-AEC6BBC52347}" srcId="{F4893C3C-3611-B846-86E6-E0FF4B98E1C2}" destId="{F6689706-FA08-934A-9783-7CFB7F29F529}" srcOrd="3" destOrd="0" parTransId="{BDA5E2B5-71BC-384F-B7B0-5A4E6325D751}" sibTransId="{799073E1-C24C-5347-B7FF-151F53BAA07F}"/>
    <dgm:cxn modelId="{8E5D75EA-C6DF-0542-8A2F-5BB834AEF568}" type="presOf" srcId="{F4893C3C-3611-B846-86E6-E0FF4B98E1C2}" destId="{124B9360-052B-184E-8546-3081C340034C}" srcOrd="0" destOrd="0" presId="urn:microsoft.com/office/officeart/2005/8/layout/matrix1"/>
    <dgm:cxn modelId="{3B145232-C3B1-FB4A-8CA4-93C58AF487D8}" type="presOf" srcId="{F6689706-FA08-934A-9783-7CFB7F29F529}" destId="{01FFCAA2-77D6-6541-8076-DDC5E2C49DF9}" srcOrd="1" destOrd="0" presId="urn:microsoft.com/office/officeart/2005/8/layout/matrix1"/>
    <dgm:cxn modelId="{A67AC2D5-B093-C44D-9B70-C6AAEC16B6FB}" srcId="{84FDB836-45B0-D645-9B61-98F2EB3FBD9F}" destId="{F4893C3C-3611-B846-86E6-E0FF4B98E1C2}" srcOrd="0" destOrd="0" parTransId="{3D3C8AE6-ED82-3C46-B80B-5BCF67DC9055}" sibTransId="{7DED76CC-3A5B-2045-9E52-262F5091E9EE}"/>
    <dgm:cxn modelId="{94EB87BB-BDC6-6F49-8E3F-B273505A400B}" type="presOf" srcId="{00AD0F56-CB9E-0E4B-809F-B94EDA85F4D5}" destId="{D3841ED4-71AC-554A-B0A3-8F22D3EA1B1C}" srcOrd="0" destOrd="0" presId="urn:microsoft.com/office/officeart/2005/8/layout/matrix1"/>
    <dgm:cxn modelId="{8A3BAFF8-6870-F04D-A93D-65AAD772C4C8}" type="presOf" srcId="{84FDB836-45B0-D645-9B61-98F2EB3FBD9F}" destId="{4E1BFF5B-4CD5-B14F-938E-457FBAED1040}" srcOrd="0" destOrd="0" presId="urn:microsoft.com/office/officeart/2005/8/layout/matrix1"/>
    <dgm:cxn modelId="{4AD62B91-7E41-054F-B281-0985C985BABC}" srcId="{F4893C3C-3611-B846-86E6-E0FF4B98E1C2}" destId="{651AF1AA-884E-344F-A771-D12DFED0517D}" srcOrd="0" destOrd="0" parTransId="{F05987DB-3F5B-F74F-A3B1-586EB0D2978C}" sibTransId="{2B0090DD-1795-1148-B3F5-A81D11E9F0AA}"/>
    <dgm:cxn modelId="{03D7EBDA-C0AE-CD44-9061-0458EAD64954}" srcId="{F4893C3C-3611-B846-86E6-E0FF4B98E1C2}" destId="{00AD0F56-CB9E-0E4B-809F-B94EDA85F4D5}" srcOrd="1" destOrd="0" parTransId="{CA6065D0-8DD3-4C49-9028-B5BD43C6B9EF}" sibTransId="{508478BD-99F2-6F4B-90DC-DD371AC194A9}"/>
    <dgm:cxn modelId="{2037CB53-BE16-DA4C-A4E6-EC3A41651F0F}" type="presOf" srcId="{F6689706-FA08-934A-9783-7CFB7F29F529}" destId="{7DBA3616-935A-804F-9C1D-AC15F7A117EB}" srcOrd="0" destOrd="0" presId="urn:microsoft.com/office/officeart/2005/8/layout/matrix1"/>
    <dgm:cxn modelId="{9E9B6BC7-55A0-9542-B78C-0DB8D7BB89E1}" type="presOf" srcId="{00AD0F56-CB9E-0E4B-809F-B94EDA85F4D5}" destId="{7DFF20F5-8689-0145-BDE2-314DEB354946}" srcOrd="1" destOrd="0" presId="urn:microsoft.com/office/officeart/2005/8/layout/matrix1"/>
    <dgm:cxn modelId="{58FD5F53-6140-DD4E-9A67-D4030B18A3F8}" type="presOf" srcId="{25B28F85-4021-B945-85FD-96E99C88BC1A}" destId="{AB01D343-8F01-0C4D-A293-9B90B54805FC}" srcOrd="1" destOrd="0" presId="urn:microsoft.com/office/officeart/2005/8/layout/matrix1"/>
    <dgm:cxn modelId="{743F1CCC-91F2-874F-B054-88899769FCA6}" type="presOf" srcId="{651AF1AA-884E-344F-A771-D12DFED0517D}" destId="{FC0794D6-EE17-914A-BB06-A6008B66E530}" srcOrd="0" destOrd="0" presId="urn:microsoft.com/office/officeart/2005/8/layout/matrix1"/>
    <dgm:cxn modelId="{F70C9F29-06B9-E846-86A6-90F170A917E3}" type="presOf" srcId="{651AF1AA-884E-344F-A771-D12DFED0517D}" destId="{83109E9F-F9E5-924B-B98E-0118BB2D52FE}" srcOrd="1" destOrd="0" presId="urn:microsoft.com/office/officeart/2005/8/layout/matrix1"/>
    <dgm:cxn modelId="{75C80EF7-60C9-CD43-965F-12DE0C418558}" srcId="{F4893C3C-3611-B846-86E6-E0FF4B98E1C2}" destId="{25B28F85-4021-B945-85FD-96E99C88BC1A}" srcOrd="2" destOrd="0" parTransId="{A8B090A4-8834-214C-AE53-24F198047822}" sibTransId="{13701152-C55A-5745-91DC-12A17E3578B6}"/>
    <dgm:cxn modelId="{FB325BE2-EBC9-6A48-8333-BFD06D0858B4}" type="presOf" srcId="{25B28F85-4021-B945-85FD-96E99C88BC1A}" destId="{FC9955FE-8FCE-B549-804D-E9A51C631704}" srcOrd="0" destOrd="0" presId="urn:microsoft.com/office/officeart/2005/8/layout/matrix1"/>
    <dgm:cxn modelId="{E1AF73F4-BE69-4944-A002-E6416C621E81}" type="presParOf" srcId="{4E1BFF5B-4CD5-B14F-938E-457FBAED1040}" destId="{110E6F0A-5E0B-FE46-B67F-B73E67569680}" srcOrd="0" destOrd="0" presId="urn:microsoft.com/office/officeart/2005/8/layout/matrix1"/>
    <dgm:cxn modelId="{1CD5E447-1290-E641-974B-738007D6DAC7}" type="presParOf" srcId="{110E6F0A-5E0B-FE46-B67F-B73E67569680}" destId="{FC0794D6-EE17-914A-BB06-A6008B66E530}" srcOrd="0" destOrd="0" presId="urn:microsoft.com/office/officeart/2005/8/layout/matrix1"/>
    <dgm:cxn modelId="{604E83EA-9274-0F49-B69D-C31A89FA5EF5}" type="presParOf" srcId="{110E6F0A-5E0B-FE46-B67F-B73E67569680}" destId="{83109E9F-F9E5-924B-B98E-0118BB2D52FE}" srcOrd="1" destOrd="0" presId="urn:microsoft.com/office/officeart/2005/8/layout/matrix1"/>
    <dgm:cxn modelId="{609EAF6C-7B08-B045-8A82-BF63F1B5DDC0}" type="presParOf" srcId="{110E6F0A-5E0B-FE46-B67F-B73E67569680}" destId="{D3841ED4-71AC-554A-B0A3-8F22D3EA1B1C}" srcOrd="2" destOrd="0" presId="urn:microsoft.com/office/officeart/2005/8/layout/matrix1"/>
    <dgm:cxn modelId="{796BD451-620B-4544-AC02-661C719B5218}" type="presParOf" srcId="{110E6F0A-5E0B-FE46-B67F-B73E67569680}" destId="{7DFF20F5-8689-0145-BDE2-314DEB354946}" srcOrd="3" destOrd="0" presId="urn:microsoft.com/office/officeart/2005/8/layout/matrix1"/>
    <dgm:cxn modelId="{B58BA272-D4D8-0240-A239-07D644462E90}" type="presParOf" srcId="{110E6F0A-5E0B-FE46-B67F-B73E67569680}" destId="{FC9955FE-8FCE-B549-804D-E9A51C631704}" srcOrd="4" destOrd="0" presId="urn:microsoft.com/office/officeart/2005/8/layout/matrix1"/>
    <dgm:cxn modelId="{6CCAFF47-F285-BB40-8DFD-E19CBC34EB3B}" type="presParOf" srcId="{110E6F0A-5E0B-FE46-B67F-B73E67569680}" destId="{AB01D343-8F01-0C4D-A293-9B90B54805FC}" srcOrd="5" destOrd="0" presId="urn:microsoft.com/office/officeart/2005/8/layout/matrix1"/>
    <dgm:cxn modelId="{F5A58927-28E2-5348-969C-0EE0B02FAFB6}" type="presParOf" srcId="{110E6F0A-5E0B-FE46-B67F-B73E67569680}" destId="{7DBA3616-935A-804F-9C1D-AC15F7A117EB}" srcOrd="6" destOrd="0" presId="urn:microsoft.com/office/officeart/2005/8/layout/matrix1"/>
    <dgm:cxn modelId="{85432D92-A7C0-A14D-9F57-55BB7132E84B}" type="presParOf" srcId="{110E6F0A-5E0B-FE46-B67F-B73E67569680}" destId="{01FFCAA2-77D6-6541-8076-DDC5E2C49DF9}" srcOrd="7" destOrd="0" presId="urn:microsoft.com/office/officeart/2005/8/layout/matrix1"/>
    <dgm:cxn modelId="{6A81BC84-E713-BD4B-A1C7-29408872368A}" type="presParOf" srcId="{4E1BFF5B-4CD5-B14F-938E-457FBAED1040}" destId="{124B9360-052B-184E-8546-3081C340034C}"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B21B55-F1FD-3148-B1F8-C22FA044799C}" type="doc">
      <dgm:prSet loTypeId="urn:microsoft.com/office/officeart/2005/8/layout/bProcess4" loCatId="" qsTypeId="urn:microsoft.com/office/officeart/2005/8/quickstyle/simple4" qsCatId="simple" csTypeId="urn:microsoft.com/office/officeart/2005/8/colors/accent1_2" csCatId="accent1" phldr="1"/>
      <dgm:spPr/>
    </dgm:pt>
    <dgm:pt modelId="{63CBC97F-EEC3-564D-8C45-8E8128701122}">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Ideation</a:t>
          </a:r>
          <a:endParaRPr lang="en-US" sz="1800" dirty="0"/>
        </a:p>
      </dgm:t>
    </dgm:pt>
    <dgm:pt modelId="{F57B42AF-D06F-BD43-B23C-BABF48CD5611}" type="parTrans" cxnId="{B08B32FD-B44C-E04B-B8D5-B6F28BBB4134}">
      <dgm:prSet/>
      <dgm:spPr/>
      <dgm:t>
        <a:bodyPr/>
        <a:lstStyle/>
        <a:p>
          <a:endParaRPr lang="en-US" sz="1800"/>
        </a:p>
      </dgm:t>
    </dgm:pt>
    <dgm:pt modelId="{8080F9D1-80AB-DA49-9D22-88FE8A312FA1}" type="sibTrans" cxnId="{B08B32FD-B44C-E04B-B8D5-B6F28BBB4134}">
      <dgm:prSet custT="1"/>
      <dgm:spPr/>
      <dgm:t>
        <a:bodyPr/>
        <a:lstStyle/>
        <a:p>
          <a:endParaRPr lang="en-US" sz="1800"/>
        </a:p>
      </dgm:t>
    </dgm:pt>
    <dgm:pt modelId="{6137C4D1-42B1-3F48-9E2D-A1ABD5F653A3}">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Development</a:t>
          </a:r>
          <a:endParaRPr lang="en-US" sz="1800" dirty="0"/>
        </a:p>
      </dgm:t>
    </dgm:pt>
    <dgm:pt modelId="{DC77C3AD-A2BF-D843-A043-2ABDA339E6DB}" type="parTrans" cxnId="{4F2F414C-6942-7841-8B02-E53385D5B7A9}">
      <dgm:prSet/>
      <dgm:spPr/>
      <dgm:t>
        <a:bodyPr/>
        <a:lstStyle/>
        <a:p>
          <a:endParaRPr lang="en-US" sz="1800"/>
        </a:p>
      </dgm:t>
    </dgm:pt>
    <dgm:pt modelId="{30F029A7-634B-C640-BFD0-B382AABBA72B}" type="sibTrans" cxnId="{4F2F414C-6942-7841-8B02-E53385D5B7A9}">
      <dgm:prSet custT="1"/>
      <dgm:spPr/>
      <dgm:t>
        <a:bodyPr/>
        <a:lstStyle/>
        <a:p>
          <a:endParaRPr lang="en-US" sz="1800"/>
        </a:p>
      </dgm:t>
    </dgm:pt>
    <dgm:pt modelId="{63BC3FB8-C1D3-5542-B516-6823E63D3928}">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Test marketing</a:t>
          </a:r>
          <a:endParaRPr lang="en-US" sz="1800" dirty="0"/>
        </a:p>
      </dgm:t>
    </dgm:pt>
    <dgm:pt modelId="{24837DFF-7F9F-D849-B0BE-810601192E84}" type="parTrans" cxnId="{1039A1F9-E8CD-9541-B8B6-1B78FCE56F17}">
      <dgm:prSet/>
      <dgm:spPr/>
      <dgm:t>
        <a:bodyPr/>
        <a:lstStyle/>
        <a:p>
          <a:endParaRPr lang="en-US" sz="1800"/>
        </a:p>
      </dgm:t>
    </dgm:pt>
    <dgm:pt modelId="{90B14197-758A-F248-BB55-A1A8FE05877E}" type="sibTrans" cxnId="{1039A1F9-E8CD-9541-B8B6-1B78FCE56F17}">
      <dgm:prSet custT="1"/>
      <dgm:spPr/>
      <dgm:t>
        <a:bodyPr/>
        <a:lstStyle/>
        <a:p>
          <a:endParaRPr lang="en-US" sz="1800"/>
        </a:p>
      </dgm:t>
    </dgm:pt>
    <dgm:pt modelId="{837B08A8-E9CE-2849-B2E3-A5BDE628E29F}">
      <dgm:prSe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Screening</a:t>
          </a:r>
          <a:endParaRPr lang="en-US" sz="1800" dirty="0"/>
        </a:p>
      </dgm:t>
    </dgm:pt>
    <dgm:pt modelId="{26E33B39-640F-4E48-B515-44BC24D28741}" type="parTrans" cxnId="{C3CB4FA2-DFF6-D34A-8344-D6A7928913A6}">
      <dgm:prSet/>
      <dgm:spPr/>
      <dgm:t>
        <a:bodyPr/>
        <a:lstStyle/>
        <a:p>
          <a:endParaRPr lang="en-US" sz="1800"/>
        </a:p>
      </dgm:t>
    </dgm:pt>
    <dgm:pt modelId="{8308BA01-4B5B-6741-B01C-70A48C3CCEE3}" type="sibTrans" cxnId="{C3CB4FA2-DFF6-D34A-8344-D6A7928913A6}">
      <dgm:prSet custT="1"/>
      <dgm:spPr/>
      <dgm:t>
        <a:bodyPr/>
        <a:lstStyle/>
        <a:p>
          <a:endParaRPr lang="en-US" sz="1800"/>
        </a:p>
      </dgm:t>
    </dgm:pt>
    <dgm:pt modelId="{9DCC374D-F9D3-EC40-B4BA-58C68A1B41EC}">
      <dgm:prSe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Concept Testing</a:t>
          </a:r>
          <a:endParaRPr lang="en-US" sz="1800" dirty="0"/>
        </a:p>
      </dgm:t>
    </dgm:pt>
    <dgm:pt modelId="{E65A01DF-CB7D-EA47-B3A1-F9B3232BD950}" type="parTrans" cxnId="{37372202-63EF-0348-A7F9-9FDFACBEBAC8}">
      <dgm:prSet/>
      <dgm:spPr/>
      <dgm:t>
        <a:bodyPr/>
        <a:lstStyle/>
        <a:p>
          <a:endParaRPr lang="en-US" sz="1800"/>
        </a:p>
      </dgm:t>
    </dgm:pt>
    <dgm:pt modelId="{728A4680-4F45-9642-935D-4A2890EA1FAB}" type="sibTrans" cxnId="{37372202-63EF-0348-A7F9-9FDFACBEBAC8}">
      <dgm:prSet custT="1"/>
      <dgm:spPr/>
      <dgm:t>
        <a:bodyPr/>
        <a:lstStyle/>
        <a:p>
          <a:endParaRPr lang="en-US" sz="1800"/>
        </a:p>
      </dgm:t>
    </dgm:pt>
    <dgm:pt modelId="{0DC45D82-8E71-C746-9808-D634CA4F6367}">
      <dgm:prSe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Research and</a:t>
          </a:r>
          <a:r>
            <a:rPr lang="en-US" sz="1800" baseline="0" dirty="0" smtClean="0"/>
            <a:t> Business </a:t>
          </a:r>
          <a:r>
            <a:rPr lang="en-US" sz="1800" dirty="0" smtClean="0"/>
            <a:t> Analysis</a:t>
          </a:r>
          <a:endParaRPr lang="en-US" sz="1800" dirty="0"/>
        </a:p>
      </dgm:t>
    </dgm:pt>
    <dgm:pt modelId="{B7323D5C-1749-EC4E-9C54-ABD11DE4B45A}" type="parTrans" cxnId="{2BA68EB4-8945-554C-9DA4-8444F9073126}">
      <dgm:prSet/>
      <dgm:spPr/>
      <dgm:t>
        <a:bodyPr/>
        <a:lstStyle/>
        <a:p>
          <a:endParaRPr lang="en-US" sz="1800"/>
        </a:p>
      </dgm:t>
    </dgm:pt>
    <dgm:pt modelId="{31FFB3A5-4629-7143-917B-9175091D0B09}" type="sibTrans" cxnId="{2BA68EB4-8945-554C-9DA4-8444F9073126}">
      <dgm:prSet custT="1"/>
      <dgm:spPr/>
      <dgm:t>
        <a:bodyPr/>
        <a:lstStyle/>
        <a:p>
          <a:endParaRPr lang="en-US" sz="1800"/>
        </a:p>
      </dgm:t>
    </dgm:pt>
    <dgm:pt modelId="{4B3E78DB-38F9-B54B-A9B6-81D9EAC99543}">
      <dgm:prSe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Commercialization</a:t>
          </a:r>
          <a:endParaRPr lang="en-US" sz="1800" dirty="0"/>
        </a:p>
      </dgm:t>
    </dgm:pt>
    <dgm:pt modelId="{482C00E1-9233-E840-97EE-A454C32B291E}" type="parTrans" cxnId="{B66770DB-4065-8242-A77B-EC95552BBFC7}">
      <dgm:prSet/>
      <dgm:spPr/>
      <dgm:t>
        <a:bodyPr/>
        <a:lstStyle/>
        <a:p>
          <a:endParaRPr lang="en-US" sz="1800"/>
        </a:p>
      </dgm:t>
    </dgm:pt>
    <dgm:pt modelId="{F7BCDE3C-9084-6A40-8D06-BE2029C0A53B}" type="sibTrans" cxnId="{B66770DB-4065-8242-A77B-EC95552BBFC7}">
      <dgm:prSet/>
      <dgm:spPr/>
      <dgm:t>
        <a:bodyPr/>
        <a:lstStyle/>
        <a:p>
          <a:endParaRPr lang="en-US" sz="1800"/>
        </a:p>
      </dgm:t>
    </dgm:pt>
    <dgm:pt modelId="{F520E718-0F73-DA4F-AB49-3E01414831C5}" type="pres">
      <dgm:prSet presAssocID="{4DB21B55-F1FD-3148-B1F8-C22FA044799C}" presName="Name0" presStyleCnt="0">
        <dgm:presLayoutVars>
          <dgm:dir/>
          <dgm:resizeHandles/>
        </dgm:presLayoutVars>
      </dgm:prSet>
      <dgm:spPr/>
    </dgm:pt>
    <dgm:pt modelId="{20802F4D-7876-8F4F-8D1D-FF644A9789AF}" type="pres">
      <dgm:prSet presAssocID="{63CBC97F-EEC3-564D-8C45-8E8128701122}" presName="compNode" presStyleCnt="0"/>
      <dgm:spPr/>
    </dgm:pt>
    <dgm:pt modelId="{585020EC-9461-794A-B905-FA2FC9336117}" type="pres">
      <dgm:prSet presAssocID="{63CBC97F-EEC3-564D-8C45-8E8128701122}" presName="dummyConnPt" presStyleCnt="0"/>
      <dgm:spPr/>
    </dgm:pt>
    <dgm:pt modelId="{D346ED50-5180-C243-9BE8-69C73936EE19}" type="pres">
      <dgm:prSet presAssocID="{63CBC97F-EEC3-564D-8C45-8E8128701122}" presName="node" presStyleLbl="node1" presStyleIdx="0" presStyleCnt="7">
        <dgm:presLayoutVars>
          <dgm:bulletEnabled val="1"/>
        </dgm:presLayoutVars>
      </dgm:prSet>
      <dgm:spPr/>
      <dgm:t>
        <a:bodyPr/>
        <a:lstStyle/>
        <a:p>
          <a:endParaRPr lang="en-US"/>
        </a:p>
      </dgm:t>
    </dgm:pt>
    <dgm:pt modelId="{F6A44F79-411C-094E-97C2-70A9438A5B46}" type="pres">
      <dgm:prSet presAssocID="{8080F9D1-80AB-DA49-9D22-88FE8A312FA1}" presName="sibTrans" presStyleLbl="bgSibTrans2D1" presStyleIdx="0" presStyleCnt="6"/>
      <dgm:spPr/>
      <dgm:t>
        <a:bodyPr/>
        <a:lstStyle/>
        <a:p>
          <a:endParaRPr lang="en-US"/>
        </a:p>
      </dgm:t>
    </dgm:pt>
    <dgm:pt modelId="{39E9D8C9-6316-C340-A8CD-857332FC12E0}" type="pres">
      <dgm:prSet presAssocID="{837B08A8-E9CE-2849-B2E3-A5BDE628E29F}" presName="compNode" presStyleCnt="0"/>
      <dgm:spPr/>
    </dgm:pt>
    <dgm:pt modelId="{ED18C173-0464-CC43-93AA-F29AA10E36D7}" type="pres">
      <dgm:prSet presAssocID="{837B08A8-E9CE-2849-B2E3-A5BDE628E29F}" presName="dummyConnPt" presStyleCnt="0"/>
      <dgm:spPr/>
    </dgm:pt>
    <dgm:pt modelId="{D76A3460-625B-1446-9962-AEEC7008A6B0}" type="pres">
      <dgm:prSet presAssocID="{837B08A8-E9CE-2849-B2E3-A5BDE628E29F}" presName="node" presStyleLbl="node1" presStyleIdx="1" presStyleCnt="7">
        <dgm:presLayoutVars>
          <dgm:bulletEnabled val="1"/>
        </dgm:presLayoutVars>
      </dgm:prSet>
      <dgm:spPr/>
      <dgm:t>
        <a:bodyPr/>
        <a:lstStyle/>
        <a:p>
          <a:endParaRPr lang="en-US"/>
        </a:p>
      </dgm:t>
    </dgm:pt>
    <dgm:pt modelId="{78E2EC7C-AF0D-354B-BC7A-4E15E877755E}" type="pres">
      <dgm:prSet presAssocID="{8308BA01-4B5B-6741-B01C-70A48C3CCEE3}" presName="sibTrans" presStyleLbl="bgSibTrans2D1" presStyleIdx="1" presStyleCnt="6"/>
      <dgm:spPr/>
      <dgm:t>
        <a:bodyPr/>
        <a:lstStyle/>
        <a:p>
          <a:endParaRPr lang="en-US"/>
        </a:p>
      </dgm:t>
    </dgm:pt>
    <dgm:pt modelId="{E384EDA2-C5C4-FE4F-BAF9-1AD7BEC6C251}" type="pres">
      <dgm:prSet presAssocID="{9DCC374D-F9D3-EC40-B4BA-58C68A1B41EC}" presName="compNode" presStyleCnt="0"/>
      <dgm:spPr/>
    </dgm:pt>
    <dgm:pt modelId="{6DEC79FC-A1E8-0947-BCEF-D9472F7F0ABE}" type="pres">
      <dgm:prSet presAssocID="{9DCC374D-F9D3-EC40-B4BA-58C68A1B41EC}" presName="dummyConnPt" presStyleCnt="0"/>
      <dgm:spPr/>
    </dgm:pt>
    <dgm:pt modelId="{81975DD5-CA6F-D64D-86ED-ED2531E45AE1}" type="pres">
      <dgm:prSet presAssocID="{9DCC374D-F9D3-EC40-B4BA-58C68A1B41EC}" presName="node" presStyleLbl="node1" presStyleIdx="2" presStyleCnt="7">
        <dgm:presLayoutVars>
          <dgm:bulletEnabled val="1"/>
        </dgm:presLayoutVars>
      </dgm:prSet>
      <dgm:spPr/>
      <dgm:t>
        <a:bodyPr/>
        <a:lstStyle/>
        <a:p>
          <a:endParaRPr lang="en-US"/>
        </a:p>
      </dgm:t>
    </dgm:pt>
    <dgm:pt modelId="{CBCAE7DF-5F1F-A442-A6B2-0645D907DE74}" type="pres">
      <dgm:prSet presAssocID="{728A4680-4F45-9642-935D-4A2890EA1FAB}" presName="sibTrans" presStyleLbl="bgSibTrans2D1" presStyleIdx="2" presStyleCnt="6"/>
      <dgm:spPr/>
      <dgm:t>
        <a:bodyPr/>
        <a:lstStyle/>
        <a:p>
          <a:endParaRPr lang="en-US"/>
        </a:p>
      </dgm:t>
    </dgm:pt>
    <dgm:pt modelId="{F63DDEC5-EC52-F744-8B0E-AF3EC950405F}" type="pres">
      <dgm:prSet presAssocID="{0DC45D82-8E71-C746-9808-D634CA4F6367}" presName="compNode" presStyleCnt="0"/>
      <dgm:spPr/>
    </dgm:pt>
    <dgm:pt modelId="{3178CEB6-4151-0642-B7B2-ED50733E1DCA}" type="pres">
      <dgm:prSet presAssocID="{0DC45D82-8E71-C746-9808-D634CA4F6367}" presName="dummyConnPt" presStyleCnt="0"/>
      <dgm:spPr/>
    </dgm:pt>
    <dgm:pt modelId="{D882EE64-C1B3-ED46-9073-1D5ADCED685A}" type="pres">
      <dgm:prSet presAssocID="{0DC45D82-8E71-C746-9808-D634CA4F6367}" presName="node" presStyleLbl="node1" presStyleIdx="3" presStyleCnt="7">
        <dgm:presLayoutVars>
          <dgm:bulletEnabled val="1"/>
        </dgm:presLayoutVars>
      </dgm:prSet>
      <dgm:spPr/>
      <dgm:t>
        <a:bodyPr/>
        <a:lstStyle/>
        <a:p>
          <a:endParaRPr lang="en-US"/>
        </a:p>
      </dgm:t>
    </dgm:pt>
    <dgm:pt modelId="{312BF74E-4E77-EA4C-A971-703CB77E2D39}" type="pres">
      <dgm:prSet presAssocID="{31FFB3A5-4629-7143-917B-9175091D0B09}" presName="sibTrans" presStyleLbl="bgSibTrans2D1" presStyleIdx="3" presStyleCnt="6"/>
      <dgm:spPr/>
      <dgm:t>
        <a:bodyPr/>
        <a:lstStyle/>
        <a:p>
          <a:endParaRPr lang="en-US"/>
        </a:p>
      </dgm:t>
    </dgm:pt>
    <dgm:pt modelId="{52183947-1ACE-F34B-A3D7-B70F836CA198}" type="pres">
      <dgm:prSet presAssocID="{6137C4D1-42B1-3F48-9E2D-A1ABD5F653A3}" presName="compNode" presStyleCnt="0"/>
      <dgm:spPr/>
    </dgm:pt>
    <dgm:pt modelId="{FD63402F-B2AC-6248-87DF-A86525212F91}" type="pres">
      <dgm:prSet presAssocID="{6137C4D1-42B1-3F48-9E2D-A1ABD5F653A3}" presName="dummyConnPt" presStyleCnt="0"/>
      <dgm:spPr/>
    </dgm:pt>
    <dgm:pt modelId="{284DD088-6F7C-2144-A08B-BB491BCF623D}" type="pres">
      <dgm:prSet presAssocID="{6137C4D1-42B1-3F48-9E2D-A1ABD5F653A3}" presName="node" presStyleLbl="node1" presStyleIdx="4" presStyleCnt="7">
        <dgm:presLayoutVars>
          <dgm:bulletEnabled val="1"/>
        </dgm:presLayoutVars>
      </dgm:prSet>
      <dgm:spPr/>
      <dgm:t>
        <a:bodyPr/>
        <a:lstStyle/>
        <a:p>
          <a:endParaRPr lang="en-US"/>
        </a:p>
      </dgm:t>
    </dgm:pt>
    <dgm:pt modelId="{00284BB7-236F-0F45-B193-0C3678794695}" type="pres">
      <dgm:prSet presAssocID="{30F029A7-634B-C640-BFD0-B382AABBA72B}" presName="sibTrans" presStyleLbl="bgSibTrans2D1" presStyleIdx="4" presStyleCnt="6"/>
      <dgm:spPr/>
      <dgm:t>
        <a:bodyPr/>
        <a:lstStyle/>
        <a:p>
          <a:endParaRPr lang="en-US"/>
        </a:p>
      </dgm:t>
    </dgm:pt>
    <dgm:pt modelId="{4C125035-941F-EB46-934F-B10B07607AFC}" type="pres">
      <dgm:prSet presAssocID="{63BC3FB8-C1D3-5542-B516-6823E63D3928}" presName="compNode" presStyleCnt="0"/>
      <dgm:spPr/>
    </dgm:pt>
    <dgm:pt modelId="{E4157EE1-968A-C24A-913C-D24C7A527907}" type="pres">
      <dgm:prSet presAssocID="{63BC3FB8-C1D3-5542-B516-6823E63D3928}" presName="dummyConnPt" presStyleCnt="0"/>
      <dgm:spPr/>
    </dgm:pt>
    <dgm:pt modelId="{BD0C027B-881C-8240-BCC6-B074B58DA46D}" type="pres">
      <dgm:prSet presAssocID="{63BC3FB8-C1D3-5542-B516-6823E63D3928}" presName="node" presStyleLbl="node1" presStyleIdx="5" presStyleCnt="7">
        <dgm:presLayoutVars>
          <dgm:bulletEnabled val="1"/>
        </dgm:presLayoutVars>
      </dgm:prSet>
      <dgm:spPr/>
      <dgm:t>
        <a:bodyPr/>
        <a:lstStyle/>
        <a:p>
          <a:endParaRPr lang="en-US"/>
        </a:p>
      </dgm:t>
    </dgm:pt>
    <dgm:pt modelId="{2057D5F0-5D7A-5241-A6C4-97904B3CEDF7}" type="pres">
      <dgm:prSet presAssocID="{90B14197-758A-F248-BB55-A1A8FE05877E}" presName="sibTrans" presStyleLbl="bgSibTrans2D1" presStyleIdx="5" presStyleCnt="6"/>
      <dgm:spPr/>
      <dgm:t>
        <a:bodyPr/>
        <a:lstStyle/>
        <a:p>
          <a:endParaRPr lang="en-US"/>
        </a:p>
      </dgm:t>
    </dgm:pt>
    <dgm:pt modelId="{57281C3B-D75C-5845-93AD-47904BAEB62D}" type="pres">
      <dgm:prSet presAssocID="{4B3E78DB-38F9-B54B-A9B6-81D9EAC99543}" presName="compNode" presStyleCnt="0"/>
      <dgm:spPr/>
    </dgm:pt>
    <dgm:pt modelId="{141D9632-861C-3C4C-BB60-2D3AF428F3D9}" type="pres">
      <dgm:prSet presAssocID="{4B3E78DB-38F9-B54B-A9B6-81D9EAC99543}" presName="dummyConnPt" presStyleCnt="0"/>
      <dgm:spPr/>
    </dgm:pt>
    <dgm:pt modelId="{FF448CEE-54B8-9F42-9309-1BD75279CAF0}" type="pres">
      <dgm:prSet presAssocID="{4B3E78DB-38F9-B54B-A9B6-81D9EAC99543}" presName="node" presStyleLbl="node1" presStyleIdx="6" presStyleCnt="7" custScaleX="112027">
        <dgm:presLayoutVars>
          <dgm:bulletEnabled val="1"/>
        </dgm:presLayoutVars>
      </dgm:prSet>
      <dgm:spPr/>
      <dgm:t>
        <a:bodyPr/>
        <a:lstStyle/>
        <a:p>
          <a:endParaRPr lang="en-US"/>
        </a:p>
      </dgm:t>
    </dgm:pt>
  </dgm:ptLst>
  <dgm:cxnLst>
    <dgm:cxn modelId="{C3CB4FA2-DFF6-D34A-8344-D6A7928913A6}" srcId="{4DB21B55-F1FD-3148-B1F8-C22FA044799C}" destId="{837B08A8-E9CE-2849-B2E3-A5BDE628E29F}" srcOrd="1" destOrd="0" parTransId="{26E33B39-640F-4E48-B515-44BC24D28741}" sibTransId="{8308BA01-4B5B-6741-B01C-70A48C3CCEE3}"/>
    <dgm:cxn modelId="{B6145B71-1BA2-844B-8E26-55871C359C62}" type="presOf" srcId="{9DCC374D-F9D3-EC40-B4BA-58C68A1B41EC}" destId="{81975DD5-CA6F-D64D-86ED-ED2531E45AE1}" srcOrd="0" destOrd="0" presId="urn:microsoft.com/office/officeart/2005/8/layout/bProcess4"/>
    <dgm:cxn modelId="{D86E9DD9-D717-BF49-BA71-DDA054F02271}" type="presOf" srcId="{31FFB3A5-4629-7143-917B-9175091D0B09}" destId="{312BF74E-4E77-EA4C-A971-703CB77E2D39}" srcOrd="0" destOrd="0" presId="urn:microsoft.com/office/officeart/2005/8/layout/bProcess4"/>
    <dgm:cxn modelId="{A1D5CD2D-EA0E-2E45-9F15-CF32BE19FA25}" type="presOf" srcId="{30F029A7-634B-C640-BFD0-B382AABBA72B}" destId="{00284BB7-236F-0F45-B193-0C3678794695}" srcOrd="0" destOrd="0" presId="urn:microsoft.com/office/officeart/2005/8/layout/bProcess4"/>
    <dgm:cxn modelId="{A12B6CFF-4984-7249-8579-DC7A558511F5}" type="presOf" srcId="{728A4680-4F45-9642-935D-4A2890EA1FAB}" destId="{CBCAE7DF-5F1F-A442-A6B2-0645D907DE74}" srcOrd="0" destOrd="0" presId="urn:microsoft.com/office/officeart/2005/8/layout/bProcess4"/>
    <dgm:cxn modelId="{E057DE11-92D8-EB46-9EED-17B54B1501B0}" type="presOf" srcId="{90B14197-758A-F248-BB55-A1A8FE05877E}" destId="{2057D5F0-5D7A-5241-A6C4-97904B3CEDF7}" srcOrd="0" destOrd="0" presId="urn:microsoft.com/office/officeart/2005/8/layout/bProcess4"/>
    <dgm:cxn modelId="{E7673868-FD70-214B-8194-2F0016DE9494}" type="presOf" srcId="{6137C4D1-42B1-3F48-9E2D-A1ABD5F653A3}" destId="{284DD088-6F7C-2144-A08B-BB491BCF623D}" srcOrd="0" destOrd="0" presId="urn:microsoft.com/office/officeart/2005/8/layout/bProcess4"/>
    <dgm:cxn modelId="{1039A1F9-E8CD-9541-B8B6-1B78FCE56F17}" srcId="{4DB21B55-F1FD-3148-B1F8-C22FA044799C}" destId="{63BC3FB8-C1D3-5542-B516-6823E63D3928}" srcOrd="5" destOrd="0" parTransId="{24837DFF-7F9F-D849-B0BE-810601192E84}" sibTransId="{90B14197-758A-F248-BB55-A1A8FE05877E}"/>
    <dgm:cxn modelId="{B08B32FD-B44C-E04B-B8D5-B6F28BBB4134}" srcId="{4DB21B55-F1FD-3148-B1F8-C22FA044799C}" destId="{63CBC97F-EEC3-564D-8C45-8E8128701122}" srcOrd="0" destOrd="0" parTransId="{F57B42AF-D06F-BD43-B23C-BABF48CD5611}" sibTransId="{8080F9D1-80AB-DA49-9D22-88FE8A312FA1}"/>
    <dgm:cxn modelId="{2BA68EB4-8945-554C-9DA4-8444F9073126}" srcId="{4DB21B55-F1FD-3148-B1F8-C22FA044799C}" destId="{0DC45D82-8E71-C746-9808-D634CA4F6367}" srcOrd="3" destOrd="0" parTransId="{B7323D5C-1749-EC4E-9C54-ABD11DE4B45A}" sibTransId="{31FFB3A5-4629-7143-917B-9175091D0B09}"/>
    <dgm:cxn modelId="{6AC07170-B278-9D44-BF08-F64E23C3F9E8}" type="presOf" srcId="{4B3E78DB-38F9-B54B-A9B6-81D9EAC99543}" destId="{FF448CEE-54B8-9F42-9309-1BD75279CAF0}" srcOrd="0" destOrd="0" presId="urn:microsoft.com/office/officeart/2005/8/layout/bProcess4"/>
    <dgm:cxn modelId="{B7DEEA51-F992-9B46-9D57-39530B9A749F}" type="presOf" srcId="{8080F9D1-80AB-DA49-9D22-88FE8A312FA1}" destId="{F6A44F79-411C-094E-97C2-70A9438A5B46}" srcOrd="0" destOrd="0" presId="urn:microsoft.com/office/officeart/2005/8/layout/bProcess4"/>
    <dgm:cxn modelId="{BFDDA2A9-7E63-9243-ABD3-7D28994D3446}" type="presOf" srcId="{4DB21B55-F1FD-3148-B1F8-C22FA044799C}" destId="{F520E718-0F73-DA4F-AB49-3E01414831C5}" srcOrd="0" destOrd="0" presId="urn:microsoft.com/office/officeart/2005/8/layout/bProcess4"/>
    <dgm:cxn modelId="{37372202-63EF-0348-A7F9-9FDFACBEBAC8}" srcId="{4DB21B55-F1FD-3148-B1F8-C22FA044799C}" destId="{9DCC374D-F9D3-EC40-B4BA-58C68A1B41EC}" srcOrd="2" destOrd="0" parTransId="{E65A01DF-CB7D-EA47-B3A1-F9B3232BD950}" sibTransId="{728A4680-4F45-9642-935D-4A2890EA1FAB}"/>
    <dgm:cxn modelId="{1FF06C49-845B-A544-9370-2EACBF83D25F}" type="presOf" srcId="{63CBC97F-EEC3-564D-8C45-8E8128701122}" destId="{D346ED50-5180-C243-9BE8-69C73936EE19}" srcOrd="0" destOrd="0" presId="urn:microsoft.com/office/officeart/2005/8/layout/bProcess4"/>
    <dgm:cxn modelId="{A5E52FD4-9084-EF4C-A6F3-F67931E73EC0}" type="presOf" srcId="{63BC3FB8-C1D3-5542-B516-6823E63D3928}" destId="{BD0C027B-881C-8240-BCC6-B074B58DA46D}" srcOrd="0" destOrd="0" presId="urn:microsoft.com/office/officeart/2005/8/layout/bProcess4"/>
    <dgm:cxn modelId="{73A2F5C4-BF1E-3A4D-9E58-5110B0186737}" type="presOf" srcId="{8308BA01-4B5B-6741-B01C-70A48C3CCEE3}" destId="{78E2EC7C-AF0D-354B-BC7A-4E15E877755E}" srcOrd="0" destOrd="0" presId="urn:microsoft.com/office/officeart/2005/8/layout/bProcess4"/>
    <dgm:cxn modelId="{B66770DB-4065-8242-A77B-EC95552BBFC7}" srcId="{4DB21B55-F1FD-3148-B1F8-C22FA044799C}" destId="{4B3E78DB-38F9-B54B-A9B6-81D9EAC99543}" srcOrd="6" destOrd="0" parTransId="{482C00E1-9233-E840-97EE-A454C32B291E}" sibTransId="{F7BCDE3C-9084-6A40-8D06-BE2029C0A53B}"/>
    <dgm:cxn modelId="{4F2F414C-6942-7841-8B02-E53385D5B7A9}" srcId="{4DB21B55-F1FD-3148-B1F8-C22FA044799C}" destId="{6137C4D1-42B1-3F48-9E2D-A1ABD5F653A3}" srcOrd="4" destOrd="0" parTransId="{DC77C3AD-A2BF-D843-A043-2ABDA339E6DB}" sibTransId="{30F029A7-634B-C640-BFD0-B382AABBA72B}"/>
    <dgm:cxn modelId="{E65B2EF1-8F3C-AF44-B7FF-2FF9C3D134D5}" type="presOf" srcId="{837B08A8-E9CE-2849-B2E3-A5BDE628E29F}" destId="{D76A3460-625B-1446-9962-AEEC7008A6B0}" srcOrd="0" destOrd="0" presId="urn:microsoft.com/office/officeart/2005/8/layout/bProcess4"/>
    <dgm:cxn modelId="{17985B76-EA60-7D48-AF08-35FD04864D26}" type="presOf" srcId="{0DC45D82-8E71-C746-9808-D634CA4F6367}" destId="{D882EE64-C1B3-ED46-9073-1D5ADCED685A}" srcOrd="0" destOrd="0" presId="urn:microsoft.com/office/officeart/2005/8/layout/bProcess4"/>
    <dgm:cxn modelId="{344B21EE-B660-0C4C-8948-0D60CEF60DAB}" type="presParOf" srcId="{F520E718-0F73-DA4F-AB49-3E01414831C5}" destId="{20802F4D-7876-8F4F-8D1D-FF644A9789AF}" srcOrd="0" destOrd="0" presId="urn:microsoft.com/office/officeart/2005/8/layout/bProcess4"/>
    <dgm:cxn modelId="{EFA7D259-588F-4B4E-878C-CE31735769AF}" type="presParOf" srcId="{20802F4D-7876-8F4F-8D1D-FF644A9789AF}" destId="{585020EC-9461-794A-B905-FA2FC9336117}" srcOrd="0" destOrd="0" presId="urn:microsoft.com/office/officeart/2005/8/layout/bProcess4"/>
    <dgm:cxn modelId="{732B8B89-D721-0E4B-8FEC-999CC4A3DFE1}" type="presParOf" srcId="{20802F4D-7876-8F4F-8D1D-FF644A9789AF}" destId="{D346ED50-5180-C243-9BE8-69C73936EE19}" srcOrd="1" destOrd="0" presId="urn:microsoft.com/office/officeart/2005/8/layout/bProcess4"/>
    <dgm:cxn modelId="{FD3072DB-FAAA-8C42-84F1-A241AB0B80BA}" type="presParOf" srcId="{F520E718-0F73-DA4F-AB49-3E01414831C5}" destId="{F6A44F79-411C-094E-97C2-70A9438A5B46}" srcOrd="1" destOrd="0" presId="urn:microsoft.com/office/officeart/2005/8/layout/bProcess4"/>
    <dgm:cxn modelId="{E7A29721-C1F0-BB41-97DA-02E90AFAD66F}" type="presParOf" srcId="{F520E718-0F73-DA4F-AB49-3E01414831C5}" destId="{39E9D8C9-6316-C340-A8CD-857332FC12E0}" srcOrd="2" destOrd="0" presId="urn:microsoft.com/office/officeart/2005/8/layout/bProcess4"/>
    <dgm:cxn modelId="{4E20329A-66C6-D14B-AC93-9334EF92F9A0}" type="presParOf" srcId="{39E9D8C9-6316-C340-A8CD-857332FC12E0}" destId="{ED18C173-0464-CC43-93AA-F29AA10E36D7}" srcOrd="0" destOrd="0" presId="urn:microsoft.com/office/officeart/2005/8/layout/bProcess4"/>
    <dgm:cxn modelId="{C7A4B75F-C0AB-CC49-B818-97AB80C94BD7}" type="presParOf" srcId="{39E9D8C9-6316-C340-A8CD-857332FC12E0}" destId="{D76A3460-625B-1446-9962-AEEC7008A6B0}" srcOrd="1" destOrd="0" presId="urn:microsoft.com/office/officeart/2005/8/layout/bProcess4"/>
    <dgm:cxn modelId="{51B57C76-8F5E-6540-8F34-449AECBD94AB}" type="presParOf" srcId="{F520E718-0F73-DA4F-AB49-3E01414831C5}" destId="{78E2EC7C-AF0D-354B-BC7A-4E15E877755E}" srcOrd="3" destOrd="0" presId="urn:microsoft.com/office/officeart/2005/8/layout/bProcess4"/>
    <dgm:cxn modelId="{DA478B37-6CC7-CF4D-BCE9-DDD170033194}" type="presParOf" srcId="{F520E718-0F73-DA4F-AB49-3E01414831C5}" destId="{E384EDA2-C5C4-FE4F-BAF9-1AD7BEC6C251}" srcOrd="4" destOrd="0" presId="urn:microsoft.com/office/officeart/2005/8/layout/bProcess4"/>
    <dgm:cxn modelId="{F4AAF134-DCAB-0C49-A2C0-AD3EDC769589}" type="presParOf" srcId="{E384EDA2-C5C4-FE4F-BAF9-1AD7BEC6C251}" destId="{6DEC79FC-A1E8-0947-BCEF-D9472F7F0ABE}" srcOrd="0" destOrd="0" presId="urn:microsoft.com/office/officeart/2005/8/layout/bProcess4"/>
    <dgm:cxn modelId="{604499EA-85A6-434D-92A4-027C18E909BC}" type="presParOf" srcId="{E384EDA2-C5C4-FE4F-BAF9-1AD7BEC6C251}" destId="{81975DD5-CA6F-D64D-86ED-ED2531E45AE1}" srcOrd="1" destOrd="0" presId="urn:microsoft.com/office/officeart/2005/8/layout/bProcess4"/>
    <dgm:cxn modelId="{70CC3371-5364-334E-BB6F-3C58182EE083}" type="presParOf" srcId="{F520E718-0F73-DA4F-AB49-3E01414831C5}" destId="{CBCAE7DF-5F1F-A442-A6B2-0645D907DE74}" srcOrd="5" destOrd="0" presId="urn:microsoft.com/office/officeart/2005/8/layout/bProcess4"/>
    <dgm:cxn modelId="{0832E4BA-EB86-2C4A-BB25-85E2E96D14CE}" type="presParOf" srcId="{F520E718-0F73-DA4F-AB49-3E01414831C5}" destId="{F63DDEC5-EC52-F744-8B0E-AF3EC950405F}" srcOrd="6" destOrd="0" presId="urn:microsoft.com/office/officeart/2005/8/layout/bProcess4"/>
    <dgm:cxn modelId="{A82157FC-0E59-0A42-980F-22B9774D9536}" type="presParOf" srcId="{F63DDEC5-EC52-F744-8B0E-AF3EC950405F}" destId="{3178CEB6-4151-0642-B7B2-ED50733E1DCA}" srcOrd="0" destOrd="0" presId="urn:microsoft.com/office/officeart/2005/8/layout/bProcess4"/>
    <dgm:cxn modelId="{F921DC80-0291-CD4B-AEE6-68579BF6F2F7}" type="presParOf" srcId="{F63DDEC5-EC52-F744-8B0E-AF3EC950405F}" destId="{D882EE64-C1B3-ED46-9073-1D5ADCED685A}" srcOrd="1" destOrd="0" presId="urn:microsoft.com/office/officeart/2005/8/layout/bProcess4"/>
    <dgm:cxn modelId="{F13CD35A-35E6-C742-A4CE-7E89A550EB8C}" type="presParOf" srcId="{F520E718-0F73-DA4F-AB49-3E01414831C5}" destId="{312BF74E-4E77-EA4C-A971-703CB77E2D39}" srcOrd="7" destOrd="0" presId="urn:microsoft.com/office/officeart/2005/8/layout/bProcess4"/>
    <dgm:cxn modelId="{5E39A175-289C-A441-8AF1-21920B0D2DFF}" type="presParOf" srcId="{F520E718-0F73-DA4F-AB49-3E01414831C5}" destId="{52183947-1ACE-F34B-A3D7-B70F836CA198}" srcOrd="8" destOrd="0" presId="urn:microsoft.com/office/officeart/2005/8/layout/bProcess4"/>
    <dgm:cxn modelId="{400932D3-CCF5-6448-8A87-D4D8AE724A58}" type="presParOf" srcId="{52183947-1ACE-F34B-A3D7-B70F836CA198}" destId="{FD63402F-B2AC-6248-87DF-A86525212F91}" srcOrd="0" destOrd="0" presId="urn:microsoft.com/office/officeart/2005/8/layout/bProcess4"/>
    <dgm:cxn modelId="{90E9A4C1-8D93-7348-AF3F-36B9838E8981}" type="presParOf" srcId="{52183947-1ACE-F34B-A3D7-B70F836CA198}" destId="{284DD088-6F7C-2144-A08B-BB491BCF623D}" srcOrd="1" destOrd="0" presId="urn:microsoft.com/office/officeart/2005/8/layout/bProcess4"/>
    <dgm:cxn modelId="{CF7730CA-021B-B848-B752-75D9FE83F762}" type="presParOf" srcId="{F520E718-0F73-DA4F-AB49-3E01414831C5}" destId="{00284BB7-236F-0F45-B193-0C3678794695}" srcOrd="9" destOrd="0" presId="urn:microsoft.com/office/officeart/2005/8/layout/bProcess4"/>
    <dgm:cxn modelId="{84C85DD5-F62B-1A4B-8CDF-1FDA525AF9AF}" type="presParOf" srcId="{F520E718-0F73-DA4F-AB49-3E01414831C5}" destId="{4C125035-941F-EB46-934F-B10B07607AFC}" srcOrd="10" destOrd="0" presId="urn:microsoft.com/office/officeart/2005/8/layout/bProcess4"/>
    <dgm:cxn modelId="{CD059668-BED3-1B48-8916-BF44DFB7B54F}" type="presParOf" srcId="{4C125035-941F-EB46-934F-B10B07607AFC}" destId="{E4157EE1-968A-C24A-913C-D24C7A527907}" srcOrd="0" destOrd="0" presId="urn:microsoft.com/office/officeart/2005/8/layout/bProcess4"/>
    <dgm:cxn modelId="{34F6FADE-9920-7A46-BF0D-E612454BC57F}" type="presParOf" srcId="{4C125035-941F-EB46-934F-B10B07607AFC}" destId="{BD0C027B-881C-8240-BCC6-B074B58DA46D}" srcOrd="1" destOrd="0" presId="urn:microsoft.com/office/officeart/2005/8/layout/bProcess4"/>
    <dgm:cxn modelId="{1FEF651F-2365-AE4F-8290-99A07511231C}" type="presParOf" srcId="{F520E718-0F73-DA4F-AB49-3E01414831C5}" destId="{2057D5F0-5D7A-5241-A6C4-97904B3CEDF7}" srcOrd="11" destOrd="0" presId="urn:microsoft.com/office/officeart/2005/8/layout/bProcess4"/>
    <dgm:cxn modelId="{CCD90AC8-AB9C-2848-AAFC-276105363F05}" type="presParOf" srcId="{F520E718-0F73-DA4F-AB49-3E01414831C5}" destId="{57281C3B-D75C-5845-93AD-47904BAEB62D}" srcOrd="12" destOrd="0" presId="urn:microsoft.com/office/officeart/2005/8/layout/bProcess4"/>
    <dgm:cxn modelId="{DEED8336-543E-4C40-BC70-E054F20CB103}" type="presParOf" srcId="{57281C3B-D75C-5845-93AD-47904BAEB62D}" destId="{141D9632-861C-3C4C-BB60-2D3AF428F3D9}" srcOrd="0" destOrd="0" presId="urn:microsoft.com/office/officeart/2005/8/layout/bProcess4"/>
    <dgm:cxn modelId="{62DE4590-C74A-8641-AA4B-1A7DDA3AB3E8}" type="presParOf" srcId="{57281C3B-D75C-5845-93AD-47904BAEB62D}" destId="{FF448CEE-54B8-9F42-9309-1BD75279CAF0}" srcOrd="1" destOrd="0" presId="urn:microsoft.com/office/officeart/2005/8/layout/b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794D6-EE17-914A-BB06-A6008B66E530}">
      <dsp:nvSpPr>
        <dsp:cNvPr id="0" name=""/>
        <dsp:cNvSpPr/>
      </dsp:nvSpPr>
      <dsp:spPr>
        <a:xfrm rot="16200000">
          <a:off x="378104" y="-345003"/>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Strength: Task management and agile support</a:t>
          </a:r>
          <a:endParaRPr lang="en-US" sz="1600" kern="1200" dirty="0"/>
        </a:p>
      </dsp:txBody>
      <dsp:txXfrm rot="5400000">
        <a:off x="0" y="33101"/>
        <a:ext cx="2550285" cy="1345557"/>
      </dsp:txXfrm>
    </dsp:sp>
    <dsp:sp modelId="{D3841ED4-71AC-554A-B0A3-8F22D3EA1B1C}">
      <dsp:nvSpPr>
        <dsp:cNvPr id="0" name=""/>
        <dsp:cNvSpPr/>
      </dsp:nvSpPr>
      <dsp:spPr>
        <a:xfrm>
          <a:off x="2534549" y="29028"/>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Weakness: Less focused on product management activities.</a:t>
          </a:r>
        </a:p>
      </dsp:txBody>
      <dsp:txXfrm>
        <a:off x="2534549" y="29028"/>
        <a:ext cx="2550285" cy="1345557"/>
      </dsp:txXfrm>
    </dsp:sp>
    <dsp:sp modelId="{FC9955FE-8FCE-B549-804D-E9A51C631704}">
      <dsp:nvSpPr>
        <dsp:cNvPr id="0" name=""/>
        <dsp:cNvSpPr/>
      </dsp:nvSpPr>
      <dsp:spPr>
        <a:xfrm rot="10800000">
          <a:off x="0" y="1794076"/>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Opportunity: Remote working software for Work from home </a:t>
          </a:r>
        </a:p>
      </dsp:txBody>
      <dsp:txXfrm rot="10800000">
        <a:off x="0" y="2242594"/>
        <a:ext cx="2550285" cy="1345557"/>
      </dsp:txXfrm>
    </dsp:sp>
    <dsp:sp modelId="{7DBA3616-935A-804F-9C1D-AC15F7A117EB}">
      <dsp:nvSpPr>
        <dsp:cNvPr id="0" name=""/>
        <dsp:cNvSpPr/>
      </dsp:nvSpPr>
      <dsp:spPr>
        <a:xfrm rot="5400000">
          <a:off x="2928389" y="1415971"/>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Threats: Expensive for larger teams.</a:t>
          </a:r>
        </a:p>
      </dsp:txBody>
      <dsp:txXfrm rot="-5400000">
        <a:off x="2550285" y="2242594"/>
        <a:ext cx="2550285" cy="1345557"/>
      </dsp:txXfrm>
    </dsp:sp>
    <dsp:sp modelId="{124B9360-052B-184E-8546-3081C340034C}">
      <dsp:nvSpPr>
        <dsp:cNvPr id="0" name=""/>
        <dsp:cNvSpPr/>
      </dsp:nvSpPr>
      <dsp:spPr>
        <a:xfrm>
          <a:off x="1785199" y="1345556"/>
          <a:ext cx="1530171" cy="897038"/>
        </a:xfrm>
        <a:prstGeom prst="roundRect">
          <a:avLst/>
        </a:prstGeom>
        <a:solidFill>
          <a:schemeClr val="accent1"/>
        </a:soli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n>
                <a:solidFill>
                  <a:schemeClr val="bg1"/>
                </a:solidFill>
              </a:ln>
              <a:solidFill>
                <a:schemeClr val="bg1"/>
              </a:solidFill>
            </a:rPr>
            <a:t>SWOT</a:t>
          </a:r>
          <a:endParaRPr lang="en-US" sz="1600" kern="1200" dirty="0">
            <a:ln>
              <a:solidFill>
                <a:schemeClr val="bg1"/>
              </a:solidFill>
            </a:ln>
            <a:solidFill>
              <a:schemeClr val="bg1"/>
            </a:solidFill>
          </a:endParaRPr>
        </a:p>
      </dsp:txBody>
      <dsp:txXfrm>
        <a:off x="1828989" y="1389346"/>
        <a:ext cx="1442591" cy="8094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794D6-EE17-914A-BB06-A6008B66E530}">
      <dsp:nvSpPr>
        <dsp:cNvPr id="0" name=""/>
        <dsp:cNvSpPr/>
      </dsp:nvSpPr>
      <dsp:spPr>
        <a:xfrm rot="16200000">
          <a:off x="378104" y="-345003"/>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Strength: Best for distributed  team of any  size</a:t>
          </a:r>
          <a:endParaRPr lang="en-US" sz="1600" kern="1200" dirty="0">
            <a:ln>
              <a:solidFill>
                <a:schemeClr val="bg1"/>
              </a:solidFill>
            </a:ln>
            <a:solidFill>
              <a:schemeClr val="bg1"/>
            </a:solidFill>
          </a:endParaRPr>
        </a:p>
      </dsp:txBody>
      <dsp:txXfrm rot="5400000">
        <a:off x="0" y="33101"/>
        <a:ext cx="2550285" cy="1345557"/>
      </dsp:txXfrm>
    </dsp:sp>
    <dsp:sp modelId="{D3841ED4-71AC-554A-B0A3-8F22D3EA1B1C}">
      <dsp:nvSpPr>
        <dsp:cNvPr id="0" name=""/>
        <dsp:cNvSpPr/>
      </dsp:nvSpPr>
      <dsp:spPr>
        <a:xfrm>
          <a:off x="2534549" y="29028"/>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Weakness: Not very user friendly </a:t>
          </a:r>
        </a:p>
      </dsp:txBody>
      <dsp:txXfrm>
        <a:off x="2534549" y="29028"/>
        <a:ext cx="2550285" cy="1345557"/>
      </dsp:txXfrm>
    </dsp:sp>
    <dsp:sp modelId="{FC9955FE-8FCE-B549-804D-E9A51C631704}">
      <dsp:nvSpPr>
        <dsp:cNvPr id="0" name=""/>
        <dsp:cNvSpPr/>
      </dsp:nvSpPr>
      <dsp:spPr>
        <a:xfrm rot="10800000">
          <a:off x="0" y="1794076"/>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Opportunity: Improve on UX , UI and navigation for ease of use</a:t>
          </a:r>
        </a:p>
      </dsp:txBody>
      <dsp:txXfrm rot="10800000">
        <a:off x="0" y="2242594"/>
        <a:ext cx="2550285" cy="1345557"/>
      </dsp:txXfrm>
    </dsp:sp>
    <dsp:sp modelId="{7DBA3616-935A-804F-9C1D-AC15F7A117EB}">
      <dsp:nvSpPr>
        <dsp:cNvPr id="0" name=""/>
        <dsp:cNvSpPr/>
      </dsp:nvSpPr>
      <dsp:spPr>
        <a:xfrm rot="5400000">
          <a:off x="2928389" y="1415971"/>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Threats: Reporting is much better of other PM tools</a:t>
          </a:r>
        </a:p>
      </dsp:txBody>
      <dsp:txXfrm rot="-5400000">
        <a:off x="2550285" y="2242594"/>
        <a:ext cx="2550285" cy="1345557"/>
      </dsp:txXfrm>
    </dsp:sp>
    <dsp:sp modelId="{124B9360-052B-184E-8546-3081C340034C}">
      <dsp:nvSpPr>
        <dsp:cNvPr id="0" name=""/>
        <dsp:cNvSpPr/>
      </dsp:nvSpPr>
      <dsp:spPr>
        <a:xfrm>
          <a:off x="1785199" y="1345556"/>
          <a:ext cx="1530171" cy="897038"/>
        </a:xfrm>
        <a:prstGeom prst="roundRect">
          <a:avLst/>
        </a:prstGeom>
        <a:solidFill>
          <a:schemeClr val="accent1"/>
        </a:soli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n>
                <a:solidFill>
                  <a:schemeClr val="bg1"/>
                </a:solidFill>
              </a:ln>
              <a:solidFill>
                <a:schemeClr val="bg1"/>
              </a:solidFill>
            </a:rPr>
            <a:t>SWOT</a:t>
          </a:r>
          <a:endParaRPr lang="en-US" sz="1600" kern="1200" dirty="0">
            <a:ln>
              <a:solidFill>
                <a:schemeClr val="bg1"/>
              </a:solidFill>
            </a:ln>
            <a:solidFill>
              <a:schemeClr val="bg1"/>
            </a:solidFill>
          </a:endParaRPr>
        </a:p>
      </dsp:txBody>
      <dsp:txXfrm>
        <a:off x="1828989" y="1389346"/>
        <a:ext cx="1442591" cy="809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794D6-EE17-914A-BB06-A6008B66E530}">
      <dsp:nvSpPr>
        <dsp:cNvPr id="0" name=""/>
        <dsp:cNvSpPr/>
      </dsp:nvSpPr>
      <dsp:spPr>
        <a:xfrm rot="16200000">
          <a:off x="378104" y="-345003"/>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Strength: Focuses on product management and road mapping</a:t>
          </a:r>
          <a:endParaRPr lang="en-US" sz="1600" kern="1200" dirty="0">
            <a:ln>
              <a:solidFill>
                <a:schemeClr val="bg1"/>
              </a:solidFill>
            </a:ln>
            <a:solidFill>
              <a:schemeClr val="bg1"/>
            </a:solidFill>
          </a:endParaRPr>
        </a:p>
      </dsp:txBody>
      <dsp:txXfrm rot="5400000">
        <a:off x="0" y="33101"/>
        <a:ext cx="2550285" cy="1345557"/>
      </dsp:txXfrm>
    </dsp:sp>
    <dsp:sp modelId="{D3841ED4-71AC-554A-B0A3-8F22D3EA1B1C}">
      <dsp:nvSpPr>
        <dsp:cNvPr id="0" name=""/>
        <dsp:cNvSpPr/>
      </dsp:nvSpPr>
      <dsp:spPr>
        <a:xfrm>
          <a:off x="2534549" y="29028"/>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Weakness:  Integration support with wide range and only web based</a:t>
          </a:r>
        </a:p>
      </dsp:txBody>
      <dsp:txXfrm>
        <a:off x="2534549" y="29028"/>
        <a:ext cx="2550285" cy="1345557"/>
      </dsp:txXfrm>
    </dsp:sp>
    <dsp:sp modelId="{FC9955FE-8FCE-B549-804D-E9A51C631704}">
      <dsp:nvSpPr>
        <dsp:cNvPr id="0" name=""/>
        <dsp:cNvSpPr/>
      </dsp:nvSpPr>
      <dsp:spPr>
        <a:xfrm rot="10800000">
          <a:off x="0" y="1794076"/>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Opportunity : Expand to mobile apps </a:t>
          </a:r>
        </a:p>
      </dsp:txBody>
      <dsp:txXfrm rot="10800000">
        <a:off x="0" y="2242594"/>
        <a:ext cx="2550285" cy="1345557"/>
      </dsp:txXfrm>
    </dsp:sp>
    <dsp:sp modelId="{7DBA3616-935A-804F-9C1D-AC15F7A117EB}">
      <dsp:nvSpPr>
        <dsp:cNvPr id="0" name=""/>
        <dsp:cNvSpPr/>
      </dsp:nvSpPr>
      <dsp:spPr>
        <a:xfrm rot="5400000">
          <a:off x="2928389" y="1415971"/>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Threats : Challenge for distributed teams</a:t>
          </a:r>
        </a:p>
      </dsp:txBody>
      <dsp:txXfrm rot="-5400000">
        <a:off x="2550285" y="2242594"/>
        <a:ext cx="2550285" cy="1345557"/>
      </dsp:txXfrm>
    </dsp:sp>
    <dsp:sp modelId="{124B9360-052B-184E-8546-3081C340034C}">
      <dsp:nvSpPr>
        <dsp:cNvPr id="0" name=""/>
        <dsp:cNvSpPr/>
      </dsp:nvSpPr>
      <dsp:spPr>
        <a:xfrm>
          <a:off x="1785199" y="1345556"/>
          <a:ext cx="1530171" cy="897038"/>
        </a:xfrm>
        <a:prstGeom prst="roundRect">
          <a:avLst/>
        </a:prstGeom>
        <a:solidFill>
          <a:schemeClr val="accent1"/>
        </a:soli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n>
                <a:solidFill>
                  <a:schemeClr val="bg1"/>
                </a:solidFill>
              </a:ln>
              <a:solidFill>
                <a:schemeClr val="bg1"/>
              </a:solidFill>
            </a:rPr>
            <a:t>SWOT</a:t>
          </a:r>
          <a:endParaRPr lang="en-US" sz="1600" kern="1200" dirty="0">
            <a:ln>
              <a:solidFill>
                <a:schemeClr val="bg1"/>
              </a:solidFill>
            </a:ln>
            <a:solidFill>
              <a:schemeClr val="bg1"/>
            </a:solidFill>
          </a:endParaRPr>
        </a:p>
      </dsp:txBody>
      <dsp:txXfrm>
        <a:off x="1828989" y="1389346"/>
        <a:ext cx="1442591" cy="809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44F79-411C-094E-97C2-70A9438A5B46}">
      <dsp:nvSpPr>
        <dsp:cNvPr id="0" name=""/>
        <dsp:cNvSpPr/>
      </dsp:nvSpPr>
      <dsp:spPr>
        <a:xfrm rot="5400000">
          <a:off x="-305125" y="1241020"/>
          <a:ext cx="1359708"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346ED50-5180-C243-9BE8-69C73936EE19}">
      <dsp:nvSpPr>
        <dsp:cNvPr id="0" name=""/>
        <dsp:cNvSpPr/>
      </dsp:nvSpPr>
      <dsp:spPr>
        <a:xfrm>
          <a:off x="4849" y="369094"/>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Ideation</a:t>
          </a:r>
          <a:endParaRPr lang="en-US" sz="1800" kern="1200" dirty="0"/>
        </a:p>
      </dsp:txBody>
      <dsp:txXfrm>
        <a:off x="36931" y="401176"/>
        <a:ext cx="1761460" cy="1031210"/>
      </dsp:txXfrm>
    </dsp:sp>
    <dsp:sp modelId="{78E2EC7C-AF0D-354B-BC7A-4E15E877755E}">
      <dsp:nvSpPr>
        <dsp:cNvPr id="0" name=""/>
        <dsp:cNvSpPr/>
      </dsp:nvSpPr>
      <dsp:spPr>
        <a:xfrm rot="5400000">
          <a:off x="-305125" y="2610239"/>
          <a:ext cx="1359708"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6A3460-625B-1446-9962-AEEC7008A6B0}">
      <dsp:nvSpPr>
        <dsp:cNvPr id="0" name=""/>
        <dsp:cNvSpPr/>
      </dsp:nvSpPr>
      <dsp:spPr>
        <a:xfrm>
          <a:off x="4849" y="1738312"/>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Screening</a:t>
          </a:r>
          <a:endParaRPr lang="en-US" sz="1800" kern="1200" dirty="0"/>
        </a:p>
      </dsp:txBody>
      <dsp:txXfrm>
        <a:off x="36931" y="1770394"/>
        <a:ext cx="1761460" cy="1031210"/>
      </dsp:txXfrm>
    </dsp:sp>
    <dsp:sp modelId="{CBCAE7DF-5F1F-A442-A6B2-0645D907DE74}">
      <dsp:nvSpPr>
        <dsp:cNvPr id="0" name=""/>
        <dsp:cNvSpPr/>
      </dsp:nvSpPr>
      <dsp:spPr>
        <a:xfrm>
          <a:off x="379483" y="3294848"/>
          <a:ext cx="2418570"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975DD5-CA6F-D64D-86ED-ED2531E45AE1}">
      <dsp:nvSpPr>
        <dsp:cNvPr id="0" name=""/>
        <dsp:cNvSpPr/>
      </dsp:nvSpPr>
      <dsp:spPr>
        <a:xfrm>
          <a:off x="4849" y="3107530"/>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Concept Testing</a:t>
          </a:r>
          <a:endParaRPr lang="en-US" sz="1800" kern="1200" dirty="0"/>
        </a:p>
      </dsp:txBody>
      <dsp:txXfrm>
        <a:off x="36931" y="3139612"/>
        <a:ext cx="1761460" cy="1031210"/>
      </dsp:txXfrm>
    </dsp:sp>
    <dsp:sp modelId="{312BF74E-4E77-EA4C-A971-703CB77E2D39}">
      <dsp:nvSpPr>
        <dsp:cNvPr id="0" name=""/>
        <dsp:cNvSpPr/>
      </dsp:nvSpPr>
      <dsp:spPr>
        <a:xfrm rot="16200000">
          <a:off x="2122954" y="2610239"/>
          <a:ext cx="1359708"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882EE64-C1B3-ED46-9073-1D5ADCED685A}">
      <dsp:nvSpPr>
        <dsp:cNvPr id="0" name=""/>
        <dsp:cNvSpPr/>
      </dsp:nvSpPr>
      <dsp:spPr>
        <a:xfrm>
          <a:off x="2432929" y="3107530"/>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Research and</a:t>
          </a:r>
          <a:r>
            <a:rPr lang="en-US" sz="1800" kern="1200" baseline="0" dirty="0" smtClean="0"/>
            <a:t> Business </a:t>
          </a:r>
          <a:r>
            <a:rPr lang="en-US" sz="1800" kern="1200" dirty="0" smtClean="0"/>
            <a:t> Analysis</a:t>
          </a:r>
          <a:endParaRPr lang="en-US" sz="1800" kern="1200" dirty="0"/>
        </a:p>
      </dsp:txBody>
      <dsp:txXfrm>
        <a:off x="2465011" y="3139612"/>
        <a:ext cx="1761460" cy="1031210"/>
      </dsp:txXfrm>
    </dsp:sp>
    <dsp:sp modelId="{00284BB7-236F-0F45-B193-0C3678794695}">
      <dsp:nvSpPr>
        <dsp:cNvPr id="0" name=""/>
        <dsp:cNvSpPr/>
      </dsp:nvSpPr>
      <dsp:spPr>
        <a:xfrm rot="16200000">
          <a:off x="2122954" y="1241020"/>
          <a:ext cx="1359708"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4DD088-6F7C-2144-A08B-BB491BCF623D}">
      <dsp:nvSpPr>
        <dsp:cNvPr id="0" name=""/>
        <dsp:cNvSpPr/>
      </dsp:nvSpPr>
      <dsp:spPr>
        <a:xfrm>
          <a:off x="2432929" y="1738312"/>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Development</a:t>
          </a:r>
          <a:endParaRPr lang="en-US" sz="1800" kern="1200" dirty="0"/>
        </a:p>
      </dsp:txBody>
      <dsp:txXfrm>
        <a:off x="2465011" y="1770394"/>
        <a:ext cx="1761460" cy="1031210"/>
      </dsp:txXfrm>
    </dsp:sp>
    <dsp:sp modelId="{2057D5F0-5D7A-5241-A6C4-97904B3CEDF7}">
      <dsp:nvSpPr>
        <dsp:cNvPr id="0" name=""/>
        <dsp:cNvSpPr/>
      </dsp:nvSpPr>
      <dsp:spPr>
        <a:xfrm>
          <a:off x="2807564" y="556411"/>
          <a:ext cx="2527782"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D0C027B-881C-8240-BCC6-B074B58DA46D}">
      <dsp:nvSpPr>
        <dsp:cNvPr id="0" name=""/>
        <dsp:cNvSpPr/>
      </dsp:nvSpPr>
      <dsp:spPr>
        <a:xfrm>
          <a:off x="2432929" y="369094"/>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 marketing</a:t>
          </a:r>
          <a:endParaRPr lang="en-US" sz="1800" kern="1200" dirty="0"/>
        </a:p>
      </dsp:txBody>
      <dsp:txXfrm>
        <a:off x="2465011" y="401176"/>
        <a:ext cx="1761460" cy="1031210"/>
      </dsp:txXfrm>
    </dsp:sp>
    <dsp:sp modelId="{FF448CEE-54B8-9F42-9309-1BD75279CAF0}">
      <dsp:nvSpPr>
        <dsp:cNvPr id="0" name=""/>
        <dsp:cNvSpPr/>
      </dsp:nvSpPr>
      <dsp:spPr>
        <a:xfrm>
          <a:off x="4861009" y="369094"/>
          <a:ext cx="2045192"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Commercialization</a:t>
          </a:r>
          <a:endParaRPr lang="en-US" sz="1800" kern="1200" dirty="0"/>
        </a:p>
      </dsp:txBody>
      <dsp:txXfrm>
        <a:off x="4893091" y="401176"/>
        <a:ext cx="1981028" cy="103121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68F5E-E872-6A48-8F46-5E65D6A30CD8}" type="datetimeFigureOut">
              <a:rPr lang="en-US" smtClean="0"/>
              <a:t>6/27/20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BB451-83A7-FA49-8CD7-955C64508BC2}" type="slidenum">
              <a:rPr lang="en-US" smtClean="0"/>
              <a:t>‹#›</a:t>
            </a:fld>
            <a:endParaRPr lang="en-US"/>
          </a:p>
        </p:txBody>
      </p:sp>
    </p:spTree>
    <p:extLst>
      <p:ext uri="{BB962C8B-B14F-4D97-AF65-F5344CB8AC3E}">
        <p14:creationId xmlns:p14="http://schemas.microsoft.com/office/powerpoint/2010/main" val="140845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1BB451-83A7-FA49-8CD7-955C64508BC2}" type="slidenum">
              <a:rPr lang="en-US" smtClean="0"/>
              <a:t>4</a:t>
            </a:fld>
            <a:endParaRPr lang="en-US"/>
          </a:p>
        </p:txBody>
      </p:sp>
    </p:spTree>
    <p:extLst>
      <p:ext uri="{BB962C8B-B14F-4D97-AF65-F5344CB8AC3E}">
        <p14:creationId xmlns:p14="http://schemas.microsoft.com/office/powerpoint/2010/main" val="24494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1BB451-83A7-FA49-8CD7-955C64508BC2}" type="slidenum">
              <a:rPr lang="en-US" smtClean="0"/>
              <a:t>7</a:t>
            </a:fld>
            <a:endParaRPr lang="en-US"/>
          </a:p>
        </p:txBody>
      </p:sp>
    </p:spTree>
    <p:extLst>
      <p:ext uri="{BB962C8B-B14F-4D97-AF65-F5344CB8AC3E}">
        <p14:creationId xmlns:p14="http://schemas.microsoft.com/office/powerpoint/2010/main" val="174293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B9EBBA-996F-894A-B54A-D6246ED52CEA}" type="datetimeFigureOut">
              <a:rPr lang="en-US" smtClean="0"/>
              <a:pPr/>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733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smtClean="0"/>
              <a:pPr/>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241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62726E-379B-B349-9EED-81ED093FA806}" type="datetimeFigureOut">
              <a:rPr lang="en-US" smtClean="0"/>
              <a:pPr/>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551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A1323-8D79-1946-B0D7-40001CF92E9D}" type="datetimeFigureOut">
              <a:rPr lang="en-US" smtClean="0"/>
              <a:pPr/>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47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55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302355-E14B-8545-A8F8-0FE83CC9D524}" type="datetimeFigureOut">
              <a:rPr lang="en-US" smtClean="0"/>
              <a:pPr/>
              <a:t>6/27/20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89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640F58-564D-2B4F-AE67-E407BA4FCF45}" type="datetimeFigureOut">
              <a:rPr lang="en-US" smtClean="0"/>
              <a:pPr/>
              <a:t>6/27/20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32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3A34C8-038E-2045-AF43-DF7DBB8E0E9E}" type="datetimeFigureOut">
              <a:rPr lang="en-US" smtClean="0"/>
              <a:pPr/>
              <a:t>6/27/20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96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82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8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8064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6/27/20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55455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hyperlink" Target="https://www.productboard.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hare.vidyard.com/watch/dWjU2Jyde3PCedB3oM7Z4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hyperlink" Target="https://monday.com/" TargetMode="External"/><Relationship Id="rId4" Type="http://schemas.openxmlformats.org/officeDocument/2006/relationships/hyperlink" Target="http://monday.com/" TargetMode="External"/><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hyperlink" Target="https://www.teamwor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Open Sans" charset="0"/>
                <a:ea typeface="Open Sans" charset="0"/>
                <a:cs typeface="Open Sans" charset="0"/>
              </a:rPr>
              <a:t> FRESHFLOW</a:t>
            </a:r>
            <a:endParaRPr lang="en-US" sz="4800" dirty="0">
              <a:latin typeface="Open Sans" charset="0"/>
              <a:ea typeface="Open Sans" charset="0"/>
              <a:cs typeface="Open Sans" charset="0"/>
            </a:endParaRPr>
          </a:p>
        </p:txBody>
      </p:sp>
      <p:sp>
        <p:nvSpPr>
          <p:cNvPr id="3" name="Subtitle 2"/>
          <p:cNvSpPr>
            <a:spLocks noGrp="1"/>
          </p:cNvSpPr>
          <p:nvPr>
            <p:ph type="subTitle" idx="1"/>
          </p:nvPr>
        </p:nvSpPr>
        <p:spPr>
          <a:xfrm>
            <a:off x="1524000" y="3602038"/>
            <a:ext cx="9144000" cy="796342"/>
          </a:xfrm>
        </p:spPr>
        <p:txBody>
          <a:bodyPr>
            <a:normAutofit/>
          </a:bodyPr>
          <a:lstStyle/>
          <a:p>
            <a:r>
              <a:rPr lang="en-US" sz="1800" dirty="0" smtClean="0">
                <a:solidFill>
                  <a:schemeClr val="bg1">
                    <a:lumMod val="50000"/>
                  </a:schemeClr>
                </a:solidFill>
                <a:latin typeface="Open Sans" charset="0"/>
                <a:ea typeface="Open Sans" charset="0"/>
                <a:cs typeface="Open Sans" charset="0"/>
              </a:rPr>
              <a:t>Help building great products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310" y="848665"/>
            <a:ext cx="1409379" cy="1467498"/>
          </a:xfrm>
          <a:prstGeom prst="rect">
            <a:avLst/>
          </a:prstGeom>
        </p:spPr>
      </p:pic>
      <p:sp>
        <p:nvSpPr>
          <p:cNvPr id="5" name="Rectangle 4"/>
          <p:cNvSpPr/>
          <p:nvPr/>
        </p:nvSpPr>
        <p:spPr>
          <a:xfrm>
            <a:off x="9470973" y="5582420"/>
            <a:ext cx="1630126" cy="369332"/>
          </a:xfrm>
          <a:prstGeom prst="rect">
            <a:avLst/>
          </a:prstGeom>
        </p:spPr>
        <p:txBody>
          <a:bodyPr wrap="none">
            <a:spAutoFit/>
          </a:bodyPr>
          <a:lstStyle/>
          <a:p>
            <a:r>
              <a:rPr lang="en-US">
                <a:solidFill>
                  <a:schemeClr val="bg1">
                    <a:lumMod val="50000"/>
                  </a:schemeClr>
                </a:solidFill>
              </a:rPr>
              <a:t>Khushbu </a:t>
            </a:r>
            <a:r>
              <a:rPr lang="en-US" smtClean="0">
                <a:solidFill>
                  <a:schemeClr val="bg1">
                    <a:lumMod val="50000"/>
                  </a:schemeClr>
                </a:solidFill>
              </a:rPr>
              <a:t>Gupta</a:t>
            </a:r>
            <a:endParaRPr lang="en-US" dirty="0">
              <a:solidFill>
                <a:schemeClr val="bg1">
                  <a:lumMod val="50000"/>
                </a:schemeClr>
              </a:solidFill>
            </a:endParaRPr>
          </a:p>
        </p:txBody>
      </p:sp>
    </p:spTree>
    <p:extLst>
      <p:ext uri="{BB962C8B-B14F-4D97-AF65-F5344CB8AC3E}">
        <p14:creationId xmlns:p14="http://schemas.microsoft.com/office/powerpoint/2010/main" val="137375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4062714" y="2025579"/>
            <a:ext cx="25081" cy="401641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5356" y="1921402"/>
            <a:ext cx="3349911" cy="3754874"/>
          </a:xfrm>
          <a:prstGeom prst="rect">
            <a:avLst/>
          </a:prstGeom>
        </p:spPr>
        <p:txBody>
          <a:bodyPr wrap="square">
            <a:spAutoFit/>
          </a:bodyPr>
          <a:lstStyle/>
          <a:p>
            <a:r>
              <a:rPr lang="en-US" sz="1400" dirty="0">
                <a:latin typeface="Open Sans" charset="0"/>
                <a:ea typeface="Open Sans" charset="0"/>
                <a:cs typeface="Open Sans" charset="0"/>
              </a:rPr>
              <a:t>Website: </a:t>
            </a:r>
            <a:r>
              <a:rPr lang="en-US" sz="1400" dirty="0">
                <a:latin typeface="Open Sans" charset="0"/>
                <a:ea typeface="Open Sans" charset="0"/>
                <a:cs typeface="Open Sans" charset="0"/>
                <a:hlinkClick r:id="rId2"/>
              </a:rPr>
              <a:t>productboard.com</a:t>
            </a:r>
            <a:endParaRPr lang="en-US" sz="1400" dirty="0">
              <a:latin typeface="Open Sans" charset="0"/>
              <a:ea typeface="Open Sans" charset="0"/>
              <a:cs typeface="Open Sans" charset="0"/>
            </a:endParaRP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Founded in : 2014</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Location: San Francisco</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Mission: Get the right products to market, faster.</a:t>
            </a:r>
          </a:p>
          <a:p>
            <a:endParaRPr lang="en-US" sz="1400" dirty="0" smtClean="0">
              <a:latin typeface="Open Sans" charset="0"/>
              <a:ea typeface="Open Sans" charset="0"/>
              <a:cs typeface="Open Sans" charset="0"/>
            </a:endParaRPr>
          </a:p>
          <a:p>
            <a:r>
              <a:rPr lang="en-US" sz="1400" dirty="0" smtClean="0">
                <a:latin typeface="Open Sans" charset="0"/>
                <a:ea typeface="Open Sans" charset="0"/>
                <a:cs typeface="Open Sans" charset="0"/>
              </a:rPr>
              <a:t>Pricing</a:t>
            </a:r>
            <a:r>
              <a:rPr lang="en-US" sz="1400" dirty="0">
                <a:latin typeface="Open Sans" charset="0"/>
                <a:ea typeface="Open Sans" charset="0"/>
                <a:cs typeface="Open Sans" charset="0"/>
              </a:rPr>
              <a:t>: $199 / year </a:t>
            </a:r>
            <a:r>
              <a:rPr lang="mr-IN" sz="1400" dirty="0">
                <a:latin typeface="Open Sans" charset="0"/>
                <a:ea typeface="Open Sans" charset="0"/>
                <a:cs typeface="Open Sans" charset="0"/>
              </a:rPr>
              <a:t>–</a:t>
            </a:r>
            <a:r>
              <a:rPr lang="en-US" sz="1400" dirty="0">
                <a:latin typeface="Open Sans" charset="0"/>
                <a:ea typeface="Open Sans" charset="0"/>
                <a:cs typeface="Open Sans" charset="0"/>
              </a:rPr>
              <a:t> 50 contributor  </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Description: Designed on the Product Excellence Methodology, productboard aligns everyone on the right features to build next and serves as the dedicated system of record for product managers</a:t>
            </a:r>
            <a:r>
              <a:rPr lang="en-US" sz="1400" dirty="0" smtClean="0">
                <a:latin typeface="Open Sans" charset="0"/>
                <a:ea typeface="Open Sans" charset="0"/>
                <a:cs typeface="Open Sans" charset="0"/>
              </a:rPr>
              <a:t>.</a:t>
            </a:r>
            <a:endParaRPr lang="en-US" sz="1400" dirty="0">
              <a:latin typeface="Open Sans" charset="0"/>
              <a:ea typeface="Open Sans" charset="0"/>
              <a:cs typeface="Open Sans" charset="0"/>
            </a:endParaRPr>
          </a:p>
        </p:txBody>
      </p:sp>
      <p:graphicFrame>
        <p:nvGraphicFramePr>
          <p:cNvPr id="18" name="Diagram 17"/>
          <p:cNvGraphicFramePr/>
          <p:nvPr>
            <p:extLst>
              <p:ext uri="{D42A27DB-BD31-4B8C-83A1-F6EECF244321}">
                <p14:modId xmlns:p14="http://schemas.microsoft.com/office/powerpoint/2010/main" val="1465645203"/>
              </p:ext>
            </p:extLst>
          </p:nvPr>
        </p:nvGraphicFramePr>
        <p:xfrm>
          <a:off x="5102513" y="2025579"/>
          <a:ext cx="5100570" cy="358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63045322"/>
              </p:ext>
            </p:extLst>
          </p:nvPr>
        </p:nvGraphicFramePr>
        <p:xfrm>
          <a:off x="4284566" y="879678"/>
          <a:ext cx="6736463" cy="659751"/>
        </p:xfrm>
        <a:graphic>
          <a:graphicData uri="http://schemas.openxmlformats.org/drawingml/2006/table">
            <a:tbl>
              <a:tblPr firstRow="1" bandRow="1">
                <a:tableStyleId>{69012ECD-51FC-41F1-AA8D-1B2483CD663E}</a:tableStyleId>
              </a:tblPr>
              <a:tblGrid>
                <a:gridCol w="2187219"/>
                <a:gridCol w="2251172"/>
                <a:gridCol w="2298072"/>
              </a:tblGrid>
              <a:tr h="659751">
                <a:tc>
                  <a:txBody>
                    <a:bodyPr/>
                    <a:lstStyle/>
                    <a:p>
                      <a:pPr marL="0" algn="ctr" defTabSz="914400" rtl="0" eaLnBrk="1" latinLnBrk="0" hangingPunct="1"/>
                      <a:r>
                        <a:rPr lang="en-US" sz="1800" b="1" kern="1200" dirty="0" smtClean="0">
                          <a:ln w="0"/>
                          <a:solidFill>
                            <a:schemeClr val="bg1"/>
                          </a:solidFill>
                          <a:latin typeface="+mn-lt"/>
                          <a:ea typeface="+mn-ea"/>
                          <a:cs typeface="+mn-cs"/>
                        </a:rPr>
                        <a:t>Employee </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75</a:t>
                      </a:r>
                    </a:p>
                  </a:txBody>
                  <a:tcPr>
                    <a:lnR w="38100" cap="flat" cmpd="sng" algn="ctr">
                      <a:solidFill>
                        <a:schemeClr val="bg1"/>
                      </a:solidFill>
                      <a:prstDash val="solid"/>
                      <a:round/>
                      <a:headEnd type="none" w="med" len="med"/>
                      <a:tailEnd type="none" w="med" len="med"/>
                    </a:lnR>
                  </a:tcPr>
                </a:tc>
                <a:tc>
                  <a:txBody>
                    <a:bodyPr/>
                    <a:lstStyle/>
                    <a:p>
                      <a:pPr marL="0" algn="ctr" defTabSz="914400" rtl="0" eaLnBrk="1" latinLnBrk="0" hangingPunct="1"/>
                      <a:r>
                        <a:rPr lang="en-US" sz="1800" b="1" kern="1200" dirty="0" smtClean="0">
                          <a:ln w="0"/>
                          <a:solidFill>
                            <a:schemeClr val="bg1"/>
                          </a:solidFill>
                          <a:latin typeface="+mn-lt"/>
                          <a:ea typeface="+mn-ea"/>
                          <a:cs typeface="+mn-cs"/>
                        </a:rPr>
                        <a:t>Revenue</a:t>
                      </a:r>
                    </a:p>
                    <a:p>
                      <a:pPr algn="ctr"/>
                      <a:r>
                        <a:rPr lang="en-US" dirty="0" smtClean="0"/>
                        <a:t>$ 14.7M</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algn="ctr" defTabSz="914400" rtl="0" eaLnBrk="1" latinLnBrk="0" hangingPunct="1"/>
                      <a:r>
                        <a:rPr lang="en-US" sz="1800" b="1" kern="1200" dirty="0" smtClean="0">
                          <a:ln w="0"/>
                          <a:solidFill>
                            <a:schemeClr val="bg1"/>
                          </a:solidFill>
                          <a:latin typeface="+mn-lt"/>
                          <a:ea typeface="+mn-ea"/>
                          <a:cs typeface="+mn-cs"/>
                        </a:rPr>
                        <a:t>Paid Customer </a:t>
                      </a:r>
                    </a:p>
                    <a:p>
                      <a:pPr marL="0" algn="ctr" defTabSz="914400" rtl="0" eaLnBrk="1" latinLnBrk="0" hangingPunct="1"/>
                      <a:r>
                        <a:rPr lang="en-US" sz="1800" b="1" kern="1200" dirty="0" smtClean="0">
                          <a:ln w="0"/>
                          <a:solidFill>
                            <a:schemeClr val="bg1"/>
                          </a:solidFill>
                          <a:latin typeface="+mn-lt"/>
                          <a:ea typeface="+mn-ea"/>
                          <a:cs typeface="+mn-cs"/>
                        </a:rPr>
                        <a:t>2500</a:t>
                      </a:r>
                    </a:p>
                  </a:txBody>
                  <a:tcPr>
                    <a:lnL w="38100" cap="flat" cmpd="sng" algn="ctr">
                      <a:solidFill>
                        <a:schemeClr val="bg1"/>
                      </a:solidFill>
                      <a:prstDash val="solid"/>
                      <a:round/>
                      <a:headEnd type="none" w="med" len="med"/>
                      <a:tailEnd type="none" w="med" len="med"/>
                    </a:lnL>
                  </a:tcPr>
                </a:tc>
              </a:tr>
            </a:tbl>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356" y="879677"/>
            <a:ext cx="2838152" cy="719083"/>
          </a:xfrm>
          <a:prstGeom prst="rect">
            <a:avLst/>
          </a:prstGeom>
        </p:spPr>
      </p:pic>
    </p:spTree>
    <p:extLst>
      <p:ext uri="{BB962C8B-B14F-4D97-AF65-F5344CB8AC3E}">
        <p14:creationId xmlns:p14="http://schemas.microsoft.com/office/powerpoint/2010/main" val="1281413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9088"/>
          </a:xfrm>
        </p:spPr>
        <p:txBody>
          <a:bodyPr/>
          <a:lstStyle/>
          <a:p>
            <a:r>
              <a:rPr lang="en-US" dirty="0" smtClean="0"/>
              <a:t>Competitor Analysis Matrix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79007611"/>
              </p:ext>
            </p:extLst>
          </p:nvPr>
        </p:nvGraphicFramePr>
        <p:xfrm>
          <a:off x="567159" y="1374213"/>
          <a:ext cx="11007524" cy="5242560"/>
        </p:xfrm>
        <a:graphic>
          <a:graphicData uri="http://schemas.openxmlformats.org/drawingml/2006/table">
            <a:tbl>
              <a:tblPr firstRow="1" bandRow="1">
                <a:tableStyleId>{5940675A-B579-460E-94D1-54222C63F5DA}</a:tableStyleId>
              </a:tblPr>
              <a:tblGrid>
                <a:gridCol w="2333369"/>
                <a:gridCol w="2810948"/>
                <a:gridCol w="3295593"/>
                <a:gridCol w="2567614"/>
              </a:tblGrid>
              <a:tr h="298126">
                <a:tc>
                  <a:txBody>
                    <a:bodyPr/>
                    <a:lstStyle/>
                    <a:p>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600" b="1" dirty="0" smtClean="0"/>
                        <a:t>Monday</a:t>
                      </a:r>
                      <a:endParaRPr lang="en-US" sz="16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smtClean="0"/>
                        <a:t>Productboard</a:t>
                      </a:r>
                      <a:endParaRPr lang="en-US" sz="16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600" b="1" dirty="0" smtClean="0"/>
                        <a:t>Teamwork</a:t>
                      </a:r>
                      <a:endParaRPr lang="en-US" sz="16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Typical</a:t>
                      </a:r>
                      <a:r>
                        <a:rPr lang="en-US" sz="1400" b="1" baseline="0" dirty="0" smtClean="0"/>
                        <a:t> Customer Type</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S,M</a:t>
                      </a:r>
                      <a:r>
                        <a:rPr lang="en-US" sz="1400" baseline="0" dirty="0" smtClean="0"/>
                        <a:t>,L&amp; Remote</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S,</a:t>
                      </a:r>
                      <a:r>
                        <a:rPr lang="en-US" sz="1400" baseline="0" dirty="0" smtClean="0"/>
                        <a:t>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S,M,L</a:t>
                      </a:r>
                      <a:r>
                        <a:rPr lang="en-US" sz="1400" baseline="0" dirty="0" smtClean="0"/>
                        <a:t> &amp; Remote</a:t>
                      </a:r>
                      <a:endParaRPr lang="en-US" sz="1400" dirty="0" smtClean="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Paid Customers</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100,000</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2500</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24,000</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Pricing</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Starts from $39/m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Starts</a:t>
                      </a:r>
                      <a:r>
                        <a:rPr lang="en-US" sz="1400" baseline="0" dirty="0" smtClean="0"/>
                        <a:t> from $49/m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Starts</a:t>
                      </a:r>
                      <a:r>
                        <a:rPr lang="en-US" sz="1400" baseline="0" dirty="0" smtClean="0"/>
                        <a:t> from $9/m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Revenue</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a:t>
                      </a:r>
                      <a:r>
                        <a:rPr lang="en-US" sz="1400" baseline="0" dirty="0" smtClean="0"/>
                        <a:t> </a:t>
                      </a:r>
                      <a:r>
                        <a:rPr lang="en-US" sz="1400" dirty="0" smtClean="0"/>
                        <a:t>85M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$ 14.7M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$ 28.9M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Features</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Manage </a:t>
                      </a:r>
                      <a:r>
                        <a:rPr lang="en-US" sz="1400" baseline="0" dirty="0" smtClean="0"/>
                        <a:t>project, resources, tasks and workflows</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Product</a:t>
                      </a:r>
                      <a:r>
                        <a:rPr lang="en-US" sz="1400" baseline="0" dirty="0" smtClean="0"/>
                        <a:t> management solution from ideation to launch</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Work and project </a:t>
                      </a:r>
                      <a:r>
                        <a:rPr lang="en-US" sz="1400" baseline="0" dirty="0" smtClean="0"/>
                        <a:t>management </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Platform support</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Web , Mobile</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Web Only</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Web , Mobile</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Growth Rate:</a:t>
                      </a:r>
                    </a:p>
                    <a:p>
                      <a:pPr marL="0" algn="l" defTabSz="914400" rtl="0" eaLnBrk="1" latinLnBrk="0" hangingPunct="1"/>
                      <a:endParaRPr lang="en-US" sz="1400" b="1" kern="1200" dirty="0">
                        <a:solidFill>
                          <a:schemeClr val="tx1"/>
                        </a:solidFill>
                        <a:latin typeface="+mn-lt"/>
                        <a:ea typeface="+mn-ea"/>
                        <a:cs typeface="+mn-cs"/>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gridSpan="3">
                  <a:txBody>
                    <a:bodyPr/>
                    <a:lstStyle/>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hMerge="1">
                  <a:txBody>
                    <a:bodyPr/>
                    <a:lstStyle/>
                    <a:p>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78" y="3900140"/>
            <a:ext cx="5425736" cy="2428784"/>
          </a:xfrm>
          <a:prstGeom prst="rect">
            <a:avLst/>
          </a:prstGeom>
        </p:spPr>
      </p:pic>
    </p:spTree>
    <p:extLst>
      <p:ext uri="{BB962C8B-B14F-4D97-AF65-F5344CB8AC3E}">
        <p14:creationId xmlns:p14="http://schemas.microsoft.com/office/powerpoint/2010/main" val="878526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Pre-Product Launch Activities</a:t>
            </a:r>
            <a:endParaRPr lang="en-US" dirty="0"/>
          </a:p>
        </p:txBody>
      </p:sp>
      <p:sp>
        <p:nvSpPr>
          <p:cNvPr id="3" name="Content Placeholder 2"/>
          <p:cNvSpPr>
            <a:spLocks noGrp="1"/>
          </p:cNvSpPr>
          <p:nvPr>
            <p:ph idx="1"/>
          </p:nvPr>
        </p:nvSpPr>
        <p:spPr/>
        <p:txBody>
          <a:bodyPr>
            <a:normAutofit/>
          </a:bodyPr>
          <a:lstStyle/>
          <a:p>
            <a:r>
              <a:rPr lang="en-US" sz="1600" dirty="0" smtClean="0">
                <a:latin typeface="Open Sans" charset="0"/>
                <a:ea typeface="Open Sans" charset="0"/>
                <a:cs typeface="Open Sans" charset="0"/>
              </a:rPr>
              <a:t>Prepare launch checklist</a:t>
            </a:r>
          </a:p>
          <a:p>
            <a:r>
              <a:rPr lang="en-US" sz="1600" dirty="0" smtClean="0">
                <a:latin typeface="Open Sans" charset="0"/>
                <a:ea typeface="Open Sans" charset="0"/>
                <a:cs typeface="Open Sans" charset="0"/>
              </a:rPr>
              <a:t>Plan go-to-market strategy</a:t>
            </a:r>
          </a:p>
          <a:p>
            <a:r>
              <a:rPr lang="en-US" sz="1600" dirty="0" smtClean="0">
                <a:latin typeface="Open Sans" charset="0"/>
                <a:ea typeface="Open Sans" charset="0"/>
                <a:cs typeface="Open Sans" charset="0"/>
              </a:rPr>
              <a:t>Prepare teams for  launch</a:t>
            </a:r>
          </a:p>
          <a:p>
            <a:pPr marL="800100" lvl="1" indent="-342900">
              <a:buFont typeface="+mj-lt"/>
              <a:buAutoNum type="arabicPeriod"/>
            </a:pPr>
            <a:r>
              <a:rPr lang="en-US" sz="1600" dirty="0" smtClean="0">
                <a:latin typeface="Open Sans" charset="0"/>
                <a:ea typeface="Open Sans" charset="0"/>
                <a:cs typeface="Open Sans" charset="0"/>
              </a:rPr>
              <a:t>Sales</a:t>
            </a:r>
          </a:p>
          <a:p>
            <a:pPr marL="800100" lvl="1" indent="-342900">
              <a:buFont typeface="+mj-lt"/>
              <a:buAutoNum type="arabicPeriod"/>
            </a:pPr>
            <a:r>
              <a:rPr lang="en-US" sz="1600" dirty="0" smtClean="0">
                <a:latin typeface="Open Sans" charset="0"/>
                <a:ea typeface="Open Sans" charset="0"/>
                <a:cs typeface="Open Sans" charset="0"/>
              </a:rPr>
              <a:t>Marketing</a:t>
            </a:r>
          </a:p>
          <a:p>
            <a:pPr marL="800100" lvl="1" indent="-342900">
              <a:buFont typeface="+mj-lt"/>
              <a:buAutoNum type="arabicPeriod"/>
            </a:pPr>
            <a:r>
              <a:rPr lang="en-US" sz="1600" dirty="0" smtClean="0">
                <a:latin typeface="Open Sans" charset="0"/>
                <a:ea typeface="Open Sans" charset="0"/>
                <a:cs typeface="Open Sans" charset="0"/>
              </a:rPr>
              <a:t>Customer Support</a:t>
            </a:r>
          </a:p>
          <a:p>
            <a:pPr marL="800100" lvl="1" indent="-342900">
              <a:buFont typeface="+mj-lt"/>
              <a:buAutoNum type="arabicPeriod"/>
            </a:pPr>
            <a:r>
              <a:rPr lang="en-US" sz="1600" dirty="0" smtClean="0">
                <a:latin typeface="Open Sans" charset="0"/>
                <a:ea typeface="Open Sans" charset="0"/>
                <a:cs typeface="Open Sans" charset="0"/>
              </a:rPr>
              <a:t>Engineering</a:t>
            </a:r>
          </a:p>
          <a:p>
            <a:pPr marL="800100" lvl="1" indent="-342900">
              <a:buFont typeface="+mj-lt"/>
              <a:buAutoNum type="arabicPeriod"/>
            </a:pPr>
            <a:endParaRPr lang="en-US" sz="1600" dirty="0">
              <a:latin typeface="Open Sans" charset="0"/>
              <a:ea typeface="Open Sans" charset="0"/>
              <a:cs typeface="Open Sans" charset="0"/>
            </a:endParaRPr>
          </a:p>
          <a:p>
            <a:r>
              <a:rPr lang="en-US" sz="1600" dirty="0" smtClean="0">
                <a:latin typeface="Open Sans" charset="0"/>
                <a:ea typeface="Open Sans" charset="0"/>
                <a:cs typeface="Open Sans" charset="0"/>
              </a:rPr>
              <a:t>Dedicated support </a:t>
            </a:r>
            <a:r>
              <a:rPr lang="en-US" sz="1600" dirty="0">
                <a:latin typeface="Open Sans" charset="0"/>
                <a:ea typeface="Open Sans" charset="0"/>
                <a:cs typeface="Open Sans" charset="0"/>
              </a:rPr>
              <a:t>t</a:t>
            </a:r>
            <a:r>
              <a:rPr lang="en-US" sz="1600" dirty="0" smtClean="0">
                <a:latin typeface="Open Sans" charset="0"/>
                <a:ea typeface="Open Sans" charset="0"/>
                <a:cs typeface="Open Sans" charset="0"/>
              </a:rPr>
              <a:t>eams post Launch</a:t>
            </a:r>
          </a:p>
          <a:p>
            <a:r>
              <a:rPr lang="en-US" sz="1600" dirty="0" smtClean="0">
                <a:latin typeface="Open Sans" charset="0"/>
                <a:ea typeface="Open Sans" charset="0"/>
                <a:cs typeface="Open Sans" charset="0"/>
              </a:rPr>
              <a:t>Create promotional content for media launch</a:t>
            </a:r>
          </a:p>
        </p:txBody>
      </p:sp>
    </p:spTree>
    <p:extLst>
      <p:ext uri="{BB962C8B-B14F-4D97-AF65-F5344CB8AC3E}">
        <p14:creationId xmlns:p14="http://schemas.microsoft.com/office/powerpoint/2010/main" val="668812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pptpop.com/wp-content/uploads/2018/09/Motagua-Product-Launch-Slide.png"/>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7079" t="29375" r="11146" b="13129"/>
          <a:stretch/>
        </p:blipFill>
        <p:spPr bwMode="auto">
          <a:xfrm>
            <a:off x="6111433" y="2304145"/>
            <a:ext cx="5242367" cy="40743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Product Ideation To Launch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511346"/>
              </p:ext>
            </p:extLst>
          </p:nvPr>
        </p:nvGraphicFramePr>
        <p:xfrm>
          <a:off x="838200" y="1690688"/>
          <a:ext cx="6911051"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899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Walkthrough</a:t>
            </a:r>
            <a:endParaRPr lang="en-US" dirty="0"/>
          </a:p>
        </p:txBody>
      </p:sp>
      <p:sp>
        <p:nvSpPr>
          <p:cNvPr id="3" name="Content Placeholder 2"/>
          <p:cNvSpPr>
            <a:spLocks noGrp="1"/>
          </p:cNvSpPr>
          <p:nvPr>
            <p:ph idx="1"/>
          </p:nvPr>
        </p:nvSpPr>
        <p:spPr/>
        <p:txBody>
          <a:bodyPr/>
          <a:lstStyle/>
          <a:p>
            <a:pPr marL="0" indent="0">
              <a:buNone/>
            </a:pPr>
            <a:r>
              <a:rPr lang="en-US" sz="1400" b="1" dirty="0" smtClean="0">
                <a:latin typeface="Open Sans" charset="0"/>
                <a:ea typeface="Open Sans" charset="0"/>
                <a:cs typeface="Open Sans" charset="0"/>
              </a:rPr>
              <a:t>Link to :</a:t>
            </a:r>
          </a:p>
          <a:p>
            <a:pPr marL="0" indent="0">
              <a:buNone/>
            </a:pPr>
            <a:r>
              <a:rPr lang="en-US" sz="1400" b="1" dirty="0" err="1" smtClean="0">
                <a:latin typeface="Open Sans" charset="0"/>
                <a:ea typeface="Open Sans" charset="0"/>
                <a:cs typeface="Open Sans" charset="0"/>
                <a:hlinkClick r:id="rId2"/>
              </a:rPr>
              <a:t>Freshflow</a:t>
            </a:r>
            <a:r>
              <a:rPr lang="en-US" sz="1400" b="1" dirty="0" smtClean="0">
                <a:latin typeface="Open Sans" charset="0"/>
                <a:ea typeface="Open Sans" charset="0"/>
                <a:cs typeface="Open Sans" charset="0"/>
                <a:hlinkClick r:id="rId2"/>
              </a:rPr>
              <a:t> Product Strategy Walkthrough</a:t>
            </a:r>
            <a:endParaRPr lang="en-US" sz="1400" b="1" dirty="0" smtClean="0">
              <a:latin typeface="Open Sans" charset="0"/>
              <a:ea typeface="Open Sans" charset="0"/>
              <a:cs typeface="Open Sans" charset="0"/>
            </a:endParaRPr>
          </a:p>
          <a:p>
            <a:pPr marL="0" indent="0">
              <a:buNone/>
            </a:pPr>
            <a:endParaRPr lang="en-US" sz="1400" b="1" dirty="0" smtClean="0">
              <a:latin typeface="Open Sans" charset="0"/>
              <a:ea typeface="Open Sans" charset="0"/>
              <a:cs typeface="Open Sans" charset="0"/>
            </a:endParaRPr>
          </a:p>
          <a:p>
            <a:pPr marL="0" indent="0">
              <a:buNone/>
            </a:pPr>
            <a:endParaRPr lang="en-US" sz="1400" dirty="0" smtClean="0">
              <a:latin typeface="Open Sans" charset="0"/>
              <a:ea typeface="Open Sans" charset="0"/>
              <a:cs typeface="Open Sans" charset="0"/>
            </a:endParaRPr>
          </a:p>
          <a:p>
            <a:pPr marL="0" indent="0">
              <a:buNone/>
            </a:pPr>
            <a:endParaRPr lang="en-US" sz="14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94355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1600" dirty="0" smtClean="0"/>
              <a:t>Problem</a:t>
            </a:r>
          </a:p>
          <a:p>
            <a:r>
              <a:rPr lang="en-US" sz="1600" dirty="0" smtClean="0"/>
              <a:t>Opportunity</a:t>
            </a:r>
          </a:p>
          <a:p>
            <a:r>
              <a:rPr lang="en-US" sz="1600" dirty="0" smtClean="0"/>
              <a:t>Revenue and profit</a:t>
            </a:r>
          </a:p>
          <a:p>
            <a:r>
              <a:rPr lang="en-US" sz="1600" dirty="0" smtClean="0"/>
              <a:t>Competitor</a:t>
            </a:r>
          </a:p>
          <a:p>
            <a:r>
              <a:rPr lang="en-US" sz="1600" dirty="0" smtClean="0"/>
              <a:t>Competitor Analysis Matrix</a:t>
            </a:r>
          </a:p>
          <a:p>
            <a:r>
              <a:rPr lang="en-US" sz="1600" dirty="0" smtClean="0"/>
              <a:t>Pre-Product Launch Activities</a:t>
            </a:r>
          </a:p>
          <a:p>
            <a:r>
              <a:rPr lang="en-US" sz="1600" dirty="0" smtClean="0"/>
              <a:t>Product Ideation to Launch</a:t>
            </a:r>
          </a:p>
          <a:p>
            <a:r>
              <a:rPr lang="en-US" sz="1600" dirty="0" smtClean="0"/>
              <a:t>Video Walkthrough</a:t>
            </a:r>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13211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972272" y="1840375"/>
            <a:ext cx="10381527" cy="4336588"/>
          </a:xfrm>
        </p:spPr>
        <p:txBody>
          <a:bodyPr>
            <a:normAutofit/>
          </a:bodyPr>
          <a:lstStyle/>
          <a:p>
            <a:pPr marL="0" indent="0">
              <a:buNone/>
            </a:pPr>
            <a:r>
              <a:rPr lang="en-US" sz="1600" dirty="0" smtClean="0">
                <a:latin typeface="Open Sans" charset="0"/>
                <a:ea typeface="Open Sans" charset="0"/>
                <a:cs typeface="Open Sans" charset="0"/>
              </a:rPr>
              <a:t>Distributed teams working on research and market understanding faces lot of challenges :</a:t>
            </a:r>
          </a:p>
          <a:p>
            <a:pPr marL="0" indent="0">
              <a:buNone/>
            </a:pPr>
            <a:endParaRPr lang="en-US" sz="1600" dirty="0" smtClean="0">
              <a:latin typeface="Open Sans" charset="0"/>
              <a:ea typeface="Open Sans" charset="0"/>
              <a:cs typeface="Open Sans" charset="0"/>
            </a:endParaRPr>
          </a:p>
          <a:p>
            <a:pPr lvl="1">
              <a:buFont typeface="+mj-lt"/>
              <a:buAutoNum type="arabicPeriod"/>
            </a:pPr>
            <a:r>
              <a:rPr lang="en-US" sz="1600" dirty="0" smtClean="0">
                <a:latin typeface="Open Sans" charset="0"/>
                <a:ea typeface="Open Sans" charset="0"/>
                <a:cs typeface="Open Sans" charset="0"/>
              </a:rPr>
              <a:t>Collaboration</a:t>
            </a:r>
          </a:p>
          <a:p>
            <a:pPr lvl="1">
              <a:buFont typeface="+mj-lt"/>
              <a:buAutoNum type="arabicPeriod"/>
            </a:pPr>
            <a:r>
              <a:rPr lang="en-US" sz="1600" dirty="0" smtClean="0">
                <a:latin typeface="Open Sans" charset="0"/>
                <a:ea typeface="Open Sans" charset="0"/>
                <a:cs typeface="Open Sans" charset="0"/>
              </a:rPr>
              <a:t>Coordination</a:t>
            </a:r>
          </a:p>
          <a:p>
            <a:pPr lvl="1">
              <a:buFont typeface="+mj-lt"/>
              <a:buAutoNum type="arabicPeriod"/>
            </a:pPr>
            <a:r>
              <a:rPr lang="en-US" sz="1600" dirty="0" smtClean="0">
                <a:latin typeface="Open Sans" charset="0"/>
                <a:ea typeface="Open Sans" charset="0"/>
                <a:cs typeface="Open Sans" charset="0"/>
              </a:rPr>
              <a:t>Status updates</a:t>
            </a:r>
          </a:p>
          <a:p>
            <a:pPr lvl="1">
              <a:buFont typeface="+mj-lt"/>
              <a:buAutoNum type="arabicPeriod"/>
            </a:pPr>
            <a:r>
              <a:rPr lang="en-US" sz="1600" dirty="0" smtClean="0">
                <a:latin typeface="Open Sans" charset="0"/>
                <a:ea typeface="Open Sans" charset="0"/>
                <a:cs typeface="Open Sans" charset="0"/>
              </a:rPr>
              <a:t>Missing Requirements</a:t>
            </a:r>
          </a:p>
          <a:p>
            <a:pPr lvl="1">
              <a:buFont typeface="+mj-lt"/>
              <a:buAutoNum type="arabicPeriod"/>
            </a:pPr>
            <a:r>
              <a:rPr lang="en-US" sz="1600" dirty="0" smtClean="0">
                <a:latin typeface="Open Sans" charset="0"/>
                <a:ea typeface="Open Sans" charset="0"/>
                <a:cs typeface="Open Sans" charset="0"/>
              </a:rPr>
              <a:t>Processes and workflows</a:t>
            </a:r>
          </a:p>
          <a:p>
            <a:pPr lvl="1">
              <a:buFont typeface="+mj-lt"/>
              <a:buAutoNum type="arabicPeriod"/>
            </a:pPr>
            <a:r>
              <a:rPr lang="en-US" sz="1600" dirty="0" smtClean="0">
                <a:latin typeface="Open Sans" charset="0"/>
                <a:ea typeface="Open Sans" charset="0"/>
                <a:cs typeface="Open Sans" charset="0"/>
              </a:rPr>
              <a:t>Documentation management</a:t>
            </a:r>
          </a:p>
          <a:p>
            <a:endParaRPr lang="en-US" sz="1600" dirty="0"/>
          </a:p>
        </p:txBody>
      </p:sp>
      <p:pic>
        <p:nvPicPr>
          <p:cNvPr id="5122" name="Picture 2" descr="roblem, problem solving, solution, solving icon"/>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73074" y="2615879"/>
            <a:ext cx="3256344" cy="325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32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a:xfrm>
            <a:off x="838200" y="1690688"/>
            <a:ext cx="10515600" cy="4849009"/>
          </a:xfrm>
        </p:spPr>
        <p:txBody>
          <a:bodyPr>
            <a:noAutofit/>
          </a:bodyPr>
          <a:lstStyle/>
          <a:p>
            <a:pPr marL="0" indent="0">
              <a:buNone/>
            </a:pPr>
            <a:r>
              <a:rPr lang="en-US" sz="1400" dirty="0" smtClean="0">
                <a:latin typeface="Open Sans" charset="0"/>
                <a:ea typeface="Open Sans" charset="0"/>
                <a:cs typeface="Open Sans" charset="0"/>
              </a:rPr>
              <a:t>There are lot of project/task management tool available in the market which is generic and easily customizable as per user’s need. But our focus is specifically  for startups and mid size companies for distributed teams who are developing a product from scratch.</a:t>
            </a:r>
          </a:p>
          <a:p>
            <a:pPr marL="0" indent="0">
              <a:buNone/>
            </a:pPr>
            <a:r>
              <a:rPr lang="en-US" sz="1400" dirty="0" smtClean="0">
                <a:latin typeface="Open Sans" charset="0"/>
                <a:ea typeface="Open Sans" charset="0"/>
                <a:cs typeface="Open Sans" charset="0"/>
              </a:rPr>
              <a:t>This opportunity has lot of strength, potential and viability to make business. To start with, our initial focus will be simplifying market research process and later expand in other product management processes like idea validation, strategy development and testing.</a:t>
            </a:r>
          </a:p>
          <a:p>
            <a:pPr marL="0" indent="0">
              <a:buNone/>
            </a:pPr>
            <a:endParaRPr lang="en-US" sz="1400" dirty="0">
              <a:latin typeface="Open Sans" charset="0"/>
              <a:ea typeface="Open Sans" charset="0"/>
              <a:cs typeface="Open Sans" charset="0"/>
            </a:endParaRP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latin typeface="Open Sans" charset="0"/>
              <a:ea typeface="Open Sans" charset="0"/>
              <a:cs typeface="Open Sans" charset="0"/>
            </a:endParaRPr>
          </a:p>
          <a:p>
            <a:pPr marL="0" indent="0">
              <a:buNone/>
            </a:pPr>
            <a:endParaRPr lang="en-US" sz="1400" dirty="0" smtClean="0">
              <a:latin typeface="Open Sans" charset="0"/>
              <a:ea typeface="Open Sans" charset="0"/>
              <a:cs typeface="Open Sans" charset="0"/>
            </a:endParaRPr>
          </a:p>
          <a:p>
            <a:pPr marL="0" indent="0">
              <a:buNone/>
            </a:pPr>
            <a:endParaRPr lang="en-US" sz="1400" dirty="0">
              <a:latin typeface="Open Sans" charset="0"/>
              <a:ea typeface="Open Sans" charset="0"/>
              <a:cs typeface="Open Sans" charset="0"/>
            </a:endParaRPr>
          </a:p>
          <a:p>
            <a:pPr marL="0" indent="0">
              <a:buNone/>
            </a:pPr>
            <a:endParaRPr lang="en-US" sz="1400" dirty="0" smtClean="0">
              <a:latin typeface="Open Sans" charset="0"/>
              <a:ea typeface="Open Sans" charset="0"/>
              <a:cs typeface="Open Sans" charset="0"/>
            </a:endParaRPr>
          </a:p>
          <a:p>
            <a:pPr marL="0" indent="0">
              <a:buNone/>
            </a:pPr>
            <a:endParaRPr lang="en-US" sz="1400" dirty="0" smtClean="0">
              <a:latin typeface="Open Sans" charset="0"/>
              <a:ea typeface="Open Sans" charset="0"/>
              <a:cs typeface="Open Sans" charset="0"/>
            </a:endParaRPr>
          </a:p>
          <a:p>
            <a:endParaRPr lang="en-US" sz="1400" dirty="0"/>
          </a:p>
          <a:p>
            <a:endParaRPr lang="en-US" sz="1400" dirty="0"/>
          </a:p>
          <a:p>
            <a:endParaRPr lang="en-US" sz="1400" dirty="0" smtClean="0"/>
          </a:p>
        </p:txBody>
      </p:sp>
      <p:sp>
        <p:nvSpPr>
          <p:cNvPr id="13" name="TextBox 12">
            <a:extLst>
              <a:ext uri="{FF2B5EF4-FFF2-40B4-BE49-F238E27FC236}">
                <a16:creationId xmlns="" xmlns:a16="http://schemas.microsoft.com/office/drawing/2014/main" id="{347D0453-8A21-46E2-8F0F-EAAEA9ACE272}"/>
              </a:ext>
            </a:extLst>
          </p:cNvPr>
          <p:cNvSpPr txBox="1"/>
          <p:nvPr/>
        </p:nvSpPr>
        <p:spPr>
          <a:xfrm>
            <a:off x="6910839" y="5318099"/>
            <a:ext cx="2108990" cy="369332"/>
          </a:xfrm>
          <a:prstGeom prst="rect">
            <a:avLst/>
          </a:prstGeom>
          <a:noFill/>
        </p:spPr>
        <p:txBody>
          <a:bodyPr wrap="square" rtlCol="0">
            <a:spAutoFit/>
          </a:bodyPr>
          <a:lstStyle/>
          <a:p>
            <a:endParaRPr lang="en-IN"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605" y="3016251"/>
            <a:ext cx="8216116" cy="3705052"/>
          </a:xfrm>
          <a:prstGeom prst="rect">
            <a:avLst/>
          </a:prstGeom>
        </p:spPr>
      </p:pic>
    </p:spTree>
    <p:extLst>
      <p:ext uri="{BB962C8B-B14F-4D97-AF65-F5344CB8AC3E}">
        <p14:creationId xmlns:p14="http://schemas.microsoft.com/office/powerpoint/2010/main" val="143755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667" y="365125"/>
            <a:ext cx="10809133" cy="1325563"/>
          </a:xfrm>
        </p:spPr>
        <p:txBody>
          <a:bodyPr/>
          <a:lstStyle/>
          <a:p>
            <a:r>
              <a:rPr lang="en-US" dirty="0" smtClean="0"/>
              <a:t>Opportunity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67" y="1520329"/>
            <a:ext cx="5911374" cy="2251339"/>
          </a:xfrm>
        </p:spPr>
      </p:pic>
      <p:graphicFrame>
        <p:nvGraphicFramePr>
          <p:cNvPr id="8" name="Table 7"/>
          <p:cNvGraphicFramePr>
            <a:graphicFrameLocks noGrp="1"/>
          </p:cNvGraphicFramePr>
          <p:nvPr>
            <p:extLst>
              <p:ext uri="{D42A27DB-BD31-4B8C-83A1-F6EECF244321}">
                <p14:modId xmlns:p14="http://schemas.microsoft.com/office/powerpoint/2010/main" val="989473983"/>
              </p:ext>
            </p:extLst>
          </p:nvPr>
        </p:nvGraphicFramePr>
        <p:xfrm>
          <a:off x="544667" y="4094216"/>
          <a:ext cx="6353844" cy="1946388"/>
        </p:xfrm>
        <a:graphic>
          <a:graphicData uri="http://schemas.openxmlformats.org/drawingml/2006/table">
            <a:tbl>
              <a:tblPr>
                <a:tableStyleId>{3B4B98B0-60AC-42C2-AFA5-B58CD77FA1E5}</a:tableStyleId>
              </a:tblPr>
              <a:tblGrid>
                <a:gridCol w="4014498"/>
                <a:gridCol w="2339346"/>
              </a:tblGrid>
              <a:tr h="329591">
                <a:tc>
                  <a:txBody>
                    <a:bodyPr/>
                    <a:lstStyle/>
                    <a:p>
                      <a:r>
                        <a:rPr lang="en-US" sz="1400" b="0" dirty="0" smtClean="0"/>
                        <a:t>Total tech business establishment in US </a:t>
                      </a:r>
                      <a:endParaRPr lang="en-US" sz="1400" b="0" dirty="0"/>
                    </a:p>
                  </a:txBody>
                  <a:tcPr/>
                </a:tc>
                <a:tc>
                  <a:txBody>
                    <a:bodyPr/>
                    <a:lstStyle/>
                    <a:p>
                      <a:r>
                        <a:rPr lang="en-US" sz="1400" b="0" dirty="0" smtClean="0"/>
                        <a:t>556,600+</a:t>
                      </a:r>
                      <a:endParaRPr lang="en-US" sz="1400" b="0" dirty="0"/>
                    </a:p>
                  </a:txBody>
                  <a:tcPr/>
                </a:tc>
              </a:tr>
              <a:tr h="329591">
                <a:tc>
                  <a:txBody>
                    <a:bodyPr/>
                    <a:lstStyle/>
                    <a:p>
                      <a:r>
                        <a:rPr lang="en-US" sz="1400" dirty="0" smtClean="0"/>
                        <a:t>Total number of tech startup in last decade in US </a:t>
                      </a:r>
                      <a:endParaRPr lang="en-US" sz="1400" dirty="0"/>
                    </a:p>
                  </a:txBody>
                  <a:tcPr/>
                </a:tc>
                <a:tc>
                  <a:txBody>
                    <a:bodyPr/>
                    <a:lstStyle/>
                    <a:p>
                      <a:r>
                        <a:rPr lang="en-US" sz="1400" dirty="0" smtClean="0"/>
                        <a:t>5300+</a:t>
                      </a:r>
                      <a:endParaRPr lang="en-US" sz="1400" dirty="0"/>
                    </a:p>
                  </a:txBody>
                  <a:tcPr/>
                </a:tc>
              </a:tr>
              <a:tr h="495185">
                <a:tc>
                  <a:txBody>
                    <a:bodyPr/>
                    <a:lstStyle/>
                    <a:p>
                      <a:r>
                        <a:rPr lang="en-US" sz="1400" dirty="0" smtClean="0"/>
                        <a:t>Average revenue per user as per our basic subscription</a:t>
                      </a:r>
                      <a:endParaRPr lang="en-US" sz="1400" dirty="0"/>
                    </a:p>
                  </a:txBody>
                  <a:tcPr/>
                </a:tc>
                <a:tc>
                  <a:txBody>
                    <a:bodyPr/>
                    <a:lstStyle/>
                    <a:p>
                      <a:r>
                        <a:rPr lang="en-US" sz="1400" dirty="0" smtClean="0"/>
                        <a:t>$ 40</a:t>
                      </a:r>
                      <a:endParaRPr lang="en-US" sz="1400" dirty="0"/>
                    </a:p>
                  </a:txBody>
                  <a:tcPr/>
                </a:tc>
              </a:tr>
              <a:tr h="329591">
                <a:tc>
                  <a:txBody>
                    <a:bodyPr/>
                    <a:lstStyle/>
                    <a:p>
                      <a:r>
                        <a:rPr lang="en-US" sz="1400" dirty="0" smtClean="0"/>
                        <a:t>Total number of market users </a:t>
                      </a:r>
                      <a:endParaRPr lang="en-US" sz="1400" dirty="0"/>
                    </a:p>
                  </a:txBody>
                  <a:tcPr/>
                </a:tc>
                <a:tc>
                  <a:txBody>
                    <a:bodyPr/>
                    <a:lstStyle/>
                    <a:p>
                      <a:r>
                        <a:rPr lang="en-US" sz="1400" smtClean="0"/>
                        <a:t>5300 * 150 </a:t>
                      </a:r>
                      <a:r>
                        <a:rPr lang="en-US" sz="1400" dirty="0" smtClean="0"/>
                        <a:t>= 795,000</a:t>
                      </a:r>
                      <a:endParaRPr lang="en-US" sz="1400" dirty="0"/>
                    </a:p>
                  </a:txBody>
                  <a:tcPr/>
                </a:tc>
              </a:tr>
              <a:tr h="4394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Total</a:t>
                      </a:r>
                      <a:r>
                        <a:rPr lang="en-US" sz="1600" b="1" baseline="0" dirty="0" smtClean="0"/>
                        <a:t> Addressable Market</a:t>
                      </a:r>
                      <a:endParaRPr lang="en-US" sz="1600" b="1" dirty="0" smtClean="0"/>
                    </a:p>
                  </a:txBody>
                  <a:tcPr/>
                </a:tc>
                <a:tc>
                  <a:txBody>
                    <a:bodyPr/>
                    <a:lstStyle/>
                    <a:p>
                      <a:r>
                        <a:rPr lang="en-US" sz="2000" b="1" dirty="0" smtClean="0"/>
                        <a:t>$ 31.8M</a:t>
                      </a:r>
                      <a:endParaRPr lang="en-US" sz="2000" b="1" dirty="0"/>
                    </a:p>
                  </a:txBody>
                  <a:tcPr/>
                </a:tc>
              </a:tr>
            </a:tbl>
          </a:graphicData>
        </a:graphic>
      </p:graphicFrame>
      <p:sp>
        <p:nvSpPr>
          <p:cNvPr id="9" name="Rectangle 8"/>
          <p:cNvSpPr/>
          <p:nvPr/>
        </p:nvSpPr>
        <p:spPr>
          <a:xfrm>
            <a:off x="544667" y="6017630"/>
            <a:ext cx="6096000" cy="646331"/>
          </a:xfrm>
          <a:prstGeom prst="rect">
            <a:avLst/>
          </a:prstGeom>
        </p:spPr>
        <p:txBody>
          <a:bodyPr>
            <a:spAutoFit/>
          </a:bodyPr>
          <a:lstStyle/>
          <a:p>
            <a:endParaRPr lang="en-US" sz="1200" dirty="0" smtClean="0"/>
          </a:p>
          <a:p>
            <a:endParaRPr lang="en-US" sz="1200" dirty="0"/>
          </a:p>
          <a:p>
            <a:r>
              <a:rPr lang="en-US" sz="1200" dirty="0" smtClean="0">
                <a:latin typeface="Open Sans" charset="0"/>
                <a:ea typeface="Open Sans" charset="0"/>
                <a:cs typeface="Open Sans" charset="0"/>
              </a:rPr>
              <a:t>PS - Assumption</a:t>
            </a:r>
            <a:r>
              <a:rPr lang="en-US" sz="1200" dirty="0">
                <a:latin typeface="Open Sans" charset="0"/>
                <a:ea typeface="Open Sans" charset="0"/>
                <a:cs typeface="Open Sans" charset="0"/>
              </a:rPr>
              <a:t>: maximum 150 users per organization</a:t>
            </a:r>
          </a:p>
        </p:txBody>
      </p:sp>
      <p:grpSp>
        <p:nvGrpSpPr>
          <p:cNvPr id="11" name="Group 10"/>
          <p:cNvGrpSpPr/>
          <p:nvPr/>
        </p:nvGrpSpPr>
        <p:grpSpPr>
          <a:xfrm>
            <a:off x="7315821" y="1851950"/>
            <a:ext cx="4876179" cy="4287618"/>
            <a:chOff x="6756413" y="1435262"/>
            <a:chExt cx="5810789" cy="510941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413" y="1435262"/>
              <a:ext cx="5124682" cy="4817956"/>
            </a:xfrm>
            <a:prstGeom prst="rect">
              <a:avLst/>
            </a:prstGeom>
          </p:spPr>
        </p:pic>
        <p:sp>
          <p:nvSpPr>
            <p:cNvPr id="10" name="TextBox 9"/>
            <p:cNvSpPr txBox="1"/>
            <p:nvPr/>
          </p:nvSpPr>
          <p:spPr>
            <a:xfrm>
              <a:off x="8770705" y="6267682"/>
              <a:ext cx="3796497" cy="276999"/>
            </a:xfrm>
            <a:prstGeom prst="rect">
              <a:avLst/>
            </a:prstGeom>
            <a:noFill/>
          </p:spPr>
          <p:txBody>
            <a:bodyPr wrap="square" rtlCol="0">
              <a:spAutoFit/>
            </a:bodyPr>
            <a:lstStyle/>
            <a:p>
              <a:r>
                <a:rPr lang="en-US" sz="1200" dirty="0" smtClean="0">
                  <a:latin typeface="Open Sans" charset="0"/>
                  <a:ea typeface="Open Sans" charset="0"/>
                  <a:cs typeface="Open Sans" charset="0"/>
                </a:rPr>
                <a:t>No. of startups</a:t>
              </a:r>
              <a:endParaRPr lang="en-US" sz="1200" dirty="0">
                <a:latin typeface="Open Sans" charset="0"/>
                <a:ea typeface="Open Sans" charset="0"/>
                <a:cs typeface="Open Sans" charset="0"/>
              </a:endParaRPr>
            </a:p>
          </p:txBody>
        </p:sp>
      </p:grpSp>
    </p:spTree>
    <p:extLst>
      <p:ext uri="{BB962C8B-B14F-4D97-AF65-F5344CB8AC3E}">
        <p14:creationId xmlns:p14="http://schemas.microsoft.com/office/powerpoint/2010/main" val="427474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and Profit</a:t>
            </a:r>
            <a:endParaRPr lang="en-US"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719533808"/>
              </p:ext>
            </p:extLst>
          </p:nvPr>
        </p:nvGraphicFramePr>
        <p:xfrm>
          <a:off x="977096" y="1562577"/>
          <a:ext cx="7153155" cy="4514132"/>
        </p:xfrm>
        <a:graphic>
          <a:graphicData uri="http://schemas.openxmlformats.org/drawingml/2006/table">
            <a:tbl>
              <a:tblPr>
                <a:tableStyleId>{BC89EF96-8CEA-46FF-86C4-4CE0E7609802}</a:tableStyleId>
              </a:tblPr>
              <a:tblGrid>
                <a:gridCol w="4687749"/>
                <a:gridCol w="2465406"/>
              </a:tblGrid>
              <a:tr h="296009">
                <a:tc>
                  <a:txBody>
                    <a:bodyPr/>
                    <a:lstStyle/>
                    <a:p>
                      <a:pPr algn="l" fontAlgn="b"/>
                      <a:r>
                        <a:rPr lang="en-US" sz="1400" b="1" u="none" strike="noStrike" dirty="0">
                          <a:effectLst/>
                        </a:rPr>
                        <a:t>Development Team size</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is-IS" sz="1400" b="0" u="none" strike="noStrike" dirty="0" smtClean="0">
                          <a:effectLst/>
                        </a:rPr>
                        <a:t>2 (Dev + QA</a:t>
                      </a:r>
                      <a:r>
                        <a:rPr lang="is-IS" sz="1400" b="0" u="none" strike="noStrike" baseline="0" dirty="0" smtClean="0">
                          <a:effectLst/>
                        </a:rPr>
                        <a:t> + UX</a:t>
                      </a:r>
                      <a:r>
                        <a:rPr lang="is-IS" sz="1400" b="0" u="none" strike="noStrike" dirty="0" smtClean="0">
                          <a:effectLst/>
                        </a:rPr>
                        <a:t>)</a:t>
                      </a:r>
                      <a:endParaRPr lang="is-I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Cost of each developer</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u="none" strike="noStrike" dirty="0">
                          <a:effectLst/>
                        </a:rPr>
                        <a:t>$</a:t>
                      </a:r>
                      <a:r>
                        <a:rPr lang="en-US" sz="1400" b="0" u="none" strike="noStrike" dirty="0" smtClean="0">
                          <a:effectLst/>
                        </a:rPr>
                        <a:t>15 (Per hour</a:t>
                      </a:r>
                      <a:r>
                        <a:rPr lang="en-US" sz="1400" b="0" i="0" u="none" strike="noStrike" dirty="0" smtClean="0">
                          <a:solidFill>
                            <a:srgbClr val="000000"/>
                          </a:solidFill>
                          <a:effectLst/>
                          <a:latin typeface="Calibri" charset="0"/>
                        </a:rPr>
                        <a:t>)</a:t>
                      </a:r>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Total time to develop - 1 month</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u="none" strike="noStrike" dirty="0" smtClean="0">
                          <a:effectLst/>
                        </a:rPr>
                        <a:t>176 Hours</a:t>
                      </a:r>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Development cost</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u="none" strike="noStrike" dirty="0">
                          <a:effectLst/>
                        </a:rPr>
                        <a:t>$ 5280</a:t>
                      </a:r>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Total Investment </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u="none" strike="noStrike" dirty="0">
                          <a:effectLst/>
                        </a:rPr>
                        <a:t>$ 5280</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Revenue per subscription</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u="none" strike="noStrike" dirty="0">
                          <a:effectLst/>
                        </a:rPr>
                        <a:t>$</a:t>
                      </a:r>
                      <a:r>
                        <a:rPr lang="en-US" sz="1400" b="0" u="none" strike="noStrike" dirty="0" smtClean="0">
                          <a:effectLst/>
                        </a:rPr>
                        <a:t>40</a:t>
                      </a:r>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User acquired</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i-FI" sz="1400" b="0" u="none" strike="noStrike" dirty="0" smtClean="0">
                          <a:effectLst/>
                        </a:rPr>
                        <a:t>79500 </a:t>
                      </a:r>
                      <a:r>
                        <a:rPr lang="en-US" sz="1400" b="0" u="none" strike="noStrike" dirty="0" smtClean="0">
                          <a:effectLst/>
                        </a:rPr>
                        <a:t>(10% of TAM</a:t>
                      </a:r>
                      <a:r>
                        <a:rPr lang="en-US" sz="1400" b="0" i="0" u="none" strike="noStrike" dirty="0" smtClean="0">
                          <a:solidFill>
                            <a:srgbClr val="000000"/>
                          </a:solidFill>
                          <a:effectLst/>
                          <a:latin typeface="Calibri" charset="0"/>
                        </a:rPr>
                        <a:t>)</a:t>
                      </a: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Target paid user</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i-FI" sz="1400" b="0" u="none" strike="noStrike" dirty="0" smtClean="0">
                          <a:effectLst/>
                        </a:rPr>
                        <a:t>7950 (</a:t>
                      </a:r>
                      <a:r>
                        <a:rPr lang="en-US" sz="1400" b="0" u="none" strike="noStrike" dirty="0" smtClean="0">
                          <a:effectLst/>
                        </a:rPr>
                        <a:t>10% of users acquired)</a:t>
                      </a:r>
                      <a:endParaRPr lang="en-US" sz="1400" b="0" i="0" u="none" strike="noStrike" dirty="0" smtClean="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758520">
                <a:tc>
                  <a:txBody>
                    <a:bodyPr/>
                    <a:lstStyle/>
                    <a:p>
                      <a:pPr algn="l" fontAlgn="b"/>
                      <a:r>
                        <a:rPr lang="en-US" sz="1400" b="1" u="none" strike="noStrike" dirty="0">
                          <a:effectLst/>
                        </a:rPr>
                        <a:t>Total Revenue = </a:t>
                      </a:r>
                      <a:br>
                        <a:rPr lang="en-US" sz="1400" b="1" u="none" strike="noStrike" dirty="0">
                          <a:effectLst/>
                        </a:rPr>
                      </a:br>
                      <a:r>
                        <a:rPr lang="en-US" sz="1400" b="1" u="none" strike="noStrike" dirty="0">
                          <a:effectLst/>
                        </a:rPr>
                        <a:t>revenue per subscriber * number of paid user</a:t>
                      </a:r>
                      <a:endParaRPr lang="en-US" sz="1400" b="1" i="0" u="none" strike="noStrike" dirty="0">
                        <a:solidFill>
                          <a:srgbClr val="000000"/>
                        </a:solidFill>
                        <a:effectLst/>
                        <a:latin typeface="Calibri" charset="0"/>
                      </a:endParaRPr>
                    </a:p>
                  </a:txBody>
                  <a:tcPr marL="11711" marR="11711" marT="11711"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u="none" strike="noStrike" dirty="0">
                          <a:effectLst/>
                        </a:rPr>
                        <a:t>$ 318 000</a:t>
                      </a:r>
                      <a:endParaRPr lang="en-US" sz="1400" b="0" i="0" u="none" strike="noStrike" dirty="0">
                        <a:solidFill>
                          <a:srgbClr val="000000"/>
                        </a:solidFill>
                        <a:effectLst/>
                        <a:latin typeface="Calibri" charset="0"/>
                      </a:endParaRPr>
                    </a:p>
                  </a:txBody>
                  <a:tcPr marL="11711" marR="11711" marT="11711"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51510">
                <a:tc>
                  <a:txBody>
                    <a:bodyPr/>
                    <a:lstStyle/>
                    <a:p>
                      <a:pPr algn="l" fontAlgn="b"/>
                      <a:endParaRPr lang="en-US" sz="18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444012">
                <a:tc>
                  <a:txBody>
                    <a:bodyPr/>
                    <a:lstStyle/>
                    <a:p>
                      <a:pPr algn="l" fontAlgn="b"/>
                      <a:r>
                        <a:rPr lang="en-US" sz="1800" b="1" u="none" strike="noStrike" dirty="0">
                          <a:solidFill>
                            <a:srgbClr val="6693BC"/>
                          </a:solidFill>
                          <a:effectLst/>
                        </a:rPr>
                        <a:t>Net Profit = Revenue - Investment</a:t>
                      </a:r>
                      <a:endParaRPr lang="en-US" sz="1800" b="1" i="0" u="none" strike="noStrike" dirty="0">
                        <a:solidFill>
                          <a:srgbClr val="6693BC"/>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1" u="none" strike="noStrike" dirty="0">
                          <a:solidFill>
                            <a:srgbClr val="6693BC"/>
                          </a:solidFill>
                          <a:effectLst/>
                        </a:rPr>
                        <a:t>$ 312,720</a:t>
                      </a:r>
                      <a:endParaRPr lang="en-US" sz="1800" b="1" i="0" u="none" strike="noStrike" dirty="0">
                        <a:solidFill>
                          <a:srgbClr val="6693BC"/>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2050" name="Picture 2" descr="ncome salary dollar rate increase statistic. business profit ..."/>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999" t="15336" r="12027" b="20216"/>
          <a:stretch/>
        </p:blipFill>
        <p:spPr bwMode="auto">
          <a:xfrm>
            <a:off x="8315928" y="2511706"/>
            <a:ext cx="3480325" cy="295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76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47648955"/>
              </p:ext>
            </p:extLst>
          </p:nvPr>
        </p:nvGraphicFramePr>
        <p:xfrm>
          <a:off x="0" y="2701110"/>
          <a:ext cx="12192000" cy="1861489"/>
        </p:xfrm>
        <a:graphic>
          <a:graphicData uri="http://schemas.openxmlformats.org/drawingml/2006/table">
            <a:tbl>
              <a:tblPr firstRow="1" bandRow="1">
                <a:tableStyleId>{5940675A-B579-460E-94D1-54222C63F5DA}</a:tableStyleId>
              </a:tblPr>
              <a:tblGrid>
                <a:gridCol w="3958542"/>
                <a:gridCol w="4074288"/>
                <a:gridCol w="4159170"/>
              </a:tblGrid>
              <a:tr h="1861489">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Competitors</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42" y="3235230"/>
            <a:ext cx="3418283" cy="5249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2900" y="3064465"/>
            <a:ext cx="3420000" cy="866501"/>
          </a:xfrm>
          <a:prstGeom prst="rect">
            <a:avLst/>
          </a:prstGeom>
        </p:spPr>
      </p:pic>
      <p:pic>
        <p:nvPicPr>
          <p:cNvPr id="7172" name="Picture 4" descr="ile:Teamwork-logo.svg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877" y="3000335"/>
            <a:ext cx="3420000" cy="9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34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810" r="9893"/>
          <a:stretch/>
        </p:blipFill>
        <p:spPr>
          <a:xfrm>
            <a:off x="324092" y="879678"/>
            <a:ext cx="3521176" cy="659749"/>
          </a:xfrm>
          <a:prstGeom prst="rect">
            <a:avLst/>
          </a:prstGeom>
        </p:spPr>
      </p:pic>
      <p:cxnSp>
        <p:nvCxnSpPr>
          <p:cNvPr id="16" name="Straight Connector 15"/>
          <p:cNvCxnSpPr/>
          <p:nvPr/>
        </p:nvCxnSpPr>
        <p:spPr>
          <a:xfrm>
            <a:off x="4062714" y="2025579"/>
            <a:ext cx="25081" cy="401641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5356" y="1921402"/>
            <a:ext cx="3349911" cy="3539430"/>
          </a:xfrm>
          <a:prstGeom prst="rect">
            <a:avLst/>
          </a:prstGeom>
        </p:spPr>
        <p:txBody>
          <a:bodyPr wrap="square">
            <a:spAutoFit/>
          </a:bodyPr>
          <a:lstStyle/>
          <a:p>
            <a:r>
              <a:rPr lang="en-US" sz="1400" dirty="0">
                <a:latin typeface="Open Sans" charset="0"/>
                <a:ea typeface="Open Sans" charset="0"/>
                <a:cs typeface="Open Sans" charset="0"/>
              </a:rPr>
              <a:t>Website: </a:t>
            </a:r>
            <a:r>
              <a:rPr lang="en-US" sz="1400" dirty="0" smtClean="0">
                <a:latin typeface="Open Sans" charset="0"/>
                <a:ea typeface="Open Sans" charset="0"/>
                <a:cs typeface="Open Sans" charset="0"/>
                <a:hlinkClick r:id="rId3"/>
              </a:rPr>
              <a:t>monday.com</a:t>
            </a:r>
            <a:endParaRPr lang="en-US" sz="1400" dirty="0" smtClean="0">
              <a:latin typeface="Open Sans" charset="0"/>
              <a:ea typeface="Open Sans" charset="0"/>
              <a:cs typeface="Open Sans" charset="0"/>
            </a:endParaRPr>
          </a:p>
          <a:p>
            <a:endParaRPr lang="en-US" sz="1400" dirty="0">
              <a:latin typeface="Open Sans" charset="0"/>
              <a:ea typeface="Open Sans" charset="0"/>
              <a:cs typeface="Open Sans" charset="0"/>
            </a:endParaRPr>
          </a:p>
          <a:p>
            <a:r>
              <a:rPr lang="en-US" sz="1400" dirty="0" smtClean="0">
                <a:latin typeface="Open Sans" charset="0"/>
                <a:ea typeface="Open Sans" charset="0"/>
                <a:cs typeface="Open Sans" charset="0"/>
              </a:rPr>
              <a:t>Founded </a:t>
            </a:r>
            <a:r>
              <a:rPr lang="en-US" sz="1400" dirty="0">
                <a:latin typeface="Open Sans" charset="0"/>
                <a:ea typeface="Open Sans" charset="0"/>
                <a:cs typeface="Open Sans" charset="0"/>
              </a:rPr>
              <a:t>in : </a:t>
            </a:r>
            <a:r>
              <a:rPr lang="en-US" sz="1400" dirty="0" smtClean="0">
                <a:latin typeface="Open Sans" charset="0"/>
                <a:ea typeface="Open Sans" charset="0"/>
                <a:cs typeface="Open Sans" charset="0"/>
              </a:rPr>
              <a:t>2012</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Location: </a:t>
            </a:r>
            <a:r>
              <a:rPr lang="en-US" sz="1400" dirty="0" smtClean="0">
                <a:latin typeface="Open Sans" charset="0"/>
                <a:ea typeface="Open Sans" charset="0"/>
                <a:cs typeface="Open Sans" charset="0"/>
              </a:rPr>
              <a:t>Israel</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Mission: Make teamwork click. Anywhere.</a:t>
            </a:r>
          </a:p>
          <a:p>
            <a:endParaRPr lang="en-US" sz="1400" dirty="0" smtClean="0">
              <a:latin typeface="Open Sans" charset="0"/>
              <a:ea typeface="Open Sans" charset="0"/>
              <a:cs typeface="Open Sans" charset="0"/>
            </a:endParaRPr>
          </a:p>
          <a:p>
            <a:r>
              <a:rPr lang="en-US" sz="1400" dirty="0" smtClean="0">
                <a:latin typeface="Open Sans" charset="0"/>
                <a:ea typeface="Open Sans" charset="0"/>
                <a:cs typeface="Open Sans" charset="0"/>
              </a:rPr>
              <a:t>Pricing</a:t>
            </a:r>
            <a:r>
              <a:rPr lang="en-US" sz="1400" dirty="0">
                <a:latin typeface="Open Sans" charset="0"/>
                <a:ea typeface="Open Sans" charset="0"/>
                <a:cs typeface="Open Sans" charset="0"/>
              </a:rPr>
              <a:t>: $79 / Year </a:t>
            </a:r>
            <a:r>
              <a:rPr lang="mr-IN" sz="1400" dirty="0">
                <a:latin typeface="Open Sans" charset="0"/>
                <a:ea typeface="Open Sans" charset="0"/>
                <a:cs typeface="Open Sans" charset="0"/>
              </a:rPr>
              <a:t>–</a:t>
            </a:r>
            <a:r>
              <a:rPr lang="en-US" sz="1400" dirty="0">
                <a:latin typeface="Open Sans" charset="0"/>
                <a:ea typeface="Open Sans" charset="0"/>
                <a:cs typeface="Open Sans" charset="0"/>
              </a:rPr>
              <a:t>Pro per </a:t>
            </a:r>
            <a:r>
              <a:rPr lang="en-US" sz="1400" dirty="0" smtClean="0">
                <a:latin typeface="Open Sans" charset="0"/>
                <a:ea typeface="Open Sans" charset="0"/>
                <a:cs typeface="Open Sans" charset="0"/>
              </a:rPr>
              <a:t>user</a:t>
            </a:r>
          </a:p>
          <a:p>
            <a:endParaRPr lang="en-US" sz="1400" dirty="0" smtClean="0">
              <a:latin typeface="Open Sans" charset="0"/>
              <a:ea typeface="Open Sans" charset="0"/>
              <a:cs typeface="Open Sans" charset="0"/>
            </a:endParaRPr>
          </a:p>
          <a:p>
            <a:r>
              <a:rPr lang="en-US" sz="1400" dirty="0" smtClean="0">
                <a:latin typeface="Open Sans" charset="0"/>
                <a:ea typeface="Open Sans" charset="0"/>
                <a:cs typeface="Open Sans" charset="0"/>
              </a:rPr>
              <a:t>Description</a:t>
            </a:r>
            <a:r>
              <a:rPr lang="en-US" sz="1400" dirty="0">
                <a:latin typeface="Open Sans" charset="0"/>
                <a:ea typeface="Open Sans" charset="0"/>
                <a:cs typeface="Open Sans" charset="0"/>
              </a:rPr>
              <a:t>: </a:t>
            </a:r>
            <a:r>
              <a:rPr lang="en-US" sz="1400" dirty="0">
                <a:latin typeface="Open Sans" charset="0"/>
                <a:ea typeface="Open Sans" charset="0"/>
                <a:cs typeface="Open Sans" charset="0"/>
                <a:hlinkClick r:id="rId4"/>
              </a:rPr>
              <a:t>monday.com</a:t>
            </a:r>
            <a:r>
              <a:rPr lang="en-US" sz="1400" dirty="0">
                <a:latin typeface="Open Sans" charset="0"/>
                <a:ea typeface="Open Sans" charset="0"/>
                <a:cs typeface="Open Sans" charset="0"/>
              </a:rPr>
              <a:t> is a cloud-based Work OS, where teams create workflow apps in minutes to run their processes, projects, and everyday work.</a:t>
            </a:r>
          </a:p>
        </p:txBody>
      </p:sp>
      <p:graphicFrame>
        <p:nvGraphicFramePr>
          <p:cNvPr id="18" name="Diagram 17"/>
          <p:cNvGraphicFramePr/>
          <p:nvPr>
            <p:extLst>
              <p:ext uri="{D42A27DB-BD31-4B8C-83A1-F6EECF244321}">
                <p14:modId xmlns:p14="http://schemas.microsoft.com/office/powerpoint/2010/main" val="156187693"/>
              </p:ext>
            </p:extLst>
          </p:nvPr>
        </p:nvGraphicFramePr>
        <p:xfrm>
          <a:off x="5102513" y="2025579"/>
          <a:ext cx="5100570" cy="35881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18134548"/>
              </p:ext>
            </p:extLst>
          </p:nvPr>
        </p:nvGraphicFramePr>
        <p:xfrm>
          <a:off x="4284566" y="879678"/>
          <a:ext cx="6736463" cy="659751"/>
        </p:xfrm>
        <a:graphic>
          <a:graphicData uri="http://schemas.openxmlformats.org/drawingml/2006/table">
            <a:tbl>
              <a:tblPr firstRow="1" bandRow="1">
                <a:tableStyleId>{69012ECD-51FC-41F1-AA8D-1B2483CD663E}</a:tableStyleId>
              </a:tblPr>
              <a:tblGrid>
                <a:gridCol w="2187219"/>
                <a:gridCol w="2251172"/>
                <a:gridCol w="2298072"/>
              </a:tblGrid>
              <a:tr h="659751">
                <a:tc>
                  <a:txBody>
                    <a:bodyPr/>
                    <a:lstStyle/>
                    <a:p>
                      <a:pPr marL="0" algn="ctr" defTabSz="914400" rtl="0" eaLnBrk="1" latinLnBrk="0" hangingPunct="1"/>
                      <a:r>
                        <a:rPr lang="en-US" sz="1800" b="1" kern="1200" dirty="0" smtClean="0">
                          <a:ln w="0"/>
                          <a:solidFill>
                            <a:schemeClr val="bg1"/>
                          </a:solidFill>
                          <a:latin typeface="+mn-lt"/>
                          <a:ea typeface="+mn-ea"/>
                          <a:cs typeface="+mn-cs"/>
                        </a:rPr>
                        <a:t>Employee </a:t>
                      </a:r>
                    </a:p>
                    <a:p>
                      <a:pPr marL="0" algn="ctr" defTabSz="914400" rtl="0" eaLnBrk="1" latinLnBrk="0" hangingPunct="1"/>
                      <a:r>
                        <a:rPr lang="en-US" sz="1800" b="1" kern="1200" dirty="0" smtClean="0">
                          <a:ln w="0"/>
                          <a:solidFill>
                            <a:schemeClr val="bg1"/>
                          </a:solidFill>
                          <a:latin typeface="+mn-lt"/>
                          <a:ea typeface="+mn-ea"/>
                          <a:cs typeface="+mn-cs"/>
                        </a:rPr>
                        <a:t>380</a:t>
                      </a:r>
                    </a:p>
                  </a:txBody>
                  <a:tcPr>
                    <a:lnR w="38100" cap="flat" cmpd="sng" algn="ctr">
                      <a:solidFill>
                        <a:schemeClr val="bg1"/>
                      </a:solidFill>
                      <a:prstDash val="solid"/>
                      <a:round/>
                      <a:headEnd type="none" w="med" len="med"/>
                      <a:tailEnd type="none" w="med" len="med"/>
                    </a:lnR>
                  </a:tcPr>
                </a:tc>
                <a:tc>
                  <a:txBody>
                    <a:bodyPr/>
                    <a:lstStyle/>
                    <a:p>
                      <a:pPr marL="0" algn="ctr" defTabSz="914400" rtl="0" eaLnBrk="1" latinLnBrk="0" hangingPunct="1"/>
                      <a:r>
                        <a:rPr lang="en-US" sz="1800" b="1" kern="1200" dirty="0" smtClean="0">
                          <a:ln w="0"/>
                          <a:solidFill>
                            <a:schemeClr val="bg1"/>
                          </a:solidFill>
                          <a:latin typeface="+mn-lt"/>
                          <a:ea typeface="+mn-ea"/>
                          <a:cs typeface="+mn-cs"/>
                        </a:rPr>
                        <a:t>Revenue</a:t>
                      </a:r>
                    </a:p>
                    <a:p>
                      <a:pPr marL="0" algn="ctr" defTabSz="914400" rtl="0" eaLnBrk="1" latinLnBrk="0" hangingPunct="1"/>
                      <a:r>
                        <a:rPr lang="en-US" sz="1800" b="1" kern="1200" dirty="0" smtClean="0">
                          <a:ln w="0"/>
                          <a:solidFill>
                            <a:schemeClr val="bg1"/>
                          </a:solidFill>
                          <a:latin typeface="+mn-lt"/>
                          <a:ea typeface="+mn-ea"/>
                          <a:cs typeface="+mn-cs"/>
                        </a:rPr>
                        <a:t>$ 85 M</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algn="ctr" defTabSz="914400" rtl="0" eaLnBrk="1" latinLnBrk="0" hangingPunct="1"/>
                      <a:r>
                        <a:rPr lang="en-US" sz="1800" b="1" kern="1200" dirty="0" smtClean="0">
                          <a:ln w="0"/>
                          <a:solidFill>
                            <a:schemeClr val="bg1"/>
                          </a:solidFill>
                          <a:latin typeface="+mn-lt"/>
                          <a:ea typeface="+mn-ea"/>
                          <a:cs typeface="+mn-cs"/>
                        </a:rPr>
                        <a:t>Paid Customer </a:t>
                      </a:r>
                    </a:p>
                    <a:p>
                      <a:pPr marL="0" algn="ctr" defTabSz="914400" rtl="0" eaLnBrk="1" latinLnBrk="0" hangingPunct="1"/>
                      <a:r>
                        <a:rPr lang="en-US" sz="1800" b="1" kern="1200" dirty="0" smtClean="0">
                          <a:ln w="0"/>
                          <a:solidFill>
                            <a:schemeClr val="bg1"/>
                          </a:solidFill>
                          <a:latin typeface="+mn-lt"/>
                          <a:ea typeface="+mn-ea"/>
                          <a:cs typeface="+mn-cs"/>
                        </a:rPr>
                        <a:t>100,000</a:t>
                      </a:r>
                    </a:p>
                  </a:txBody>
                  <a:tcPr>
                    <a:lnL w="381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125706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4062714" y="2025579"/>
            <a:ext cx="11575" cy="439837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5356" y="1921402"/>
            <a:ext cx="3349911" cy="4401205"/>
          </a:xfrm>
          <a:prstGeom prst="rect">
            <a:avLst/>
          </a:prstGeom>
        </p:spPr>
        <p:txBody>
          <a:bodyPr wrap="square">
            <a:spAutoFit/>
          </a:bodyPr>
          <a:lstStyle/>
          <a:p>
            <a:r>
              <a:rPr lang="en-US" sz="1400" dirty="0">
                <a:latin typeface="Open Sans" charset="0"/>
                <a:ea typeface="Open Sans" charset="0"/>
                <a:cs typeface="Open Sans" charset="0"/>
              </a:rPr>
              <a:t>Website: </a:t>
            </a:r>
            <a:r>
              <a:rPr lang="en-US" sz="1400" dirty="0" smtClean="0">
                <a:latin typeface="Open Sans" charset="0"/>
                <a:ea typeface="Open Sans" charset="0"/>
                <a:cs typeface="Open Sans" charset="0"/>
                <a:hlinkClick r:id="rId2"/>
              </a:rPr>
              <a:t>Teamwork</a:t>
            </a:r>
            <a:endParaRPr lang="en-US" sz="1400" dirty="0" smtClean="0">
              <a:latin typeface="Open Sans" charset="0"/>
              <a:ea typeface="Open Sans" charset="0"/>
              <a:cs typeface="Open Sans" charset="0"/>
            </a:endParaRPr>
          </a:p>
          <a:p>
            <a:endParaRPr lang="en-US" sz="1400" dirty="0">
              <a:latin typeface="Open Sans" charset="0"/>
              <a:ea typeface="Open Sans" charset="0"/>
              <a:cs typeface="Open Sans" charset="0"/>
            </a:endParaRPr>
          </a:p>
          <a:p>
            <a:r>
              <a:rPr lang="en-US" sz="1400" dirty="0" smtClean="0">
                <a:latin typeface="Open Sans" charset="0"/>
                <a:ea typeface="Open Sans" charset="0"/>
                <a:cs typeface="Open Sans" charset="0"/>
              </a:rPr>
              <a:t>Founded in : 2007 </a:t>
            </a:r>
            <a:endParaRPr lang="en-US" sz="1400" dirty="0">
              <a:latin typeface="Open Sans" charset="0"/>
              <a:ea typeface="Open Sans" charset="0"/>
              <a:cs typeface="Open Sans" charset="0"/>
            </a:endParaRP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Location: Ireland</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Mission: To create the world's best productivity software</a:t>
            </a:r>
          </a:p>
          <a:p>
            <a:endParaRPr lang="en-US" sz="1400" dirty="0" smtClean="0">
              <a:latin typeface="Open Sans" charset="0"/>
              <a:ea typeface="Open Sans" charset="0"/>
              <a:cs typeface="Open Sans" charset="0"/>
            </a:endParaRPr>
          </a:p>
          <a:p>
            <a:r>
              <a:rPr lang="en-US" sz="1400" dirty="0" smtClean="0">
                <a:latin typeface="Open Sans" charset="0"/>
                <a:ea typeface="Open Sans" charset="0"/>
                <a:cs typeface="Open Sans" charset="0"/>
              </a:rPr>
              <a:t>Pricing</a:t>
            </a:r>
            <a:r>
              <a:rPr lang="en-US" sz="1400" dirty="0">
                <a:latin typeface="Open Sans" charset="0"/>
                <a:ea typeface="Open Sans" charset="0"/>
                <a:cs typeface="Open Sans" charset="0"/>
              </a:rPr>
              <a:t>:  $180 / Year Premium</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Description: A suite of online collaboration tools designed to maximize your team’s productivity, communication and overall customer happiness. Project Management, Help Desk &amp; Team Messaging software done right.</a:t>
            </a:r>
          </a:p>
          <a:p>
            <a:endParaRPr lang="en-US" sz="1400" dirty="0">
              <a:latin typeface="Open Sans" charset="0"/>
              <a:ea typeface="Open Sans" charset="0"/>
              <a:cs typeface="Open Sans" charset="0"/>
            </a:endParaRPr>
          </a:p>
          <a:p>
            <a:endParaRPr lang="en-US" sz="1400" dirty="0">
              <a:latin typeface="Open Sans" charset="0"/>
              <a:ea typeface="Open Sans" charset="0"/>
              <a:cs typeface="Open Sans" charset="0"/>
            </a:endParaRPr>
          </a:p>
        </p:txBody>
      </p:sp>
      <p:graphicFrame>
        <p:nvGraphicFramePr>
          <p:cNvPr id="18" name="Diagram 17"/>
          <p:cNvGraphicFramePr/>
          <p:nvPr>
            <p:extLst>
              <p:ext uri="{D42A27DB-BD31-4B8C-83A1-F6EECF244321}">
                <p14:modId xmlns:p14="http://schemas.microsoft.com/office/powerpoint/2010/main" val="1353963249"/>
              </p:ext>
            </p:extLst>
          </p:nvPr>
        </p:nvGraphicFramePr>
        <p:xfrm>
          <a:off x="5102513" y="2025579"/>
          <a:ext cx="5100570" cy="358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36290399"/>
              </p:ext>
            </p:extLst>
          </p:nvPr>
        </p:nvGraphicFramePr>
        <p:xfrm>
          <a:off x="4284566" y="879678"/>
          <a:ext cx="6736463" cy="659751"/>
        </p:xfrm>
        <a:graphic>
          <a:graphicData uri="http://schemas.openxmlformats.org/drawingml/2006/table">
            <a:tbl>
              <a:tblPr firstRow="1" bandRow="1">
                <a:tableStyleId>{5A111915-BE36-4E01-A7E5-04B1672EAD32}</a:tableStyleId>
              </a:tblPr>
              <a:tblGrid>
                <a:gridCol w="2187219"/>
                <a:gridCol w="2251172"/>
                <a:gridCol w="2298072"/>
              </a:tblGrid>
              <a:tr h="659751">
                <a:tc>
                  <a:txBody>
                    <a:bodyPr/>
                    <a:lstStyle/>
                    <a:p>
                      <a:pPr algn="ctr"/>
                      <a:r>
                        <a:rPr lang="en-US" dirty="0" smtClean="0">
                          <a:ln w="0"/>
                        </a:rPr>
                        <a:t>Employee </a:t>
                      </a:r>
                    </a:p>
                    <a:p>
                      <a:pPr algn="ctr"/>
                      <a:r>
                        <a:rPr lang="en-US" dirty="0" smtClean="0">
                          <a:ln w="0"/>
                        </a:rPr>
                        <a:t>258</a:t>
                      </a:r>
                      <a:endParaRPr lang="en-US" dirty="0" smtClean="0">
                        <a:ln w="0"/>
                        <a:solidFill>
                          <a:schemeClr val="tx1"/>
                        </a:solidFill>
                      </a:endParaRPr>
                    </a:p>
                  </a:txBody>
                  <a:tcPr>
                    <a:lnR w="38100" cap="flat" cmpd="sng" algn="ctr">
                      <a:solidFill>
                        <a:schemeClr val="bg1"/>
                      </a:solidFill>
                      <a:prstDash val="solid"/>
                      <a:round/>
                      <a:headEnd type="none" w="med" len="med"/>
                      <a:tailEnd type="none" w="med" len="med"/>
                    </a:lnR>
                    <a:solidFill>
                      <a:schemeClr val="accent1"/>
                    </a:solidFill>
                  </a:tcPr>
                </a:tc>
                <a:tc>
                  <a:txBody>
                    <a:bodyPr/>
                    <a:lstStyle/>
                    <a:p>
                      <a:pPr algn="ctr"/>
                      <a:r>
                        <a:rPr lang="en-US" dirty="0" smtClean="0">
                          <a:ln w="0"/>
                        </a:rPr>
                        <a:t>Revenue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n w="0"/>
                        </a:rPr>
                        <a:t>$</a:t>
                      </a:r>
                      <a:r>
                        <a:rPr lang="en-US" dirty="0" smtClean="0"/>
                        <a:t>28.9 M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smtClean="0">
                          <a:ln w="0"/>
                        </a:rPr>
                        <a:t>Paid Customer </a:t>
                      </a:r>
                    </a:p>
                    <a:p>
                      <a:pPr algn="ctr"/>
                      <a:r>
                        <a:rPr lang="en-US" dirty="0" smtClean="0">
                          <a:ln w="0"/>
                        </a:rPr>
                        <a:t>24,000</a:t>
                      </a:r>
                    </a:p>
                  </a:txBody>
                  <a:tcPr>
                    <a:lnL w="38100" cap="flat" cmpd="sng" algn="ctr">
                      <a:solidFill>
                        <a:schemeClr val="bg1"/>
                      </a:solidFill>
                      <a:prstDash val="solid"/>
                      <a:round/>
                      <a:headEnd type="none" w="med" len="med"/>
                      <a:tailEnd type="none" w="med" len="med"/>
                    </a:lnL>
                    <a:solidFill>
                      <a:schemeClr val="accent1"/>
                    </a:solidFill>
                  </a:tcPr>
                </a:tc>
              </a:tr>
            </a:tbl>
          </a:graphicData>
        </a:graphic>
      </p:graphicFrame>
      <p:pic>
        <p:nvPicPr>
          <p:cNvPr id="10" name="Picture 4" descr="ile:Teamwork-logo.svg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267" y="712173"/>
            <a:ext cx="3420000" cy="9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54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4544</TotalTime>
  <Words>718</Words>
  <Application>Microsoft Macintosh PowerPoint</Application>
  <PresentationFormat>Widescreen</PresentationFormat>
  <Paragraphs>205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Open Sans</vt:lpstr>
      <vt:lpstr>Arial</vt:lpstr>
      <vt:lpstr>Office Theme</vt:lpstr>
      <vt:lpstr> FRESHFLOW</vt:lpstr>
      <vt:lpstr>Content</vt:lpstr>
      <vt:lpstr>PROBLEM</vt:lpstr>
      <vt:lpstr>Opportunity</vt:lpstr>
      <vt:lpstr>Opportunity </vt:lpstr>
      <vt:lpstr>Revenue and Profit</vt:lpstr>
      <vt:lpstr>Competitors</vt:lpstr>
      <vt:lpstr>PowerPoint Presentation</vt:lpstr>
      <vt:lpstr>PowerPoint Presentation</vt:lpstr>
      <vt:lpstr>PowerPoint Presentation</vt:lpstr>
      <vt:lpstr>Competitor Analysis Matrix </vt:lpstr>
      <vt:lpstr>Pre-Product Launch Activities</vt:lpstr>
      <vt:lpstr>Product Ideation To Launch</vt:lpstr>
      <vt:lpstr>Video Walkthrough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Freshflow</dc:title>
  <dc:creator>Microsoft Office User</dc:creator>
  <cp:lastModifiedBy>Microsoft Office User</cp:lastModifiedBy>
  <cp:revision>72</cp:revision>
  <dcterms:created xsi:type="dcterms:W3CDTF">2020-06-04T16:26:11Z</dcterms:created>
  <dcterms:modified xsi:type="dcterms:W3CDTF">2020-06-27T18:05:52Z</dcterms:modified>
</cp:coreProperties>
</file>