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39"/>
  </p:notesMasterIdLst>
  <p:sldIdLst>
    <p:sldId id="256" r:id="rId3"/>
    <p:sldId id="259" r:id="rId4"/>
    <p:sldId id="261" r:id="rId5"/>
    <p:sldId id="262" r:id="rId6"/>
    <p:sldId id="264" r:id="rId7"/>
    <p:sldId id="266" r:id="rId8"/>
    <p:sldId id="267" r:id="rId9"/>
    <p:sldId id="268" r:id="rId10"/>
    <p:sldId id="270" r:id="rId11"/>
    <p:sldId id="313" r:id="rId12"/>
    <p:sldId id="314" r:id="rId13"/>
    <p:sldId id="271" r:id="rId14"/>
    <p:sldId id="272" r:id="rId15"/>
    <p:sldId id="273" r:id="rId16"/>
    <p:sldId id="275" r:id="rId17"/>
    <p:sldId id="277" r:id="rId18"/>
    <p:sldId id="278" r:id="rId19"/>
    <p:sldId id="279" r:id="rId20"/>
    <p:sldId id="281" r:id="rId21"/>
    <p:sldId id="282" r:id="rId22"/>
    <p:sldId id="283" r:id="rId23"/>
    <p:sldId id="285" r:id="rId24"/>
    <p:sldId id="286" r:id="rId25"/>
    <p:sldId id="288" r:id="rId26"/>
    <p:sldId id="290" r:id="rId27"/>
    <p:sldId id="291" r:id="rId28"/>
    <p:sldId id="293" r:id="rId29"/>
    <p:sldId id="295" r:id="rId30"/>
    <p:sldId id="296" r:id="rId31"/>
    <p:sldId id="297" r:id="rId32"/>
    <p:sldId id="299" r:id="rId33"/>
    <p:sldId id="300" r:id="rId34"/>
    <p:sldId id="302" r:id="rId35"/>
    <p:sldId id="304" r:id="rId36"/>
    <p:sldId id="305" r:id="rId37"/>
    <p:sldId id="307"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BB6586-4BD9-4B44-9D64-79714BB28A58}">
  <a:tblStyle styleId="{72BB6586-4BD9-4B44-9D64-79714BB28A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showComments="0">
  <p:normalViewPr>
    <p:restoredLeft sz="31568"/>
    <p:restoredTop sz="94667"/>
  </p:normalViewPr>
  <p:slideViewPr>
    <p:cSldViewPr snapToGrid="0">
      <p:cViewPr varScale="1">
        <p:scale>
          <a:sx n="130" d="100"/>
          <a:sy n="130" d="100"/>
        </p:scale>
        <p:origin x="208" y="464"/>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886595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46198fe3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46198fe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880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46f7ac38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46f7ac3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953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46f7ac38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46f7ac3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628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647293ff5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647293ff5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354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47293ff5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47293ff5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647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646198fe3c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20" name="Google Shape;320;g646198fe3c_0_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812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62287a28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62287a28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1191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2287a28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2287a28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969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646198fe3c_0_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60" name="Google Shape;360;g646198fe3c_0_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8153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646198fe3c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646198fe3c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29825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463a1fcc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463a1fc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590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46198fe3c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5" name="Google Shape;155;g646198fe3c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2035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646f7ac38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646f7ac38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528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6463a1fcc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94" name="Google Shape;394;g6463a1fcc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3585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651f5eb0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651f5eb0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744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646198fe3c_0_1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416" name="Google Shape;416;g646198fe3c_0_1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9412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46198fe3c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46198fe3c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1994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646198fe3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646198fe3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624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646198fe3c_0_1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458" name="Google Shape;458;g646198fe3c_0_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415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646198fe3c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646198fe3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65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646198fe3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646198fe3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460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62fb4475c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62fb4475c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283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46198fe3c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46198fe3c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9922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646198fe3c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646198fe3c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2053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6463a1fcc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6463a1fcc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86842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646198fe3c_0_1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35" name="Google Shape;535;g646198fe3c_0_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11960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62fb4475c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62fb4475c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726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646198fe3c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646198fe3c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1545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647293ff5d_0_1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79" name="Google Shape;579;g647293ff5d_0_1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8417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647293ff5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647293ff5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418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2287a28b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81" name="Google Shape;181;g62287a28b8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45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46198fe3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46198fe3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65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646f7ac3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646f7ac3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8600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647293ff5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647293ff5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884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647293ff5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647293ff5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894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646f7ac38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646f7ac38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852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1" r:id="rId12"/>
    <p:sldLayoutId id="2147483672" r:id="rId13"/>
    <p:sldLayoutId id="214748367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hyperlink" Target="https://app.theplot.io/projects/45069ecd-ba24-4dac-989b-1d7e862da28a" TargetMode="External"/><Relationship Id="rId4" Type="http://schemas.openxmlformats.org/officeDocument/2006/relationships/image" Target="../media/image10.png"/><Relationship Id="rId5" Type="http://schemas.openxmlformats.org/officeDocument/2006/relationships/image" Target="../media/image11.png"/><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s://www.figma.com/file/zwEzdEDpv4aQ2NrGNd7xb1/KP-GoDiab-v1" TargetMode="External"/><Relationship Id="rId4" Type="http://schemas.openxmlformats.org/officeDocument/2006/relationships/image" Target="../media/image12.png"/><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s://drive.google.com/open?id=1ZDAyZbk8Z6xsHzWZWqLNwmHmAX7wy7wV" TargetMode="External"/><Relationship Id="rId4"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hyperlink" Target="https://drive.google.com/open?id=1oTvU43OStqn9nBBoSKSwbS8rVjWsVnZB" TargetMode="External"/><Relationship Id="rId4" Type="http://schemas.openxmlformats.org/officeDocument/2006/relationships/image" Target="../media/image13.png"/><Relationship Id="rId5" Type="http://schemas.openxmlformats.org/officeDocument/2006/relationships/hyperlink" Target="https://drive.google.com/open?id=1NPs6CLi2fOZHRHl4FT8koYqsphZGxCIXCwPmgdpuqc8" TargetMode="External"/><Relationship Id="rId6"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hyperlink" Target="https://drive.google.com/open?id=1PDore8RLra0-vK2ygZ4bzKP1ktuQ6zJq" TargetMode="External"/><Relationship Id="rId4" Type="http://schemas.openxmlformats.org/officeDocument/2006/relationships/image" Target="../media/image13.png"/><Relationship Id="rId5" Type="http://schemas.openxmlformats.org/officeDocument/2006/relationships/hyperlink" Target="https://drive.google.com/open?id=1W2MzIpEE76mvxX5hLF9qI5nDiE4CcmL6W6XW_-hHyks" TargetMode="External"/><Relationship Id="rId6"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open?id=1sNpwe8vpS6zrED0vTffj9J0BaA-7iHF-" TargetMode="External"/><Relationship Id="rId4" Type="http://schemas.openxmlformats.org/officeDocument/2006/relationships/image" Target="../media/image6.png"/><Relationship Id="rId5" Type="http://schemas.openxmlformats.org/officeDocument/2006/relationships/hyperlink" Target="https://drive.google.com/open?id=1gd74ELn-hRMiRoMIhAnv1xmU5jhyqjGQ" TargetMode="External"/><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hyperlink" Target="https://www.figma.com/file/XbDrmtCqzBuuceUn1hG0Rj/KP-GoDiab-Improved-v2" TargetMode="External"/><Relationship Id="rId4" Type="http://schemas.openxmlformats.org/officeDocument/2006/relationships/image" Target="../media/image12.png"/><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hyperlink" Target="https://drive.google.com/open?id=1oVoAxe6_fLddovFN9_a5HzGm9XPzcxAV" TargetMode="External"/><Relationship Id="rId4" Type="http://schemas.openxmlformats.org/officeDocument/2006/relationships/image" Target="../media/image13.png"/><Relationship Id="rId5" Type="http://schemas.openxmlformats.org/officeDocument/2006/relationships/hyperlink" Target="https://drive.google.com/open?id=1wTfUS7-nx8sPB4bA7ny7rHPAhIh0qL7h09KCsXr4vt4" TargetMode="External"/><Relationship Id="rId6"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hyperlink" Target="https://drive.google.com/open?id=1Pjl7bovuWFWsMJXSNkbCXXicUZJvVo2r" TargetMode="External"/><Relationship Id="rId4" Type="http://schemas.openxmlformats.org/officeDocument/2006/relationships/image" Target="../media/image6.png"/><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US" dirty="0" smtClean="0"/>
              <a:t>KP </a:t>
            </a:r>
            <a:r>
              <a:rPr lang="en-US" dirty="0" err="1" smtClean="0"/>
              <a:t>GoDiab</a:t>
            </a:r>
            <a:endParaRPr sz="500" dirty="0"/>
          </a:p>
        </p:txBody>
      </p:sp>
      <p:sp>
        <p:nvSpPr>
          <p:cNvPr id="130" name="Google Shape;130;p30"/>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Design Sprint</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Manager: </a:t>
            </a:r>
            <a:r>
              <a:rPr lang="en-US" b="1" dirty="0" smtClean="0"/>
              <a:t>Khushbu Gupta</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3200" dirty="0" smtClean="0"/>
              <a:t>Social Network for Patients</a:t>
            </a:r>
            <a:endParaRPr sz="3200" dirty="0"/>
          </a:p>
        </p:txBody>
      </p:sp>
      <p:sp>
        <p:nvSpPr>
          <p:cNvPr id="289" name="Google Shape;289;p44"/>
          <p:cNvSpPr txBox="1">
            <a:spLocks noGrp="1"/>
          </p:cNvSpPr>
          <p:nvPr>
            <p:ph type="body" idx="1"/>
          </p:nvPr>
        </p:nvSpPr>
        <p:spPr>
          <a:xfrm>
            <a:off x="311700" y="73750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p:txBody>
      </p:sp>
      <p:sp>
        <p:nvSpPr>
          <p:cNvPr id="13" name="Google Shape;56;p13"/>
          <p:cNvSpPr/>
          <p:nvPr/>
        </p:nvSpPr>
        <p:spPr>
          <a:xfrm>
            <a:off x="720033" y="1125949"/>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connect people to health information?</a:t>
            </a:r>
            <a:endParaRPr sz="1000" dirty="0"/>
          </a:p>
        </p:txBody>
      </p:sp>
      <p:sp>
        <p:nvSpPr>
          <p:cNvPr id="14" name="Google Shape;60;p13"/>
          <p:cNvSpPr/>
          <p:nvPr/>
        </p:nvSpPr>
        <p:spPr>
          <a:xfrm>
            <a:off x="720033" y="2273439"/>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share health choices with friends?</a:t>
            </a:r>
            <a:endParaRPr sz="1000" dirty="0"/>
          </a:p>
        </p:txBody>
      </p:sp>
      <p:sp>
        <p:nvSpPr>
          <p:cNvPr id="15" name="Google Shape;63;p13"/>
          <p:cNvSpPr/>
          <p:nvPr/>
        </p:nvSpPr>
        <p:spPr>
          <a:xfrm>
            <a:off x="1920871" y="1118351"/>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
            </a:r>
            <a:br>
              <a:rPr lang="en" sz="1000" dirty="0"/>
            </a:br>
            <a:r>
              <a:rPr lang="en" sz="1000" dirty="0"/>
              <a:t/>
            </a:r>
            <a:br>
              <a:rPr lang="en" sz="1000" dirty="0"/>
            </a:br>
            <a:r>
              <a:rPr lang="en" sz="1000" dirty="0"/>
              <a:t>How might we help people find accountability partners?</a:t>
            </a:r>
            <a:endParaRPr sz="1000" dirty="0"/>
          </a:p>
          <a:p>
            <a:pPr marL="0" lvl="0" indent="0" algn="l" rtl="0">
              <a:spcBef>
                <a:spcPts val="0"/>
              </a:spcBef>
              <a:spcAft>
                <a:spcPts val="0"/>
              </a:spcAft>
              <a:buNone/>
            </a:pPr>
            <a:endParaRPr sz="1000" dirty="0"/>
          </a:p>
        </p:txBody>
      </p:sp>
      <p:sp>
        <p:nvSpPr>
          <p:cNvPr id="16" name="Google Shape;88;p14"/>
          <p:cNvSpPr/>
          <p:nvPr/>
        </p:nvSpPr>
        <p:spPr>
          <a:xfrm>
            <a:off x="1899731" y="223514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a social support system?</a:t>
            </a:r>
            <a:endParaRPr sz="1000" dirty="0"/>
          </a:p>
        </p:txBody>
      </p:sp>
      <p:sp>
        <p:nvSpPr>
          <p:cNvPr id="20" name="TextBox 19"/>
          <p:cNvSpPr txBox="1"/>
          <p:nvPr/>
        </p:nvSpPr>
        <p:spPr>
          <a:xfrm>
            <a:off x="654624" y="3846689"/>
            <a:ext cx="2151017"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smtClean="0">
                <a:ln w="0"/>
                <a:solidFill>
                  <a:schemeClr val="tx1"/>
                </a:solidFill>
                <a:effectLst>
                  <a:outerShdw blurRad="38100" dist="19050" dir="2700000" algn="tl" rotWithShape="0">
                    <a:schemeClr val="dk1">
                      <a:alpha val="40000"/>
                    </a:schemeClr>
                  </a:outerShdw>
                </a:effectLst>
              </a:rPr>
              <a:t>Networking with other patients</a:t>
            </a:r>
            <a:endParaRPr lang="en-US" sz="1000" b="1" dirty="0">
              <a:solidFill>
                <a:srgbClr val="FFFFFF"/>
              </a:solidFill>
            </a:endParaRPr>
          </a:p>
        </p:txBody>
      </p:sp>
      <p:sp>
        <p:nvSpPr>
          <p:cNvPr id="21" name="Google Shape;91;p14"/>
          <p:cNvSpPr/>
          <p:nvPr/>
        </p:nvSpPr>
        <p:spPr>
          <a:xfrm>
            <a:off x="3800986" y="114702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raise awareness across society?</a:t>
            </a:r>
            <a:endParaRPr sz="1000" dirty="0"/>
          </a:p>
        </p:txBody>
      </p:sp>
      <p:sp>
        <p:nvSpPr>
          <p:cNvPr id="22" name="Google Shape;203;p38"/>
          <p:cNvSpPr/>
          <p:nvPr/>
        </p:nvSpPr>
        <p:spPr>
          <a:xfrm>
            <a:off x="6312512" y="1118351"/>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enable user to share their personalized plan with others?</a:t>
            </a:r>
            <a:endParaRPr sz="1000" dirty="0"/>
          </a:p>
        </p:txBody>
      </p:sp>
      <p:sp>
        <p:nvSpPr>
          <p:cNvPr id="23" name="Google Shape;213;p38"/>
          <p:cNvSpPr/>
          <p:nvPr/>
        </p:nvSpPr>
        <p:spPr>
          <a:xfrm>
            <a:off x="3835905" y="2371335"/>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tell patients for any risk factors? </a:t>
            </a:r>
            <a:endParaRPr sz="1000" dirty="0"/>
          </a:p>
        </p:txBody>
      </p:sp>
      <p:sp>
        <p:nvSpPr>
          <p:cNvPr id="24" name="Google Shape;224;p38"/>
          <p:cNvSpPr/>
          <p:nvPr/>
        </p:nvSpPr>
        <p:spPr>
          <a:xfrm>
            <a:off x="7572406" y="1125949"/>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notify patient family member for any emergency ?</a:t>
            </a:r>
            <a:endParaRPr sz="1000" dirty="0"/>
          </a:p>
        </p:txBody>
      </p:sp>
      <p:sp>
        <p:nvSpPr>
          <p:cNvPr id="26" name="TextBox 25"/>
          <p:cNvSpPr txBox="1"/>
          <p:nvPr/>
        </p:nvSpPr>
        <p:spPr>
          <a:xfrm>
            <a:off x="6245462" y="3846687"/>
            <a:ext cx="2154300"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smtClean="0">
                <a:solidFill>
                  <a:schemeClr val="tx1"/>
                </a:solidFill>
              </a:rPr>
              <a:t>Sharing information </a:t>
            </a:r>
            <a:r>
              <a:rPr lang="en-US" sz="1000" b="1" smtClean="0">
                <a:solidFill>
                  <a:schemeClr val="tx1"/>
                </a:solidFill>
              </a:rPr>
              <a:t>with others</a:t>
            </a:r>
            <a:endParaRPr lang="en-US" sz="1000" b="1" dirty="0">
              <a:solidFill>
                <a:schemeClr val="tx1"/>
              </a:solidFill>
            </a:endParaRPr>
          </a:p>
        </p:txBody>
      </p:sp>
      <p:sp>
        <p:nvSpPr>
          <p:cNvPr id="27" name="TextBox 26"/>
          <p:cNvSpPr txBox="1"/>
          <p:nvPr/>
        </p:nvSpPr>
        <p:spPr>
          <a:xfrm>
            <a:off x="3835905" y="3846688"/>
            <a:ext cx="174628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smtClean="0">
                <a:solidFill>
                  <a:schemeClr val="tx1"/>
                </a:solidFill>
              </a:rPr>
              <a:t>Share </a:t>
            </a:r>
            <a:r>
              <a:rPr lang="en-US" sz="1000" b="1" dirty="0" smtClean="0">
                <a:solidFill>
                  <a:schemeClr val="tx1"/>
                </a:solidFill>
              </a:rPr>
              <a:t>awareness </a:t>
            </a:r>
            <a:r>
              <a:rPr lang="en-US" sz="1000" b="1" smtClean="0">
                <a:solidFill>
                  <a:schemeClr val="tx1"/>
                </a:solidFill>
              </a:rPr>
              <a:t>and risk</a:t>
            </a:r>
            <a:endParaRPr lang="en-US" sz="1000" b="1" dirty="0">
              <a:solidFill>
                <a:schemeClr val="tx1"/>
              </a:solidFill>
            </a:endParaRPr>
          </a:p>
        </p:txBody>
      </p:sp>
    </p:spTree>
    <p:extLst>
      <p:ext uri="{BB962C8B-B14F-4D97-AF65-F5344CB8AC3E}">
        <p14:creationId xmlns:p14="http://schemas.microsoft.com/office/powerpoint/2010/main" val="130577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3200" dirty="0" smtClean="0"/>
              <a:t>Track and recommend diet and fitness</a:t>
            </a:r>
            <a:endParaRPr sz="3200" dirty="0"/>
          </a:p>
        </p:txBody>
      </p:sp>
      <p:sp>
        <p:nvSpPr>
          <p:cNvPr id="289" name="Google Shape;289;p44"/>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p:txBody>
      </p:sp>
      <p:sp>
        <p:nvSpPr>
          <p:cNvPr id="12" name="Google Shape;105;p15"/>
          <p:cNvSpPr/>
          <p:nvPr/>
        </p:nvSpPr>
        <p:spPr>
          <a:xfrm>
            <a:off x="548100" y="12335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 </a:t>
            </a:r>
            <a:r>
              <a:rPr lang="en-US" sz="1000" dirty="0" smtClean="0"/>
              <a:t>diet and </a:t>
            </a:r>
            <a:r>
              <a:rPr lang="en" sz="1000" dirty="0" smtClean="0"/>
              <a:t>activity </a:t>
            </a:r>
            <a:r>
              <a:rPr lang="en" sz="1000" dirty="0"/>
              <a:t>tracking?</a:t>
            </a:r>
            <a:endParaRPr sz="1000" dirty="0"/>
          </a:p>
        </p:txBody>
      </p:sp>
      <p:sp>
        <p:nvSpPr>
          <p:cNvPr id="13" name="Google Shape;96;p14"/>
          <p:cNvSpPr/>
          <p:nvPr/>
        </p:nvSpPr>
        <p:spPr>
          <a:xfrm>
            <a:off x="565732" y="23305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a:t>
            </a:r>
            <a:r>
              <a:rPr lang="en-US" sz="1000" dirty="0" smtClean="0"/>
              <a:t>set and </a:t>
            </a:r>
            <a:r>
              <a:rPr lang="en" sz="1000" dirty="0" smtClean="0"/>
              <a:t>monitor </a:t>
            </a:r>
            <a:r>
              <a:rPr lang="en" sz="1000" dirty="0"/>
              <a:t>their goals?</a:t>
            </a:r>
            <a:endParaRPr sz="1000" dirty="0"/>
          </a:p>
        </p:txBody>
      </p:sp>
      <p:sp>
        <p:nvSpPr>
          <p:cNvPr id="14" name="Google Shape;79;p14"/>
          <p:cNvSpPr/>
          <p:nvPr/>
        </p:nvSpPr>
        <p:spPr>
          <a:xfrm>
            <a:off x="1707675" y="12335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reduce high blood pressure?</a:t>
            </a:r>
            <a:endParaRPr sz="1000" dirty="0"/>
          </a:p>
        </p:txBody>
      </p:sp>
      <p:sp>
        <p:nvSpPr>
          <p:cNvPr id="15" name="Google Shape;80;p14"/>
          <p:cNvSpPr/>
          <p:nvPr/>
        </p:nvSpPr>
        <p:spPr>
          <a:xfrm>
            <a:off x="1707675" y="2321734"/>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people </a:t>
            </a:r>
            <a:r>
              <a:rPr lang="en-US" sz="1000" dirty="0" smtClean="0"/>
              <a:t>track glucose level and insulin</a:t>
            </a:r>
            <a:endParaRPr sz="1000" dirty="0"/>
          </a:p>
        </p:txBody>
      </p:sp>
      <p:sp>
        <p:nvSpPr>
          <p:cNvPr id="16" name="Google Shape;111;p15"/>
          <p:cNvSpPr/>
          <p:nvPr/>
        </p:nvSpPr>
        <p:spPr>
          <a:xfrm>
            <a:off x="4110412" y="11132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create a personalized plan?</a:t>
            </a:r>
            <a:endParaRPr sz="1000" dirty="0"/>
          </a:p>
        </p:txBody>
      </p:sp>
      <p:sp>
        <p:nvSpPr>
          <p:cNvPr id="17" name="Google Shape;110;p15"/>
          <p:cNvSpPr/>
          <p:nvPr/>
        </p:nvSpPr>
        <p:spPr>
          <a:xfrm>
            <a:off x="4066950" y="2205394"/>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patients feel accountable?</a:t>
            </a:r>
            <a:endParaRPr sz="1000" dirty="0"/>
          </a:p>
        </p:txBody>
      </p:sp>
      <p:sp>
        <p:nvSpPr>
          <p:cNvPr id="18" name="Google Shape;62;p13"/>
          <p:cNvSpPr/>
          <p:nvPr/>
        </p:nvSpPr>
        <p:spPr>
          <a:xfrm>
            <a:off x="5818553" y="1166697"/>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800" dirty="0" smtClean="0"/>
          </a:p>
          <a:p>
            <a:pPr marL="0" lvl="0" indent="0" algn="l" rtl="0">
              <a:spcBef>
                <a:spcPts val="0"/>
              </a:spcBef>
              <a:spcAft>
                <a:spcPts val="0"/>
              </a:spcAft>
              <a:buNone/>
            </a:pPr>
            <a:r>
              <a:rPr lang="en" sz="800" dirty="0" smtClean="0"/>
              <a:t>How might we facilitate conversations about health habits between patients and care providers?</a:t>
            </a:r>
            <a:endParaRPr sz="800" dirty="0"/>
          </a:p>
        </p:txBody>
      </p:sp>
      <p:sp>
        <p:nvSpPr>
          <p:cNvPr id="19" name="Google Shape;93;p14"/>
          <p:cNvSpPr/>
          <p:nvPr/>
        </p:nvSpPr>
        <p:spPr>
          <a:xfrm>
            <a:off x="5834940" y="22504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 better insights to doctors?</a:t>
            </a:r>
            <a:endParaRPr sz="1000" dirty="0"/>
          </a:p>
        </p:txBody>
      </p:sp>
      <p:sp>
        <p:nvSpPr>
          <p:cNvPr id="20" name="Google Shape;99;p14"/>
          <p:cNvSpPr/>
          <p:nvPr/>
        </p:nvSpPr>
        <p:spPr>
          <a:xfrm>
            <a:off x="4066950" y="3367323"/>
            <a:ext cx="1010100" cy="1107393"/>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smtClean="0"/>
              <a:t>How might we provide easier/quicker care to patients?</a:t>
            </a:r>
            <a:endParaRPr sz="1000" dirty="0"/>
          </a:p>
        </p:txBody>
      </p:sp>
      <p:sp>
        <p:nvSpPr>
          <p:cNvPr id="21" name="Google Shape;124;p15"/>
          <p:cNvSpPr/>
          <p:nvPr/>
        </p:nvSpPr>
        <p:spPr>
          <a:xfrm>
            <a:off x="7651425" y="1074927"/>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 sz="1000" dirty="0" smtClean="0"/>
              <a:t>How </a:t>
            </a:r>
            <a:r>
              <a:rPr lang="en" sz="1000" dirty="0"/>
              <a:t>might </a:t>
            </a:r>
            <a:r>
              <a:rPr lang="en" sz="1000" dirty="0" smtClean="0"/>
              <a:t>we</a:t>
            </a:r>
            <a:r>
              <a:rPr lang="en-US" sz="1000" dirty="0" smtClean="0"/>
              <a:t> </a:t>
            </a:r>
            <a:r>
              <a:rPr lang="en" sz="1000" dirty="0" smtClean="0"/>
              <a:t>allow </a:t>
            </a:r>
            <a:r>
              <a:rPr lang="en" sz="1000" dirty="0"/>
              <a:t>people to better access their medical records?</a:t>
            </a:r>
            <a:endParaRPr sz="1000" dirty="0"/>
          </a:p>
        </p:txBody>
      </p:sp>
      <p:sp>
        <p:nvSpPr>
          <p:cNvPr id="22" name="Google Shape;125;p15"/>
          <p:cNvSpPr/>
          <p:nvPr/>
        </p:nvSpPr>
        <p:spPr>
          <a:xfrm>
            <a:off x="7651425" y="218440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allow people to better track their own health data?</a:t>
            </a:r>
            <a:endParaRPr sz="1000" dirty="0"/>
          </a:p>
        </p:txBody>
      </p:sp>
      <p:sp>
        <p:nvSpPr>
          <p:cNvPr id="23" name="Google Shape;209;p38"/>
          <p:cNvSpPr/>
          <p:nvPr/>
        </p:nvSpPr>
        <p:spPr>
          <a:xfrm>
            <a:off x="1056876" y="3464616"/>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a:t>
            </a:r>
            <a:r>
              <a:rPr lang="en-US" sz="1000" dirty="0" smtClean="0"/>
              <a:t>e track patient’s diet ?</a:t>
            </a:r>
            <a:endParaRPr sz="1000" dirty="0"/>
          </a:p>
        </p:txBody>
      </p:sp>
      <p:sp>
        <p:nvSpPr>
          <p:cNvPr id="24" name="Google Shape;214;p38"/>
          <p:cNvSpPr/>
          <p:nvPr/>
        </p:nvSpPr>
        <p:spPr>
          <a:xfrm>
            <a:off x="7651425" y="3255575"/>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know patient  health is improving? </a:t>
            </a:r>
            <a:endParaRPr sz="1000" dirty="0"/>
          </a:p>
        </p:txBody>
      </p:sp>
      <p:sp>
        <p:nvSpPr>
          <p:cNvPr id="25" name="TextBox 24"/>
          <p:cNvSpPr txBox="1"/>
          <p:nvPr/>
        </p:nvSpPr>
        <p:spPr>
          <a:xfrm>
            <a:off x="7457750" y="4465092"/>
            <a:ext cx="1290759"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Monitoring reports</a:t>
            </a:r>
            <a:endParaRPr lang="en-US" sz="1000" dirty="0">
              <a:solidFill>
                <a:srgbClr val="FFFFFF"/>
              </a:solidFill>
            </a:endParaRPr>
          </a:p>
        </p:txBody>
      </p:sp>
      <p:sp>
        <p:nvSpPr>
          <p:cNvPr id="26" name="TextBox 25"/>
          <p:cNvSpPr txBox="1"/>
          <p:nvPr/>
        </p:nvSpPr>
        <p:spPr>
          <a:xfrm>
            <a:off x="5757995" y="3340625"/>
            <a:ext cx="129075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Recommendation from doctor</a:t>
            </a:r>
            <a:endParaRPr lang="en-US" sz="1000" dirty="0">
              <a:solidFill>
                <a:srgbClr val="FFFFFF"/>
              </a:solidFill>
            </a:endParaRPr>
          </a:p>
        </p:txBody>
      </p:sp>
      <p:sp>
        <p:nvSpPr>
          <p:cNvPr id="27" name="TextBox 26"/>
          <p:cNvSpPr txBox="1"/>
          <p:nvPr/>
        </p:nvSpPr>
        <p:spPr>
          <a:xfrm>
            <a:off x="4019064" y="4530553"/>
            <a:ext cx="129075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Auto recommend diet and exercise </a:t>
            </a:r>
            <a:endParaRPr lang="en-US" sz="1000" dirty="0">
              <a:solidFill>
                <a:srgbClr val="FFFFFF"/>
              </a:solidFill>
            </a:endParaRPr>
          </a:p>
        </p:txBody>
      </p:sp>
      <p:sp>
        <p:nvSpPr>
          <p:cNvPr id="28" name="TextBox 27"/>
          <p:cNvSpPr txBox="1"/>
          <p:nvPr/>
        </p:nvSpPr>
        <p:spPr>
          <a:xfrm>
            <a:off x="1008962" y="4530553"/>
            <a:ext cx="129075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 Monitoring diet and activity</a:t>
            </a:r>
            <a:endParaRPr lang="en-US" sz="1000" dirty="0">
              <a:solidFill>
                <a:srgbClr val="FFFFFF"/>
              </a:solidFill>
            </a:endParaRPr>
          </a:p>
        </p:txBody>
      </p:sp>
    </p:spTree>
    <p:extLst>
      <p:ext uri="{BB962C8B-B14F-4D97-AF65-F5344CB8AC3E}">
        <p14:creationId xmlns:p14="http://schemas.microsoft.com/office/powerpoint/2010/main" val="2126709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Others</a:t>
            </a:r>
            <a:endParaRPr sz="3200"/>
          </a:p>
        </p:txBody>
      </p:sp>
      <p:sp>
        <p:nvSpPr>
          <p:cNvPr id="303" name="Google Shape;303;p45"/>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p:txBody>
      </p:sp>
      <p:sp>
        <p:nvSpPr>
          <p:cNvPr id="12" name="Google Shape;71;p13"/>
          <p:cNvSpPr/>
          <p:nvPr/>
        </p:nvSpPr>
        <p:spPr>
          <a:xfrm>
            <a:off x="1787345" y="1934125"/>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teach patients how to mediate?</a:t>
            </a:r>
            <a:endParaRPr sz="1000"/>
          </a:p>
        </p:txBody>
      </p:sp>
      <p:sp>
        <p:nvSpPr>
          <p:cNvPr id="13" name="Google Shape;106;p15"/>
          <p:cNvSpPr/>
          <p:nvPr/>
        </p:nvSpPr>
        <p:spPr>
          <a:xfrm>
            <a:off x="624625" y="196532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reduce </a:t>
            </a:r>
            <a:r>
              <a:rPr lang="en" sz="1000" dirty="0" err="1"/>
              <a:t>sedentarism</a:t>
            </a:r>
            <a:r>
              <a:rPr lang="en" sz="1000" dirty="0"/>
              <a:t>?</a:t>
            </a:r>
            <a:endParaRPr sz="1000" dirty="0"/>
          </a:p>
          <a:p>
            <a:pPr marL="0" lvl="0" indent="0" algn="l" rtl="0">
              <a:spcBef>
                <a:spcPts val="0"/>
              </a:spcBef>
              <a:spcAft>
                <a:spcPts val="0"/>
              </a:spcAft>
              <a:buNone/>
            </a:pPr>
            <a:endParaRPr sz="1000" dirty="0"/>
          </a:p>
        </p:txBody>
      </p:sp>
      <p:sp>
        <p:nvSpPr>
          <p:cNvPr id="7" name="Google Shape;115;p15"/>
          <p:cNvSpPr/>
          <p:nvPr/>
        </p:nvSpPr>
        <p:spPr>
          <a:xfrm>
            <a:off x="4399627" y="1891632"/>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gamify positive lifestyle changes?</a:t>
            </a:r>
            <a:endParaRPr sz="1000" dirty="0"/>
          </a:p>
        </p:txBody>
      </p:sp>
      <p:sp>
        <p:nvSpPr>
          <p:cNvPr id="8" name="Google Shape;126;p15"/>
          <p:cNvSpPr/>
          <p:nvPr/>
        </p:nvSpPr>
        <p:spPr>
          <a:xfrm>
            <a:off x="3084286" y="1922599"/>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health?</a:t>
            </a:r>
            <a:endParaRPr sz="1000"/>
          </a:p>
          <a:p>
            <a:pPr marL="0" lvl="0" indent="0" algn="l" rtl="0">
              <a:spcBef>
                <a:spcPts val="0"/>
              </a:spcBef>
              <a:spcAft>
                <a:spcPts val="0"/>
              </a:spcAft>
              <a:buNone/>
            </a:pPr>
            <a:endParaRPr sz="1000"/>
          </a:p>
        </p:txBody>
      </p:sp>
      <p:sp>
        <p:nvSpPr>
          <p:cNvPr id="9" name="Google Shape;90;p14"/>
          <p:cNvSpPr/>
          <p:nvPr/>
        </p:nvSpPr>
        <p:spPr>
          <a:xfrm>
            <a:off x="5714968" y="18617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identify and warn pre-diabetic patients</a:t>
            </a:r>
            <a:endParaRPr sz="1000" dirty="0"/>
          </a:p>
        </p:txBody>
      </p:sp>
      <p:sp>
        <p:nvSpPr>
          <p:cNvPr id="11" name="Google Shape;73;p13"/>
          <p:cNvSpPr/>
          <p:nvPr/>
        </p:nvSpPr>
        <p:spPr>
          <a:xfrm>
            <a:off x="7030309" y="1861763"/>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good habits at a young age? </a:t>
            </a:r>
            <a:endParaRPr sz="1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Sprint Focus</a:t>
            </a:r>
            <a:endParaRPr sz="3200"/>
          </a:p>
        </p:txBody>
      </p:sp>
      <p:graphicFrame>
        <p:nvGraphicFramePr>
          <p:cNvPr id="317" name="Google Shape;317;p46"/>
          <p:cNvGraphicFramePr/>
          <p:nvPr>
            <p:extLst>
              <p:ext uri="{D42A27DB-BD31-4B8C-83A1-F6EECF244321}">
                <p14:modId xmlns:p14="http://schemas.microsoft.com/office/powerpoint/2010/main" val="288883488"/>
              </p:ext>
            </p:extLst>
          </p:nvPr>
        </p:nvGraphicFramePr>
        <p:xfrm>
          <a:off x="952500" y="1350688"/>
          <a:ext cx="7239000" cy="2730410"/>
        </p:xfrm>
        <a:graphic>
          <a:graphicData uri="http://schemas.openxmlformats.org/drawingml/2006/table">
            <a:tbl>
              <a:tblPr>
                <a:noFill/>
                <a:tableStyleId>{72BB6586-4BD9-4B44-9D64-79714BB28A58}</a:tableStyleId>
              </a:tblPr>
              <a:tblGrid>
                <a:gridCol w="2171075"/>
                <a:gridCol w="5067925"/>
              </a:tblGrid>
              <a:tr h="381000">
                <a:tc>
                  <a:txBody>
                    <a:bodyPr/>
                    <a:lstStyle/>
                    <a:p>
                      <a:pPr marL="0" lvl="0" indent="0" algn="l" rtl="0">
                        <a:spcBef>
                          <a:spcPts val="0"/>
                        </a:spcBef>
                        <a:spcAft>
                          <a:spcPts val="0"/>
                        </a:spcAft>
                        <a:buNone/>
                      </a:pPr>
                      <a:r>
                        <a:rPr lang="en" b="1" dirty="0">
                          <a:solidFill>
                            <a:srgbClr val="FFFFFF"/>
                          </a:solidFill>
                        </a:rPr>
                        <a:t>Focus</a:t>
                      </a: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i="1" dirty="0" smtClean="0">
                          <a:latin typeface="Open Sans"/>
                          <a:ea typeface="Open Sans"/>
                          <a:cs typeface="Open Sans"/>
                          <a:sym typeface="Open Sans"/>
                        </a:rPr>
                        <a:t>Track</a:t>
                      </a:r>
                      <a:r>
                        <a:rPr lang="en-US" sz="900" i="1" baseline="0" dirty="0" smtClean="0">
                          <a:latin typeface="Open Sans"/>
                          <a:ea typeface="Open Sans"/>
                          <a:cs typeface="Open Sans"/>
                          <a:sym typeface="Open Sans"/>
                        </a:rPr>
                        <a:t> and recommend diet and fitness </a:t>
                      </a:r>
                      <a:endParaRPr sz="900" i="1"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b="1" dirty="0">
                          <a:solidFill>
                            <a:srgbClr val="FFFFFF"/>
                          </a:solidFill>
                        </a:rPr>
                        <a:t>Slide #</a:t>
                      </a: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dirty="0" smtClean="0">
                          <a:solidFill>
                            <a:srgbClr val="9E9E9E"/>
                          </a:solidFill>
                          <a:latin typeface="Open Sans"/>
                          <a:ea typeface="Open Sans"/>
                          <a:cs typeface="Open Sans"/>
                          <a:sym typeface="Open Sans"/>
                        </a:rPr>
                        <a:t>17</a:t>
                      </a:r>
                      <a:endParaRPr sz="9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b="1" dirty="0">
                          <a:solidFill>
                            <a:srgbClr val="FFFFFF"/>
                          </a:solidFill>
                        </a:rPr>
                        <a:t>I selected this theme because</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dirty="0" smtClean="0">
                          <a:solidFill>
                            <a:srgbClr val="9E9E9E"/>
                          </a:solidFill>
                          <a:latin typeface="Open Sans"/>
                          <a:ea typeface="Open Sans"/>
                          <a:cs typeface="Open Sans"/>
                          <a:sym typeface="Open Sans"/>
                        </a:rPr>
                        <a:t>I</a:t>
                      </a:r>
                      <a:r>
                        <a:rPr lang="en-US" sz="900" baseline="0" dirty="0" smtClean="0">
                          <a:solidFill>
                            <a:srgbClr val="9E9E9E"/>
                          </a:solidFill>
                          <a:latin typeface="Open Sans"/>
                          <a:ea typeface="Open Sans"/>
                          <a:cs typeface="Open Sans"/>
                          <a:sym typeface="Open Sans"/>
                        </a:rPr>
                        <a:t> choose this theme because in order to treat diabetes type 2 , it is very important to make lifestyle changes by altering diet and physical activity. </a:t>
                      </a:r>
                    </a:p>
                    <a:p>
                      <a:pPr marL="0" lvl="0" indent="0" algn="l" rtl="0">
                        <a:lnSpc>
                          <a:spcPct val="115000"/>
                        </a:lnSpc>
                        <a:spcBef>
                          <a:spcPts val="700"/>
                        </a:spcBef>
                        <a:spcAft>
                          <a:spcPts val="0"/>
                        </a:spcAft>
                        <a:buNone/>
                      </a:pPr>
                      <a:r>
                        <a:rPr lang="en-US" sz="900" baseline="0" dirty="0" smtClean="0">
                          <a:solidFill>
                            <a:srgbClr val="9E9E9E"/>
                          </a:solidFill>
                          <a:latin typeface="Open Sans"/>
                          <a:ea typeface="Open Sans"/>
                          <a:cs typeface="Open Sans"/>
                          <a:sym typeface="Open Sans"/>
                        </a:rPr>
                        <a:t>So ,firstly we will analyze patient’s lifestyle by logging their diet and physical activity. Thereafter we will recommend diet plan and exercises based on their health condition.</a:t>
                      </a:r>
                    </a:p>
                    <a:p>
                      <a:pPr marL="0" lvl="0" indent="0" algn="l" rtl="0">
                        <a:lnSpc>
                          <a:spcPct val="115000"/>
                        </a:lnSpc>
                        <a:spcBef>
                          <a:spcPts val="700"/>
                        </a:spcBef>
                        <a:spcAft>
                          <a:spcPts val="0"/>
                        </a:spcAft>
                        <a:buNone/>
                      </a:pPr>
                      <a:r>
                        <a:rPr lang="en-US" sz="900" baseline="0" dirty="0" smtClean="0">
                          <a:solidFill>
                            <a:srgbClr val="9E9E9E"/>
                          </a:solidFill>
                          <a:latin typeface="Open Sans"/>
                          <a:ea typeface="Open Sans"/>
                          <a:cs typeface="Open Sans"/>
                          <a:sym typeface="Open Sans"/>
                        </a:rPr>
                        <a:t>Being an established health care organization we understand our patients want to interact with professionals directly , so we provide direct conversation with doctor and health care for consultation,  medication or therapy.</a:t>
                      </a:r>
                      <a:r>
                        <a:rPr lang="en" sz="900" dirty="0">
                          <a:latin typeface="Open Sans"/>
                          <a:ea typeface="Open Sans"/>
                          <a:cs typeface="Open Sans"/>
                          <a:sym typeface="Open Sans"/>
                        </a:rPr>
                        <a:t/>
                      </a:r>
                      <a:br>
                        <a:rPr lang="en" sz="900" dirty="0">
                          <a:latin typeface="Open Sans"/>
                          <a:ea typeface="Open Sans"/>
                          <a:cs typeface="Open Sans"/>
                          <a:sym typeface="Open Sans"/>
                        </a:rPr>
                      </a:br>
                      <a:r>
                        <a:rPr lang="en" sz="900" dirty="0">
                          <a:latin typeface="Open Sans"/>
                          <a:ea typeface="Open Sans"/>
                          <a:cs typeface="Open Sans"/>
                          <a:sym typeface="Open Sans"/>
                        </a:rPr>
                        <a:t/>
                      </a:r>
                      <a:br>
                        <a:rPr lang="en" sz="900" dirty="0">
                          <a:latin typeface="Open Sans"/>
                          <a:ea typeface="Open Sans"/>
                          <a:cs typeface="Open Sans"/>
                          <a:sym typeface="Open Sans"/>
                        </a:rPr>
                      </a:br>
                      <a:r>
                        <a:rPr lang="en" sz="900" dirty="0">
                          <a:latin typeface="Open Sans"/>
                          <a:ea typeface="Open Sans"/>
                          <a:cs typeface="Open Sans"/>
                          <a:sym typeface="Open Sans"/>
                        </a:rPr>
                        <a:t/>
                      </a:r>
                      <a:br>
                        <a:rPr lang="en" sz="900" dirty="0">
                          <a:latin typeface="Open Sans"/>
                          <a:ea typeface="Open Sans"/>
                          <a:cs typeface="Open Sans"/>
                          <a:sym typeface="Open Sans"/>
                        </a:rPr>
                      </a:br>
                      <a:endParaRPr sz="9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Define</a:t>
            </a:r>
            <a:endParaRPr sz="500"/>
          </a:p>
        </p:txBody>
      </p:sp>
      <p:sp>
        <p:nvSpPr>
          <p:cNvPr id="323" name="Google Shape;323;p4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24" name="Google Shape;324;p4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With an understanding of the problem space, create focus and align on specific outcomes for the Design Sprint </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9"/>
          <p:cNvSpPr txBox="1">
            <a:spLocks noGrp="1"/>
          </p:cNvSpPr>
          <p:nvPr>
            <p:ph type="title"/>
          </p:nvPr>
        </p:nvSpPr>
        <p:spPr>
          <a:xfrm>
            <a:off x="311700" y="216425"/>
            <a:ext cx="30612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Success Metrics</a:t>
            </a:r>
            <a:endParaRPr sz="3200"/>
          </a:p>
        </p:txBody>
      </p:sp>
      <p:graphicFrame>
        <p:nvGraphicFramePr>
          <p:cNvPr id="340" name="Google Shape;340;p49"/>
          <p:cNvGraphicFramePr/>
          <p:nvPr>
            <p:extLst>
              <p:ext uri="{D42A27DB-BD31-4B8C-83A1-F6EECF244321}">
                <p14:modId xmlns:p14="http://schemas.microsoft.com/office/powerpoint/2010/main" val="1605476161"/>
              </p:ext>
            </p:extLst>
          </p:nvPr>
        </p:nvGraphicFramePr>
        <p:xfrm>
          <a:off x="0" y="689800"/>
          <a:ext cx="9107800" cy="3230690"/>
        </p:xfrm>
        <a:graphic>
          <a:graphicData uri="http://schemas.openxmlformats.org/drawingml/2006/table">
            <a:tbl>
              <a:tblPr>
                <a:noFill/>
                <a:tableStyleId>{72BB6586-4BD9-4B44-9D64-79714BB28A58}</a:tableStyleId>
              </a:tblPr>
              <a:tblGrid>
                <a:gridCol w="1534975"/>
                <a:gridCol w="2631550"/>
                <a:gridCol w="2429725"/>
                <a:gridCol w="2511550"/>
              </a:tblGrid>
              <a:tr h="396200">
                <a:tc>
                  <a:txBody>
                    <a:bodyPr/>
                    <a:lstStyle/>
                    <a:p>
                      <a:pPr marL="0" lvl="0" indent="0" algn="l" rtl="0">
                        <a:spcBef>
                          <a:spcPts val="0"/>
                        </a:spcBef>
                        <a:spcAft>
                          <a:spcPts val="0"/>
                        </a:spcAft>
                        <a:buNone/>
                      </a:pP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a:solidFill>
                            <a:srgbClr val="FFFFFF"/>
                          </a:solidFill>
                        </a:rPr>
                        <a:t>Goals</a:t>
                      </a: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a:solidFill>
                            <a:srgbClr val="FFFFFF"/>
                          </a:solidFill>
                        </a:rPr>
                        <a:t>Signals</a:t>
                      </a: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a:solidFill>
                            <a:srgbClr val="FFFFFF"/>
                          </a:solidFill>
                        </a:rPr>
                        <a:t>Metrics</a:t>
                      </a: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r>
              <a:tr h="381000">
                <a:tc>
                  <a:txBody>
                    <a:bodyPr/>
                    <a:lstStyle/>
                    <a:p>
                      <a:pPr marL="0" lvl="0" indent="0" algn="l" rtl="0">
                        <a:spcBef>
                          <a:spcPts val="0"/>
                        </a:spcBef>
                        <a:spcAft>
                          <a:spcPts val="0"/>
                        </a:spcAft>
                        <a:buNone/>
                      </a:pPr>
                      <a:r>
                        <a:rPr lang="en" sz="900">
                          <a:solidFill>
                            <a:srgbClr val="FFFFFF"/>
                          </a:solidFill>
                        </a:rPr>
                        <a:t>Happiness</a:t>
                      </a:r>
                      <a:endParaRPr sz="900">
                        <a:solidFill>
                          <a:srgbClr val="FFFFFF"/>
                        </a:solidFill>
                      </a:endParaRPr>
                    </a:p>
                    <a:p>
                      <a:pPr marL="0" lvl="0" indent="0" algn="l" rtl="0">
                        <a:spcBef>
                          <a:spcPts val="0"/>
                        </a:spcBef>
                        <a:spcAft>
                          <a:spcPts val="0"/>
                        </a:spcAft>
                        <a:buNone/>
                      </a:pPr>
                      <a:endParaRPr sz="900">
                        <a:solidFill>
                          <a:srgbClr val="FFFFFF"/>
                        </a:solidFill>
                      </a:endParaRPr>
                    </a:p>
                    <a:p>
                      <a:pPr marL="0" lvl="0" indent="0" algn="l" rtl="0">
                        <a:spcBef>
                          <a:spcPts val="0"/>
                        </a:spcBef>
                        <a:spcAft>
                          <a:spcPts val="0"/>
                        </a:spcAft>
                        <a:buNone/>
                      </a:pP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Lifestyle changing</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baseline="0" dirty="0" smtClean="0">
                          <a:latin typeface="Open Sans" charset="0"/>
                          <a:ea typeface="Open Sans" charset="0"/>
                          <a:cs typeface="Open Sans" charset="0"/>
                        </a:rPr>
                        <a:t>Logging as per recommended healthy diet and physical activity/ exercises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 of user using personalized</a:t>
                      </a:r>
                      <a:r>
                        <a:rPr lang="en-US" sz="900" baseline="0" dirty="0" smtClean="0">
                          <a:latin typeface="Open Sans" charset="0"/>
                          <a:ea typeface="Open Sans" charset="0"/>
                          <a:cs typeface="Open Sans" charset="0"/>
                        </a:rPr>
                        <a:t> plan </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a:solidFill>
                            <a:srgbClr val="FFFFFF"/>
                          </a:solidFill>
                        </a:rPr>
                        <a:t>Engagement</a:t>
                      </a:r>
                      <a:endParaRPr sz="900">
                        <a:solidFill>
                          <a:srgbClr val="FFFFFF"/>
                        </a:solidFill>
                      </a:endParaRPr>
                    </a:p>
                    <a:p>
                      <a:pPr marL="0" lvl="0" indent="0" algn="l" rtl="0">
                        <a:spcBef>
                          <a:spcPts val="0"/>
                        </a:spcBef>
                        <a:spcAft>
                          <a:spcPts val="0"/>
                        </a:spcAft>
                        <a:buNone/>
                      </a:pPr>
                      <a:endParaRPr sz="900">
                        <a:solidFill>
                          <a:srgbClr val="FFFFFF"/>
                        </a:solidFill>
                      </a:endParaRPr>
                    </a:p>
                    <a:p>
                      <a:pPr marL="0" lvl="0" indent="0" algn="l" rtl="0">
                        <a:spcBef>
                          <a:spcPts val="0"/>
                        </a:spcBef>
                        <a:spcAft>
                          <a:spcPts val="0"/>
                        </a:spcAft>
                        <a:buNone/>
                      </a:pP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Set goal achieved</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Lost weight</a:t>
                      </a:r>
                    </a:p>
                    <a:p>
                      <a:pPr marL="0" lvl="0" indent="0" algn="l" rtl="0">
                        <a:spcBef>
                          <a:spcPts val="0"/>
                        </a:spcBef>
                        <a:spcAft>
                          <a:spcPts val="0"/>
                        </a:spcAft>
                        <a:buNone/>
                      </a:pPr>
                      <a:r>
                        <a:rPr lang="en-US" sz="900" dirty="0" smtClean="0">
                          <a:latin typeface="Open Sans" charset="0"/>
                          <a:ea typeface="Open Sans" charset="0"/>
                          <a:cs typeface="Open Sans" charset="0"/>
                        </a:rPr>
                        <a:t>Increase physical activity</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a:t>
                      </a:r>
                      <a:r>
                        <a:rPr lang="en-US" sz="900" baseline="0" dirty="0" smtClean="0">
                          <a:latin typeface="Open Sans" charset="0"/>
                          <a:ea typeface="Open Sans" charset="0"/>
                          <a:cs typeface="Open Sans" charset="0"/>
                        </a:rPr>
                        <a:t> of user losing weight as per their goal.</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dirty="0">
                          <a:solidFill>
                            <a:srgbClr val="FFFFFF"/>
                          </a:solidFill>
                        </a:rPr>
                        <a:t>Adoption</a:t>
                      </a:r>
                      <a:endParaRPr sz="900" dirty="0">
                        <a:solidFill>
                          <a:srgbClr val="FFFFFF"/>
                        </a:solidFill>
                      </a:endParaRPr>
                    </a:p>
                    <a:p>
                      <a:pPr marL="0" lvl="0" indent="0" algn="l" rtl="0">
                        <a:spcBef>
                          <a:spcPts val="0"/>
                        </a:spcBef>
                        <a:spcAft>
                          <a:spcPts val="0"/>
                        </a:spcAft>
                        <a:buNone/>
                      </a:pPr>
                      <a:endParaRPr sz="900" dirty="0">
                        <a:solidFill>
                          <a:srgbClr val="FFFFFF"/>
                        </a:solidFill>
                      </a:endParaRPr>
                    </a:p>
                    <a:p>
                      <a:pPr marL="0" lvl="0" indent="0" algn="l" rtl="0">
                        <a:spcBef>
                          <a:spcPts val="0"/>
                        </a:spcBef>
                        <a:spcAft>
                          <a:spcPts val="0"/>
                        </a:spcAft>
                        <a:buNone/>
                      </a:pPr>
                      <a:endParaRPr sz="900"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Share with friends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Refer</a:t>
                      </a:r>
                      <a:r>
                        <a:rPr lang="en-US" sz="900" baseline="0" dirty="0" smtClean="0">
                          <a:latin typeface="Open Sans" charset="0"/>
                          <a:ea typeface="Open Sans" charset="0"/>
                          <a:cs typeface="Open Sans" charset="0"/>
                        </a:rPr>
                        <a:t> a friend</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 of referral</a:t>
                      </a:r>
                      <a:r>
                        <a:rPr lang="en-US" sz="900" baseline="0" dirty="0" smtClean="0">
                          <a:latin typeface="Open Sans" charset="0"/>
                          <a:ea typeface="Open Sans" charset="0"/>
                          <a:cs typeface="Open Sans" charset="0"/>
                        </a:rPr>
                        <a:t> sign up rate</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US" sz="900" dirty="0" smtClean="0">
                          <a:solidFill>
                            <a:srgbClr val="FFFFFF"/>
                          </a:solidFill>
                        </a:rPr>
                        <a:t>Retention</a:t>
                      </a:r>
                      <a:endParaRPr sz="900" dirty="0">
                        <a:solidFill>
                          <a:srgbClr val="FFFFFF"/>
                        </a:solidFill>
                      </a:endParaRPr>
                    </a:p>
                    <a:p>
                      <a:pPr marL="0" lvl="0" indent="0" algn="l" rtl="0">
                        <a:spcBef>
                          <a:spcPts val="0"/>
                        </a:spcBef>
                        <a:spcAft>
                          <a:spcPts val="0"/>
                        </a:spcAft>
                        <a:buNone/>
                      </a:pPr>
                      <a:endParaRPr sz="900"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Renew premium</a:t>
                      </a:r>
                      <a:r>
                        <a:rPr lang="en-US" sz="900" baseline="0" dirty="0" smtClean="0">
                          <a:latin typeface="Open Sans" charset="0"/>
                          <a:ea typeface="Open Sans" charset="0"/>
                          <a:cs typeface="Open Sans" charset="0"/>
                        </a:rPr>
                        <a:t> membership</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Positive</a:t>
                      </a:r>
                      <a:r>
                        <a:rPr lang="en-US" sz="900" baseline="0" dirty="0" smtClean="0">
                          <a:latin typeface="Open Sans" charset="0"/>
                          <a:ea typeface="Open Sans" charset="0"/>
                          <a:cs typeface="Open Sans" charset="0"/>
                        </a:rPr>
                        <a:t> feedback of doctor consultation</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 of users taken</a:t>
                      </a:r>
                      <a:r>
                        <a:rPr lang="en-US" sz="900" baseline="0" dirty="0" smtClean="0">
                          <a:latin typeface="Open Sans" charset="0"/>
                          <a:ea typeface="Open Sans" charset="0"/>
                          <a:cs typeface="Open Sans" charset="0"/>
                        </a:rPr>
                        <a:t> </a:t>
                      </a:r>
                      <a:r>
                        <a:rPr lang="en-US" sz="900" dirty="0" smtClean="0">
                          <a:latin typeface="Open Sans" charset="0"/>
                          <a:ea typeface="Open Sans" charset="0"/>
                          <a:cs typeface="Open Sans" charset="0"/>
                        </a:rPr>
                        <a:t> video session with doctors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a:solidFill>
                            <a:srgbClr val="FFFFFF"/>
                          </a:solidFill>
                        </a:rPr>
                        <a:t>Task Success</a:t>
                      </a:r>
                      <a:endParaRPr sz="900">
                        <a:solidFill>
                          <a:srgbClr val="FFFFFF"/>
                        </a:solidFill>
                      </a:endParaRPr>
                    </a:p>
                    <a:p>
                      <a:pPr marL="0" lvl="0" indent="0" algn="l" rtl="0">
                        <a:spcBef>
                          <a:spcPts val="0"/>
                        </a:spcBef>
                        <a:spcAft>
                          <a:spcPts val="0"/>
                        </a:spcAft>
                        <a:buNone/>
                      </a:pPr>
                      <a:endParaRPr sz="900">
                        <a:solidFill>
                          <a:srgbClr val="FFFFFF"/>
                        </a:solidFill>
                      </a:endParaRPr>
                    </a:p>
                    <a:p>
                      <a:pPr marL="0" lvl="0" indent="0" algn="l" rtl="0">
                        <a:spcBef>
                          <a:spcPts val="0"/>
                        </a:spcBef>
                        <a:spcAft>
                          <a:spcPts val="0"/>
                        </a:spcAft>
                        <a:buNone/>
                      </a:pPr>
                      <a:endParaRPr sz="90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Improved </a:t>
                      </a:r>
                      <a:r>
                        <a:rPr lang="en-US" sz="900" baseline="0" dirty="0" smtClean="0">
                          <a:latin typeface="Open Sans" charset="0"/>
                          <a:ea typeface="Open Sans" charset="0"/>
                          <a:cs typeface="Open Sans" charset="0"/>
                        </a:rPr>
                        <a:t>diabetes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baseline="0" dirty="0" smtClean="0">
                          <a:latin typeface="Open Sans" charset="0"/>
                          <a:ea typeface="Open Sans" charset="0"/>
                          <a:cs typeface="Open Sans" charset="0"/>
                        </a:rPr>
                        <a:t>Improved diabetic report and positive doctor feedback</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a:t>
                      </a:r>
                      <a:r>
                        <a:rPr lang="en-US" sz="900" baseline="0" dirty="0" smtClean="0">
                          <a:latin typeface="Open Sans" charset="0"/>
                          <a:ea typeface="Open Sans" charset="0"/>
                          <a:cs typeface="Open Sans" charset="0"/>
                        </a:rPr>
                        <a:t> of </a:t>
                      </a:r>
                      <a:r>
                        <a:rPr lang="en-US" sz="900" dirty="0" smtClean="0">
                          <a:latin typeface="Open Sans" charset="0"/>
                          <a:ea typeface="Open Sans" charset="0"/>
                          <a:cs typeface="Open Sans" charset="0"/>
                        </a:rPr>
                        <a:t>users</a:t>
                      </a:r>
                      <a:r>
                        <a:rPr lang="en-US" sz="900" baseline="0" dirty="0" smtClean="0">
                          <a:latin typeface="Open Sans" charset="0"/>
                          <a:ea typeface="Open Sans" charset="0"/>
                          <a:cs typeface="Open Sans" charset="0"/>
                        </a:rPr>
                        <a:t> improved their glucose and insulin level</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
        <p:nvSpPr>
          <p:cNvPr id="341" name="Google Shape;341;p49"/>
          <p:cNvSpPr txBox="1"/>
          <p:nvPr/>
        </p:nvSpPr>
        <p:spPr>
          <a:xfrm>
            <a:off x="3664325" y="24725"/>
            <a:ext cx="5443500" cy="665100"/>
          </a:xfrm>
          <a:prstGeom prst="rect">
            <a:avLst/>
          </a:prstGeom>
          <a:noFill/>
          <a:ln>
            <a:noFill/>
          </a:ln>
        </p:spPr>
        <p:txBody>
          <a:bodyPr spcFirstLastPara="1" wrap="square" lIns="91425" tIns="91425" rIns="91425" bIns="91425" anchor="t" anchorCtr="0">
            <a:noAutofit/>
          </a:bodyPr>
          <a:lstStyle/>
          <a:p>
            <a:pPr marL="171450" marR="0" lvl="0" indent="-190500" defTabSz="914400" eaLnBrk="1" fontAlgn="auto" latinLnBrk="0" hangingPunct="1">
              <a:lnSpc>
                <a:spcPct val="100000"/>
              </a:lnSpc>
              <a:spcBef>
                <a:spcPts val="0"/>
              </a:spcBef>
              <a:spcAft>
                <a:spcPts val="0"/>
              </a:spcAft>
              <a:buClr>
                <a:srgbClr val="4F4F4F"/>
              </a:buClr>
              <a:buSzPts val="1200"/>
              <a:buFont typeface="Open Sans"/>
              <a:buNone/>
              <a:tabLst/>
              <a:defRPr/>
            </a:pPr>
            <a:endParaRPr dirty="0">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1"/>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3200" dirty="0" smtClean="0">
                <a:solidFill>
                  <a:srgbClr val="9E9E9E"/>
                </a:solidFill>
              </a:rPr>
              <a:t>Kaiser Permanente </a:t>
            </a:r>
            <a:r>
              <a:rPr lang="en-US" sz="3200" dirty="0" err="1" smtClean="0">
                <a:solidFill>
                  <a:srgbClr val="9E9E9E"/>
                </a:solidFill>
              </a:rPr>
              <a:t>GoDiab</a:t>
            </a:r>
            <a:endParaRPr sz="3200" dirty="0">
              <a:solidFill>
                <a:srgbClr val="9E9E9E"/>
              </a:solidFill>
            </a:endParaRPr>
          </a:p>
        </p:txBody>
      </p:sp>
      <p:sp>
        <p:nvSpPr>
          <p:cNvPr id="357" name="Google Shape;357;p51"/>
          <p:cNvSpPr txBox="1">
            <a:spLocks noGrp="1"/>
          </p:cNvSpPr>
          <p:nvPr>
            <p:ph type="body" idx="1"/>
          </p:nvPr>
        </p:nvSpPr>
        <p:spPr>
          <a:xfrm>
            <a:off x="311700" y="1076275"/>
            <a:ext cx="8520600" cy="39990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US" sz="900" dirty="0" smtClean="0">
                <a:solidFill>
                  <a:srgbClr val="9E9E9E"/>
                </a:solidFill>
              </a:rPr>
              <a:t>Honey Bee Solution is for diabetes type2 patients who wants to control their diabetes by making  simple lifestyle changes like healthy eating habits and exercising daily.</a:t>
            </a:r>
          </a:p>
          <a:p>
            <a:pPr marL="0" lvl="0" indent="0" algn="l" rtl="0">
              <a:lnSpc>
                <a:spcPct val="115000"/>
              </a:lnSpc>
              <a:spcBef>
                <a:spcPts val="700"/>
              </a:spcBef>
              <a:spcAft>
                <a:spcPts val="0"/>
              </a:spcAft>
              <a:buNone/>
            </a:pPr>
            <a:r>
              <a:rPr lang="en-US" sz="900" dirty="0" smtClean="0">
                <a:solidFill>
                  <a:srgbClr val="9E9E9E"/>
                </a:solidFill>
              </a:rPr>
              <a:t>Patients can log their daily meals and exercises and accordingly track the calories they have intake and burnt. By using this app, patient  can also track ,monitor their diet and  physical activities and use personalized plan which app creates for them by analyzing their current health condition.</a:t>
            </a:r>
          </a:p>
          <a:p>
            <a:pPr marL="0" lvl="0" indent="0" algn="l" rtl="0">
              <a:lnSpc>
                <a:spcPct val="115000"/>
              </a:lnSpc>
              <a:spcBef>
                <a:spcPts val="700"/>
              </a:spcBef>
              <a:spcAft>
                <a:spcPts val="0"/>
              </a:spcAft>
              <a:buNone/>
            </a:pPr>
            <a:r>
              <a:rPr lang="en-US" sz="900" dirty="0" smtClean="0">
                <a:solidFill>
                  <a:srgbClr val="9E9E9E"/>
                </a:solidFill>
              </a:rPr>
              <a:t>You can log glucose and insulin level on daily basis and automated health report are generated which enable patients to keep track of their sugar level and can be used to show doctor for consultation.</a:t>
            </a:r>
          </a:p>
          <a:p>
            <a:pPr marL="0" lvl="0" indent="0" algn="l" rtl="0">
              <a:lnSpc>
                <a:spcPct val="115000"/>
              </a:lnSpc>
              <a:spcBef>
                <a:spcPts val="700"/>
              </a:spcBef>
              <a:spcAft>
                <a:spcPts val="0"/>
              </a:spcAft>
              <a:buNone/>
            </a:pPr>
            <a:r>
              <a:rPr lang="en-US" sz="900" dirty="0" smtClean="0">
                <a:solidFill>
                  <a:srgbClr val="9E9E9E"/>
                </a:solidFill>
              </a:rPr>
              <a:t>App provided with facility to patient to interact live with doctors and health coaches for consultation, medication and therapy. Patient can book the appointment online and consult with doctor about their health condition.</a:t>
            </a:r>
          </a:p>
          <a:p>
            <a:pPr marL="0" lvl="0" indent="0" algn="l" rtl="0">
              <a:lnSpc>
                <a:spcPct val="115000"/>
              </a:lnSpc>
              <a:spcBef>
                <a:spcPts val="700"/>
              </a:spcBef>
              <a:spcAft>
                <a:spcPts val="0"/>
              </a:spcAft>
              <a:buNone/>
            </a:pPr>
            <a:r>
              <a:rPr lang="en-US" sz="900" dirty="0" smtClean="0">
                <a:solidFill>
                  <a:srgbClr val="9E9E9E"/>
                </a:solidFill>
              </a:rPr>
              <a:t>This app is life savior for diabetic patients because it is simple, easy to use and provide all preventive measure at very budget friendly cost. They can use it wherever they are and whenever they want.</a:t>
            </a:r>
            <a:endParaRPr sz="900" dirty="0">
              <a:solidFill>
                <a:srgbClr val="9E9E9E"/>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Sketch</a:t>
            </a:r>
            <a:endParaRPr sz="500"/>
          </a:p>
        </p:txBody>
      </p:sp>
      <p:sp>
        <p:nvSpPr>
          <p:cNvPr id="363" name="Google Shape;363;p52"/>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64" name="Google Shape;364;p52"/>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Generate tons of ideas, then narrow them down to two in depth solution sketches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3"/>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8 Sketches</a:t>
            </a:r>
            <a:endParaRPr sz="3200"/>
          </a:p>
        </p:txBody>
      </p:sp>
      <p:sp>
        <p:nvSpPr>
          <p:cNvPr id="370" name="Google Shape;370;p53"/>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a:p>
            <a:pPr marL="114300" lvl="0" indent="0" algn="ctr" rtl="0">
              <a:lnSpc>
                <a:spcPct val="115000"/>
              </a:lnSpc>
              <a:spcBef>
                <a:spcPts val="700"/>
              </a:spcBef>
              <a:spcAft>
                <a:spcPts val="0"/>
              </a:spcAft>
              <a:buNone/>
            </a:pPr>
            <a:r>
              <a:rPr lang="en" sz="1200">
                <a:solidFill>
                  <a:srgbClr val="000000"/>
                </a:solidFill>
              </a:rPr>
              <a:t>Photo of your 8 sketches here</a:t>
            </a:r>
            <a:endParaRPr sz="1200">
              <a:solidFill>
                <a:srgbClr val="0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923876"/>
            <a:ext cx="8520600" cy="40407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Solution Sketch </a:t>
            </a:r>
            <a:r>
              <a:rPr lang="en" sz="3200" dirty="0" smtClean="0"/>
              <a:t>1</a:t>
            </a:r>
            <a:r>
              <a:rPr lang="en-US" sz="3200" dirty="0" smtClean="0"/>
              <a:t>- Consult Doctor</a:t>
            </a:r>
            <a:endParaRPr sz="3200" dirty="0"/>
          </a:p>
        </p:txBody>
      </p:sp>
      <p:sp>
        <p:nvSpPr>
          <p:cNvPr id="385" name="Google Shape;385;p55"/>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r>
              <a:rPr lang="en" sz="1200" dirty="0">
                <a:solidFill>
                  <a:srgbClr val="000000"/>
                </a:solidFill>
              </a:rPr>
              <a:t>Upload a photo of your sketch on this slide</a:t>
            </a:r>
            <a:endParaRPr sz="1200" dirty="0">
              <a:solidFill>
                <a:srgbClr val="00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923875"/>
            <a:ext cx="8520600" cy="40407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Set the stage</a:t>
            </a:r>
            <a:endParaRPr sz="500"/>
          </a:p>
        </p:txBody>
      </p:sp>
      <p:sp>
        <p:nvSpPr>
          <p:cNvPr id="158" name="Google Shape;158;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59" name="Google Shape;159;p33"/>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Set the stage for the Design Sprint by framing the problem</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Solution Sketch </a:t>
            </a:r>
            <a:r>
              <a:rPr lang="en" sz="3200" dirty="0" smtClean="0"/>
              <a:t>2</a:t>
            </a:r>
            <a:r>
              <a:rPr lang="en-US" sz="3200" dirty="0" smtClean="0"/>
              <a:t>- Tracking Diet</a:t>
            </a:r>
            <a:endParaRPr sz="3200" dirty="0"/>
          </a:p>
        </p:txBody>
      </p:sp>
      <p:sp>
        <p:nvSpPr>
          <p:cNvPr id="391" name="Google Shape;391;p56"/>
          <p:cNvSpPr txBox="1">
            <a:spLocks noGrp="1"/>
          </p:cNvSpPr>
          <p:nvPr>
            <p:ph type="body" idx="1"/>
          </p:nvPr>
        </p:nvSpPr>
        <p:spPr>
          <a:xfrm>
            <a:off x="311700" y="78912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r>
              <a:rPr lang="en" sz="1200" dirty="0">
                <a:solidFill>
                  <a:srgbClr val="000000"/>
                </a:solidFill>
              </a:rPr>
              <a:t>Upload a photo of your sketch on this slide</a:t>
            </a:r>
            <a:endParaRPr sz="1200" dirty="0">
              <a:solidFill>
                <a:srgbClr val="00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789125"/>
            <a:ext cx="8520600" cy="40407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7"/>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Decide</a:t>
            </a:r>
            <a:endParaRPr sz="500"/>
          </a:p>
        </p:txBody>
      </p:sp>
      <p:sp>
        <p:nvSpPr>
          <p:cNvPr id="397" name="Google Shape;397;p57"/>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398" name="Google Shape;398;p57"/>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Pick the final concept that you develop into a prototype</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Decision</a:t>
            </a:r>
            <a:endParaRPr sz="3200"/>
          </a:p>
        </p:txBody>
      </p:sp>
      <p:graphicFrame>
        <p:nvGraphicFramePr>
          <p:cNvPr id="413" name="Google Shape;413;p59"/>
          <p:cNvGraphicFramePr/>
          <p:nvPr>
            <p:extLst>
              <p:ext uri="{D42A27DB-BD31-4B8C-83A1-F6EECF244321}">
                <p14:modId xmlns:p14="http://schemas.microsoft.com/office/powerpoint/2010/main" val="971468119"/>
              </p:ext>
            </p:extLst>
          </p:nvPr>
        </p:nvGraphicFramePr>
        <p:xfrm>
          <a:off x="952500" y="1350688"/>
          <a:ext cx="7239000" cy="1530320"/>
        </p:xfrm>
        <a:graphic>
          <a:graphicData uri="http://schemas.openxmlformats.org/drawingml/2006/table">
            <a:tbl>
              <a:tblPr>
                <a:noFill/>
                <a:tableStyleId>{72BB6586-4BD9-4B44-9D64-79714BB28A58}</a:tableStyleId>
              </a:tblPr>
              <a:tblGrid>
                <a:gridCol w="2271925"/>
                <a:gridCol w="4967075"/>
              </a:tblGrid>
              <a:tr h="38100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Decision</a:t>
                      </a:r>
                      <a:endParaRPr sz="900" b="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sym typeface="Open Sans"/>
                        </a:rPr>
                        <a:t>Consult</a:t>
                      </a:r>
                      <a:r>
                        <a:rPr lang="en-US" sz="900" baseline="0" dirty="0" smtClean="0">
                          <a:latin typeface="Open Sans" charset="0"/>
                          <a:ea typeface="Open Sans" charset="0"/>
                          <a:cs typeface="Open Sans" charset="0"/>
                          <a:sym typeface="Open Sans"/>
                        </a:rPr>
                        <a:t> with Doctor</a:t>
                      </a:r>
                      <a:endParaRPr sz="900" dirty="0">
                        <a:latin typeface="Open Sans" charset="0"/>
                        <a:ea typeface="Open Sans" charset="0"/>
                        <a:cs typeface="Open Sans" charset="0"/>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Rationale</a:t>
                      </a: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dirty="0" smtClean="0">
                          <a:solidFill>
                            <a:srgbClr val="9E9E9E"/>
                          </a:solidFill>
                          <a:latin typeface="Open Sans" charset="0"/>
                          <a:ea typeface="Open Sans" charset="0"/>
                          <a:cs typeface="Open Sans" charset="0"/>
                          <a:sym typeface="Open Sans"/>
                        </a:rPr>
                        <a:t>I have chosen this sketch because</a:t>
                      </a:r>
                      <a:r>
                        <a:rPr lang="en-US" sz="900" baseline="0" dirty="0" smtClean="0">
                          <a:solidFill>
                            <a:srgbClr val="9E9E9E"/>
                          </a:solidFill>
                          <a:latin typeface="Open Sans" charset="0"/>
                          <a:ea typeface="Open Sans" charset="0"/>
                          <a:cs typeface="Open Sans" charset="0"/>
                          <a:sym typeface="Open Sans"/>
                        </a:rPr>
                        <a:t> this is a very unique feature of our app which our competitor do not have. </a:t>
                      </a:r>
                    </a:p>
                    <a:p>
                      <a:pPr marL="0" lvl="0" indent="0" algn="l" rtl="0">
                        <a:lnSpc>
                          <a:spcPct val="115000"/>
                        </a:lnSpc>
                        <a:spcBef>
                          <a:spcPts val="700"/>
                        </a:spcBef>
                        <a:spcAft>
                          <a:spcPts val="0"/>
                        </a:spcAft>
                        <a:buNone/>
                      </a:pPr>
                      <a:r>
                        <a:rPr lang="en-US" sz="900" baseline="0" dirty="0" smtClean="0">
                          <a:solidFill>
                            <a:srgbClr val="9E9E9E"/>
                          </a:solidFill>
                          <a:latin typeface="Open Sans" charset="0"/>
                          <a:ea typeface="Open Sans" charset="0"/>
                          <a:cs typeface="Open Sans" charset="0"/>
                          <a:sym typeface="Open Sans"/>
                        </a:rPr>
                        <a:t>Patients can directly consult to the doctors online without much hassle of going to hospital for the consultation, therefore this feature will be our USP.</a:t>
                      </a:r>
                    </a:p>
                    <a:p>
                      <a:pPr marL="0" lvl="0" indent="0" algn="l" rtl="0">
                        <a:lnSpc>
                          <a:spcPct val="115000"/>
                        </a:lnSpc>
                        <a:spcBef>
                          <a:spcPts val="700"/>
                        </a:spcBef>
                        <a:spcAft>
                          <a:spcPts val="0"/>
                        </a:spcAft>
                        <a:buNone/>
                      </a:pPr>
                      <a:endParaRPr sz="900" dirty="0">
                        <a:latin typeface="Open Sans" charset="0"/>
                        <a:ea typeface="Open Sans" charset="0"/>
                        <a:cs typeface="Open Sans" charset="0"/>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0"/>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Prototype</a:t>
            </a:r>
            <a:endParaRPr sz="500"/>
          </a:p>
        </p:txBody>
      </p:sp>
      <p:sp>
        <p:nvSpPr>
          <p:cNvPr id="419" name="Google Shape;419;p6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420" name="Google Shape;420;p60"/>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Turn your concept into a realistic, interactive prototype that you will use to validate your assumptions and ideas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2"/>
          <p:cNvSpPr txBox="1">
            <a:spLocks noGrp="1"/>
          </p:cNvSpPr>
          <p:nvPr>
            <p:ph type="title"/>
          </p:nvPr>
        </p:nvSpPr>
        <p:spPr>
          <a:xfrm>
            <a:off x="311688" y="154413"/>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Storyboard</a:t>
            </a:r>
            <a:endParaRPr sz="3200"/>
          </a:p>
        </p:txBody>
      </p:sp>
      <p:sp>
        <p:nvSpPr>
          <p:cNvPr id="436" name="Google Shape;436;p62"/>
          <p:cNvSpPr txBox="1">
            <a:spLocks noGrp="1"/>
          </p:cNvSpPr>
          <p:nvPr>
            <p:ph type="body" idx="1"/>
          </p:nvPr>
        </p:nvSpPr>
        <p:spPr>
          <a:xfrm>
            <a:off x="311700" y="923875"/>
            <a:ext cx="657678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r>
              <a:rPr lang="en" sz="1200" dirty="0">
                <a:solidFill>
                  <a:srgbClr val="000000"/>
                </a:solidFill>
              </a:rPr>
              <a:t>Upload your storyboard on this slide</a:t>
            </a:r>
            <a:endParaRPr sz="1200" dirty="0">
              <a:solidFill>
                <a:srgbClr val="000000"/>
              </a:solidFill>
            </a:endParaRPr>
          </a:p>
        </p:txBody>
      </p:sp>
      <p:pic>
        <p:nvPicPr>
          <p:cNvPr id="437" name="Google Shape;437;p62">
            <a:hlinkClick r:id="rId3"/>
          </p:cNvPr>
          <p:cNvPicPr preferRelativeResize="0"/>
          <p:nvPr/>
        </p:nvPicPr>
        <p:blipFill rotWithShape="1">
          <a:blip r:embed="rId4">
            <a:alphaModFix/>
          </a:blip>
          <a:srcRect r="61450"/>
          <a:stretch/>
        </p:blipFill>
        <p:spPr>
          <a:xfrm>
            <a:off x="7966225" y="61975"/>
            <a:ext cx="675818" cy="642825"/>
          </a:xfrm>
          <a:prstGeom prst="rect">
            <a:avLst/>
          </a:prstGeom>
          <a:noFill/>
          <a:ln>
            <a:noFill/>
          </a:ln>
        </p:spPr>
      </p:pic>
      <p:sp>
        <p:nvSpPr>
          <p:cNvPr id="438" name="Google Shape;438;p62"/>
          <p:cNvSpPr txBox="1"/>
          <p:nvPr/>
        </p:nvSpPr>
        <p:spPr>
          <a:xfrm>
            <a:off x="7822788" y="658300"/>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plot</a:t>
            </a:r>
            <a:endParaRPr sz="800">
              <a:latin typeface="Open Sans"/>
              <a:ea typeface="Open Sans"/>
              <a:cs typeface="Open Sans"/>
              <a:sym typeface="Open Sans"/>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754" y="796552"/>
            <a:ext cx="6800237" cy="4265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Prototype</a:t>
            </a:r>
            <a:endParaRPr sz="3200"/>
          </a:p>
        </p:txBody>
      </p:sp>
      <p:sp>
        <p:nvSpPr>
          <p:cNvPr id="453" name="Google Shape;453;p64"/>
          <p:cNvSpPr txBox="1"/>
          <p:nvPr/>
        </p:nvSpPr>
        <p:spPr>
          <a:xfrm>
            <a:off x="7117013" y="30119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prototype</a:t>
            </a:r>
            <a:endParaRPr sz="800">
              <a:latin typeface="Open Sans"/>
              <a:ea typeface="Open Sans"/>
              <a:cs typeface="Open Sans"/>
              <a:sym typeface="Open Sans"/>
            </a:endParaRPr>
          </a:p>
        </p:txBody>
      </p:sp>
      <p:pic>
        <p:nvPicPr>
          <p:cNvPr id="454" name="Google Shape;454;p64">
            <a:hlinkClick r:id="rId3"/>
          </p:cNvPr>
          <p:cNvPicPr preferRelativeResize="0"/>
          <p:nvPr/>
        </p:nvPicPr>
        <p:blipFill>
          <a:blip r:embed="rId4">
            <a:alphaModFix/>
          </a:blip>
          <a:stretch>
            <a:fillRect/>
          </a:stretch>
        </p:blipFill>
        <p:spPr>
          <a:xfrm>
            <a:off x="6947775" y="1348400"/>
            <a:ext cx="1884525" cy="1884525"/>
          </a:xfrm>
          <a:prstGeom prst="rect">
            <a:avLst/>
          </a:prstGeom>
          <a:noFill/>
          <a:ln>
            <a:noFill/>
          </a:ln>
        </p:spPr>
      </p:pic>
      <p:graphicFrame>
        <p:nvGraphicFramePr>
          <p:cNvPr id="455" name="Google Shape;455;p64"/>
          <p:cNvGraphicFramePr/>
          <p:nvPr>
            <p:extLst>
              <p:ext uri="{D42A27DB-BD31-4B8C-83A1-F6EECF244321}">
                <p14:modId xmlns:p14="http://schemas.microsoft.com/office/powerpoint/2010/main" val="575264722"/>
              </p:ext>
            </p:extLst>
          </p:nvPr>
        </p:nvGraphicFramePr>
        <p:xfrm>
          <a:off x="311699" y="772338"/>
          <a:ext cx="5930289" cy="4095753"/>
        </p:xfrm>
        <a:graphic>
          <a:graphicData uri="http://schemas.openxmlformats.org/drawingml/2006/table">
            <a:tbl>
              <a:tblPr>
                <a:noFill/>
                <a:tableStyleId>{72BB6586-4BD9-4B44-9D64-79714BB28A58}</a:tableStyleId>
              </a:tblPr>
              <a:tblGrid>
                <a:gridCol w="1799455"/>
                <a:gridCol w="4130834"/>
              </a:tblGrid>
              <a:tr h="1090465">
                <a:tc>
                  <a:txBody>
                    <a:bodyPr/>
                    <a:lstStyle/>
                    <a:p>
                      <a:pPr marL="0" lvl="0" indent="0" algn="l" rtl="0">
                        <a:spcBef>
                          <a:spcPts val="0"/>
                        </a:spcBef>
                        <a:spcAft>
                          <a:spcPts val="0"/>
                        </a:spcAft>
                        <a:buNone/>
                      </a:pPr>
                      <a:r>
                        <a:rPr lang="en" sz="900" dirty="0">
                          <a:solidFill>
                            <a:srgbClr val="FFFFFF"/>
                          </a:solidFill>
                          <a:latin typeface="Open Sans" charset="0"/>
                          <a:ea typeface="Open Sans" charset="0"/>
                          <a:cs typeface="Open Sans" charset="0"/>
                        </a:rPr>
                        <a:t>Description</a:t>
                      </a:r>
                      <a:endParaRPr sz="900" dirty="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dirty="0">
                          <a:solidFill>
                            <a:srgbClr val="FFFFFF"/>
                          </a:solidFill>
                          <a:latin typeface="Open Sans" charset="0"/>
                          <a:ea typeface="Open Sans" charset="0"/>
                          <a:cs typeface="Open Sans" charset="0"/>
                        </a:rPr>
                        <a:t>High level overview of the prototype</a:t>
                      </a:r>
                      <a:endParaRPr sz="900" dirty="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dirty="0">
                          <a:solidFill>
                            <a:srgbClr val="FFFFFF"/>
                          </a:solidFill>
                          <a:latin typeface="Open Sans" charset="0"/>
                          <a:ea typeface="Open Sans" charset="0"/>
                          <a:cs typeface="Open Sans" charset="0"/>
                        </a:rPr>
                        <a:t>What does it do?</a:t>
                      </a: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900" i="0" dirty="0" smtClean="0">
                          <a:latin typeface="Open Sans" charset="0"/>
                          <a:ea typeface="Open Sans" charset="0"/>
                          <a:cs typeface="Open Sans" charset="0"/>
                        </a:rPr>
                        <a:t>The</a:t>
                      </a:r>
                      <a:r>
                        <a:rPr lang="en-US" sz="900" i="0" baseline="0" dirty="0" smtClean="0">
                          <a:latin typeface="Open Sans" charset="0"/>
                          <a:ea typeface="Open Sans" charset="0"/>
                          <a:cs typeface="Open Sans" charset="0"/>
                        </a:rPr>
                        <a:t> Prototype enable patient to consult doctor through live interaction.</a:t>
                      </a:r>
                    </a:p>
                    <a:p>
                      <a:pPr marL="0" lvl="0" indent="0" algn="l" rtl="0">
                        <a:lnSpc>
                          <a:spcPct val="115000"/>
                        </a:lnSpc>
                        <a:spcBef>
                          <a:spcPts val="700"/>
                        </a:spcBef>
                        <a:spcAft>
                          <a:spcPts val="0"/>
                        </a:spcAft>
                        <a:buNone/>
                      </a:pPr>
                      <a:r>
                        <a:rPr lang="en-US" sz="900" i="0" baseline="0" dirty="0" smtClean="0">
                          <a:latin typeface="Open Sans" charset="0"/>
                          <a:ea typeface="Open Sans" charset="0"/>
                          <a:cs typeface="Open Sans" charset="0"/>
                        </a:rPr>
                        <a:t>The Patient can book live session or directly chat  with doctor.</a:t>
                      </a:r>
                    </a:p>
                    <a:p>
                      <a:pPr marL="0" lvl="0" indent="0" algn="l" rtl="0">
                        <a:lnSpc>
                          <a:spcPct val="115000"/>
                        </a:lnSpc>
                        <a:spcBef>
                          <a:spcPts val="700"/>
                        </a:spcBef>
                        <a:spcAft>
                          <a:spcPts val="0"/>
                        </a:spcAft>
                        <a:buNone/>
                      </a:pPr>
                      <a:r>
                        <a:rPr lang="en-US" sz="900" i="0" baseline="0" dirty="0" smtClean="0">
                          <a:latin typeface="Open Sans" charset="0"/>
                          <a:ea typeface="Open Sans" charset="0"/>
                          <a:cs typeface="Open Sans" charset="0"/>
                        </a:rPr>
                        <a:t>In order to take live session , they need to book an appointment with doctor as well the available slot.</a:t>
                      </a:r>
                      <a:r>
                        <a:rPr lang="en-US" sz="900" i="0" baseline="0" dirty="0">
                          <a:latin typeface="Open Sans" charset="0"/>
                          <a:ea typeface="Open Sans" charset="0"/>
                          <a:cs typeface="Open Sans" charset="0"/>
                        </a:rPr>
                        <a:t> </a:t>
                      </a:r>
                      <a:endParaRPr lang="en-US" sz="900" i="0" baseline="0" dirty="0" smtClean="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1603255">
                <a:tc>
                  <a:txBody>
                    <a:bodyPr/>
                    <a:lstStyle/>
                    <a:p>
                      <a:pPr marL="0" lvl="0" indent="0" algn="l" rtl="0">
                        <a:spcBef>
                          <a:spcPts val="0"/>
                        </a:spcBef>
                        <a:spcAft>
                          <a:spcPts val="0"/>
                        </a:spcAft>
                        <a:buNone/>
                      </a:pPr>
                      <a:r>
                        <a:rPr lang="en" sz="900">
                          <a:solidFill>
                            <a:srgbClr val="FFFFFF"/>
                          </a:solidFill>
                          <a:latin typeface="Open Sans" charset="0"/>
                          <a:ea typeface="Open Sans" charset="0"/>
                          <a:cs typeface="Open Sans" charset="0"/>
                        </a:rPr>
                        <a:t>Assumptions</a:t>
                      </a:r>
                      <a:endParaRPr sz="90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a:solidFill>
                            <a:srgbClr val="FFFFFF"/>
                          </a:solidFill>
                          <a:latin typeface="Open Sans" charset="0"/>
                          <a:ea typeface="Open Sans" charset="0"/>
                          <a:cs typeface="Open Sans" charset="0"/>
                        </a:rPr>
                        <a:t>Any assumptions within the prototype</a:t>
                      </a:r>
                      <a:endParaRPr sz="90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endParaRPr sz="900" i="1" dirty="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r>
                        <a:rPr lang="en-US" sz="900" dirty="0" smtClean="0">
                          <a:latin typeface="Open Sans" charset="0"/>
                          <a:ea typeface="Open Sans" charset="0"/>
                          <a:cs typeface="Open Sans" charset="0"/>
                          <a:sym typeface="Open Sans"/>
                        </a:rPr>
                        <a:t>I</a:t>
                      </a:r>
                      <a:r>
                        <a:rPr lang="en-US" sz="900" baseline="0" dirty="0" smtClean="0">
                          <a:latin typeface="Open Sans" charset="0"/>
                          <a:ea typeface="Open Sans" charset="0"/>
                          <a:cs typeface="Open Sans" charset="0"/>
                          <a:sym typeface="Open Sans"/>
                        </a:rPr>
                        <a:t> have assumed that the doctor which are available for live chat have enabled their profile for live chatting.</a:t>
                      </a:r>
                    </a:p>
                    <a:p>
                      <a:pPr marL="457200" lvl="0" indent="-292100" algn="l" rtl="0">
                        <a:spcBef>
                          <a:spcPts val="0"/>
                        </a:spcBef>
                        <a:spcAft>
                          <a:spcPts val="0"/>
                        </a:spcAft>
                        <a:buSzPts val="1000"/>
                        <a:buFont typeface="Open Sans"/>
                        <a:buChar char="●"/>
                      </a:pPr>
                      <a:endParaRPr sz="900" dirty="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r>
                        <a:rPr lang="en" sz="900" dirty="0">
                          <a:latin typeface="Open Sans" charset="0"/>
                          <a:ea typeface="Open Sans" charset="0"/>
                          <a:cs typeface="Open Sans" charset="0"/>
                          <a:sym typeface="Open Sans"/>
                        </a:rPr>
                        <a:t> </a:t>
                      </a:r>
                      <a:r>
                        <a:rPr lang="en-US" sz="900" dirty="0" smtClean="0">
                          <a:latin typeface="Open Sans" charset="0"/>
                          <a:ea typeface="Open Sans" charset="0"/>
                          <a:cs typeface="Open Sans" charset="0"/>
                          <a:sym typeface="Open Sans"/>
                        </a:rPr>
                        <a:t>I have</a:t>
                      </a:r>
                      <a:r>
                        <a:rPr lang="en-US" sz="900" baseline="0" dirty="0" smtClean="0">
                          <a:latin typeface="Open Sans" charset="0"/>
                          <a:ea typeface="Open Sans" charset="0"/>
                          <a:cs typeface="Open Sans" charset="0"/>
                          <a:sym typeface="Open Sans"/>
                        </a:rPr>
                        <a:t> assumed that the video link which patient has received on booking appointment will only be active on the booked slot and while clicking on the link doctor and patient can video chat </a:t>
                      </a:r>
                    </a:p>
                    <a:p>
                      <a:pPr marL="457200" lvl="0" indent="-292100" algn="l" rtl="0">
                        <a:spcBef>
                          <a:spcPts val="0"/>
                        </a:spcBef>
                        <a:spcAft>
                          <a:spcPts val="0"/>
                        </a:spcAft>
                        <a:buSzPts val="1000"/>
                        <a:buFont typeface="Open Sans"/>
                        <a:buChar char="●"/>
                      </a:pPr>
                      <a:endParaRPr lang="en-US" sz="900" baseline="0" dirty="0" smtClean="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r>
                        <a:rPr lang="en-US" sz="900" baseline="0" dirty="0" smtClean="0">
                          <a:latin typeface="Open Sans" charset="0"/>
                          <a:ea typeface="Open Sans" charset="0"/>
                          <a:cs typeface="Open Sans" charset="0"/>
                          <a:sym typeface="Open Sans"/>
                        </a:rPr>
                        <a:t>For video and text chat and  engineers has integrated third party tool for video/ text chatting</a:t>
                      </a:r>
                      <a:endParaRPr sz="900" dirty="0">
                        <a:latin typeface="Open Sans" charset="0"/>
                        <a:ea typeface="Open Sans" charset="0"/>
                        <a:cs typeface="Open Sans" charset="0"/>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1402033">
                <a:tc>
                  <a:txBody>
                    <a:bodyPr/>
                    <a:lstStyle/>
                    <a:p>
                      <a:pPr marL="0" lvl="0" indent="0" algn="l" rtl="0">
                        <a:spcBef>
                          <a:spcPts val="0"/>
                        </a:spcBef>
                        <a:spcAft>
                          <a:spcPts val="0"/>
                        </a:spcAft>
                        <a:buNone/>
                      </a:pPr>
                      <a:r>
                        <a:rPr lang="en" sz="900" dirty="0">
                          <a:solidFill>
                            <a:srgbClr val="FFFFFF"/>
                          </a:solidFill>
                          <a:latin typeface="Open Sans" charset="0"/>
                          <a:ea typeface="Open Sans" charset="0"/>
                          <a:cs typeface="Open Sans" charset="0"/>
                        </a:rPr>
                        <a:t>Tasks</a:t>
                      </a:r>
                      <a:endParaRPr sz="900" dirty="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dirty="0">
                          <a:solidFill>
                            <a:srgbClr val="FFFFFF"/>
                          </a:solidFill>
                          <a:latin typeface="Open Sans" charset="0"/>
                          <a:ea typeface="Open Sans" charset="0"/>
                          <a:cs typeface="Open Sans" charset="0"/>
                        </a:rPr>
                        <a:t>What are the tasks that a user can complete in the prototype?</a:t>
                      </a: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dirty="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457200" lvl="0" indent="-292100" algn="l" rtl="0">
                        <a:spcBef>
                          <a:spcPts val="0"/>
                        </a:spcBef>
                        <a:spcAft>
                          <a:spcPts val="0"/>
                        </a:spcAft>
                        <a:buSzPts val="1000"/>
                        <a:buFont typeface="Open Sans"/>
                        <a:buChar char="●"/>
                      </a:pPr>
                      <a:r>
                        <a:rPr lang="en-US" sz="900" dirty="0" smtClean="0">
                          <a:latin typeface="Open Sans" charset="0"/>
                          <a:ea typeface="Open Sans" charset="0"/>
                          <a:cs typeface="Open Sans" charset="0"/>
                          <a:sym typeface="Open Sans"/>
                        </a:rPr>
                        <a:t>User</a:t>
                      </a:r>
                      <a:r>
                        <a:rPr lang="en-US" sz="900" baseline="0" dirty="0" smtClean="0">
                          <a:latin typeface="Open Sans" charset="0"/>
                          <a:ea typeface="Open Sans" charset="0"/>
                          <a:cs typeface="Open Sans" charset="0"/>
                          <a:sym typeface="Open Sans"/>
                        </a:rPr>
                        <a:t> can book the appointment with doctor </a:t>
                      </a:r>
                    </a:p>
                    <a:p>
                      <a:pPr marL="457200" lvl="0" indent="-292100" algn="l" rtl="0">
                        <a:spcBef>
                          <a:spcPts val="0"/>
                        </a:spcBef>
                        <a:spcAft>
                          <a:spcPts val="0"/>
                        </a:spcAft>
                        <a:buSzPts val="1000"/>
                        <a:buFont typeface="Open Sans"/>
                        <a:buChar char="●"/>
                      </a:pPr>
                      <a:endParaRPr lang="en-US" sz="900" baseline="0" dirty="0" smtClean="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r>
                        <a:rPr lang="en-US" sz="900" baseline="0" dirty="0" smtClean="0">
                          <a:latin typeface="Open Sans" charset="0"/>
                          <a:ea typeface="Open Sans" charset="0"/>
                          <a:cs typeface="Open Sans" charset="0"/>
                          <a:sym typeface="Open Sans"/>
                        </a:rPr>
                        <a:t>User can directly chat with the doctor.</a:t>
                      </a:r>
                      <a:endParaRPr sz="900" dirty="0">
                        <a:latin typeface="Open Sans" charset="0"/>
                        <a:ea typeface="Open Sans" charset="0"/>
                        <a:cs typeface="Open Sans" charset="0"/>
                        <a:sym typeface="Open Sans"/>
                      </a:endParaRPr>
                    </a:p>
                    <a:p>
                      <a:pPr marL="457200" lvl="0" indent="-292100" algn="l" rtl="0">
                        <a:spcBef>
                          <a:spcPts val="0"/>
                        </a:spcBef>
                        <a:spcAft>
                          <a:spcPts val="0"/>
                        </a:spcAft>
                        <a:buSzPts val="1000"/>
                        <a:buFont typeface="Open Sans"/>
                        <a:buChar char="●"/>
                      </a:pPr>
                      <a:endParaRPr sz="900" i="1"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Validate</a:t>
            </a:r>
            <a:endParaRPr sz="500"/>
          </a:p>
        </p:txBody>
      </p:sp>
      <p:sp>
        <p:nvSpPr>
          <p:cNvPr id="461" name="Google Shape;461;p6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462" name="Google Shape;462;p6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Users will go through your prototype and provide feedback on your concept. This is also an opportunity to have an engineering feasibility discussion</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7"/>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Plan and recruit for research</a:t>
            </a:r>
            <a:endParaRPr sz="3200"/>
          </a:p>
        </p:txBody>
      </p:sp>
      <p:sp>
        <p:nvSpPr>
          <p:cNvPr id="478" name="Google Shape;478;p67"/>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479" name="Google Shape;479;p67"/>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research plan</a:t>
            </a:r>
            <a:endParaRPr sz="800">
              <a:latin typeface="Open Sans"/>
              <a:ea typeface="Open Sans"/>
              <a:cs typeface="Open Sans"/>
              <a:sym typeface="Open Sans"/>
            </a:endParaRPr>
          </a:p>
        </p:txBody>
      </p:sp>
      <p:pic>
        <p:nvPicPr>
          <p:cNvPr id="480" name="Google Shape;480;p67">
            <a:hlinkClick r:id="rId3"/>
          </p:cNvPr>
          <p:cNvPicPr preferRelativeResize="0"/>
          <p:nvPr/>
        </p:nvPicPr>
        <p:blipFill>
          <a:blip r:embed="rId4">
            <a:alphaModFix/>
          </a:blip>
          <a:stretch>
            <a:fillRect/>
          </a:stretch>
        </p:blipFill>
        <p:spPr>
          <a:xfrm>
            <a:off x="3753750" y="1577075"/>
            <a:ext cx="1636500" cy="1636500"/>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9"/>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a:t>
            </a:r>
            <a:endParaRPr sz="3200"/>
          </a:p>
        </p:txBody>
      </p:sp>
      <p:sp>
        <p:nvSpPr>
          <p:cNvPr id="495" name="Google Shape;495;p69"/>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1</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pic>
        <p:nvPicPr>
          <p:cNvPr id="496" name="Google Shape;496;p69">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497" name="Google Shape;497;p69"/>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498" name="Google Shape;498;p69"/>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marL="0" lvl="0" indent="0" algn="ctr" rtl="0">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499" name="Google Shape;499;p69">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500" name="Google Shape;500;p69"/>
          <p:cNvGraphicFramePr/>
          <p:nvPr>
            <p:extLst>
              <p:ext uri="{D42A27DB-BD31-4B8C-83A1-F6EECF244321}">
                <p14:modId xmlns:p14="http://schemas.microsoft.com/office/powerpoint/2010/main" val="1282813245"/>
              </p:ext>
            </p:extLst>
          </p:nvPr>
        </p:nvGraphicFramePr>
        <p:xfrm>
          <a:off x="311700" y="1238638"/>
          <a:ext cx="7702925" cy="2605950"/>
        </p:xfrm>
        <a:graphic>
          <a:graphicData uri="http://schemas.openxmlformats.org/drawingml/2006/table">
            <a:tbl>
              <a:tblPr>
                <a:noFill/>
                <a:tableStyleId>{72BB6586-4BD9-4B44-9D64-79714BB28A58}</a:tableStyleId>
              </a:tblPr>
              <a:tblGrid>
                <a:gridCol w="2169800"/>
                <a:gridCol w="5533125"/>
              </a:tblGrid>
              <a:tr h="381000">
                <a:tc>
                  <a:txBody>
                    <a:bodyPr/>
                    <a:lstStyle/>
                    <a:p>
                      <a:pPr marL="0" lvl="0" indent="0" algn="l" rtl="0">
                        <a:spcBef>
                          <a:spcPts val="0"/>
                        </a:spcBef>
                        <a:spcAft>
                          <a:spcPts val="0"/>
                        </a:spcAft>
                        <a:buNone/>
                      </a:pPr>
                      <a:r>
                        <a:rPr lang="en" sz="900" b="1" i="0" dirty="0">
                          <a:solidFill>
                            <a:srgbClr val="FFFFFF"/>
                          </a:solidFill>
                          <a:latin typeface="Open Sans" charset="0"/>
                          <a:ea typeface="Open Sans" charset="0"/>
                          <a:cs typeface="Open Sans" charset="0"/>
                        </a:rPr>
                        <a:t>What worked well</a:t>
                      </a:r>
                      <a:endParaRPr sz="900" b="1" i="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dirty="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dirty="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User flow is very clear and intuitive</a:t>
                      </a:r>
                    </a:p>
                    <a:p>
                      <a:pPr marL="0" lvl="0" indent="0" algn="l" rtl="0">
                        <a:spcBef>
                          <a:spcPts val="0"/>
                        </a:spcBef>
                        <a:spcAft>
                          <a:spcPts val="0"/>
                        </a:spcAft>
                        <a:buNone/>
                      </a:pPr>
                      <a:r>
                        <a:rPr lang="en-US" sz="900" i="0" dirty="0" smtClean="0">
                          <a:latin typeface="Open Sans" charset="0"/>
                          <a:ea typeface="Open Sans" charset="0"/>
                          <a:cs typeface="Open Sans" charset="0"/>
                        </a:rPr>
                        <a:t>Patient</a:t>
                      </a:r>
                      <a:r>
                        <a:rPr lang="en-US" sz="900" i="0" baseline="0" dirty="0" smtClean="0">
                          <a:latin typeface="Open Sans" charset="0"/>
                          <a:ea typeface="Open Sans" charset="0"/>
                          <a:cs typeface="Open Sans" charset="0"/>
                        </a:rPr>
                        <a:t> can interact with one of  the either professionals doctor, health coach , dietician , fitness expert.</a:t>
                      </a:r>
                    </a:p>
                    <a:p>
                      <a:pPr marL="0" lvl="0" indent="0" algn="l" rtl="0">
                        <a:spcBef>
                          <a:spcPts val="0"/>
                        </a:spcBef>
                        <a:spcAft>
                          <a:spcPts val="0"/>
                        </a:spcAft>
                        <a:buNone/>
                      </a:pPr>
                      <a:r>
                        <a:rPr lang="en-US" sz="900" i="0" baseline="0" dirty="0" smtClean="0">
                          <a:latin typeface="Open Sans" charset="0"/>
                          <a:ea typeface="Open Sans" charset="0"/>
                          <a:cs typeface="Open Sans" charset="0"/>
                        </a:rPr>
                        <a:t>Health care professional details and rating</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Where participants got stuck</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Patient</a:t>
                      </a:r>
                      <a:r>
                        <a:rPr lang="en-US" sz="900" i="0" baseline="0" dirty="0" smtClean="0">
                          <a:latin typeface="Open Sans" charset="0"/>
                          <a:ea typeface="Open Sans" charset="0"/>
                          <a:cs typeface="Open Sans" charset="0"/>
                        </a:rPr>
                        <a:t> got stuck while selecting date and time . They feel doctor might or might not available be at his given time due to which appointment may fail.</a:t>
                      </a:r>
                    </a:p>
                    <a:p>
                      <a:pPr marL="0" lvl="0" indent="0" algn="l" rtl="0">
                        <a:spcBef>
                          <a:spcPts val="0"/>
                        </a:spcBef>
                        <a:spcAft>
                          <a:spcPts val="0"/>
                        </a:spcAft>
                        <a:buNone/>
                      </a:pPr>
                      <a:r>
                        <a:rPr lang="en-US" sz="900" i="0" baseline="0" dirty="0" smtClean="0">
                          <a:latin typeface="Open Sans" charset="0"/>
                          <a:ea typeface="Open Sans" charset="0"/>
                          <a:cs typeface="Open Sans" charset="0"/>
                        </a:rPr>
                        <a:t> </a:t>
                      </a:r>
                    </a:p>
                    <a:p>
                      <a:pPr marL="0" lvl="0" indent="0" algn="l" rtl="0">
                        <a:spcBef>
                          <a:spcPts val="0"/>
                        </a:spcBef>
                        <a:spcAft>
                          <a:spcPts val="0"/>
                        </a:spcAft>
                        <a:buNone/>
                      </a:pPr>
                      <a:r>
                        <a:rPr lang="en-US" sz="900" i="0" baseline="0" dirty="0" smtClean="0">
                          <a:latin typeface="Open Sans" charset="0"/>
                          <a:ea typeface="Open Sans" charset="0"/>
                          <a:cs typeface="Open Sans" charset="0"/>
                        </a:rPr>
                        <a:t>Live chat option is later in the flow . It could be better if patient get to know they can chat with health care at the starting state.</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Other observations</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Patient was interested in customized</a:t>
                      </a:r>
                      <a:r>
                        <a:rPr lang="en-US" sz="900" i="0" baseline="0" dirty="0" smtClean="0">
                          <a:latin typeface="Open Sans" charset="0"/>
                          <a:ea typeface="Open Sans" charset="0"/>
                          <a:cs typeface="Open Sans" charset="0"/>
                        </a:rPr>
                        <a:t> recommendation according to his health  and needs.</a:t>
                      </a:r>
                    </a:p>
                    <a:p>
                      <a:pPr marL="0" lvl="0" indent="0" algn="l" rtl="0">
                        <a:spcBef>
                          <a:spcPts val="0"/>
                        </a:spcBef>
                        <a:spcAft>
                          <a:spcPts val="0"/>
                        </a:spcAft>
                        <a:buNone/>
                      </a:pP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a:t>
            </a:r>
            <a:endParaRPr sz="3200"/>
          </a:p>
        </p:txBody>
      </p:sp>
      <p:sp>
        <p:nvSpPr>
          <p:cNvPr id="506" name="Google Shape;506;p70"/>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2</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pic>
        <p:nvPicPr>
          <p:cNvPr id="507" name="Google Shape;507;p70">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508" name="Google Shape;508;p70"/>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509" name="Google Shape;509;p70"/>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marL="0" lvl="0" indent="0" algn="ctr" rtl="0">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510" name="Google Shape;510;p70">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graphicFrame>
        <p:nvGraphicFramePr>
          <p:cNvPr id="511" name="Google Shape;511;p70"/>
          <p:cNvGraphicFramePr/>
          <p:nvPr>
            <p:extLst>
              <p:ext uri="{D42A27DB-BD31-4B8C-83A1-F6EECF244321}">
                <p14:modId xmlns:p14="http://schemas.microsoft.com/office/powerpoint/2010/main" val="178029697"/>
              </p:ext>
            </p:extLst>
          </p:nvPr>
        </p:nvGraphicFramePr>
        <p:xfrm>
          <a:off x="311700" y="1238638"/>
          <a:ext cx="7702925" cy="2468790"/>
        </p:xfrm>
        <a:graphic>
          <a:graphicData uri="http://schemas.openxmlformats.org/drawingml/2006/table">
            <a:tbl>
              <a:tblPr>
                <a:noFill/>
                <a:tableStyleId>{72BB6586-4BD9-4B44-9D64-79714BB28A58}</a:tableStyleId>
              </a:tblPr>
              <a:tblGrid>
                <a:gridCol w="2169800"/>
                <a:gridCol w="5533125"/>
              </a:tblGrid>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What worked well</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1)Patient</a:t>
                      </a:r>
                      <a:r>
                        <a:rPr lang="en-US" sz="900" i="0" baseline="0" dirty="0" smtClean="0">
                          <a:latin typeface="Open Sans" charset="0"/>
                          <a:ea typeface="Open Sans" charset="0"/>
                          <a:cs typeface="Open Sans" charset="0"/>
                        </a:rPr>
                        <a:t> really liked that they can book a</a:t>
                      </a:r>
                      <a:r>
                        <a:rPr lang="en-US" sz="900" i="0" dirty="0" smtClean="0">
                          <a:latin typeface="Open Sans" charset="0"/>
                          <a:ea typeface="Open Sans" charset="0"/>
                          <a:cs typeface="Open Sans" charset="0"/>
                        </a:rPr>
                        <a:t>ppointment</a:t>
                      </a:r>
                      <a:r>
                        <a:rPr lang="en-US" sz="900" i="0" baseline="0" dirty="0" smtClean="0">
                          <a:latin typeface="Open Sans" charset="0"/>
                          <a:ea typeface="Open Sans" charset="0"/>
                          <a:cs typeface="Open Sans" charset="0"/>
                        </a:rPr>
                        <a:t> with different health care professional like doctor, dietician , fitness expert  as per their requirement.</a:t>
                      </a:r>
                    </a:p>
                    <a:p>
                      <a:pPr marL="0" lvl="0" indent="0" algn="l" rtl="0">
                        <a:spcBef>
                          <a:spcPts val="0"/>
                        </a:spcBef>
                        <a:spcAft>
                          <a:spcPts val="0"/>
                        </a:spcAft>
                        <a:buNone/>
                      </a:pPr>
                      <a:r>
                        <a:rPr lang="en-US" sz="900" i="0" baseline="0" dirty="0" smtClean="0">
                          <a:latin typeface="Open Sans" charset="0"/>
                          <a:ea typeface="Open Sans" charset="0"/>
                          <a:cs typeface="Open Sans" charset="0"/>
                        </a:rPr>
                        <a:t>2) Workflow is simple and intuitive</a:t>
                      </a:r>
                    </a:p>
                    <a:p>
                      <a:pPr marL="0" lvl="0" indent="0" algn="l" rtl="0">
                        <a:spcBef>
                          <a:spcPts val="0"/>
                        </a:spcBef>
                        <a:spcAft>
                          <a:spcPts val="0"/>
                        </a:spcAft>
                        <a:buNone/>
                      </a:pPr>
                      <a:r>
                        <a:rPr lang="en-US" sz="900" i="0" baseline="0" dirty="0" smtClean="0">
                          <a:latin typeface="Open Sans" charset="0"/>
                          <a:ea typeface="Open Sans" charset="0"/>
                          <a:cs typeface="Open Sans" charset="0"/>
                        </a:rPr>
                        <a:t>3) One to One conversation with health care simplified and easy to use.</a:t>
                      </a:r>
                    </a:p>
                    <a:p>
                      <a:pPr marL="0" lvl="0" indent="0" algn="l" rtl="0">
                        <a:spcBef>
                          <a:spcPts val="0"/>
                        </a:spcBef>
                        <a:spcAft>
                          <a:spcPts val="0"/>
                        </a:spcAft>
                        <a:buNone/>
                      </a:pP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Where participants got stuck</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Patient</a:t>
                      </a:r>
                      <a:r>
                        <a:rPr lang="en-US" sz="900" i="0" baseline="0" dirty="0" smtClean="0">
                          <a:latin typeface="Open Sans" charset="0"/>
                          <a:ea typeface="Open Sans" charset="0"/>
                          <a:cs typeface="Open Sans" charset="0"/>
                        </a:rPr>
                        <a:t> feel difficulty while s</a:t>
                      </a:r>
                      <a:r>
                        <a:rPr lang="en-US" sz="900" i="0" dirty="0" smtClean="0">
                          <a:latin typeface="Open Sans" charset="0"/>
                          <a:ea typeface="Open Sans" charset="0"/>
                          <a:cs typeface="Open Sans" charset="0"/>
                        </a:rPr>
                        <a:t>elect</a:t>
                      </a:r>
                      <a:r>
                        <a:rPr lang="en-US" sz="900" i="0" baseline="0" dirty="0" smtClean="0">
                          <a:latin typeface="Open Sans" charset="0"/>
                          <a:ea typeface="Open Sans" charset="0"/>
                          <a:cs typeface="Open Sans" charset="0"/>
                        </a:rPr>
                        <a:t>ing date and time because if doctors is not available at patient selected date and time , it can be confusing.</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Other observations</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Improvement</a:t>
                      </a:r>
                      <a:r>
                        <a:rPr lang="en-US" sz="900" i="0" baseline="0" dirty="0" smtClean="0">
                          <a:latin typeface="Open Sans" charset="0"/>
                          <a:ea typeface="Open Sans" charset="0"/>
                          <a:cs typeface="Open Sans" charset="0"/>
                        </a:rPr>
                        <a:t> suggested by patient-</a:t>
                      </a:r>
                    </a:p>
                    <a:p>
                      <a:pPr marL="228600" lvl="0" indent="-228600" algn="l" rtl="0">
                        <a:spcBef>
                          <a:spcPts val="0"/>
                        </a:spcBef>
                        <a:spcAft>
                          <a:spcPts val="0"/>
                        </a:spcAft>
                        <a:buAutoNum type="arabicParenR"/>
                      </a:pPr>
                      <a:r>
                        <a:rPr lang="en-US" sz="900" i="0" baseline="0" dirty="0" smtClean="0">
                          <a:latin typeface="Open Sans" charset="0"/>
                          <a:ea typeface="Open Sans" charset="0"/>
                          <a:cs typeface="Open Sans" charset="0"/>
                        </a:rPr>
                        <a:t>They could be able to sort and select doctor as per their rating and qualification</a:t>
                      </a:r>
                    </a:p>
                    <a:p>
                      <a:pPr marL="228600" lvl="0" indent="-228600" algn="l" rtl="0">
                        <a:spcBef>
                          <a:spcPts val="0"/>
                        </a:spcBef>
                        <a:spcAft>
                          <a:spcPts val="0"/>
                        </a:spcAft>
                        <a:buAutoNum type="arabicParenR"/>
                      </a:pPr>
                      <a:r>
                        <a:rPr lang="en-US" sz="900" i="0" baseline="0" dirty="0" smtClean="0">
                          <a:latin typeface="Open Sans" charset="0"/>
                          <a:ea typeface="Open Sans" charset="0"/>
                          <a:cs typeface="Open Sans" charset="0"/>
                        </a:rPr>
                        <a:t>Show doctor’s available time slot to patient .</a:t>
                      </a: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5"/>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Initial PRD</a:t>
            </a:r>
            <a:endParaRPr sz="3200"/>
          </a:p>
        </p:txBody>
      </p:sp>
      <p:sp>
        <p:nvSpPr>
          <p:cNvPr id="176" name="Google Shape;176;p35"/>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177" name="Google Shape;177;p35"/>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PRD</a:t>
            </a:r>
            <a:endParaRPr sz="800">
              <a:latin typeface="Open Sans"/>
              <a:ea typeface="Open Sans"/>
              <a:cs typeface="Open Sans"/>
              <a:sym typeface="Open Sans"/>
            </a:endParaRPr>
          </a:p>
        </p:txBody>
      </p:sp>
      <p:pic>
        <p:nvPicPr>
          <p:cNvPr id="178" name="Google Shape;178;p35">
            <a:hlinkClick r:id="rId3"/>
          </p:cNvPr>
          <p:cNvPicPr preferRelativeResize="0"/>
          <p:nvPr/>
        </p:nvPicPr>
        <p:blipFill>
          <a:blip r:embed="rId4">
            <a:alphaModFix/>
          </a:blip>
          <a:stretch>
            <a:fillRect/>
          </a:stretch>
        </p:blipFill>
        <p:spPr>
          <a:xfrm>
            <a:off x="3696600" y="1657085"/>
            <a:ext cx="1636500" cy="1636500"/>
          </a:xfrm>
          <a:prstGeom prst="rect">
            <a:avLst/>
          </a:prstGeom>
          <a:noFill/>
          <a:ln>
            <a:noFill/>
          </a:ln>
        </p:spPr>
      </p:pic>
      <p:pic>
        <p:nvPicPr>
          <p:cNvPr id="6" name="Google Shape;178;p35">
            <a:hlinkClick r:id="rId5"/>
          </p:cNvPr>
          <p:cNvPicPr preferRelativeResize="0"/>
          <p:nvPr/>
        </p:nvPicPr>
        <p:blipFill>
          <a:blip r:embed="rId4">
            <a:alphaModFix/>
          </a:blip>
          <a:stretch>
            <a:fillRect/>
          </a:stretch>
        </p:blipFill>
        <p:spPr>
          <a:xfrm>
            <a:off x="3712813" y="1708975"/>
            <a:ext cx="1636500" cy="163650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7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Improvements</a:t>
            </a:r>
            <a:endParaRPr sz="3200"/>
          </a:p>
        </p:txBody>
      </p:sp>
      <p:graphicFrame>
        <p:nvGraphicFramePr>
          <p:cNvPr id="517" name="Google Shape;517;p71"/>
          <p:cNvGraphicFramePr/>
          <p:nvPr>
            <p:extLst>
              <p:ext uri="{D42A27DB-BD31-4B8C-83A1-F6EECF244321}">
                <p14:modId xmlns:p14="http://schemas.microsoft.com/office/powerpoint/2010/main" val="922666605"/>
              </p:ext>
            </p:extLst>
          </p:nvPr>
        </p:nvGraphicFramePr>
        <p:xfrm>
          <a:off x="311700" y="1086238"/>
          <a:ext cx="8272600" cy="2377320"/>
        </p:xfrm>
        <a:graphic>
          <a:graphicData uri="http://schemas.openxmlformats.org/drawingml/2006/table">
            <a:tbl>
              <a:tblPr>
                <a:noFill/>
                <a:tableStyleId>{72BB6586-4BD9-4B44-9D64-79714BB28A58}</a:tableStyleId>
              </a:tblPr>
              <a:tblGrid>
                <a:gridCol w="2330275"/>
                <a:gridCol w="5942325"/>
              </a:tblGrid>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Improvement #1</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Live</a:t>
                      </a:r>
                      <a:r>
                        <a:rPr lang="en-US" sz="900" i="0" baseline="0" dirty="0" smtClean="0">
                          <a:latin typeface="Open Sans" charset="0"/>
                          <a:ea typeface="Open Sans" charset="0"/>
                          <a:cs typeface="Open Sans" charset="0"/>
                        </a:rPr>
                        <a:t> chat option at Home Page</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i="0">
                          <a:solidFill>
                            <a:srgbClr val="FFFFFF"/>
                          </a:solidFill>
                          <a:latin typeface="Open Sans" charset="0"/>
                          <a:ea typeface="Open Sans" charset="0"/>
                          <a:cs typeface="Open Sans" charset="0"/>
                        </a:rPr>
                        <a:t>Rationale</a:t>
                      </a: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I want to implement this</a:t>
                      </a:r>
                      <a:r>
                        <a:rPr lang="en-US" sz="900" i="0" baseline="0" dirty="0" smtClean="0">
                          <a:latin typeface="Open Sans" charset="0"/>
                          <a:ea typeface="Open Sans" charset="0"/>
                          <a:cs typeface="Open Sans" charset="0"/>
                        </a:rPr>
                        <a:t> in order to</a:t>
                      </a:r>
                      <a:r>
                        <a:rPr lang="en-US" sz="900" i="0" dirty="0" smtClean="0">
                          <a:latin typeface="Open Sans" charset="0"/>
                          <a:ea typeface="Open Sans" charset="0"/>
                          <a:cs typeface="Open Sans" charset="0"/>
                        </a:rPr>
                        <a:t> highlight</a:t>
                      </a:r>
                      <a:r>
                        <a:rPr lang="en-US" sz="900" i="0" baseline="0" dirty="0" smtClean="0">
                          <a:latin typeface="Open Sans" charset="0"/>
                          <a:ea typeface="Open Sans" charset="0"/>
                          <a:cs typeface="Open Sans" charset="0"/>
                        </a:rPr>
                        <a:t> this feature so that  patient  can solve their problem immediately without any ambiguity.</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Improvement #2</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Doctor</a:t>
                      </a:r>
                      <a:r>
                        <a:rPr lang="en-US" sz="900" i="0" baseline="0" dirty="0" smtClean="0">
                          <a:latin typeface="Open Sans" charset="0"/>
                          <a:ea typeface="Open Sans" charset="0"/>
                          <a:cs typeface="Open Sans" charset="0"/>
                        </a:rPr>
                        <a:t> available time will be shown as available slot so that patient can select date and time which is per both convenience.</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i="0">
                          <a:solidFill>
                            <a:srgbClr val="FFFFFF"/>
                          </a:solidFill>
                          <a:latin typeface="Open Sans" charset="0"/>
                          <a:ea typeface="Open Sans" charset="0"/>
                          <a:cs typeface="Open Sans" charset="0"/>
                        </a:rPr>
                        <a:t>Rationale</a:t>
                      </a: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endParaRPr sz="900" i="0" dirty="0">
                        <a:latin typeface="Open Sans" charset="0"/>
                        <a:ea typeface="Open Sans" charset="0"/>
                        <a:cs typeface="Open Sans" charset="0"/>
                      </a:endParaRPr>
                    </a:p>
                    <a:p>
                      <a:pPr marL="0" lvl="0" indent="0" algn="l" rtl="0">
                        <a:spcBef>
                          <a:spcPts val="0"/>
                        </a:spcBef>
                        <a:spcAft>
                          <a:spcPts val="0"/>
                        </a:spcAft>
                        <a:buNone/>
                      </a:pPr>
                      <a:r>
                        <a:rPr lang="en-US" sz="900" i="0" dirty="0" smtClean="0">
                          <a:latin typeface="Open Sans" charset="0"/>
                          <a:ea typeface="Open Sans" charset="0"/>
                          <a:cs typeface="Open Sans" charset="0"/>
                        </a:rPr>
                        <a:t>I</a:t>
                      </a:r>
                      <a:r>
                        <a:rPr lang="en-US" sz="900" i="0" baseline="0" dirty="0" smtClean="0">
                          <a:latin typeface="Open Sans" charset="0"/>
                          <a:ea typeface="Open Sans" charset="0"/>
                          <a:cs typeface="Open Sans" charset="0"/>
                        </a:rPr>
                        <a:t> have selected this improvement to increase the user experience as we need to give patient the appropriate time slot and best experience.</a:t>
                      </a:r>
                    </a:p>
                    <a:p>
                      <a:pPr marL="0" lvl="0" indent="0" algn="l" rtl="0">
                        <a:spcBef>
                          <a:spcPts val="0"/>
                        </a:spcBef>
                        <a:spcAft>
                          <a:spcPts val="0"/>
                        </a:spcAft>
                        <a:buNone/>
                      </a:pP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3"/>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Feasibility</a:t>
            </a:r>
            <a:endParaRPr sz="3200"/>
          </a:p>
        </p:txBody>
      </p:sp>
      <p:graphicFrame>
        <p:nvGraphicFramePr>
          <p:cNvPr id="532" name="Google Shape;532;p73"/>
          <p:cNvGraphicFramePr/>
          <p:nvPr>
            <p:extLst>
              <p:ext uri="{D42A27DB-BD31-4B8C-83A1-F6EECF244321}">
                <p14:modId xmlns:p14="http://schemas.microsoft.com/office/powerpoint/2010/main" val="178109565"/>
              </p:ext>
            </p:extLst>
          </p:nvPr>
        </p:nvGraphicFramePr>
        <p:xfrm>
          <a:off x="311700" y="1238638"/>
          <a:ext cx="8520600" cy="2849790"/>
        </p:xfrm>
        <a:graphic>
          <a:graphicData uri="http://schemas.openxmlformats.org/drawingml/2006/table">
            <a:tbl>
              <a:tblPr>
                <a:noFill/>
                <a:tableStyleId>{72BB6586-4BD9-4B44-9D64-79714BB28A58}</a:tableStyleId>
              </a:tblPr>
              <a:tblGrid>
                <a:gridCol w="1970300"/>
                <a:gridCol w="2654400"/>
                <a:gridCol w="3895900"/>
              </a:tblGrid>
              <a:tr h="381000">
                <a:tc>
                  <a:txBody>
                    <a:bodyPr/>
                    <a:lstStyle/>
                    <a:p>
                      <a:pPr marL="0" lvl="0" indent="0" algn="l" rtl="0">
                        <a:spcBef>
                          <a:spcPts val="0"/>
                        </a:spcBef>
                        <a:spcAft>
                          <a:spcPts val="0"/>
                        </a:spcAft>
                        <a:buNone/>
                      </a:pPr>
                      <a:endParaRPr sz="90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Your Assumptions</a:t>
                      </a:r>
                      <a:endParaRPr sz="900" b="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Specific feasibility questions</a:t>
                      </a:r>
                      <a:endParaRPr sz="900" b="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r>
              <a:tr h="42865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Drawing the UI</a:t>
                      </a:r>
                      <a:endParaRPr sz="900" b="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What data is needed to draw </a:t>
                      </a:r>
                      <a:r>
                        <a:rPr lang="en" sz="900">
                          <a:solidFill>
                            <a:srgbClr val="FFFFFF"/>
                          </a:solidFill>
                          <a:latin typeface="Open Sans" charset="0"/>
                          <a:ea typeface="Open Sans" charset="0"/>
                          <a:cs typeface="Open Sans" charset="0"/>
                        </a:rPr>
                        <a:t>the UI on the screen?</a:t>
                      </a:r>
                      <a:endParaRPr sz="900">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Where is the data coming from</a:t>
                      </a:r>
                      <a:endParaRPr sz="900" i="1">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342900" lvl="0" indent="-342900" algn="l" rtl="0">
                        <a:spcBef>
                          <a:spcPts val="0"/>
                        </a:spcBef>
                        <a:spcAft>
                          <a:spcPts val="0"/>
                        </a:spcAft>
                        <a:buAutoNum type="arabicParenR"/>
                      </a:pPr>
                      <a:r>
                        <a:rPr lang="en-US" sz="900" baseline="0" dirty="0" smtClean="0">
                          <a:latin typeface="Open Sans" charset="0"/>
                          <a:ea typeface="Open Sans" charset="0"/>
                          <a:cs typeface="Open Sans" charset="0"/>
                        </a:rPr>
                        <a:t>Doctor availability date and time.</a:t>
                      </a:r>
                    </a:p>
                    <a:p>
                      <a:pPr marL="342900" lvl="0" indent="-342900" algn="l" rtl="0">
                        <a:spcBef>
                          <a:spcPts val="0"/>
                        </a:spcBef>
                        <a:spcAft>
                          <a:spcPts val="0"/>
                        </a:spcAft>
                        <a:buAutoNum type="arabicParenR"/>
                      </a:pPr>
                      <a:r>
                        <a:rPr lang="en-US" sz="900" baseline="0" dirty="0" smtClean="0">
                          <a:latin typeface="Open Sans" charset="0"/>
                          <a:ea typeface="Open Sans" charset="0"/>
                          <a:cs typeface="Open Sans" charset="0"/>
                        </a:rPr>
                        <a:t>Data will be coming from our database</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Is it feasible</a:t>
                      </a:r>
                      <a:r>
                        <a:rPr lang="en-US" sz="900" baseline="0" dirty="0" smtClean="0">
                          <a:latin typeface="Open Sans" charset="0"/>
                          <a:ea typeface="Open Sans" charset="0"/>
                          <a:cs typeface="Open Sans" charset="0"/>
                        </a:rPr>
                        <a:t> to change the doctor availability time frequently?</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User generated data</a:t>
                      </a:r>
                      <a:endParaRPr sz="900" b="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Is it stored?</a:t>
                      </a:r>
                      <a:endParaRPr sz="900" i="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Where/how?</a:t>
                      </a:r>
                      <a:endParaRPr sz="900" i="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How wll that data be used again?</a:t>
                      </a:r>
                      <a:endParaRPr sz="90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Yes,</a:t>
                      </a:r>
                      <a:r>
                        <a:rPr lang="en-US" sz="900" baseline="0" dirty="0" smtClean="0">
                          <a:latin typeface="Open Sans" charset="0"/>
                          <a:ea typeface="Open Sans" charset="0"/>
                          <a:cs typeface="Open Sans" charset="0"/>
                        </a:rPr>
                        <a:t> it is stored in our database..</a:t>
                      </a:r>
                    </a:p>
                    <a:p>
                      <a:pPr marL="0" lvl="0" indent="0" algn="l" rtl="0">
                        <a:spcBef>
                          <a:spcPts val="0"/>
                        </a:spcBef>
                        <a:spcAft>
                          <a:spcPts val="0"/>
                        </a:spcAft>
                        <a:buNone/>
                      </a:pPr>
                      <a:r>
                        <a:rPr lang="en-US" sz="900" baseline="0" dirty="0" smtClean="0">
                          <a:latin typeface="Open Sans" charset="0"/>
                          <a:ea typeface="Open Sans" charset="0"/>
                          <a:cs typeface="Open Sans" charset="0"/>
                        </a:rPr>
                        <a:t>We can use it again for report generation as well as for customized recommendations</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How much</a:t>
                      </a:r>
                      <a:r>
                        <a:rPr lang="en-US" sz="900" baseline="0" dirty="0" smtClean="0">
                          <a:latin typeface="Open Sans" charset="0"/>
                          <a:ea typeface="Open Sans" charset="0"/>
                          <a:cs typeface="Open Sans" charset="0"/>
                        </a:rPr>
                        <a:t> old data of a user can be save ?</a:t>
                      </a:r>
                    </a:p>
                    <a:p>
                      <a:pPr marL="0" lvl="0" indent="0" algn="l" rtl="0">
                        <a:spcBef>
                          <a:spcPts val="0"/>
                        </a:spcBef>
                        <a:spcAft>
                          <a:spcPts val="0"/>
                        </a:spcAft>
                        <a:buNone/>
                      </a:pPr>
                      <a:r>
                        <a:rPr lang="en-US" sz="900" baseline="0" dirty="0" smtClean="0">
                          <a:latin typeface="Open Sans" charset="0"/>
                          <a:ea typeface="Open Sans" charset="0"/>
                          <a:cs typeface="Open Sans" charset="0"/>
                        </a:rPr>
                        <a:t>Can we get 1 year back reports of patient?</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a:solidFill>
                            <a:srgbClr val="FFFFFF"/>
                          </a:solidFill>
                          <a:latin typeface="Open Sans" charset="0"/>
                          <a:ea typeface="Open Sans" charset="0"/>
                          <a:cs typeface="Open Sans" charset="0"/>
                        </a:rPr>
                        <a:t>Latency</a:t>
                      </a:r>
                      <a:endParaRPr sz="900" b="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How quickly should things load?</a:t>
                      </a:r>
                      <a:endParaRPr sz="900" i="1">
                        <a:solidFill>
                          <a:srgbClr val="FFFFFF"/>
                        </a:solidFill>
                        <a:latin typeface="Open Sans" charset="0"/>
                        <a:ea typeface="Open Sans" charset="0"/>
                        <a:cs typeface="Open Sans" charset="0"/>
                      </a:endParaRPr>
                    </a:p>
                    <a:p>
                      <a:pPr marL="171450" lvl="0" indent="-120650" algn="l" rtl="0">
                        <a:spcBef>
                          <a:spcPts val="0"/>
                        </a:spcBef>
                        <a:spcAft>
                          <a:spcPts val="0"/>
                        </a:spcAft>
                        <a:buClr>
                          <a:srgbClr val="FFFFFF"/>
                        </a:buClr>
                        <a:buSzPts val="1000"/>
                        <a:buChar char="●"/>
                      </a:pPr>
                      <a:r>
                        <a:rPr lang="en" sz="900" i="1">
                          <a:solidFill>
                            <a:srgbClr val="FFFFFF"/>
                          </a:solidFill>
                          <a:latin typeface="Open Sans" charset="0"/>
                          <a:ea typeface="Open Sans" charset="0"/>
                          <a:cs typeface="Open Sans" charset="0"/>
                        </a:rPr>
                        <a:t>Are there any operations that might slow down load time (ie: a call to another service)?</a:t>
                      </a:r>
                      <a:endParaRPr sz="90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342900" lvl="0" indent="-342900" algn="l" rtl="0">
                        <a:spcBef>
                          <a:spcPts val="0"/>
                        </a:spcBef>
                        <a:spcAft>
                          <a:spcPts val="0"/>
                        </a:spcAft>
                        <a:buAutoNum type="arabicParenR"/>
                      </a:pPr>
                      <a:r>
                        <a:rPr lang="en-US" sz="900" baseline="0" dirty="0" smtClean="0">
                          <a:latin typeface="Open Sans" charset="0"/>
                          <a:ea typeface="Open Sans" charset="0"/>
                          <a:cs typeface="Open Sans" charset="0"/>
                        </a:rPr>
                        <a:t>Load time: 2-3sec</a:t>
                      </a:r>
                    </a:p>
                    <a:p>
                      <a:pPr marL="342900" lvl="0" indent="-342900" algn="l" rtl="0">
                        <a:spcBef>
                          <a:spcPts val="0"/>
                        </a:spcBef>
                        <a:spcAft>
                          <a:spcPts val="0"/>
                        </a:spcAft>
                        <a:buAutoNum type="arabicParenR"/>
                      </a:pPr>
                      <a:r>
                        <a:rPr lang="en-US" sz="900" dirty="0" smtClean="0">
                          <a:latin typeface="Open Sans" charset="0"/>
                          <a:ea typeface="Open Sans" charset="0"/>
                          <a:cs typeface="Open Sans" charset="0"/>
                        </a:rPr>
                        <a:t>It might</a:t>
                      </a:r>
                      <a:r>
                        <a:rPr lang="en-US" sz="900" baseline="0" dirty="0" smtClean="0">
                          <a:latin typeface="Open Sans" charset="0"/>
                          <a:ea typeface="Open Sans" charset="0"/>
                          <a:cs typeface="Open Sans" charset="0"/>
                        </a:rPr>
                        <a:t> if we use any </a:t>
                      </a:r>
                      <a:r>
                        <a:rPr lang="en-US" sz="900" baseline="0" dirty="0" err="1" smtClean="0">
                          <a:latin typeface="Open Sans" charset="0"/>
                          <a:ea typeface="Open Sans" charset="0"/>
                          <a:cs typeface="Open Sans" charset="0"/>
                        </a:rPr>
                        <a:t>api’s</a:t>
                      </a:r>
                      <a:r>
                        <a:rPr lang="en-US" sz="900" baseline="0" dirty="0" smtClean="0">
                          <a:latin typeface="Open Sans" charset="0"/>
                          <a:ea typeface="Open Sans" charset="0"/>
                          <a:cs typeface="Open Sans" charset="0"/>
                        </a:rPr>
                        <a:t> else not.</a:t>
                      </a:r>
                    </a:p>
                    <a:p>
                      <a:pPr marL="342900" lvl="0" indent="-342900" algn="l" rtl="0">
                        <a:spcBef>
                          <a:spcPts val="0"/>
                        </a:spcBef>
                        <a:spcAft>
                          <a:spcPts val="0"/>
                        </a:spcAft>
                        <a:buAutoNum type="arabicParenR"/>
                      </a:pPr>
                      <a:r>
                        <a:rPr lang="en-US" sz="900" baseline="0" dirty="0" smtClean="0">
                          <a:latin typeface="Open Sans" charset="0"/>
                          <a:ea typeface="Open Sans" charset="0"/>
                          <a:cs typeface="Open Sans" charset="0"/>
                        </a:rPr>
                        <a:t>Video and chat interface integration </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900" dirty="0" smtClean="0">
                          <a:latin typeface="Open Sans" charset="0"/>
                          <a:ea typeface="Open Sans" charset="0"/>
                          <a:cs typeface="Open Sans" charset="0"/>
                        </a:rPr>
                        <a:t>Do we need to use any </a:t>
                      </a:r>
                      <a:r>
                        <a:rPr lang="en-US" sz="900" dirty="0" err="1" smtClean="0">
                          <a:latin typeface="Open Sans" charset="0"/>
                          <a:ea typeface="Open Sans" charset="0"/>
                          <a:cs typeface="Open Sans" charset="0"/>
                        </a:rPr>
                        <a:t>api’s</a:t>
                      </a:r>
                      <a:r>
                        <a:rPr lang="en-US" sz="900" baseline="0" dirty="0" smtClean="0">
                          <a:latin typeface="Open Sans" charset="0"/>
                          <a:ea typeface="Open Sans" charset="0"/>
                          <a:cs typeface="Open Sans" charset="0"/>
                        </a:rPr>
                        <a:t> ?</a:t>
                      </a:r>
                    </a:p>
                    <a:p>
                      <a:pPr marL="0" lvl="0" indent="0" algn="l" rtl="0">
                        <a:spcBef>
                          <a:spcPts val="0"/>
                        </a:spcBef>
                        <a:spcAft>
                          <a:spcPts val="0"/>
                        </a:spcAft>
                        <a:buNone/>
                      </a:pPr>
                      <a:r>
                        <a:rPr lang="en-US" sz="900" baseline="0" dirty="0" smtClean="0">
                          <a:latin typeface="Open Sans" charset="0"/>
                          <a:ea typeface="Open Sans" charset="0"/>
                          <a:cs typeface="Open Sans" charset="0"/>
                        </a:rPr>
                        <a:t>What happens if video platform is not responding? </a:t>
                      </a:r>
                      <a:endParaRPr sz="90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4"/>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Iterate</a:t>
            </a:r>
            <a:endParaRPr sz="500"/>
          </a:p>
        </p:txBody>
      </p:sp>
      <p:sp>
        <p:nvSpPr>
          <p:cNvPr id="538" name="Google Shape;538;p74"/>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39" name="Google Shape;539;p74"/>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Leverage learnings from your first two user interviews to make changes to your prototype. Then run another round of user interviews.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6"/>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Prototype v2</a:t>
            </a:r>
            <a:endParaRPr sz="3200"/>
          </a:p>
        </p:txBody>
      </p:sp>
      <p:sp>
        <p:nvSpPr>
          <p:cNvPr id="554" name="Google Shape;554;p76"/>
          <p:cNvSpPr txBox="1"/>
          <p:nvPr/>
        </p:nvSpPr>
        <p:spPr>
          <a:xfrm>
            <a:off x="7117013" y="30119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prototype v2</a:t>
            </a:r>
            <a:endParaRPr sz="800">
              <a:latin typeface="Open Sans"/>
              <a:ea typeface="Open Sans"/>
              <a:cs typeface="Open Sans"/>
              <a:sym typeface="Open Sans"/>
            </a:endParaRPr>
          </a:p>
        </p:txBody>
      </p:sp>
      <p:pic>
        <p:nvPicPr>
          <p:cNvPr id="555" name="Google Shape;555;p76">
            <a:hlinkClick r:id="rId3"/>
          </p:cNvPr>
          <p:cNvPicPr preferRelativeResize="0"/>
          <p:nvPr/>
        </p:nvPicPr>
        <p:blipFill>
          <a:blip r:embed="rId4">
            <a:alphaModFix/>
          </a:blip>
          <a:stretch>
            <a:fillRect/>
          </a:stretch>
        </p:blipFill>
        <p:spPr>
          <a:xfrm>
            <a:off x="6679500" y="1629488"/>
            <a:ext cx="1884525" cy="1884525"/>
          </a:xfrm>
          <a:prstGeom prst="rect">
            <a:avLst/>
          </a:prstGeom>
          <a:noFill/>
          <a:ln>
            <a:noFill/>
          </a:ln>
        </p:spPr>
      </p:pic>
      <p:graphicFrame>
        <p:nvGraphicFramePr>
          <p:cNvPr id="556" name="Google Shape;556;p76"/>
          <p:cNvGraphicFramePr/>
          <p:nvPr>
            <p:extLst>
              <p:ext uri="{D42A27DB-BD31-4B8C-83A1-F6EECF244321}">
                <p14:modId xmlns:p14="http://schemas.microsoft.com/office/powerpoint/2010/main" val="1159994944"/>
              </p:ext>
            </p:extLst>
          </p:nvPr>
        </p:nvGraphicFramePr>
        <p:xfrm>
          <a:off x="311700" y="1077138"/>
          <a:ext cx="6476850" cy="2743110"/>
        </p:xfrm>
        <a:graphic>
          <a:graphicData uri="http://schemas.openxmlformats.org/drawingml/2006/table">
            <a:tbl>
              <a:tblPr>
                <a:noFill/>
                <a:tableStyleId>{72BB6586-4BD9-4B44-9D64-79714BB28A58}</a:tableStyleId>
              </a:tblPr>
              <a:tblGrid>
                <a:gridCol w="1965300"/>
                <a:gridCol w="4511550"/>
              </a:tblGrid>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Description</a:t>
                      </a:r>
                      <a:endParaRPr sz="900" b="1" i="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i="0">
                          <a:solidFill>
                            <a:srgbClr val="FFFFFF"/>
                          </a:solidFill>
                          <a:latin typeface="Open Sans" charset="0"/>
                          <a:ea typeface="Open Sans" charset="0"/>
                          <a:cs typeface="Open Sans" charset="0"/>
                        </a:rPr>
                        <a:t>High level overview of the prototype</a:t>
                      </a:r>
                      <a:endParaRPr sz="900" i="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i="0">
                          <a:solidFill>
                            <a:srgbClr val="FFFFFF"/>
                          </a:solidFill>
                          <a:latin typeface="Open Sans" charset="0"/>
                          <a:ea typeface="Open Sans" charset="0"/>
                          <a:cs typeface="Open Sans" charset="0"/>
                        </a:rPr>
                        <a:t>What does it do?</a:t>
                      </a: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endParaRPr sz="900" i="0" dirty="0">
                        <a:latin typeface="Open Sans" charset="0"/>
                        <a:ea typeface="Open Sans" charset="0"/>
                        <a:cs typeface="Open Sans" charset="0"/>
                        <a:sym typeface="Open Sans"/>
                      </a:endParaRPr>
                    </a:p>
                    <a:p>
                      <a:pPr marL="0" lvl="0" indent="0" algn="l" rtl="0">
                        <a:spcBef>
                          <a:spcPts val="0"/>
                        </a:spcBef>
                        <a:spcAft>
                          <a:spcPts val="0"/>
                        </a:spcAft>
                        <a:buNone/>
                      </a:pPr>
                      <a:r>
                        <a:rPr lang="en-US" sz="900" i="0" dirty="0" smtClean="0">
                          <a:latin typeface="Open Sans" charset="0"/>
                          <a:ea typeface="Open Sans" charset="0"/>
                          <a:cs typeface="Open Sans" charset="0"/>
                        </a:rPr>
                        <a:t>The prototype</a:t>
                      </a:r>
                      <a:r>
                        <a:rPr lang="en-US" sz="900" i="0" baseline="0" dirty="0" smtClean="0">
                          <a:latin typeface="Open Sans" charset="0"/>
                          <a:ea typeface="Open Sans" charset="0"/>
                          <a:cs typeface="Open Sans" charset="0"/>
                        </a:rPr>
                        <a:t> is designed for patients to perform l</a:t>
                      </a:r>
                      <a:r>
                        <a:rPr lang="en-US" sz="900" i="0" dirty="0" smtClean="0">
                          <a:latin typeface="Open Sans" charset="0"/>
                          <a:ea typeface="Open Sans" charset="0"/>
                          <a:cs typeface="Open Sans" charset="0"/>
                        </a:rPr>
                        <a:t>ive chat and </a:t>
                      </a:r>
                      <a:r>
                        <a:rPr lang="en-US" sz="900" i="0" baseline="0" dirty="0" smtClean="0">
                          <a:latin typeface="Open Sans" charset="0"/>
                          <a:ea typeface="Open Sans" charset="0"/>
                          <a:cs typeface="Open Sans" charset="0"/>
                        </a:rPr>
                        <a:t>book appointment  for video conferencing. Thereafter they will be provided a link to do video chat at their selected time.</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Assumptions</a:t>
                      </a:r>
                      <a:endParaRPr sz="900" b="1" i="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i="0">
                          <a:solidFill>
                            <a:srgbClr val="FFFFFF"/>
                          </a:solidFill>
                          <a:latin typeface="Open Sans" charset="0"/>
                          <a:ea typeface="Open Sans" charset="0"/>
                          <a:cs typeface="Open Sans" charset="0"/>
                        </a:rPr>
                        <a:t>Any assumptions within the prototype</a:t>
                      </a:r>
                      <a:endParaRPr sz="900"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sym typeface="Open Sans"/>
                        </a:rPr>
                        <a:t>The assumption is</a:t>
                      </a:r>
                      <a:r>
                        <a:rPr lang="en-US" sz="900" i="0" baseline="0" dirty="0" smtClean="0">
                          <a:latin typeface="Open Sans" charset="0"/>
                          <a:ea typeface="Open Sans" charset="0"/>
                          <a:cs typeface="Open Sans" charset="0"/>
                          <a:sym typeface="Open Sans"/>
                        </a:rPr>
                        <a:t> doctors available time might change and we will update it accordingly.</a:t>
                      </a:r>
                    </a:p>
                    <a:p>
                      <a:pPr marL="0" lvl="0" indent="0" algn="l" rtl="0">
                        <a:spcBef>
                          <a:spcPts val="0"/>
                        </a:spcBef>
                        <a:spcAft>
                          <a:spcPts val="0"/>
                        </a:spcAft>
                        <a:buNone/>
                      </a:pPr>
                      <a:r>
                        <a:rPr lang="en-US" sz="900" i="0" baseline="0" dirty="0" smtClean="0">
                          <a:latin typeface="Open Sans" charset="0"/>
                          <a:ea typeface="Open Sans" charset="0"/>
                          <a:cs typeface="Open Sans" charset="0"/>
                          <a:sym typeface="Open Sans"/>
                        </a:rPr>
                        <a:t>Video and chatting platform will be up running all the time.</a:t>
                      </a:r>
                      <a:endParaRPr sz="900" i="0" dirty="0">
                        <a:latin typeface="Open Sans" charset="0"/>
                        <a:ea typeface="Open Sans" charset="0"/>
                        <a:cs typeface="Open Sans" charset="0"/>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Tasks</a:t>
                      </a:r>
                      <a:endParaRPr sz="900" b="1" i="0">
                        <a:solidFill>
                          <a:srgbClr val="FFFFFF"/>
                        </a:solidFill>
                        <a:latin typeface="Open Sans" charset="0"/>
                        <a:ea typeface="Open Sans" charset="0"/>
                        <a:cs typeface="Open Sans" charset="0"/>
                      </a:endParaRPr>
                    </a:p>
                    <a:p>
                      <a:pPr marL="457200" lvl="0" indent="-292100" algn="l" rtl="0">
                        <a:spcBef>
                          <a:spcPts val="0"/>
                        </a:spcBef>
                        <a:spcAft>
                          <a:spcPts val="0"/>
                        </a:spcAft>
                        <a:buClr>
                          <a:srgbClr val="FFFFFF"/>
                        </a:buClr>
                        <a:buSzPts val="1000"/>
                        <a:buChar char="●"/>
                      </a:pPr>
                      <a:r>
                        <a:rPr lang="en" sz="900" i="0">
                          <a:solidFill>
                            <a:srgbClr val="FFFFFF"/>
                          </a:solidFill>
                          <a:latin typeface="Open Sans" charset="0"/>
                          <a:ea typeface="Open Sans" charset="0"/>
                          <a:cs typeface="Open Sans" charset="0"/>
                        </a:rPr>
                        <a:t>What are the tasks that a user can complete in the prototype?</a:t>
                      </a: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dirty="0" smtClean="0">
                          <a:latin typeface="Open Sans" charset="0"/>
                          <a:ea typeface="Open Sans" charset="0"/>
                          <a:cs typeface="Open Sans" charset="0"/>
                        </a:rPr>
                        <a:t>The Task that</a:t>
                      </a:r>
                      <a:r>
                        <a:rPr lang="en-US" sz="900" i="0" baseline="0" dirty="0" smtClean="0">
                          <a:latin typeface="Open Sans" charset="0"/>
                          <a:ea typeface="Open Sans" charset="0"/>
                          <a:cs typeface="Open Sans" charset="0"/>
                        </a:rPr>
                        <a:t> a user can complete in a prototype are-</a:t>
                      </a:r>
                    </a:p>
                    <a:p>
                      <a:pPr marL="228600" lvl="0" indent="-228600" algn="l" rtl="0">
                        <a:spcBef>
                          <a:spcPts val="0"/>
                        </a:spcBef>
                        <a:spcAft>
                          <a:spcPts val="0"/>
                        </a:spcAft>
                        <a:buAutoNum type="arabicParenR"/>
                      </a:pPr>
                      <a:r>
                        <a:rPr lang="en-US" sz="900" i="0" baseline="0" dirty="0" smtClean="0">
                          <a:latin typeface="Open Sans" charset="0"/>
                          <a:ea typeface="Open Sans" charset="0"/>
                          <a:cs typeface="Open Sans" charset="0"/>
                        </a:rPr>
                        <a:t>Live chatting with doctor/health care/ dietician / fitness expert</a:t>
                      </a:r>
                    </a:p>
                    <a:p>
                      <a:pPr marL="228600" lvl="0" indent="-228600" algn="l" rtl="0">
                        <a:spcBef>
                          <a:spcPts val="0"/>
                        </a:spcBef>
                        <a:spcAft>
                          <a:spcPts val="0"/>
                        </a:spcAft>
                        <a:buAutoNum type="arabicParenR"/>
                      </a:pPr>
                      <a:r>
                        <a:rPr lang="en-US" sz="900" i="0" baseline="0" dirty="0" smtClean="0">
                          <a:latin typeface="Open Sans" charset="0"/>
                          <a:ea typeface="Open Sans" charset="0"/>
                          <a:cs typeface="Open Sans" charset="0"/>
                        </a:rPr>
                        <a:t>Video chat with health care professional.</a:t>
                      </a:r>
                    </a:p>
                    <a:p>
                      <a:pPr marL="228600" lvl="0" indent="-228600" algn="l" rtl="0">
                        <a:spcBef>
                          <a:spcPts val="0"/>
                        </a:spcBef>
                        <a:spcAft>
                          <a:spcPts val="0"/>
                        </a:spcAft>
                        <a:buAutoNum type="arabicParenR"/>
                      </a:pPr>
                      <a:endParaRPr lang="en-US" sz="900" i="0" baseline="0" dirty="0" smtClean="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User Testing Round 2</a:t>
            </a:r>
            <a:endParaRPr sz="3200"/>
          </a:p>
        </p:txBody>
      </p:sp>
      <p:pic>
        <p:nvPicPr>
          <p:cNvPr id="571" name="Google Shape;571;p78">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572" name="Google Shape;572;p78"/>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sp>
        <p:nvSpPr>
          <p:cNvPr id="573" name="Google Shape;573;p78"/>
          <p:cNvSpPr txBox="1"/>
          <p:nvPr/>
        </p:nvSpPr>
        <p:spPr>
          <a:xfrm>
            <a:off x="70762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t>
            </a:r>
            <a:endParaRPr sz="800">
              <a:latin typeface="Open Sans"/>
              <a:ea typeface="Open Sans"/>
              <a:cs typeface="Open Sans"/>
              <a:sym typeface="Open Sans"/>
            </a:endParaRPr>
          </a:p>
          <a:p>
            <a:pPr marL="0" lvl="0" indent="0" algn="ctr" rtl="0">
              <a:spcBef>
                <a:spcPts val="0"/>
              </a:spcBef>
              <a:spcAft>
                <a:spcPts val="0"/>
              </a:spcAft>
              <a:buNone/>
            </a:pPr>
            <a:r>
              <a:rPr lang="en" sz="800">
                <a:latin typeface="Open Sans"/>
                <a:ea typeface="Open Sans"/>
                <a:cs typeface="Open Sans"/>
                <a:sym typeface="Open Sans"/>
              </a:rPr>
              <a:t>notes</a:t>
            </a:r>
            <a:endParaRPr sz="800">
              <a:latin typeface="Open Sans"/>
              <a:ea typeface="Open Sans"/>
              <a:cs typeface="Open Sans"/>
              <a:sym typeface="Open Sans"/>
            </a:endParaRPr>
          </a:p>
        </p:txBody>
      </p:sp>
      <p:pic>
        <p:nvPicPr>
          <p:cNvPr id="574" name="Google Shape;574;p78">
            <a:hlinkClick r:id="rId5"/>
          </p:cNvPr>
          <p:cNvPicPr preferRelativeResize="0"/>
          <p:nvPr/>
        </p:nvPicPr>
        <p:blipFill>
          <a:blip r:embed="rId6">
            <a:alphaModFix/>
          </a:blip>
          <a:stretch>
            <a:fillRect/>
          </a:stretch>
        </p:blipFill>
        <p:spPr>
          <a:xfrm>
            <a:off x="7194950" y="174150"/>
            <a:ext cx="772026" cy="772026"/>
          </a:xfrm>
          <a:prstGeom prst="rect">
            <a:avLst/>
          </a:prstGeom>
          <a:noFill/>
          <a:ln>
            <a:noFill/>
          </a:ln>
        </p:spPr>
      </p:pic>
      <p:sp>
        <p:nvSpPr>
          <p:cNvPr id="575" name="Google Shape;575;p78"/>
          <p:cNvSpPr txBox="1">
            <a:spLocks noGrp="1"/>
          </p:cNvSpPr>
          <p:nvPr>
            <p:ph type="body" idx="1"/>
          </p:nvPr>
        </p:nvSpPr>
        <p:spPr>
          <a:xfrm>
            <a:off x="311700" y="923875"/>
            <a:ext cx="8520600" cy="314700"/>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 sz="1200">
                <a:solidFill>
                  <a:srgbClr val="000000"/>
                </a:solidFill>
              </a:rPr>
              <a:t>Key Findings from Participant 3</a:t>
            </a:r>
            <a:endParaRPr sz="1200">
              <a:solidFill>
                <a:srgbClr val="000000"/>
              </a:solidFill>
            </a:endParaRPr>
          </a:p>
          <a:p>
            <a:pPr marL="0" lvl="0" indent="0" algn="l" rtl="0">
              <a:lnSpc>
                <a:spcPct val="115000"/>
              </a:lnSpc>
              <a:spcBef>
                <a:spcPts val="700"/>
              </a:spcBef>
              <a:spcAft>
                <a:spcPts val="0"/>
              </a:spcAft>
              <a:buNone/>
            </a:pPr>
            <a:endParaRPr sz="1200">
              <a:solidFill>
                <a:srgbClr val="000000"/>
              </a:solidFill>
            </a:endParaRPr>
          </a:p>
        </p:txBody>
      </p:sp>
      <p:graphicFrame>
        <p:nvGraphicFramePr>
          <p:cNvPr id="576" name="Google Shape;576;p78"/>
          <p:cNvGraphicFramePr/>
          <p:nvPr>
            <p:extLst>
              <p:ext uri="{D42A27DB-BD31-4B8C-83A1-F6EECF244321}">
                <p14:modId xmlns:p14="http://schemas.microsoft.com/office/powerpoint/2010/main" val="1161075760"/>
              </p:ext>
            </p:extLst>
          </p:nvPr>
        </p:nvGraphicFramePr>
        <p:xfrm>
          <a:off x="311700" y="1238638"/>
          <a:ext cx="7702925" cy="2331630"/>
        </p:xfrm>
        <a:graphic>
          <a:graphicData uri="http://schemas.openxmlformats.org/drawingml/2006/table">
            <a:tbl>
              <a:tblPr>
                <a:noFill/>
                <a:tableStyleId>{72BB6586-4BD9-4B44-9D64-79714BB28A58}</a:tableStyleId>
              </a:tblPr>
              <a:tblGrid>
                <a:gridCol w="2169800"/>
                <a:gridCol w="5533125"/>
              </a:tblGrid>
              <a:tr h="38100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What worked well</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baseline="0" dirty="0" smtClean="0">
                          <a:latin typeface="Open Sans" charset="0"/>
                          <a:ea typeface="Open Sans" charset="0"/>
                          <a:cs typeface="Open Sans" charset="0"/>
                        </a:rPr>
                        <a:t>1) Reliable solution for patient to treat diabetes</a:t>
                      </a:r>
                    </a:p>
                    <a:p>
                      <a:pPr marL="0" lvl="0" indent="0" algn="l" rtl="0">
                        <a:spcBef>
                          <a:spcPts val="0"/>
                        </a:spcBef>
                        <a:spcAft>
                          <a:spcPts val="0"/>
                        </a:spcAft>
                        <a:buNone/>
                      </a:pPr>
                      <a:r>
                        <a:rPr lang="en-US" sz="900" i="0" baseline="0" dirty="0" smtClean="0">
                          <a:latin typeface="Open Sans" charset="0"/>
                          <a:ea typeface="Open Sans" charset="0"/>
                          <a:cs typeface="Open Sans" charset="0"/>
                        </a:rPr>
                        <a:t>2) Saves a lot of time of patient as they do not have to go doctor every other time.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i="0" dirty="0" smtClean="0">
                          <a:latin typeface="Open Sans" charset="0"/>
                          <a:ea typeface="Open Sans" charset="0"/>
                          <a:cs typeface="Open Sans" charset="0"/>
                        </a:rPr>
                        <a:t>3) Layout</a:t>
                      </a:r>
                      <a:r>
                        <a:rPr lang="en-US" sz="900" i="0" baseline="0" dirty="0" smtClean="0">
                          <a:latin typeface="Open Sans" charset="0"/>
                          <a:ea typeface="Open Sans" charset="0"/>
                          <a:cs typeface="Open Sans" charset="0"/>
                        </a:rPr>
                        <a:t> and design is clean and easy to use.</a:t>
                      </a:r>
                    </a:p>
                    <a:p>
                      <a:pPr marL="0" lvl="0" indent="0" algn="l" rtl="0">
                        <a:spcBef>
                          <a:spcPts val="0"/>
                        </a:spcBef>
                        <a:spcAft>
                          <a:spcPts val="0"/>
                        </a:spcAft>
                        <a:buNone/>
                      </a:pP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Where participants got stuck</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900" i="0" baseline="0" dirty="0" smtClean="0">
                          <a:latin typeface="Open Sans" charset="0"/>
                          <a:ea typeface="Open Sans" charset="0"/>
                          <a:cs typeface="Open Sans" charset="0"/>
                        </a:rPr>
                        <a:t>User was doubtful while selecting doctor if the doctor is not unavailable , they should notify user.</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r h="428650">
                <a:tc>
                  <a:txBody>
                    <a:bodyPr/>
                    <a:lstStyle/>
                    <a:p>
                      <a:pPr marL="0" lvl="0" indent="0" algn="l" rtl="0">
                        <a:spcBef>
                          <a:spcPts val="0"/>
                        </a:spcBef>
                        <a:spcAft>
                          <a:spcPts val="0"/>
                        </a:spcAft>
                        <a:buNone/>
                      </a:pPr>
                      <a:r>
                        <a:rPr lang="en" sz="900" b="1" i="0">
                          <a:solidFill>
                            <a:srgbClr val="FFFFFF"/>
                          </a:solidFill>
                          <a:latin typeface="Open Sans" charset="0"/>
                          <a:ea typeface="Open Sans" charset="0"/>
                          <a:cs typeface="Open Sans" charset="0"/>
                        </a:rPr>
                        <a:t>Other observations</a:t>
                      </a: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p>
                      <a:pPr marL="0" lvl="0" indent="0" algn="l" rtl="0">
                        <a:spcBef>
                          <a:spcPts val="0"/>
                        </a:spcBef>
                        <a:spcAft>
                          <a:spcPts val="0"/>
                        </a:spcAft>
                        <a:buNone/>
                      </a:pPr>
                      <a:endParaRPr sz="900" b="1" i="0">
                        <a:solidFill>
                          <a:srgbClr val="FFFFFF"/>
                        </a:solidFill>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endParaRPr lang="en-US" sz="900" i="0" baseline="0" dirty="0" smtClean="0">
                        <a:latin typeface="Open Sans" charset="0"/>
                        <a:ea typeface="Open Sans" charset="0"/>
                        <a:cs typeface="Open Sans" charset="0"/>
                      </a:endParaRPr>
                    </a:p>
                    <a:p>
                      <a:pPr marL="0" lvl="0" indent="0" algn="l" rtl="0">
                        <a:spcBef>
                          <a:spcPts val="0"/>
                        </a:spcBef>
                        <a:spcAft>
                          <a:spcPts val="0"/>
                        </a:spcAft>
                        <a:buNone/>
                      </a:pPr>
                      <a:r>
                        <a:rPr lang="en-US" sz="900" i="0" dirty="0" smtClean="0">
                          <a:latin typeface="Open Sans" charset="0"/>
                          <a:ea typeface="Open Sans" charset="0"/>
                          <a:cs typeface="Open Sans" charset="0"/>
                        </a:rPr>
                        <a:t>The</a:t>
                      </a:r>
                      <a:r>
                        <a:rPr lang="en-US" sz="900" i="0" baseline="0" dirty="0" smtClean="0">
                          <a:latin typeface="Open Sans" charset="0"/>
                          <a:ea typeface="Open Sans" charset="0"/>
                          <a:cs typeface="Open Sans" charset="0"/>
                        </a:rPr>
                        <a:t> patients who are already seeing their regular doctor they feel comfortable and more dependent on their own doctor and wish to see their own doctor on app.</a:t>
                      </a:r>
                      <a:endParaRPr sz="900" i="0" dirty="0">
                        <a:latin typeface="Open Sans" charset="0"/>
                        <a:ea typeface="Open Sans" charset="0"/>
                        <a:cs typeface="Open Sans" charset="0"/>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9"/>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Handoff</a:t>
            </a:r>
            <a:endParaRPr sz="500"/>
          </a:p>
        </p:txBody>
      </p:sp>
      <p:sp>
        <p:nvSpPr>
          <p:cNvPr id="582" name="Google Shape;582;p79"/>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83" name="Google Shape;583;p79"/>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81"/>
          <p:cNvSpPr txBox="1">
            <a:spLocks noGrp="1"/>
          </p:cNvSpPr>
          <p:nvPr>
            <p:ph type="title"/>
          </p:nvPr>
        </p:nvSpPr>
        <p:spPr>
          <a:xfrm>
            <a:off x="457200" y="304800"/>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Updated PRD</a:t>
            </a:r>
            <a:endParaRPr sz="3200"/>
          </a:p>
        </p:txBody>
      </p:sp>
      <p:sp>
        <p:nvSpPr>
          <p:cNvPr id="599" name="Google Shape;599;p81"/>
          <p:cNvSpPr txBox="1">
            <a:spLocks noGrp="1"/>
          </p:cNvSpPr>
          <p:nvPr>
            <p:ph type="body" idx="2"/>
          </p:nvPr>
        </p:nvSpPr>
        <p:spPr>
          <a:xfrm>
            <a:off x="457200" y="4914900"/>
            <a:ext cx="3957600" cy="1143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endParaRPr/>
          </a:p>
        </p:txBody>
      </p:sp>
      <p:sp>
        <p:nvSpPr>
          <p:cNvPr id="600" name="Google Shape;600;p81"/>
          <p:cNvSpPr txBox="1"/>
          <p:nvPr/>
        </p:nvSpPr>
        <p:spPr>
          <a:xfrm>
            <a:off x="4026313" y="312452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PRD</a:t>
            </a:r>
            <a:endParaRPr sz="800">
              <a:latin typeface="Open Sans"/>
              <a:ea typeface="Open Sans"/>
              <a:cs typeface="Open Sans"/>
              <a:sym typeface="Open Sans"/>
            </a:endParaRPr>
          </a:p>
        </p:txBody>
      </p:sp>
      <p:pic>
        <p:nvPicPr>
          <p:cNvPr id="601" name="Google Shape;601;p81">
            <a:hlinkClick r:id="rId3"/>
          </p:cNvPr>
          <p:cNvPicPr preferRelativeResize="0"/>
          <p:nvPr/>
        </p:nvPicPr>
        <p:blipFill>
          <a:blip r:embed="rId4">
            <a:alphaModFix/>
          </a:blip>
          <a:stretch>
            <a:fillRect/>
          </a:stretch>
        </p:blipFill>
        <p:spPr>
          <a:xfrm>
            <a:off x="3753750" y="1577075"/>
            <a:ext cx="1636500" cy="16365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Understand</a:t>
            </a:r>
            <a:endParaRPr sz="500"/>
          </a:p>
        </p:txBody>
      </p:sp>
      <p:sp>
        <p:nvSpPr>
          <p:cNvPr id="184" name="Google Shape;184;p3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85" name="Google Shape;185;p36"/>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Create a shared understanding of the space, problem, and goals</a:t>
            </a:r>
            <a:endParaRPr>
              <a:solidFill>
                <a:srgbClr val="FFFFFF"/>
              </a:solidFill>
              <a:latin typeface="Open Sans"/>
              <a:ea typeface="Open Sans"/>
              <a:cs typeface="Open Sans"/>
              <a:sym typeface="Open Sans"/>
            </a:endParaRP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How Might We</a:t>
            </a:r>
            <a:endParaRPr sz="3200"/>
          </a:p>
        </p:txBody>
      </p:sp>
      <p:sp>
        <p:nvSpPr>
          <p:cNvPr id="203" name="Google Shape;203;p38"/>
          <p:cNvSpPr/>
          <p:nvPr/>
        </p:nvSpPr>
        <p:spPr>
          <a:xfrm>
            <a:off x="1419611" y="2986041"/>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enable user to share their personalized plan with others?</a:t>
            </a:r>
            <a:endParaRPr sz="1000" dirty="0"/>
          </a:p>
        </p:txBody>
      </p:sp>
      <p:sp>
        <p:nvSpPr>
          <p:cNvPr id="205" name="Google Shape;205;p38"/>
          <p:cNvSpPr/>
          <p:nvPr/>
        </p:nvSpPr>
        <p:spPr>
          <a:xfrm>
            <a:off x="5097583" y="4110625"/>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recommend what physical activity patient can do ?</a:t>
            </a:r>
          </a:p>
          <a:p>
            <a:pPr marL="0" lvl="0" indent="0" algn="l" rtl="0">
              <a:spcBef>
                <a:spcPts val="0"/>
              </a:spcBef>
              <a:spcAft>
                <a:spcPts val="0"/>
              </a:spcAft>
              <a:buNone/>
            </a:pPr>
            <a:endParaRPr sz="1000" dirty="0"/>
          </a:p>
        </p:txBody>
      </p:sp>
      <p:sp>
        <p:nvSpPr>
          <p:cNvPr id="206" name="Google Shape;206;p38"/>
          <p:cNvSpPr/>
          <p:nvPr/>
        </p:nvSpPr>
        <p:spPr>
          <a:xfrm>
            <a:off x="3919535" y="4110804"/>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recommend diet food to patient ?</a:t>
            </a:r>
            <a:endParaRPr sz="1000" dirty="0"/>
          </a:p>
        </p:txBody>
      </p:sp>
      <p:sp>
        <p:nvSpPr>
          <p:cNvPr id="207" name="Google Shape;207;p38"/>
          <p:cNvSpPr/>
          <p:nvPr/>
        </p:nvSpPr>
        <p:spPr>
          <a:xfrm>
            <a:off x="2613819" y="4110625"/>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create personalized diet plan for user?</a:t>
            </a:r>
            <a:endParaRPr sz="1000" dirty="0"/>
          </a:p>
        </p:txBody>
      </p:sp>
      <p:sp>
        <p:nvSpPr>
          <p:cNvPr id="208" name="Google Shape;208;p38"/>
          <p:cNvSpPr/>
          <p:nvPr/>
        </p:nvSpPr>
        <p:spPr>
          <a:xfrm>
            <a:off x="1401025" y="4110625"/>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track the patient’s physical activity ?</a:t>
            </a:r>
            <a:endParaRPr sz="1000" dirty="0"/>
          </a:p>
        </p:txBody>
      </p:sp>
      <p:sp>
        <p:nvSpPr>
          <p:cNvPr id="209" name="Google Shape;209;p38"/>
          <p:cNvSpPr/>
          <p:nvPr/>
        </p:nvSpPr>
        <p:spPr>
          <a:xfrm>
            <a:off x="86125" y="4110625"/>
            <a:ext cx="1010100" cy="1010100"/>
          </a:xfrm>
          <a:prstGeom prst="foldedCorner">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a:t>
            </a:r>
            <a:r>
              <a:rPr lang="en-US" sz="1000" dirty="0" smtClean="0"/>
              <a:t>e track patient’s diet ?</a:t>
            </a:r>
            <a:endParaRPr sz="1000" dirty="0"/>
          </a:p>
        </p:txBody>
      </p:sp>
      <p:sp>
        <p:nvSpPr>
          <p:cNvPr id="213" name="Google Shape;213;p38"/>
          <p:cNvSpPr/>
          <p:nvPr/>
        </p:nvSpPr>
        <p:spPr>
          <a:xfrm>
            <a:off x="3958337" y="1861457"/>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tell patients for any risk factors? </a:t>
            </a:r>
            <a:endParaRPr sz="1000" dirty="0"/>
          </a:p>
        </p:txBody>
      </p:sp>
      <p:sp>
        <p:nvSpPr>
          <p:cNvPr id="214" name="Google Shape;214;p38"/>
          <p:cNvSpPr/>
          <p:nvPr/>
        </p:nvSpPr>
        <p:spPr>
          <a:xfrm>
            <a:off x="1365329" y="1861457"/>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know patient  health is improving? </a:t>
            </a:r>
            <a:endParaRPr sz="1000" dirty="0"/>
          </a:p>
        </p:txBody>
      </p:sp>
      <p:sp>
        <p:nvSpPr>
          <p:cNvPr id="215" name="Google Shape;215;p38"/>
          <p:cNvSpPr/>
          <p:nvPr/>
        </p:nvSpPr>
        <p:spPr>
          <a:xfrm>
            <a:off x="151710" y="1790658"/>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provide patient health data ? </a:t>
            </a:r>
            <a:endParaRPr sz="1000" dirty="0"/>
          </a:p>
        </p:txBody>
      </p:sp>
      <p:sp>
        <p:nvSpPr>
          <p:cNvPr id="216" name="Google Shape;216;p38"/>
          <p:cNvSpPr/>
          <p:nvPr/>
        </p:nvSpPr>
        <p:spPr>
          <a:xfrm>
            <a:off x="3958337" y="3031125"/>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provide patient health care consultation? </a:t>
            </a:r>
            <a:endParaRPr sz="1000" dirty="0"/>
          </a:p>
        </p:txBody>
      </p:sp>
      <p:sp>
        <p:nvSpPr>
          <p:cNvPr id="217" name="Google Shape;217;p38"/>
          <p:cNvSpPr/>
          <p:nvPr/>
        </p:nvSpPr>
        <p:spPr>
          <a:xfrm>
            <a:off x="2600693" y="2986041"/>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change the patient lifestyle ? </a:t>
            </a:r>
            <a:endParaRPr sz="1000" dirty="0"/>
          </a:p>
        </p:txBody>
      </p:sp>
      <p:sp>
        <p:nvSpPr>
          <p:cNvPr id="218" name="Google Shape;218;p38"/>
          <p:cNvSpPr/>
          <p:nvPr/>
        </p:nvSpPr>
        <p:spPr>
          <a:xfrm>
            <a:off x="98294" y="2986041"/>
            <a:ext cx="1010100" cy="1010100"/>
          </a:xfrm>
          <a:prstGeom prst="foldedCorner">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we</a:t>
            </a:r>
            <a:r>
              <a:rPr lang="en-US" sz="1000" dirty="0"/>
              <a:t> </a:t>
            </a:r>
            <a:r>
              <a:rPr lang="en-US" sz="1000" dirty="0" smtClean="0"/>
              <a:t>know patient’s  insulin level ?</a:t>
            </a:r>
            <a:endParaRPr sz="1000" dirty="0"/>
          </a:p>
        </p:txBody>
      </p:sp>
      <p:sp>
        <p:nvSpPr>
          <p:cNvPr id="224" name="Google Shape;224;p38"/>
          <p:cNvSpPr/>
          <p:nvPr/>
        </p:nvSpPr>
        <p:spPr>
          <a:xfrm>
            <a:off x="2623526" y="1861457"/>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sz="1000" dirty="0" smtClean="0"/>
          </a:p>
          <a:p>
            <a:pPr marL="0" lvl="0" indent="0" algn="l" rtl="0">
              <a:spcBef>
                <a:spcPts val="0"/>
              </a:spcBef>
              <a:spcAft>
                <a:spcPts val="0"/>
              </a:spcAft>
              <a:buNone/>
            </a:pPr>
            <a:r>
              <a:rPr lang="en-US" sz="1000" dirty="0" smtClean="0"/>
              <a:t>How might we notify patient family member for any emergency ?</a:t>
            </a:r>
            <a:endParaRPr sz="1000" dirty="0"/>
          </a:p>
        </p:txBody>
      </p:sp>
      <p:sp>
        <p:nvSpPr>
          <p:cNvPr id="225" name="Google Shape;225;p38"/>
          <p:cNvSpPr/>
          <p:nvPr/>
        </p:nvSpPr>
        <p:spPr>
          <a:xfrm>
            <a:off x="6367019" y="3043825"/>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provide 24*7 assistance to patient ?</a:t>
            </a:r>
            <a:endParaRPr sz="1000" dirty="0"/>
          </a:p>
        </p:txBody>
      </p:sp>
      <p:sp>
        <p:nvSpPr>
          <p:cNvPr id="226" name="Google Shape;226;p38"/>
          <p:cNvSpPr/>
          <p:nvPr/>
        </p:nvSpPr>
        <p:spPr>
          <a:xfrm>
            <a:off x="5120837" y="3065825"/>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keep patient motivated ? </a:t>
            </a:r>
            <a:endParaRPr sz="1000" dirty="0"/>
          </a:p>
        </p:txBody>
      </p:sp>
      <p:sp>
        <p:nvSpPr>
          <p:cNvPr id="227" name="Google Shape;227;p38"/>
          <p:cNvSpPr/>
          <p:nvPr/>
        </p:nvSpPr>
        <p:spPr>
          <a:xfrm>
            <a:off x="7612206" y="4108856"/>
            <a:ext cx="1010100" cy="1010100"/>
          </a:xfrm>
          <a:prstGeom prst="foldedCorner">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we</a:t>
            </a:r>
            <a:r>
              <a:rPr lang="en-US" sz="1000" dirty="0" smtClean="0"/>
              <a:t> know patient glucose level ?</a:t>
            </a:r>
            <a:endParaRPr sz="1000" dirty="0"/>
          </a:p>
        </p:txBody>
      </p:sp>
      <p:sp>
        <p:nvSpPr>
          <p:cNvPr id="232" name="Google Shape;232;p38"/>
          <p:cNvSpPr/>
          <p:nvPr/>
        </p:nvSpPr>
        <p:spPr>
          <a:xfrm>
            <a:off x="5120837" y="1861457"/>
            <a:ext cx="1010100" cy="1010100"/>
          </a:xfrm>
          <a:prstGeom prst="foldedCorner">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recommend patient medicine?</a:t>
            </a:r>
            <a:endParaRPr sz="1000" dirty="0"/>
          </a:p>
        </p:txBody>
      </p:sp>
      <p:sp>
        <p:nvSpPr>
          <p:cNvPr id="233" name="Google Shape;233;p38"/>
          <p:cNvSpPr/>
          <p:nvPr/>
        </p:nvSpPr>
        <p:spPr>
          <a:xfrm>
            <a:off x="6351684" y="1861457"/>
            <a:ext cx="1010100" cy="1010100"/>
          </a:xfrm>
          <a:prstGeom prst="foldedCorner">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check patients energy level</a:t>
            </a:r>
            <a:endParaRPr sz="1000" dirty="0"/>
          </a:p>
        </p:txBody>
      </p:sp>
      <p:sp>
        <p:nvSpPr>
          <p:cNvPr id="235" name="Google Shape;235;p38"/>
          <p:cNvSpPr/>
          <p:nvPr/>
        </p:nvSpPr>
        <p:spPr>
          <a:xfrm>
            <a:off x="7573600" y="3098756"/>
            <a:ext cx="1010100" cy="1010100"/>
          </a:xfrm>
          <a:prstGeom prst="foldedCorner">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smtClean="0"/>
              <a:t>How might we resolve patient doubts?</a:t>
            </a:r>
            <a:endParaRPr sz="1000" dirty="0"/>
          </a:p>
        </p:txBody>
      </p:sp>
      <p:sp>
        <p:nvSpPr>
          <p:cNvPr id="236" name="Google Shape;236;p38"/>
          <p:cNvSpPr/>
          <p:nvPr/>
        </p:nvSpPr>
        <p:spPr>
          <a:xfrm>
            <a:off x="6351684" y="4110625"/>
            <a:ext cx="1010100" cy="1010100"/>
          </a:xfrm>
          <a:prstGeom prst="foldedCorner">
            <a:avLst>
              <a:gd name="adj" fmla="val 16667"/>
            </a:avLst>
          </a:prstGeom>
          <a:solidFill>
            <a:srgbClr val="D5A6B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a:t>
            </a:r>
            <a:r>
              <a:rPr lang="en" sz="1000" dirty="0" smtClean="0"/>
              <a:t>we</a:t>
            </a:r>
            <a:r>
              <a:rPr lang="en-US" sz="1000" dirty="0" smtClean="0"/>
              <a:t>  track how much weight patient has lost?</a:t>
            </a:r>
            <a:endParaRPr sz="1000" dirty="0"/>
          </a:p>
        </p:txBody>
      </p:sp>
      <p:sp>
        <p:nvSpPr>
          <p:cNvPr id="237" name="Google Shape;237;p38"/>
          <p:cNvSpPr txBox="1">
            <a:spLocks noGrp="1"/>
          </p:cNvSpPr>
          <p:nvPr>
            <p:ph type="title"/>
          </p:nvPr>
        </p:nvSpPr>
        <p:spPr>
          <a:xfrm>
            <a:off x="311700" y="6736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1400"/>
              <a:t>Use these digital stickies to capture your ideas. Feel free to rearrange. Colorize. Etc</a:t>
            </a:r>
            <a:endParaRPr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Other stickies 1</a:t>
            </a:r>
            <a:endParaRPr sz="3200"/>
          </a:p>
        </p:txBody>
      </p:sp>
      <p:sp>
        <p:nvSpPr>
          <p:cNvPr id="261" name="Google Shape;261;p40"/>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p:txBody>
      </p:sp>
      <p:sp>
        <p:nvSpPr>
          <p:cNvPr id="5" name="Google Shape;54;p13"/>
          <p:cNvSpPr/>
          <p:nvPr/>
        </p:nvSpPr>
        <p:spPr>
          <a:xfrm>
            <a:off x="6979214" y="2698169"/>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make health data easier for patients to understand? </a:t>
            </a:r>
            <a:endParaRPr sz="1000" dirty="0"/>
          </a:p>
        </p:txBody>
      </p:sp>
      <p:sp>
        <p:nvSpPr>
          <p:cNvPr id="6" name="Google Shape;55;p13"/>
          <p:cNvSpPr/>
          <p:nvPr/>
        </p:nvSpPr>
        <p:spPr>
          <a:xfrm>
            <a:off x="4653425" y="3801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a patient track their food choices?</a:t>
            </a:r>
            <a:endParaRPr sz="1000"/>
          </a:p>
        </p:txBody>
      </p:sp>
      <p:sp>
        <p:nvSpPr>
          <p:cNvPr id="7" name="Google Shape;56;p13"/>
          <p:cNvSpPr/>
          <p:nvPr/>
        </p:nvSpPr>
        <p:spPr>
          <a:xfrm>
            <a:off x="3537975" y="3801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connect people to health information?</a:t>
            </a:r>
            <a:endParaRPr sz="1000"/>
          </a:p>
        </p:txBody>
      </p:sp>
      <p:sp>
        <p:nvSpPr>
          <p:cNvPr id="8" name="Google Shape;57;p13"/>
          <p:cNvSpPr/>
          <p:nvPr/>
        </p:nvSpPr>
        <p:spPr>
          <a:xfrm>
            <a:off x="1307075" y="38153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healthy behavior choices?</a:t>
            </a:r>
            <a:endParaRPr sz="1000"/>
          </a:p>
        </p:txBody>
      </p:sp>
      <p:sp>
        <p:nvSpPr>
          <p:cNvPr id="9" name="Google Shape;58;p13"/>
          <p:cNvSpPr/>
          <p:nvPr/>
        </p:nvSpPr>
        <p:spPr>
          <a:xfrm>
            <a:off x="1282913" y="16235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people make more healthy food choices?</a:t>
            </a:r>
            <a:endParaRPr sz="1000"/>
          </a:p>
        </p:txBody>
      </p:sp>
      <p:sp>
        <p:nvSpPr>
          <p:cNvPr id="10" name="Google Shape;59;p13"/>
          <p:cNvSpPr/>
          <p:nvPr/>
        </p:nvSpPr>
        <p:spPr>
          <a:xfrm>
            <a:off x="5764713" y="27284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dirty="0"/>
              <a:t>How might we track a patient's physical activity?</a:t>
            </a:r>
            <a:endParaRPr sz="1000" dirty="0"/>
          </a:p>
          <a:p>
            <a:pPr marL="0" lvl="0" indent="0" algn="l" rtl="0">
              <a:spcBef>
                <a:spcPts val="0"/>
              </a:spcBef>
              <a:spcAft>
                <a:spcPts val="0"/>
              </a:spcAft>
              <a:buNone/>
            </a:pPr>
            <a:endParaRPr sz="1000" dirty="0"/>
          </a:p>
        </p:txBody>
      </p:sp>
      <p:sp>
        <p:nvSpPr>
          <p:cNvPr id="11" name="Google Shape;60;p13"/>
          <p:cNvSpPr/>
          <p:nvPr/>
        </p:nvSpPr>
        <p:spPr>
          <a:xfrm>
            <a:off x="2421263" y="16235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share health choices with friends?</a:t>
            </a:r>
            <a:endParaRPr sz="1000"/>
          </a:p>
        </p:txBody>
      </p:sp>
      <p:sp>
        <p:nvSpPr>
          <p:cNvPr id="12" name="Google Shape;61;p13"/>
          <p:cNvSpPr/>
          <p:nvPr/>
        </p:nvSpPr>
        <p:spPr>
          <a:xfrm>
            <a:off x="2435663" y="2723925"/>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it easier for patients to get exercise?</a:t>
            </a:r>
            <a:endParaRPr sz="1000"/>
          </a:p>
        </p:txBody>
      </p:sp>
      <p:sp>
        <p:nvSpPr>
          <p:cNvPr id="13" name="Google Shape;62;p13"/>
          <p:cNvSpPr/>
          <p:nvPr/>
        </p:nvSpPr>
        <p:spPr>
          <a:xfrm>
            <a:off x="1307075" y="27194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800"/>
              <a:t>How might we facilitate conversations about health habits between patients and care providers?</a:t>
            </a:r>
            <a:endParaRPr sz="800"/>
          </a:p>
        </p:txBody>
      </p:sp>
      <p:sp>
        <p:nvSpPr>
          <p:cNvPr id="14" name="Google Shape;63;p13"/>
          <p:cNvSpPr/>
          <p:nvPr/>
        </p:nvSpPr>
        <p:spPr>
          <a:xfrm>
            <a:off x="5708013" y="38019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
            </a:r>
            <a:br>
              <a:rPr lang="en" sz="1000"/>
            </a:br>
            <a:r>
              <a:rPr lang="en" sz="1000"/>
              <a:t/>
            </a:r>
            <a:br>
              <a:rPr lang="en" sz="1000"/>
            </a:br>
            <a:r>
              <a:rPr lang="en" sz="1000"/>
              <a:t>How might we help people find accountability partners?</a:t>
            </a:r>
            <a:endParaRPr sz="1000"/>
          </a:p>
          <a:p>
            <a:pPr marL="0" lvl="0" indent="0" algn="l" rtl="0">
              <a:spcBef>
                <a:spcPts val="0"/>
              </a:spcBef>
              <a:spcAft>
                <a:spcPts val="0"/>
              </a:spcAft>
              <a:buNone/>
            </a:pPr>
            <a:endParaRPr sz="1000"/>
          </a:p>
        </p:txBody>
      </p:sp>
      <p:sp>
        <p:nvSpPr>
          <p:cNvPr id="15" name="Google Shape;64;p13"/>
          <p:cNvSpPr/>
          <p:nvPr/>
        </p:nvSpPr>
        <p:spPr>
          <a:xfrm>
            <a:off x="2422525" y="3815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people when they learn about better health choices?</a:t>
            </a:r>
            <a:endParaRPr sz="1000"/>
          </a:p>
        </p:txBody>
      </p:sp>
      <p:sp>
        <p:nvSpPr>
          <p:cNvPr id="16" name="Google Shape;65;p13"/>
          <p:cNvSpPr/>
          <p:nvPr/>
        </p:nvSpPr>
        <p:spPr>
          <a:xfrm>
            <a:off x="3559588" y="16369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users to compare choices vs. norms?</a:t>
            </a:r>
            <a:endParaRPr sz="1000"/>
          </a:p>
        </p:txBody>
      </p:sp>
      <p:sp>
        <p:nvSpPr>
          <p:cNvPr id="17" name="Google Shape;66;p13"/>
          <p:cNvSpPr/>
          <p:nvPr/>
        </p:nvSpPr>
        <p:spPr>
          <a:xfrm>
            <a:off x="7047999" y="38019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get people to drink more water? </a:t>
            </a:r>
            <a:endParaRPr sz="1000" dirty="0"/>
          </a:p>
        </p:txBody>
      </p:sp>
      <p:sp>
        <p:nvSpPr>
          <p:cNvPr id="18" name="Google Shape;67;p13"/>
          <p:cNvSpPr/>
          <p:nvPr/>
        </p:nvSpPr>
        <p:spPr>
          <a:xfrm>
            <a:off x="3535900" y="27284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notify patients when they are making a suboptimal food choice?</a:t>
            </a:r>
            <a:endParaRPr sz="1000"/>
          </a:p>
        </p:txBody>
      </p:sp>
      <p:sp>
        <p:nvSpPr>
          <p:cNvPr id="19" name="Google Shape;69;p13"/>
          <p:cNvSpPr/>
          <p:nvPr/>
        </p:nvSpPr>
        <p:spPr>
          <a:xfrm>
            <a:off x="4636125" y="27105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stop smoking?</a:t>
            </a:r>
            <a:endParaRPr sz="1000"/>
          </a:p>
        </p:txBody>
      </p:sp>
      <p:sp>
        <p:nvSpPr>
          <p:cNvPr id="20" name="Google Shape;71;p13"/>
          <p:cNvSpPr/>
          <p:nvPr/>
        </p:nvSpPr>
        <p:spPr>
          <a:xfrm>
            <a:off x="5712639" y="16101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teach patients how to mediate?</a:t>
            </a:r>
            <a:endParaRPr sz="1000" dirty="0"/>
          </a:p>
        </p:txBody>
      </p:sp>
      <p:sp>
        <p:nvSpPr>
          <p:cNvPr id="21" name="Google Shape;72;p13"/>
          <p:cNvSpPr/>
          <p:nvPr/>
        </p:nvSpPr>
        <p:spPr>
          <a:xfrm>
            <a:off x="4636121" y="161905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convince people to exercise regularly?</a:t>
            </a:r>
            <a:endParaRPr sz="1000"/>
          </a:p>
        </p:txBody>
      </p:sp>
      <p:sp>
        <p:nvSpPr>
          <p:cNvPr id="22" name="Google Shape;73;p13"/>
          <p:cNvSpPr/>
          <p:nvPr/>
        </p:nvSpPr>
        <p:spPr>
          <a:xfrm>
            <a:off x="6979214" y="155560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good habits at a young age? </a:t>
            </a:r>
            <a:endParaRPr sz="1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Other stickies 2</a:t>
            </a:r>
            <a:endParaRPr sz="3200"/>
          </a:p>
        </p:txBody>
      </p:sp>
      <p:sp>
        <p:nvSpPr>
          <p:cNvPr id="267" name="Google Shape;267;p41"/>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p:txBody>
      </p:sp>
      <p:sp>
        <p:nvSpPr>
          <p:cNvPr id="4" name="Google Shape;78;p14"/>
          <p:cNvSpPr/>
          <p:nvPr/>
        </p:nvSpPr>
        <p:spPr>
          <a:xfrm>
            <a:off x="1322238" y="260926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people aware of risk factors?</a:t>
            </a:r>
            <a:endParaRPr sz="1000"/>
          </a:p>
        </p:txBody>
      </p:sp>
      <p:sp>
        <p:nvSpPr>
          <p:cNvPr id="5" name="Google Shape;81;p14"/>
          <p:cNvSpPr/>
          <p:nvPr/>
        </p:nvSpPr>
        <p:spPr>
          <a:xfrm>
            <a:off x="5656252"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people aware of their current state of health?</a:t>
            </a:r>
            <a:endParaRPr sz="1000"/>
          </a:p>
        </p:txBody>
      </p:sp>
      <p:sp>
        <p:nvSpPr>
          <p:cNvPr id="6" name="Google Shape;82;p14"/>
          <p:cNvSpPr/>
          <p:nvPr/>
        </p:nvSpPr>
        <p:spPr>
          <a:xfrm>
            <a:off x="4572748"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get people to walk 30 minutes every day?</a:t>
            </a:r>
            <a:endParaRPr sz="1000"/>
          </a:p>
        </p:txBody>
      </p:sp>
      <p:sp>
        <p:nvSpPr>
          <p:cNvPr id="7" name="Google Shape;83;p14"/>
          <p:cNvSpPr/>
          <p:nvPr/>
        </p:nvSpPr>
        <p:spPr>
          <a:xfrm>
            <a:off x="3489245"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encourage people to drink more water?</a:t>
            </a:r>
            <a:endParaRPr sz="1000"/>
          </a:p>
        </p:txBody>
      </p:sp>
      <p:sp>
        <p:nvSpPr>
          <p:cNvPr id="8" name="Google Shape;84;p14"/>
          <p:cNvSpPr/>
          <p:nvPr/>
        </p:nvSpPr>
        <p:spPr>
          <a:xfrm>
            <a:off x="2405741"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people better understand diabetes?</a:t>
            </a:r>
            <a:endParaRPr sz="1000"/>
          </a:p>
        </p:txBody>
      </p:sp>
      <p:sp>
        <p:nvSpPr>
          <p:cNvPr id="9" name="Google Shape;85;p14"/>
          <p:cNvSpPr/>
          <p:nvPr/>
        </p:nvSpPr>
        <p:spPr>
          <a:xfrm>
            <a:off x="1322238" y="37053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promote health habits?</a:t>
            </a:r>
            <a:endParaRPr sz="1000"/>
          </a:p>
          <a:p>
            <a:pPr marL="0" lvl="0" indent="0" algn="l" rtl="0">
              <a:spcBef>
                <a:spcPts val="0"/>
              </a:spcBef>
              <a:spcAft>
                <a:spcPts val="0"/>
              </a:spcAft>
              <a:buNone/>
            </a:pPr>
            <a:endParaRPr sz="1000"/>
          </a:p>
        </p:txBody>
      </p:sp>
      <p:sp>
        <p:nvSpPr>
          <p:cNvPr id="10" name="Google Shape;86;p14"/>
          <p:cNvSpPr/>
          <p:nvPr/>
        </p:nvSpPr>
        <p:spPr>
          <a:xfrm>
            <a:off x="3484473"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prevent patients from making unhealthy choices?</a:t>
            </a:r>
            <a:endParaRPr sz="1000"/>
          </a:p>
        </p:txBody>
      </p:sp>
      <p:sp>
        <p:nvSpPr>
          <p:cNvPr id="11" name="Google Shape;88;p14"/>
          <p:cNvSpPr/>
          <p:nvPr/>
        </p:nvSpPr>
        <p:spPr>
          <a:xfrm>
            <a:off x="5646709"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build a social support system?</a:t>
            </a:r>
            <a:endParaRPr sz="1000"/>
          </a:p>
        </p:txBody>
      </p:sp>
      <p:sp>
        <p:nvSpPr>
          <p:cNvPr id="12" name="Google Shape;89;p14"/>
          <p:cNvSpPr/>
          <p:nvPr/>
        </p:nvSpPr>
        <p:spPr>
          <a:xfrm>
            <a:off x="2389041" y="15131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healthy habits?</a:t>
            </a:r>
            <a:endParaRPr sz="1000"/>
          </a:p>
        </p:txBody>
      </p:sp>
      <p:sp>
        <p:nvSpPr>
          <p:cNvPr id="13" name="Google Shape;90;p14"/>
          <p:cNvSpPr/>
          <p:nvPr/>
        </p:nvSpPr>
        <p:spPr>
          <a:xfrm>
            <a:off x="2403355"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identify and warn pre-diabetic patients</a:t>
            </a:r>
            <a:endParaRPr sz="1000"/>
          </a:p>
        </p:txBody>
      </p:sp>
      <p:sp>
        <p:nvSpPr>
          <p:cNvPr id="14" name="Google Shape;91;p14"/>
          <p:cNvSpPr/>
          <p:nvPr/>
        </p:nvSpPr>
        <p:spPr>
          <a:xfrm>
            <a:off x="4565591" y="2609263"/>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raise awareness across society?</a:t>
            </a:r>
            <a:endParaRPr sz="1000" dirty="0"/>
          </a:p>
        </p:txBody>
      </p:sp>
      <p:sp>
        <p:nvSpPr>
          <p:cNvPr id="15" name="Google Shape;92;p14"/>
          <p:cNvSpPr/>
          <p:nvPr/>
        </p:nvSpPr>
        <p:spPr>
          <a:xfrm>
            <a:off x="1305538" y="1513150"/>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get people to build healthier habits?</a:t>
            </a:r>
            <a:endParaRPr sz="1000"/>
          </a:p>
        </p:txBody>
      </p:sp>
      <p:sp>
        <p:nvSpPr>
          <p:cNvPr id="16" name="Google Shape;95;p14"/>
          <p:cNvSpPr/>
          <p:nvPr/>
        </p:nvSpPr>
        <p:spPr>
          <a:xfrm>
            <a:off x="5639552"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set health goals?</a:t>
            </a:r>
            <a:endParaRPr sz="1000"/>
          </a:p>
        </p:txBody>
      </p:sp>
      <p:sp>
        <p:nvSpPr>
          <p:cNvPr id="17" name="Google Shape;96;p14"/>
          <p:cNvSpPr/>
          <p:nvPr/>
        </p:nvSpPr>
        <p:spPr>
          <a:xfrm>
            <a:off x="4556048"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monitor their goals?</a:t>
            </a:r>
            <a:endParaRPr sz="1000"/>
          </a:p>
        </p:txBody>
      </p:sp>
      <p:sp>
        <p:nvSpPr>
          <p:cNvPr id="18" name="Google Shape;97;p14"/>
          <p:cNvSpPr/>
          <p:nvPr/>
        </p:nvSpPr>
        <p:spPr>
          <a:xfrm>
            <a:off x="3472545" y="15131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rewards system?</a:t>
            </a:r>
            <a:endParaRPr sz="1000"/>
          </a:p>
        </p:txBody>
      </p:sp>
      <p:sp>
        <p:nvSpPr>
          <p:cNvPr id="19" name="Google Shape;98;p14"/>
          <p:cNvSpPr/>
          <p:nvPr/>
        </p:nvSpPr>
        <p:spPr>
          <a:xfrm>
            <a:off x="6777475" y="15239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people to better understand their health?</a:t>
            </a:r>
            <a:endParaRPr sz="10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Other stickies 3</a:t>
            </a:r>
            <a:endParaRPr sz="3200"/>
          </a:p>
        </p:txBody>
      </p:sp>
      <p:sp>
        <p:nvSpPr>
          <p:cNvPr id="273" name="Google Shape;273;p42"/>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lang="en-US" sz="1200" dirty="0" smtClean="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p:txBody>
      </p:sp>
      <p:sp>
        <p:nvSpPr>
          <p:cNvPr id="4" name="Google Shape;104;p15"/>
          <p:cNvSpPr/>
          <p:nvPr/>
        </p:nvSpPr>
        <p:spPr>
          <a:xfrm>
            <a:off x="1997730" y="36395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people for good behaviors?</a:t>
            </a:r>
            <a:endParaRPr sz="1000"/>
          </a:p>
        </p:txBody>
      </p:sp>
      <p:sp>
        <p:nvSpPr>
          <p:cNvPr id="5" name="Google Shape;105;p15"/>
          <p:cNvSpPr/>
          <p:nvPr/>
        </p:nvSpPr>
        <p:spPr>
          <a:xfrm>
            <a:off x="1985802" y="2543488"/>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provide activity tracking?</a:t>
            </a:r>
            <a:endParaRPr sz="1000"/>
          </a:p>
        </p:txBody>
      </p:sp>
      <p:sp>
        <p:nvSpPr>
          <p:cNvPr id="6" name="Google Shape;106;p15"/>
          <p:cNvSpPr/>
          <p:nvPr/>
        </p:nvSpPr>
        <p:spPr>
          <a:xfrm>
            <a:off x="3035918" y="3282052"/>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reduce sedentarism?</a:t>
            </a:r>
            <a:endParaRPr sz="1000"/>
          </a:p>
          <a:p>
            <a:pPr marL="0" lvl="0" indent="0" algn="l" rtl="0">
              <a:spcBef>
                <a:spcPts val="0"/>
              </a:spcBef>
              <a:spcAft>
                <a:spcPts val="0"/>
              </a:spcAft>
              <a:buNone/>
            </a:pPr>
            <a:endParaRPr sz="1000"/>
          </a:p>
        </p:txBody>
      </p:sp>
      <p:sp>
        <p:nvSpPr>
          <p:cNvPr id="7" name="Google Shape;107;p15"/>
          <p:cNvSpPr/>
          <p:nvPr/>
        </p:nvSpPr>
        <p:spPr>
          <a:xfrm>
            <a:off x="1981030" y="144737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warn users about unhealthy choices?</a:t>
            </a:r>
            <a:endParaRPr sz="1000"/>
          </a:p>
        </p:txBody>
      </p:sp>
      <p:sp>
        <p:nvSpPr>
          <p:cNvPr id="8" name="Google Shape;108;p15"/>
          <p:cNvSpPr/>
          <p:nvPr/>
        </p:nvSpPr>
        <p:spPr>
          <a:xfrm>
            <a:off x="887575" y="3650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patients for walking more?</a:t>
            </a:r>
            <a:endParaRPr sz="1000"/>
          </a:p>
        </p:txBody>
      </p:sp>
      <p:sp>
        <p:nvSpPr>
          <p:cNvPr id="9" name="Google Shape;109;p15"/>
          <p:cNvSpPr/>
          <p:nvPr/>
        </p:nvSpPr>
        <p:spPr>
          <a:xfrm>
            <a:off x="7543750" y="1435169"/>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reward patients for eating more vegetables?</a:t>
            </a:r>
            <a:endParaRPr sz="1000" dirty="0"/>
          </a:p>
        </p:txBody>
      </p:sp>
      <p:sp>
        <p:nvSpPr>
          <p:cNvPr id="10" name="Google Shape;110;p15"/>
          <p:cNvSpPr/>
          <p:nvPr/>
        </p:nvSpPr>
        <p:spPr>
          <a:xfrm>
            <a:off x="890068" y="2554125"/>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patients feel accountable?</a:t>
            </a:r>
            <a:endParaRPr sz="1000"/>
          </a:p>
        </p:txBody>
      </p:sp>
      <p:sp>
        <p:nvSpPr>
          <p:cNvPr id="11" name="Google Shape;111;p15"/>
          <p:cNvSpPr/>
          <p:nvPr/>
        </p:nvSpPr>
        <p:spPr>
          <a:xfrm>
            <a:off x="904475" y="145820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create a personalized plan?</a:t>
            </a:r>
            <a:endParaRPr sz="1000"/>
          </a:p>
        </p:txBody>
      </p:sp>
      <p:sp>
        <p:nvSpPr>
          <p:cNvPr id="12" name="Google Shape;112;p15"/>
          <p:cNvSpPr/>
          <p:nvPr/>
        </p:nvSpPr>
        <p:spPr>
          <a:xfrm>
            <a:off x="3078550" y="1458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healthy food choices accessible?</a:t>
            </a:r>
            <a:endParaRPr sz="1000"/>
          </a:p>
        </p:txBody>
      </p:sp>
      <p:sp>
        <p:nvSpPr>
          <p:cNvPr id="13" name="Google Shape;113;p15"/>
          <p:cNvSpPr/>
          <p:nvPr/>
        </p:nvSpPr>
        <p:spPr>
          <a:xfrm>
            <a:off x="4157300" y="1904502"/>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identify healthy habits with the most benefit?</a:t>
            </a:r>
            <a:endParaRPr sz="1000"/>
          </a:p>
        </p:txBody>
      </p:sp>
      <p:sp>
        <p:nvSpPr>
          <p:cNvPr id="14" name="Google Shape;114;p15"/>
          <p:cNvSpPr/>
          <p:nvPr/>
        </p:nvSpPr>
        <p:spPr>
          <a:xfrm>
            <a:off x="4151638" y="3254294"/>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incentivise exercise?</a:t>
            </a:r>
            <a:endParaRPr sz="1000"/>
          </a:p>
        </p:txBody>
      </p:sp>
      <p:sp>
        <p:nvSpPr>
          <p:cNvPr id="15" name="Google Shape;115;p15"/>
          <p:cNvSpPr/>
          <p:nvPr/>
        </p:nvSpPr>
        <p:spPr>
          <a:xfrm>
            <a:off x="7492525" y="3772297"/>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positive lifestyle changes?</a:t>
            </a:r>
            <a:endParaRPr sz="1000"/>
          </a:p>
        </p:txBody>
      </p:sp>
      <p:sp>
        <p:nvSpPr>
          <p:cNvPr id="16" name="Google Shape;116;p15"/>
          <p:cNvSpPr/>
          <p:nvPr/>
        </p:nvSpPr>
        <p:spPr>
          <a:xfrm>
            <a:off x="4176075" y="144737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make healthy food choices affordable?</a:t>
            </a:r>
            <a:endParaRPr sz="1000"/>
          </a:p>
        </p:txBody>
      </p:sp>
      <p:sp>
        <p:nvSpPr>
          <p:cNvPr id="17" name="Google Shape;117;p15"/>
          <p:cNvSpPr/>
          <p:nvPr/>
        </p:nvSpPr>
        <p:spPr>
          <a:xfrm>
            <a:off x="5311150" y="145820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encourage goals patients already are trying to make?</a:t>
            </a:r>
            <a:endParaRPr sz="1000"/>
          </a:p>
        </p:txBody>
      </p:sp>
      <p:sp>
        <p:nvSpPr>
          <p:cNvPr id="18" name="Google Shape;118;p15"/>
          <p:cNvSpPr/>
          <p:nvPr/>
        </p:nvSpPr>
        <p:spPr>
          <a:xfrm>
            <a:off x="5273600" y="25541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help patients increase their physical activity?</a:t>
            </a:r>
            <a:endParaRPr sz="1000"/>
          </a:p>
        </p:txBody>
      </p:sp>
      <p:sp>
        <p:nvSpPr>
          <p:cNvPr id="19" name="Google Shape;119;p15"/>
          <p:cNvSpPr/>
          <p:nvPr/>
        </p:nvSpPr>
        <p:spPr>
          <a:xfrm>
            <a:off x="4123550" y="2554113"/>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educate our patients about healthy habits?</a:t>
            </a:r>
            <a:endParaRPr sz="1000"/>
          </a:p>
        </p:txBody>
      </p:sp>
      <p:sp>
        <p:nvSpPr>
          <p:cNvPr id="20" name="Google Shape;120;p15"/>
          <p:cNvSpPr/>
          <p:nvPr/>
        </p:nvSpPr>
        <p:spPr>
          <a:xfrm>
            <a:off x="3054675" y="3632588"/>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educate our patients about preventative health care?</a:t>
            </a:r>
            <a:endParaRPr sz="1000"/>
          </a:p>
        </p:txBody>
      </p:sp>
      <p:sp>
        <p:nvSpPr>
          <p:cNvPr id="21" name="Google Shape;121;p15"/>
          <p:cNvSpPr/>
          <p:nvPr/>
        </p:nvSpPr>
        <p:spPr>
          <a:xfrm>
            <a:off x="3081522" y="2545409"/>
            <a:ext cx="9564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improve patient satisfaction and well being without increasing costs?</a:t>
            </a:r>
            <a:endParaRPr sz="900"/>
          </a:p>
        </p:txBody>
      </p:sp>
      <p:sp>
        <p:nvSpPr>
          <p:cNvPr id="22" name="Google Shape;122;p15"/>
          <p:cNvSpPr/>
          <p:nvPr/>
        </p:nvSpPr>
        <p:spPr>
          <a:xfrm>
            <a:off x="6371125" y="2554125"/>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use ubiquitous technology to track patient data securely?</a:t>
            </a:r>
            <a:endParaRPr sz="1000"/>
          </a:p>
        </p:txBody>
      </p:sp>
      <p:sp>
        <p:nvSpPr>
          <p:cNvPr id="23" name="Google Shape;123;p15"/>
          <p:cNvSpPr/>
          <p:nvPr/>
        </p:nvSpPr>
        <p:spPr>
          <a:xfrm>
            <a:off x="6371125" y="1458200"/>
            <a:ext cx="104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use ubiquitous technology to improve patient health?</a:t>
            </a:r>
            <a:endParaRPr sz="1000" dirty="0"/>
          </a:p>
        </p:txBody>
      </p:sp>
      <p:sp>
        <p:nvSpPr>
          <p:cNvPr id="24" name="Google Shape;124;p15"/>
          <p:cNvSpPr/>
          <p:nvPr/>
        </p:nvSpPr>
        <p:spPr>
          <a:xfrm>
            <a:off x="6405575" y="3650050"/>
            <a:ext cx="1010100" cy="1010100"/>
          </a:xfrm>
          <a:prstGeom prst="foldedCorner">
            <a:avLst>
              <a:gd name="adj" fmla="val 16667"/>
            </a:avLst>
          </a:prstGeom>
          <a:solidFill>
            <a:srgbClr val="A4C2F4"/>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we.allow people to better access their medical records?</a:t>
            </a:r>
            <a:endParaRPr sz="1000"/>
          </a:p>
        </p:txBody>
      </p:sp>
      <p:sp>
        <p:nvSpPr>
          <p:cNvPr id="25" name="Google Shape;125;p15"/>
          <p:cNvSpPr/>
          <p:nvPr/>
        </p:nvSpPr>
        <p:spPr>
          <a:xfrm>
            <a:off x="7498779" y="2580019"/>
            <a:ext cx="1010100" cy="1010100"/>
          </a:xfrm>
          <a:prstGeom prst="foldedCorner">
            <a:avLst>
              <a:gd name="adj" fmla="val 16667"/>
            </a:avLst>
          </a:prstGeom>
          <a:solidFill>
            <a:srgbClr val="F9CB9C"/>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allow people to better track their own health data?</a:t>
            </a:r>
            <a:endParaRPr sz="1000"/>
          </a:p>
        </p:txBody>
      </p:sp>
      <p:sp>
        <p:nvSpPr>
          <p:cNvPr id="26" name="Google Shape;126;p15"/>
          <p:cNvSpPr/>
          <p:nvPr/>
        </p:nvSpPr>
        <p:spPr>
          <a:xfrm>
            <a:off x="5273600" y="3650050"/>
            <a:ext cx="1010100" cy="1010100"/>
          </a:xfrm>
          <a:prstGeom prst="foldedCorner">
            <a:avLst>
              <a:gd name="adj" fmla="val 16667"/>
            </a:avLst>
          </a:prstGeom>
          <a:solidFill>
            <a:srgbClr val="B6D7A8"/>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might we gamify health?</a:t>
            </a:r>
            <a:endParaRPr sz="1000"/>
          </a:p>
          <a:p>
            <a:pPr marL="0" lvl="0" indent="0" algn="l" rtl="0">
              <a:spcBef>
                <a:spcPts val="0"/>
              </a:spcBef>
              <a:spcAft>
                <a:spcPts val="0"/>
              </a:spcAft>
              <a:buNone/>
            </a:pPr>
            <a:endParaRPr sz="1000"/>
          </a:p>
        </p:txBody>
      </p:sp>
      <p:sp>
        <p:nvSpPr>
          <p:cNvPr id="27" name="Google Shape;127;p15"/>
          <p:cNvSpPr/>
          <p:nvPr/>
        </p:nvSpPr>
        <p:spPr>
          <a:xfrm>
            <a:off x="4149145" y="3660875"/>
            <a:ext cx="104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900"/>
              <a:t>How might we allow for safe and secure sharing of health data btw patient and caregiver.</a:t>
            </a:r>
            <a:endParaRPr sz="1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US" sz="3200" dirty="0" smtClean="0"/>
              <a:t>External Factors to control diabetes</a:t>
            </a:r>
            <a:endParaRPr sz="3200" dirty="0"/>
          </a:p>
        </p:txBody>
      </p:sp>
      <p:sp>
        <p:nvSpPr>
          <p:cNvPr id="289" name="Google Shape;289;p44"/>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p:txBody>
      </p:sp>
      <p:sp>
        <p:nvSpPr>
          <p:cNvPr id="14" name="Google Shape;69;p13"/>
          <p:cNvSpPr/>
          <p:nvPr/>
        </p:nvSpPr>
        <p:spPr>
          <a:xfrm>
            <a:off x="2307865" y="102837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help patients stop smoking?</a:t>
            </a:r>
            <a:endParaRPr sz="1000" dirty="0"/>
          </a:p>
        </p:txBody>
      </p:sp>
      <p:sp>
        <p:nvSpPr>
          <p:cNvPr id="15" name="Google Shape;70;p13"/>
          <p:cNvSpPr/>
          <p:nvPr/>
        </p:nvSpPr>
        <p:spPr>
          <a:xfrm>
            <a:off x="3413760" y="1011727"/>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reduce a patient’s alcohol intake?</a:t>
            </a:r>
            <a:endParaRPr sz="1000" dirty="0"/>
          </a:p>
        </p:txBody>
      </p:sp>
      <p:sp>
        <p:nvSpPr>
          <p:cNvPr id="19" name="Google Shape;70;p13"/>
          <p:cNvSpPr/>
          <p:nvPr/>
        </p:nvSpPr>
        <p:spPr>
          <a:xfrm>
            <a:off x="4482339" y="1011727"/>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do we reduce a patient’s alcohol intake?</a:t>
            </a:r>
            <a:endParaRPr sz="1000" dirty="0"/>
          </a:p>
        </p:txBody>
      </p:sp>
      <p:sp>
        <p:nvSpPr>
          <p:cNvPr id="22" name="TextBox 21"/>
          <p:cNvSpPr txBox="1"/>
          <p:nvPr/>
        </p:nvSpPr>
        <p:spPr>
          <a:xfrm>
            <a:off x="3317965" y="4010020"/>
            <a:ext cx="1854926"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Control smoking and alcohol</a:t>
            </a:r>
            <a:endParaRPr lang="en-US" sz="1000" dirty="0">
              <a:solidFill>
                <a:srgbClr val="FFFFFF"/>
              </a:solidFill>
            </a:endParaRPr>
          </a:p>
        </p:txBody>
      </p:sp>
      <p:sp>
        <p:nvSpPr>
          <p:cNvPr id="23" name="Google Shape;71;p13"/>
          <p:cNvSpPr/>
          <p:nvPr/>
        </p:nvSpPr>
        <p:spPr>
          <a:xfrm>
            <a:off x="454654" y="1028378"/>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a:t>How do we teach patients how to mediate?</a:t>
            </a:r>
            <a:endParaRPr sz="1000" dirty="0"/>
          </a:p>
        </p:txBody>
      </p:sp>
      <p:sp>
        <p:nvSpPr>
          <p:cNvPr id="24" name="Google Shape;66;p13"/>
          <p:cNvSpPr/>
          <p:nvPr/>
        </p:nvSpPr>
        <p:spPr>
          <a:xfrm>
            <a:off x="6420025" y="102332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get people to drink more water? </a:t>
            </a:r>
            <a:endParaRPr sz="1000" dirty="0"/>
          </a:p>
        </p:txBody>
      </p:sp>
      <p:sp>
        <p:nvSpPr>
          <p:cNvPr id="28" name="TextBox 27"/>
          <p:cNvSpPr txBox="1"/>
          <p:nvPr/>
        </p:nvSpPr>
        <p:spPr>
          <a:xfrm>
            <a:off x="7020870" y="4010019"/>
            <a:ext cx="1010100" cy="246221"/>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000" dirty="0" smtClean="0">
                <a:solidFill>
                  <a:schemeClr val="tx1"/>
                </a:solidFill>
              </a:rPr>
              <a:t>Good habits</a:t>
            </a:r>
            <a:endParaRPr lang="en-US" sz="1000" dirty="0">
              <a:solidFill>
                <a:schemeClr val="tx1"/>
              </a:solidFill>
            </a:endParaRPr>
          </a:p>
        </p:txBody>
      </p:sp>
      <p:sp>
        <p:nvSpPr>
          <p:cNvPr id="29" name="TextBox 28"/>
          <p:cNvSpPr txBox="1"/>
          <p:nvPr/>
        </p:nvSpPr>
        <p:spPr>
          <a:xfrm>
            <a:off x="454654" y="4010021"/>
            <a:ext cx="1010100" cy="24622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dirty="0" smtClean="0">
                <a:ln w="0"/>
                <a:solidFill>
                  <a:schemeClr val="tx1"/>
                </a:solidFill>
                <a:effectLst>
                  <a:outerShdw blurRad="38100" dist="19050" dir="2700000" algn="tl" rotWithShape="0">
                    <a:schemeClr val="dk1">
                      <a:alpha val="40000"/>
                    </a:schemeClr>
                  </a:outerShdw>
                </a:effectLst>
              </a:rPr>
              <a:t>Meditation</a:t>
            </a:r>
            <a:endParaRPr lang="en-US" sz="1000" dirty="0">
              <a:solidFill>
                <a:srgbClr val="FFFFFF"/>
              </a:solidFill>
            </a:endParaRPr>
          </a:p>
        </p:txBody>
      </p:sp>
      <p:sp>
        <p:nvSpPr>
          <p:cNvPr id="30" name="Google Shape;66;p13"/>
          <p:cNvSpPr/>
          <p:nvPr/>
        </p:nvSpPr>
        <p:spPr>
          <a:xfrm>
            <a:off x="7525920" y="1023320"/>
            <a:ext cx="1010100" cy="1010100"/>
          </a:xfrm>
          <a:prstGeom prst="foldedCorner">
            <a:avLst>
              <a:gd name="adj" fmla="val 16667"/>
            </a:avLst>
          </a:prstGeom>
          <a:solidFill>
            <a:srgbClr val="D5A6BD"/>
          </a:solidFill>
          <a:ln w="9525" cap="flat" cmpd="sng">
            <a:solidFill>
              <a:srgbClr val="53585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a:t>
            </a:r>
            <a:r>
              <a:rPr lang="en-US" sz="1000" dirty="0" smtClean="0"/>
              <a:t>remind patient to drink water every hour ?</a:t>
            </a:r>
            <a:endParaRPr sz="1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33803</TotalTime>
  <Words>2834</Words>
  <Application>Microsoft Macintosh PowerPoint</Application>
  <PresentationFormat>On-screen Show (16:9)</PresentationFormat>
  <Paragraphs>426</Paragraphs>
  <Slides>36</Slides>
  <Notes>36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36</vt:i4>
      </vt:variant>
    </vt:vector>
  </HeadingPairs>
  <TitlesOfParts>
    <vt:vector size="40" baseType="lpstr">
      <vt:lpstr>Arial</vt:lpstr>
      <vt:lpstr>Open Sans</vt:lpstr>
      <vt:lpstr>Simple Light</vt:lpstr>
      <vt:lpstr>Udacity Template 16x9</vt:lpstr>
      <vt:lpstr>KP GoDiab</vt:lpstr>
      <vt:lpstr>Set the stage</vt:lpstr>
      <vt:lpstr>Initial PRD</vt:lpstr>
      <vt:lpstr>Understand</vt:lpstr>
      <vt:lpstr>How Might We</vt:lpstr>
      <vt:lpstr>Other stickies 1</vt:lpstr>
      <vt:lpstr>Other stickies 2</vt:lpstr>
      <vt:lpstr>Other stickies 3</vt:lpstr>
      <vt:lpstr>External Factors to control diabetes</vt:lpstr>
      <vt:lpstr>Social Network for Patients</vt:lpstr>
      <vt:lpstr>Track and recommend diet and fitness</vt:lpstr>
      <vt:lpstr>Others</vt:lpstr>
      <vt:lpstr>Sprint Focus</vt:lpstr>
      <vt:lpstr>Define</vt:lpstr>
      <vt:lpstr>Success Metrics</vt:lpstr>
      <vt:lpstr>Kaiser Permanente GoDiab</vt:lpstr>
      <vt:lpstr>Sketch</vt:lpstr>
      <vt:lpstr>8 Sketches</vt:lpstr>
      <vt:lpstr>Solution Sketch 1- Consult Doctor</vt:lpstr>
      <vt:lpstr>Solution Sketch 2- Tracking Diet</vt:lpstr>
      <vt:lpstr>Decide</vt:lpstr>
      <vt:lpstr>Decision</vt:lpstr>
      <vt:lpstr>Prototype</vt:lpstr>
      <vt:lpstr>Storyboard</vt:lpstr>
      <vt:lpstr>Prototype</vt:lpstr>
      <vt:lpstr>Validate</vt:lpstr>
      <vt:lpstr>Plan and recruit for research</vt:lpstr>
      <vt:lpstr>User Testing</vt:lpstr>
      <vt:lpstr>User Testing</vt:lpstr>
      <vt:lpstr>Improvements</vt:lpstr>
      <vt:lpstr>Feasibility</vt:lpstr>
      <vt:lpstr>Iterate</vt:lpstr>
      <vt:lpstr>Prototype v2</vt:lpstr>
      <vt:lpstr>User Testing Round 2</vt:lpstr>
      <vt:lpstr>Handoff</vt:lpstr>
      <vt:lpstr>Updated PRD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 Honey Bee</dc:title>
  <cp:lastModifiedBy>Microsoft Office User</cp:lastModifiedBy>
  <cp:revision>71</cp:revision>
  <dcterms:modified xsi:type="dcterms:W3CDTF">2020-05-27T10:07:13Z</dcterms:modified>
</cp:coreProperties>
</file>